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2"/>
  </p:notesMasterIdLst>
  <p:handoutMasterIdLst>
    <p:handoutMasterId r:id="rId63"/>
  </p:handoutMasterIdLst>
  <p:sldIdLst>
    <p:sldId id="335" r:id="rId3"/>
    <p:sldId id="597" r:id="rId4"/>
    <p:sldId id="611" r:id="rId5"/>
    <p:sldId id="564" r:id="rId6"/>
    <p:sldId id="368" r:id="rId7"/>
    <p:sldId id="601" r:id="rId8"/>
    <p:sldId id="602" r:id="rId9"/>
    <p:sldId id="603" r:id="rId10"/>
    <p:sldId id="606" r:id="rId11"/>
    <p:sldId id="621" r:id="rId12"/>
    <p:sldId id="600" r:id="rId13"/>
    <p:sldId id="604" r:id="rId14"/>
    <p:sldId id="568" r:id="rId15"/>
    <p:sldId id="515" r:id="rId16"/>
    <p:sldId id="530" r:id="rId17"/>
    <p:sldId id="529" r:id="rId18"/>
    <p:sldId id="534" r:id="rId19"/>
    <p:sldId id="533" r:id="rId20"/>
    <p:sldId id="468" r:id="rId21"/>
    <p:sldId id="522" r:id="rId22"/>
    <p:sldId id="609" r:id="rId23"/>
    <p:sldId id="637" r:id="rId24"/>
    <p:sldId id="638" r:id="rId25"/>
    <p:sldId id="626" r:id="rId26"/>
    <p:sldId id="622" r:id="rId27"/>
    <p:sldId id="634" r:id="rId28"/>
    <p:sldId id="623" r:id="rId29"/>
    <p:sldId id="624" r:id="rId30"/>
    <p:sldId id="628" r:id="rId31"/>
    <p:sldId id="629" r:id="rId32"/>
    <p:sldId id="627" r:id="rId33"/>
    <p:sldId id="635" r:id="rId34"/>
    <p:sldId id="578" r:id="rId35"/>
    <p:sldId id="636" r:id="rId36"/>
    <p:sldId id="608" r:id="rId37"/>
    <p:sldId id="631" r:id="rId38"/>
    <p:sldId id="614" r:id="rId39"/>
    <p:sldId id="615" r:id="rId40"/>
    <p:sldId id="616" r:id="rId41"/>
    <p:sldId id="617" r:id="rId42"/>
    <p:sldId id="618" r:id="rId43"/>
    <p:sldId id="639" r:id="rId44"/>
    <p:sldId id="612" r:id="rId45"/>
    <p:sldId id="613" r:id="rId46"/>
    <p:sldId id="586" r:id="rId47"/>
    <p:sldId id="583" r:id="rId48"/>
    <p:sldId id="584" r:id="rId49"/>
    <p:sldId id="585" r:id="rId50"/>
    <p:sldId id="553" r:id="rId51"/>
    <p:sldId id="554" r:id="rId52"/>
    <p:sldId id="559" r:id="rId53"/>
    <p:sldId id="620" r:id="rId54"/>
    <p:sldId id="521" r:id="rId55"/>
    <p:sldId id="560" r:id="rId56"/>
    <p:sldId id="464" r:id="rId57"/>
    <p:sldId id="508" r:id="rId58"/>
    <p:sldId id="509" r:id="rId59"/>
    <p:sldId id="598" r:id="rId60"/>
    <p:sldId id="425" r:id="rId61"/>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00"/>
    <a:srgbClr val="EAB200"/>
    <a:srgbClr val="FFFF66"/>
    <a:srgbClr val="FF6600"/>
    <a:srgbClr val="CCFFCC"/>
    <a:srgbClr val="FFFFCC"/>
    <a:srgbClr val="FFFFFF"/>
    <a:srgbClr val="CF314B"/>
    <a:srgbClr val="DA9EE6"/>
    <a:srgbClr val="DBC7D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91" autoAdjust="0"/>
    <p:restoredTop sz="79115" autoAdjust="0"/>
  </p:normalViewPr>
  <p:slideViewPr>
    <p:cSldViewPr>
      <p:cViewPr varScale="1">
        <p:scale>
          <a:sx n="58" d="100"/>
          <a:sy n="58" d="100"/>
        </p:scale>
        <p:origin x="-624" y="-78"/>
      </p:cViewPr>
      <p:guideLst>
        <p:guide orient="horz" pos="2160"/>
        <p:guide pos="2880"/>
      </p:guideLst>
    </p:cSldViewPr>
  </p:slideViewPr>
  <p:outlineViewPr>
    <p:cViewPr>
      <p:scale>
        <a:sx n="33" d="100"/>
        <a:sy n="33" d="100"/>
      </p:scale>
      <p:origin x="6" y="1465"/>
    </p:cViewPr>
  </p:outlineViewPr>
  <p:notesTextViewPr>
    <p:cViewPr>
      <p:scale>
        <a:sx n="100" d="100"/>
        <a:sy n="100" d="100"/>
      </p:scale>
      <p:origin x="0" y="0"/>
    </p:cViewPr>
  </p:notesTextViewPr>
  <p:sorterViewPr>
    <p:cViewPr>
      <p:scale>
        <a:sx n="109" d="100"/>
        <a:sy n="109" d="100"/>
      </p:scale>
      <p:origin x="0" y="1206"/>
    </p:cViewPr>
  </p:sorterViewPr>
  <p:notesViewPr>
    <p:cSldViewPr>
      <p:cViewPr varScale="1">
        <p:scale>
          <a:sx n="33" d="100"/>
          <a:sy n="33" d="100"/>
        </p:scale>
        <p:origin x="-1174" y="-54"/>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2007_Workbook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2007_Workbook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Workbook3.xlsx"/></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view3D>
      <c:rotX val="75"/>
      <c:perspective val="30"/>
    </c:view3D>
    <c:plotArea>
      <c:layout>
        <c:manualLayout>
          <c:layoutTarget val="inner"/>
          <c:xMode val="edge"/>
          <c:yMode val="edge"/>
          <c:x val="3.3278170737132434E-2"/>
          <c:y val="0.10316787842344066"/>
          <c:w val="0.64104208372258564"/>
          <c:h val="0.72938165985369863"/>
        </c:manualLayout>
      </c:layout>
      <c:pie3DChart>
        <c:varyColors val="1"/>
        <c:ser>
          <c:idx val="0"/>
          <c:order val="0"/>
          <c:tx>
            <c:strRef>
              <c:f>Sheet1!$C$1</c:f>
              <c:strCache>
                <c:ptCount val="1"/>
                <c:pt idx="0">
                  <c:v>Total LAC Population, 2011</c:v>
                </c:pt>
              </c:strCache>
            </c:strRef>
          </c:tx>
          <c:explosion val="25"/>
          <c:dPt>
            <c:idx val="1"/>
            <c:spPr>
              <a:solidFill>
                <a:srgbClr val="92D050"/>
              </a:solidFill>
            </c:spPr>
          </c:dPt>
          <c:dPt>
            <c:idx val="2"/>
            <c:spPr>
              <a:solidFill>
                <a:srgbClr val="FF0000"/>
              </a:solidFill>
            </c:spPr>
          </c:dPt>
          <c:dLbls>
            <c:dLbl>
              <c:idx val="2"/>
              <c:layout>
                <c:manualLayout>
                  <c:x val="0.12554964320866138"/>
                  <c:y val="-0.15905648993442156"/>
                </c:manualLayout>
              </c:layout>
              <c:showPercent val="1"/>
            </c:dLbl>
            <c:numFmt formatCode="0.0%" sourceLinked="0"/>
            <c:txPr>
              <a:bodyPr/>
              <a:lstStyle/>
              <a:p>
                <a:pPr>
                  <a:defRPr sz="1600" b="1">
                    <a:solidFill>
                      <a:schemeClr val="bg1"/>
                    </a:solidFill>
                  </a:defRPr>
                </a:pPr>
                <a:endParaRPr lang="en-US"/>
              </a:p>
            </c:txPr>
            <c:showPercent val="1"/>
            <c:showLeaderLines val="1"/>
          </c:dLbls>
          <c:cat>
            <c:strRef>
              <c:f>Sheet1!$B$2:$B$7</c:f>
              <c:strCache>
                <c:ptCount val="6"/>
                <c:pt idx="0">
                  <c:v> White/Other/Unk</c:v>
                </c:pt>
                <c:pt idx="1">
                  <c:v> Black </c:v>
                </c:pt>
                <c:pt idx="2">
                  <c:v> Hispanic/Latino </c:v>
                </c:pt>
                <c:pt idx="3">
                  <c:v> American Indian </c:v>
                </c:pt>
                <c:pt idx="4">
                  <c:v> Asian/PI</c:v>
                </c:pt>
                <c:pt idx="5">
                  <c:v>MultiRace</c:v>
                </c:pt>
              </c:strCache>
            </c:strRef>
          </c:cat>
          <c:val>
            <c:numRef>
              <c:f>Sheet1!$C$2:$C$7</c:f>
              <c:numCache>
                <c:formatCode>#,##0</c:formatCode>
                <c:ptCount val="6"/>
                <c:pt idx="0">
                  <c:v>2687592.5933037489</c:v>
                </c:pt>
                <c:pt idx="1">
                  <c:v>799988.21146036289</c:v>
                </c:pt>
                <c:pt idx="2">
                  <c:v>4890006.6352648335</c:v>
                </c:pt>
                <c:pt idx="3">
                  <c:v>19752.258500869317</c:v>
                </c:pt>
                <c:pt idx="4">
                  <c:v>1373798</c:v>
                </c:pt>
                <c:pt idx="5">
                  <c:v>198624.53999566101</c:v>
                </c:pt>
              </c:numCache>
            </c:numRef>
          </c:val>
        </c:ser>
        <c:dLbls>
          <c:showPercent val="1"/>
        </c:dLbls>
      </c:pie3DChart>
    </c:plotArea>
    <c:legend>
      <c:legendPos val="r"/>
      <c:layout>
        <c:manualLayout>
          <c:xMode val="edge"/>
          <c:yMode val="edge"/>
          <c:x val="0.70407582841207395"/>
          <c:y val="0.25813987742730976"/>
          <c:w val="0.29592417158792683"/>
          <c:h val="0.4419364014974359"/>
        </c:manualLayout>
      </c:layout>
      <c:txPr>
        <a:bodyPr/>
        <a:lstStyle/>
        <a:p>
          <a:pPr>
            <a:defRPr sz="1000">
              <a:solidFill>
                <a:schemeClr val="bg1"/>
              </a:solidFill>
            </a:defRPr>
          </a:pPr>
          <a:endParaRPr lang="en-US"/>
        </a:p>
      </c:txPr>
    </c:legend>
    <c:plotVisOnly val="1"/>
    <c:dispBlanksAs val="zero"/>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view3D>
      <c:rotX val="75"/>
      <c:perspective val="30"/>
    </c:view3D>
    <c:plotArea>
      <c:layout/>
      <c:pie3DChart>
        <c:varyColors val="1"/>
        <c:ser>
          <c:idx val="0"/>
          <c:order val="0"/>
          <c:tx>
            <c:strRef>
              <c:f>Sheet1!$C$18</c:f>
              <c:strCache>
                <c:ptCount val="1"/>
                <c:pt idx="0">
                  <c:v>LAC Population Under 18, 2011</c:v>
                </c:pt>
              </c:strCache>
            </c:strRef>
          </c:tx>
          <c:explosion val="25"/>
          <c:dPt>
            <c:idx val="1"/>
            <c:spPr>
              <a:solidFill>
                <a:srgbClr val="92D050"/>
              </a:solidFill>
            </c:spPr>
          </c:dPt>
          <c:dPt>
            <c:idx val="2"/>
            <c:spPr>
              <a:solidFill>
                <a:srgbClr val="FF0000"/>
              </a:solidFill>
            </c:spPr>
          </c:dPt>
          <c:dLbls>
            <c:dLbl>
              <c:idx val="4"/>
              <c:layout>
                <c:manualLayout>
                  <c:x val="0.11237778871391073"/>
                  <c:y val="0.11619551232566519"/>
                </c:manualLayout>
              </c:layout>
              <c:showPercent val="1"/>
            </c:dLbl>
            <c:numFmt formatCode="0.0%" sourceLinked="0"/>
            <c:txPr>
              <a:bodyPr/>
              <a:lstStyle/>
              <a:p>
                <a:pPr>
                  <a:defRPr sz="1600" b="1">
                    <a:solidFill>
                      <a:schemeClr val="bg1"/>
                    </a:solidFill>
                  </a:defRPr>
                </a:pPr>
                <a:endParaRPr lang="en-US"/>
              </a:p>
            </c:txPr>
            <c:showPercent val="1"/>
            <c:showLeaderLines val="1"/>
          </c:dLbls>
          <c:cat>
            <c:strRef>
              <c:f>Sheet1!$B$19:$B$24</c:f>
              <c:strCache>
                <c:ptCount val="6"/>
                <c:pt idx="0">
                  <c:v> White/Other/Unk</c:v>
                </c:pt>
                <c:pt idx="1">
                  <c:v> Black </c:v>
                </c:pt>
                <c:pt idx="2">
                  <c:v> Hispanic/Latino </c:v>
                </c:pt>
                <c:pt idx="3">
                  <c:v> American Indian </c:v>
                </c:pt>
                <c:pt idx="4">
                  <c:v> Asian/PI</c:v>
                </c:pt>
                <c:pt idx="5">
                  <c:v>MultiRace</c:v>
                </c:pt>
              </c:strCache>
            </c:strRef>
          </c:cat>
          <c:val>
            <c:numRef>
              <c:f>Sheet1!$C$19:$C$24</c:f>
              <c:numCache>
                <c:formatCode>#,##0</c:formatCode>
                <c:ptCount val="6"/>
                <c:pt idx="0">
                  <c:v>26273.495428722643</c:v>
                </c:pt>
                <c:pt idx="1">
                  <c:v>11800.674575254219</c:v>
                </c:pt>
                <c:pt idx="2">
                  <c:v>87841.308978532004</c:v>
                </c:pt>
                <c:pt idx="3">
                  <c:v>242.78471175321442</c:v>
                </c:pt>
                <c:pt idx="4">
                  <c:v>15068</c:v>
                </c:pt>
                <c:pt idx="5">
                  <c:v>3629.3887414810297</c:v>
                </c:pt>
              </c:numCache>
            </c:numRef>
          </c:val>
        </c:ser>
        <c:dLbls>
          <c:showPercent val="1"/>
        </c:dLbls>
      </c:pie3DChart>
    </c:plotArea>
    <c:plotVisOnly val="1"/>
    <c:dispBlanksAs val="zero"/>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75"/>
      <c:perspective val="30"/>
    </c:view3D>
    <c:plotArea>
      <c:layout/>
      <c:pie3DChart>
        <c:varyColors val="1"/>
        <c:ser>
          <c:idx val="0"/>
          <c:order val="0"/>
          <c:explosion val="25"/>
          <c:dPt>
            <c:idx val="0"/>
            <c:spPr>
              <a:solidFill>
                <a:srgbClr val="C00000"/>
              </a:solidFill>
            </c:spPr>
          </c:dPt>
          <c:dPt>
            <c:idx val="1"/>
            <c:spPr>
              <a:solidFill>
                <a:srgbClr val="00B0F0"/>
              </a:solidFill>
            </c:spPr>
          </c:dPt>
          <c:dPt>
            <c:idx val="2"/>
            <c:spPr>
              <a:solidFill>
                <a:srgbClr val="92D050"/>
              </a:solidFill>
            </c:spPr>
          </c:dPt>
          <c:dPt>
            <c:idx val="3"/>
            <c:spPr>
              <a:solidFill>
                <a:srgbClr val="7030A0"/>
              </a:solidFill>
            </c:spPr>
          </c:dPt>
          <c:dPt>
            <c:idx val="4"/>
            <c:spPr>
              <a:solidFill>
                <a:srgbClr val="FFFF00"/>
              </a:solidFill>
            </c:spPr>
          </c:dPt>
          <c:dLbls>
            <c:txPr>
              <a:bodyPr/>
              <a:lstStyle/>
              <a:p>
                <a:pPr>
                  <a:defRPr>
                    <a:solidFill>
                      <a:schemeClr val="bg1"/>
                    </a:solidFill>
                  </a:defRPr>
                </a:pPr>
                <a:endParaRPr lang="en-US"/>
              </a:p>
            </c:txPr>
            <c:showPercent val="1"/>
            <c:showLeaderLines val="1"/>
            <c:leaderLines>
              <c:spPr>
                <a:ln>
                  <a:solidFill>
                    <a:schemeClr val="bg1"/>
                  </a:solidFill>
                </a:ln>
              </c:spPr>
            </c:leaderLines>
          </c:dLbls>
          <c:cat>
            <c:strRef>
              <c:f>Sheet1!$B$124:$G$124</c:f>
              <c:strCache>
                <c:ptCount val="6"/>
                <c:pt idx="0">
                  <c:v>Mexican</c:v>
                </c:pt>
                <c:pt idx="1">
                  <c:v>Salvadorian</c:v>
                </c:pt>
                <c:pt idx="2">
                  <c:v>Guatemalan</c:v>
                </c:pt>
                <c:pt idx="3">
                  <c:v>Puerto Rican</c:v>
                </c:pt>
                <c:pt idx="4">
                  <c:v>Cuban</c:v>
                </c:pt>
                <c:pt idx="5">
                  <c:v>Other</c:v>
                </c:pt>
              </c:strCache>
            </c:strRef>
          </c:cat>
          <c:val>
            <c:numRef>
              <c:f>Sheet1!$B$125:$G$125</c:f>
              <c:numCache>
                <c:formatCode>0%</c:formatCode>
                <c:ptCount val="6"/>
                <c:pt idx="0">
                  <c:v>0.78</c:v>
                </c:pt>
                <c:pt idx="1">
                  <c:v>8.0000000000000043E-2</c:v>
                </c:pt>
                <c:pt idx="2">
                  <c:v>0.05</c:v>
                </c:pt>
                <c:pt idx="3">
                  <c:v>1.0000000000000005E-2</c:v>
                </c:pt>
                <c:pt idx="4">
                  <c:v>1.0000000000000005E-2</c:v>
                </c:pt>
                <c:pt idx="5">
                  <c:v>7.0000000000000021E-2</c:v>
                </c:pt>
              </c:numCache>
            </c:numRef>
          </c:val>
        </c:ser>
        <c:dLbls>
          <c:showPercent val="1"/>
        </c:dLbls>
      </c:pie3DChart>
    </c:plotArea>
    <c:legend>
      <c:legendPos val="r"/>
      <c:layout/>
      <c:txPr>
        <a:bodyPr/>
        <a:lstStyle/>
        <a:p>
          <a:pPr>
            <a:defRPr>
              <a:solidFill>
                <a:schemeClr val="bg1"/>
              </a:solidFill>
            </a:defRPr>
          </a:pPr>
          <a:endParaRPr lang="en-US"/>
        </a:p>
      </c:txPr>
    </c:legend>
    <c:plotVisOnly val="1"/>
    <c:dispBlanksAs val="zero"/>
  </c:chart>
  <c:spPr>
    <a:noFill/>
  </c:spPr>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Sheet1!$E$2</c:f>
              <c:strCache>
                <c:ptCount val="1"/>
                <c:pt idx="0">
                  <c:v>Collisions per Year</c:v>
                </c:pt>
              </c:strCache>
            </c:strRef>
          </c:tx>
          <c:dLbls>
            <c:numFmt formatCode="#,##0" sourceLinked="0"/>
            <c:txPr>
              <a:bodyPr/>
              <a:lstStyle/>
              <a:p>
                <a:pPr>
                  <a:defRPr sz="1200"/>
                </a:pPr>
                <a:endParaRPr lang="en-US"/>
              </a:p>
            </c:txPr>
            <c:showVal val="1"/>
          </c:dLbls>
          <c:cat>
            <c:numRef>
              <c:f>Sheet1!$D$3:$D$7</c:f>
              <c:numCache>
                <c:formatCode>General</c:formatCode>
                <c:ptCount val="5"/>
                <c:pt idx="0">
                  <c:v>2007</c:v>
                </c:pt>
                <c:pt idx="1">
                  <c:v>2008</c:v>
                </c:pt>
                <c:pt idx="2">
                  <c:v>2009</c:v>
                </c:pt>
                <c:pt idx="3">
                  <c:v>2010</c:v>
                </c:pt>
                <c:pt idx="4">
                  <c:v>2011</c:v>
                </c:pt>
              </c:numCache>
            </c:numRef>
          </c:cat>
          <c:val>
            <c:numRef>
              <c:f>Sheet1!$E$3:$E$7</c:f>
              <c:numCache>
                <c:formatCode>General</c:formatCode>
                <c:ptCount val="5"/>
                <c:pt idx="0">
                  <c:v>9065</c:v>
                </c:pt>
                <c:pt idx="1">
                  <c:v>8645</c:v>
                </c:pt>
                <c:pt idx="2">
                  <c:v>8033</c:v>
                </c:pt>
                <c:pt idx="3">
                  <c:v>7583</c:v>
                </c:pt>
                <c:pt idx="4">
                  <c:v>7641</c:v>
                </c:pt>
              </c:numCache>
            </c:numRef>
          </c:val>
        </c:ser>
        <c:axId val="205615488"/>
        <c:axId val="205950336"/>
      </c:barChart>
      <c:catAx>
        <c:axId val="205615488"/>
        <c:scaling>
          <c:orientation val="minMax"/>
        </c:scaling>
        <c:axPos val="b"/>
        <c:numFmt formatCode="General" sourceLinked="1"/>
        <c:tickLblPos val="nextTo"/>
        <c:txPr>
          <a:bodyPr/>
          <a:lstStyle/>
          <a:p>
            <a:pPr>
              <a:defRPr sz="1400">
                <a:solidFill>
                  <a:schemeClr val="bg1"/>
                </a:solidFill>
              </a:defRPr>
            </a:pPr>
            <a:endParaRPr lang="en-US"/>
          </a:p>
        </c:txPr>
        <c:crossAx val="205950336"/>
        <c:crosses val="autoZero"/>
        <c:auto val="1"/>
        <c:lblAlgn val="ctr"/>
        <c:lblOffset val="100"/>
      </c:catAx>
      <c:valAx>
        <c:axId val="205950336"/>
        <c:scaling>
          <c:orientation val="minMax"/>
        </c:scaling>
        <c:axPos val="l"/>
        <c:majorGridlines/>
        <c:numFmt formatCode="General" sourceLinked="1"/>
        <c:tickLblPos val="nextTo"/>
        <c:txPr>
          <a:bodyPr/>
          <a:lstStyle/>
          <a:p>
            <a:pPr>
              <a:defRPr sz="1400">
                <a:solidFill>
                  <a:schemeClr val="bg1"/>
                </a:solidFill>
              </a:defRPr>
            </a:pPr>
            <a:endParaRPr lang="en-US"/>
          </a:p>
        </c:txPr>
        <c:crossAx val="205615488"/>
        <c:crosses val="autoZero"/>
        <c:crossBetween val="between"/>
      </c:valAx>
      <c:spPr>
        <a:solidFill>
          <a:schemeClr val="bg1"/>
        </a:solidFill>
      </c:spPr>
    </c:plotArea>
    <c:legend>
      <c:legendPos val="b"/>
      <c:layout/>
      <c:txPr>
        <a:bodyPr/>
        <a:lstStyle/>
        <a:p>
          <a:pPr>
            <a:defRPr sz="1400">
              <a:solidFill>
                <a:schemeClr val="bg1"/>
              </a:solidFill>
            </a:defRPr>
          </a:pPr>
          <a:endParaRPr lang="en-US"/>
        </a:p>
      </c:txPr>
    </c:legend>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9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1440" tIns="45720" rIns="91440" bIns="45720" rtlCol="0"/>
          <a:lstStyle>
            <a:lvl1pPr algn="r">
              <a:defRPr sz="1200"/>
            </a:lvl1pPr>
          </a:lstStyle>
          <a:p>
            <a:fld id="{F5CF1C51-54BD-44DA-98D6-53095AB9D395}" type="datetimeFigureOut">
              <a:rPr lang="en-US" smtClean="0"/>
              <a:pPr/>
              <a:t>11/3/2013</a:t>
            </a:fld>
            <a:endParaRPr lang="en-US"/>
          </a:p>
        </p:txBody>
      </p:sp>
      <p:sp>
        <p:nvSpPr>
          <p:cNvPr id="4" name="Footer Placeholder 3"/>
          <p:cNvSpPr>
            <a:spLocks noGrp="1"/>
          </p:cNvSpPr>
          <p:nvPr>
            <p:ph type="ftr" sz="quarter" idx="2"/>
          </p:nvPr>
        </p:nvSpPr>
        <p:spPr>
          <a:xfrm>
            <a:off x="1" y="8829675"/>
            <a:ext cx="2982913"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40" tIns="45720" rIns="91440" bIns="45720" rtlCol="0" anchor="b"/>
          <a:lstStyle>
            <a:lvl1pPr algn="r">
              <a:defRPr sz="1200"/>
            </a:lvl1pPr>
          </a:lstStyle>
          <a:p>
            <a:fld id="{8AD4E153-D437-4B8E-9F86-96154D0162EC}" type="slidenum">
              <a:rPr lang="en-US" smtClean="0"/>
              <a:pPr/>
              <a:t>‹#›</a:t>
            </a:fld>
            <a:endParaRPr lang="en-US"/>
          </a:p>
        </p:txBody>
      </p:sp>
    </p:spTree>
    <p:extLst>
      <p:ext uri="{BB962C8B-B14F-4D97-AF65-F5344CB8AC3E}">
        <p14:creationId xmlns:p14="http://schemas.microsoft.com/office/powerpoint/2010/main" xmlns="" val="2143262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0"/>
            <a:ext cx="2982119" cy="464820"/>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defRPr sz="1200" smtClean="0"/>
            </a:lvl1pPr>
          </a:lstStyle>
          <a:p>
            <a:pPr>
              <a:defRPr/>
            </a:pPr>
            <a:endParaRPr lang="en-US"/>
          </a:p>
        </p:txBody>
      </p:sp>
      <p:sp>
        <p:nvSpPr>
          <p:cNvPr id="7171" name="Rectangle 3"/>
          <p:cNvSpPr>
            <a:spLocks noGrp="1" noChangeArrowheads="1"/>
          </p:cNvSpPr>
          <p:nvPr>
            <p:ph type="dt" idx="1"/>
          </p:nvPr>
        </p:nvSpPr>
        <p:spPr bwMode="auto">
          <a:xfrm>
            <a:off x="3898103" y="0"/>
            <a:ext cx="2982119" cy="464820"/>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a:defRPr sz="1200" smtClean="0"/>
            </a:lvl1pPr>
          </a:lstStyle>
          <a:p>
            <a:pPr>
              <a:defRPr/>
            </a:pPr>
            <a:endParaRPr lang="en-US"/>
          </a:p>
        </p:txBody>
      </p:sp>
      <p:sp>
        <p:nvSpPr>
          <p:cNvPr id="12292" name="Rectangle 4"/>
          <p:cNvSpPr>
            <a:spLocks noGrp="1" noRot="1" noChangeAspec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182" y="4415790"/>
            <a:ext cx="5505450" cy="4183380"/>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1" y="8829967"/>
            <a:ext cx="2982119" cy="464820"/>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defRPr sz="1200" smtClean="0"/>
            </a:lvl1pPr>
          </a:lstStyle>
          <a:p>
            <a:pPr>
              <a:defRPr/>
            </a:pPr>
            <a:endParaRPr lang="en-US"/>
          </a:p>
        </p:txBody>
      </p:sp>
      <p:sp>
        <p:nvSpPr>
          <p:cNvPr id="7175" name="Rectangle 7"/>
          <p:cNvSpPr>
            <a:spLocks noGrp="1" noChangeArrowheads="1"/>
          </p:cNvSpPr>
          <p:nvPr>
            <p:ph type="sldNum" sz="quarter" idx="5"/>
          </p:nvPr>
        </p:nvSpPr>
        <p:spPr bwMode="auto">
          <a:xfrm>
            <a:off x="3898103" y="8829967"/>
            <a:ext cx="2982119" cy="464820"/>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a:defRPr sz="1200" smtClean="0"/>
            </a:lvl1pPr>
          </a:lstStyle>
          <a:p>
            <a:pPr>
              <a:defRPr/>
            </a:pPr>
            <a:fld id="{3A1C480E-4596-4E05-8AF3-1C51D72CA027}" type="slidenum">
              <a:rPr lang="en-US"/>
              <a:pPr>
                <a:defRPr/>
              </a:pPr>
              <a:t>‹#›</a:t>
            </a:fld>
            <a:endParaRPr lang="en-US"/>
          </a:p>
        </p:txBody>
      </p:sp>
    </p:spTree>
    <p:extLst>
      <p:ext uri="{BB962C8B-B14F-4D97-AF65-F5344CB8AC3E}">
        <p14:creationId xmlns:p14="http://schemas.microsoft.com/office/powerpoint/2010/main" xmlns="" val="1905345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big.assets.huffingtonpost.com/811263.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1</a:t>
            </a:fld>
            <a:endParaRPr lang="en-US"/>
          </a:p>
        </p:txBody>
      </p:sp>
    </p:spTree>
    <p:extLst>
      <p:ext uri="{BB962C8B-B14F-4D97-AF65-F5344CB8AC3E}">
        <p14:creationId xmlns:p14="http://schemas.microsoft.com/office/powerpoint/2010/main" xmlns="" val="3959089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Research examining the ecological associations of alcohol outlet density with a variety of health problems among Latinos is sparse. This study examines the impact of alcohol outlet density on drunk driving and underage drinking among Latinos and compares them to Whites' in LAC. </a:t>
            </a:r>
            <a:endParaRPr lang="en-US" dirty="0"/>
          </a:p>
        </p:txBody>
      </p:sp>
      <p:sp>
        <p:nvSpPr>
          <p:cNvPr id="4" name="Slide Number Placeholder 3"/>
          <p:cNvSpPr>
            <a:spLocks noGrp="1"/>
          </p:cNvSpPr>
          <p:nvPr>
            <p:ph type="sldNum" sz="quarter" idx="10"/>
          </p:nvPr>
        </p:nvSpPr>
        <p:spPr/>
        <p:txBody>
          <a:bodyPr/>
          <a:lstStyle/>
          <a:p>
            <a:pPr>
              <a:defRPr/>
            </a:pPr>
            <a:fld id="{F8AC41E2-2DB7-4179-A135-0B4848FCA9D9}" type="slidenum">
              <a:rPr lang="en-US" smtClean="0"/>
              <a:pPr>
                <a:defRPr/>
              </a:pPr>
              <a:t>3</a:t>
            </a:fld>
            <a:endParaRPr lang="en-US"/>
          </a:p>
        </p:txBody>
      </p:sp>
    </p:spTree>
    <p:extLst>
      <p:ext uri="{BB962C8B-B14F-4D97-AF65-F5344CB8AC3E}">
        <p14:creationId xmlns:p14="http://schemas.microsoft.com/office/powerpoint/2010/main" xmlns="" val="1431032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839EEC6-DB8A-4B42-A14D-1795D8393078}" type="slidenum">
              <a:rPr lang="en-US" smtClean="0"/>
              <a:pPr/>
              <a:t>5</a:t>
            </a:fld>
            <a:endParaRPr lang="en-US"/>
          </a:p>
        </p:txBody>
      </p:sp>
    </p:spTree>
    <p:extLst>
      <p:ext uri="{BB962C8B-B14F-4D97-AF65-F5344CB8AC3E}">
        <p14:creationId xmlns:p14="http://schemas.microsoft.com/office/powerpoint/2010/main" xmlns="" val="3214295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PR" dirty="0" err="1" smtClean="0"/>
              <a:t>This</a:t>
            </a:r>
            <a:r>
              <a:rPr lang="es-PR" dirty="0" smtClean="0"/>
              <a:t> shows Latino </a:t>
            </a:r>
            <a:r>
              <a:rPr lang="es-PR" dirty="0" err="1" smtClean="0"/>
              <a:t>population</a:t>
            </a:r>
            <a:r>
              <a:rPr lang="es-PR" dirty="0" smtClean="0"/>
              <a:t> </a:t>
            </a:r>
            <a:r>
              <a:rPr lang="es-PR" dirty="0" err="1" smtClean="0"/>
              <a:t>trend</a:t>
            </a:r>
            <a:r>
              <a:rPr lang="es-PR" dirty="0" smtClean="0"/>
              <a:t> in US </a:t>
            </a:r>
            <a:r>
              <a:rPr lang="es-PR" dirty="0" err="1" smtClean="0"/>
              <a:t>from</a:t>
            </a:r>
            <a:r>
              <a:rPr lang="es-PR" dirty="0" smtClean="0"/>
              <a:t> 1970 </a:t>
            </a:r>
            <a:r>
              <a:rPr lang="es-PR" dirty="0" err="1" smtClean="0"/>
              <a:t>to</a:t>
            </a:r>
            <a:r>
              <a:rPr lang="es-PR" dirty="0" smtClean="0"/>
              <a:t> 2050. </a:t>
            </a:r>
            <a:r>
              <a:rPr lang="es-PR" dirty="0" err="1" smtClean="0"/>
              <a:t>Currently</a:t>
            </a:r>
            <a:r>
              <a:rPr lang="es-PR" dirty="0" smtClean="0"/>
              <a:t> 53million Latinos…</a:t>
            </a:r>
          </a:p>
          <a:p>
            <a:pPr eaLnBrk="1" hangingPunct="1">
              <a:spcBef>
                <a:spcPct val="0"/>
              </a:spcBef>
            </a:pPr>
            <a:endParaRPr lang="es-PR" dirty="0" smtClean="0"/>
          </a:p>
          <a:p>
            <a:pPr eaLnBrk="1" hangingPunct="1">
              <a:spcBef>
                <a:spcPct val="0"/>
              </a:spcBef>
            </a:pPr>
            <a:endParaRPr lang="es-PR" dirty="0" smtClean="0"/>
          </a:p>
          <a:p>
            <a:pPr eaLnBrk="1" hangingPunct="1">
              <a:spcBef>
                <a:spcPct val="0"/>
              </a:spcBef>
            </a:pPr>
            <a:endParaRPr lang="es-PR" dirty="0" smtClean="0"/>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85BA528-4FCC-4015-9B6A-DF394CBB0787}" type="slidenum">
              <a:rPr lang="es-PR" smtClean="0"/>
              <a:pPr/>
              <a:t>6</a:t>
            </a:fld>
            <a:endParaRPr lang="es-P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This concerns</a:t>
            </a:r>
            <a:r>
              <a:rPr lang="en-US" baseline="0" dirty="0" smtClean="0"/>
              <a:t> because </a:t>
            </a:r>
            <a:r>
              <a:rPr lang="en-US" sz="1200" kern="1200" baseline="0" dirty="0" smtClean="0">
                <a:solidFill>
                  <a:schemeClr val="tx1"/>
                </a:solidFill>
                <a:latin typeface="Arial" charset="0"/>
                <a:ea typeface="+mn-ea"/>
                <a:cs typeface="+mn-cs"/>
              </a:rPr>
              <a:t>Latinos are more likely than any other group to enter substance abuse treatment at a younger age.</a:t>
            </a:r>
          </a:p>
          <a:p>
            <a:endParaRPr lang="en-US" dirty="0"/>
          </a:p>
        </p:txBody>
      </p:sp>
      <p:sp>
        <p:nvSpPr>
          <p:cNvPr id="4" name="Slide Number Placeholder 3"/>
          <p:cNvSpPr>
            <a:spLocks noGrp="1"/>
          </p:cNvSpPr>
          <p:nvPr>
            <p:ph type="sldNum" sz="quarter" idx="10"/>
          </p:nvPr>
        </p:nvSpPr>
        <p:spPr/>
        <p:txBody>
          <a:bodyPr/>
          <a:lstStyle/>
          <a:p>
            <a:fld id="{4ABA8D25-02FE-4F01-8402-C6E407E124C9}"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xmlns="" val="1090168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8</a:t>
            </a:fld>
            <a:endParaRPr lang="en-US"/>
          </a:p>
        </p:txBody>
      </p:sp>
    </p:spTree>
    <p:extLst>
      <p:ext uri="{BB962C8B-B14F-4D97-AF65-F5344CB8AC3E}">
        <p14:creationId xmlns:p14="http://schemas.microsoft.com/office/powerpoint/2010/main" xmlns="" val="2678449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Latinos comprise the majority of the population in SPA 7 (73%), SPA 6 (67%), and SPA 4 (52%) while Whites comprise the majority of the population in SPA 5 (62%). Compared to Whites, alcohol outlet density (per 10,000 pop.) was significantly higher among Latinos for all SPAs, except SPA 5. The rate for either underage drinking or drunk driving (per 10,000 pop.) for Latinos was significantly higher than those of Whites for most SPAs, except in SPA 6 and 8.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9</a:t>
            </a:fld>
            <a:endParaRPr lang="en-US"/>
          </a:p>
        </p:txBody>
      </p:sp>
    </p:spTree>
    <p:extLst>
      <p:ext uri="{BB962C8B-B14F-4D97-AF65-F5344CB8AC3E}">
        <p14:creationId xmlns:p14="http://schemas.microsoft.com/office/powerpoint/2010/main" xmlns="" val="1742078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Latinos comprise the majority of the population in SPA 7 (73%), SPA 6 (67%), and SPA 4 (52%) while Whites comprise the majority of the population in SPA 5 (62%). Compared to Whites, alcohol outlet density (per 10,000 pop.) was significantly higher among Latinos for all SPAs, except SPA 5. The rate for either underage drinking or drunk driving (per 10,000 pop.) for Latinos was significantly higher than those of Whites for most SPAs, except in SPA 6 and 8.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10</a:t>
            </a:fld>
            <a:endParaRPr lang="en-US"/>
          </a:p>
        </p:txBody>
      </p:sp>
    </p:spTree>
    <p:extLst>
      <p:ext uri="{BB962C8B-B14F-4D97-AF65-F5344CB8AC3E}">
        <p14:creationId xmlns:p14="http://schemas.microsoft.com/office/powerpoint/2010/main" xmlns="" val="1742078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41350" algn="l"/>
                <a:tab pos="1282700" algn="l"/>
                <a:tab pos="1924050" algn="l"/>
                <a:tab pos="2565400" algn="l"/>
              </a:tabLst>
              <a:defRPr sz="2400">
                <a:solidFill>
                  <a:schemeClr val="bg1"/>
                </a:solidFill>
                <a:latin typeface="Arial" charset="0"/>
                <a:ea typeface="msmincho" charset="0"/>
                <a:cs typeface="msmincho" charset="0"/>
              </a:defRPr>
            </a:lvl1pPr>
            <a:lvl2pPr eaLnBrk="0">
              <a:tabLst>
                <a:tab pos="641350" algn="l"/>
                <a:tab pos="1282700" algn="l"/>
                <a:tab pos="1924050" algn="l"/>
                <a:tab pos="2565400" algn="l"/>
              </a:tabLst>
              <a:defRPr sz="2400">
                <a:solidFill>
                  <a:schemeClr val="bg1"/>
                </a:solidFill>
                <a:latin typeface="Arial" charset="0"/>
                <a:ea typeface="msmincho" charset="0"/>
                <a:cs typeface="msmincho" charset="0"/>
              </a:defRPr>
            </a:lvl2pPr>
            <a:lvl3pPr eaLnBrk="0">
              <a:tabLst>
                <a:tab pos="641350" algn="l"/>
                <a:tab pos="1282700" algn="l"/>
                <a:tab pos="1924050" algn="l"/>
                <a:tab pos="2565400" algn="l"/>
              </a:tabLst>
              <a:defRPr sz="2400">
                <a:solidFill>
                  <a:schemeClr val="bg1"/>
                </a:solidFill>
                <a:latin typeface="Arial" charset="0"/>
                <a:ea typeface="msmincho" charset="0"/>
                <a:cs typeface="msmincho" charset="0"/>
              </a:defRPr>
            </a:lvl3pPr>
            <a:lvl4pPr eaLnBrk="0">
              <a:tabLst>
                <a:tab pos="641350" algn="l"/>
                <a:tab pos="1282700" algn="l"/>
                <a:tab pos="1924050" algn="l"/>
                <a:tab pos="2565400" algn="l"/>
              </a:tabLst>
              <a:defRPr sz="2400">
                <a:solidFill>
                  <a:schemeClr val="bg1"/>
                </a:solidFill>
                <a:latin typeface="Arial" charset="0"/>
                <a:ea typeface="msmincho" charset="0"/>
                <a:cs typeface="msmincho" charset="0"/>
              </a:defRPr>
            </a:lvl4pPr>
            <a:lvl5pPr eaLnBrk="0">
              <a:tabLst>
                <a:tab pos="641350" algn="l"/>
                <a:tab pos="1282700" algn="l"/>
                <a:tab pos="1924050" algn="l"/>
                <a:tab pos="2565400"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9pPr>
          </a:lstStyle>
          <a:p>
            <a:pPr eaLnBrk="1">
              <a:buFont typeface="Wingdings" pitchFamily="2" charset="2"/>
              <a:buNone/>
            </a:pPr>
            <a:fld id="{DB0FF1AB-5906-4289-8289-AAA595814865}" type="slidenum">
              <a:rPr lang="en-US" altLang="en-US" sz="1200" smtClean="0">
                <a:solidFill>
                  <a:srgbClr val="000000"/>
                </a:solidFill>
                <a:latin typeface="Times New Roman" pitchFamily="18" charset="0"/>
                <a:ea typeface="Lucida Sans Unicode" pitchFamily="34" charset="0"/>
                <a:cs typeface="Lucida Sans Unicode" pitchFamily="34" charset="0"/>
              </a:rPr>
              <a:pPr eaLnBrk="1">
                <a:buFont typeface="Wingdings" pitchFamily="2" charset="2"/>
                <a:buNone/>
              </a:pPr>
              <a:t>11</a:t>
            </a:fld>
            <a:endParaRPr lang="en-US" altLang="en-US" sz="1200" smtClean="0">
              <a:solidFill>
                <a:srgbClr val="000000"/>
              </a:solidFill>
              <a:latin typeface="Times New Roman" pitchFamily="18" charset="0"/>
              <a:ea typeface="Lucida Sans Unicode" pitchFamily="34" charset="0"/>
              <a:cs typeface="Lucida Sans Unicode" pitchFamily="34" charset="0"/>
            </a:endParaRPr>
          </a:p>
        </p:txBody>
      </p:sp>
      <p:sp>
        <p:nvSpPr>
          <p:cNvPr id="34819" name="Text Box 1"/>
          <p:cNvSpPr txBox="1">
            <a:spLocks noChangeArrowheads="1"/>
          </p:cNvSpPr>
          <p:nvPr/>
        </p:nvSpPr>
        <p:spPr bwMode="auto">
          <a:xfrm>
            <a:off x="3894139" y="8831263"/>
            <a:ext cx="2986087"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0" rIns="0" bIns="0" anchor="b"/>
          <a:lstStyle>
            <a:lvl1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1pPr>
            <a:lvl2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2pPr>
            <a:lvl3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3pPr>
            <a:lvl4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4pPr>
            <a:lvl5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9pPr>
          </a:lstStyle>
          <a:p>
            <a:pPr algn="r" eaLnBrk="1">
              <a:lnSpc>
                <a:spcPct val="95000"/>
              </a:lnSpc>
              <a:buClrTx/>
            </a:pPr>
            <a:fld id="{4B202760-3135-411A-9799-B2ECE622856E}" type="slidenum">
              <a:rPr lang="en-US" altLang="en-US" sz="1200">
                <a:solidFill>
                  <a:srgbClr val="000000"/>
                </a:solidFill>
                <a:latin typeface="Times New Roman" pitchFamily="18" charset="0"/>
              </a:rPr>
              <a:pPr algn="r" eaLnBrk="1">
                <a:lnSpc>
                  <a:spcPct val="95000"/>
                </a:lnSpc>
                <a:buClrTx/>
              </a:pPr>
              <a:t>11</a:t>
            </a:fld>
            <a:endParaRPr lang="en-US" altLang="en-US" sz="1200">
              <a:solidFill>
                <a:srgbClr val="000000"/>
              </a:solidFill>
              <a:latin typeface="Times New Roman" pitchFamily="18" charset="0"/>
            </a:endParaRPr>
          </a:p>
        </p:txBody>
      </p:sp>
      <p:sp>
        <p:nvSpPr>
          <p:cNvPr id="34820" name="Rectangle 2"/>
          <p:cNvSpPr>
            <a:spLocks noGrp="1" noRot="1" noChangeAspect="1" noChangeArrowheads="1" noTextEdit="1"/>
          </p:cNvSpPr>
          <p:nvPr>
            <p:ph type="sldImg"/>
          </p:nvPr>
        </p:nvSpPr>
        <p:spPr>
          <a:xfrm>
            <a:off x="1117600" y="706438"/>
            <a:ext cx="4646613" cy="3486150"/>
          </a:xfrm>
          <a:solidFill>
            <a:srgbClr val="FFFFFF"/>
          </a:solidFill>
          <a:ln>
            <a:solidFill>
              <a:srgbClr val="000000"/>
            </a:solidFill>
            <a:miter lim="800000"/>
            <a:headEnd/>
            <a:tailEnd/>
          </a:ln>
        </p:spPr>
      </p:sp>
      <p:sp>
        <p:nvSpPr>
          <p:cNvPr id="34821" name="Rectangle 3"/>
          <p:cNvSpPr>
            <a:spLocks noGrp="1" noChangeArrowheads="1"/>
          </p:cNvSpPr>
          <p:nvPr>
            <p:ph type="body" idx="1"/>
          </p:nvPr>
        </p:nvSpPr>
        <p:spPr>
          <a:xfrm>
            <a:off x="687389" y="4414838"/>
            <a:ext cx="5507037" cy="41846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r>
              <a:rPr lang="en-US" sz="1200" b="0" i="0" u="none" strike="noStrike" kern="1200" baseline="0" dirty="0" smtClean="0">
                <a:solidFill>
                  <a:schemeClr val="tx1"/>
                </a:solidFill>
                <a:latin typeface="Arial" charset="0"/>
                <a:ea typeface="+mn-ea"/>
                <a:cs typeface="+mn-cs"/>
              </a:rPr>
              <a:t>The Impaired Driving Problem in the United States</a:t>
            </a:r>
          </a:p>
          <a:p>
            <a:r>
              <a:rPr lang="en-US" sz="1200" b="0" i="0" u="none" strike="noStrike" kern="1200" baseline="0" dirty="0" smtClean="0">
                <a:solidFill>
                  <a:schemeClr val="tx1"/>
                </a:solidFill>
                <a:latin typeface="Arial" charset="0"/>
                <a:ea typeface="+mn-ea"/>
                <a:cs typeface="+mn-cs"/>
              </a:rPr>
              <a:t>• More than 42,000 people die in traffic fatalities each year.</a:t>
            </a:r>
          </a:p>
          <a:p>
            <a:r>
              <a:rPr lang="en-US" sz="1200" b="0" i="0" u="none" strike="noStrike" kern="1200" baseline="0" dirty="0" smtClean="0">
                <a:solidFill>
                  <a:schemeClr val="tx1"/>
                </a:solidFill>
                <a:latin typeface="Arial" charset="0"/>
                <a:ea typeface="+mn-ea"/>
                <a:cs typeface="+mn-cs"/>
              </a:rPr>
              <a:t>• Nearly 3 million people are injured.</a:t>
            </a:r>
          </a:p>
          <a:p>
            <a:r>
              <a:rPr lang="en-US" sz="1200" b="0" i="0" u="none" strike="noStrike" kern="1200" baseline="0" dirty="0" smtClean="0">
                <a:solidFill>
                  <a:schemeClr val="tx1"/>
                </a:solidFill>
                <a:latin typeface="Arial" charset="0"/>
                <a:ea typeface="+mn-ea"/>
                <a:cs typeface="+mn-cs"/>
              </a:rPr>
              <a:t>• The cost in the United States is about $230 billion each year.</a:t>
            </a:r>
          </a:p>
          <a:p>
            <a:r>
              <a:rPr lang="en-US" sz="1200" b="0" i="0" u="none" strike="noStrike" kern="1200" baseline="0" dirty="0" smtClean="0">
                <a:solidFill>
                  <a:schemeClr val="tx1"/>
                </a:solidFill>
                <a:latin typeface="Arial" charset="0"/>
                <a:ea typeface="+mn-ea"/>
                <a:cs typeface="+mn-cs"/>
              </a:rPr>
              <a:t>• While alcohol-related traffic fatalities decreased significantly in the United States during the 1980s and early 1990s, they have remained constant over the last decade.</a:t>
            </a:r>
          </a:p>
          <a:p>
            <a:r>
              <a:rPr lang="en-US" sz="1200" b="0" i="0" u="none" strike="noStrike" kern="1200" baseline="0" dirty="0" smtClean="0">
                <a:solidFill>
                  <a:schemeClr val="tx1"/>
                </a:solidFill>
                <a:latin typeface="Arial" charset="0"/>
                <a:ea typeface="+mn-ea"/>
                <a:cs typeface="+mn-cs"/>
              </a:rPr>
              <a:t>• Of drivers involved in fatal crashes with alcohol in their systems, 84 percent had blood alcohol concentrations (BACs) of .08 grams per deciliter (g/</a:t>
            </a:r>
            <a:r>
              <a:rPr lang="en-US" sz="1200" b="0" i="0" u="none" strike="noStrike" kern="1200" baseline="0" dirty="0" err="1" smtClean="0">
                <a:solidFill>
                  <a:schemeClr val="tx1"/>
                </a:solidFill>
                <a:latin typeface="Arial" charset="0"/>
                <a:ea typeface="+mn-ea"/>
                <a:cs typeface="+mn-cs"/>
              </a:rPr>
              <a:t>dL</a:t>
            </a:r>
            <a:r>
              <a:rPr lang="en-US" sz="1200" b="0" i="0" u="none" strike="noStrike" kern="1200" baseline="0" dirty="0" smtClean="0">
                <a:solidFill>
                  <a:schemeClr val="tx1"/>
                </a:solidFill>
                <a:latin typeface="Arial" charset="0"/>
                <a:ea typeface="+mn-ea"/>
                <a:cs typeface="+mn-cs"/>
              </a:rPr>
              <a:t>) or higher, which is illegal in every State.</a:t>
            </a:r>
          </a:p>
          <a:p>
            <a:endParaRPr lang="en-US" sz="1200" b="0" i="0" u="none" strike="noStrike" kern="1200" baseline="0" dirty="0" smtClean="0">
              <a:solidFill>
                <a:schemeClr val="tx1"/>
              </a:solidFill>
              <a:latin typeface="Arial" charset="0"/>
              <a:ea typeface="+mn-ea"/>
              <a:cs typeface="+mn-cs"/>
            </a:endParaRPr>
          </a:p>
          <a:p>
            <a:r>
              <a:rPr lang="en-US" sz="1200" b="0" i="0" u="none" strike="noStrike" kern="1200" baseline="0" dirty="0" smtClean="0">
                <a:solidFill>
                  <a:schemeClr val="tx1"/>
                </a:solidFill>
                <a:latin typeface="Arial" charset="0"/>
                <a:ea typeface="+mn-ea"/>
                <a:cs typeface="+mn-cs"/>
              </a:rPr>
              <a:t>Among Latinos</a:t>
            </a:r>
          </a:p>
          <a:p>
            <a:r>
              <a:rPr lang="en-US" sz="1200" b="0" i="0" u="none" strike="noStrike" kern="1200" baseline="0" dirty="0" smtClean="0">
                <a:solidFill>
                  <a:schemeClr val="tx1"/>
                </a:solidFill>
                <a:latin typeface="Arial" charset="0"/>
                <a:ea typeface="+mn-ea"/>
                <a:cs typeface="+mn-cs"/>
              </a:rPr>
              <a:t>• Latino traffic fatalities are increasing at an alarming rate, much higher than the National</a:t>
            </a:r>
          </a:p>
          <a:p>
            <a:r>
              <a:rPr lang="en-US" sz="1200" b="0" i="0" u="none" strike="noStrike" kern="1200" baseline="0" dirty="0" smtClean="0">
                <a:solidFill>
                  <a:schemeClr val="tx1"/>
                </a:solidFill>
                <a:latin typeface="Arial" charset="0"/>
                <a:ea typeface="+mn-ea"/>
                <a:cs typeface="+mn-cs"/>
              </a:rPr>
              <a:t>average, and those fatalities involving alcohol are rising as well.</a:t>
            </a:r>
          </a:p>
          <a:p>
            <a:r>
              <a:rPr lang="en-US" sz="1200" b="0" i="0" u="none" strike="noStrike" kern="1200" baseline="0" dirty="0" smtClean="0">
                <a:solidFill>
                  <a:schemeClr val="tx1"/>
                </a:solidFill>
                <a:latin typeface="Arial" charset="0"/>
                <a:ea typeface="+mn-ea"/>
                <a:cs typeface="+mn-cs"/>
              </a:rPr>
              <a:t>• In 2002, motor vehicle traffic crashes were the leading cause of death among Latinos age</a:t>
            </a:r>
          </a:p>
          <a:p>
            <a:r>
              <a:rPr lang="en-US" sz="1200" b="0" i="0" u="none" strike="noStrike" kern="1200" baseline="0" dirty="0" smtClean="0">
                <a:solidFill>
                  <a:schemeClr val="tx1"/>
                </a:solidFill>
                <a:latin typeface="Arial" charset="0"/>
                <a:ea typeface="+mn-ea"/>
                <a:cs typeface="+mn-cs"/>
              </a:rPr>
              <a:t>3 to 8, 11, 14, 14 to 34, and 37. In 2005, motor vehicle traffic crashes were the leading</a:t>
            </a:r>
          </a:p>
          <a:p>
            <a:r>
              <a:rPr lang="en-US" sz="1200" b="0" i="0" u="none" strike="noStrike" kern="1200" baseline="0" dirty="0" smtClean="0">
                <a:solidFill>
                  <a:schemeClr val="tx1"/>
                </a:solidFill>
                <a:latin typeface="Arial" charset="0"/>
                <a:ea typeface="+mn-ea"/>
                <a:cs typeface="+mn-cs"/>
              </a:rPr>
              <a:t>cause of death for every age 3 to 6 and 8 to 34 for the general population.</a:t>
            </a:r>
          </a:p>
          <a:p>
            <a:r>
              <a:rPr lang="en-US" sz="1200" b="0" i="0" u="none" strike="noStrike" kern="1200" baseline="0" dirty="0" smtClean="0">
                <a:solidFill>
                  <a:schemeClr val="tx1"/>
                </a:solidFill>
                <a:latin typeface="Arial" charset="0"/>
                <a:ea typeface="+mn-ea"/>
                <a:cs typeface="+mn-cs"/>
              </a:rPr>
              <a:t>• Almost half (49%) of all Latino traffic fatalities involve alcohol (42% among the general</a:t>
            </a:r>
          </a:p>
          <a:p>
            <a:r>
              <a:rPr lang="en-US" sz="1200" b="0" i="0" u="none" strike="noStrike" kern="1200" baseline="0" dirty="0" smtClean="0">
                <a:solidFill>
                  <a:schemeClr val="tx1"/>
                </a:solidFill>
                <a:latin typeface="Arial" charset="0"/>
                <a:ea typeface="+mn-ea"/>
                <a:cs typeface="+mn-cs"/>
              </a:rPr>
              <a:t>population).</a:t>
            </a:r>
          </a:p>
          <a:p>
            <a:r>
              <a:rPr lang="en-US" sz="1200" b="0" i="0" u="none" strike="noStrike" kern="1200" baseline="0" dirty="0" smtClean="0">
                <a:solidFill>
                  <a:schemeClr val="tx1"/>
                </a:solidFill>
                <a:latin typeface="Arial" charset="0"/>
                <a:ea typeface="+mn-ea"/>
                <a:cs typeface="+mn-cs"/>
              </a:rPr>
              <a:t>• Of Latino drivers who died, 45 percent had been drinking (37% in the general U.S.</a:t>
            </a:r>
          </a:p>
          <a:p>
            <a:r>
              <a:rPr lang="en-US" sz="1200" b="0" i="0" u="none" strike="noStrike" kern="1200" baseline="0" dirty="0" smtClean="0">
                <a:solidFill>
                  <a:schemeClr val="tx1"/>
                </a:solidFill>
                <a:latin typeface="Arial" charset="0"/>
                <a:ea typeface="+mn-ea"/>
                <a:cs typeface="+mn-cs"/>
              </a:rPr>
              <a:t>population); of Latino non drivers who died, 49 percent had been drinking (40% in the</a:t>
            </a:r>
          </a:p>
          <a:p>
            <a:r>
              <a:rPr lang="en-US" sz="1200" b="0" i="0" u="none" strike="noStrike" kern="1200" baseline="0" dirty="0" smtClean="0">
                <a:solidFill>
                  <a:schemeClr val="tx1"/>
                </a:solidFill>
                <a:latin typeface="Arial" charset="0"/>
                <a:ea typeface="+mn-ea"/>
                <a:cs typeface="+mn-cs"/>
              </a:rPr>
              <a:t>general U.S. population).</a:t>
            </a:r>
          </a:p>
          <a:p>
            <a:r>
              <a:rPr lang="en-US" sz="1200" b="0" i="0" u="none" strike="noStrike" kern="1200" baseline="0" dirty="0" smtClean="0">
                <a:solidFill>
                  <a:schemeClr val="tx1"/>
                </a:solidFill>
                <a:latin typeface="Arial" charset="0"/>
                <a:ea typeface="+mn-ea"/>
                <a:cs typeface="+mn-cs"/>
              </a:rPr>
              <a:t>• Hispanics are also more likely than other groups to ride in vehicles operated by drivers who have been drinking.</a:t>
            </a:r>
          </a:p>
          <a:p>
            <a:r>
              <a:rPr lang="en-US" sz="1200" b="0" i="0" u="none" strike="noStrike" kern="1200" baseline="0" dirty="0" smtClean="0">
                <a:solidFill>
                  <a:schemeClr val="tx1"/>
                </a:solidFill>
                <a:latin typeface="Arial" charset="0"/>
                <a:ea typeface="+mn-ea"/>
                <a:cs typeface="+mn-cs"/>
              </a:rPr>
              <a:t>• Next to Native Americans, Latinos have the highest rate of drinking-and-driving incidents.</a:t>
            </a:r>
          </a:p>
          <a:p>
            <a:r>
              <a:rPr lang="en-US" sz="1200" b="0" i="0" u="none" strike="noStrike" kern="1200" baseline="0" dirty="0" smtClean="0">
                <a:solidFill>
                  <a:schemeClr val="tx1"/>
                </a:solidFill>
                <a:latin typeface="Arial" charset="0"/>
                <a:ea typeface="+mn-ea"/>
                <a:cs typeface="+mn-cs"/>
              </a:rPr>
              <a:t>• In 2006, the 11 jurisdictions with the highest number of Latino alcohol-related traffic </a:t>
            </a:r>
            <a:r>
              <a:rPr lang="es-ES" sz="1200" b="0" i="0" u="none" strike="noStrike" kern="1200" baseline="0" dirty="0" err="1" smtClean="0">
                <a:solidFill>
                  <a:schemeClr val="tx1"/>
                </a:solidFill>
                <a:latin typeface="Arial" charset="0"/>
                <a:ea typeface="+mn-ea"/>
                <a:cs typeface="+mn-cs"/>
              </a:rPr>
              <a:t>fatalities</a:t>
            </a:r>
            <a:r>
              <a:rPr lang="es-ES" sz="1200" b="0" i="0" u="none" strike="noStrike" kern="1200" baseline="0" dirty="0" smtClean="0">
                <a:solidFill>
                  <a:schemeClr val="tx1"/>
                </a:solidFill>
                <a:latin typeface="Arial" charset="0"/>
                <a:ea typeface="+mn-ea"/>
                <a:cs typeface="+mn-cs"/>
              </a:rPr>
              <a:t> </a:t>
            </a:r>
            <a:r>
              <a:rPr lang="es-ES" sz="1200" b="0" i="0" u="none" strike="noStrike" kern="1200" baseline="0" dirty="0" err="1" smtClean="0">
                <a:solidFill>
                  <a:schemeClr val="tx1"/>
                </a:solidFill>
                <a:latin typeface="Arial" charset="0"/>
                <a:ea typeface="+mn-ea"/>
                <a:cs typeface="+mn-cs"/>
              </a:rPr>
              <a:t>were</a:t>
            </a:r>
            <a:r>
              <a:rPr lang="es-ES" sz="1200" b="0" i="0" u="none" strike="noStrike" kern="1200" baseline="0" dirty="0" smtClean="0">
                <a:solidFill>
                  <a:schemeClr val="tx1"/>
                </a:solidFill>
                <a:latin typeface="Arial" charset="0"/>
                <a:ea typeface="+mn-ea"/>
                <a:cs typeface="+mn-cs"/>
              </a:rPr>
              <a:t> California, Texas, Florida, Puerto Rico, Arizona, New </a:t>
            </a:r>
            <a:r>
              <a:rPr lang="es-ES" sz="1200" b="0" i="0" u="none" strike="noStrike" kern="1200" baseline="0" dirty="0" err="1" smtClean="0">
                <a:solidFill>
                  <a:schemeClr val="tx1"/>
                </a:solidFill>
                <a:latin typeface="Arial" charset="0"/>
                <a:ea typeface="+mn-ea"/>
                <a:cs typeface="+mn-cs"/>
              </a:rPr>
              <a:t>Mexico</a:t>
            </a:r>
            <a:r>
              <a:rPr lang="es-ES" sz="1200" b="0" i="0" u="none" strike="noStrike" kern="1200" baseline="0" dirty="0" smtClean="0">
                <a:solidFill>
                  <a:schemeClr val="tx1"/>
                </a:solidFill>
                <a:latin typeface="Arial" charset="0"/>
                <a:ea typeface="+mn-ea"/>
                <a:cs typeface="+mn-cs"/>
              </a:rPr>
              <a:t>, Illinois, </a:t>
            </a:r>
            <a:r>
              <a:rPr lang="en-US" sz="1200" b="0" i="0" u="none" strike="noStrike" kern="1200" baseline="0" dirty="0" smtClean="0">
                <a:solidFill>
                  <a:schemeClr val="tx1"/>
                </a:solidFill>
                <a:latin typeface="Arial" charset="0"/>
                <a:ea typeface="+mn-ea"/>
                <a:cs typeface="+mn-cs"/>
              </a:rPr>
              <a:t>North Carolina, Georgia, Colorado, and South Carolina.</a:t>
            </a:r>
          </a:p>
          <a:p>
            <a:endParaRPr lang="en-US" sz="1200" b="0" i="0" u="none" strike="noStrike" kern="1200" baseline="0" dirty="0" smtClean="0">
              <a:solidFill>
                <a:schemeClr val="tx1"/>
              </a:solidFill>
              <a:latin typeface="Arial" charset="0"/>
              <a:ea typeface="+mn-ea"/>
              <a:cs typeface="+mn-cs"/>
            </a:endParaRPr>
          </a:p>
          <a:p>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i="1" u="none" strike="noStrike" kern="1200" baseline="0" dirty="0" smtClean="0">
                <a:solidFill>
                  <a:schemeClr val="tx1"/>
                </a:solidFill>
                <a:latin typeface="Arial" charset="0"/>
                <a:ea typeface="+mn-ea"/>
                <a:cs typeface="+mn-cs"/>
              </a:rPr>
              <a:t>In 2011, there were 9,878 fatalities in crashes involving a driver with a BAC of .08 or higher – 31 percent of total traffic fatalities for the year.</a:t>
            </a:r>
            <a:endParaRPr lang="en-US" sz="1200" b="0" i="0" u="none" strike="noStrike" kern="1200" baseline="0" dirty="0" smtClean="0">
              <a:solidFill>
                <a:schemeClr val="tx1"/>
              </a:solidFill>
              <a:latin typeface="Arial" charset="0"/>
              <a:ea typeface="+mn-ea"/>
              <a:cs typeface="+mn-cs"/>
            </a:endParaRPr>
          </a:p>
          <a:p>
            <a:endParaRPr lang="en-US" altLang="en-US"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smtClean="0">
                <a:solidFill>
                  <a:schemeClr val="tx1"/>
                </a:solidFill>
                <a:effectLst/>
                <a:latin typeface="Arial" charset="0"/>
                <a:ea typeface="+mn-ea"/>
                <a:cs typeface="+mn-cs"/>
                <a:hlinkClick r:id="rId3"/>
              </a:rPr>
              <a:t>Priorities</a:t>
            </a:r>
            <a:r>
              <a:rPr lang="en-US" sz="1200" b="1" u="sng" kern="1200" baseline="0" dirty="0" smtClean="0">
                <a:solidFill>
                  <a:schemeClr val="tx1"/>
                </a:solidFill>
                <a:effectLst/>
                <a:latin typeface="Arial" charset="0"/>
                <a:ea typeface="+mn-ea"/>
                <a:cs typeface="+mn-cs"/>
                <a:hlinkClick r:id="rId3"/>
              </a:rPr>
              <a:t> for Reducing Alcohol Related Driving Among Latino Communities (National Highway Traffic Safety Administration (NHTSA )and National Latino Council on Alcohol and Tobacco Prevention)</a:t>
            </a:r>
          </a:p>
          <a:p>
            <a:r>
              <a:rPr lang="en-US" sz="1200" u="sng" kern="1200" dirty="0" smtClean="0">
                <a:solidFill>
                  <a:schemeClr val="tx1"/>
                </a:solidFill>
                <a:effectLst/>
                <a:latin typeface="Arial" charset="0"/>
                <a:ea typeface="+mn-ea"/>
                <a:cs typeface="+mn-cs"/>
                <a:hlinkClick r:id="rId3"/>
              </a:rPr>
              <a:t>http://big.assets.huffingtonpost.com/811263.pdf</a:t>
            </a:r>
            <a:endParaRPr lang="en-US" sz="1200" u="sng" kern="1200" dirty="0" smtClean="0">
              <a:solidFill>
                <a:schemeClr val="tx1"/>
              </a:solidFill>
              <a:effectLst/>
              <a:latin typeface="Arial" charset="0"/>
              <a:ea typeface="+mn-ea"/>
              <a:cs typeface="+mn-cs"/>
            </a:endParaRPr>
          </a:p>
          <a:p>
            <a:r>
              <a:rPr lang="en-US" sz="1200" i="1" kern="1200" dirty="0" smtClean="0">
                <a:solidFill>
                  <a:schemeClr val="tx1"/>
                </a:solidFill>
                <a:effectLst/>
                <a:latin typeface="Arial" charset="0"/>
                <a:ea typeface="+mn-ea"/>
                <a:cs typeface="+mn-cs"/>
              </a:rPr>
              <a:t>www.</a:t>
            </a:r>
            <a:r>
              <a:rPr lang="en-US" sz="1200" b="1" i="1" kern="1200" dirty="0" smtClean="0">
                <a:solidFill>
                  <a:schemeClr val="tx1"/>
                </a:solidFill>
                <a:effectLst/>
                <a:latin typeface="Arial" charset="0"/>
                <a:ea typeface="+mn-ea"/>
                <a:cs typeface="+mn-cs"/>
              </a:rPr>
              <a:t>nhtsa</a:t>
            </a:r>
            <a:r>
              <a:rPr lang="en-US" sz="1200" i="1" kern="1200" dirty="0" smtClean="0">
                <a:solidFill>
                  <a:schemeClr val="tx1"/>
                </a:solidFill>
                <a:effectLst/>
                <a:latin typeface="Arial" charset="0"/>
                <a:ea typeface="+mn-ea"/>
                <a:cs typeface="+mn-cs"/>
              </a:rPr>
              <a:t>.gov/staticfiles/nti/pdf/811263.pdf</a:t>
            </a:r>
            <a:r>
              <a:rPr lang="en-US" sz="1200" kern="1200" dirty="0" smtClean="0">
                <a:solidFill>
                  <a:schemeClr val="tx1"/>
                </a:solidFill>
                <a:effectLst/>
                <a:latin typeface="Arial" charset="0"/>
                <a:ea typeface="+mn-ea"/>
                <a:cs typeface="+mn-cs"/>
              </a:rPr>
              <a:t> </a:t>
            </a:r>
          </a:p>
          <a:p>
            <a:endParaRPr lang="en-US" sz="120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12</a:t>
            </a:fld>
            <a:endParaRPr lang="en-US"/>
          </a:p>
        </p:txBody>
      </p:sp>
    </p:spTree>
    <p:extLst>
      <p:ext uri="{BB962C8B-B14F-4D97-AF65-F5344CB8AC3E}">
        <p14:creationId xmlns:p14="http://schemas.microsoft.com/office/powerpoint/2010/main" xmlns="" val="692634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US" sz="1200" b="1" i="0" u="none" strike="noStrike" kern="1200" dirty="0" smtClean="0">
                <a:solidFill>
                  <a:schemeClr val="tx1"/>
                </a:solidFill>
                <a:effectLst/>
                <a:latin typeface="Arial" charset="0"/>
                <a:ea typeface="+mn-ea"/>
                <a:cs typeface="+mn-cs"/>
              </a:rPr>
              <a:t>Cost Category</a:t>
            </a:r>
            <a:endParaRPr lang="en-US" sz="12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smtClean="0">
                <a:solidFill>
                  <a:schemeClr val="tx1"/>
                </a:solidFill>
                <a:effectLst/>
                <a:latin typeface="Arial" charset="0"/>
                <a:ea typeface="+mn-ea"/>
                <a:cs typeface="+mn-cs"/>
              </a:rPr>
              <a:t>Alcohol</a:t>
            </a:r>
            <a:endParaRPr lang="en-US" sz="1200" b="0" i="0" u="none" strike="noStrike" kern="1200" dirty="0" smtClean="0">
              <a:solidFill>
                <a:schemeClr val="tx1"/>
              </a:solidFill>
              <a:effectLst/>
              <a:latin typeface="Arial" charset="0"/>
              <a:ea typeface="+mn-ea"/>
              <a:cs typeface="+mn-cs"/>
            </a:endParaRPr>
          </a:p>
          <a:p>
            <a:pPr rtl="0" eaLnBrk="1" fontAlgn="t" latinLnBrk="0" hangingPunct="1"/>
            <a:r>
              <a:rPr lang="en-US" sz="1200" b="1" i="0" u="none" strike="noStrike" kern="1200" dirty="0" smtClean="0">
                <a:solidFill>
                  <a:schemeClr val="tx1"/>
                </a:solidFill>
                <a:effectLst/>
                <a:latin typeface="Arial" charset="0"/>
                <a:ea typeface="+mn-ea"/>
                <a:cs typeface="+mn-cs"/>
              </a:rPr>
              <a:t>Medical</a:t>
            </a:r>
            <a:endParaRPr lang="en-US" sz="12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$ 2.2 Billion</a:t>
            </a:r>
          </a:p>
          <a:p>
            <a:pPr rtl="0" eaLnBrk="1" fontAlgn="t" latinLnBrk="0" hangingPunct="1"/>
            <a:r>
              <a:rPr lang="en-US" sz="1200" b="1" i="0" u="none" strike="noStrike" kern="1200" dirty="0" smtClean="0">
                <a:solidFill>
                  <a:schemeClr val="tx1"/>
                </a:solidFill>
                <a:effectLst/>
                <a:latin typeface="Arial" charset="0"/>
                <a:ea typeface="+mn-ea"/>
                <a:cs typeface="+mn-cs"/>
              </a:rPr>
              <a:t>Wage Work</a:t>
            </a:r>
            <a:endParaRPr lang="en-US" sz="12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$ 4.3 Billion</a:t>
            </a:r>
          </a:p>
          <a:p>
            <a:pPr rtl="0" eaLnBrk="1" fontAlgn="t" latinLnBrk="0" hangingPunct="1"/>
            <a:r>
              <a:rPr lang="en-US" sz="1200" b="1" i="0" u="none" strike="noStrike" kern="1200" dirty="0" smtClean="0">
                <a:solidFill>
                  <a:schemeClr val="tx1"/>
                </a:solidFill>
                <a:effectLst/>
                <a:latin typeface="Arial" charset="0"/>
                <a:ea typeface="+mn-ea"/>
                <a:cs typeface="+mn-cs"/>
              </a:rPr>
              <a:t>Household Work</a:t>
            </a:r>
            <a:endParaRPr lang="en-US" sz="12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$ 1.6 Billion</a:t>
            </a:r>
          </a:p>
          <a:p>
            <a:pPr rtl="0" eaLnBrk="1" fontAlgn="t" latinLnBrk="0" hangingPunct="1"/>
            <a:r>
              <a:rPr lang="en-US" sz="1200" b="1" i="0" u="none" strike="noStrike" kern="1200" dirty="0" smtClean="0">
                <a:solidFill>
                  <a:schemeClr val="tx1"/>
                </a:solidFill>
                <a:effectLst/>
                <a:latin typeface="Arial" charset="0"/>
                <a:ea typeface="+mn-ea"/>
                <a:cs typeface="+mn-cs"/>
              </a:rPr>
              <a:t>Public Services</a:t>
            </a:r>
            <a:endParaRPr lang="en-US" sz="12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$ 331 Million</a:t>
            </a:r>
          </a:p>
          <a:p>
            <a:pPr rtl="0" eaLnBrk="1" fontAlgn="t" latinLnBrk="0" hangingPunct="1"/>
            <a:r>
              <a:rPr lang="en-US" sz="1200" b="1" i="0" u="none" strike="noStrike" kern="1200" dirty="0" smtClean="0">
                <a:solidFill>
                  <a:schemeClr val="tx1"/>
                </a:solidFill>
                <a:effectLst/>
                <a:latin typeface="Arial" charset="0"/>
                <a:ea typeface="+mn-ea"/>
                <a:cs typeface="+mn-cs"/>
              </a:rPr>
              <a:t>Property Damage</a:t>
            </a:r>
            <a:endParaRPr lang="en-US" sz="12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$ 497 Million</a:t>
            </a:r>
          </a:p>
          <a:p>
            <a:pPr rtl="0" eaLnBrk="1" fontAlgn="t" latinLnBrk="0" hangingPunct="1"/>
            <a:r>
              <a:rPr lang="en-US" sz="1200" b="1" i="0" u="none" strike="noStrike" kern="1200" dirty="0" smtClean="0">
                <a:solidFill>
                  <a:schemeClr val="tx1"/>
                </a:solidFill>
                <a:effectLst/>
                <a:latin typeface="Arial" charset="0"/>
                <a:ea typeface="+mn-ea"/>
                <a:cs typeface="+mn-cs"/>
              </a:rPr>
              <a:t>Misc. Motor Vehicle</a:t>
            </a:r>
            <a:endParaRPr lang="en-US" sz="12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$ 499 Million</a:t>
            </a:r>
          </a:p>
          <a:p>
            <a:pPr rtl="0" eaLnBrk="1" fontAlgn="t" latinLnBrk="0" hangingPunct="1"/>
            <a:r>
              <a:rPr lang="en-US" sz="1200" b="1" i="0" u="none" strike="noStrike" kern="1200" dirty="0" smtClean="0">
                <a:solidFill>
                  <a:schemeClr val="tx1"/>
                </a:solidFill>
                <a:effectLst/>
                <a:latin typeface="Arial" charset="0"/>
                <a:ea typeface="+mn-ea"/>
                <a:cs typeface="+mn-cs"/>
              </a:rPr>
              <a:t>Subtotal:</a:t>
            </a:r>
            <a:r>
              <a:rPr lang="en-US" sz="1200" b="1" i="0" u="none" strike="noStrike" kern="1200" baseline="0" dirty="0" smtClean="0">
                <a:solidFill>
                  <a:schemeClr val="tx1"/>
                </a:solidFill>
                <a:effectLst/>
                <a:latin typeface="Arial" charset="0"/>
                <a:ea typeface="+mn-ea"/>
                <a:cs typeface="+mn-cs"/>
              </a:rPr>
              <a:t> Tangible Costs</a:t>
            </a:r>
            <a:endParaRPr lang="en-US" sz="12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$ 9.5 Billion</a:t>
            </a:r>
          </a:p>
          <a:p>
            <a:pPr rtl="0" eaLnBrk="1" fontAlgn="t" latinLnBrk="0" hangingPunct="1"/>
            <a:r>
              <a:rPr lang="en-US" sz="1200" b="1" i="0" u="none" strike="noStrike" kern="1200" dirty="0" smtClean="0">
                <a:solidFill>
                  <a:schemeClr val="tx1"/>
                </a:solidFill>
                <a:effectLst/>
                <a:latin typeface="Arial" charset="0"/>
                <a:ea typeface="+mn-ea"/>
                <a:cs typeface="+mn-cs"/>
              </a:rPr>
              <a:t>Quality of Life</a:t>
            </a:r>
            <a:endParaRPr lang="en-US" sz="12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$ 21.2 Billion</a:t>
            </a:r>
          </a:p>
          <a:p>
            <a:pPr rtl="0" eaLnBrk="1" fontAlgn="t" latinLnBrk="0" hangingPunct="1"/>
            <a:r>
              <a:rPr lang="en-US" sz="1200" b="1" i="0" u="none" strike="noStrike" kern="1200" dirty="0" smtClean="0">
                <a:solidFill>
                  <a:schemeClr val="tx1"/>
                </a:solidFill>
                <a:effectLst/>
                <a:latin typeface="Arial" charset="0"/>
                <a:ea typeface="+mn-ea"/>
                <a:cs typeface="+mn-cs"/>
              </a:rPr>
              <a:t>Total</a:t>
            </a:r>
            <a:endParaRPr lang="en-US" sz="1200" b="0" i="0" u="none" strike="noStrike" kern="1200" dirty="0" smtClean="0">
              <a:solidFill>
                <a:schemeClr val="tx1"/>
              </a:solidFill>
              <a:effectLst/>
              <a:latin typeface="Arial" charset="0"/>
              <a:ea typeface="+mn-ea"/>
              <a:cs typeface="+mn-cs"/>
            </a:endParaRPr>
          </a:p>
          <a:p>
            <a:pPr rtl="0" eaLnBrk="1" fontAlgn="t" latinLnBrk="0" hangingPunct="1"/>
            <a:r>
              <a:rPr lang="en-US" sz="1200" b="0" i="0" u="none" strike="noStrike" kern="1200" dirty="0" smtClean="0">
                <a:solidFill>
                  <a:schemeClr val="tx1"/>
                </a:solidFill>
                <a:effectLst/>
                <a:latin typeface="Arial" charset="0"/>
                <a:ea typeface="+mn-ea"/>
                <a:cs typeface="+mn-cs"/>
              </a:rPr>
              <a:t>$ 31 Billion</a:t>
            </a:r>
          </a:p>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13</a:t>
            </a:fld>
            <a:endParaRPr lang="en-US"/>
          </a:p>
        </p:txBody>
      </p:sp>
    </p:spTree>
    <p:extLst>
      <p:ext uri="{BB962C8B-B14F-4D97-AF65-F5344CB8AC3E}">
        <p14:creationId xmlns:p14="http://schemas.microsoft.com/office/powerpoint/2010/main" xmlns="" val="1255267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14</a:t>
            </a:fld>
            <a:endParaRPr lang="en-US"/>
          </a:p>
        </p:txBody>
      </p:sp>
    </p:spTree>
    <p:extLst>
      <p:ext uri="{BB962C8B-B14F-4D97-AF65-F5344CB8AC3E}">
        <p14:creationId xmlns:p14="http://schemas.microsoft.com/office/powerpoint/2010/main" xmlns="" val="3249917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44E07EE2-A039-44E2-B855-3EA317D7C916}" type="slidenum">
              <a:rPr lang="en-US" smtClean="0">
                <a:solidFill>
                  <a:prstClr val="black"/>
                </a:solidFill>
              </a:rPr>
              <a:pPr/>
              <a:t>15</a:t>
            </a:fld>
            <a:endParaRPr lang="en-US" dirty="0" smtClean="0">
              <a:solidFill>
                <a:prstClr val="black"/>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xmlns="" val="185167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16</a:t>
            </a:fld>
            <a:endParaRPr lang="en-US"/>
          </a:p>
        </p:txBody>
      </p:sp>
    </p:spTree>
    <p:extLst>
      <p:ext uri="{BB962C8B-B14F-4D97-AF65-F5344CB8AC3E}">
        <p14:creationId xmlns:p14="http://schemas.microsoft.com/office/powerpoint/2010/main" xmlns="" val="3410841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44E07EE2-A039-44E2-B855-3EA317D7C916}" type="slidenum">
              <a:rPr lang="en-US" smtClean="0">
                <a:solidFill>
                  <a:prstClr val="black"/>
                </a:solidFill>
              </a:rPr>
              <a:pPr/>
              <a:t>17</a:t>
            </a:fld>
            <a:endParaRPr lang="en-US" dirty="0" smtClean="0">
              <a:solidFill>
                <a:prstClr val="black"/>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xmlns="" val="2616129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18</a:t>
            </a:fld>
            <a:endParaRPr lang="en-US"/>
          </a:p>
        </p:txBody>
      </p:sp>
    </p:spTree>
    <p:extLst>
      <p:ext uri="{BB962C8B-B14F-4D97-AF65-F5344CB8AC3E}">
        <p14:creationId xmlns:p14="http://schemas.microsoft.com/office/powerpoint/2010/main" xmlns="" val="3410841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41350" algn="l"/>
                <a:tab pos="1282700" algn="l"/>
                <a:tab pos="1924050" algn="l"/>
                <a:tab pos="2565400" algn="l"/>
              </a:tabLst>
              <a:defRPr sz="2400">
                <a:solidFill>
                  <a:schemeClr val="bg1"/>
                </a:solidFill>
                <a:latin typeface="Arial" charset="0"/>
                <a:ea typeface="msmincho" charset="0"/>
                <a:cs typeface="msmincho" charset="0"/>
              </a:defRPr>
            </a:lvl1pPr>
            <a:lvl2pPr eaLnBrk="0">
              <a:tabLst>
                <a:tab pos="641350" algn="l"/>
                <a:tab pos="1282700" algn="l"/>
                <a:tab pos="1924050" algn="l"/>
                <a:tab pos="2565400" algn="l"/>
              </a:tabLst>
              <a:defRPr sz="2400">
                <a:solidFill>
                  <a:schemeClr val="bg1"/>
                </a:solidFill>
                <a:latin typeface="Arial" charset="0"/>
                <a:ea typeface="msmincho" charset="0"/>
                <a:cs typeface="msmincho" charset="0"/>
              </a:defRPr>
            </a:lvl2pPr>
            <a:lvl3pPr eaLnBrk="0">
              <a:tabLst>
                <a:tab pos="641350" algn="l"/>
                <a:tab pos="1282700" algn="l"/>
                <a:tab pos="1924050" algn="l"/>
                <a:tab pos="2565400" algn="l"/>
              </a:tabLst>
              <a:defRPr sz="2400">
                <a:solidFill>
                  <a:schemeClr val="bg1"/>
                </a:solidFill>
                <a:latin typeface="Arial" charset="0"/>
                <a:ea typeface="msmincho" charset="0"/>
                <a:cs typeface="msmincho" charset="0"/>
              </a:defRPr>
            </a:lvl3pPr>
            <a:lvl4pPr eaLnBrk="0">
              <a:tabLst>
                <a:tab pos="641350" algn="l"/>
                <a:tab pos="1282700" algn="l"/>
                <a:tab pos="1924050" algn="l"/>
                <a:tab pos="2565400" algn="l"/>
              </a:tabLst>
              <a:defRPr sz="2400">
                <a:solidFill>
                  <a:schemeClr val="bg1"/>
                </a:solidFill>
                <a:latin typeface="Arial" charset="0"/>
                <a:ea typeface="msmincho" charset="0"/>
                <a:cs typeface="msmincho" charset="0"/>
              </a:defRPr>
            </a:lvl4pPr>
            <a:lvl5pPr eaLnBrk="0">
              <a:tabLst>
                <a:tab pos="641350" algn="l"/>
                <a:tab pos="1282700" algn="l"/>
                <a:tab pos="1924050" algn="l"/>
                <a:tab pos="2565400"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9pPr>
          </a:lstStyle>
          <a:p>
            <a:pPr eaLnBrk="1">
              <a:buFont typeface="Wingdings" pitchFamily="2" charset="2"/>
              <a:buNone/>
            </a:pPr>
            <a:fld id="{B9811EC2-DA72-43E9-A0E3-224E35BC4415}" type="slidenum">
              <a:rPr lang="en-US" altLang="en-US" sz="1200" smtClean="0">
                <a:solidFill>
                  <a:srgbClr val="000000"/>
                </a:solidFill>
                <a:latin typeface="Times New Roman" pitchFamily="18" charset="0"/>
                <a:ea typeface="Lucida Sans Unicode" pitchFamily="34" charset="0"/>
                <a:cs typeface="Lucida Sans Unicode" pitchFamily="34" charset="0"/>
              </a:rPr>
              <a:pPr eaLnBrk="1">
                <a:buFont typeface="Wingdings" pitchFamily="2" charset="2"/>
                <a:buNone/>
              </a:pPr>
              <a:t>19</a:t>
            </a:fld>
            <a:endParaRPr lang="en-US" altLang="en-US" sz="1200" smtClean="0">
              <a:solidFill>
                <a:srgbClr val="000000"/>
              </a:solidFill>
              <a:latin typeface="Times New Roman" pitchFamily="18" charset="0"/>
              <a:ea typeface="Lucida Sans Unicode" pitchFamily="34" charset="0"/>
              <a:cs typeface="Lucida Sans Unicode" pitchFamily="34" charset="0"/>
            </a:endParaRPr>
          </a:p>
        </p:txBody>
      </p:sp>
      <p:sp>
        <p:nvSpPr>
          <p:cNvPr id="39939" name="Text Box 1"/>
          <p:cNvSpPr txBox="1">
            <a:spLocks noChangeArrowheads="1"/>
          </p:cNvSpPr>
          <p:nvPr/>
        </p:nvSpPr>
        <p:spPr bwMode="auto">
          <a:xfrm>
            <a:off x="3894139" y="8831263"/>
            <a:ext cx="2986087"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0" rIns="0" bIns="0" anchor="b"/>
          <a:lstStyle>
            <a:lvl1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1pPr>
            <a:lvl2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2pPr>
            <a:lvl3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3pPr>
            <a:lvl4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4pPr>
            <a:lvl5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9pPr>
          </a:lstStyle>
          <a:p>
            <a:pPr algn="r" eaLnBrk="1">
              <a:lnSpc>
                <a:spcPct val="95000"/>
              </a:lnSpc>
              <a:buClrTx/>
            </a:pPr>
            <a:fld id="{7DC02453-9BC4-4996-86BD-B2D593634EE7}" type="slidenum">
              <a:rPr lang="en-US" altLang="en-US" sz="1200">
                <a:solidFill>
                  <a:srgbClr val="000000"/>
                </a:solidFill>
                <a:latin typeface="Times New Roman" pitchFamily="18" charset="0"/>
              </a:rPr>
              <a:pPr algn="r" eaLnBrk="1">
                <a:lnSpc>
                  <a:spcPct val="95000"/>
                </a:lnSpc>
                <a:buClrTx/>
              </a:pPr>
              <a:t>19</a:t>
            </a:fld>
            <a:endParaRPr lang="en-US" altLang="en-US" sz="1200">
              <a:solidFill>
                <a:srgbClr val="000000"/>
              </a:solidFill>
              <a:latin typeface="Times New Roman" pitchFamily="18" charset="0"/>
            </a:endParaRPr>
          </a:p>
        </p:txBody>
      </p:sp>
      <p:sp>
        <p:nvSpPr>
          <p:cNvPr id="39940" name="Rectangle 2"/>
          <p:cNvSpPr>
            <a:spLocks noGrp="1" noRot="1" noChangeAspect="1" noChangeArrowheads="1" noTextEdit="1"/>
          </p:cNvSpPr>
          <p:nvPr>
            <p:ph type="sldImg"/>
          </p:nvPr>
        </p:nvSpPr>
        <p:spPr>
          <a:xfrm>
            <a:off x="1117600" y="706438"/>
            <a:ext cx="4646613" cy="3486150"/>
          </a:xfrm>
          <a:solidFill>
            <a:srgbClr val="FFFFFF"/>
          </a:solidFill>
          <a:ln>
            <a:solidFill>
              <a:srgbClr val="000000"/>
            </a:solidFill>
            <a:miter lim="800000"/>
            <a:headEnd/>
            <a:tailEnd/>
          </a:ln>
        </p:spPr>
      </p:sp>
      <p:sp>
        <p:nvSpPr>
          <p:cNvPr id="39941" name="Rectangle 3"/>
          <p:cNvSpPr>
            <a:spLocks noGrp="1" noChangeArrowheads="1"/>
          </p:cNvSpPr>
          <p:nvPr>
            <p:ph type="body" idx="1"/>
          </p:nvPr>
        </p:nvSpPr>
        <p:spPr>
          <a:xfrm>
            <a:off x="687389" y="4414838"/>
            <a:ext cx="5507037" cy="41846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r>
              <a:rPr lang="en-US" altLang="en-US" dirty="0" smtClean="0">
                <a:latin typeface="Times New Roman" pitchFamily="18" charset="0"/>
              </a:rPr>
              <a:t>Source for 1-3:</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sz="1200" dirty="0" smtClean="0">
                <a:ea typeface="Arial Unicode MS" pitchFamily="34" charset="-128"/>
                <a:cs typeface="Arial Unicode MS" pitchFamily="34" charset="-128"/>
              </a:rPr>
              <a:t>(</a:t>
            </a:r>
            <a:r>
              <a:rPr lang="en-US" altLang="en-US" sz="1200" dirty="0" err="1" smtClean="0">
                <a:ea typeface="Arial Unicode MS" pitchFamily="34" charset="-128"/>
                <a:cs typeface="Arial Unicode MS" pitchFamily="34" charset="-128"/>
              </a:rPr>
              <a:t>Rabow</a:t>
            </a:r>
            <a:r>
              <a:rPr lang="en-US" altLang="en-US" sz="1200" dirty="0" smtClean="0">
                <a:ea typeface="Arial Unicode MS" pitchFamily="34" charset="-128"/>
                <a:cs typeface="Arial Unicode MS" pitchFamily="34" charset="-128"/>
              </a:rPr>
              <a:t>, J., and </a:t>
            </a:r>
            <a:r>
              <a:rPr lang="en-US" altLang="en-US" sz="1200" dirty="0" err="1" smtClean="0">
                <a:ea typeface="Arial Unicode MS" pitchFamily="34" charset="-128"/>
                <a:cs typeface="Arial Unicode MS" pitchFamily="34" charset="-128"/>
              </a:rPr>
              <a:t>R.Watts</a:t>
            </a:r>
            <a:r>
              <a:rPr lang="en-US" altLang="en-US" sz="1200" dirty="0" smtClean="0">
                <a:ea typeface="Arial Unicode MS" pitchFamily="34" charset="-128"/>
                <a:cs typeface="Arial Unicode MS" pitchFamily="34" charset="-128"/>
              </a:rPr>
              <a:t>., 1983; Scribner, R.A., D. MacKinnon, and J. Dwyer.,1994)</a:t>
            </a:r>
          </a:p>
          <a:p>
            <a:endParaRPr lang="en-US" altLang="en-US" dirty="0" smtClean="0">
              <a:latin typeface="Times New Roman" pitchFamily="18" charset="0"/>
            </a:endParaRPr>
          </a:p>
          <a:p>
            <a:r>
              <a:rPr lang="en-US" altLang="en-US" dirty="0" smtClean="0">
                <a:latin typeface="Times New Roman" pitchFamily="18" charset="0"/>
              </a:rPr>
              <a:t>Source for 4-5:</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sz="1200" dirty="0" smtClean="0">
                <a:ea typeface="Arial Unicode MS" pitchFamily="34" charset="-128"/>
                <a:cs typeface="Arial Unicode MS" pitchFamily="34" charset="-128"/>
              </a:rPr>
              <a:t>(</a:t>
            </a:r>
            <a:r>
              <a:rPr lang="en-US" altLang="en-US" sz="1200" dirty="0" err="1" smtClean="0">
                <a:ea typeface="Arial Unicode MS" pitchFamily="34" charset="-128"/>
                <a:cs typeface="Arial Unicode MS" pitchFamily="34" charset="-128"/>
              </a:rPr>
              <a:t>Kuntsche</a:t>
            </a:r>
            <a:r>
              <a:rPr lang="en-US" altLang="en-US" sz="1200" dirty="0" smtClean="0">
                <a:ea typeface="Arial Unicode MS" pitchFamily="34" charset="-128"/>
                <a:cs typeface="Arial Unicode MS" pitchFamily="34" charset="-128"/>
              </a:rPr>
              <a:t> E, </a:t>
            </a:r>
            <a:r>
              <a:rPr lang="en-US" altLang="en-US" sz="1200" dirty="0" err="1" smtClean="0">
                <a:ea typeface="Arial Unicode MS" pitchFamily="34" charset="-128"/>
                <a:cs typeface="Arial Unicode MS" pitchFamily="34" charset="-128"/>
              </a:rPr>
              <a:t>Kuendig</a:t>
            </a:r>
            <a:r>
              <a:rPr lang="en-US" altLang="en-US" sz="1200" dirty="0" smtClean="0">
                <a:ea typeface="Arial Unicode MS" pitchFamily="34" charset="-128"/>
                <a:cs typeface="Arial Unicode MS" pitchFamily="34" charset="-128"/>
              </a:rPr>
              <a:t> H, &amp; </a:t>
            </a:r>
            <a:r>
              <a:rPr lang="en-US" altLang="en-US" sz="1200" dirty="0" err="1" smtClean="0">
                <a:ea typeface="Arial Unicode MS" pitchFamily="34" charset="-128"/>
                <a:cs typeface="Arial Unicode MS" pitchFamily="34" charset="-128"/>
              </a:rPr>
              <a:t>Gmel</a:t>
            </a:r>
            <a:r>
              <a:rPr lang="en-US" altLang="en-US" sz="1200" dirty="0" smtClean="0">
                <a:ea typeface="Arial Unicode MS" pitchFamily="34" charset="-128"/>
                <a:cs typeface="Arial Unicode MS" pitchFamily="34" charset="-128"/>
              </a:rPr>
              <a:t> G., 2008)</a:t>
            </a:r>
          </a:p>
          <a:p>
            <a:endParaRPr lang="en-US" altLang="en-US"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a:spcAft>
                <a:spcPts val="1425"/>
              </a:spcAft>
              <a:buClr>
                <a:srgbClr val="FF0000"/>
              </a:buClr>
              <a:buSzPct val="45000"/>
              <a:buFont typeface="Wingdings" charset="2"/>
              <a:buChar char=""/>
            </a:pPr>
            <a:r>
              <a:rPr lang="en-US" sz="1800" dirty="0" smtClean="0">
                <a:solidFill>
                  <a:srgbClr val="FFFF00"/>
                </a:solidFill>
                <a:cs typeface="Arial Unicode MS" pitchFamily="32" charset="0"/>
              </a:rPr>
              <a:t>Of special interest to this project is to identify off-premise alcohol outlets located in walking distance (2 miles or less) to schools, especially those with a history of ABC license violations</a:t>
            </a:r>
          </a:p>
          <a:p>
            <a:pPr eaLnBrk="1">
              <a:spcAft>
                <a:spcPts val="1425"/>
              </a:spcAft>
              <a:buClr>
                <a:srgbClr val="FF0000"/>
              </a:buClr>
              <a:buSzPct val="45000"/>
              <a:buFont typeface="Wingdings" charset="2"/>
              <a:buChar char=""/>
            </a:pPr>
            <a:r>
              <a:rPr lang="en-US" sz="1800" dirty="0" smtClean="0">
                <a:cs typeface="Arial Unicode MS" pitchFamily="32" charset="0"/>
              </a:rPr>
              <a:t>A common venue type for direct purchase of alcohol by underage youth is through off-premise* outlets such as convenience, liquor and grocery stores</a:t>
            </a:r>
          </a:p>
          <a:p>
            <a:pPr eaLnBrk="1">
              <a:spcAft>
                <a:spcPts val="1425"/>
              </a:spcAft>
              <a:buClr>
                <a:srgbClr val="FF0000"/>
              </a:buClr>
              <a:buSzPct val="45000"/>
              <a:buFont typeface="Wingdings" charset="2"/>
              <a:buChar char=""/>
            </a:pPr>
            <a:r>
              <a:rPr lang="en-US" sz="1800" dirty="0" smtClean="0">
                <a:cs typeface="Arial Unicode MS" pitchFamily="32" charset="0"/>
              </a:rPr>
              <a:t>There is a tendency for higher concentrations of alcohol outlets to occur in urban minority neighborhoods</a:t>
            </a:r>
          </a:p>
          <a:p>
            <a:pPr eaLnBrk="1">
              <a:spcAft>
                <a:spcPts val="1425"/>
              </a:spcAft>
              <a:buClr>
                <a:srgbClr val="FF0000"/>
              </a:buClr>
              <a:buSzPct val="45000"/>
              <a:buFont typeface="Wingdings" charset="2"/>
              <a:buChar char=""/>
            </a:pPr>
            <a:r>
              <a:rPr lang="en-US" sz="1800" dirty="0" smtClean="0">
                <a:cs typeface="Arial Unicode MS" pitchFamily="32" charset="0"/>
              </a:rPr>
              <a:t>Youth-related violence tends to be more frequent in minority neighborhoods where there are off-premise outlets such as liquor and convenience stores </a:t>
            </a:r>
          </a:p>
          <a:p>
            <a:pPr eaLnBrk="1">
              <a:spcAft>
                <a:spcPts val="1425"/>
              </a:spcAft>
              <a:buClr>
                <a:srgbClr val="FF0000"/>
              </a:buClr>
              <a:buSzPct val="45000"/>
              <a:buFont typeface="Wingdings" charset="2"/>
              <a:buChar char=""/>
            </a:pPr>
            <a:r>
              <a:rPr lang="en-US" sz="1800" dirty="0" smtClean="0">
                <a:cs typeface="Arial" pitchFamily="34" charset="0"/>
              </a:rPr>
              <a:t>In LA County:</a:t>
            </a:r>
          </a:p>
          <a:p>
            <a:pPr lvl="1" eaLnBrk="1">
              <a:spcAft>
                <a:spcPts val="1425"/>
              </a:spcAft>
              <a:buClr>
                <a:srgbClr val="FF0000"/>
              </a:buClr>
              <a:buSzPct val="45000"/>
              <a:buFont typeface="Wingdings" charset="2"/>
              <a:buChar char=""/>
            </a:pPr>
            <a:r>
              <a:rPr lang="en-US" sz="1600" dirty="0" smtClean="0">
                <a:solidFill>
                  <a:srgbClr val="FFFF00"/>
                </a:solidFill>
                <a:cs typeface="Arial" pitchFamily="34" charset="0"/>
              </a:rPr>
              <a:t>communities with high density of alcohol outlets </a:t>
            </a:r>
            <a:r>
              <a:rPr lang="en-US" sz="1600" dirty="0" smtClean="0">
                <a:cs typeface="Arial" pitchFamily="34" charset="0"/>
              </a:rPr>
              <a:t>are nine to ten times more likely to have increased rates of violent crime</a:t>
            </a:r>
            <a:r>
              <a:rPr lang="en-US" sz="1600" baseline="30000" dirty="0" smtClean="0">
                <a:cs typeface="Arial" pitchFamily="34" charset="0"/>
              </a:rPr>
              <a:t>1</a:t>
            </a:r>
            <a:r>
              <a:rPr lang="en-US" sz="1600" dirty="0" smtClean="0">
                <a:cs typeface="Arial" pitchFamily="34" charset="0"/>
              </a:rPr>
              <a:t> </a:t>
            </a:r>
          </a:p>
          <a:p>
            <a:pPr lvl="1" eaLnBrk="1">
              <a:spcAft>
                <a:spcPts val="1425"/>
              </a:spcAft>
              <a:buClr>
                <a:srgbClr val="FF0000"/>
              </a:buClr>
              <a:buSzPct val="45000"/>
              <a:buFont typeface="Wingdings" charset="2"/>
              <a:buChar char=""/>
            </a:pPr>
            <a:r>
              <a:rPr lang="en-US" sz="1600" dirty="0" smtClean="0">
                <a:cs typeface="Arial" pitchFamily="34" charset="0"/>
              </a:rPr>
              <a:t>Have increased rate of domestic violence and child abuse</a:t>
            </a:r>
            <a:r>
              <a:rPr lang="en-US" sz="1600" baseline="30000" dirty="0" smtClean="0">
                <a:cs typeface="Arial" pitchFamily="34" charset="0"/>
              </a:rPr>
              <a:t>2</a:t>
            </a:r>
          </a:p>
          <a:p>
            <a:pPr lvl="1" eaLnBrk="1">
              <a:spcAft>
                <a:spcPts val="1425"/>
              </a:spcAft>
              <a:buClr>
                <a:srgbClr val="FF0000"/>
              </a:buClr>
              <a:buSzPct val="45000"/>
              <a:buFont typeface="Wingdings" charset="2"/>
              <a:buChar char=""/>
            </a:pPr>
            <a:r>
              <a:rPr lang="en-US" sz="1600" dirty="0" smtClean="0">
                <a:cs typeface="Arial" pitchFamily="34" charset="0"/>
              </a:rPr>
              <a:t>Are associated with higher levels of poverty and higher proportions of Blacks and Latinos in urban census tracts</a:t>
            </a:r>
            <a:r>
              <a:rPr lang="en-US" sz="1600" baseline="30000" dirty="0" smtClean="0">
                <a:cs typeface="Arial" pitchFamily="34" charset="0"/>
              </a:rPr>
              <a:t>3</a:t>
            </a:r>
          </a:p>
          <a:p>
            <a:endParaRPr lang="en-US" dirty="0"/>
          </a:p>
        </p:txBody>
      </p:sp>
      <p:sp>
        <p:nvSpPr>
          <p:cNvPr id="4" name="Slide Number Placeholder 3"/>
          <p:cNvSpPr>
            <a:spLocks noGrp="1"/>
          </p:cNvSpPr>
          <p:nvPr>
            <p:ph type="sldNum" sz="quarter" idx="10"/>
          </p:nvPr>
        </p:nvSpPr>
        <p:spPr/>
        <p:txBody>
          <a:bodyPr/>
          <a:lstStyle/>
          <a:p>
            <a:pPr>
              <a:defRPr/>
            </a:pPr>
            <a:fld id="{F8AC41E2-2DB7-4179-A135-0B4848FCA9D9}" type="slidenum">
              <a:rPr lang="en-US" smtClean="0"/>
              <a:pPr>
                <a:defRPr/>
              </a:pPr>
              <a:t>20</a:t>
            </a:fld>
            <a:endParaRPr lang="en-US"/>
          </a:p>
        </p:txBody>
      </p:sp>
    </p:spTree>
    <p:extLst>
      <p:ext uri="{BB962C8B-B14F-4D97-AF65-F5344CB8AC3E}">
        <p14:creationId xmlns:p14="http://schemas.microsoft.com/office/powerpoint/2010/main" xmlns="" val="16749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21</a:t>
            </a:fld>
            <a:endParaRPr lang="en-US"/>
          </a:p>
        </p:txBody>
      </p:sp>
    </p:spTree>
    <p:extLst>
      <p:ext uri="{BB962C8B-B14F-4D97-AF65-F5344CB8AC3E}">
        <p14:creationId xmlns:p14="http://schemas.microsoft.com/office/powerpoint/2010/main" xmlns="" val="1720501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AC41E2-2DB7-4179-A135-0B4848FCA9D9}" type="slidenum">
              <a:rPr lang="en-US" smtClean="0"/>
              <a:pPr>
                <a:defRPr/>
              </a:pPr>
              <a:t>22</a:t>
            </a:fld>
            <a:endParaRPr lang="en-US"/>
          </a:p>
        </p:txBody>
      </p:sp>
    </p:spTree>
    <p:extLst>
      <p:ext uri="{BB962C8B-B14F-4D97-AF65-F5344CB8AC3E}">
        <p14:creationId xmlns:p14="http://schemas.microsoft.com/office/powerpoint/2010/main" xmlns="" val="2184851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23</a:t>
            </a:fld>
            <a:endParaRPr lang="en-US"/>
          </a:p>
        </p:txBody>
      </p:sp>
    </p:spTree>
    <p:extLst>
      <p:ext uri="{BB962C8B-B14F-4D97-AF65-F5344CB8AC3E}">
        <p14:creationId xmlns:p14="http://schemas.microsoft.com/office/powerpoint/2010/main" xmlns="" val="4168164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41350" algn="l"/>
                <a:tab pos="1282700" algn="l"/>
                <a:tab pos="1924050" algn="l"/>
                <a:tab pos="2565400" algn="l"/>
              </a:tabLst>
              <a:defRPr sz="2400">
                <a:solidFill>
                  <a:schemeClr val="bg1"/>
                </a:solidFill>
                <a:latin typeface="Arial" charset="0"/>
                <a:ea typeface="msmincho" charset="0"/>
                <a:cs typeface="msmincho" charset="0"/>
              </a:defRPr>
            </a:lvl1pPr>
            <a:lvl2pPr eaLnBrk="0">
              <a:tabLst>
                <a:tab pos="641350" algn="l"/>
                <a:tab pos="1282700" algn="l"/>
                <a:tab pos="1924050" algn="l"/>
                <a:tab pos="2565400" algn="l"/>
              </a:tabLst>
              <a:defRPr sz="2400">
                <a:solidFill>
                  <a:schemeClr val="bg1"/>
                </a:solidFill>
                <a:latin typeface="Arial" charset="0"/>
                <a:ea typeface="msmincho" charset="0"/>
                <a:cs typeface="msmincho" charset="0"/>
              </a:defRPr>
            </a:lvl2pPr>
            <a:lvl3pPr eaLnBrk="0">
              <a:tabLst>
                <a:tab pos="641350" algn="l"/>
                <a:tab pos="1282700" algn="l"/>
                <a:tab pos="1924050" algn="l"/>
                <a:tab pos="2565400" algn="l"/>
              </a:tabLst>
              <a:defRPr sz="2400">
                <a:solidFill>
                  <a:schemeClr val="bg1"/>
                </a:solidFill>
                <a:latin typeface="Arial" charset="0"/>
                <a:ea typeface="msmincho" charset="0"/>
                <a:cs typeface="msmincho" charset="0"/>
              </a:defRPr>
            </a:lvl3pPr>
            <a:lvl4pPr eaLnBrk="0">
              <a:tabLst>
                <a:tab pos="641350" algn="l"/>
                <a:tab pos="1282700" algn="l"/>
                <a:tab pos="1924050" algn="l"/>
                <a:tab pos="2565400" algn="l"/>
              </a:tabLst>
              <a:defRPr sz="2400">
                <a:solidFill>
                  <a:schemeClr val="bg1"/>
                </a:solidFill>
                <a:latin typeface="Arial" charset="0"/>
                <a:ea typeface="msmincho" charset="0"/>
                <a:cs typeface="msmincho" charset="0"/>
              </a:defRPr>
            </a:lvl4pPr>
            <a:lvl5pPr eaLnBrk="0">
              <a:tabLst>
                <a:tab pos="641350" algn="l"/>
                <a:tab pos="1282700" algn="l"/>
                <a:tab pos="1924050" algn="l"/>
                <a:tab pos="2565400"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9pPr>
          </a:lstStyle>
          <a:p>
            <a:pPr eaLnBrk="1">
              <a:buFont typeface="Wingdings" pitchFamily="2" charset="2"/>
              <a:buNone/>
            </a:pPr>
            <a:fld id="{416C7652-BC94-4C34-AEA0-D866BA692785}" type="slidenum">
              <a:rPr lang="en-US" altLang="en-US" sz="1200" smtClean="0">
                <a:solidFill>
                  <a:srgbClr val="000000"/>
                </a:solidFill>
                <a:latin typeface="Times New Roman" pitchFamily="18" charset="0"/>
                <a:ea typeface="Lucida Sans Unicode" pitchFamily="34" charset="0"/>
                <a:cs typeface="Lucida Sans Unicode" pitchFamily="34" charset="0"/>
              </a:rPr>
              <a:pPr eaLnBrk="1">
                <a:buFont typeface="Wingdings" pitchFamily="2" charset="2"/>
                <a:buNone/>
              </a:pPr>
              <a:t>24</a:t>
            </a:fld>
            <a:endParaRPr lang="en-US" altLang="en-US" sz="1200" smtClean="0">
              <a:solidFill>
                <a:srgbClr val="000000"/>
              </a:solidFill>
              <a:latin typeface="Times New Roman" pitchFamily="18" charset="0"/>
              <a:ea typeface="Lucida Sans Unicode" pitchFamily="34" charset="0"/>
              <a:cs typeface="Lucida Sans Unicode" pitchFamily="34" charset="0"/>
            </a:endParaRPr>
          </a:p>
        </p:txBody>
      </p:sp>
      <p:sp>
        <p:nvSpPr>
          <p:cNvPr id="40963" name="Rectangle 1"/>
          <p:cNvSpPr>
            <a:spLocks noGrp="1" noRot="1" noChangeAspect="1" noChangeArrowheads="1" noTextEdit="1"/>
          </p:cNvSpPr>
          <p:nvPr>
            <p:ph type="sldImg"/>
          </p:nvPr>
        </p:nvSpPr>
        <p:spPr>
          <a:xfrm>
            <a:off x="1117600" y="706438"/>
            <a:ext cx="4645025" cy="3484562"/>
          </a:xfrm>
          <a:solidFill>
            <a:srgbClr val="FFFFFF"/>
          </a:solidFill>
          <a:ln>
            <a:solidFill>
              <a:srgbClr val="000000"/>
            </a:solidFill>
            <a:miter lim="800000"/>
            <a:headEnd/>
            <a:tailEnd/>
          </a:ln>
        </p:spPr>
      </p:sp>
      <p:sp>
        <p:nvSpPr>
          <p:cNvPr id="40964" name="Rectangle 2"/>
          <p:cNvSpPr>
            <a:spLocks noGrp="1" noChangeArrowheads="1"/>
          </p:cNvSpPr>
          <p:nvPr>
            <p:ph type="body" idx="1"/>
          </p:nvPr>
        </p:nvSpPr>
        <p:spPr>
          <a:xfrm>
            <a:off x="687388" y="4414838"/>
            <a:ext cx="5505450" cy="418306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Data from 2011 LAC Sheriff's Crime Statistics, 2011 California Alcohol Beverage Control (ABC), and 2010 Census Bureau were analyzed by LAC eight service planning areas (SPA).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Analyses were based on active off-premise alcohol outlet data in LAC as of September, 2011. Analyses showed a total of 6,235 off-sale alcohol outlets in LAC as of September 2011. About 4.7 million Latinos and 2.7 million Whites live in LAC.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u="sng" kern="1200" dirty="0" smtClean="0">
                <a:solidFill>
                  <a:schemeClr val="tx1"/>
                </a:solidFill>
                <a:effectLst/>
                <a:latin typeface="Arial" charset="0"/>
                <a:ea typeface="+mn-ea"/>
                <a:cs typeface="+mn-cs"/>
              </a:rPr>
              <a:t>Geo-coding was the first step.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I conducted geo-coding of alcohol-related collisions using data from the California Highway Patrol Statewide Integrated Traffic Reporting System (SWITRS) for the years 2007 through 2011.</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I conducted geo-coding of all licensed alcohol outlets for Los Angeles County for the year 2011 using data obtained from the State of California Alcoholic Beverage Control (ABC) Office.  License violations were linked by license ID using data provided to SAPC’s Prevention Unit by the ABC Office.  ABC License violations were for the time period 2005-2010 and included a cumulative history of license violations by licensed outlets in Los Angeles County.</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I geo-coded all crimes reported to the Los Angeles County Sheriff’s Crime Reporting System for the year 2011.  </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I geo-coded locations of all public and private schools in Los Angeles County using data from the California Department of Education for the year 2011.</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 </a:t>
            </a:r>
          </a:p>
          <a:p>
            <a:r>
              <a:rPr lang="en-US" sz="1200" b="1" u="sng" kern="1200" dirty="0" smtClean="0">
                <a:solidFill>
                  <a:schemeClr val="tx1"/>
                </a:solidFill>
                <a:effectLst/>
                <a:latin typeface="Arial" charset="0"/>
                <a:ea typeface="+mn-ea"/>
                <a:cs typeface="+mn-cs"/>
              </a:rPr>
              <a:t>Data Management/Cleaning</a:t>
            </a:r>
          </a:p>
          <a:p>
            <a:r>
              <a:rPr lang="en-US" sz="1200" kern="1200" dirty="0" smtClean="0">
                <a:solidFill>
                  <a:schemeClr val="tx1"/>
                </a:solidFill>
                <a:effectLst/>
                <a:latin typeface="Arial" charset="0"/>
                <a:ea typeface="+mn-ea"/>
                <a:cs typeface="+mn-cs"/>
              </a:rPr>
              <a:t>Performed</a:t>
            </a:r>
            <a:r>
              <a:rPr lang="en-US" sz="1200" kern="1200" baseline="0" dirty="0" smtClean="0">
                <a:solidFill>
                  <a:schemeClr val="tx1"/>
                </a:solidFill>
                <a:effectLst/>
                <a:latin typeface="Arial" charset="0"/>
                <a:ea typeface="+mn-ea"/>
                <a:cs typeface="+mn-cs"/>
              </a:rPr>
              <a:t> cleaning</a:t>
            </a:r>
            <a:r>
              <a:rPr lang="en-US" sz="1200" kern="1200" dirty="0" smtClean="0">
                <a:solidFill>
                  <a:schemeClr val="tx1"/>
                </a:solidFill>
                <a:effectLst/>
                <a:latin typeface="Arial" charset="0"/>
                <a:ea typeface="+mn-ea"/>
                <a:cs typeface="+mn-cs"/>
              </a:rPr>
              <a:t> and re-coding of data to include relevant categories depending on the data set.  For example, for LA County Sheriff’s Reported Crime Data, I re-categorized crimes according to alcohol-related incidents found in the data.  For  ABC License violations, it was important to distinguish between off-premise type License 20 (liquor stores) and  License 21 (general stores, markets).  I also labeled all alcohol outlets with License 41 (restaurants) and related on-premise licensed outlets.  </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The GIS analyses including conducting </a:t>
            </a:r>
            <a:r>
              <a:rPr lang="en-US" sz="1200" b="1" kern="1200" dirty="0" smtClean="0">
                <a:solidFill>
                  <a:schemeClr val="tx1"/>
                </a:solidFill>
                <a:effectLst/>
                <a:latin typeface="Arial" charset="0"/>
                <a:ea typeface="+mn-ea"/>
                <a:cs typeface="+mn-cs"/>
              </a:rPr>
              <a:t>spatial joins of data by location </a:t>
            </a:r>
            <a:r>
              <a:rPr lang="en-US" sz="1200" kern="1200" dirty="0" smtClean="0">
                <a:solidFill>
                  <a:schemeClr val="tx1"/>
                </a:solidFill>
                <a:effectLst/>
                <a:latin typeface="Arial" charset="0"/>
                <a:ea typeface="+mn-ea"/>
                <a:cs typeface="+mn-cs"/>
              </a:rPr>
              <a:t>(i.e., location of alcohol outlets and specific-city boundaries, or location of specific alcohol-related crimes and what census tracts these crimes occurred).  Spatial joins have played a supportive role in conducting this analysis as I have had to identify each city where alcohol-outlet collisions occurred, where alcohol-related crimes took place, and where alcohol outlets with a history of ABC License violations were located.  This was  a necessary step before aggregating incident data into city boundaries (using approximate aggregation methods in GIS referred to as “ Assigning a spatial reference to census tract centroids for the creation of census tract centroid </a:t>
            </a:r>
            <a:r>
              <a:rPr lang="en-US" sz="1200" kern="1200" dirty="0" err="1" smtClean="0">
                <a:solidFill>
                  <a:schemeClr val="tx1"/>
                </a:solidFill>
                <a:effectLst/>
                <a:latin typeface="Arial" charset="0"/>
                <a:ea typeface="+mn-ea"/>
                <a:cs typeface="+mn-cs"/>
              </a:rPr>
              <a:t>shapefiles</a:t>
            </a:r>
            <a:r>
              <a:rPr lang="en-US" sz="1200" kern="1200" dirty="0" smtClean="0">
                <a:solidFill>
                  <a:schemeClr val="tx1"/>
                </a:solidFill>
                <a:effectLst/>
                <a:latin typeface="Arial" charset="0"/>
                <a:ea typeface="+mn-ea"/>
                <a:cs typeface="+mn-cs"/>
              </a:rPr>
              <a:t>” ).   </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The GIS analysis was another necessary step for creating a table that contained the aggregate counts of alcohol-related crimes, alcohol-related collisions, ABC License violations, ABC alcohol outlets, economic hardship indices, and Race and Ethnicity-specific counts by selected cities and communities in Los Angeles County.</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Next, this aggregate count table was used to run bivariate and regression analyses to explore the relationship between alcohol outlet violations, liquor stores (ABC License # 20), alcohol-related crimes and alcohol-related collisions and Economic Hardship Index and Hispanic and White-specific population densities (all analyses conducted at </a:t>
            </a:r>
            <a:endParaRPr lang="en-US" altLang="en-US" dirty="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41350" algn="l"/>
                <a:tab pos="1282700" algn="l"/>
                <a:tab pos="1924050" algn="l"/>
                <a:tab pos="2565400" algn="l"/>
              </a:tabLst>
              <a:defRPr sz="2400">
                <a:solidFill>
                  <a:schemeClr val="bg1"/>
                </a:solidFill>
                <a:latin typeface="Arial" charset="0"/>
                <a:ea typeface="msmincho" charset="0"/>
                <a:cs typeface="msmincho" charset="0"/>
              </a:defRPr>
            </a:lvl1pPr>
            <a:lvl2pPr eaLnBrk="0">
              <a:tabLst>
                <a:tab pos="641350" algn="l"/>
                <a:tab pos="1282700" algn="l"/>
                <a:tab pos="1924050" algn="l"/>
                <a:tab pos="2565400" algn="l"/>
              </a:tabLst>
              <a:defRPr sz="2400">
                <a:solidFill>
                  <a:schemeClr val="bg1"/>
                </a:solidFill>
                <a:latin typeface="Arial" charset="0"/>
                <a:ea typeface="msmincho" charset="0"/>
                <a:cs typeface="msmincho" charset="0"/>
              </a:defRPr>
            </a:lvl2pPr>
            <a:lvl3pPr eaLnBrk="0">
              <a:tabLst>
                <a:tab pos="641350" algn="l"/>
                <a:tab pos="1282700" algn="l"/>
                <a:tab pos="1924050" algn="l"/>
                <a:tab pos="2565400" algn="l"/>
              </a:tabLst>
              <a:defRPr sz="2400">
                <a:solidFill>
                  <a:schemeClr val="bg1"/>
                </a:solidFill>
                <a:latin typeface="Arial" charset="0"/>
                <a:ea typeface="msmincho" charset="0"/>
                <a:cs typeface="msmincho" charset="0"/>
              </a:defRPr>
            </a:lvl3pPr>
            <a:lvl4pPr eaLnBrk="0">
              <a:tabLst>
                <a:tab pos="641350" algn="l"/>
                <a:tab pos="1282700" algn="l"/>
                <a:tab pos="1924050" algn="l"/>
                <a:tab pos="2565400" algn="l"/>
              </a:tabLst>
              <a:defRPr sz="2400">
                <a:solidFill>
                  <a:schemeClr val="bg1"/>
                </a:solidFill>
                <a:latin typeface="Arial" charset="0"/>
                <a:ea typeface="msmincho" charset="0"/>
                <a:cs typeface="msmincho" charset="0"/>
              </a:defRPr>
            </a:lvl4pPr>
            <a:lvl5pPr eaLnBrk="0">
              <a:tabLst>
                <a:tab pos="641350" algn="l"/>
                <a:tab pos="1282700" algn="l"/>
                <a:tab pos="1924050" algn="l"/>
                <a:tab pos="2565400"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9pPr>
          </a:lstStyle>
          <a:p>
            <a:pPr eaLnBrk="1">
              <a:buFont typeface="Wingdings" pitchFamily="2" charset="2"/>
              <a:buNone/>
            </a:pPr>
            <a:fld id="{416C7652-BC94-4C34-AEA0-D866BA692785}" type="slidenum">
              <a:rPr lang="en-US" altLang="en-US" sz="1200" smtClean="0">
                <a:solidFill>
                  <a:srgbClr val="000000"/>
                </a:solidFill>
                <a:latin typeface="Times New Roman" pitchFamily="18" charset="0"/>
                <a:ea typeface="Lucida Sans Unicode" pitchFamily="34" charset="0"/>
                <a:cs typeface="Lucida Sans Unicode" pitchFamily="34" charset="0"/>
              </a:rPr>
              <a:pPr eaLnBrk="1">
                <a:buFont typeface="Wingdings" pitchFamily="2" charset="2"/>
                <a:buNone/>
              </a:pPr>
              <a:t>25</a:t>
            </a:fld>
            <a:endParaRPr lang="en-US" altLang="en-US" sz="1200" smtClean="0">
              <a:solidFill>
                <a:srgbClr val="000000"/>
              </a:solidFill>
              <a:latin typeface="Times New Roman" pitchFamily="18" charset="0"/>
              <a:ea typeface="Lucida Sans Unicode" pitchFamily="34" charset="0"/>
              <a:cs typeface="Lucida Sans Unicode" pitchFamily="34" charset="0"/>
            </a:endParaRPr>
          </a:p>
        </p:txBody>
      </p:sp>
      <p:sp>
        <p:nvSpPr>
          <p:cNvPr id="40963" name="Rectangle 1"/>
          <p:cNvSpPr>
            <a:spLocks noGrp="1" noRot="1" noChangeAspect="1" noChangeArrowheads="1" noTextEdit="1"/>
          </p:cNvSpPr>
          <p:nvPr>
            <p:ph type="sldImg"/>
          </p:nvPr>
        </p:nvSpPr>
        <p:spPr>
          <a:xfrm>
            <a:off x="1117600" y="706438"/>
            <a:ext cx="4645025" cy="3484562"/>
          </a:xfrm>
          <a:solidFill>
            <a:srgbClr val="FFFFFF"/>
          </a:solidFill>
          <a:ln>
            <a:solidFill>
              <a:srgbClr val="000000"/>
            </a:solidFill>
            <a:miter lim="800000"/>
            <a:headEnd/>
            <a:tailEnd/>
          </a:ln>
        </p:spPr>
      </p:sp>
      <p:sp>
        <p:nvSpPr>
          <p:cNvPr id="40964" name="Rectangle 2"/>
          <p:cNvSpPr>
            <a:spLocks noGrp="1" noChangeArrowheads="1"/>
          </p:cNvSpPr>
          <p:nvPr>
            <p:ph type="body" idx="1"/>
          </p:nvPr>
        </p:nvSpPr>
        <p:spPr>
          <a:xfrm>
            <a:off x="687388" y="4414838"/>
            <a:ext cx="5505450" cy="418306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Data from 2011 LAC Sheriff's Crime Statistics, 2011 California Alcohol Beverage Control (ABC), and 2010 Census Bureau were analyzed by LAC eight service planning areas (SPA).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Analyses were based on active off-premise alcohol outlet data in LAC as of September, 2011. Analyses showed a total of 6,235 off-sale alcohol outlets in LAC as of September 2011. About 4.7 million Latinos and 2.7 million Whites live in LAC.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u="sng" kern="1200" dirty="0" smtClean="0">
                <a:solidFill>
                  <a:schemeClr val="tx1"/>
                </a:solidFill>
                <a:effectLst/>
                <a:latin typeface="Arial" charset="0"/>
                <a:ea typeface="+mn-ea"/>
                <a:cs typeface="+mn-cs"/>
              </a:rPr>
              <a:t>Geo-coding was the first step.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I conducted geo-coding of alcohol-related collisions using data from the California Highway Patrol Statewide Integrated Traffic Reporting System (SWITRS) for the years 2007 through 2011.</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I conducted geo-coding of all licensed alcohol outlets for Los Angeles County for the year 2011 using data obtained from the State of California Alcoholic Beverage Control (ABC) Office.  License violations were linked by license ID using data provided to SAPC’s Prevention Unit by the ABC Office.  ABC License violations were for the time period 2005-2010 and included a cumulative history of license violations by licensed outlets in Los Angeles County.</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I geo-coded all crimes reported to the Los Angeles County Sheriff’s Crime Reporting System for the year 2011.  </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I geo-coded locations of all public and private schools in Los Angeles County using data from the California Department of Education for the year 2011.</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 </a:t>
            </a:r>
          </a:p>
          <a:p>
            <a:r>
              <a:rPr lang="en-US" sz="1200" b="1" u="sng" kern="1200" dirty="0" smtClean="0">
                <a:solidFill>
                  <a:schemeClr val="tx1"/>
                </a:solidFill>
                <a:effectLst/>
                <a:latin typeface="Arial" charset="0"/>
                <a:ea typeface="+mn-ea"/>
                <a:cs typeface="+mn-cs"/>
              </a:rPr>
              <a:t>Data Management/Cleaning</a:t>
            </a:r>
          </a:p>
          <a:p>
            <a:r>
              <a:rPr lang="en-US" sz="1200" kern="1200" dirty="0" smtClean="0">
                <a:solidFill>
                  <a:schemeClr val="tx1"/>
                </a:solidFill>
                <a:effectLst/>
                <a:latin typeface="Arial" charset="0"/>
                <a:ea typeface="+mn-ea"/>
                <a:cs typeface="+mn-cs"/>
              </a:rPr>
              <a:t>Performed</a:t>
            </a:r>
            <a:r>
              <a:rPr lang="en-US" sz="1200" kern="1200" baseline="0" dirty="0" smtClean="0">
                <a:solidFill>
                  <a:schemeClr val="tx1"/>
                </a:solidFill>
                <a:effectLst/>
                <a:latin typeface="Arial" charset="0"/>
                <a:ea typeface="+mn-ea"/>
                <a:cs typeface="+mn-cs"/>
              </a:rPr>
              <a:t> cleaning</a:t>
            </a:r>
            <a:r>
              <a:rPr lang="en-US" sz="1200" kern="1200" dirty="0" smtClean="0">
                <a:solidFill>
                  <a:schemeClr val="tx1"/>
                </a:solidFill>
                <a:effectLst/>
                <a:latin typeface="Arial" charset="0"/>
                <a:ea typeface="+mn-ea"/>
                <a:cs typeface="+mn-cs"/>
              </a:rPr>
              <a:t> and re-coding of data to include relevant categories depending on the data set.  For example, for LA County Sheriff’s Reported Crime Data, I re-categorized crimes according to alcohol-related incidents found in the data.  For  ABC License violations, it was important to distinguish between off-premise type License 20 (liquor stores) and  License 21 (general stores, markets).  I also labeled all alcohol outlets with License 41 (restaurants) and related on-premise licensed outlets.  </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The GIS analyses including conducting </a:t>
            </a:r>
            <a:r>
              <a:rPr lang="en-US" sz="1200" b="1" kern="1200" dirty="0" smtClean="0">
                <a:solidFill>
                  <a:schemeClr val="tx1"/>
                </a:solidFill>
                <a:effectLst/>
                <a:latin typeface="Arial" charset="0"/>
                <a:ea typeface="+mn-ea"/>
                <a:cs typeface="+mn-cs"/>
              </a:rPr>
              <a:t>spatial joins of data by location </a:t>
            </a:r>
            <a:r>
              <a:rPr lang="en-US" sz="1200" kern="1200" dirty="0" smtClean="0">
                <a:solidFill>
                  <a:schemeClr val="tx1"/>
                </a:solidFill>
                <a:effectLst/>
                <a:latin typeface="Arial" charset="0"/>
                <a:ea typeface="+mn-ea"/>
                <a:cs typeface="+mn-cs"/>
              </a:rPr>
              <a:t>(i.e., location of alcohol outlets and specific-city boundaries, or location of specific alcohol-related crimes and what census tracts these crimes occurred).  Spatial joins have played a supportive role in conducting this analysis as I have had to identify each city where alcohol-outlet collisions occurred, where alcohol-related crimes took place, and where alcohol outlets with a history of ABC License violations were located.  This was  a necessary step before aggregating incident data into city boundaries (using approximate aggregation methods in GIS referred to as “ Assigning a spatial reference to census tract centroids for the creation of census tract centroid </a:t>
            </a:r>
            <a:r>
              <a:rPr lang="en-US" sz="1200" kern="1200" dirty="0" err="1" smtClean="0">
                <a:solidFill>
                  <a:schemeClr val="tx1"/>
                </a:solidFill>
                <a:effectLst/>
                <a:latin typeface="Arial" charset="0"/>
                <a:ea typeface="+mn-ea"/>
                <a:cs typeface="+mn-cs"/>
              </a:rPr>
              <a:t>shapefiles</a:t>
            </a:r>
            <a:r>
              <a:rPr lang="en-US" sz="1200" kern="1200" dirty="0" smtClean="0">
                <a:solidFill>
                  <a:schemeClr val="tx1"/>
                </a:solidFill>
                <a:effectLst/>
                <a:latin typeface="Arial" charset="0"/>
                <a:ea typeface="+mn-ea"/>
                <a:cs typeface="+mn-cs"/>
              </a:rPr>
              <a:t>” ).   </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The GIS analysis was another necessary step for creating a table that contained the aggregate counts of alcohol-related crimes, alcohol-related collisions, ABC License violations, ABC alcohol outlets, economic hardship indices, and Race and Ethnicity-specific counts by selected cities and communities in Los Angeles County.</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Next, this aggregate count table was used to run bivariate and regression analyses to explore the relationship between alcohol outlet violations, liquor stores (ABC License # 20), alcohol-related crimes and alcohol-related collisions and Economic Hardship Index and Hispanic and White-specific population densities (all analyses conducted at </a:t>
            </a:r>
            <a:endParaRPr lang="en-US" altLang="en-US" dirty="0"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44E07EE2-A039-44E2-B855-3EA317D7C916}" type="slidenum">
              <a:rPr lang="en-US" smtClean="0">
                <a:solidFill>
                  <a:prstClr val="black"/>
                </a:solidFill>
              </a:rPr>
              <a:pPr/>
              <a:t>28</a:t>
            </a:fld>
            <a:endParaRPr lang="en-US" dirty="0" smtClean="0">
              <a:solidFill>
                <a:prstClr val="black"/>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a:tabLst>
                <a:tab pos="641350" algn="l"/>
                <a:tab pos="1282700" algn="l"/>
                <a:tab pos="1924050" algn="l"/>
                <a:tab pos="2565400" algn="l"/>
              </a:tabLst>
              <a:defRPr sz="2400">
                <a:solidFill>
                  <a:schemeClr val="bg1"/>
                </a:solidFill>
                <a:latin typeface="Arial" charset="0"/>
                <a:ea typeface="msmincho" charset="0"/>
                <a:cs typeface="msmincho" charset="0"/>
              </a:defRPr>
            </a:lvl1pPr>
            <a:lvl2pPr eaLnBrk="0">
              <a:tabLst>
                <a:tab pos="641350" algn="l"/>
                <a:tab pos="1282700" algn="l"/>
                <a:tab pos="1924050" algn="l"/>
                <a:tab pos="2565400" algn="l"/>
              </a:tabLst>
              <a:defRPr sz="2400">
                <a:solidFill>
                  <a:schemeClr val="bg1"/>
                </a:solidFill>
                <a:latin typeface="Arial" charset="0"/>
                <a:ea typeface="msmincho" charset="0"/>
                <a:cs typeface="msmincho" charset="0"/>
              </a:defRPr>
            </a:lvl2pPr>
            <a:lvl3pPr eaLnBrk="0">
              <a:tabLst>
                <a:tab pos="641350" algn="l"/>
                <a:tab pos="1282700" algn="l"/>
                <a:tab pos="1924050" algn="l"/>
                <a:tab pos="2565400" algn="l"/>
              </a:tabLst>
              <a:defRPr sz="2400">
                <a:solidFill>
                  <a:schemeClr val="bg1"/>
                </a:solidFill>
                <a:latin typeface="Arial" charset="0"/>
                <a:ea typeface="msmincho" charset="0"/>
                <a:cs typeface="msmincho" charset="0"/>
              </a:defRPr>
            </a:lvl3pPr>
            <a:lvl4pPr eaLnBrk="0">
              <a:tabLst>
                <a:tab pos="641350" algn="l"/>
                <a:tab pos="1282700" algn="l"/>
                <a:tab pos="1924050" algn="l"/>
                <a:tab pos="2565400" algn="l"/>
              </a:tabLst>
              <a:defRPr sz="2400">
                <a:solidFill>
                  <a:schemeClr val="bg1"/>
                </a:solidFill>
                <a:latin typeface="Arial" charset="0"/>
                <a:ea typeface="msmincho" charset="0"/>
                <a:cs typeface="msmincho" charset="0"/>
              </a:defRPr>
            </a:lvl4pPr>
            <a:lvl5pPr eaLnBrk="0">
              <a:tabLst>
                <a:tab pos="641350" algn="l"/>
                <a:tab pos="1282700" algn="l"/>
                <a:tab pos="1924050" algn="l"/>
                <a:tab pos="2565400"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641350" algn="l"/>
                <a:tab pos="1282700" algn="l"/>
                <a:tab pos="1924050" algn="l"/>
                <a:tab pos="2565400" algn="l"/>
              </a:tabLst>
              <a:defRPr sz="2400">
                <a:solidFill>
                  <a:schemeClr val="bg1"/>
                </a:solidFill>
                <a:latin typeface="Arial" charset="0"/>
                <a:ea typeface="msmincho" charset="0"/>
                <a:cs typeface="msmincho" charset="0"/>
              </a:defRPr>
            </a:lvl9pPr>
          </a:lstStyle>
          <a:p>
            <a:pPr eaLnBrk="1">
              <a:buFont typeface="Wingdings" pitchFamily="2" charset="2"/>
              <a:buNone/>
            </a:pPr>
            <a:fld id="{295AE99D-AE4C-4984-AB6C-2731E4272F0D}" type="slidenum">
              <a:rPr lang="en-US" altLang="en-US" sz="1200" smtClean="0">
                <a:solidFill>
                  <a:srgbClr val="000000"/>
                </a:solidFill>
                <a:latin typeface="Times New Roman" pitchFamily="18" charset="0"/>
                <a:ea typeface="Lucida Sans Unicode" pitchFamily="34" charset="0"/>
                <a:cs typeface="Lucida Sans Unicode" pitchFamily="34" charset="0"/>
              </a:rPr>
              <a:pPr eaLnBrk="1">
                <a:buFont typeface="Wingdings" pitchFamily="2" charset="2"/>
                <a:buNone/>
              </a:pPr>
              <a:t>31</a:t>
            </a:fld>
            <a:endParaRPr lang="en-US" altLang="en-US" sz="1200" smtClean="0">
              <a:solidFill>
                <a:srgbClr val="000000"/>
              </a:solidFill>
              <a:latin typeface="Times New Roman" pitchFamily="18" charset="0"/>
              <a:ea typeface="Lucida Sans Unicode" pitchFamily="34" charset="0"/>
              <a:cs typeface="Lucida Sans Unicode" pitchFamily="34" charset="0"/>
            </a:endParaRPr>
          </a:p>
        </p:txBody>
      </p:sp>
      <p:sp>
        <p:nvSpPr>
          <p:cNvPr id="36867" name="Text Box 1"/>
          <p:cNvSpPr txBox="1">
            <a:spLocks noChangeArrowheads="1"/>
          </p:cNvSpPr>
          <p:nvPr/>
        </p:nvSpPr>
        <p:spPr bwMode="auto">
          <a:xfrm>
            <a:off x="3894139" y="8831263"/>
            <a:ext cx="2986087"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0" rIns="0" bIns="0" anchor="b"/>
          <a:lstStyle>
            <a:lvl1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1pPr>
            <a:lvl2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2pPr>
            <a:lvl3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3pPr>
            <a:lvl4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4pPr>
            <a:lvl5pPr eaLnBrk="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635000" algn="l"/>
                <a:tab pos="1273175" algn="l"/>
                <a:tab pos="1909763" algn="l"/>
                <a:tab pos="2547938" algn="l"/>
                <a:tab pos="3184525" algn="l"/>
                <a:tab pos="3822700" algn="l"/>
                <a:tab pos="4459288" algn="l"/>
                <a:tab pos="5097463" algn="l"/>
                <a:tab pos="5734050" algn="l"/>
                <a:tab pos="6372225" algn="l"/>
                <a:tab pos="7010400" algn="l"/>
                <a:tab pos="7646988" algn="l"/>
                <a:tab pos="8285163" algn="l"/>
                <a:tab pos="8921750" algn="l"/>
                <a:tab pos="9559925" algn="l"/>
              </a:tabLst>
              <a:defRPr sz="2400">
                <a:solidFill>
                  <a:schemeClr val="bg1"/>
                </a:solidFill>
                <a:latin typeface="Arial" charset="0"/>
                <a:ea typeface="msmincho" charset="0"/>
                <a:cs typeface="msmincho" charset="0"/>
              </a:defRPr>
            </a:lvl9pPr>
          </a:lstStyle>
          <a:p>
            <a:pPr algn="r" eaLnBrk="1">
              <a:lnSpc>
                <a:spcPct val="95000"/>
              </a:lnSpc>
              <a:buClrTx/>
            </a:pPr>
            <a:fld id="{C54C2F2F-7DBD-4001-AAC7-FE83DE74E299}" type="slidenum">
              <a:rPr lang="en-US" altLang="en-US" sz="1200">
                <a:solidFill>
                  <a:srgbClr val="000000"/>
                </a:solidFill>
                <a:latin typeface="Times New Roman" pitchFamily="18" charset="0"/>
              </a:rPr>
              <a:pPr algn="r" eaLnBrk="1">
                <a:lnSpc>
                  <a:spcPct val="95000"/>
                </a:lnSpc>
                <a:buClrTx/>
              </a:pPr>
              <a:t>31</a:t>
            </a:fld>
            <a:endParaRPr lang="en-US" altLang="en-US" sz="1200">
              <a:solidFill>
                <a:srgbClr val="000000"/>
              </a:solidFill>
              <a:latin typeface="Times New Roman" pitchFamily="18" charset="0"/>
            </a:endParaRPr>
          </a:p>
        </p:txBody>
      </p:sp>
      <p:sp>
        <p:nvSpPr>
          <p:cNvPr id="36868" name="Rectangle 2"/>
          <p:cNvSpPr>
            <a:spLocks noGrp="1" noRot="1" noChangeAspect="1" noChangeArrowheads="1" noTextEdit="1"/>
          </p:cNvSpPr>
          <p:nvPr>
            <p:ph type="sldImg"/>
          </p:nvPr>
        </p:nvSpPr>
        <p:spPr>
          <a:xfrm>
            <a:off x="1117600" y="706438"/>
            <a:ext cx="4646613" cy="3486150"/>
          </a:xfrm>
          <a:solidFill>
            <a:srgbClr val="FFFFFF"/>
          </a:solidFill>
          <a:ln>
            <a:solidFill>
              <a:srgbClr val="000000"/>
            </a:solidFill>
            <a:miter lim="800000"/>
            <a:headEnd/>
            <a:tailEnd/>
          </a:ln>
        </p:spPr>
      </p:sp>
      <p:sp>
        <p:nvSpPr>
          <p:cNvPr id="36869" name="Rectangle 3"/>
          <p:cNvSpPr>
            <a:spLocks noGrp="1" noChangeArrowheads="1"/>
          </p:cNvSpPr>
          <p:nvPr>
            <p:ph type="body" idx="1"/>
          </p:nvPr>
        </p:nvSpPr>
        <p:spPr>
          <a:xfrm>
            <a:off x="687389" y="4414838"/>
            <a:ext cx="5507037" cy="41846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r>
              <a:rPr lang="en-US" altLang="en-US" dirty="0" smtClean="0">
                <a:solidFill>
                  <a:srgbClr val="FF0000"/>
                </a:solidFill>
                <a:latin typeface="Times New Roman" pitchFamily="18" charset="0"/>
              </a:rPr>
              <a:t>Ricardo: Please verify the last bullet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Map of Schools and Outlets</a:t>
            </a:r>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33</a:t>
            </a:fld>
            <a:endParaRPr lang="en-US"/>
          </a:p>
        </p:txBody>
      </p:sp>
    </p:spTree>
    <p:extLst>
      <p:ext uri="{BB962C8B-B14F-4D97-AF65-F5344CB8AC3E}">
        <p14:creationId xmlns:p14="http://schemas.microsoft.com/office/powerpoint/2010/main" xmlns="" val="13312292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B7AD21E-1B3F-43EC-BEE0-9517E786CBC5}" type="slidenum">
              <a:rPr lang="en-US" smtClean="0"/>
              <a:pPr/>
              <a:t>34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Map of Schools and Outlets</a:t>
            </a:r>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35</a:t>
            </a:fld>
            <a:endParaRPr lang="en-US"/>
          </a:p>
        </p:txBody>
      </p:sp>
    </p:spTree>
    <p:extLst>
      <p:ext uri="{BB962C8B-B14F-4D97-AF65-F5344CB8AC3E}">
        <p14:creationId xmlns:p14="http://schemas.microsoft.com/office/powerpoint/2010/main" xmlns="" val="13312292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Map of Schools and Outlets</a:t>
            </a:r>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37</a:t>
            </a:fld>
            <a:endParaRPr lang="en-US"/>
          </a:p>
        </p:txBody>
      </p:sp>
    </p:spTree>
    <p:extLst>
      <p:ext uri="{BB962C8B-B14F-4D97-AF65-F5344CB8AC3E}">
        <p14:creationId xmlns:p14="http://schemas.microsoft.com/office/powerpoint/2010/main" xmlns="" val="13312292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Past</a:t>
            </a:r>
            <a:r>
              <a:rPr lang="en-US" baseline="0" dirty="0" smtClean="0"/>
              <a:t> month, past year, and lifetime </a:t>
            </a:r>
            <a:r>
              <a:rPr lang="en-US" dirty="0" smtClean="0"/>
              <a:t>Illicit</a:t>
            </a:r>
            <a:r>
              <a:rPr lang="en-US" baseline="0" dirty="0" smtClean="0"/>
              <a:t> drug use among Latinos under 18 are higher than US total.</a:t>
            </a:r>
            <a:endParaRPr lang="en-US" dirty="0"/>
          </a:p>
        </p:txBody>
      </p:sp>
      <p:sp>
        <p:nvSpPr>
          <p:cNvPr id="4" name="Slide Number Placeholder 3"/>
          <p:cNvSpPr>
            <a:spLocks noGrp="1"/>
          </p:cNvSpPr>
          <p:nvPr>
            <p:ph type="sldNum" sz="quarter" idx="10"/>
          </p:nvPr>
        </p:nvSpPr>
        <p:spPr/>
        <p:txBody>
          <a:bodyPr/>
          <a:lstStyle/>
          <a:p>
            <a:pPr>
              <a:defRPr/>
            </a:pPr>
            <a:fld id="{084EE6F4-118C-4D3C-A199-9D6E31BFF143}" type="slidenum">
              <a:rPr lang="en-US" altLang="zh-CN" smtClean="0"/>
              <a:pPr>
                <a:defRPr/>
              </a:pPr>
              <a:t>46</a:t>
            </a:fld>
            <a:endParaRPr lang="en-US" altLang="zh-CN"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84EE6F4-118C-4D3C-A199-9D6E31BFF143}" type="slidenum">
              <a:rPr lang="en-US" altLang="zh-CN" smtClean="0"/>
              <a:pPr>
                <a:defRPr/>
              </a:pPr>
              <a:t>48</a:t>
            </a:fld>
            <a:endParaRPr lang="en-US" altLang="zh-CN"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896 total off-sale retail alcohol outlets in the 600ft buffer zone of schools</a:t>
            </a:r>
          </a:p>
          <a:p>
            <a:pPr lvl="1"/>
            <a:r>
              <a:rPr lang="en-US" sz="2000" dirty="0" smtClean="0"/>
              <a:t>480 Beer &amp; Wine (</a:t>
            </a:r>
            <a:r>
              <a:rPr lang="en-US" sz="2000" dirty="0" err="1" smtClean="0"/>
              <a:t>Lic</a:t>
            </a:r>
            <a:r>
              <a:rPr lang="en-US" sz="2000" dirty="0" smtClean="0"/>
              <a:t> 20)</a:t>
            </a:r>
          </a:p>
          <a:p>
            <a:pPr lvl="1"/>
            <a:r>
              <a:rPr lang="en-US" sz="2000" dirty="0" smtClean="0"/>
              <a:t>416 General (</a:t>
            </a:r>
            <a:r>
              <a:rPr lang="en-US" sz="2000" dirty="0" err="1" smtClean="0"/>
              <a:t>Lic</a:t>
            </a:r>
            <a:r>
              <a:rPr lang="en-US" sz="2000" dirty="0" smtClean="0"/>
              <a:t> 21)</a:t>
            </a:r>
          </a:p>
          <a:p>
            <a:endParaRPr lang="en-US" dirty="0" smtClean="0"/>
          </a:p>
          <a:p>
            <a:pPr marL="342900" lvl="1" indent="-342900">
              <a:buFontTx/>
              <a:buChar char="•"/>
            </a:pPr>
            <a:r>
              <a:rPr lang="en-US" sz="2400" dirty="0" smtClean="0">
                <a:cs typeface="Arial" pitchFamily="34" charset="0"/>
              </a:rPr>
              <a:t>Null Hypothesis:  There is no difference between the proportion of alcohol outlet violations for </a:t>
            </a:r>
            <a:r>
              <a:rPr lang="en-US" sz="2400" dirty="0" smtClean="0">
                <a:solidFill>
                  <a:srgbClr val="FFFF00"/>
                </a:solidFill>
                <a:cs typeface="Arial" pitchFamily="34" charset="0"/>
              </a:rPr>
              <a:t>Off</a:t>
            </a:r>
            <a:r>
              <a:rPr lang="en-US" sz="2400" dirty="0" smtClean="0">
                <a:cs typeface="Arial" pitchFamily="34" charset="0"/>
              </a:rPr>
              <a:t>- and </a:t>
            </a:r>
            <a:r>
              <a:rPr lang="en-US" sz="2400" dirty="0" smtClean="0">
                <a:solidFill>
                  <a:srgbClr val="FFFF00"/>
                </a:solidFill>
                <a:cs typeface="Arial" pitchFamily="34" charset="0"/>
              </a:rPr>
              <a:t>On</a:t>
            </a:r>
            <a:r>
              <a:rPr lang="en-US" sz="2400" dirty="0" smtClean="0">
                <a:cs typeface="Arial" pitchFamily="34" charset="0"/>
              </a:rPr>
              <a:t>-premise licensed outlets in LA County</a:t>
            </a:r>
          </a:p>
          <a:p>
            <a:pPr marL="742950" lvl="2" indent="-342900"/>
            <a:r>
              <a:rPr lang="en-US" dirty="0" smtClean="0">
                <a:cs typeface="Arial" pitchFamily="34" charset="0"/>
              </a:rPr>
              <a:t>Contingency table analysis revealed that </a:t>
            </a:r>
            <a:r>
              <a:rPr lang="en-US" dirty="0" smtClean="0">
                <a:solidFill>
                  <a:srgbClr val="FFFF00"/>
                </a:solidFill>
                <a:cs typeface="Arial" pitchFamily="34" charset="0"/>
              </a:rPr>
              <a:t>there is a statistically significant difference </a:t>
            </a:r>
            <a:r>
              <a:rPr lang="en-US" dirty="0" smtClean="0">
                <a:cs typeface="Arial" pitchFamily="34" charset="0"/>
              </a:rPr>
              <a:t>between overall ABC violations by type of outlet (On- vs. Off-premise) at </a:t>
            </a:r>
            <a:r>
              <a:rPr lang="en-US" dirty="0" err="1" smtClean="0">
                <a:cs typeface="Arial" pitchFamily="34" charset="0"/>
              </a:rPr>
              <a:t>at</a:t>
            </a:r>
            <a:r>
              <a:rPr lang="en-US" dirty="0" smtClean="0">
                <a:cs typeface="Arial" pitchFamily="34" charset="0"/>
              </a:rPr>
              <a:t> p&lt;0.0001, Likelihood ratio chi square = 211.049 </a:t>
            </a:r>
          </a:p>
          <a:p>
            <a:pPr marL="742950" lvl="2" indent="-342900"/>
            <a:r>
              <a:rPr lang="en-US" dirty="0" smtClean="0">
                <a:solidFill>
                  <a:srgbClr val="FFFF00"/>
                </a:solidFill>
                <a:cs typeface="Arial" pitchFamily="34" charset="0"/>
              </a:rPr>
              <a:t>The odds for an Off-premise outlet to have a violation is about </a:t>
            </a:r>
            <a:r>
              <a:rPr lang="en-US" dirty="0" smtClean="0">
                <a:solidFill>
                  <a:srgbClr val="92D050"/>
                </a:solidFill>
                <a:cs typeface="Arial" pitchFamily="34" charset="0"/>
              </a:rPr>
              <a:t>1.9</a:t>
            </a:r>
            <a:r>
              <a:rPr lang="en-US" dirty="0" smtClean="0">
                <a:solidFill>
                  <a:srgbClr val="FFFF00"/>
                </a:solidFill>
                <a:cs typeface="Arial" pitchFamily="34" charset="0"/>
              </a:rPr>
              <a:t> times higher than for an On-premise outlet</a:t>
            </a:r>
          </a:p>
          <a:p>
            <a:endParaRPr lang="en-US" dirty="0"/>
          </a:p>
        </p:txBody>
      </p:sp>
      <p:sp>
        <p:nvSpPr>
          <p:cNvPr id="4" name="Slide Number Placeholder 3"/>
          <p:cNvSpPr>
            <a:spLocks noGrp="1"/>
          </p:cNvSpPr>
          <p:nvPr>
            <p:ph type="sldNum" sz="quarter" idx="10"/>
          </p:nvPr>
        </p:nvSpPr>
        <p:spPr/>
        <p:txBody>
          <a:bodyPr/>
          <a:lstStyle/>
          <a:p>
            <a:fld id="{4B7AD21E-1B3F-43EC-BEE0-9517E786CBC5}" type="slidenum">
              <a:rPr lang="en-US" smtClean="0"/>
              <a:pPr/>
              <a:t>49</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896 total off-sale retail alcohol outlets in the 600ft buffer zone of schools</a:t>
            </a:r>
          </a:p>
          <a:p>
            <a:pPr lvl="1"/>
            <a:r>
              <a:rPr lang="en-US" sz="2000" dirty="0" smtClean="0"/>
              <a:t>480 Beer &amp; Wine (</a:t>
            </a:r>
            <a:r>
              <a:rPr lang="en-US" sz="2000" dirty="0" err="1" smtClean="0"/>
              <a:t>Lic</a:t>
            </a:r>
            <a:r>
              <a:rPr lang="en-US" sz="2000" dirty="0" smtClean="0"/>
              <a:t> 20)</a:t>
            </a:r>
          </a:p>
          <a:p>
            <a:pPr lvl="1"/>
            <a:r>
              <a:rPr lang="en-US" sz="2000" dirty="0" smtClean="0"/>
              <a:t>416 General (</a:t>
            </a:r>
            <a:r>
              <a:rPr lang="en-US" sz="2000" dirty="0" err="1" smtClean="0"/>
              <a:t>Lic</a:t>
            </a:r>
            <a:r>
              <a:rPr lang="en-US" sz="2000" dirty="0" smtClean="0"/>
              <a:t> 21)</a:t>
            </a:r>
          </a:p>
          <a:p>
            <a:pPr lvl="1"/>
            <a:endParaRPr lang="en-US" sz="2000" dirty="0" smtClean="0"/>
          </a:p>
          <a:p>
            <a:pPr lvl="1"/>
            <a:endParaRPr lang="en-US" sz="2000" dirty="0" smtClean="0"/>
          </a:p>
          <a:p>
            <a:endParaRPr lang="en-US" dirty="0"/>
          </a:p>
        </p:txBody>
      </p:sp>
      <p:sp>
        <p:nvSpPr>
          <p:cNvPr id="4" name="Slide Number Placeholder 3"/>
          <p:cNvSpPr>
            <a:spLocks noGrp="1"/>
          </p:cNvSpPr>
          <p:nvPr>
            <p:ph type="sldNum" sz="quarter" idx="10"/>
          </p:nvPr>
        </p:nvSpPr>
        <p:spPr/>
        <p:txBody>
          <a:bodyPr/>
          <a:lstStyle/>
          <a:p>
            <a:fld id="{4B7AD21E-1B3F-43EC-BEE0-9517E786CBC5}" type="slidenum">
              <a:rPr lang="en-US" smtClean="0"/>
              <a:pPr/>
              <a:t>50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1C480E-4596-4E05-8AF3-1C51D72CA027}" type="slidenum">
              <a:rPr lang="en-US" smtClean="0"/>
              <a:pPr>
                <a:defRPr/>
              </a:pPr>
              <a:t>53</a:t>
            </a:fld>
            <a:endParaRPr lang="en-US"/>
          </a:p>
        </p:txBody>
      </p:sp>
    </p:spTree>
    <p:extLst>
      <p:ext uri="{BB962C8B-B14F-4D97-AF65-F5344CB8AC3E}">
        <p14:creationId xmlns:p14="http://schemas.microsoft.com/office/powerpoint/2010/main" xmlns="" val="12637714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B7AD21E-1B3F-43EC-BEE0-9517E786CBC5}" type="slidenum">
              <a:rPr lang="en-US" smtClean="0"/>
              <a:pPr/>
              <a:t>54</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S PGothic" pitchFamily="34" charset="-128"/>
                <a:cs typeface="Arial" pitchFamily="34" charset="0"/>
              </a:rPr>
              <a:t>Examine alcohol outlet distribution in small areas of LA County such as school enrollment areas more closely</a:t>
            </a:r>
          </a:p>
          <a:p>
            <a:r>
              <a:rPr lang="en-US" sz="1200" kern="1200" dirty="0" smtClean="0">
                <a:solidFill>
                  <a:schemeClr val="tx1"/>
                </a:solidFill>
                <a:latin typeface="Arial" charset="0"/>
                <a:ea typeface="MS PGothic" pitchFamily="34" charset="-128"/>
                <a:cs typeface="Arial" pitchFamily="34" charset="0"/>
              </a:rPr>
              <a:t>Explore policy opportunities for change at the County &amp; city level (</a:t>
            </a:r>
            <a:r>
              <a:rPr lang="en-US" sz="1200" kern="1200" dirty="0" err="1" smtClean="0">
                <a:solidFill>
                  <a:schemeClr val="tx1"/>
                </a:solidFill>
                <a:latin typeface="Arial" charset="0"/>
                <a:ea typeface="MS PGothic" pitchFamily="34" charset="-128"/>
                <a:cs typeface="Arial" pitchFamily="34" charset="0"/>
              </a:rPr>
              <a:t>i.e</a:t>
            </a:r>
            <a:r>
              <a:rPr lang="en-US" sz="1200" kern="1200" dirty="0" smtClean="0">
                <a:solidFill>
                  <a:schemeClr val="tx1"/>
                </a:solidFill>
                <a:latin typeface="Arial" charset="0"/>
                <a:ea typeface="MS PGothic" pitchFamily="34" charset="-128"/>
                <a:cs typeface="Arial" pitchFamily="34" charset="0"/>
              </a:rPr>
              <a:t>,. city-specific ordinances) for alcohol outlet licensing around schools and other public assets </a:t>
            </a:r>
          </a:p>
          <a:p>
            <a:r>
              <a:rPr lang="en-US" sz="1200" kern="1200" dirty="0" smtClean="0">
                <a:solidFill>
                  <a:schemeClr val="tx1"/>
                </a:solidFill>
                <a:latin typeface="Arial" charset="0"/>
                <a:ea typeface="MS PGothic" pitchFamily="34" charset="-128"/>
                <a:cs typeface="Arial" pitchFamily="34" charset="0"/>
              </a:rPr>
              <a:t>Explore research opportunities that will help assess the urban built environment in LA County to gain a better understanding of urban environment risk factors that influence adolescent behaviors for alcohol and other drugs</a:t>
            </a:r>
          </a:p>
          <a:p>
            <a:endParaRPr lang="en-US" dirty="0" smtClean="0"/>
          </a:p>
          <a:p>
            <a:pPr marL="0" indent="0" defTabSz="924458">
              <a:buNone/>
              <a:defRPr/>
            </a:pPr>
            <a:r>
              <a:rPr lang="en-US" sz="2400" dirty="0" smtClean="0"/>
              <a:t>Explore policy opportunities for modifying the urban landscape related to alcohol outlets in LA County.  Work with community partners to address help reduce alcohol-related harms in Los Angeles County by: </a:t>
            </a:r>
          </a:p>
          <a:p>
            <a:pPr marL="857250" lvl="1" indent="-457200" defTabSz="924458">
              <a:buFont typeface="+mj-lt"/>
              <a:buAutoNum type="arabicPeriod"/>
              <a:defRPr/>
            </a:pPr>
            <a:r>
              <a:rPr lang="en-US" sz="2400" kern="1200" dirty="0" smtClean="0">
                <a:solidFill>
                  <a:schemeClr val="tx1"/>
                </a:solidFill>
                <a:latin typeface="Arial" charset="0"/>
                <a:ea typeface="MS PGothic" pitchFamily="34" charset="-128"/>
                <a:cs typeface="+mn-cs"/>
              </a:rPr>
              <a:t>Restricting alcohol availability and accessibility to minors</a:t>
            </a:r>
          </a:p>
          <a:p>
            <a:pPr marL="857250" lvl="1" indent="-457200" defTabSz="924458">
              <a:buFont typeface="+mj-lt"/>
              <a:buAutoNum type="arabicPeriod"/>
              <a:defRPr/>
            </a:pPr>
            <a:r>
              <a:rPr lang="en-US" sz="2400" dirty="0" smtClean="0"/>
              <a:t>Reducing alcohol advertising in public places and in areas         commonly seen and walked by minors, such as walking paths to school</a:t>
            </a:r>
            <a:r>
              <a:rPr lang="en-US" sz="2400" kern="1200" dirty="0" smtClean="0">
                <a:solidFill>
                  <a:schemeClr val="tx1"/>
                </a:solidFill>
                <a:latin typeface="Arial" charset="0"/>
                <a:ea typeface="MS PGothic" pitchFamily="34" charset="-128"/>
                <a:cs typeface="+mn-cs"/>
              </a:rPr>
              <a:t> </a:t>
            </a:r>
          </a:p>
          <a:p>
            <a:endParaRPr lang="en-US" dirty="0"/>
          </a:p>
        </p:txBody>
      </p:sp>
      <p:sp>
        <p:nvSpPr>
          <p:cNvPr id="4" name="Slide Number Placeholder 3"/>
          <p:cNvSpPr>
            <a:spLocks noGrp="1"/>
          </p:cNvSpPr>
          <p:nvPr>
            <p:ph type="sldNum" sz="quarter" idx="10"/>
          </p:nvPr>
        </p:nvSpPr>
        <p:spPr/>
        <p:txBody>
          <a:bodyPr/>
          <a:lstStyle/>
          <a:p>
            <a:fld id="{4B7AD21E-1B3F-43EC-BEE0-9517E786CBC5}" type="slidenum">
              <a:rPr lang="en-US" smtClean="0"/>
              <a:pPr/>
              <a:t>55</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B7AD21E-1B3F-43EC-BEE0-9517E786CBC5}" type="slidenum">
              <a:rPr lang="en-US" smtClean="0"/>
              <a:pPr/>
              <a:t>56</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CHKS is the larges statewide survey of resiliency, protective factors</a:t>
            </a:r>
            <a:r>
              <a:rPr lang="en-US" baseline="0" dirty="0" smtClean="0"/>
              <a:t> </a:t>
            </a:r>
            <a:r>
              <a:rPr lang="en-US" dirty="0" smtClean="0"/>
              <a:t>and risk behaviors</a:t>
            </a:r>
            <a:r>
              <a:rPr lang="en-US" baseline="0" dirty="0" smtClean="0"/>
              <a:t> in the nation</a:t>
            </a:r>
            <a:endParaRPr lang="en-US" dirty="0"/>
          </a:p>
        </p:txBody>
      </p:sp>
      <p:sp>
        <p:nvSpPr>
          <p:cNvPr id="4" name="Slide Number Placeholder 3"/>
          <p:cNvSpPr>
            <a:spLocks noGrp="1"/>
          </p:cNvSpPr>
          <p:nvPr>
            <p:ph type="sldNum" sz="quarter" idx="10"/>
          </p:nvPr>
        </p:nvSpPr>
        <p:spPr/>
        <p:txBody>
          <a:bodyPr/>
          <a:lstStyle/>
          <a:p>
            <a:fld id="{4B7AD21E-1B3F-43EC-BEE0-9517E786CBC5}" type="slidenum">
              <a:rPr lang="en-US" smtClean="0"/>
              <a:pPr/>
              <a:t>57</a:t>
            </a:fld>
            <a:endParaRPr lang="en-US"/>
          </a:p>
        </p:txBody>
      </p:sp>
    </p:spTree>
    <p:extLst>
      <p:ext uri="{BB962C8B-B14F-4D97-AF65-F5344CB8AC3E}">
        <p14:creationId xmlns:p14="http://schemas.microsoft.com/office/powerpoint/2010/main" xmlns="" val="32963563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p:spPr>
        <p:txBody>
          <a:bodyPr/>
          <a:lstStyle/>
          <a:p>
            <a:pPr eaLnBrk="1" hangingPunct="1"/>
            <a:r>
              <a:rPr lang="en-US" altLang="en-US" dirty="0" err="1" smtClean="0"/>
              <a:t>Kheyli</a:t>
            </a:r>
            <a:r>
              <a:rPr lang="en-US" altLang="en-US" dirty="0" smtClean="0"/>
              <a:t> (</a:t>
            </a:r>
            <a:r>
              <a:rPr lang="en-US" altLang="en-US" dirty="0" err="1" smtClean="0"/>
              <a:t>Muchas</a:t>
            </a:r>
            <a:r>
              <a:rPr lang="en-US" altLang="en-US" dirty="0" smtClean="0"/>
              <a:t>)</a:t>
            </a:r>
            <a:r>
              <a:rPr lang="en-US" altLang="en-US" baseline="0" dirty="0" smtClean="0"/>
              <a:t> </a:t>
            </a:r>
            <a:r>
              <a:rPr lang="en-US" altLang="en-US" dirty="0" smtClean="0"/>
              <a:t>Mam-noon (Gracias)</a:t>
            </a:r>
          </a:p>
        </p:txBody>
      </p:sp>
      <p:sp>
        <p:nvSpPr>
          <p:cNvPr id="6148"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6B10E969-B5E8-495F-BF88-CFD0D7FA85E6}" type="slidenum">
              <a:rPr lang="en-US" altLang="en-US"/>
              <a:pPr eaLnBrk="1" hangingPunct="1"/>
              <a:t>59</a:t>
            </a:fld>
            <a:endParaRPr lang="en-US" altLang="en-US"/>
          </a:p>
        </p:txBody>
      </p:sp>
    </p:spTree>
    <p:extLst>
      <p:ext uri="{BB962C8B-B14F-4D97-AF65-F5344CB8AC3E}">
        <p14:creationId xmlns:p14="http://schemas.microsoft.com/office/powerpoint/2010/main" xmlns="" val="138092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000" b="1">
                <a:solidFill>
                  <a:srgbClr val="FFFF00"/>
                </a:solidFill>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sz="3200" b="1"/>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7E867B-4BEA-4015-ADE4-899821A6A64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solidFill>
                  <a:srgbClr val="FFFF00"/>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b="1">
                <a:solidFill>
                  <a:schemeClr val="bg1"/>
                </a:solidFill>
              </a:defRPr>
            </a:lvl1pPr>
            <a:lvl2pPr>
              <a:defRPr sz="2800" b="1">
                <a:solidFill>
                  <a:schemeClr val="bg1"/>
                </a:solidFill>
              </a:defRPr>
            </a:lvl2pPr>
            <a:lvl3pPr>
              <a:defRPr sz="2800" b="1">
                <a:solidFill>
                  <a:schemeClr val="bg1"/>
                </a:solidFill>
              </a:defRPr>
            </a:lvl3pPr>
            <a:lvl4pPr>
              <a:defRPr sz="2800" b="1">
                <a:solidFill>
                  <a:schemeClr val="bg1"/>
                </a:solidFill>
              </a:defRPr>
            </a:lvl4pPr>
            <a:lvl5pPr>
              <a:defRPr sz="2800" b="1">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81B6BF-8D73-482C-802E-A8B7468F3D8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2800" b="1" cap="all">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336E15-0D25-4B00-800F-1B2BD48AD46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solidFill>
                  <a:srgbClr val="FFFF00"/>
                </a:solidFill>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CCD406-1A9E-4C20-A251-B4A4A3FC4D7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69809AE-1A10-4DD9-9C9D-C41B1161D03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solidFill>
                  <a:srgbClr val="FFFF00"/>
                </a:solidFill>
              </a:defRPr>
            </a:lvl1p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92C0EB9-02D7-454D-8BDD-D05249AC00E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0AA8927-5750-4F68-B503-F0921F2E797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376D0E5-0679-4FCA-93AB-19726ECF6D2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4100480-6717-4347-9AE8-137D06C2077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76D8E0-A9ED-44A0-A286-9F5BE173710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4E5D9D-BC2D-4167-83B9-D843AE78969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EEB21090-AB3C-4216-810A-A6680D0C35B7}" type="slidenum">
              <a:rPr lang="en-US"/>
              <a:pPr>
                <a:defRPr/>
              </a:pPr>
              <a:t>‹#›</a:t>
            </a:fld>
            <a:endParaRPr lang="en-US"/>
          </a:p>
        </p:txBody>
      </p:sp>
    </p:spTree>
    <p:extLst>
      <p:ext uri="{BB962C8B-B14F-4D97-AF65-F5344CB8AC3E}">
        <p14:creationId xmlns:p14="http://schemas.microsoft.com/office/powerpoint/2010/main" xmlns="" val="3788684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7FE082-086C-4F8B-9BAD-D978B75AF534}" type="datetimeFigureOut">
              <a:rPr lang="en-US" smtClean="0"/>
              <a:pPr/>
              <a:t>11/3/2013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1858941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FE082-086C-4F8B-9BAD-D978B75AF534}" type="datetimeFigureOut">
              <a:rPr lang="en-US" smtClean="0"/>
              <a:pPr/>
              <a:t>11/3/2013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3215072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7FE082-086C-4F8B-9BAD-D978B75AF534}" type="datetimeFigureOut">
              <a:rPr lang="en-US" smtClean="0"/>
              <a:pPr/>
              <a:t>11/3/2013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3141784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7FE082-086C-4F8B-9BAD-D978B75AF534}" type="datetimeFigureOut">
              <a:rPr lang="en-US" smtClean="0"/>
              <a:pPr/>
              <a:t>11/3/2013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2437721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7FE082-086C-4F8B-9BAD-D978B75AF534}" type="datetimeFigureOut">
              <a:rPr lang="en-US" smtClean="0"/>
              <a:pPr/>
              <a:t>11/3/2013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3983643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7FE082-086C-4F8B-9BAD-D978B75AF534}" type="datetimeFigureOut">
              <a:rPr lang="en-US" smtClean="0"/>
              <a:pPr/>
              <a:t>11/3/2013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3939187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7FE082-086C-4F8B-9BAD-D978B75AF534}" type="datetimeFigureOut">
              <a:rPr lang="en-US" smtClean="0"/>
              <a:pPr/>
              <a:t>11/3/2013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713620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7FE082-086C-4F8B-9BAD-D978B75AF534}" type="datetimeFigureOut">
              <a:rPr lang="en-US" smtClean="0"/>
              <a:pPr/>
              <a:t>11/3/2013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3378121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7FE082-086C-4F8B-9BAD-D978B75AF534}" type="datetimeFigureOut">
              <a:rPr lang="en-US" smtClean="0"/>
              <a:pPr/>
              <a:t>11/3/2013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37501254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FE082-086C-4F8B-9BAD-D978B75AF534}" type="datetimeFigureOut">
              <a:rPr lang="en-US" smtClean="0"/>
              <a:pPr/>
              <a:t>11/3/2013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13325990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FE082-086C-4F8B-9BAD-D978B75AF534}" type="datetimeFigureOut">
              <a:rPr lang="en-US" smtClean="0"/>
              <a:pPr/>
              <a:t>11/3/2013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421216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Picture2"/>
          <p:cNvPicPr>
            <a:picLocks noChangeAspect="1" noChangeArrowheads="1"/>
          </p:cNvPicPr>
          <p:nvPr/>
        </p:nvPicPr>
        <p:blipFill>
          <a:blip r:embed="rId14" cstate="print"/>
          <a:srcRect/>
          <a:stretch>
            <a:fillRect/>
          </a:stretch>
        </p:blipFill>
        <p:spPr bwMode="auto">
          <a:xfrm>
            <a:off x="0" y="0"/>
            <a:ext cx="9144000" cy="6870700"/>
          </a:xfrm>
          <a:prstGeom prst="rect">
            <a:avLst/>
          </a:prstGeom>
          <a:noFill/>
          <a:ln w="9525">
            <a:noFill/>
            <a:miter lim="800000"/>
            <a:headEnd/>
            <a:tailEnd/>
          </a:ln>
        </p:spPr>
      </p:pic>
      <p:pic>
        <p:nvPicPr>
          <p:cNvPr id="1027" name="Picture 8" descr="Picture1"/>
          <p:cNvPicPr>
            <a:picLocks noChangeAspect="1" noChangeArrowheads="1"/>
          </p:cNvPicPr>
          <p:nvPr/>
        </p:nvPicPr>
        <p:blipFill>
          <a:blip r:embed="rId15" cstate="print"/>
          <a:srcRect/>
          <a:stretch>
            <a:fillRect/>
          </a:stretch>
        </p:blipFill>
        <p:spPr bwMode="hidden">
          <a:xfrm>
            <a:off x="0" y="0"/>
            <a:ext cx="9144000" cy="68722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bg1"/>
                </a:solidFill>
                <a:latin typeface="+mn-lt"/>
              </a:defRPr>
            </a:lvl1pPr>
          </a:lstStyle>
          <a:p>
            <a:pPr>
              <a:defRPr/>
            </a:pPr>
            <a:endParaRPr lang="en-US"/>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solidFill>
                  <a:schemeClr val="bg1"/>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858000" y="62484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bg1"/>
                </a:solidFill>
                <a:latin typeface="+mn-lt"/>
              </a:defRPr>
            </a:lvl1pPr>
          </a:lstStyle>
          <a:p>
            <a:pPr>
              <a:defRPr/>
            </a:pPr>
            <a:fld id="{867422DF-70CA-4AA2-898F-8B668F1C7B1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hf hdr="0" ftr="0" dt="0"/>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Times New Roman" pitchFamily="18" charset="0"/>
        </a:defRPr>
      </a:lvl2pPr>
      <a:lvl3pPr algn="ctr" rtl="0" eaLnBrk="0" fontAlgn="base" hangingPunct="0">
        <a:spcBef>
          <a:spcPct val="0"/>
        </a:spcBef>
        <a:spcAft>
          <a:spcPct val="0"/>
        </a:spcAft>
        <a:defRPr sz="4400">
          <a:solidFill>
            <a:schemeClr val="bg1"/>
          </a:solidFill>
          <a:latin typeface="Times New Roman" pitchFamily="18" charset="0"/>
        </a:defRPr>
      </a:lvl3pPr>
      <a:lvl4pPr algn="ctr" rtl="0" eaLnBrk="0" fontAlgn="base" hangingPunct="0">
        <a:spcBef>
          <a:spcPct val="0"/>
        </a:spcBef>
        <a:spcAft>
          <a:spcPct val="0"/>
        </a:spcAft>
        <a:defRPr sz="4400">
          <a:solidFill>
            <a:schemeClr val="bg1"/>
          </a:solidFill>
          <a:latin typeface="Times New Roman" pitchFamily="18" charset="0"/>
        </a:defRPr>
      </a:lvl4pPr>
      <a:lvl5pPr algn="ctr" rtl="0" eaLnBrk="0" fontAlgn="base" hangingPunct="0">
        <a:spcBef>
          <a:spcPct val="0"/>
        </a:spcBef>
        <a:spcAft>
          <a:spcPct val="0"/>
        </a:spcAft>
        <a:defRPr sz="4400">
          <a:solidFill>
            <a:schemeClr val="bg1"/>
          </a:solidFill>
          <a:latin typeface="Times New Roman" pitchFamily="18" charset="0"/>
        </a:defRPr>
      </a:lvl5pPr>
      <a:lvl6pPr marL="457200" algn="ctr" rtl="0" fontAlgn="base">
        <a:spcBef>
          <a:spcPct val="0"/>
        </a:spcBef>
        <a:spcAft>
          <a:spcPct val="0"/>
        </a:spcAft>
        <a:defRPr sz="4400">
          <a:solidFill>
            <a:schemeClr val="bg1"/>
          </a:solidFill>
          <a:latin typeface="Times New Roman" pitchFamily="18" charset="0"/>
        </a:defRPr>
      </a:lvl6pPr>
      <a:lvl7pPr marL="914400" algn="ctr" rtl="0" fontAlgn="base">
        <a:spcBef>
          <a:spcPct val="0"/>
        </a:spcBef>
        <a:spcAft>
          <a:spcPct val="0"/>
        </a:spcAft>
        <a:defRPr sz="4400">
          <a:solidFill>
            <a:schemeClr val="bg1"/>
          </a:solidFill>
          <a:latin typeface="Times New Roman" pitchFamily="18" charset="0"/>
        </a:defRPr>
      </a:lvl7pPr>
      <a:lvl8pPr marL="1371600" algn="ctr" rtl="0" fontAlgn="base">
        <a:spcBef>
          <a:spcPct val="0"/>
        </a:spcBef>
        <a:spcAft>
          <a:spcPct val="0"/>
        </a:spcAft>
        <a:defRPr sz="4400">
          <a:solidFill>
            <a:schemeClr val="bg1"/>
          </a:solidFill>
          <a:latin typeface="Times New Roman" pitchFamily="18" charset="0"/>
        </a:defRPr>
      </a:lvl8pPr>
      <a:lvl9pPr marL="1828800" algn="ctr" rtl="0" fontAlgn="base">
        <a:spcBef>
          <a:spcPct val="0"/>
        </a:spcBef>
        <a:spcAft>
          <a:spcPct val="0"/>
        </a:spcAft>
        <a:defRPr sz="4400">
          <a:solidFill>
            <a:schemeClr val="bg1"/>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7FE082-086C-4F8B-9BAD-D978B75AF534}" type="datetimeFigureOut">
              <a:rPr lang="en-US" smtClean="0"/>
              <a:pPr/>
              <a:t>11/3/2013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431B23-472C-420F-8E6A-D68BB68A01BD}" type="slidenum">
              <a:rPr lang="en-US" smtClean="0"/>
              <a:pPr/>
              <a:t>‹#›</a:t>
            </a:fld>
            <a:endParaRPr lang="en-US"/>
          </a:p>
        </p:txBody>
      </p:sp>
    </p:spTree>
    <p:extLst>
      <p:ext uri="{BB962C8B-B14F-4D97-AF65-F5344CB8AC3E}">
        <p14:creationId xmlns:p14="http://schemas.microsoft.com/office/powerpoint/2010/main" xmlns="" val="2440147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file:///C:\Users\ffiali\Documents\Data\Hospitalizations\JV092013graphs%20ED&amp;%20Hosp091913.xlsx!EDGraphs!%5bJV092013graphs%20ED&amp;%20Hosp091913.xlsx%5dEDGraphs%20Chart%208" TargetMode="Externa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8.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5.png"/><Relationship Id="rId4" Type="http://schemas.openxmlformats.org/officeDocument/2006/relationships/image" Target="../media/image14.emf"/></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thecommunityguide.org/alcohol/index.htm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3.png"/><Relationship Id="rId7"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15.png"/><Relationship Id="rId9"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3.gif"/><Relationship Id="rId7" Type="http://schemas.openxmlformats.org/officeDocument/2006/relationships/hyperlink" Target="http://www.census.gov/"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54.gi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3657600"/>
          </a:xfrm>
        </p:spPr>
        <p:txBody>
          <a:bodyPr/>
          <a:lstStyle/>
          <a:p>
            <a:r>
              <a:rPr lang="en-US" sz="3400" b="1" dirty="0">
                <a:solidFill>
                  <a:srgbClr val="EAB200"/>
                </a:solidFill>
              </a:rPr>
              <a:t>Ecological </a:t>
            </a:r>
            <a:r>
              <a:rPr lang="en-US" sz="3400" b="1" dirty="0" smtClean="0">
                <a:solidFill>
                  <a:srgbClr val="EAB200"/>
                </a:solidFill>
              </a:rPr>
              <a:t>Associations </a:t>
            </a:r>
            <a:r>
              <a:rPr lang="en-US" sz="3400" b="1" dirty="0">
                <a:solidFill>
                  <a:srgbClr val="EAB200"/>
                </a:solidFill>
              </a:rPr>
              <a:t>of </a:t>
            </a:r>
            <a:r>
              <a:rPr lang="en-US" sz="3400" b="1" dirty="0" smtClean="0">
                <a:solidFill>
                  <a:srgbClr val="EAB200"/>
                </a:solidFill>
              </a:rPr>
              <a:t/>
            </a:r>
            <a:br>
              <a:rPr lang="en-US" sz="3400" b="1" dirty="0" smtClean="0">
                <a:solidFill>
                  <a:srgbClr val="EAB200"/>
                </a:solidFill>
              </a:rPr>
            </a:br>
            <a:r>
              <a:rPr lang="en-US" sz="3400" b="1" dirty="0" smtClean="0">
                <a:solidFill>
                  <a:srgbClr val="EAB200"/>
                </a:solidFill>
              </a:rPr>
              <a:t>Alcohol Outlet Density </a:t>
            </a:r>
            <a:r>
              <a:rPr lang="en-US" sz="3400" b="1" dirty="0">
                <a:solidFill>
                  <a:srgbClr val="EAB200"/>
                </a:solidFill>
              </a:rPr>
              <a:t>with </a:t>
            </a:r>
            <a:r>
              <a:rPr lang="en-US" sz="3400" b="1" dirty="0" smtClean="0">
                <a:solidFill>
                  <a:srgbClr val="EAB200"/>
                </a:solidFill>
              </a:rPr>
              <a:t/>
            </a:r>
            <a:br>
              <a:rPr lang="en-US" sz="3400" b="1" dirty="0" smtClean="0">
                <a:solidFill>
                  <a:srgbClr val="EAB200"/>
                </a:solidFill>
              </a:rPr>
            </a:br>
            <a:r>
              <a:rPr lang="en-US" sz="3400" b="1" dirty="0" smtClean="0">
                <a:solidFill>
                  <a:srgbClr val="EAB200"/>
                </a:solidFill>
              </a:rPr>
              <a:t>Drunk Driving </a:t>
            </a:r>
            <a:r>
              <a:rPr lang="en-US" sz="3400" b="1" dirty="0">
                <a:solidFill>
                  <a:srgbClr val="EAB200"/>
                </a:solidFill>
              </a:rPr>
              <a:t>and </a:t>
            </a:r>
            <a:r>
              <a:rPr lang="en-US" sz="3400" b="1" dirty="0" smtClean="0">
                <a:solidFill>
                  <a:srgbClr val="EAB200"/>
                </a:solidFill>
              </a:rPr>
              <a:t/>
            </a:r>
            <a:br>
              <a:rPr lang="en-US" sz="3400" b="1" dirty="0" smtClean="0">
                <a:solidFill>
                  <a:srgbClr val="EAB200"/>
                </a:solidFill>
              </a:rPr>
            </a:br>
            <a:r>
              <a:rPr lang="en-US" sz="3400" b="1" dirty="0" smtClean="0">
                <a:solidFill>
                  <a:srgbClr val="EAB200"/>
                </a:solidFill>
              </a:rPr>
              <a:t>Underage Drinking </a:t>
            </a:r>
            <a:br>
              <a:rPr lang="en-US" sz="3400" b="1" dirty="0" smtClean="0">
                <a:solidFill>
                  <a:srgbClr val="EAB200"/>
                </a:solidFill>
              </a:rPr>
            </a:br>
            <a:r>
              <a:rPr lang="en-US" sz="3400" b="1" dirty="0" smtClean="0">
                <a:solidFill>
                  <a:srgbClr val="EAB200"/>
                </a:solidFill>
              </a:rPr>
              <a:t>between Latino </a:t>
            </a:r>
            <a:r>
              <a:rPr lang="en-US" sz="3400" b="1" dirty="0">
                <a:solidFill>
                  <a:srgbClr val="EAB200"/>
                </a:solidFill>
              </a:rPr>
              <a:t>and </a:t>
            </a:r>
            <a:r>
              <a:rPr lang="en-US" sz="3400" b="1" dirty="0" smtClean="0">
                <a:solidFill>
                  <a:srgbClr val="EAB200"/>
                </a:solidFill>
              </a:rPr>
              <a:t>White Communities</a:t>
            </a:r>
            <a:br>
              <a:rPr lang="en-US" sz="3400" b="1" dirty="0" smtClean="0">
                <a:solidFill>
                  <a:srgbClr val="EAB200"/>
                </a:solidFill>
              </a:rPr>
            </a:br>
            <a:r>
              <a:rPr lang="en-US" sz="3400" b="1" dirty="0" smtClean="0">
                <a:solidFill>
                  <a:srgbClr val="EAB200"/>
                </a:solidFill>
              </a:rPr>
              <a:t>in Los Angeles </a:t>
            </a:r>
            <a:r>
              <a:rPr lang="en-US" sz="3400" b="1" dirty="0">
                <a:solidFill>
                  <a:srgbClr val="EAB200"/>
                </a:solidFill>
              </a:rPr>
              <a:t>C</a:t>
            </a:r>
            <a:r>
              <a:rPr lang="en-US" sz="3400" b="1" dirty="0" smtClean="0">
                <a:solidFill>
                  <a:srgbClr val="EAB200"/>
                </a:solidFill>
              </a:rPr>
              <a:t>ounty </a:t>
            </a:r>
            <a:r>
              <a:rPr lang="en-US" sz="3400" b="1" dirty="0">
                <a:solidFill>
                  <a:srgbClr val="EAB200"/>
                </a:solidFill>
              </a:rPr>
              <a:t>(LAC)</a:t>
            </a:r>
          </a:p>
        </p:txBody>
      </p:sp>
      <p:sp>
        <p:nvSpPr>
          <p:cNvPr id="3" name="Subtitle 2"/>
          <p:cNvSpPr>
            <a:spLocks noGrp="1"/>
          </p:cNvSpPr>
          <p:nvPr>
            <p:ph type="subTitle" idx="1"/>
          </p:nvPr>
        </p:nvSpPr>
        <p:spPr>
          <a:xfrm>
            <a:off x="609600" y="3581400"/>
            <a:ext cx="7924800" cy="2133600"/>
          </a:xfrm>
        </p:spPr>
        <p:txBody>
          <a:bodyPr/>
          <a:lstStyle/>
          <a:p>
            <a:r>
              <a:rPr lang="en-US" sz="2200" dirty="0">
                <a:cs typeface="Arial Unicode MS" pitchFamily="32" charset="0"/>
              </a:rPr>
              <a:t>Ricardo A. Contreras </a:t>
            </a:r>
            <a:r>
              <a:rPr lang="en-US" sz="2200" dirty="0" err="1" smtClean="0">
                <a:cs typeface="Arial Unicode MS" pitchFamily="32" charset="0"/>
              </a:rPr>
              <a:t>Girón</a:t>
            </a:r>
            <a:r>
              <a:rPr lang="en-US" sz="2200" dirty="0" smtClean="0">
                <a:cs typeface="Arial Unicode MS" pitchFamily="32" charset="0"/>
              </a:rPr>
              <a:t>, MPH, MA</a:t>
            </a:r>
          </a:p>
          <a:p>
            <a:r>
              <a:rPr lang="en-US" sz="2200" dirty="0" smtClean="0">
                <a:cs typeface="Arial Unicode MS" pitchFamily="32" charset="0"/>
              </a:rPr>
              <a:t>Tina Kim, Ph.D.</a:t>
            </a:r>
          </a:p>
          <a:p>
            <a:r>
              <a:rPr lang="en-US" sz="2200" dirty="0" smtClean="0">
                <a:cs typeface="Arial Unicode MS" pitchFamily="32" charset="0"/>
              </a:rPr>
              <a:t>Benedict  Lee, Ph.D.</a:t>
            </a:r>
            <a:endParaRPr lang="en-US" sz="2200" dirty="0">
              <a:cs typeface="Arial Unicode MS" pitchFamily="32" charset="0"/>
            </a:endParaRPr>
          </a:p>
          <a:p>
            <a:r>
              <a:rPr lang="en-US" sz="2200" dirty="0" smtClean="0"/>
              <a:t>Substance Abuse Prevention and Control</a:t>
            </a:r>
          </a:p>
          <a:p>
            <a:r>
              <a:rPr lang="en-US" sz="2200" dirty="0" smtClean="0"/>
              <a:t>Los Angeles County Department of Public Health</a:t>
            </a:r>
          </a:p>
          <a:p>
            <a:r>
              <a:rPr lang="en-US" sz="2200" dirty="0" smtClean="0"/>
              <a:t>November 4, 2013</a:t>
            </a:r>
            <a:endParaRPr lang="en-US" sz="2200" dirty="0"/>
          </a:p>
        </p:txBody>
      </p:sp>
      <p:sp>
        <p:nvSpPr>
          <p:cNvPr id="4" name="Slide Number Placeholder 3"/>
          <p:cNvSpPr>
            <a:spLocks noGrp="1"/>
          </p:cNvSpPr>
          <p:nvPr>
            <p:ph type="sldNum" sz="quarter" idx="12"/>
          </p:nvPr>
        </p:nvSpPr>
        <p:spPr/>
        <p:txBody>
          <a:bodyPr/>
          <a:lstStyle/>
          <a:p>
            <a:pPr>
              <a:defRPr/>
            </a:pPr>
            <a:fld id="{4D7E867B-4BEA-4015-ADE4-899821A6A640}" type="slidenum">
              <a:rPr lang="en-US" smtClean="0"/>
              <a:pPr>
                <a:defRPr/>
              </a:pPr>
              <a:t>1</a:t>
            </a:fld>
            <a:endParaRPr lang="en-US"/>
          </a:p>
        </p:txBody>
      </p:sp>
    </p:spTree>
    <p:extLst>
      <p:ext uri="{BB962C8B-B14F-4D97-AF65-F5344CB8AC3E}">
        <p14:creationId xmlns:p14="http://schemas.microsoft.com/office/powerpoint/2010/main" xmlns="" val="4214303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a:xfrm>
            <a:off x="304800" y="304800"/>
            <a:ext cx="8458200" cy="788988"/>
          </a:xfrm>
        </p:spPr>
        <p:txBody>
          <a:bodyPr/>
          <a:lstStyle/>
          <a:p>
            <a:pPr eaLnBrk="1" hangingPunct="1">
              <a:defRPr/>
            </a:pPr>
            <a:r>
              <a:rPr lang="en-US" sz="3400" b="1" dirty="0" smtClean="0">
                <a:solidFill>
                  <a:srgbClr val="EAB200"/>
                </a:solidFill>
              </a:rPr>
              <a:t>Presenter Disclosures</a:t>
            </a:r>
          </a:p>
        </p:txBody>
      </p:sp>
      <p:sp>
        <p:nvSpPr>
          <p:cNvPr id="6151" name="Rectangle 7"/>
          <p:cNvSpPr>
            <a:spLocks noGrp="1" noChangeArrowheads="1"/>
          </p:cNvSpPr>
          <p:nvPr>
            <p:ph type="body" sz="half" idx="2"/>
          </p:nvPr>
        </p:nvSpPr>
        <p:spPr>
          <a:xfrm>
            <a:off x="228600" y="2743200"/>
            <a:ext cx="8686800" cy="1143000"/>
          </a:xfrm>
        </p:spPr>
        <p:txBody>
          <a:bodyPr/>
          <a:lstStyle/>
          <a:p>
            <a:pPr eaLnBrk="1" hangingPunct="1">
              <a:spcBef>
                <a:spcPct val="0"/>
              </a:spcBef>
              <a:buFont typeface="Wingdings" pitchFamily="2" charset="2"/>
              <a:buNone/>
              <a:defRPr/>
            </a:pPr>
            <a:r>
              <a:rPr lang="en-US" sz="2400" b="1" dirty="0" smtClean="0">
                <a:latin typeface="Arial" charset="0"/>
              </a:rPr>
              <a:t>(</a:t>
            </a:r>
            <a:r>
              <a:rPr lang="en-US" sz="2400" b="1" dirty="0" smtClean="0">
                <a:latin typeface="Arial" charset="0"/>
              </a:rPr>
              <a:t>1) The </a:t>
            </a:r>
            <a:r>
              <a:rPr lang="en-US" sz="2400" b="1" dirty="0" smtClean="0">
                <a:latin typeface="Arial" charset="0"/>
              </a:rPr>
              <a:t>following personal financial relationships with </a:t>
            </a:r>
            <a:r>
              <a:rPr lang="en-US" sz="2400" b="1" dirty="0" smtClean="0">
                <a:latin typeface="Arial" charset="0"/>
              </a:rPr>
              <a:t>    commercial </a:t>
            </a:r>
            <a:r>
              <a:rPr lang="en-US" sz="2400" b="1" dirty="0" smtClean="0">
                <a:latin typeface="Arial" charset="0"/>
              </a:rPr>
              <a:t>interests relevant to this presentation existed during the past 12 months:</a:t>
            </a:r>
            <a:endParaRPr lang="en-US" sz="2400" dirty="0" smtClean="0"/>
          </a:p>
        </p:txBody>
      </p:sp>
      <p:sp>
        <p:nvSpPr>
          <p:cNvPr id="3076" name="Text Box 10"/>
          <p:cNvSpPr txBox="1">
            <a:spLocks noChangeArrowheads="1"/>
          </p:cNvSpPr>
          <p:nvPr/>
        </p:nvSpPr>
        <p:spPr bwMode="auto">
          <a:xfrm>
            <a:off x="685800" y="1712913"/>
            <a:ext cx="78486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r" eaLnBrk="0" fontAlgn="base" hangingPunct="0">
              <a:spcBef>
                <a:spcPct val="0"/>
              </a:spcBef>
              <a:spcAft>
                <a:spcPct val="0"/>
              </a:spcAft>
              <a:defRPr>
                <a:solidFill>
                  <a:schemeClr val="tx1"/>
                </a:solidFill>
                <a:latin typeface="Arial" charset="0"/>
                <a:cs typeface="Arial" charset="0"/>
              </a:defRPr>
            </a:lvl6pPr>
            <a:lvl7pPr marL="2971800" indent="-228600" algn="r" eaLnBrk="0" fontAlgn="base" hangingPunct="0">
              <a:spcBef>
                <a:spcPct val="0"/>
              </a:spcBef>
              <a:spcAft>
                <a:spcPct val="0"/>
              </a:spcAft>
              <a:defRPr>
                <a:solidFill>
                  <a:schemeClr val="tx1"/>
                </a:solidFill>
                <a:latin typeface="Arial" charset="0"/>
                <a:cs typeface="Arial" charset="0"/>
              </a:defRPr>
            </a:lvl7pPr>
            <a:lvl8pPr marL="3429000" indent="-228600" algn="r" eaLnBrk="0" fontAlgn="base" hangingPunct="0">
              <a:spcBef>
                <a:spcPct val="0"/>
              </a:spcBef>
              <a:spcAft>
                <a:spcPct val="0"/>
              </a:spcAft>
              <a:defRPr>
                <a:solidFill>
                  <a:schemeClr val="tx1"/>
                </a:solidFill>
                <a:latin typeface="Arial" charset="0"/>
                <a:cs typeface="Arial" charset="0"/>
              </a:defRPr>
            </a:lvl8pPr>
            <a:lvl9pPr marL="3886200" indent="-228600" algn="r" eaLnBrk="0" fontAlgn="base" hangingPunct="0">
              <a:spcBef>
                <a:spcPct val="0"/>
              </a:spcBef>
              <a:spcAft>
                <a:spcPct val="0"/>
              </a:spcAft>
              <a:defRPr>
                <a:solidFill>
                  <a:schemeClr val="tx1"/>
                </a:solidFill>
                <a:latin typeface="Arial" charset="0"/>
                <a:cs typeface="Arial" charset="0"/>
              </a:defRPr>
            </a:lvl9pPr>
          </a:lstStyle>
          <a:p>
            <a:endParaRPr lang="en-US" altLang="en-US"/>
          </a:p>
        </p:txBody>
      </p:sp>
      <p:sp>
        <p:nvSpPr>
          <p:cNvPr id="3077" name="Text Box 11"/>
          <p:cNvSpPr txBox="1">
            <a:spLocks noChangeArrowheads="1"/>
          </p:cNvSpPr>
          <p:nvPr/>
        </p:nvSpPr>
        <p:spPr bwMode="auto">
          <a:xfrm>
            <a:off x="685800" y="1789113"/>
            <a:ext cx="79248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r" eaLnBrk="0" fontAlgn="base" hangingPunct="0">
              <a:spcBef>
                <a:spcPct val="0"/>
              </a:spcBef>
              <a:spcAft>
                <a:spcPct val="0"/>
              </a:spcAft>
              <a:defRPr>
                <a:solidFill>
                  <a:schemeClr val="tx1"/>
                </a:solidFill>
                <a:latin typeface="Arial" charset="0"/>
                <a:cs typeface="Arial" charset="0"/>
              </a:defRPr>
            </a:lvl6pPr>
            <a:lvl7pPr marL="2971800" indent="-228600" algn="r" eaLnBrk="0" fontAlgn="base" hangingPunct="0">
              <a:spcBef>
                <a:spcPct val="0"/>
              </a:spcBef>
              <a:spcAft>
                <a:spcPct val="0"/>
              </a:spcAft>
              <a:defRPr>
                <a:solidFill>
                  <a:schemeClr val="tx1"/>
                </a:solidFill>
                <a:latin typeface="Arial" charset="0"/>
                <a:cs typeface="Arial" charset="0"/>
              </a:defRPr>
            </a:lvl7pPr>
            <a:lvl8pPr marL="3429000" indent="-228600" algn="r" eaLnBrk="0" fontAlgn="base" hangingPunct="0">
              <a:spcBef>
                <a:spcPct val="0"/>
              </a:spcBef>
              <a:spcAft>
                <a:spcPct val="0"/>
              </a:spcAft>
              <a:defRPr>
                <a:solidFill>
                  <a:schemeClr val="tx1"/>
                </a:solidFill>
                <a:latin typeface="Arial" charset="0"/>
                <a:cs typeface="Arial" charset="0"/>
              </a:defRPr>
            </a:lvl8pPr>
            <a:lvl9pPr marL="3886200" indent="-228600" algn="r" eaLnBrk="0" fontAlgn="base" hangingPunct="0">
              <a:spcBef>
                <a:spcPct val="0"/>
              </a:spcBef>
              <a:spcAft>
                <a:spcPct val="0"/>
              </a:spcAft>
              <a:defRPr>
                <a:solidFill>
                  <a:schemeClr val="tx1"/>
                </a:solidFill>
                <a:latin typeface="Arial" charset="0"/>
                <a:cs typeface="Arial" charset="0"/>
              </a:defRPr>
            </a:lvl9pPr>
          </a:lstStyle>
          <a:p>
            <a:endParaRPr lang="en-US" altLang="en-US"/>
          </a:p>
        </p:txBody>
      </p:sp>
      <p:sp>
        <p:nvSpPr>
          <p:cNvPr id="3078" name="Text Box 12"/>
          <p:cNvSpPr txBox="1">
            <a:spLocks noChangeArrowheads="1"/>
          </p:cNvSpPr>
          <p:nvPr/>
        </p:nvSpPr>
        <p:spPr bwMode="auto">
          <a:xfrm>
            <a:off x="304800" y="1963738"/>
            <a:ext cx="79248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r" eaLnBrk="0" fontAlgn="base" hangingPunct="0">
              <a:spcBef>
                <a:spcPct val="0"/>
              </a:spcBef>
              <a:spcAft>
                <a:spcPct val="0"/>
              </a:spcAft>
              <a:defRPr>
                <a:solidFill>
                  <a:schemeClr val="tx1"/>
                </a:solidFill>
                <a:latin typeface="Arial" charset="0"/>
                <a:cs typeface="Arial" charset="0"/>
              </a:defRPr>
            </a:lvl6pPr>
            <a:lvl7pPr marL="2971800" indent="-228600" algn="r" eaLnBrk="0" fontAlgn="base" hangingPunct="0">
              <a:spcBef>
                <a:spcPct val="0"/>
              </a:spcBef>
              <a:spcAft>
                <a:spcPct val="0"/>
              </a:spcAft>
              <a:defRPr>
                <a:solidFill>
                  <a:schemeClr val="tx1"/>
                </a:solidFill>
                <a:latin typeface="Arial" charset="0"/>
                <a:cs typeface="Arial" charset="0"/>
              </a:defRPr>
            </a:lvl7pPr>
            <a:lvl8pPr marL="3429000" indent="-228600" algn="r" eaLnBrk="0" fontAlgn="base" hangingPunct="0">
              <a:spcBef>
                <a:spcPct val="0"/>
              </a:spcBef>
              <a:spcAft>
                <a:spcPct val="0"/>
              </a:spcAft>
              <a:defRPr>
                <a:solidFill>
                  <a:schemeClr val="tx1"/>
                </a:solidFill>
                <a:latin typeface="Arial" charset="0"/>
                <a:cs typeface="Arial" charset="0"/>
              </a:defRPr>
            </a:lvl8pPr>
            <a:lvl9pPr marL="3886200" indent="-228600" algn="r" eaLnBrk="0" fontAlgn="base" hangingPunct="0">
              <a:spcBef>
                <a:spcPct val="0"/>
              </a:spcBef>
              <a:spcAft>
                <a:spcPct val="0"/>
              </a:spcAft>
              <a:defRPr>
                <a:solidFill>
                  <a:schemeClr val="tx1"/>
                </a:solidFill>
                <a:latin typeface="Arial" charset="0"/>
                <a:cs typeface="Arial" charset="0"/>
              </a:defRPr>
            </a:lvl9pPr>
          </a:lstStyle>
          <a:p>
            <a:pPr algn="ctr"/>
            <a:r>
              <a:rPr lang="en-US" altLang="en-US" sz="2800" b="1" dirty="0">
                <a:solidFill>
                  <a:srgbClr val="FFFF00"/>
                </a:solidFill>
              </a:rPr>
              <a:t>Ricardo A. Contreras</a:t>
            </a:r>
            <a:endParaRPr lang="en-US" altLang="en-US" sz="2800" dirty="0">
              <a:solidFill>
                <a:srgbClr val="FFFF00"/>
              </a:solidFill>
            </a:endParaRPr>
          </a:p>
        </p:txBody>
      </p:sp>
      <p:sp>
        <p:nvSpPr>
          <p:cNvPr id="3079" name="Text Box 13"/>
          <p:cNvSpPr txBox="1">
            <a:spLocks noChangeArrowheads="1"/>
          </p:cNvSpPr>
          <p:nvPr/>
        </p:nvSpPr>
        <p:spPr bwMode="auto">
          <a:xfrm>
            <a:off x="228600" y="4343400"/>
            <a:ext cx="8686800" cy="116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r" eaLnBrk="0" fontAlgn="base" hangingPunct="0">
              <a:spcBef>
                <a:spcPct val="0"/>
              </a:spcBef>
              <a:spcAft>
                <a:spcPct val="0"/>
              </a:spcAft>
              <a:defRPr>
                <a:solidFill>
                  <a:schemeClr val="tx1"/>
                </a:solidFill>
                <a:latin typeface="Arial" charset="0"/>
                <a:cs typeface="Arial" charset="0"/>
              </a:defRPr>
            </a:lvl6pPr>
            <a:lvl7pPr marL="2971800" indent="-228600" algn="r" eaLnBrk="0" fontAlgn="base" hangingPunct="0">
              <a:spcBef>
                <a:spcPct val="0"/>
              </a:spcBef>
              <a:spcAft>
                <a:spcPct val="0"/>
              </a:spcAft>
              <a:defRPr>
                <a:solidFill>
                  <a:schemeClr val="tx1"/>
                </a:solidFill>
                <a:latin typeface="Arial" charset="0"/>
                <a:cs typeface="Arial" charset="0"/>
              </a:defRPr>
            </a:lvl7pPr>
            <a:lvl8pPr marL="3429000" indent="-228600" algn="r" eaLnBrk="0" fontAlgn="base" hangingPunct="0">
              <a:spcBef>
                <a:spcPct val="0"/>
              </a:spcBef>
              <a:spcAft>
                <a:spcPct val="0"/>
              </a:spcAft>
              <a:defRPr>
                <a:solidFill>
                  <a:schemeClr val="tx1"/>
                </a:solidFill>
                <a:latin typeface="Arial" charset="0"/>
                <a:cs typeface="Arial" charset="0"/>
              </a:defRPr>
            </a:lvl8pPr>
            <a:lvl9pPr marL="3886200" indent="-228600" algn="r" eaLnBrk="0" fontAlgn="base" hangingPunct="0">
              <a:spcBef>
                <a:spcPct val="0"/>
              </a:spcBef>
              <a:spcAft>
                <a:spcPct val="0"/>
              </a:spcAft>
              <a:defRPr>
                <a:solidFill>
                  <a:schemeClr val="tx1"/>
                </a:solidFill>
                <a:latin typeface="Arial" charset="0"/>
                <a:cs typeface="Arial" charset="0"/>
              </a:defRPr>
            </a:lvl9pPr>
          </a:lstStyle>
          <a:p>
            <a:pPr algn="ctr"/>
            <a:r>
              <a:rPr lang="en-US" altLang="en-US" sz="3400" dirty="0">
                <a:solidFill>
                  <a:srgbClr val="FFFF00"/>
                </a:solidFill>
              </a:rPr>
              <a:t>No relationships to disclose</a:t>
            </a:r>
          </a:p>
          <a:p>
            <a:pPr algn="l"/>
            <a:endParaRPr lang="en-US" altLang="en-US" dirty="0">
              <a:solidFill>
                <a:srgbClr val="FFFF00"/>
              </a:solidFill>
            </a:endParaRPr>
          </a:p>
          <a:p>
            <a:pPr algn="l"/>
            <a:endParaRPr lang="en-US" altLang="en-US" dirty="0">
              <a:solidFill>
                <a:srgbClr val="FFFF00"/>
              </a:solidFill>
            </a:endParaRPr>
          </a:p>
        </p:txBody>
      </p:sp>
      <p:sp>
        <p:nvSpPr>
          <p:cNvPr id="3080" name="Text Box 14"/>
          <p:cNvSpPr txBox="1">
            <a:spLocks noChangeArrowheads="1"/>
          </p:cNvSpPr>
          <p:nvPr/>
        </p:nvSpPr>
        <p:spPr bwMode="auto">
          <a:xfrm>
            <a:off x="457200" y="4286250"/>
            <a:ext cx="81534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r" eaLnBrk="0" fontAlgn="base" hangingPunct="0">
              <a:spcBef>
                <a:spcPct val="0"/>
              </a:spcBef>
              <a:spcAft>
                <a:spcPct val="0"/>
              </a:spcAft>
              <a:defRPr>
                <a:solidFill>
                  <a:schemeClr val="tx1"/>
                </a:solidFill>
                <a:latin typeface="Arial" charset="0"/>
                <a:cs typeface="Arial" charset="0"/>
              </a:defRPr>
            </a:lvl6pPr>
            <a:lvl7pPr marL="2971800" indent="-228600" algn="r" eaLnBrk="0" fontAlgn="base" hangingPunct="0">
              <a:spcBef>
                <a:spcPct val="0"/>
              </a:spcBef>
              <a:spcAft>
                <a:spcPct val="0"/>
              </a:spcAft>
              <a:defRPr>
                <a:solidFill>
                  <a:schemeClr val="tx1"/>
                </a:solidFill>
                <a:latin typeface="Arial" charset="0"/>
                <a:cs typeface="Arial" charset="0"/>
              </a:defRPr>
            </a:lvl7pPr>
            <a:lvl8pPr marL="3429000" indent="-228600" algn="r" eaLnBrk="0" fontAlgn="base" hangingPunct="0">
              <a:spcBef>
                <a:spcPct val="0"/>
              </a:spcBef>
              <a:spcAft>
                <a:spcPct val="0"/>
              </a:spcAft>
              <a:defRPr>
                <a:solidFill>
                  <a:schemeClr val="tx1"/>
                </a:solidFill>
                <a:latin typeface="Arial" charset="0"/>
                <a:cs typeface="Arial" charset="0"/>
              </a:defRPr>
            </a:lvl8pPr>
            <a:lvl9pPr marL="3886200" indent="-228600" algn="r" eaLnBrk="0" fontAlgn="base" hangingPunct="0">
              <a:spcBef>
                <a:spcPct val="0"/>
              </a:spcBef>
              <a:spcAft>
                <a:spcPct val="0"/>
              </a:spcAft>
              <a:defRPr>
                <a:solidFill>
                  <a:schemeClr val="tx1"/>
                </a:solidFill>
                <a:latin typeface="Arial" charset="0"/>
                <a:cs typeface="Arial" charset="0"/>
              </a:defRPr>
            </a:lvl9pPr>
          </a:lstStyle>
          <a:p>
            <a:endParaRPr lang="en-US" altLang="en-US"/>
          </a:p>
        </p:txBody>
      </p:sp>
    </p:spTree>
    <p:extLst>
      <p:ext uri="{BB962C8B-B14F-4D97-AF65-F5344CB8AC3E}">
        <p14:creationId xmlns:p14="http://schemas.microsoft.com/office/powerpoint/2010/main" xmlns="" val="1685941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
            <a:ext cx="8229600" cy="868362"/>
          </a:xfrm>
        </p:spPr>
        <p:txBody>
          <a:bodyPr/>
          <a:lstStyle/>
          <a:p>
            <a:r>
              <a:rPr lang="en-US" b="1" dirty="0" smtClean="0">
                <a:solidFill>
                  <a:srgbClr val="FFC000"/>
                </a:solidFill>
              </a:rPr>
              <a:t>Purpose of </a:t>
            </a:r>
            <a:r>
              <a:rPr lang="en-US" b="1" dirty="0" smtClean="0">
                <a:solidFill>
                  <a:srgbClr val="FFC000"/>
                </a:solidFill>
              </a:rPr>
              <a:t>Ecological Study</a:t>
            </a:r>
            <a:endParaRPr lang="en-US" b="1" dirty="0">
              <a:solidFill>
                <a:srgbClr val="FFC000"/>
              </a:solidFill>
            </a:endParaRPr>
          </a:p>
        </p:txBody>
      </p:sp>
      <p:sp>
        <p:nvSpPr>
          <p:cNvPr id="3" name="Content Placeholder 2"/>
          <p:cNvSpPr>
            <a:spLocks noGrp="1"/>
          </p:cNvSpPr>
          <p:nvPr>
            <p:ph idx="1"/>
          </p:nvPr>
        </p:nvSpPr>
        <p:spPr>
          <a:xfrm>
            <a:off x="522514" y="990600"/>
            <a:ext cx="8178800" cy="5334000"/>
          </a:xfrm>
        </p:spPr>
        <p:txBody>
          <a:bodyPr/>
          <a:lstStyle/>
          <a:p>
            <a:pPr eaLnBrk="1">
              <a:spcAft>
                <a:spcPts val="1425"/>
              </a:spcAft>
              <a:buClr>
                <a:schemeClr val="bg1"/>
              </a:buClr>
              <a:buSzPct val="45000"/>
              <a:buFont typeface="Wingdings" charset="2"/>
              <a:buChar char=""/>
            </a:pPr>
            <a:r>
              <a:rPr lang="en-US" sz="2800" dirty="0" smtClean="0">
                <a:cs typeface="Arial Unicode MS" pitchFamily="32" charset="0"/>
              </a:rPr>
              <a:t>To examine the impact of alcohol outlet density </a:t>
            </a:r>
            <a:r>
              <a:rPr lang="en-US" sz="2400" dirty="0" smtClean="0">
                <a:cs typeface="Arial Unicode MS" pitchFamily="32" charset="0"/>
              </a:rPr>
              <a:t>(15,164  outlets) on:</a:t>
            </a:r>
            <a:endParaRPr lang="en-US" sz="2400" dirty="0" smtClean="0">
              <a:cs typeface="Arial Unicode MS" pitchFamily="32" charset="0"/>
            </a:endParaRPr>
          </a:p>
          <a:p>
            <a:pPr lvl="1" eaLnBrk="1">
              <a:spcAft>
                <a:spcPts val="1425"/>
              </a:spcAft>
              <a:buClr>
                <a:schemeClr val="bg1"/>
              </a:buClr>
              <a:buSzPct val="45000"/>
              <a:buFont typeface="Wingdings" charset="2"/>
              <a:buChar char=""/>
            </a:pPr>
            <a:r>
              <a:rPr lang="en-US" dirty="0" smtClean="0">
                <a:cs typeface="Arial Unicode MS" pitchFamily="32" charset="0"/>
              </a:rPr>
              <a:t>Drunk </a:t>
            </a:r>
            <a:r>
              <a:rPr lang="en-US" dirty="0" smtClean="0">
                <a:cs typeface="Arial Unicode MS" pitchFamily="32" charset="0"/>
              </a:rPr>
              <a:t>driving</a:t>
            </a:r>
            <a:endParaRPr lang="en-US" dirty="0" smtClean="0">
              <a:cs typeface="Arial Unicode MS" pitchFamily="32" charset="0"/>
            </a:endParaRPr>
          </a:p>
          <a:p>
            <a:pPr lvl="1" eaLnBrk="1">
              <a:spcAft>
                <a:spcPts val="1425"/>
              </a:spcAft>
              <a:buClr>
                <a:schemeClr val="bg1"/>
              </a:buClr>
              <a:buSzPct val="45000"/>
              <a:buFont typeface="Wingdings" charset="2"/>
              <a:buChar char=""/>
            </a:pPr>
            <a:r>
              <a:rPr lang="en-US" dirty="0" smtClean="0">
                <a:cs typeface="Arial Unicode MS" pitchFamily="32" charset="0"/>
              </a:rPr>
              <a:t>Underage drinking</a:t>
            </a:r>
          </a:p>
          <a:p>
            <a:pPr eaLnBrk="1">
              <a:spcAft>
                <a:spcPts val="1425"/>
              </a:spcAft>
              <a:buClr>
                <a:schemeClr val="bg1"/>
              </a:buClr>
              <a:buSzPct val="45000"/>
              <a:buFont typeface="Wingdings" charset="2"/>
              <a:buChar char=""/>
            </a:pPr>
            <a:r>
              <a:rPr lang="en-US" sz="2800" dirty="0" smtClean="0">
                <a:cs typeface="Arial Unicode MS" pitchFamily="32" charset="0"/>
              </a:rPr>
              <a:t>To </a:t>
            </a:r>
            <a:r>
              <a:rPr lang="en-US" sz="2800" dirty="0" smtClean="0">
                <a:cs typeface="Arial Unicode MS" pitchFamily="32" charset="0"/>
              </a:rPr>
              <a:t>Compare </a:t>
            </a:r>
            <a:r>
              <a:rPr lang="en-US" sz="2800" dirty="0" smtClean="0">
                <a:cs typeface="Arial Unicode MS" pitchFamily="32" charset="0"/>
              </a:rPr>
              <a:t>ecological outcomes </a:t>
            </a:r>
            <a:r>
              <a:rPr lang="en-US" sz="2800" dirty="0" smtClean="0">
                <a:cs typeface="Arial Unicode MS" pitchFamily="32" charset="0"/>
              </a:rPr>
              <a:t>between </a:t>
            </a:r>
            <a:r>
              <a:rPr lang="en-US" dirty="0" smtClean="0">
                <a:cs typeface="Arial Unicode MS" pitchFamily="32" charset="0"/>
              </a:rPr>
              <a:t>Latino </a:t>
            </a:r>
            <a:r>
              <a:rPr lang="en-US" dirty="0" smtClean="0">
                <a:cs typeface="Arial Unicode MS" pitchFamily="32" charset="0"/>
              </a:rPr>
              <a:t>&amp; </a:t>
            </a:r>
            <a:r>
              <a:rPr lang="en-US" dirty="0" smtClean="0">
                <a:cs typeface="Arial Unicode MS" pitchFamily="32" charset="0"/>
              </a:rPr>
              <a:t>White communities</a:t>
            </a:r>
            <a:endParaRPr lang="en-US" dirty="0" smtClean="0">
              <a:cs typeface="Arial Unicode MS" pitchFamily="32" charset="0"/>
            </a:endParaRPr>
          </a:p>
          <a:p>
            <a:pPr marL="106363" indent="0" eaLnBrk="1">
              <a:spcAft>
                <a:spcPts val="1293"/>
              </a:spcAft>
              <a:buClr>
                <a:srgbClr val="FFFF00"/>
              </a:buClr>
              <a:buSzPct val="100000"/>
              <a:buNone/>
            </a:pPr>
            <a:r>
              <a:rPr lang="en-US" altLang="en-US" sz="2900" dirty="0" smtClean="0">
                <a:solidFill>
                  <a:srgbClr val="FFFF00"/>
                </a:solidFill>
                <a:ea typeface="Arial Unicode MS" pitchFamily="34" charset="-128"/>
                <a:cs typeface="Arial Unicode MS" pitchFamily="34" charset="-128"/>
              </a:rPr>
              <a:t>		</a:t>
            </a:r>
            <a:r>
              <a:rPr lang="en-US" altLang="en-US" sz="2900" dirty="0" smtClean="0">
                <a:solidFill>
                  <a:srgbClr val="FFC000"/>
                </a:solidFill>
                <a:ea typeface="Arial Unicode MS" pitchFamily="34" charset="-128"/>
                <a:cs typeface="Arial Unicode MS" pitchFamily="34" charset="-128"/>
              </a:rPr>
              <a:t>LAC </a:t>
            </a:r>
            <a:r>
              <a:rPr lang="en-US" altLang="en-US" sz="2900" dirty="0">
                <a:solidFill>
                  <a:srgbClr val="FFC000"/>
                </a:solidFill>
                <a:ea typeface="Arial Unicode MS" pitchFamily="34" charset="-128"/>
                <a:cs typeface="Arial Unicode MS" pitchFamily="34" charset="-128"/>
              </a:rPr>
              <a:t>Population:</a:t>
            </a:r>
          </a:p>
          <a:p>
            <a:pPr marL="2419350" lvl="5" indent="-457200">
              <a:spcAft>
                <a:spcPts val="1293"/>
              </a:spcAft>
              <a:buClr>
                <a:srgbClr val="FFFF00"/>
              </a:buClr>
              <a:buSzPct val="100000"/>
              <a:buFont typeface="Courier New" panose="02070309020205020404" pitchFamily="49" charset="0"/>
              <a:buChar char="o"/>
            </a:pPr>
            <a:r>
              <a:rPr lang="en-US" altLang="en-US" sz="2400" b="1" dirty="0">
                <a:ea typeface="Arial Unicode MS" pitchFamily="34" charset="-128"/>
                <a:cs typeface="Arial Unicode MS" pitchFamily="34" charset="-128"/>
              </a:rPr>
              <a:t>4.7 million Latinos</a:t>
            </a:r>
          </a:p>
          <a:p>
            <a:pPr marL="2419350" lvl="5" indent="-457200">
              <a:spcAft>
                <a:spcPts val="1293"/>
              </a:spcAft>
              <a:buClr>
                <a:srgbClr val="FFFF00"/>
              </a:buClr>
              <a:buSzPct val="100000"/>
              <a:buFont typeface="Courier New" panose="02070309020205020404" pitchFamily="49" charset="0"/>
              <a:buChar char="o"/>
            </a:pPr>
            <a:r>
              <a:rPr lang="en-US" altLang="en-US" sz="2400" b="1" dirty="0">
                <a:ea typeface="Arial Unicode MS" pitchFamily="34" charset="-128"/>
                <a:cs typeface="Arial Unicode MS" pitchFamily="34" charset="-128"/>
              </a:rPr>
              <a:t>2.7 million </a:t>
            </a:r>
            <a:r>
              <a:rPr lang="en-US" altLang="en-US" sz="2400" b="1" dirty="0" smtClean="0">
                <a:ea typeface="Arial Unicode MS" pitchFamily="34" charset="-128"/>
                <a:cs typeface="Arial Unicode MS" pitchFamily="34" charset="-128"/>
              </a:rPr>
              <a:t>Whites</a:t>
            </a:r>
            <a:endParaRPr lang="en-US" altLang="en-US" sz="2400" b="1" dirty="0">
              <a:ea typeface="Arial Unicode MS" pitchFamily="34" charset="-128"/>
              <a:cs typeface="Arial Unicode MS" pitchFamily="34" charset="-128"/>
            </a:endParaRPr>
          </a:p>
          <a:p>
            <a:pPr eaLnBrk="1">
              <a:spcAft>
                <a:spcPts val="1425"/>
              </a:spcAft>
              <a:buClr>
                <a:schemeClr val="bg1"/>
              </a:buClr>
              <a:buSzPct val="45000"/>
              <a:buFont typeface="Wingdings" charset="2"/>
              <a:buChar char=""/>
            </a:pPr>
            <a:endParaRPr lang="en-US" dirty="0">
              <a:cs typeface="Arial Unicode MS" pitchFamily="32" charset="0"/>
            </a:endParaRPr>
          </a:p>
          <a:p>
            <a:pPr eaLnBrk="1">
              <a:spcAft>
                <a:spcPts val="1425"/>
              </a:spcAft>
              <a:buClr>
                <a:schemeClr val="bg1"/>
              </a:buClr>
              <a:buSzPct val="45000"/>
              <a:buFont typeface="Wingdings" charset="2"/>
              <a:buChar char=""/>
            </a:pPr>
            <a:endParaRPr lang="en-US" sz="2800" dirty="0">
              <a:solidFill>
                <a:srgbClr val="FFFF00"/>
              </a:solidFill>
              <a:cs typeface="Arial Unicode MS" pitchFamily="32" charset="0"/>
            </a:endParaRPr>
          </a:p>
        </p:txBody>
      </p:sp>
      <p:sp>
        <p:nvSpPr>
          <p:cNvPr id="4" name="Slide Number Placeholder 3"/>
          <p:cNvSpPr>
            <a:spLocks noGrp="1"/>
          </p:cNvSpPr>
          <p:nvPr>
            <p:ph type="sldNum" sz="quarter" idx="12"/>
          </p:nvPr>
        </p:nvSpPr>
        <p:spPr/>
        <p:txBody>
          <a:bodyPr/>
          <a:lstStyle/>
          <a:p>
            <a:pPr>
              <a:defRPr/>
            </a:pPr>
            <a:fld id="{E636FBF6-86EE-4B02-96FC-EB3388CF8586}" type="slidenum">
              <a:rPr lang="en-US" smtClean="0"/>
              <a:pPr>
                <a:defRPr/>
              </a:pPr>
              <a:t>3</a:t>
            </a:fld>
            <a:endParaRPr lang="en-US"/>
          </a:p>
        </p:txBody>
      </p:sp>
      <p:pic>
        <p:nvPicPr>
          <p:cNvPr id="18434" name="Picture 2" descr="C:\Users\ffiali\AppData\Local\Microsoft\Windows\Temporary Internet Files\Content.IE5\4Z8DV650\MM900300524[1].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910976" y="1752600"/>
            <a:ext cx="1759857" cy="147828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969221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xmlns="" val="0"/>
              </a:ext>
            </a:extLst>
          </a:blip>
          <a:srcRect l="7099" t="11786" r="6454" b="3613"/>
          <a:stretch/>
        </p:blipFill>
        <p:spPr>
          <a:xfrm>
            <a:off x="304800" y="228600"/>
            <a:ext cx="8432798" cy="6324600"/>
          </a:xfrm>
        </p:spPr>
      </p:pic>
      <p:sp>
        <p:nvSpPr>
          <p:cNvPr id="4" name="Slide Number Placeholder 3"/>
          <p:cNvSpPr>
            <a:spLocks noGrp="1"/>
          </p:cNvSpPr>
          <p:nvPr>
            <p:ph type="sldNum" sz="quarter" idx="12"/>
          </p:nvPr>
        </p:nvSpPr>
        <p:spPr/>
        <p:txBody>
          <a:bodyPr/>
          <a:lstStyle/>
          <a:p>
            <a:pPr>
              <a:defRPr/>
            </a:pPr>
            <a:fld id="{EA7BA058-1E0A-4C7E-BE24-F8EAD1C2E072}" type="slidenum">
              <a:rPr lang="en-US" altLang="zh-CN" smtClean="0"/>
              <a:pPr>
                <a:defRPr/>
              </a:pPr>
              <a:t>4</a:t>
            </a:fld>
            <a:endParaRPr lang="en-US" altLang="zh-CN" dirty="0"/>
          </a:p>
        </p:txBody>
      </p:sp>
    </p:spTree>
    <p:extLst>
      <p:ext uri="{BB962C8B-B14F-4D97-AF65-F5344CB8AC3E}">
        <p14:creationId xmlns:p14="http://schemas.microsoft.com/office/powerpoint/2010/main" xmlns="" val="9559456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la night.JPG"/>
          <p:cNvPicPr>
            <a:picLocks noGrp="1" noChangeAspect="1"/>
          </p:cNvPicPr>
          <p:nvPr>
            <p:ph sz="half" idx="4294967295"/>
          </p:nvPr>
        </p:nvPicPr>
        <p:blipFill>
          <a:blip r:embed="rId3" cstate="print">
            <a:duotone>
              <a:prstClr val="black"/>
              <a:schemeClr val="accent2">
                <a:tint val="45000"/>
                <a:satMod val="400000"/>
              </a:schemeClr>
            </a:duotone>
            <a:extLst>
              <a:ext uri="{BEBA8EAE-BF5A-486C-A8C5-ECC9F3942E4B}">
                <a14:imgProps xmlns:a14="http://schemas.microsoft.com/office/drawing/2010/main" xmlns="">
                  <a14:imgLayer r:embed="rId4">
                    <a14:imgEffect>
                      <a14:artisticPaintStrokes/>
                    </a14:imgEffect>
                    <a14:imgEffect>
                      <a14:colorTemperature colorTemp="4700"/>
                    </a14:imgEffect>
                    <a14:imgEffect>
                      <a14:saturation sat="0"/>
                    </a14:imgEffect>
                  </a14:imgLayer>
                </a14:imgProps>
              </a:ext>
            </a:extLst>
          </a:blip>
          <a:srcRect t="8625" b="30218"/>
          <a:stretch>
            <a:fillRect/>
          </a:stretch>
        </p:blipFill>
        <p:spPr>
          <a:xfrm>
            <a:off x="0" y="-18545"/>
            <a:ext cx="9144000" cy="6019801"/>
          </a:xfrm>
        </p:spPr>
      </p:pic>
      <p:sp>
        <p:nvSpPr>
          <p:cNvPr id="4" name="Slide Number Placeholder 5"/>
          <p:cNvSpPr>
            <a:spLocks noGrp="1"/>
          </p:cNvSpPr>
          <p:nvPr>
            <p:ph type="sldNum" sz="quarter" idx="12"/>
          </p:nvPr>
        </p:nvSpPr>
        <p:spPr/>
        <p:txBody>
          <a:bodyPr/>
          <a:lstStyle/>
          <a:p>
            <a:fld id="{12CEA302-693C-4F16-97A5-CFD7144EA753}" type="slidenum">
              <a:rPr lang="en-US"/>
              <a:pPr/>
              <a:t>5</a:t>
            </a:fld>
            <a:endParaRPr lang="en-US"/>
          </a:p>
        </p:txBody>
      </p:sp>
      <p:pic>
        <p:nvPicPr>
          <p:cNvPr id="7"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553200" y="0"/>
            <a:ext cx="2438399" cy="2490169"/>
          </a:xfrm>
          <a:prstGeom prst="rect">
            <a:avLst/>
          </a:prstGeom>
          <a:noFill/>
          <a:ln w="9525">
            <a:noFill/>
            <a:miter lim="800000"/>
            <a:headEnd/>
            <a:tailEnd/>
          </a:ln>
          <a:effectLst/>
        </p:spPr>
      </p:pic>
      <p:sp>
        <p:nvSpPr>
          <p:cNvPr id="2" name="TextBox 1"/>
          <p:cNvSpPr txBox="1"/>
          <p:nvPr/>
        </p:nvSpPr>
        <p:spPr>
          <a:xfrm>
            <a:off x="228599" y="228600"/>
            <a:ext cx="8763000" cy="5570756"/>
          </a:xfrm>
          <a:prstGeom prst="rect">
            <a:avLst/>
          </a:prstGeom>
          <a:noFill/>
        </p:spPr>
        <p:txBody>
          <a:bodyPr wrap="square" rtlCol="0">
            <a:spAutoFit/>
          </a:bodyPr>
          <a:lstStyle/>
          <a:p>
            <a:r>
              <a:rPr lang="en-US" sz="3600" b="1" dirty="0" smtClean="0">
                <a:solidFill>
                  <a:srgbClr val="EAB200"/>
                </a:solidFill>
                <a:latin typeface="Arial Black" panose="020B0A04020102020204" pitchFamily="34" charset="0"/>
                <a:cs typeface="Aharoni" panose="02010803020104030203" pitchFamily="2" charset="-79"/>
              </a:rPr>
              <a:t>Los Angeles County </a:t>
            </a:r>
          </a:p>
          <a:p>
            <a:r>
              <a:rPr lang="en-US" sz="3600" b="1" dirty="0" smtClean="0">
                <a:solidFill>
                  <a:srgbClr val="EAB200"/>
                </a:solidFill>
                <a:latin typeface="Arial Black" panose="020B0A04020102020204" pitchFamily="34" charset="0"/>
                <a:cs typeface="Aharoni" panose="02010803020104030203" pitchFamily="2" charset="-79"/>
              </a:rPr>
              <a:t>Quick Facts </a:t>
            </a:r>
          </a:p>
          <a:p>
            <a:r>
              <a:rPr lang="en-US" sz="2000" b="1" dirty="0" smtClean="0">
                <a:solidFill>
                  <a:srgbClr val="EAB200"/>
                </a:solidFill>
                <a:latin typeface="Arial Black" panose="020B0A04020102020204" pitchFamily="34" charset="0"/>
                <a:cs typeface="Aharoni" panose="02010803020104030203" pitchFamily="2" charset="-79"/>
              </a:rPr>
              <a:t>(Census 2010)</a:t>
            </a:r>
          </a:p>
          <a:p>
            <a:endParaRPr lang="en-US" sz="2000" b="1" dirty="0">
              <a:solidFill>
                <a:srgbClr val="FFFF00"/>
              </a:solidFill>
              <a:latin typeface="Arial Black" panose="020B0A04020102020204" pitchFamily="34" charset="0"/>
              <a:cs typeface="Aharoni" panose="02010803020104030203" pitchFamily="2" charset="-79"/>
            </a:endParaRPr>
          </a:p>
          <a:p>
            <a:endParaRPr lang="en-US" sz="2000" b="1" dirty="0" smtClean="0">
              <a:solidFill>
                <a:srgbClr val="FFFF00"/>
              </a:solidFill>
              <a:latin typeface="Arial Black" panose="020B0A04020102020204" pitchFamily="34" charset="0"/>
              <a:cs typeface="Aharoni" panose="02010803020104030203" pitchFamily="2" charset="-79"/>
            </a:endParaRPr>
          </a:p>
          <a:p>
            <a:endParaRPr lang="en-US" sz="2800" b="1" dirty="0">
              <a:solidFill>
                <a:schemeClr val="bg1"/>
              </a:solidFill>
              <a:latin typeface="Arial Black" panose="020B0A04020102020204" pitchFamily="34" charset="0"/>
              <a:cs typeface="Aharoni" panose="02010803020104030203" pitchFamily="2" charset="-79"/>
            </a:endParaRPr>
          </a:p>
          <a:p>
            <a:r>
              <a:rPr lang="en-US" sz="2800" b="1" dirty="0" smtClean="0">
                <a:solidFill>
                  <a:schemeClr val="bg1"/>
                </a:solidFill>
                <a:latin typeface="Arial Black" panose="020B0A04020102020204" pitchFamily="34" charset="0"/>
                <a:cs typeface="Aharoni" panose="02010803020104030203" pitchFamily="2" charset="-79"/>
              </a:rPr>
              <a:t>Population 				9,818,605</a:t>
            </a:r>
          </a:p>
          <a:p>
            <a:endParaRPr lang="en-US" sz="2800" b="1" dirty="0" smtClean="0">
              <a:solidFill>
                <a:schemeClr val="bg1"/>
              </a:solidFill>
              <a:latin typeface="Arial Black" panose="020B0A04020102020204" pitchFamily="34" charset="0"/>
              <a:cs typeface="Aharoni" panose="02010803020104030203" pitchFamily="2" charset="-79"/>
            </a:endParaRPr>
          </a:p>
          <a:p>
            <a:r>
              <a:rPr lang="en-US" sz="2800" b="1" dirty="0" smtClean="0">
                <a:solidFill>
                  <a:schemeClr val="bg1"/>
                </a:solidFill>
                <a:latin typeface="Arial Black" panose="020B0A04020102020204" pitchFamily="34" charset="0"/>
                <a:cs typeface="Aharoni" panose="02010803020104030203" pitchFamily="2" charset="-79"/>
              </a:rPr>
              <a:t>Land Area 				</a:t>
            </a:r>
            <a:r>
              <a:rPr lang="en-US" sz="2800" b="1" dirty="0" smtClean="0">
                <a:solidFill>
                  <a:schemeClr val="bg1"/>
                </a:solidFill>
                <a:latin typeface="Arial Black" panose="020B0A04020102020204" pitchFamily="34" charset="0"/>
                <a:cs typeface="Aharoni" panose="02010803020104030203" pitchFamily="2" charset="-79"/>
              </a:rPr>
              <a:t>4,057.88  </a:t>
            </a:r>
            <a:r>
              <a:rPr lang="en-US" sz="2800" b="1" dirty="0" smtClean="0">
                <a:solidFill>
                  <a:schemeClr val="bg1"/>
                </a:solidFill>
                <a:latin typeface="Arial Black" panose="020B0A04020102020204" pitchFamily="34" charset="0"/>
                <a:cs typeface="Aharoni" panose="02010803020104030203" pitchFamily="2" charset="-79"/>
              </a:rPr>
              <a:t>Sq. </a:t>
            </a:r>
            <a:r>
              <a:rPr lang="en-US" sz="2800" b="1" dirty="0" err="1" smtClean="0">
                <a:solidFill>
                  <a:schemeClr val="bg1"/>
                </a:solidFill>
                <a:latin typeface="Arial Black" panose="020B0A04020102020204" pitchFamily="34" charset="0"/>
                <a:cs typeface="Aharoni" panose="02010803020104030203" pitchFamily="2" charset="-79"/>
              </a:rPr>
              <a:t>Mi</a:t>
            </a:r>
            <a:endParaRPr lang="en-US" sz="2800" b="1" dirty="0" smtClean="0">
              <a:solidFill>
                <a:schemeClr val="bg1"/>
              </a:solidFill>
              <a:latin typeface="Arial Black" panose="020B0A04020102020204" pitchFamily="34" charset="0"/>
              <a:cs typeface="Aharoni" panose="02010803020104030203" pitchFamily="2" charset="-79"/>
            </a:endParaRPr>
          </a:p>
          <a:p>
            <a:r>
              <a:rPr lang="en-US" sz="2800" b="1" dirty="0">
                <a:solidFill>
                  <a:schemeClr val="bg1"/>
                </a:solidFill>
                <a:latin typeface="Arial Black" panose="020B0A04020102020204" pitchFamily="34" charset="0"/>
                <a:cs typeface="Aharoni" panose="02010803020104030203" pitchFamily="2" charset="-79"/>
              </a:rPr>
              <a:t> </a:t>
            </a:r>
            <a:endParaRPr lang="en-US" sz="2800" b="1" dirty="0" smtClean="0">
              <a:solidFill>
                <a:schemeClr val="bg1"/>
              </a:solidFill>
              <a:latin typeface="Arial Black" panose="020B0A04020102020204" pitchFamily="34" charset="0"/>
              <a:cs typeface="Aharoni" panose="02010803020104030203" pitchFamily="2" charset="-79"/>
            </a:endParaRPr>
          </a:p>
          <a:p>
            <a:r>
              <a:rPr lang="en-US" sz="2800" b="1" dirty="0" smtClean="0">
                <a:solidFill>
                  <a:schemeClr val="bg1"/>
                </a:solidFill>
                <a:latin typeface="Arial Black" panose="020B0A04020102020204" pitchFamily="34" charset="0"/>
                <a:cs typeface="Aharoni" panose="02010803020104030203" pitchFamily="2" charset="-79"/>
              </a:rPr>
              <a:t>Under 18 Years of Age  	24.1%</a:t>
            </a:r>
          </a:p>
          <a:p>
            <a:endParaRPr lang="en-US" sz="2800" b="1" dirty="0">
              <a:solidFill>
                <a:schemeClr val="bg1"/>
              </a:solidFill>
              <a:latin typeface="Arial Black" panose="020B0A04020102020204" pitchFamily="34" charset="0"/>
              <a:cs typeface="Aharoni" panose="02010803020104030203" pitchFamily="2" charset="-79"/>
            </a:endParaRPr>
          </a:p>
          <a:p>
            <a:r>
              <a:rPr lang="en-US" sz="2800" b="1" dirty="0" smtClean="0">
                <a:solidFill>
                  <a:schemeClr val="bg1"/>
                </a:solidFill>
                <a:latin typeface="Arial Black" panose="020B0A04020102020204" pitchFamily="34" charset="0"/>
                <a:cs typeface="Aharoni" panose="02010803020104030203" pitchFamily="2" charset="-79"/>
              </a:rPr>
              <a:t>Persons per Square Mile 	2,419.6</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1"/>
          <p:cNvPicPr>
            <a:picLocks noChangeAspect="1" noChangeArrowheads="1"/>
          </p:cNvPicPr>
          <p:nvPr/>
        </p:nvPicPr>
        <p:blipFill>
          <a:blip r:embed="rId3" cstate="print"/>
          <a:srcRect/>
          <a:stretch>
            <a:fillRect/>
          </a:stretch>
        </p:blipFill>
        <p:spPr bwMode="auto">
          <a:xfrm>
            <a:off x="609600" y="914400"/>
            <a:ext cx="8077200" cy="5065931"/>
          </a:xfrm>
          <a:prstGeom prst="rect">
            <a:avLst/>
          </a:prstGeom>
          <a:noFill/>
          <a:ln w="9525">
            <a:noFill/>
            <a:miter lim="800000"/>
            <a:headEnd/>
            <a:tailEnd/>
          </a:ln>
        </p:spPr>
      </p:pic>
      <p:sp>
        <p:nvSpPr>
          <p:cNvPr id="4" name="TextBox 3"/>
          <p:cNvSpPr txBox="1"/>
          <p:nvPr/>
        </p:nvSpPr>
        <p:spPr>
          <a:xfrm>
            <a:off x="105834" y="152399"/>
            <a:ext cx="9084731" cy="646331"/>
          </a:xfrm>
          <a:prstGeom prst="rect">
            <a:avLst/>
          </a:prstGeom>
          <a:noFill/>
        </p:spPr>
        <p:txBody>
          <a:bodyPr wrap="none" rtlCol="0">
            <a:spAutoFit/>
          </a:bodyPr>
          <a:lstStyle/>
          <a:p>
            <a:r>
              <a:rPr lang="en-US" sz="3600" b="1" dirty="0" smtClean="0">
                <a:solidFill>
                  <a:srgbClr val="FFC000"/>
                </a:solidFill>
                <a:latin typeface="+mj-lt"/>
              </a:rPr>
              <a:t>Latino/Hispanic Population Trend in U.S</a:t>
            </a:r>
            <a:r>
              <a:rPr lang="en-US" sz="3600" b="1" dirty="0" smtClean="0">
                <a:solidFill>
                  <a:schemeClr val="accent6"/>
                </a:solidFill>
                <a:latin typeface="+mj-lt"/>
              </a:rPr>
              <a:t>.</a:t>
            </a:r>
            <a:endParaRPr lang="en-US" sz="3600" b="1" dirty="0">
              <a:solidFill>
                <a:schemeClr val="accent6"/>
              </a:solidFill>
              <a:latin typeface="+mj-lt"/>
            </a:endParaRPr>
          </a:p>
        </p:txBody>
      </p:sp>
      <p:sp>
        <p:nvSpPr>
          <p:cNvPr id="3" name="TextBox 2"/>
          <p:cNvSpPr txBox="1"/>
          <p:nvPr/>
        </p:nvSpPr>
        <p:spPr>
          <a:xfrm>
            <a:off x="8067675" y="5463659"/>
            <a:ext cx="152400" cy="369332"/>
          </a:xfrm>
          <a:prstGeom prst="rect">
            <a:avLst/>
          </a:prstGeom>
          <a:solidFill>
            <a:schemeClr val="accent3">
              <a:lumMod val="20000"/>
              <a:lumOff val="80000"/>
            </a:schemeClr>
          </a:solidFill>
        </p:spPr>
        <p:txBody>
          <a:bodyPr wrap="square" rtlCol="0">
            <a:spAutoFit/>
          </a:bodyPr>
          <a:lstStyle/>
          <a:p>
            <a:endParaRPr lang="en-US" dirty="0"/>
          </a:p>
        </p:txBody>
      </p:sp>
    </p:spTree>
    <p:extLst>
      <p:ext uri="{BB962C8B-B14F-4D97-AF65-F5344CB8AC3E}">
        <p14:creationId xmlns:p14="http://schemas.microsoft.com/office/powerpoint/2010/main" xmlns="" val="28219883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303"/>
            <a:ext cx="8458200" cy="1143000"/>
          </a:xfrm>
        </p:spPr>
        <p:txBody>
          <a:bodyPr>
            <a:normAutofit fontScale="90000"/>
          </a:bodyPr>
          <a:lstStyle/>
          <a:p>
            <a:pPr algn="ctr"/>
            <a:r>
              <a:rPr lang="en-US" sz="4000" b="1" dirty="0" smtClean="0">
                <a:solidFill>
                  <a:srgbClr val="FFC000"/>
                </a:solidFill>
                <a:cs typeface="Arial" pitchFamily="34" charset="0"/>
              </a:rPr>
              <a:t>Latino/Hispanic Population </a:t>
            </a:r>
            <a:br>
              <a:rPr lang="en-US" sz="4000" b="1" dirty="0" smtClean="0">
                <a:solidFill>
                  <a:srgbClr val="FFC000"/>
                </a:solidFill>
                <a:cs typeface="Arial" pitchFamily="34" charset="0"/>
              </a:rPr>
            </a:br>
            <a:r>
              <a:rPr lang="en-US" sz="4000" b="1" dirty="0" smtClean="0">
                <a:solidFill>
                  <a:srgbClr val="FFC000"/>
                </a:solidFill>
                <a:cs typeface="Arial" pitchFamily="34" charset="0"/>
              </a:rPr>
              <a:t>Los Angeles County, 2011</a:t>
            </a:r>
            <a:endParaRPr lang="en-US" sz="4000" b="1" dirty="0">
              <a:solidFill>
                <a:srgbClr val="FFC000"/>
              </a:solidFill>
              <a:cs typeface="Arial" pitchFamily="34" charset="0"/>
            </a:endParaRPr>
          </a:p>
        </p:txBody>
      </p:sp>
      <p:sp>
        <p:nvSpPr>
          <p:cNvPr id="3" name="Text Placeholder 2"/>
          <p:cNvSpPr>
            <a:spLocks noGrp="1"/>
          </p:cNvSpPr>
          <p:nvPr>
            <p:ph type="body" idx="1"/>
          </p:nvPr>
        </p:nvSpPr>
        <p:spPr>
          <a:xfrm>
            <a:off x="457200" y="1013221"/>
            <a:ext cx="4040188" cy="609600"/>
          </a:xfrm>
        </p:spPr>
        <p:txBody>
          <a:bodyPr/>
          <a:lstStyle/>
          <a:p>
            <a:r>
              <a:rPr lang="en-US" sz="2000" dirty="0" smtClean="0"/>
              <a:t>Total LAC Population, 2011</a:t>
            </a:r>
            <a:endParaRPr lang="en-US" sz="2000" dirty="0"/>
          </a:p>
        </p:txBody>
      </p:sp>
      <p:sp>
        <p:nvSpPr>
          <p:cNvPr id="4" name="Text Placeholder 3"/>
          <p:cNvSpPr>
            <a:spLocks noGrp="1"/>
          </p:cNvSpPr>
          <p:nvPr>
            <p:ph type="body" sz="half" idx="3"/>
          </p:nvPr>
        </p:nvSpPr>
        <p:spPr>
          <a:xfrm>
            <a:off x="5064125" y="990600"/>
            <a:ext cx="4041775" cy="654843"/>
          </a:xfrm>
        </p:spPr>
        <p:txBody>
          <a:bodyPr>
            <a:normAutofit/>
          </a:bodyPr>
          <a:lstStyle/>
          <a:p>
            <a:r>
              <a:rPr lang="en-US" sz="2000" dirty="0" smtClean="0"/>
              <a:t>LAC Population Under 18, 2011</a:t>
            </a:r>
          </a:p>
        </p:txBody>
      </p:sp>
      <p:sp>
        <p:nvSpPr>
          <p:cNvPr id="7" name="Rectangle 6"/>
          <p:cNvSpPr/>
          <p:nvPr/>
        </p:nvSpPr>
        <p:spPr>
          <a:xfrm>
            <a:off x="304800" y="5721531"/>
            <a:ext cx="8077200" cy="400110"/>
          </a:xfrm>
          <a:prstGeom prst="rect">
            <a:avLst/>
          </a:prstGeom>
        </p:spPr>
        <p:txBody>
          <a:bodyPr wrap="square">
            <a:spAutoFit/>
          </a:bodyPr>
          <a:lstStyle/>
          <a:p>
            <a:r>
              <a:rPr lang="en-US" sz="1000" b="1" dirty="0" smtClean="0">
                <a:solidFill>
                  <a:schemeClr val="bg1"/>
                </a:solidFill>
                <a:latin typeface="Calibri"/>
              </a:rPr>
              <a:t>Source: 2010-2015</a:t>
            </a:r>
            <a:r>
              <a:rPr lang="en-US" sz="1000" b="1" dirty="0">
                <a:solidFill>
                  <a:schemeClr val="bg1"/>
                </a:solidFill>
                <a:latin typeface="Calibri"/>
              </a:rPr>
              <a:t>: State of California, Department of Finance, Report P-3: State and County Population Projections by Race/Ethnicity, Detailed Age, and Gender, 2010-2060. Sacramento, California, January 2013</a:t>
            </a:r>
            <a:r>
              <a:rPr lang="en-US" sz="1000" b="1" dirty="0" smtClean="0">
                <a:solidFill>
                  <a:schemeClr val="bg1"/>
                </a:solidFill>
                <a:latin typeface="Calibri"/>
              </a:rPr>
              <a:t>.</a:t>
            </a:r>
            <a:endParaRPr lang="en-US" sz="1000" b="1" dirty="0">
              <a:solidFill>
                <a:schemeClr val="bg1"/>
              </a:solidFill>
              <a:latin typeface="Calibri"/>
            </a:endParaRPr>
          </a:p>
        </p:txBody>
      </p:sp>
      <p:graphicFrame>
        <p:nvGraphicFramePr>
          <p:cNvPr id="11" name="Content Placeholder 10"/>
          <p:cNvGraphicFramePr>
            <a:graphicFrameLocks noGrp="1"/>
          </p:cNvGraphicFramePr>
          <p:nvPr>
            <p:ph sz="half" idx="2"/>
            <p:extLst>
              <p:ext uri="{D42A27DB-BD31-4B8C-83A1-F6EECF244321}">
                <p14:modId xmlns:p14="http://schemas.microsoft.com/office/powerpoint/2010/main" xmlns="" val="835406707"/>
              </p:ext>
            </p:extLst>
          </p:nvPr>
        </p:nvGraphicFramePr>
        <p:xfrm>
          <a:off x="381000" y="1804882"/>
          <a:ext cx="4876800" cy="3951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ontent Placeholder 12"/>
          <p:cNvGraphicFramePr>
            <a:graphicFrameLocks noGrp="1"/>
          </p:cNvGraphicFramePr>
          <p:nvPr>
            <p:ph sz="quarter" idx="4"/>
            <p:extLst>
              <p:ext uri="{D42A27DB-BD31-4B8C-83A1-F6EECF244321}">
                <p14:modId xmlns:p14="http://schemas.microsoft.com/office/powerpoint/2010/main" xmlns="" val="2947937753"/>
              </p:ext>
            </p:extLst>
          </p:nvPr>
        </p:nvGraphicFramePr>
        <p:xfrm>
          <a:off x="5181600" y="1676400"/>
          <a:ext cx="3657600" cy="3886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138764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Graphic spid="11" grpId="0">
        <p:bldAsOne/>
      </p:bldGraphic>
      <p:bldGraphic spid="13"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FFC000"/>
                </a:solidFill>
              </a:rPr>
              <a:t>Latino/Hispanic Subgroups in Los Angeles County</a:t>
            </a:r>
            <a:endParaRPr lang="en-US" sz="4000" b="1" dirty="0">
              <a:solidFill>
                <a:srgbClr val="FFC000"/>
              </a:solidFill>
            </a:endParaRPr>
          </a:p>
        </p:txBody>
      </p:sp>
      <p:sp>
        <p:nvSpPr>
          <p:cNvPr id="4" name="Slide Number Placeholder 3"/>
          <p:cNvSpPr>
            <a:spLocks noGrp="1"/>
          </p:cNvSpPr>
          <p:nvPr>
            <p:ph type="sldNum" sz="quarter" idx="12"/>
          </p:nvPr>
        </p:nvSpPr>
        <p:spPr/>
        <p:txBody>
          <a:bodyPr/>
          <a:lstStyle/>
          <a:p>
            <a:pPr>
              <a:defRPr/>
            </a:pPr>
            <a:fld id="{EA7BA058-1E0A-4C7E-BE24-F8EAD1C2E072}" type="slidenum">
              <a:rPr lang="en-US" altLang="zh-CN" smtClean="0"/>
              <a:pPr>
                <a:defRPr/>
              </a:pPr>
              <a:t>8</a:t>
            </a:fld>
            <a:endParaRPr lang="en-US" altLang="zh-CN"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xmlns="" val="3855307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457200" y="6400800"/>
            <a:ext cx="2386551" cy="276999"/>
          </a:xfrm>
          <a:prstGeom prst="rect">
            <a:avLst/>
          </a:prstGeom>
          <a:noFill/>
        </p:spPr>
        <p:txBody>
          <a:bodyPr wrap="none" rtlCol="0">
            <a:spAutoFit/>
          </a:bodyPr>
          <a:lstStyle/>
          <a:p>
            <a:r>
              <a:rPr lang="en-US" sz="1200" dirty="0" smtClean="0">
                <a:solidFill>
                  <a:schemeClr val="bg1"/>
                </a:solidFill>
                <a:latin typeface="+mn-lt"/>
              </a:rPr>
              <a:t>Source: Pew Research Center, 2011</a:t>
            </a:r>
            <a:endParaRPr lang="en-US" sz="1200" dirty="0">
              <a:solidFill>
                <a:schemeClr val="bg1"/>
              </a:solidFill>
              <a:latin typeface="+mn-lt"/>
            </a:endParaRPr>
          </a:p>
        </p:txBody>
      </p:sp>
    </p:spTree>
    <p:extLst>
      <p:ext uri="{BB962C8B-B14F-4D97-AF65-F5344CB8AC3E}">
        <p14:creationId xmlns:p14="http://schemas.microsoft.com/office/powerpoint/2010/main" xmlns="" val="1305094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9</a:t>
            </a:fld>
            <a:endParaRPr lang="en-US"/>
          </a:p>
        </p:txBody>
      </p:sp>
      <p:sp>
        <p:nvSpPr>
          <p:cNvPr id="4" name="TextBox 3"/>
          <p:cNvSpPr txBox="1"/>
          <p:nvPr/>
        </p:nvSpPr>
        <p:spPr>
          <a:xfrm>
            <a:off x="1099457" y="179614"/>
            <a:ext cx="7130143" cy="954107"/>
          </a:xfrm>
          <a:prstGeom prst="rect">
            <a:avLst/>
          </a:prstGeom>
          <a:noFill/>
        </p:spPr>
        <p:txBody>
          <a:bodyPr wrap="square" rtlCol="0">
            <a:spAutoFit/>
          </a:bodyPr>
          <a:lstStyle/>
          <a:p>
            <a:pPr algn="ctr"/>
            <a:r>
              <a:rPr lang="en-US" sz="2800" b="1" dirty="0" smtClean="0">
                <a:solidFill>
                  <a:srgbClr val="FFC000"/>
                </a:solidFill>
              </a:rPr>
              <a:t>Latino Population Quartile Distribution, </a:t>
            </a:r>
          </a:p>
          <a:p>
            <a:pPr algn="ctr"/>
            <a:r>
              <a:rPr lang="en-US" sz="2800" b="1" dirty="0" smtClean="0">
                <a:solidFill>
                  <a:srgbClr val="FFC000"/>
                </a:solidFill>
              </a:rPr>
              <a:t>Los Angeles County, 2010</a:t>
            </a:r>
            <a:endParaRPr lang="en-US" sz="2800" b="1" dirty="0">
              <a:solidFill>
                <a:srgbClr val="FFC000"/>
              </a:solidFill>
            </a:endParaRPr>
          </a:p>
        </p:txBody>
      </p:sp>
      <p:pic>
        <p:nvPicPr>
          <p:cNvPr id="2662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818866" y="179614"/>
            <a:ext cx="11353800" cy="73638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6627" name="Picture 3" descr="C:\Users\ffiali\AppData\Local\Microsoft\Windows\Temporary Internet Files\Content.Outlook\0RV0RZR8\HispanicPop_Quartiles.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28600" y="4850746"/>
            <a:ext cx="1652016" cy="14807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278768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10</a:t>
            </a:fld>
            <a:endParaRPr lang="en-US"/>
          </a:p>
        </p:txBody>
      </p:sp>
      <p:sp>
        <p:nvSpPr>
          <p:cNvPr id="4" name="TextBox 3"/>
          <p:cNvSpPr txBox="1"/>
          <p:nvPr/>
        </p:nvSpPr>
        <p:spPr>
          <a:xfrm>
            <a:off x="1099457" y="179614"/>
            <a:ext cx="7130143" cy="954107"/>
          </a:xfrm>
          <a:prstGeom prst="rect">
            <a:avLst/>
          </a:prstGeom>
          <a:noFill/>
        </p:spPr>
        <p:txBody>
          <a:bodyPr wrap="square" rtlCol="0">
            <a:spAutoFit/>
          </a:bodyPr>
          <a:lstStyle/>
          <a:p>
            <a:pPr algn="ctr"/>
            <a:r>
              <a:rPr lang="en-US" sz="2800" b="1" dirty="0" smtClean="0">
                <a:solidFill>
                  <a:srgbClr val="FFC000"/>
                </a:solidFill>
              </a:rPr>
              <a:t>White Population Quartile Distribution</a:t>
            </a:r>
          </a:p>
          <a:p>
            <a:pPr algn="ctr"/>
            <a:r>
              <a:rPr lang="en-US" sz="2800" b="1" dirty="0" smtClean="0">
                <a:solidFill>
                  <a:srgbClr val="FFC000"/>
                </a:solidFill>
              </a:rPr>
              <a:t>Los Angeles County, 2010</a:t>
            </a:r>
            <a:endParaRPr lang="en-US" sz="2800" b="1" dirty="0">
              <a:solidFill>
                <a:srgbClr val="FFC000"/>
              </a:solidFill>
            </a:endParaRPr>
          </a:p>
        </p:txBody>
      </p:sp>
      <p:pic>
        <p:nvPicPr>
          <p:cNvPr id="27650"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57200" y="179614"/>
            <a:ext cx="10744200" cy="7213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7651" name="Picture 3" descr="C:\Users\ffiali\AppData\Local\Microsoft\Windows\Temporary Internet Files\Content.Outlook\0RV0RZR8\WhitePop_Quartiles.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99245" y="4648200"/>
            <a:ext cx="1768865" cy="160040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162740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457200" y="304800"/>
            <a:ext cx="822816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35268" rIns="0" bIns="0" anchor="ctr"/>
          <a:lstStyle>
            <a:lvl1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1pPr>
            <a:lvl2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2pPr>
            <a:lvl3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3pPr>
            <a:lvl4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4pPr>
            <a:lvl5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9pPr>
          </a:lstStyle>
          <a:p>
            <a:pPr algn="ctr" eaLnBrk="1">
              <a:buClrTx/>
              <a:buFontTx/>
              <a:buNone/>
            </a:pPr>
            <a:r>
              <a:rPr lang="en-US" altLang="en-US" sz="3600" b="1" dirty="0" smtClean="0">
                <a:solidFill>
                  <a:srgbClr val="EAB200"/>
                </a:solidFill>
                <a:ea typeface="Arial Unicode MS" pitchFamily="34" charset="-128"/>
                <a:cs typeface="Arial Unicode MS" pitchFamily="34" charset="-128"/>
              </a:rPr>
              <a:t>Drunk Driving Among Latinos is a Public Health Issue</a:t>
            </a:r>
            <a:endParaRPr lang="en-US" altLang="en-US" sz="3600" b="1" dirty="0">
              <a:solidFill>
                <a:srgbClr val="EAB200"/>
              </a:solidFill>
              <a:ea typeface="Arial Unicode MS" pitchFamily="34" charset="-128"/>
              <a:cs typeface="Arial Unicode MS" pitchFamily="34" charset="-128"/>
            </a:endParaRPr>
          </a:p>
        </p:txBody>
      </p:sp>
      <p:sp>
        <p:nvSpPr>
          <p:cNvPr id="6147" name="Text Box 2"/>
          <p:cNvSpPr txBox="1">
            <a:spLocks noChangeArrowheads="1"/>
          </p:cNvSpPr>
          <p:nvPr/>
        </p:nvSpPr>
        <p:spPr bwMode="auto">
          <a:xfrm>
            <a:off x="304800" y="1295400"/>
            <a:ext cx="843408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25471" rIns="0" bIns="0"/>
          <a:lstStyle>
            <a:lvl1pPr marL="430213" indent="-323850"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1pPr>
            <a:lvl2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2pPr>
            <a:lvl3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3pPr>
            <a:lvl4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4pPr>
            <a:lvl5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9pPr>
          </a:lstStyle>
          <a:p>
            <a:pPr marL="563563" indent="-457200">
              <a:buFont typeface="Arial" panose="020B0604020202020204" pitchFamily="34" charset="0"/>
              <a:buChar char="•"/>
            </a:pPr>
            <a:r>
              <a:rPr lang="en-US" sz="3000" dirty="0" smtClean="0"/>
              <a:t>45% percent had been drinking  vs. 37% in the general U.S. </a:t>
            </a:r>
            <a:r>
              <a:rPr lang="en-US" sz="3000" dirty="0" smtClean="0"/>
              <a:t>population</a:t>
            </a:r>
          </a:p>
          <a:p>
            <a:pPr marL="563563" indent="-457200">
              <a:buFont typeface="Arial" panose="020B0604020202020204" pitchFamily="34" charset="0"/>
              <a:buChar char="•"/>
            </a:pPr>
            <a:endParaRPr lang="en-US" sz="3000" dirty="0" smtClean="0"/>
          </a:p>
          <a:p>
            <a:pPr marL="563563" indent="-457200">
              <a:buFont typeface="Arial" panose="020B0604020202020204" pitchFamily="34" charset="0"/>
              <a:buChar char="•"/>
            </a:pPr>
            <a:r>
              <a:rPr lang="en-US" sz="3000" dirty="0" smtClean="0"/>
              <a:t>(</a:t>
            </a:r>
            <a:r>
              <a:rPr lang="en-US" sz="3000" dirty="0"/>
              <a:t>49%) of all Latino traffic fatalities </a:t>
            </a:r>
            <a:r>
              <a:rPr lang="en-US" sz="3000" dirty="0" smtClean="0"/>
              <a:t>involve alcohol  vs. (42</a:t>
            </a:r>
            <a:r>
              <a:rPr lang="en-US" sz="3000" dirty="0"/>
              <a:t>% </a:t>
            </a:r>
            <a:r>
              <a:rPr lang="en-US" sz="3000" dirty="0" smtClean="0"/>
              <a:t>) among </a:t>
            </a:r>
            <a:r>
              <a:rPr lang="en-US" sz="3000" dirty="0"/>
              <a:t>the </a:t>
            </a:r>
            <a:r>
              <a:rPr lang="en-US" sz="3000" dirty="0" smtClean="0"/>
              <a:t>general population.</a:t>
            </a:r>
          </a:p>
          <a:p>
            <a:pPr marL="563563" indent="-457200">
              <a:buFont typeface="Arial" panose="020B0604020202020204" pitchFamily="34" charset="0"/>
              <a:buChar char="•"/>
            </a:pPr>
            <a:endParaRPr lang="en-US" sz="3000" dirty="0"/>
          </a:p>
          <a:p>
            <a:pPr marL="563563" indent="-457200">
              <a:buFont typeface="Arial" panose="020B0604020202020204" pitchFamily="34" charset="0"/>
              <a:buChar char="•"/>
            </a:pPr>
            <a:r>
              <a:rPr lang="en-US" sz="3000" dirty="0" smtClean="0"/>
              <a:t>Hispanics are also more likely than other groups to ride in vehicles operated by drivers who have been drinking. </a:t>
            </a:r>
            <a:endParaRPr lang="en-US" sz="3000" dirty="0"/>
          </a:p>
        </p:txBody>
      </p:sp>
      <p:sp>
        <p:nvSpPr>
          <p:cNvPr id="4" name="TextBox 3"/>
          <p:cNvSpPr txBox="1"/>
          <p:nvPr/>
        </p:nvSpPr>
        <p:spPr>
          <a:xfrm>
            <a:off x="0" y="6396335"/>
            <a:ext cx="6705600" cy="461665"/>
          </a:xfrm>
          <a:prstGeom prst="rect">
            <a:avLst/>
          </a:prstGeom>
          <a:noFill/>
        </p:spPr>
        <p:txBody>
          <a:bodyPr wrap="square" rtlCol="0">
            <a:spAutoFit/>
          </a:bodyPr>
          <a:lstStyle/>
          <a:p>
            <a:r>
              <a:rPr lang="en-US" sz="1200" dirty="0" smtClean="0">
                <a:solidFill>
                  <a:schemeClr val="bg1"/>
                </a:solidFill>
              </a:rPr>
              <a:t>U.S. Department of Transportation National Highway Traffic Safety </a:t>
            </a:r>
            <a:r>
              <a:rPr lang="en-US" sz="1200" dirty="0" smtClean="0">
                <a:solidFill>
                  <a:schemeClr val="bg1"/>
                </a:solidFill>
              </a:rPr>
              <a:t>Administration (NHTSA</a:t>
            </a:r>
            <a:r>
              <a:rPr lang="en-US" sz="1200" dirty="0" smtClean="0">
                <a:solidFill>
                  <a:schemeClr val="bg1"/>
                </a:solidFill>
              </a:rPr>
              <a:t>) Report: Priorities for Reducing Alcohol-Related Driving Among Latino Communities </a:t>
            </a:r>
            <a:r>
              <a:rPr lang="en-US" sz="1200" dirty="0" smtClean="0">
                <a:solidFill>
                  <a:schemeClr val="bg1"/>
                </a:solidFill>
              </a:rPr>
              <a:t>(2007)</a:t>
            </a:r>
            <a:endParaRPr lang="en-US" sz="1200" dirty="0">
              <a:solidFill>
                <a:schemeClr val="bg1"/>
              </a:solidFill>
            </a:endParaRPr>
          </a:p>
        </p:txBody>
      </p:sp>
    </p:spTree>
    <p:extLst>
      <p:ext uri="{BB962C8B-B14F-4D97-AF65-F5344CB8AC3E}">
        <p14:creationId xmlns:p14="http://schemas.microsoft.com/office/powerpoint/2010/main" xmlns="" val="3300956504"/>
      </p:ext>
    </p:extLst>
  </p:cSld>
  <p:clrMapOvr>
    <a:masterClrMapping/>
  </p:clrMapOvr>
  <p:transition spd="med">
    <p:wheel/>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12</a:t>
            </a:fld>
            <a:endParaRPr lang="en-US"/>
          </a:p>
        </p:txBody>
      </p:sp>
      <p:sp>
        <p:nvSpPr>
          <p:cNvPr id="3" name="Rectangle 2"/>
          <p:cNvSpPr/>
          <p:nvPr/>
        </p:nvSpPr>
        <p:spPr>
          <a:xfrm>
            <a:off x="457200" y="1066800"/>
            <a:ext cx="8458200" cy="5016758"/>
          </a:xfrm>
          <a:prstGeom prst="rect">
            <a:avLst/>
          </a:prstGeom>
        </p:spPr>
        <p:txBody>
          <a:bodyPr wrap="square">
            <a:spAutoFit/>
          </a:bodyPr>
          <a:lstStyle/>
          <a:p>
            <a:pPr lvl="0">
              <a:buFont typeface="Arial" pitchFamily="34" charset="0"/>
              <a:buChar char="•"/>
            </a:pPr>
            <a:r>
              <a:rPr lang="en-US" sz="3200" dirty="0" smtClean="0">
                <a:solidFill>
                  <a:srgbClr val="FFFFFF"/>
                </a:solidFill>
              </a:rPr>
              <a:t>  Next </a:t>
            </a:r>
            <a:r>
              <a:rPr lang="en-US" sz="3200" dirty="0">
                <a:solidFill>
                  <a:srgbClr val="FFFFFF"/>
                </a:solidFill>
              </a:rPr>
              <a:t>to Native Americans, </a:t>
            </a:r>
            <a:r>
              <a:rPr lang="en-US" sz="3200" dirty="0">
                <a:solidFill>
                  <a:srgbClr val="FFC000"/>
                </a:solidFill>
              </a:rPr>
              <a:t>Latinos have the </a:t>
            </a:r>
            <a:r>
              <a:rPr lang="en-US" sz="3200" dirty="0" smtClean="0">
                <a:solidFill>
                  <a:srgbClr val="FFC000"/>
                </a:solidFill>
              </a:rPr>
              <a:t>   highest </a:t>
            </a:r>
            <a:r>
              <a:rPr lang="en-US" sz="3200" dirty="0">
                <a:solidFill>
                  <a:srgbClr val="FFC000"/>
                </a:solidFill>
              </a:rPr>
              <a:t>rate of drinking-and-driving incidents</a:t>
            </a:r>
            <a:r>
              <a:rPr lang="en-US" sz="3200" dirty="0">
                <a:solidFill>
                  <a:srgbClr val="FFFFFF"/>
                </a:solidFill>
              </a:rPr>
              <a:t>.</a:t>
            </a:r>
          </a:p>
          <a:p>
            <a:pPr lvl="0"/>
            <a:endParaRPr lang="en-US" sz="3200" dirty="0" smtClean="0">
              <a:solidFill>
                <a:srgbClr val="FFFFFF"/>
              </a:solidFill>
            </a:endParaRPr>
          </a:p>
          <a:p>
            <a:pPr lvl="0">
              <a:buFont typeface="Arial" pitchFamily="34" charset="0"/>
              <a:buChar char="•"/>
            </a:pPr>
            <a:r>
              <a:rPr lang="en-US" sz="3200" dirty="0" smtClean="0">
                <a:solidFill>
                  <a:srgbClr val="FFFFFF"/>
                </a:solidFill>
              </a:rPr>
              <a:t>  In </a:t>
            </a:r>
            <a:r>
              <a:rPr lang="en-US" sz="3200" dirty="0">
                <a:solidFill>
                  <a:srgbClr val="FFFFFF"/>
                </a:solidFill>
              </a:rPr>
              <a:t>2006, </a:t>
            </a:r>
            <a:r>
              <a:rPr lang="en-US" sz="3200" dirty="0" smtClean="0">
                <a:solidFill>
                  <a:srgbClr val="FFC000"/>
                </a:solidFill>
              </a:rPr>
              <a:t>California</a:t>
            </a:r>
            <a:r>
              <a:rPr lang="en-US" sz="3200" dirty="0" smtClean="0">
                <a:solidFill>
                  <a:srgbClr val="FFFFFF"/>
                </a:solidFill>
              </a:rPr>
              <a:t> was one of 11 </a:t>
            </a:r>
            <a:r>
              <a:rPr lang="en-US" sz="3200" dirty="0">
                <a:solidFill>
                  <a:srgbClr val="FFFFFF"/>
                </a:solidFill>
              </a:rPr>
              <a:t>jurisdictions with the highest number of Latino alcohol-related traffic </a:t>
            </a:r>
            <a:r>
              <a:rPr lang="en-US" sz="3200" dirty="0" smtClean="0">
                <a:solidFill>
                  <a:srgbClr val="FFFFFF"/>
                </a:solidFill>
              </a:rPr>
              <a:t>fatalities</a:t>
            </a:r>
          </a:p>
          <a:p>
            <a:pPr lvl="0">
              <a:buFont typeface="Arial" pitchFamily="34" charset="0"/>
              <a:buChar char="•"/>
            </a:pPr>
            <a:endParaRPr lang="en-US" sz="3200" dirty="0" smtClean="0">
              <a:solidFill>
                <a:srgbClr val="FFFFFF"/>
              </a:solidFill>
            </a:endParaRPr>
          </a:p>
          <a:p>
            <a:pPr>
              <a:buFont typeface="Arial" pitchFamily="34" charset="0"/>
              <a:buChar char="•"/>
            </a:pPr>
            <a:r>
              <a:rPr lang="en-US" sz="3200" dirty="0" smtClean="0">
                <a:solidFill>
                  <a:schemeClr val="bg1"/>
                </a:solidFill>
              </a:rPr>
              <a:t> It is estimated that 49% of </a:t>
            </a:r>
            <a:r>
              <a:rPr lang="en-US" sz="3200" dirty="0" smtClean="0">
                <a:solidFill>
                  <a:schemeClr val="bg1"/>
                </a:solidFill>
              </a:rPr>
              <a:t>all Latino traffic fatalities involve alcohol </a:t>
            </a:r>
            <a:r>
              <a:rPr lang="en-US" sz="3200" dirty="0" smtClean="0">
                <a:solidFill>
                  <a:schemeClr val="bg1"/>
                </a:solidFill>
              </a:rPr>
              <a:t> vs</a:t>
            </a:r>
            <a:r>
              <a:rPr lang="en-US" sz="3200" dirty="0" smtClean="0">
                <a:solidFill>
                  <a:schemeClr val="bg1"/>
                </a:solidFill>
              </a:rPr>
              <a:t>. 42% among the general population</a:t>
            </a:r>
            <a:r>
              <a:rPr lang="en-US" sz="3200" dirty="0" smtClean="0">
                <a:solidFill>
                  <a:schemeClr val="bg1"/>
                </a:solidFill>
              </a:rPr>
              <a:t>.</a:t>
            </a:r>
            <a:endParaRPr lang="en-US" sz="3000" dirty="0">
              <a:solidFill>
                <a:srgbClr val="FFFFFF"/>
              </a:solidFill>
            </a:endParaRPr>
          </a:p>
        </p:txBody>
      </p:sp>
      <p:sp>
        <p:nvSpPr>
          <p:cNvPr id="4" name="TextBox 3"/>
          <p:cNvSpPr txBox="1"/>
          <p:nvPr/>
        </p:nvSpPr>
        <p:spPr>
          <a:xfrm>
            <a:off x="533400" y="228600"/>
            <a:ext cx="7239000" cy="769441"/>
          </a:xfrm>
          <a:prstGeom prst="rect">
            <a:avLst/>
          </a:prstGeom>
          <a:noFill/>
        </p:spPr>
        <p:txBody>
          <a:bodyPr wrap="square" rtlCol="0">
            <a:spAutoFit/>
          </a:bodyPr>
          <a:lstStyle/>
          <a:p>
            <a:r>
              <a:rPr lang="en-US" sz="4400" dirty="0" smtClean="0">
                <a:solidFill>
                  <a:srgbClr val="FFC000"/>
                </a:solidFill>
              </a:rPr>
              <a:t>Furthermore, in the US…</a:t>
            </a:r>
            <a:endParaRPr lang="en-US" sz="4400" dirty="0">
              <a:solidFill>
                <a:srgbClr val="FFC000"/>
              </a:solidFill>
            </a:endParaRPr>
          </a:p>
        </p:txBody>
      </p:sp>
      <p:sp>
        <p:nvSpPr>
          <p:cNvPr id="6" name="TextBox 5"/>
          <p:cNvSpPr txBox="1"/>
          <p:nvPr/>
        </p:nvSpPr>
        <p:spPr>
          <a:xfrm>
            <a:off x="0" y="6396335"/>
            <a:ext cx="6477000" cy="461665"/>
          </a:xfrm>
          <a:prstGeom prst="rect">
            <a:avLst/>
          </a:prstGeom>
          <a:noFill/>
        </p:spPr>
        <p:txBody>
          <a:bodyPr wrap="square" rtlCol="0">
            <a:spAutoFit/>
          </a:bodyPr>
          <a:lstStyle/>
          <a:p>
            <a:r>
              <a:rPr lang="en-US" sz="1200" dirty="0" smtClean="0">
                <a:solidFill>
                  <a:schemeClr val="bg1"/>
                </a:solidFill>
              </a:rPr>
              <a:t>U.S. Department of Transportation National Highway Traffic Safety </a:t>
            </a:r>
            <a:r>
              <a:rPr lang="en-US" sz="1200" dirty="0" smtClean="0">
                <a:solidFill>
                  <a:schemeClr val="bg1"/>
                </a:solidFill>
              </a:rPr>
              <a:t>Administration (NHTSA</a:t>
            </a:r>
            <a:r>
              <a:rPr lang="en-US" sz="1200" dirty="0" smtClean="0">
                <a:solidFill>
                  <a:schemeClr val="bg1"/>
                </a:solidFill>
              </a:rPr>
              <a:t>) Report: Priorities for Reducing Alcohol-Related Driving Among Latino Communities </a:t>
            </a:r>
            <a:r>
              <a:rPr lang="en-US" sz="1200" dirty="0" smtClean="0">
                <a:solidFill>
                  <a:schemeClr val="bg1"/>
                </a:solidFill>
              </a:rPr>
              <a:t>(2007)</a:t>
            </a:r>
            <a:endParaRPr lang="en-US" sz="1200" dirty="0">
              <a:solidFill>
                <a:schemeClr val="bg1"/>
              </a:solidFill>
            </a:endParaRPr>
          </a:p>
        </p:txBody>
      </p:sp>
    </p:spTree>
    <p:extLst>
      <p:ext uri="{BB962C8B-B14F-4D97-AF65-F5344CB8AC3E}">
        <p14:creationId xmlns:p14="http://schemas.microsoft.com/office/powerpoint/2010/main" xmlns="" val="3114832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lstStyle/>
          <a:p>
            <a:r>
              <a:rPr lang="en-US" b="0" dirty="0" smtClean="0">
                <a:solidFill>
                  <a:srgbClr val="FFC000"/>
                </a:solidFill>
              </a:rPr>
              <a:t>The Impact of Alcohol-related Harms in Los Angeles County</a:t>
            </a:r>
            <a:endParaRPr lang="en-US" b="0" dirty="0">
              <a:solidFill>
                <a:srgbClr val="FFC000"/>
              </a:solidFill>
            </a:endParaRPr>
          </a:p>
        </p:txBody>
      </p:sp>
      <p:sp>
        <p:nvSpPr>
          <p:cNvPr id="3" name="Content Placeholder 2"/>
          <p:cNvSpPr>
            <a:spLocks noGrp="1"/>
          </p:cNvSpPr>
          <p:nvPr>
            <p:ph idx="1"/>
          </p:nvPr>
        </p:nvSpPr>
        <p:spPr>
          <a:xfrm>
            <a:off x="457200" y="1676400"/>
            <a:ext cx="8229600" cy="4525963"/>
          </a:xfrm>
        </p:spPr>
        <p:txBody>
          <a:bodyPr/>
          <a:lstStyle/>
          <a:p>
            <a:r>
              <a:rPr lang="en-US" dirty="0" smtClean="0"/>
              <a:t>Causes </a:t>
            </a:r>
            <a:r>
              <a:rPr lang="en-US" dirty="0" smtClean="0">
                <a:solidFill>
                  <a:srgbClr val="FFFF66"/>
                </a:solidFill>
              </a:rPr>
              <a:t>2,500 </a:t>
            </a:r>
            <a:r>
              <a:rPr lang="en-US" dirty="0" smtClean="0">
                <a:solidFill>
                  <a:srgbClr val="FFFF66"/>
                </a:solidFill>
              </a:rPr>
              <a:t>deaths </a:t>
            </a:r>
            <a:r>
              <a:rPr lang="en-US" dirty="0" smtClean="0"/>
              <a:t>in LAC each year (75% among men)</a:t>
            </a:r>
          </a:p>
          <a:p>
            <a:r>
              <a:rPr lang="en-US" dirty="0" smtClean="0"/>
              <a:t>Hospitalizations </a:t>
            </a:r>
            <a:r>
              <a:rPr lang="en-US" dirty="0" smtClean="0">
                <a:solidFill>
                  <a:srgbClr val="FFFF66"/>
                </a:solidFill>
              </a:rPr>
              <a:t>~$</a:t>
            </a:r>
            <a:r>
              <a:rPr lang="en-US" dirty="0" smtClean="0">
                <a:solidFill>
                  <a:srgbClr val="FFFF66"/>
                </a:solidFill>
              </a:rPr>
              <a:t>9,500 per person </a:t>
            </a:r>
            <a:r>
              <a:rPr lang="en-US" dirty="0" smtClean="0"/>
              <a:t>per year</a:t>
            </a:r>
          </a:p>
          <a:p>
            <a:r>
              <a:rPr lang="en-US" dirty="0" smtClean="0"/>
              <a:t>ED Visits estimated over </a:t>
            </a:r>
            <a:r>
              <a:rPr lang="en-US" dirty="0" smtClean="0">
                <a:solidFill>
                  <a:srgbClr val="FFFF66"/>
                </a:solidFill>
              </a:rPr>
              <a:t>23,000</a:t>
            </a:r>
            <a:r>
              <a:rPr lang="en-US" dirty="0" smtClean="0"/>
              <a:t> per year</a:t>
            </a:r>
          </a:p>
          <a:p>
            <a:r>
              <a:rPr lang="en-US" dirty="0" smtClean="0">
                <a:solidFill>
                  <a:srgbClr val="FFFF66"/>
                </a:solidFill>
              </a:rPr>
              <a:t>Annual Cost $31 Billion</a:t>
            </a:r>
          </a:p>
          <a:p>
            <a:pPr lvl="1"/>
            <a:r>
              <a:rPr lang="en-US" dirty="0" smtClean="0"/>
              <a:t>$9.5 Billion Direct Cost</a:t>
            </a:r>
          </a:p>
          <a:p>
            <a:pPr lvl="1"/>
            <a:r>
              <a:rPr lang="en-US" dirty="0" smtClean="0"/>
              <a:t>$21.2 Billion Quality of Life Cost</a:t>
            </a:r>
          </a:p>
        </p:txBody>
      </p:sp>
      <p:sp>
        <p:nvSpPr>
          <p:cNvPr id="4" name="Slide Number Placeholder 3"/>
          <p:cNvSpPr>
            <a:spLocks noGrp="1"/>
          </p:cNvSpPr>
          <p:nvPr>
            <p:ph type="sldNum" sz="quarter" idx="12"/>
          </p:nvPr>
        </p:nvSpPr>
        <p:spPr/>
        <p:txBody>
          <a:bodyPr/>
          <a:lstStyle/>
          <a:p>
            <a:pPr>
              <a:defRPr/>
            </a:pPr>
            <a:fld id="{1081B6BF-8D73-482C-802E-A8B7468F3D88}" type="slidenum">
              <a:rPr lang="en-US" smtClean="0"/>
              <a:pPr>
                <a:defRPr/>
              </a:pPr>
              <a:t>13</a:t>
            </a:fld>
            <a:endParaRPr lang="en-US"/>
          </a:p>
        </p:txBody>
      </p:sp>
    </p:spTree>
    <p:extLst>
      <p:ext uri="{BB962C8B-B14F-4D97-AF65-F5344CB8AC3E}">
        <p14:creationId xmlns:p14="http://schemas.microsoft.com/office/powerpoint/2010/main" xmlns="" val="12087461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tLang="en-US" sz="3600" dirty="0" smtClean="0">
                <a:solidFill>
                  <a:srgbClr val="EAB200"/>
                </a:solidFill>
                <a:ea typeface="Arial Unicode MS" pitchFamily="34" charset="-128"/>
                <a:cs typeface="Arial Unicode MS" pitchFamily="34" charset="-128"/>
              </a:rPr>
              <a:t>Estimated Costs of Alcohol Harms in Los Angeles County, 2010</a:t>
            </a:r>
            <a:r>
              <a:rPr lang="en-US" altLang="en-US" dirty="0" smtClean="0">
                <a:solidFill>
                  <a:srgbClr val="EAB200"/>
                </a:solidFill>
                <a:ea typeface="Arial Unicode MS" pitchFamily="34" charset="-128"/>
                <a:cs typeface="Arial Unicode MS" pitchFamily="34" charset="-128"/>
              </a:rPr>
              <a:t/>
            </a:r>
            <a:br>
              <a:rPr lang="en-US" altLang="en-US" dirty="0" smtClean="0">
                <a:solidFill>
                  <a:srgbClr val="EAB200"/>
                </a:solidFill>
                <a:ea typeface="Arial Unicode MS" pitchFamily="34" charset="-128"/>
                <a:cs typeface="Arial Unicode MS" pitchFamily="34" charset="-128"/>
              </a:rPr>
            </a:br>
            <a:endParaRPr lang="en-US" dirty="0"/>
          </a:p>
        </p:txBody>
      </p:sp>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14</a:t>
            </a:fld>
            <a:endParaRPr lang="en-US"/>
          </a:p>
        </p:txBody>
      </p:sp>
      <p:graphicFrame>
        <p:nvGraphicFramePr>
          <p:cNvPr id="7" name="Table 6"/>
          <p:cNvGraphicFramePr>
            <a:graphicFrameLocks noGrp="1"/>
          </p:cNvGraphicFramePr>
          <p:nvPr/>
        </p:nvGraphicFramePr>
        <p:xfrm>
          <a:off x="685800" y="1295400"/>
          <a:ext cx="7620000" cy="4395614"/>
        </p:xfrm>
        <a:graphic>
          <a:graphicData uri="http://schemas.openxmlformats.org/drawingml/2006/table">
            <a:tbl>
              <a:tblPr/>
              <a:tblGrid>
                <a:gridCol w="3941379"/>
                <a:gridCol w="3678621"/>
              </a:tblGrid>
              <a:tr h="421729">
                <a:tc>
                  <a:txBody>
                    <a:bodyPr/>
                    <a:lstStyle/>
                    <a:p>
                      <a:pPr algn="ctr" rtl="0" fontAlgn="t"/>
                      <a:r>
                        <a:rPr lang="en-US" sz="2000" b="1" i="0" u="none" strike="noStrike" dirty="0">
                          <a:solidFill>
                            <a:srgbClr val="000000"/>
                          </a:solidFill>
                          <a:latin typeface="Times New Roman"/>
                        </a:rPr>
                        <a:t>Cost Category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BE0E3"/>
                    </a:solidFill>
                  </a:tcPr>
                </a:tc>
                <a:tc>
                  <a:txBody>
                    <a:bodyPr/>
                    <a:lstStyle/>
                    <a:p>
                      <a:pPr algn="ctr" rtl="0" fontAlgn="t"/>
                      <a:r>
                        <a:rPr lang="en-US" sz="2000" b="1" i="0" u="none" strike="noStrike" dirty="0">
                          <a:solidFill>
                            <a:srgbClr val="000000"/>
                          </a:solidFill>
                          <a:latin typeface="Times New Roman"/>
                        </a:rPr>
                        <a:t>Alcohol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BE0E3"/>
                    </a:solidFill>
                  </a:tcPr>
                </a:tc>
              </a:tr>
              <a:tr h="421729">
                <a:tc>
                  <a:txBody>
                    <a:bodyPr/>
                    <a:lstStyle/>
                    <a:p>
                      <a:pPr algn="ctr" rtl="0" fontAlgn="t"/>
                      <a:r>
                        <a:rPr lang="en-US" sz="2000" b="1" i="0" u="none" strike="noStrike">
                          <a:solidFill>
                            <a:srgbClr val="000000"/>
                          </a:solidFill>
                          <a:latin typeface="Times New Roman"/>
                        </a:rPr>
                        <a:t>Medical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rtl="0" fontAlgn="t"/>
                      <a:r>
                        <a:rPr lang="en-US" sz="2000" b="0" i="0" u="none" strike="noStrike" dirty="0">
                          <a:solidFill>
                            <a:srgbClr val="000000"/>
                          </a:solidFill>
                          <a:latin typeface="Times New Roman"/>
                        </a:rPr>
                        <a:t>$ 2.2 Billion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r>
              <a:tr h="385743">
                <a:tc>
                  <a:txBody>
                    <a:bodyPr/>
                    <a:lstStyle/>
                    <a:p>
                      <a:pPr algn="ctr" rtl="0" fontAlgn="t"/>
                      <a:r>
                        <a:rPr lang="en-US" sz="2000" b="1" i="0" u="none" strike="noStrike">
                          <a:solidFill>
                            <a:srgbClr val="000000"/>
                          </a:solidFill>
                          <a:latin typeface="Times New Roman"/>
                        </a:rPr>
                        <a:t>Wage Work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rtl="0" fontAlgn="t"/>
                      <a:r>
                        <a:rPr lang="en-US" sz="2000" b="0" i="0" u="none" strike="noStrike" dirty="0">
                          <a:solidFill>
                            <a:srgbClr val="000000"/>
                          </a:solidFill>
                          <a:latin typeface="Times New Roman"/>
                        </a:rPr>
                        <a:t>$ 4.3 Billion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r>
              <a:tr h="421729">
                <a:tc>
                  <a:txBody>
                    <a:bodyPr/>
                    <a:lstStyle/>
                    <a:p>
                      <a:pPr algn="ctr" rtl="0" fontAlgn="t"/>
                      <a:r>
                        <a:rPr lang="en-US" sz="2000" b="1" i="0" u="none" strike="noStrike">
                          <a:solidFill>
                            <a:srgbClr val="000000"/>
                          </a:solidFill>
                          <a:latin typeface="Times New Roman"/>
                        </a:rPr>
                        <a:t>Household Work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rtl="0" fontAlgn="t"/>
                      <a:r>
                        <a:rPr lang="en-US" sz="2000" b="0" i="0" u="none" strike="noStrike" dirty="0">
                          <a:solidFill>
                            <a:srgbClr val="000000"/>
                          </a:solidFill>
                          <a:latin typeface="Times New Roman"/>
                        </a:rPr>
                        <a:t>$ 1.6 Billion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r>
              <a:tr h="421729">
                <a:tc>
                  <a:txBody>
                    <a:bodyPr/>
                    <a:lstStyle/>
                    <a:p>
                      <a:pPr algn="ctr" rtl="0" fontAlgn="t"/>
                      <a:r>
                        <a:rPr lang="en-US" sz="2000" b="1" i="0" u="none" strike="noStrike" dirty="0">
                          <a:solidFill>
                            <a:srgbClr val="000000"/>
                          </a:solidFill>
                          <a:latin typeface="Times New Roman"/>
                        </a:rPr>
                        <a:t>Public Services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rtl="0" fontAlgn="t"/>
                      <a:r>
                        <a:rPr lang="en-US" sz="2000" b="0" i="0" u="none" strike="noStrike" dirty="0">
                          <a:solidFill>
                            <a:srgbClr val="000000"/>
                          </a:solidFill>
                          <a:latin typeface="Times New Roman"/>
                        </a:rPr>
                        <a:t>$ 331 Million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r>
              <a:tr h="499415">
                <a:tc>
                  <a:txBody>
                    <a:bodyPr/>
                    <a:lstStyle/>
                    <a:p>
                      <a:pPr algn="ctr" rtl="0" fontAlgn="t"/>
                      <a:r>
                        <a:rPr lang="en-US" sz="2000" b="1" i="0" u="none" strike="noStrike">
                          <a:solidFill>
                            <a:srgbClr val="000000"/>
                          </a:solidFill>
                          <a:latin typeface="Times New Roman"/>
                        </a:rPr>
                        <a:t>Property Damage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rtl="0" fontAlgn="t"/>
                      <a:r>
                        <a:rPr lang="en-US" sz="2000" b="0" i="0" u="none" strike="noStrike" dirty="0">
                          <a:solidFill>
                            <a:srgbClr val="000000"/>
                          </a:solidFill>
                          <a:latin typeface="Times New Roman"/>
                        </a:rPr>
                        <a:t>$ 497 Million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r>
              <a:tr h="506462">
                <a:tc>
                  <a:txBody>
                    <a:bodyPr/>
                    <a:lstStyle/>
                    <a:p>
                      <a:pPr algn="ctr" rtl="0" fontAlgn="t"/>
                      <a:r>
                        <a:rPr lang="en-US" sz="2000" b="1" i="0" u="none" strike="noStrike">
                          <a:solidFill>
                            <a:srgbClr val="000000"/>
                          </a:solidFill>
                          <a:latin typeface="Times New Roman"/>
                        </a:rPr>
                        <a:t>Misc. Motor Vehicle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rtl="0" fontAlgn="t"/>
                      <a:r>
                        <a:rPr lang="en-US" sz="2000" b="0" i="0" u="none" strike="noStrike" dirty="0">
                          <a:solidFill>
                            <a:srgbClr val="000000"/>
                          </a:solidFill>
                          <a:latin typeface="Times New Roman"/>
                        </a:rPr>
                        <a:t>$ 499 Million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r>
              <a:tr h="473620">
                <a:tc>
                  <a:txBody>
                    <a:bodyPr/>
                    <a:lstStyle/>
                    <a:p>
                      <a:pPr algn="ctr" rtl="0" fontAlgn="t"/>
                      <a:r>
                        <a:rPr lang="en-US" sz="2000" b="1" i="0" u="none" strike="noStrike">
                          <a:solidFill>
                            <a:srgbClr val="C00000"/>
                          </a:solidFill>
                          <a:latin typeface="Times New Roman"/>
                        </a:rPr>
                        <a:t>Subtotal: Tangible Costs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rtl="0" fontAlgn="t"/>
                      <a:r>
                        <a:rPr lang="en-US" sz="2000" b="1" i="0" u="none" strike="noStrike" dirty="0">
                          <a:solidFill>
                            <a:srgbClr val="C00000"/>
                          </a:solidFill>
                          <a:latin typeface="Times New Roman"/>
                        </a:rPr>
                        <a:t>$ 9.5 Billion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421729">
                <a:tc>
                  <a:txBody>
                    <a:bodyPr/>
                    <a:lstStyle/>
                    <a:p>
                      <a:pPr algn="ctr" rtl="0" fontAlgn="t"/>
                      <a:r>
                        <a:rPr lang="en-US" sz="2000" b="1" i="0" u="none" strike="noStrike">
                          <a:solidFill>
                            <a:srgbClr val="000000"/>
                          </a:solidFill>
                          <a:latin typeface="Times New Roman"/>
                        </a:rPr>
                        <a:t>Quality of Life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c>
                  <a:txBody>
                    <a:bodyPr/>
                    <a:lstStyle/>
                    <a:p>
                      <a:pPr algn="ctr" rtl="0" fontAlgn="t"/>
                      <a:r>
                        <a:rPr lang="en-US" sz="2000" b="0" i="0" u="none" strike="noStrike" dirty="0">
                          <a:solidFill>
                            <a:srgbClr val="000000"/>
                          </a:solidFill>
                          <a:latin typeface="Times New Roman"/>
                        </a:rPr>
                        <a:t>$ 21.2 Billion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5F1"/>
                    </a:solidFill>
                  </a:tcPr>
                </a:tc>
              </a:tr>
              <a:tr h="421729">
                <a:tc>
                  <a:txBody>
                    <a:bodyPr/>
                    <a:lstStyle/>
                    <a:p>
                      <a:pPr algn="ctr" rtl="0" fontAlgn="t"/>
                      <a:r>
                        <a:rPr lang="en-US" sz="2000" b="1" i="0" u="none" strike="noStrike">
                          <a:solidFill>
                            <a:srgbClr val="000000"/>
                          </a:solidFill>
                          <a:latin typeface="Times New Roman"/>
                        </a:rPr>
                        <a:t>Total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algn="ctr" rtl="0" fontAlgn="t"/>
                      <a:r>
                        <a:rPr lang="en-US" sz="2200" b="1" i="0" u="none" strike="noStrike" dirty="0">
                          <a:solidFill>
                            <a:srgbClr val="000000"/>
                          </a:solidFill>
                          <a:latin typeface="Times New Roman"/>
                        </a:rPr>
                        <a:t>$ 31 Billion </a:t>
                      </a:r>
                    </a:p>
                  </a:txBody>
                  <a:tcPr marL="9451" marR="9451" marT="9451"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r>
            </a:tbl>
          </a:graphicData>
        </a:graphic>
      </p:graphicFrame>
      <p:pic>
        <p:nvPicPr>
          <p:cNvPr id="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6351587"/>
            <a:ext cx="4876800" cy="506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32677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4340" name="Text Box 4"/>
          <p:cNvSpPr txBox="1">
            <a:spLocks noChangeArrowheads="1"/>
          </p:cNvSpPr>
          <p:nvPr/>
        </p:nvSpPr>
        <p:spPr bwMode="auto">
          <a:xfrm>
            <a:off x="304800" y="5638800"/>
            <a:ext cx="1828800" cy="396875"/>
          </a:xfrm>
          <a:prstGeom prst="rect">
            <a:avLst/>
          </a:prstGeom>
          <a:noFill/>
          <a:ln w="9525">
            <a:noFill/>
            <a:miter lim="800000"/>
            <a:headEnd/>
            <a:tailEnd/>
          </a:ln>
        </p:spPr>
        <p:txBody>
          <a:bodyPr>
            <a:spAutoFit/>
          </a:bodyPr>
          <a:lstStyle/>
          <a:p>
            <a:r>
              <a:rPr lang="en-US" sz="1000" dirty="0">
                <a:solidFill>
                  <a:srgbClr val="091F62"/>
                </a:solidFill>
              </a:rPr>
              <a:t>Source:  HIRS, Calendar Year 2007</a:t>
            </a:r>
          </a:p>
        </p:txBody>
      </p:sp>
      <p:pic>
        <p:nvPicPr>
          <p:cNvPr id="4648" name="Picture 362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905108" y="5334000"/>
            <a:ext cx="657945" cy="8946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9" name="Rectangle 28"/>
          <p:cNvSpPr/>
          <p:nvPr/>
        </p:nvSpPr>
        <p:spPr>
          <a:xfrm>
            <a:off x="6248400" y="6429654"/>
            <a:ext cx="2811702" cy="461665"/>
          </a:xfrm>
          <a:prstGeom prst="rect">
            <a:avLst/>
          </a:prstGeom>
          <a:noFill/>
          <a:ln>
            <a:noFill/>
          </a:ln>
        </p:spPr>
        <p:txBody>
          <a:bodyPr wrap="square">
            <a:spAutoFit/>
          </a:bodyPr>
          <a:lstStyle/>
          <a:p>
            <a:r>
              <a:rPr lang="en-US" sz="800" dirty="0">
                <a:solidFill>
                  <a:schemeClr val="bg1">
                    <a:lumMod val="95000"/>
                  </a:schemeClr>
                </a:solidFill>
              </a:rPr>
              <a:t>Data Source: </a:t>
            </a:r>
            <a:r>
              <a:rPr lang="en-US" sz="800" dirty="0" smtClean="0">
                <a:solidFill>
                  <a:schemeClr val="bg1">
                    <a:lumMod val="95000"/>
                  </a:schemeClr>
                </a:solidFill>
              </a:rPr>
              <a:t>OSHPD_EDVisits2005-2011alcohol.xls</a:t>
            </a:r>
            <a:endParaRPr lang="en-US" sz="800" dirty="0">
              <a:solidFill>
                <a:schemeClr val="bg1">
                  <a:lumMod val="95000"/>
                </a:schemeClr>
              </a:solidFill>
            </a:endParaRPr>
          </a:p>
          <a:p>
            <a:r>
              <a:rPr lang="en-US" sz="800" dirty="0">
                <a:solidFill>
                  <a:schemeClr val="bg1">
                    <a:lumMod val="95000"/>
                  </a:schemeClr>
                </a:solidFill>
              </a:rPr>
              <a:t>Population estimates, </a:t>
            </a:r>
            <a:r>
              <a:rPr lang="en-US" sz="800" dirty="0" smtClean="0">
                <a:solidFill>
                  <a:schemeClr val="bg1">
                    <a:lumMod val="95000"/>
                  </a:schemeClr>
                </a:solidFill>
              </a:rPr>
              <a:t>supplied </a:t>
            </a:r>
            <a:r>
              <a:rPr lang="en-US" sz="800" dirty="0">
                <a:solidFill>
                  <a:schemeClr val="bg1">
                    <a:lumMod val="95000"/>
                  </a:schemeClr>
                </a:solidFill>
              </a:rPr>
              <a:t>by L.A. County ISD. 2012</a:t>
            </a:r>
          </a:p>
          <a:p>
            <a:r>
              <a:rPr lang="en-US" sz="800" dirty="0">
                <a:solidFill>
                  <a:schemeClr val="bg1">
                    <a:lumMod val="95000"/>
                  </a:schemeClr>
                </a:solidFill>
              </a:rPr>
              <a:t>NAD 1983 State Plane CA FIPS 0405 SAPC, 9/11/2013</a:t>
            </a:r>
          </a:p>
        </p:txBody>
      </p:sp>
      <p:sp>
        <p:nvSpPr>
          <p:cNvPr id="30" name="Rectangle 29"/>
          <p:cNvSpPr/>
          <p:nvPr/>
        </p:nvSpPr>
        <p:spPr>
          <a:xfrm>
            <a:off x="2562136" y="6822056"/>
            <a:ext cx="6428578"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5" cstate="print">
            <a:clrChange>
              <a:clrFrom>
                <a:srgbClr val="002657"/>
              </a:clrFrom>
              <a:clrTo>
                <a:srgbClr val="002657">
                  <a:alpha val="0"/>
                </a:srgbClr>
              </a:clrTo>
            </a:clrChange>
            <a:extLst>
              <a:ext uri="{28A0092B-C50C-407E-A947-70E740481C1C}">
                <a14:useLocalDpi xmlns:a14="http://schemas.microsoft.com/office/drawing/2010/main" xmlns="" val="0"/>
              </a:ext>
            </a:extLst>
          </a:blip>
          <a:stretch>
            <a:fillRect/>
          </a:stretch>
        </p:blipFill>
        <p:spPr>
          <a:xfrm>
            <a:off x="156675" y="6205975"/>
            <a:ext cx="1976925" cy="516011"/>
          </a:xfrm>
          <a:prstGeom prst="rect">
            <a:avLst/>
          </a:prstGeom>
        </p:spPr>
      </p:pic>
      <p:grpSp>
        <p:nvGrpSpPr>
          <p:cNvPr id="57" name="Group 56"/>
          <p:cNvGrpSpPr/>
          <p:nvPr/>
        </p:nvGrpSpPr>
        <p:grpSpPr>
          <a:xfrm>
            <a:off x="302649" y="2121140"/>
            <a:ext cx="2207342" cy="1610589"/>
            <a:chOff x="268288" y="3352800"/>
            <a:chExt cx="1803400" cy="1295400"/>
          </a:xfrm>
        </p:grpSpPr>
        <p:sp>
          <p:nvSpPr>
            <p:cNvPr id="36" name="AutoShape 6"/>
            <p:cNvSpPr>
              <a:spLocks noChangeAspect="1" noChangeArrowheads="1" noTextEdit="1"/>
            </p:cNvSpPr>
            <p:nvPr/>
          </p:nvSpPr>
          <p:spPr bwMode="auto">
            <a:xfrm>
              <a:off x="268288" y="3352800"/>
              <a:ext cx="18034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8"/>
            <p:cNvSpPr>
              <a:spLocks noChangeArrowheads="1"/>
            </p:cNvSpPr>
            <p:nvPr/>
          </p:nvSpPr>
          <p:spPr bwMode="auto">
            <a:xfrm>
              <a:off x="274638" y="3357563"/>
              <a:ext cx="864019"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rgbClr val="000000"/>
                  </a:solidFill>
                  <a:effectLst/>
                  <a:latin typeface="Arial" pitchFamily="34" charset="0"/>
                  <a:cs typeface="Arial" pitchFamily="34" charset="0"/>
                </a:rPr>
                <a:t>  </a:t>
              </a:r>
              <a:r>
                <a:rPr kumimoji="0" lang="en-US" altLang="en-US" sz="1200" b="1" i="0" u="none" strike="noStrike" cap="none" normalizeH="0" dirty="0" smtClean="0">
                  <a:ln>
                    <a:noFill/>
                  </a:ln>
                  <a:solidFill>
                    <a:schemeClr val="bg1">
                      <a:lumMod val="95000"/>
                    </a:schemeClr>
                  </a:solidFill>
                  <a:effectLst/>
                  <a:latin typeface="Arial" pitchFamily="34" charset="0"/>
                  <a:cs typeface="Arial" pitchFamily="34" charset="0"/>
                </a:rPr>
                <a:t>Frequency</a:t>
              </a:r>
              <a:endParaRPr kumimoji="0" lang="en-US" altLang="en-US" sz="1800" b="0" i="0" u="none" strike="noStrike" cap="none" normalizeH="0" dirty="0" smtClean="0">
                <a:ln>
                  <a:noFill/>
                </a:ln>
                <a:solidFill>
                  <a:schemeClr val="bg1">
                    <a:lumMod val="95000"/>
                  </a:schemeClr>
                </a:solidFill>
                <a:effectLst/>
                <a:latin typeface="Arial" pitchFamily="34" charset="0"/>
                <a:cs typeface="Arial" pitchFamily="34" charset="0"/>
              </a:endParaRPr>
            </a:p>
          </p:txBody>
        </p:sp>
        <p:sp>
          <p:nvSpPr>
            <p:cNvPr id="41" name="Rectangle 9"/>
            <p:cNvSpPr>
              <a:spLocks noChangeArrowheads="1"/>
            </p:cNvSpPr>
            <p:nvPr/>
          </p:nvSpPr>
          <p:spPr bwMode="auto">
            <a:xfrm>
              <a:off x="319088" y="3582988"/>
              <a:ext cx="347663" cy="173038"/>
            </a:xfrm>
            <a:prstGeom prst="rect">
              <a:avLst/>
            </a:prstGeom>
            <a:solidFill>
              <a:srgbClr val="FFFFBF"/>
            </a:solidFill>
            <a:ln w="6350">
              <a:solidFill>
                <a:srgbClr val="B7B7B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 name="Rectangle 10"/>
            <p:cNvSpPr>
              <a:spLocks noChangeArrowheads="1"/>
            </p:cNvSpPr>
            <p:nvPr/>
          </p:nvSpPr>
          <p:spPr bwMode="auto">
            <a:xfrm rot="18900000">
              <a:off x="271929" y="4037062"/>
              <a:ext cx="395942"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bg1">
                      <a:lumMod val="95000"/>
                    </a:schemeClr>
                  </a:solidFill>
                  <a:effectLst/>
                  <a:latin typeface="Arial" pitchFamily="34" charset="0"/>
                  <a:cs typeface="Arial" pitchFamily="34" charset="0"/>
                </a:rPr>
                <a:t>5 - 168</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43" name="Rectangle 11"/>
            <p:cNvSpPr>
              <a:spLocks noChangeArrowheads="1"/>
            </p:cNvSpPr>
            <p:nvPr/>
          </p:nvSpPr>
          <p:spPr bwMode="auto">
            <a:xfrm>
              <a:off x="666751" y="3582988"/>
              <a:ext cx="349250" cy="173038"/>
            </a:xfrm>
            <a:prstGeom prst="rect">
              <a:avLst/>
            </a:prstGeom>
            <a:solidFill>
              <a:srgbClr val="FCE8A9"/>
            </a:solidFill>
            <a:ln w="6350">
              <a:solidFill>
                <a:srgbClr val="B7B7B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 name="Rectangle 12"/>
            <p:cNvSpPr>
              <a:spLocks noChangeArrowheads="1"/>
            </p:cNvSpPr>
            <p:nvPr/>
          </p:nvSpPr>
          <p:spPr bwMode="auto">
            <a:xfrm rot="18900000">
              <a:off x="447460" y="4037062"/>
              <a:ext cx="537006"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bg1">
                      <a:lumMod val="95000"/>
                    </a:schemeClr>
                  </a:solidFill>
                  <a:effectLst/>
                  <a:latin typeface="Arial" pitchFamily="34" charset="0"/>
                  <a:cs typeface="Arial" pitchFamily="34" charset="0"/>
                </a:rPr>
                <a:t>169 - 376</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45" name="Rectangle 13"/>
            <p:cNvSpPr>
              <a:spLocks noChangeArrowheads="1"/>
            </p:cNvSpPr>
            <p:nvPr/>
          </p:nvSpPr>
          <p:spPr bwMode="auto">
            <a:xfrm>
              <a:off x="1016001" y="3582988"/>
              <a:ext cx="349250" cy="173038"/>
            </a:xfrm>
            <a:prstGeom prst="rect">
              <a:avLst/>
            </a:prstGeom>
            <a:solidFill>
              <a:srgbClr val="FAD598"/>
            </a:solidFill>
            <a:ln w="6350">
              <a:solidFill>
                <a:srgbClr val="B7B7B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 name="Rectangle 14"/>
            <p:cNvSpPr>
              <a:spLocks noChangeArrowheads="1"/>
            </p:cNvSpPr>
            <p:nvPr/>
          </p:nvSpPr>
          <p:spPr bwMode="auto">
            <a:xfrm rot="18900000">
              <a:off x="796710" y="4037062"/>
              <a:ext cx="537006"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bg1">
                      <a:lumMod val="95000"/>
                    </a:schemeClr>
                  </a:solidFill>
                  <a:effectLst/>
                  <a:latin typeface="Arial" pitchFamily="34" charset="0"/>
                  <a:cs typeface="Arial" pitchFamily="34" charset="0"/>
                </a:rPr>
                <a:t>377 - 643</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47" name="Rectangle 15"/>
            <p:cNvSpPr>
              <a:spLocks noChangeArrowheads="1"/>
            </p:cNvSpPr>
            <p:nvPr/>
          </p:nvSpPr>
          <p:spPr bwMode="auto">
            <a:xfrm>
              <a:off x="1365251" y="3582988"/>
              <a:ext cx="349250" cy="173038"/>
            </a:xfrm>
            <a:prstGeom prst="rect">
              <a:avLst/>
            </a:prstGeom>
            <a:solidFill>
              <a:srgbClr val="D6A989"/>
            </a:solidFill>
            <a:ln w="6350">
              <a:solidFill>
                <a:srgbClr val="B7B7B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8" name="Rectangle 16"/>
            <p:cNvSpPr>
              <a:spLocks noChangeArrowheads="1"/>
            </p:cNvSpPr>
            <p:nvPr/>
          </p:nvSpPr>
          <p:spPr bwMode="auto">
            <a:xfrm rot="18900000">
              <a:off x="1058306" y="4037062"/>
              <a:ext cx="607539"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bg1">
                      <a:lumMod val="95000"/>
                    </a:schemeClr>
                  </a:solidFill>
                  <a:effectLst/>
                  <a:latin typeface="Arial" pitchFamily="34" charset="0"/>
                  <a:cs typeface="Arial" pitchFamily="34" charset="0"/>
                </a:rPr>
                <a:t>644 - 1025</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49" name="Rectangle 17"/>
            <p:cNvSpPr>
              <a:spLocks noChangeArrowheads="1"/>
            </p:cNvSpPr>
            <p:nvPr/>
          </p:nvSpPr>
          <p:spPr bwMode="auto">
            <a:xfrm>
              <a:off x="1714501" y="3582988"/>
              <a:ext cx="346075" cy="173038"/>
            </a:xfrm>
            <a:prstGeom prst="rect">
              <a:avLst/>
            </a:prstGeom>
            <a:solidFill>
              <a:srgbClr val="B58181"/>
            </a:solidFill>
            <a:ln w="6350">
              <a:solidFill>
                <a:srgbClr val="B7B7B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 name="Rectangle 18"/>
            <p:cNvSpPr>
              <a:spLocks noChangeArrowheads="1"/>
            </p:cNvSpPr>
            <p:nvPr/>
          </p:nvSpPr>
          <p:spPr bwMode="auto">
            <a:xfrm rot="18900000">
              <a:off x="1321490" y="4037062"/>
              <a:ext cx="67807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bg1">
                      <a:lumMod val="95000"/>
                    </a:schemeClr>
                  </a:solidFill>
                  <a:effectLst/>
                  <a:latin typeface="Arial" pitchFamily="34" charset="0"/>
                  <a:cs typeface="Arial" pitchFamily="34" charset="0"/>
                </a:rPr>
                <a:t>1026 - 1687</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51" name="Rectangle 19"/>
            <p:cNvSpPr>
              <a:spLocks noChangeArrowheads="1"/>
            </p:cNvSpPr>
            <p:nvPr/>
          </p:nvSpPr>
          <p:spPr bwMode="auto">
            <a:xfrm>
              <a:off x="274638" y="4465638"/>
              <a:ext cx="347663" cy="174625"/>
            </a:xfrm>
            <a:prstGeom prst="rect">
              <a:avLst/>
            </a:prstGeom>
            <a:solidFill>
              <a:srgbClr val="EAEAE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Rectangle 21"/>
            <p:cNvSpPr>
              <a:spLocks noChangeArrowheads="1"/>
            </p:cNvSpPr>
            <p:nvPr/>
          </p:nvSpPr>
          <p:spPr bwMode="auto">
            <a:xfrm>
              <a:off x="684213" y="4486275"/>
              <a:ext cx="65723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bg1">
                      <a:lumMod val="95000"/>
                    </a:schemeClr>
                  </a:solidFill>
                  <a:effectLst/>
                  <a:latin typeface="Arial" pitchFamily="34" charset="0"/>
                  <a:cs typeface="Arial" pitchFamily="34" charset="0"/>
                </a:rPr>
                <a:t>Less than 5</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grpSp>
      <p:sp>
        <p:nvSpPr>
          <p:cNvPr id="56" name="Rectangle 55"/>
          <p:cNvSpPr/>
          <p:nvPr/>
        </p:nvSpPr>
        <p:spPr>
          <a:xfrm>
            <a:off x="8915400" y="0"/>
            <a:ext cx="98621" cy="661376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743200" y="152400"/>
            <a:ext cx="45719" cy="63184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71" name="Rectangle 17870"/>
          <p:cNvSpPr/>
          <p:nvPr/>
        </p:nvSpPr>
        <p:spPr>
          <a:xfrm>
            <a:off x="0" y="228600"/>
            <a:ext cx="2895600" cy="1754326"/>
          </a:xfrm>
          <a:prstGeom prst="rect">
            <a:avLst/>
          </a:prstGeom>
        </p:spPr>
        <p:txBody>
          <a:bodyPr wrap="square">
            <a:spAutoFit/>
          </a:bodyPr>
          <a:lstStyle/>
          <a:p>
            <a:pPr algn="ctr"/>
            <a:r>
              <a:rPr lang="en-US" b="1" dirty="0" err="1" smtClean="0">
                <a:solidFill>
                  <a:srgbClr val="FFC000"/>
                </a:solidFill>
              </a:rPr>
              <a:t>Alcoohol</a:t>
            </a:r>
            <a:r>
              <a:rPr lang="en-US" b="1" dirty="0" smtClean="0">
                <a:solidFill>
                  <a:srgbClr val="FFC000"/>
                </a:solidFill>
              </a:rPr>
              <a:t> Related Emergency </a:t>
            </a:r>
            <a:r>
              <a:rPr lang="en-US" b="1" dirty="0" smtClean="0">
                <a:solidFill>
                  <a:srgbClr val="FFC000"/>
                </a:solidFill>
              </a:rPr>
              <a:t>(ED) </a:t>
            </a:r>
            <a:r>
              <a:rPr lang="en-US" b="1" dirty="0" smtClean="0">
                <a:solidFill>
                  <a:srgbClr val="FFC000"/>
                </a:solidFill>
              </a:rPr>
              <a:t>Visits </a:t>
            </a:r>
            <a:endParaRPr lang="en-US" b="1" dirty="0" smtClean="0">
              <a:solidFill>
                <a:srgbClr val="FFC000"/>
              </a:solidFill>
            </a:endParaRPr>
          </a:p>
          <a:p>
            <a:pPr algn="ctr"/>
            <a:r>
              <a:rPr lang="en-US" b="1" dirty="0" smtClean="0">
                <a:solidFill>
                  <a:srgbClr val="FFC000"/>
                </a:solidFill>
              </a:rPr>
              <a:t>By Zip Code of Residence</a:t>
            </a:r>
            <a:endParaRPr lang="en-US" b="1" dirty="0" smtClean="0">
              <a:solidFill>
                <a:srgbClr val="FFC000"/>
              </a:solidFill>
            </a:endParaRPr>
          </a:p>
          <a:p>
            <a:pPr algn="ctr"/>
            <a:r>
              <a:rPr lang="en-US" b="1" dirty="0" smtClean="0">
                <a:solidFill>
                  <a:srgbClr val="FFC000"/>
                </a:solidFill>
              </a:rPr>
              <a:t>Los Angeles County</a:t>
            </a:r>
            <a:endParaRPr lang="en-US" b="1" dirty="0" smtClean="0">
              <a:solidFill>
                <a:srgbClr val="FFC000"/>
              </a:solidFill>
            </a:endParaRPr>
          </a:p>
          <a:p>
            <a:pPr algn="ctr"/>
            <a:r>
              <a:rPr lang="en-US" b="1" dirty="0" smtClean="0">
                <a:solidFill>
                  <a:srgbClr val="FFC000"/>
                </a:solidFill>
              </a:rPr>
              <a:t>2005-2011</a:t>
            </a:r>
            <a:endParaRPr lang="en-US" b="1" dirty="0">
              <a:solidFill>
                <a:srgbClr val="FFC000"/>
              </a:solidFill>
            </a:endParaRPr>
          </a:p>
        </p:txBody>
      </p:sp>
      <p:sp>
        <p:nvSpPr>
          <p:cNvPr id="5" name="Rectangle 4"/>
          <p:cNvSpPr/>
          <p:nvPr/>
        </p:nvSpPr>
        <p:spPr>
          <a:xfrm>
            <a:off x="2743200" y="6429654"/>
            <a:ext cx="6373906"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078038" y="6228645"/>
            <a:ext cx="3038473" cy="369332"/>
          </a:xfrm>
          <a:prstGeom prst="rect">
            <a:avLst/>
          </a:prstGeom>
          <a:noFill/>
        </p:spPr>
        <p:txBody>
          <a:bodyPr wrap="square" rtlCol="0">
            <a:spAutoFit/>
          </a:bodyPr>
          <a:lstStyle/>
          <a:p>
            <a:r>
              <a:rPr lang="en-US" sz="900" dirty="0" smtClean="0">
                <a:solidFill>
                  <a:schemeClr val="bg1">
                    <a:lumMod val="95000"/>
                  </a:schemeClr>
                </a:solidFill>
              </a:rPr>
              <a:t>Includes </a:t>
            </a:r>
            <a:r>
              <a:rPr lang="en-US" sz="900" dirty="0">
                <a:solidFill>
                  <a:schemeClr val="bg1">
                    <a:lumMod val="95000"/>
                  </a:schemeClr>
                </a:solidFill>
              </a:rPr>
              <a:t>all poisoning </a:t>
            </a:r>
            <a:r>
              <a:rPr lang="en-US" sz="900" dirty="0" smtClean="0">
                <a:solidFill>
                  <a:schemeClr val="bg1">
                    <a:lumMod val="95000"/>
                  </a:schemeClr>
                </a:solidFill>
              </a:rPr>
              <a:t>ICD-9 codes </a:t>
            </a:r>
            <a:r>
              <a:rPr lang="en-US" sz="900" dirty="0">
                <a:solidFill>
                  <a:schemeClr val="bg1">
                    <a:lumMod val="95000"/>
                  </a:schemeClr>
                </a:solidFill>
              </a:rPr>
              <a:t>for </a:t>
            </a:r>
            <a:r>
              <a:rPr lang="en-US" sz="900" dirty="0" smtClean="0">
                <a:solidFill>
                  <a:schemeClr val="bg1">
                    <a:lumMod val="95000"/>
                  </a:schemeClr>
                </a:solidFill>
              </a:rPr>
              <a:t>alcohol </a:t>
            </a:r>
            <a:r>
              <a:rPr lang="en-US" sz="900" dirty="0">
                <a:solidFill>
                  <a:schemeClr val="bg1">
                    <a:lumMod val="95000"/>
                  </a:schemeClr>
                </a:solidFill>
              </a:rPr>
              <a:t>type, infant/fetal intoxication, and high blood levels of alcohol</a:t>
            </a:r>
          </a:p>
        </p:txBody>
      </p:sp>
      <p:pic>
        <p:nvPicPr>
          <p:cNvPr id="7" name="Picture 6"/>
          <p:cNvPicPr>
            <a:picLocks noChangeAspect="1"/>
          </p:cNvPicPr>
          <p:nvPr/>
        </p:nvPicPr>
        <p:blipFill rotWithShape="1">
          <a:blip r:embed="rId6" cstate="print">
            <a:clrChange>
              <a:clrFrom>
                <a:srgbClr val="004DA8"/>
              </a:clrFrom>
              <a:clrTo>
                <a:srgbClr val="004DA8">
                  <a:alpha val="0"/>
                </a:srgbClr>
              </a:clrTo>
            </a:clrChange>
            <a:extLst>
              <a:ext uri="{28A0092B-C50C-407E-A947-70E740481C1C}">
                <a14:useLocalDpi xmlns:a14="http://schemas.microsoft.com/office/drawing/2010/main" xmlns="" val="0"/>
              </a:ext>
            </a:extLst>
          </a:blip>
          <a:srcRect l="15907" t="4052" r="13837" b="2880"/>
          <a:stretch/>
        </p:blipFill>
        <p:spPr>
          <a:xfrm>
            <a:off x="2626697" y="19630"/>
            <a:ext cx="6433405" cy="6585534"/>
          </a:xfrm>
          <a:prstGeom prst="rect">
            <a:avLst/>
          </a:prstGeom>
        </p:spPr>
      </p:pic>
      <p:sp>
        <p:nvSpPr>
          <p:cNvPr id="8" name="Rectangle 7"/>
          <p:cNvSpPr/>
          <p:nvPr/>
        </p:nvSpPr>
        <p:spPr>
          <a:xfrm>
            <a:off x="2489197" y="6597977"/>
            <a:ext cx="6524824"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467786" y="5837237"/>
            <a:ext cx="617278" cy="276999"/>
          </a:xfrm>
          <a:prstGeom prst="rect">
            <a:avLst/>
          </a:prstGeom>
        </p:spPr>
        <p:txBody>
          <a:bodyPr wrap="square">
            <a:spAutoFit/>
          </a:bodyPr>
          <a:lstStyle/>
          <a:p>
            <a:r>
              <a:rPr lang="en-US" sz="1200" b="1" dirty="0">
                <a:effectLst>
                  <a:glow rad="228600">
                    <a:schemeClr val="accent3">
                      <a:satMod val="175000"/>
                      <a:alpha val="40000"/>
                    </a:schemeClr>
                  </a:glow>
                </a:effectLst>
              </a:rPr>
              <a:t>SPA </a:t>
            </a:r>
            <a:r>
              <a:rPr lang="en-US" sz="1200" b="1" dirty="0" smtClean="0">
                <a:effectLst>
                  <a:glow rad="228600">
                    <a:schemeClr val="accent3">
                      <a:satMod val="175000"/>
                      <a:alpha val="40000"/>
                    </a:schemeClr>
                  </a:glow>
                </a:effectLst>
              </a:rPr>
              <a:t>8</a:t>
            </a:r>
            <a:endParaRPr lang="en-US" sz="1200" b="1" dirty="0">
              <a:effectLst>
                <a:glow rad="228600">
                  <a:schemeClr val="accent3">
                    <a:satMod val="175000"/>
                    <a:alpha val="40000"/>
                  </a:schemeClr>
                </a:glow>
              </a:effectLst>
            </a:endParaRPr>
          </a:p>
        </p:txBody>
      </p:sp>
      <p:pic>
        <p:nvPicPr>
          <p:cNvPr id="74" name="Picture 73"/>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1628" t="14770" r="7540" b="5248"/>
          <a:stretch/>
        </p:blipFill>
        <p:spPr>
          <a:xfrm>
            <a:off x="270136" y="4377720"/>
            <a:ext cx="1517178" cy="1728861"/>
          </a:xfrm>
          <a:prstGeom prst="rect">
            <a:avLst/>
          </a:prstGeom>
        </p:spPr>
      </p:pic>
      <p:sp>
        <p:nvSpPr>
          <p:cNvPr id="75" name="TextBox 74"/>
          <p:cNvSpPr txBox="1"/>
          <p:nvPr/>
        </p:nvSpPr>
        <p:spPr>
          <a:xfrm>
            <a:off x="1114983" y="4448145"/>
            <a:ext cx="1032658" cy="400110"/>
          </a:xfrm>
          <a:prstGeom prst="rect">
            <a:avLst/>
          </a:prstGeom>
          <a:noFill/>
        </p:spPr>
        <p:txBody>
          <a:bodyPr wrap="square" rtlCol="0">
            <a:spAutoFit/>
          </a:bodyPr>
          <a:lstStyle/>
          <a:p>
            <a:pPr algn="ctr"/>
            <a:r>
              <a:rPr lang="en-US" sz="1000" b="1" dirty="0" smtClean="0">
                <a:solidFill>
                  <a:schemeClr val="bg1">
                    <a:lumMod val="95000"/>
                  </a:schemeClr>
                </a:solidFill>
              </a:rPr>
              <a:t>LA County Population</a:t>
            </a:r>
            <a:endParaRPr lang="en-US" sz="1000" b="1" dirty="0">
              <a:solidFill>
                <a:schemeClr val="bg1">
                  <a:lumMod val="95000"/>
                </a:schemeClr>
              </a:solidFill>
            </a:endParaRPr>
          </a:p>
        </p:txBody>
      </p:sp>
      <p:sp>
        <p:nvSpPr>
          <p:cNvPr id="76" name="TextBox 75"/>
          <p:cNvSpPr txBox="1"/>
          <p:nvPr/>
        </p:nvSpPr>
        <p:spPr>
          <a:xfrm>
            <a:off x="1174949" y="4846604"/>
            <a:ext cx="958651" cy="369332"/>
          </a:xfrm>
          <a:prstGeom prst="rect">
            <a:avLst/>
          </a:prstGeom>
          <a:noFill/>
        </p:spPr>
        <p:txBody>
          <a:bodyPr wrap="square" rtlCol="0">
            <a:spAutoFit/>
          </a:bodyPr>
          <a:lstStyle/>
          <a:p>
            <a:pPr algn="ctr"/>
            <a:r>
              <a:rPr lang="en-US" sz="900" dirty="0" smtClean="0">
                <a:solidFill>
                  <a:schemeClr val="bg1">
                    <a:lumMod val="95000"/>
                  </a:schemeClr>
                </a:solidFill>
              </a:rPr>
              <a:t>Pop: 9,905,351</a:t>
            </a:r>
          </a:p>
          <a:p>
            <a:pPr algn="ctr"/>
            <a:r>
              <a:rPr lang="en-US" sz="900" dirty="0" smtClean="0">
                <a:solidFill>
                  <a:schemeClr val="bg1">
                    <a:lumMod val="95000"/>
                  </a:schemeClr>
                </a:solidFill>
              </a:rPr>
              <a:t>(ISD, 2012)</a:t>
            </a:r>
            <a:endParaRPr lang="en-US" sz="900" dirty="0">
              <a:solidFill>
                <a:schemeClr val="bg1">
                  <a:lumMod val="95000"/>
                </a:schemeClr>
              </a:solidFill>
            </a:endParaRPr>
          </a:p>
        </p:txBody>
      </p:sp>
      <p:sp>
        <p:nvSpPr>
          <p:cNvPr id="77" name="Rectangle 76"/>
          <p:cNvSpPr/>
          <p:nvPr/>
        </p:nvSpPr>
        <p:spPr>
          <a:xfrm>
            <a:off x="270136" y="4377720"/>
            <a:ext cx="1863464" cy="1741453"/>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8" name="Picture 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67690" y="4150420"/>
            <a:ext cx="1517650" cy="174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Rectangle 8"/>
          <p:cNvSpPr/>
          <p:nvPr/>
        </p:nvSpPr>
        <p:spPr>
          <a:xfrm>
            <a:off x="9014021" y="0"/>
            <a:ext cx="103085" cy="682205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2281590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081B6BF-8D73-482C-802E-A8B7468F3D88}" type="slidenum">
              <a:rPr lang="en-US" smtClean="0"/>
              <a:pPr>
                <a:defRPr/>
              </a:pPr>
              <a:t>16</a:t>
            </a:fld>
            <a:endParaRPr lang="en-US"/>
          </a:p>
        </p:txBody>
      </p:sp>
      <p:sp>
        <p:nvSpPr>
          <p:cNvPr id="6" name="Rectangle 5"/>
          <p:cNvSpPr/>
          <p:nvPr/>
        </p:nvSpPr>
        <p:spPr>
          <a:xfrm>
            <a:off x="609600" y="152400"/>
            <a:ext cx="7848600" cy="1508105"/>
          </a:xfrm>
          <a:prstGeom prst="rect">
            <a:avLst/>
          </a:prstGeom>
        </p:spPr>
        <p:txBody>
          <a:bodyPr wrap="square">
            <a:spAutoFit/>
          </a:bodyPr>
          <a:lstStyle/>
          <a:p>
            <a:pPr algn="ctr"/>
            <a:r>
              <a:rPr lang="en-US" sz="3200" b="1" dirty="0">
                <a:solidFill>
                  <a:srgbClr val="EAB200"/>
                </a:solidFill>
              </a:rPr>
              <a:t>Alcohol Related Emergency Visits</a:t>
            </a:r>
          </a:p>
          <a:p>
            <a:pPr algn="ctr"/>
            <a:r>
              <a:rPr lang="en-US" sz="3200" b="1" dirty="0">
                <a:solidFill>
                  <a:srgbClr val="EAB200"/>
                </a:solidFill>
              </a:rPr>
              <a:t>in LAC, 2005-2011</a:t>
            </a:r>
          </a:p>
          <a:p>
            <a:pPr algn="ctr"/>
            <a:endParaRPr lang="en-US" sz="2800" dirty="0">
              <a:solidFill>
                <a:srgbClr val="EAB200"/>
              </a:solidFill>
            </a:endParaRPr>
          </a:p>
        </p:txBody>
      </p:sp>
      <p:pic>
        <p:nvPicPr>
          <p:cNvPr id="3083"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19509" y="5678940"/>
            <a:ext cx="7391400" cy="3405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2" name="Object 1"/>
          <p:cNvGraphicFramePr>
            <a:graphicFrameLocks noChangeAspect="1"/>
          </p:cNvGraphicFramePr>
          <p:nvPr>
            <p:extLst>
              <p:ext uri="{D42A27DB-BD31-4B8C-83A1-F6EECF244321}">
                <p14:modId xmlns:p14="http://schemas.microsoft.com/office/powerpoint/2010/main" xmlns="" val="4099838690"/>
              </p:ext>
            </p:extLst>
          </p:nvPr>
        </p:nvGraphicFramePr>
        <p:xfrm>
          <a:off x="812799" y="1247775"/>
          <a:ext cx="7398109" cy="4454525"/>
        </p:xfrm>
        <a:graphic>
          <a:graphicData uri="http://schemas.openxmlformats.org/presentationml/2006/ole">
            <p:oleObj spid="_x0000_s22583" name="Worksheet" r:id="rId5" imgW="5524470" imgH="3314700" progId="Excel.Sheet.12">
              <p:link updateAutomatic="1"/>
            </p:oleObj>
          </a:graphicData>
        </a:graphic>
      </p:graphicFrame>
    </p:spTree>
    <p:extLst>
      <p:ext uri="{BB962C8B-B14F-4D97-AF65-F5344CB8AC3E}">
        <p14:creationId xmlns:p14="http://schemas.microsoft.com/office/powerpoint/2010/main" xmlns="" val="21985150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2"/>
          <p:cNvPicPr>
            <a:picLocks noChangeAspect="1" noChangeArrowheads="1"/>
          </p:cNvPicPr>
          <p:nvPr/>
        </p:nvPicPr>
        <p:blipFill>
          <a:blip r:embed="rId3" cstate="print">
            <a:clrChange>
              <a:clrFrom>
                <a:srgbClr val="BED2FF"/>
              </a:clrFrom>
              <a:clrTo>
                <a:srgbClr val="BED2FF">
                  <a:alpha val="0"/>
                </a:srgbClr>
              </a:clrTo>
            </a:clrChange>
          </a:blip>
          <a:srcRect/>
          <a:stretch>
            <a:fillRect/>
          </a:stretch>
        </p:blipFill>
        <p:spPr bwMode="auto">
          <a:xfrm>
            <a:off x="0" y="0"/>
            <a:ext cx="9144000" cy="6858000"/>
          </a:xfrm>
          <a:prstGeom prst="rect">
            <a:avLst/>
          </a:prstGeom>
          <a:noFill/>
          <a:ln w="9525">
            <a:noFill/>
            <a:miter lim="800000"/>
            <a:headEnd/>
            <a:tailEnd/>
          </a:ln>
        </p:spPr>
      </p:pic>
      <p:sp>
        <p:nvSpPr>
          <p:cNvPr id="14340" name="Text Box 4"/>
          <p:cNvSpPr txBox="1">
            <a:spLocks noChangeArrowheads="1"/>
          </p:cNvSpPr>
          <p:nvPr/>
        </p:nvSpPr>
        <p:spPr bwMode="auto">
          <a:xfrm>
            <a:off x="304800" y="5638800"/>
            <a:ext cx="1828800" cy="396875"/>
          </a:xfrm>
          <a:prstGeom prst="rect">
            <a:avLst/>
          </a:prstGeom>
          <a:noFill/>
          <a:ln w="9525">
            <a:noFill/>
            <a:miter lim="800000"/>
            <a:headEnd/>
            <a:tailEnd/>
          </a:ln>
        </p:spPr>
        <p:txBody>
          <a:bodyPr>
            <a:spAutoFit/>
          </a:bodyPr>
          <a:lstStyle/>
          <a:p>
            <a:r>
              <a:rPr lang="en-US" sz="1000" dirty="0">
                <a:solidFill>
                  <a:srgbClr val="091F62"/>
                </a:solidFill>
              </a:rPr>
              <a:t>Source:  HIRS, Calendar Year 2007</a:t>
            </a:r>
          </a:p>
        </p:txBody>
      </p:sp>
      <p:pic>
        <p:nvPicPr>
          <p:cNvPr id="4648" name="Picture 362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905108" y="5334000"/>
            <a:ext cx="657945" cy="8946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 name="Rectangle 29"/>
          <p:cNvSpPr/>
          <p:nvPr/>
        </p:nvSpPr>
        <p:spPr>
          <a:xfrm>
            <a:off x="2562136" y="6822056"/>
            <a:ext cx="6428578"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5" cstate="print">
            <a:clrChange>
              <a:clrFrom>
                <a:srgbClr val="002657"/>
              </a:clrFrom>
              <a:clrTo>
                <a:srgbClr val="002657">
                  <a:alpha val="0"/>
                </a:srgbClr>
              </a:clrTo>
            </a:clrChange>
            <a:extLst>
              <a:ext uri="{28A0092B-C50C-407E-A947-70E740481C1C}">
                <a14:useLocalDpi xmlns:a14="http://schemas.microsoft.com/office/drawing/2010/main" xmlns="" val="0"/>
              </a:ext>
            </a:extLst>
          </a:blip>
          <a:stretch>
            <a:fillRect/>
          </a:stretch>
        </p:blipFill>
        <p:spPr>
          <a:xfrm>
            <a:off x="142291" y="6228622"/>
            <a:ext cx="2065316" cy="539083"/>
          </a:xfrm>
          <a:prstGeom prst="rect">
            <a:avLst/>
          </a:prstGeom>
        </p:spPr>
      </p:pic>
      <p:sp>
        <p:nvSpPr>
          <p:cNvPr id="4" name="Rectangle 3"/>
          <p:cNvSpPr/>
          <p:nvPr/>
        </p:nvSpPr>
        <p:spPr>
          <a:xfrm>
            <a:off x="2743200" y="152400"/>
            <a:ext cx="45719" cy="63184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auto">
          <a:xfrm>
            <a:off x="313898" y="2298152"/>
            <a:ext cx="2163258" cy="1564869"/>
            <a:chOff x="398" y="2089"/>
            <a:chExt cx="949" cy="636"/>
          </a:xfrm>
        </p:grpSpPr>
        <p:sp>
          <p:nvSpPr>
            <p:cNvPr id="7" name="AutoShape 4"/>
            <p:cNvSpPr>
              <a:spLocks noChangeAspect="1" noChangeArrowheads="1" noTextEdit="1"/>
            </p:cNvSpPr>
            <p:nvPr/>
          </p:nvSpPr>
          <p:spPr bwMode="auto">
            <a:xfrm>
              <a:off x="398" y="2089"/>
              <a:ext cx="949" cy="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6"/>
            <p:cNvSpPr>
              <a:spLocks noChangeArrowheads="1"/>
            </p:cNvSpPr>
            <p:nvPr/>
          </p:nvSpPr>
          <p:spPr bwMode="auto">
            <a:xfrm>
              <a:off x="406" y="2089"/>
              <a:ext cx="394" cy="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bg1">
                      <a:lumMod val="95000"/>
                    </a:schemeClr>
                  </a:solidFill>
                  <a:effectLst/>
                  <a:latin typeface="Arial" pitchFamily="34" charset="0"/>
                  <a:cs typeface="Arial" pitchFamily="34" charset="0"/>
                </a:rPr>
                <a:t>Frequency</a:t>
              </a:r>
              <a:endParaRPr kumimoji="0" lang="en-US" altLang="en-US" sz="12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9" name="Rectangle 7"/>
            <p:cNvSpPr>
              <a:spLocks noChangeArrowheads="1"/>
            </p:cNvSpPr>
            <p:nvPr/>
          </p:nvSpPr>
          <p:spPr bwMode="auto">
            <a:xfrm>
              <a:off x="419" y="2212"/>
              <a:ext cx="183" cy="91"/>
            </a:xfrm>
            <a:prstGeom prst="rect">
              <a:avLst/>
            </a:prstGeom>
            <a:solidFill>
              <a:srgbClr val="FFFFBF"/>
            </a:solidFill>
            <a:ln w="4763">
              <a:solidFill>
                <a:srgbClr val="B7B7B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8"/>
            <p:cNvSpPr>
              <a:spLocks noChangeArrowheads="1"/>
            </p:cNvSpPr>
            <p:nvPr/>
          </p:nvSpPr>
          <p:spPr bwMode="auto">
            <a:xfrm rot="18900000">
              <a:off x="424" y="2432"/>
              <a:ext cx="149" cy="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chemeClr val="bg1">
                      <a:lumMod val="95000"/>
                    </a:schemeClr>
                  </a:solidFill>
                  <a:effectLst/>
                  <a:latin typeface="Arial" pitchFamily="34" charset="0"/>
                  <a:cs typeface="Arial" pitchFamily="34" charset="0"/>
                </a:rPr>
                <a:t>5 - 77</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11" name="Rectangle 9"/>
            <p:cNvSpPr>
              <a:spLocks noChangeArrowheads="1"/>
            </p:cNvSpPr>
            <p:nvPr/>
          </p:nvSpPr>
          <p:spPr bwMode="auto">
            <a:xfrm>
              <a:off x="602" y="2212"/>
              <a:ext cx="183" cy="91"/>
            </a:xfrm>
            <a:prstGeom prst="rect">
              <a:avLst/>
            </a:prstGeom>
            <a:solidFill>
              <a:srgbClr val="FCE8A9"/>
            </a:solidFill>
            <a:ln w="4763">
              <a:solidFill>
                <a:srgbClr val="B7B7B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10"/>
            <p:cNvSpPr>
              <a:spLocks noChangeArrowheads="1"/>
            </p:cNvSpPr>
            <p:nvPr/>
          </p:nvSpPr>
          <p:spPr bwMode="auto">
            <a:xfrm rot="18900000">
              <a:off x="521" y="2432"/>
              <a:ext cx="214" cy="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chemeClr val="bg1">
                      <a:lumMod val="95000"/>
                    </a:schemeClr>
                  </a:solidFill>
                  <a:effectLst/>
                  <a:latin typeface="Arial" pitchFamily="34" charset="0"/>
                  <a:cs typeface="Arial" pitchFamily="34" charset="0"/>
                </a:rPr>
                <a:t>78 - 150</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13" name="Rectangle 11"/>
            <p:cNvSpPr>
              <a:spLocks noChangeArrowheads="1"/>
            </p:cNvSpPr>
            <p:nvPr/>
          </p:nvSpPr>
          <p:spPr bwMode="auto">
            <a:xfrm>
              <a:off x="785" y="2212"/>
              <a:ext cx="183" cy="91"/>
            </a:xfrm>
            <a:prstGeom prst="rect">
              <a:avLst/>
            </a:prstGeom>
            <a:solidFill>
              <a:srgbClr val="FAD598"/>
            </a:solidFill>
            <a:ln w="4763">
              <a:solidFill>
                <a:srgbClr val="B7B7B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Rectangle 12"/>
            <p:cNvSpPr>
              <a:spLocks noChangeArrowheads="1"/>
            </p:cNvSpPr>
            <p:nvPr/>
          </p:nvSpPr>
          <p:spPr bwMode="auto">
            <a:xfrm rot="18900000">
              <a:off x="662" y="2432"/>
              <a:ext cx="247" cy="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chemeClr val="bg1">
                      <a:lumMod val="95000"/>
                    </a:schemeClr>
                  </a:solidFill>
                  <a:effectLst/>
                  <a:latin typeface="Arial" pitchFamily="34" charset="0"/>
                  <a:cs typeface="Arial" pitchFamily="34" charset="0"/>
                </a:rPr>
                <a:t>151 - 234</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16" name="Rectangle 13"/>
            <p:cNvSpPr>
              <a:spLocks noChangeArrowheads="1"/>
            </p:cNvSpPr>
            <p:nvPr/>
          </p:nvSpPr>
          <p:spPr bwMode="auto">
            <a:xfrm>
              <a:off x="968" y="2212"/>
              <a:ext cx="185" cy="91"/>
            </a:xfrm>
            <a:prstGeom prst="rect">
              <a:avLst/>
            </a:prstGeom>
            <a:solidFill>
              <a:srgbClr val="D6A989"/>
            </a:solidFill>
            <a:ln w="4763">
              <a:solidFill>
                <a:srgbClr val="B7B7B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 name="Rectangle 14"/>
            <p:cNvSpPr>
              <a:spLocks noChangeArrowheads="1"/>
            </p:cNvSpPr>
            <p:nvPr/>
          </p:nvSpPr>
          <p:spPr bwMode="auto">
            <a:xfrm rot="18900000">
              <a:off x="816" y="2424"/>
              <a:ext cx="307" cy="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chemeClr val="bg1">
                      <a:lumMod val="95000"/>
                    </a:schemeClr>
                  </a:solidFill>
                  <a:effectLst/>
                  <a:latin typeface="Arial" pitchFamily="34" charset="0"/>
                  <a:cs typeface="Arial" pitchFamily="34" charset="0"/>
                </a:rPr>
                <a:t>235 - 369</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18" name="Rectangle 15"/>
            <p:cNvSpPr>
              <a:spLocks noChangeArrowheads="1"/>
            </p:cNvSpPr>
            <p:nvPr/>
          </p:nvSpPr>
          <p:spPr bwMode="auto">
            <a:xfrm>
              <a:off x="1153" y="2212"/>
              <a:ext cx="183" cy="91"/>
            </a:xfrm>
            <a:prstGeom prst="rect">
              <a:avLst/>
            </a:prstGeom>
            <a:solidFill>
              <a:srgbClr val="B58181"/>
            </a:solidFill>
            <a:ln w="4763">
              <a:solidFill>
                <a:srgbClr val="B7B7B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Rectangle 16"/>
            <p:cNvSpPr>
              <a:spLocks noChangeArrowheads="1"/>
            </p:cNvSpPr>
            <p:nvPr/>
          </p:nvSpPr>
          <p:spPr bwMode="auto">
            <a:xfrm rot="18900000">
              <a:off x="999" y="2424"/>
              <a:ext cx="307" cy="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chemeClr val="bg1">
                      <a:lumMod val="95000"/>
                    </a:schemeClr>
                  </a:solidFill>
                  <a:effectLst/>
                  <a:latin typeface="Arial" pitchFamily="34" charset="0"/>
                  <a:cs typeface="Arial" pitchFamily="34" charset="0"/>
                </a:rPr>
                <a:t>370 - 825</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20" name="Rectangle 17"/>
            <p:cNvSpPr>
              <a:spLocks noChangeArrowheads="1"/>
            </p:cNvSpPr>
            <p:nvPr/>
          </p:nvSpPr>
          <p:spPr bwMode="auto">
            <a:xfrm>
              <a:off x="406" y="2628"/>
              <a:ext cx="184" cy="91"/>
            </a:xfrm>
            <a:prstGeom prst="rect">
              <a:avLst/>
            </a:prstGeom>
            <a:solidFill>
              <a:srgbClr val="EAEAE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18"/>
            <p:cNvSpPr>
              <a:spLocks noChangeArrowheads="1"/>
            </p:cNvSpPr>
            <p:nvPr/>
          </p:nvSpPr>
          <p:spPr bwMode="auto">
            <a:xfrm>
              <a:off x="406" y="2628"/>
              <a:ext cx="184" cy="91"/>
            </a:xfrm>
            <a:prstGeom prst="rect">
              <a:avLst/>
            </a:prstGeom>
            <a:noFill/>
            <a:ln w="4763">
              <a:solidFill>
                <a:srgbClr val="71717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Rectangle 19"/>
            <p:cNvSpPr>
              <a:spLocks noChangeArrowheads="1"/>
            </p:cNvSpPr>
            <p:nvPr/>
          </p:nvSpPr>
          <p:spPr bwMode="auto">
            <a:xfrm>
              <a:off x="623" y="2638"/>
              <a:ext cx="376" cy="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chemeClr val="bg1">
                      <a:lumMod val="95000"/>
                    </a:schemeClr>
                  </a:solidFill>
                  <a:effectLst/>
                  <a:latin typeface="Arial" pitchFamily="34" charset="0"/>
                  <a:cs typeface="Arial" pitchFamily="34" charset="0"/>
                </a:rPr>
                <a:t>Less than 5</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grpSp>
      <p:sp>
        <p:nvSpPr>
          <p:cNvPr id="26" name="Rectangle 25"/>
          <p:cNvSpPr/>
          <p:nvPr/>
        </p:nvSpPr>
        <p:spPr>
          <a:xfrm>
            <a:off x="8981748" y="43676"/>
            <a:ext cx="45719" cy="67783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8936029" y="50201"/>
            <a:ext cx="45719" cy="672402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2562135" y="0"/>
            <a:ext cx="6497967"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6" cstate="print">
            <a:clrChange>
              <a:clrFrom>
                <a:srgbClr val="004DA8"/>
              </a:clrFrom>
              <a:clrTo>
                <a:srgbClr val="004DA8">
                  <a:alpha val="0"/>
                </a:srgbClr>
              </a:clrTo>
            </a:clrChange>
            <a:extLst>
              <a:ext uri="{28A0092B-C50C-407E-A947-70E740481C1C}">
                <a14:useLocalDpi xmlns:a14="http://schemas.microsoft.com/office/drawing/2010/main" xmlns="" val="0"/>
              </a:ext>
            </a:extLst>
          </a:blip>
          <a:srcRect l="15502" t="4604" r="13817" b="2879"/>
          <a:stretch/>
        </p:blipFill>
        <p:spPr>
          <a:xfrm>
            <a:off x="2413201" y="16735"/>
            <a:ext cx="6568547" cy="6643751"/>
          </a:xfrm>
          <a:prstGeom prst="rect">
            <a:avLst/>
          </a:prstGeom>
        </p:spPr>
      </p:pic>
      <p:sp>
        <p:nvSpPr>
          <p:cNvPr id="5" name="Rectangle 4"/>
          <p:cNvSpPr/>
          <p:nvPr/>
        </p:nvSpPr>
        <p:spPr>
          <a:xfrm>
            <a:off x="2413201" y="22859"/>
            <a:ext cx="45719" cy="663762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71" name="Rectangle 17870"/>
          <p:cNvSpPr/>
          <p:nvPr/>
        </p:nvSpPr>
        <p:spPr>
          <a:xfrm>
            <a:off x="0" y="228600"/>
            <a:ext cx="3293003" cy="1938992"/>
          </a:xfrm>
          <a:prstGeom prst="rect">
            <a:avLst/>
          </a:prstGeom>
        </p:spPr>
        <p:txBody>
          <a:bodyPr wrap="square">
            <a:spAutoFit/>
          </a:bodyPr>
          <a:lstStyle/>
          <a:p>
            <a:pPr algn="ctr"/>
            <a:r>
              <a:rPr lang="en-US" sz="2000" b="1" dirty="0" err="1" smtClean="0">
                <a:solidFill>
                  <a:srgbClr val="FFC000"/>
                </a:solidFill>
              </a:rPr>
              <a:t>Alcoohol</a:t>
            </a:r>
            <a:r>
              <a:rPr lang="en-US" sz="2000" b="1" dirty="0" smtClean="0">
                <a:solidFill>
                  <a:srgbClr val="FFC000"/>
                </a:solidFill>
              </a:rPr>
              <a:t> Related </a:t>
            </a:r>
            <a:r>
              <a:rPr lang="en-US" sz="2000" b="1" dirty="0" smtClean="0">
                <a:solidFill>
                  <a:srgbClr val="FFC000"/>
                </a:solidFill>
              </a:rPr>
              <a:t>Hospitalizations</a:t>
            </a:r>
            <a:endParaRPr lang="en-US" sz="2000" b="1" dirty="0" smtClean="0">
              <a:solidFill>
                <a:srgbClr val="FFC000"/>
              </a:solidFill>
            </a:endParaRPr>
          </a:p>
          <a:p>
            <a:pPr algn="ctr"/>
            <a:r>
              <a:rPr lang="en-US" sz="2000" b="1" dirty="0" smtClean="0">
                <a:solidFill>
                  <a:srgbClr val="FFC000"/>
                </a:solidFill>
              </a:rPr>
              <a:t>By Zip Code of Residence</a:t>
            </a:r>
          </a:p>
          <a:p>
            <a:pPr algn="ctr"/>
            <a:r>
              <a:rPr lang="en-US" sz="2000" b="1" dirty="0" smtClean="0">
                <a:solidFill>
                  <a:srgbClr val="FFC000"/>
                </a:solidFill>
              </a:rPr>
              <a:t>Los Angeles County</a:t>
            </a:r>
          </a:p>
          <a:p>
            <a:pPr algn="ctr"/>
            <a:r>
              <a:rPr lang="en-US" sz="2000" b="1" dirty="0" smtClean="0">
                <a:solidFill>
                  <a:srgbClr val="FFC000"/>
                </a:solidFill>
              </a:rPr>
              <a:t>2005-2011</a:t>
            </a:r>
            <a:endParaRPr lang="en-US" sz="2000" b="1" dirty="0">
              <a:solidFill>
                <a:srgbClr val="FFC000"/>
              </a:solidFill>
            </a:endParaRPr>
          </a:p>
        </p:txBody>
      </p:sp>
      <p:sp>
        <p:nvSpPr>
          <p:cNvPr id="24" name="Rectangle 23"/>
          <p:cNvSpPr/>
          <p:nvPr/>
        </p:nvSpPr>
        <p:spPr>
          <a:xfrm>
            <a:off x="2413201" y="6640731"/>
            <a:ext cx="6614266"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2078038" y="6377829"/>
            <a:ext cx="3038473" cy="369332"/>
          </a:xfrm>
          <a:prstGeom prst="rect">
            <a:avLst/>
          </a:prstGeom>
          <a:noFill/>
        </p:spPr>
        <p:txBody>
          <a:bodyPr wrap="square" rtlCol="0">
            <a:spAutoFit/>
          </a:bodyPr>
          <a:lstStyle/>
          <a:p>
            <a:r>
              <a:rPr lang="en-US" sz="900" dirty="0" smtClean="0">
                <a:solidFill>
                  <a:schemeClr val="bg1">
                    <a:lumMod val="95000"/>
                  </a:schemeClr>
                </a:solidFill>
              </a:rPr>
              <a:t>Includes </a:t>
            </a:r>
            <a:r>
              <a:rPr lang="en-US" sz="900" dirty="0">
                <a:solidFill>
                  <a:schemeClr val="bg1">
                    <a:lumMod val="95000"/>
                  </a:schemeClr>
                </a:solidFill>
              </a:rPr>
              <a:t>all poisoning </a:t>
            </a:r>
            <a:r>
              <a:rPr lang="en-US" sz="900" dirty="0" smtClean="0">
                <a:solidFill>
                  <a:schemeClr val="bg1">
                    <a:lumMod val="95000"/>
                  </a:schemeClr>
                </a:solidFill>
              </a:rPr>
              <a:t>ICD codes </a:t>
            </a:r>
            <a:r>
              <a:rPr lang="en-US" sz="900" dirty="0">
                <a:solidFill>
                  <a:schemeClr val="bg1">
                    <a:lumMod val="95000"/>
                  </a:schemeClr>
                </a:solidFill>
              </a:rPr>
              <a:t>for </a:t>
            </a:r>
            <a:r>
              <a:rPr lang="en-US" sz="900" dirty="0" smtClean="0">
                <a:solidFill>
                  <a:schemeClr val="bg1">
                    <a:lumMod val="95000"/>
                  </a:schemeClr>
                </a:solidFill>
              </a:rPr>
              <a:t>alcohol </a:t>
            </a:r>
            <a:r>
              <a:rPr lang="en-US" sz="900" dirty="0">
                <a:solidFill>
                  <a:schemeClr val="bg1">
                    <a:lumMod val="95000"/>
                  </a:schemeClr>
                </a:solidFill>
              </a:rPr>
              <a:t>type, infant/fetal intoxication, and high blood levels of alcohol</a:t>
            </a:r>
          </a:p>
        </p:txBody>
      </p:sp>
      <p:sp>
        <p:nvSpPr>
          <p:cNvPr id="29" name="Rectangle 28"/>
          <p:cNvSpPr/>
          <p:nvPr/>
        </p:nvSpPr>
        <p:spPr>
          <a:xfrm>
            <a:off x="6248400" y="6429654"/>
            <a:ext cx="2811702" cy="461665"/>
          </a:xfrm>
          <a:prstGeom prst="rect">
            <a:avLst/>
          </a:prstGeom>
          <a:noFill/>
          <a:ln>
            <a:noFill/>
          </a:ln>
        </p:spPr>
        <p:txBody>
          <a:bodyPr wrap="square">
            <a:spAutoFit/>
          </a:bodyPr>
          <a:lstStyle/>
          <a:p>
            <a:r>
              <a:rPr lang="en-US" sz="800" dirty="0">
                <a:solidFill>
                  <a:schemeClr val="bg1">
                    <a:lumMod val="95000"/>
                  </a:schemeClr>
                </a:solidFill>
              </a:rPr>
              <a:t>Data Source: </a:t>
            </a:r>
            <a:r>
              <a:rPr lang="en-US" sz="800" dirty="0" smtClean="0">
                <a:solidFill>
                  <a:schemeClr val="bg1">
                    <a:lumMod val="95000"/>
                  </a:schemeClr>
                </a:solidFill>
              </a:rPr>
              <a:t>OSHPD_EDVisits2007-2011alcohol.xls</a:t>
            </a:r>
            <a:endParaRPr lang="en-US" sz="800" dirty="0">
              <a:solidFill>
                <a:schemeClr val="bg1">
                  <a:lumMod val="95000"/>
                </a:schemeClr>
              </a:solidFill>
            </a:endParaRPr>
          </a:p>
          <a:p>
            <a:r>
              <a:rPr lang="en-US" sz="800" dirty="0">
                <a:solidFill>
                  <a:schemeClr val="bg1">
                    <a:lumMod val="95000"/>
                  </a:schemeClr>
                </a:solidFill>
              </a:rPr>
              <a:t>Population estimates, </a:t>
            </a:r>
            <a:r>
              <a:rPr lang="en-US" sz="800" dirty="0" smtClean="0">
                <a:solidFill>
                  <a:schemeClr val="bg1">
                    <a:lumMod val="95000"/>
                  </a:schemeClr>
                </a:solidFill>
              </a:rPr>
              <a:t>supplied </a:t>
            </a:r>
            <a:r>
              <a:rPr lang="en-US" sz="800" dirty="0">
                <a:solidFill>
                  <a:schemeClr val="bg1">
                    <a:lumMod val="95000"/>
                  </a:schemeClr>
                </a:solidFill>
              </a:rPr>
              <a:t>by L.A. County ISD. 2012</a:t>
            </a:r>
          </a:p>
          <a:p>
            <a:r>
              <a:rPr lang="en-US" sz="800" dirty="0">
                <a:solidFill>
                  <a:schemeClr val="bg1">
                    <a:lumMod val="95000"/>
                  </a:schemeClr>
                </a:solidFill>
              </a:rPr>
              <a:t>NAD 1983 State Plane CA FIPS 0405 SAPC, 9/11/2013</a:t>
            </a:r>
          </a:p>
        </p:txBody>
      </p:sp>
      <p:pic>
        <p:nvPicPr>
          <p:cNvPr id="35"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67690" y="4150420"/>
            <a:ext cx="1517650" cy="174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6" name="Rectangle 35"/>
          <p:cNvSpPr/>
          <p:nvPr/>
        </p:nvSpPr>
        <p:spPr>
          <a:xfrm>
            <a:off x="5467786" y="5951623"/>
            <a:ext cx="617278" cy="276999"/>
          </a:xfrm>
          <a:prstGeom prst="rect">
            <a:avLst/>
          </a:prstGeom>
        </p:spPr>
        <p:txBody>
          <a:bodyPr wrap="square">
            <a:spAutoFit/>
          </a:bodyPr>
          <a:lstStyle/>
          <a:p>
            <a:r>
              <a:rPr lang="en-US" sz="1200" b="1" dirty="0">
                <a:effectLst>
                  <a:glow rad="228600">
                    <a:schemeClr val="accent3">
                      <a:satMod val="175000"/>
                      <a:alpha val="40000"/>
                    </a:schemeClr>
                  </a:glow>
                </a:effectLst>
              </a:rPr>
              <a:t>SPA </a:t>
            </a:r>
            <a:r>
              <a:rPr lang="en-US" sz="1200" b="1" dirty="0" smtClean="0">
                <a:effectLst>
                  <a:glow rad="228600">
                    <a:schemeClr val="accent3">
                      <a:satMod val="175000"/>
                      <a:alpha val="40000"/>
                    </a:schemeClr>
                  </a:glow>
                </a:effectLst>
              </a:rPr>
              <a:t>8</a:t>
            </a:r>
            <a:endParaRPr lang="en-US" sz="1200" b="1" dirty="0">
              <a:effectLst>
                <a:glow rad="228600">
                  <a:schemeClr val="accent3">
                    <a:satMod val="175000"/>
                    <a:alpha val="40000"/>
                  </a:schemeClr>
                </a:glow>
              </a:effectLst>
            </a:endParaRPr>
          </a:p>
        </p:txBody>
      </p:sp>
      <p:pic>
        <p:nvPicPr>
          <p:cNvPr id="53" name="Picture 52"/>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1628" t="14770" r="7540" b="5248"/>
          <a:stretch/>
        </p:blipFill>
        <p:spPr>
          <a:xfrm>
            <a:off x="267690" y="4415649"/>
            <a:ext cx="1517178" cy="1728861"/>
          </a:xfrm>
          <a:prstGeom prst="rect">
            <a:avLst/>
          </a:prstGeom>
        </p:spPr>
      </p:pic>
      <p:sp>
        <p:nvSpPr>
          <p:cNvPr id="54" name="TextBox 53"/>
          <p:cNvSpPr txBox="1"/>
          <p:nvPr/>
        </p:nvSpPr>
        <p:spPr>
          <a:xfrm>
            <a:off x="1112537" y="4486074"/>
            <a:ext cx="1032658" cy="400110"/>
          </a:xfrm>
          <a:prstGeom prst="rect">
            <a:avLst/>
          </a:prstGeom>
          <a:noFill/>
        </p:spPr>
        <p:txBody>
          <a:bodyPr wrap="square" rtlCol="0">
            <a:spAutoFit/>
          </a:bodyPr>
          <a:lstStyle/>
          <a:p>
            <a:pPr algn="ctr"/>
            <a:r>
              <a:rPr lang="en-US" sz="1000" b="1" dirty="0" smtClean="0">
                <a:solidFill>
                  <a:schemeClr val="bg1">
                    <a:lumMod val="95000"/>
                  </a:schemeClr>
                </a:solidFill>
              </a:rPr>
              <a:t>LA County Population</a:t>
            </a:r>
            <a:endParaRPr lang="en-US" sz="1000" b="1" dirty="0">
              <a:solidFill>
                <a:schemeClr val="bg1">
                  <a:lumMod val="95000"/>
                </a:schemeClr>
              </a:solidFill>
            </a:endParaRPr>
          </a:p>
        </p:txBody>
      </p:sp>
      <p:sp>
        <p:nvSpPr>
          <p:cNvPr id="55" name="TextBox 54"/>
          <p:cNvSpPr txBox="1"/>
          <p:nvPr/>
        </p:nvSpPr>
        <p:spPr>
          <a:xfrm>
            <a:off x="1172503" y="4884533"/>
            <a:ext cx="958651" cy="369332"/>
          </a:xfrm>
          <a:prstGeom prst="rect">
            <a:avLst/>
          </a:prstGeom>
          <a:noFill/>
        </p:spPr>
        <p:txBody>
          <a:bodyPr wrap="square" rtlCol="0">
            <a:spAutoFit/>
          </a:bodyPr>
          <a:lstStyle/>
          <a:p>
            <a:pPr algn="ctr"/>
            <a:r>
              <a:rPr lang="en-US" sz="900" dirty="0" smtClean="0">
                <a:solidFill>
                  <a:schemeClr val="bg1">
                    <a:lumMod val="95000"/>
                  </a:schemeClr>
                </a:solidFill>
              </a:rPr>
              <a:t>Pop: 9,905,351</a:t>
            </a:r>
          </a:p>
          <a:p>
            <a:pPr algn="ctr"/>
            <a:r>
              <a:rPr lang="en-US" sz="900" dirty="0" smtClean="0">
                <a:solidFill>
                  <a:schemeClr val="bg1">
                    <a:lumMod val="95000"/>
                  </a:schemeClr>
                </a:solidFill>
              </a:rPr>
              <a:t>(ISD, 2012)</a:t>
            </a:r>
            <a:endParaRPr lang="en-US" sz="900" dirty="0">
              <a:solidFill>
                <a:schemeClr val="bg1">
                  <a:lumMod val="95000"/>
                </a:schemeClr>
              </a:solidFill>
            </a:endParaRPr>
          </a:p>
        </p:txBody>
      </p:sp>
      <p:sp>
        <p:nvSpPr>
          <p:cNvPr id="56" name="Rectangle 55"/>
          <p:cNvSpPr/>
          <p:nvPr/>
        </p:nvSpPr>
        <p:spPr>
          <a:xfrm>
            <a:off x="267690" y="4415649"/>
            <a:ext cx="1863464" cy="1741453"/>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xmlns="" val="23036814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081B6BF-8D73-482C-802E-A8B7468F3D88}" type="slidenum">
              <a:rPr lang="en-US" smtClean="0"/>
              <a:pPr>
                <a:defRPr/>
              </a:pPr>
              <a:t>18</a:t>
            </a:fld>
            <a:endParaRPr lang="en-US"/>
          </a:p>
        </p:txBody>
      </p:sp>
      <p:sp>
        <p:nvSpPr>
          <p:cNvPr id="5" name="Title 4"/>
          <p:cNvSpPr>
            <a:spLocks noGrp="1"/>
          </p:cNvSpPr>
          <p:nvPr>
            <p:ph type="title"/>
          </p:nvPr>
        </p:nvSpPr>
        <p:spPr>
          <a:xfrm>
            <a:off x="381000" y="152400"/>
            <a:ext cx="8229600" cy="914400"/>
          </a:xfrm>
        </p:spPr>
        <p:txBody>
          <a:bodyPr/>
          <a:lstStyle/>
          <a:p>
            <a:pPr>
              <a:defRPr sz="1200" b="1" i="0" u="none" strike="noStrike" kern="1200" baseline="0">
                <a:solidFill>
                  <a:sysClr val="windowText" lastClr="000000"/>
                </a:solidFill>
                <a:latin typeface="+mn-lt"/>
                <a:ea typeface="+mn-ea"/>
                <a:cs typeface="+mn-cs"/>
              </a:defRPr>
            </a:pPr>
            <a:r>
              <a:rPr lang="en-US" sz="3200" b="1" kern="1200" dirty="0">
                <a:solidFill>
                  <a:srgbClr val="FFC000"/>
                </a:solidFill>
              </a:rPr>
              <a:t>Alcohol Related Hospitalizations </a:t>
            </a:r>
            <a:br>
              <a:rPr lang="en-US" sz="3200" b="1" kern="1200" dirty="0">
                <a:solidFill>
                  <a:srgbClr val="FFC000"/>
                </a:solidFill>
              </a:rPr>
            </a:br>
            <a:r>
              <a:rPr lang="en-US" sz="3200" b="1" kern="1200" dirty="0">
                <a:solidFill>
                  <a:srgbClr val="FFC000"/>
                </a:solidFill>
              </a:rPr>
              <a:t>in LAC, 2005-2011</a:t>
            </a:r>
          </a:p>
        </p:txBody>
      </p:sp>
      <p:pic>
        <p:nvPicPr>
          <p:cNvPr id="23584" name="Picture 3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119518"/>
            <a:ext cx="8188982" cy="49247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535807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
          <p:cNvSpPr txBox="1">
            <a:spLocks noChangeArrowheads="1"/>
          </p:cNvSpPr>
          <p:nvPr/>
        </p:nvSpPr>
        <p:spPr bwMode="auto">
          <a:xfrm>
            <a:off x="533400" y="228600"/>
            <a:ext cx="822816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35268" rIns="0" bIns="0" anchor="ctr"/>
          <a:lstStyle>
            <a:lvl1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1pPr>
            <a:lvl2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2pPr>
            <a:lvl3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3pPr>
            <a:lvl4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4pPr>
            <a:lvl5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9pPr>
          </a:lstStyle>
          <a:p>
            <a:pPr algn="ctr" eaLnBrk="1">
              <a:buClrTx/>
              <a:buFontTx/>
              <a:buNone/>
            </a:pPr>
            <a:r>
              <a:rPr lang="en-US" altLang="en-US" sz="3600" b="1" dirty="0" smtClean="0">
                <a:solidFill>
                  <a:srgbClr val="FFC000"/>
                </a:solidFill>
                <a:ea typeface="Arial Unicode MS" pitchFamily="34" charset="-128"/>
                <a:cs typeface="Arial Unicode MS" pitchFamily="34" charset="-128"/>
              </a:rPr>
              <a:t>What We Know About Alcohol Outlets</a:t>
            </a:r>
            <a:endParaRPr lang="en-US" altLang="en-US" sz="3600" b="1" dirty="0">
              <a:solidFill>
                <a:srgbClr val="FFC000"/>
              </a:solidFill>
              <a:ea typeface="Arial Unicode MS" pitchFamily="34" charset="-128"/>
              <a:cs typeface="Arial Unicode MS" pitchFamily="34" charset="-128"/>
            </a:endParaRPr>
          </a:p>
        </p:txBody>
      </p:sp>
      <p:sp>
        <p:nvSpPr>
          <p:cNvPr id="11267" name="Text Box 2"/>
          <p:cNvSpPr txBox="1">
            <a:spLocks noChangeArrowheads="1"/>
          </p:cNvSpPr>
          <p:nvPr/>
        </p:nvSpPr>
        <p:spPr bwMode="auto">
          <a:xfrm>
            <a:off x="228600" y="1295400"/>
            <a:ext cx="8628840" cy="5103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25471" rIns="0" bIns="0"/>
          <a:lstStyle>
            <a:lvl1pPr marL="430213" indent="-323850"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1pPr>
            <a:lvl2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2pPr>
            <a:lvl3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3pPr>
            <a:lvl4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4pPr>
            <a:lvl5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9pPr>
          </a:lstStyle>
          <a:p>
            <a:pPr marL="106363" indent="0" eaLnBrk="1">
              <a:spcAft>
                <a:spcPts val="1293"/>
              </a:spcAft>
              <a:buClr>
                <a:schemeClr val="bg1"/>
              </a:buClr>
              <a:buSzPct val="45000"/>
            </a:pPr>
            <a:r>
              <a:rPr lang="en-US" altLang="en-US" sz="2900" b="1" dirty="0">
                <a:ea typeface="Arial Unicode MS" pitchFamily="34" charset="-128"/>
                <a:cs typeface="Arial Unicode MS" pitchFamily="34" charset="-128"/>
              </a:rPr>
              <a:t>Neighborhoods with higher concentrations of alcohol outlets also </a:t>
            </a:r>
            <a:r>
              <a:rPr lang="en-US" altLang="en-US" sz="2900" b="1" dirty="0" smtClean="0">
                <a:ea typeface="Arial Unicode MS" pitchFamily="34" charset="-128"/>
                <a:cs typeface="Arial Unicode MS" pitchFamily="34" charset="-128"/>
              </a:rPr>
              <a:t>have </a:t>
            </a:r>
            <a:r>
              <a:rPr lang="en-US" altLang="en-US" sz="2900" b="1" dirty="0">
                <a:solidFill>
                  <a:srgbClr val="FFC000"/>
                </a:solidFill>
                <a:ea typeface="Arial Unicode MS" pitchFamily="34" charset="-128"/>
                <a:cs typeface="Arial Unicode MS" pitchFamily="34" charset="-128"/>
              </a:rPr>
              <a:t>higher rates </a:t>
            </a:r>
            <a:r>
              <a:rPr lang="en-US" altLang="en-US" sz="2900" b="1" dirty="0" smtClean="0">
                <a:solidFill>
                  <a:srgbClr val="FFC000"/>
                </a:solidFill>
                <a:ea typeface="Arial Unicode MS" pitchFamily="34" charset="-128"/>
                <a:cs typeface="Arial Unicode MS" pitchFamily="34" charset="-128"/>
              </a:rPr>
              <a:t>of:</a:t>
            </a:r>
          </a:p>
          <a:p>
            <a:pPr eaLnBrk="1">
              <a:spcAft>
                <a:spcPts val="1293"/>
              </a:spcAft>
              <a:buClr>
                <a:schemeClr val="bg1"/>
              </a:buClr>
              <a:buSzPct val="45000"/>
              <a:buFont typeface="Wingdings" pitchFamily="2" charset="2"/>
              <a:buChar char=""/>
            </a:pPr>
            <a:r>
              <a:rPr lang="en-US" altLang="en-US" sz="2900" dirty="0" smtClean="0">
                <a:ea typeface="Arial Unicode MS" pitchFamily="34" charset="-128"/>
                <a:cs typeface="Arial Unicode MS" pitchFamily="34" charset="-128"/>
              </a:rPr>
              <a:t>Alcohol-related hospitalizations</a:t>
            </a:r>
          </a:p>
          <a:p>
            <a:pPr eaLnBrk="1">
              <a:spcAft>
                <a:spcPts val="1293"/>
              </a:spcAft>
              <a:buClr>
                <a:schemeClr val="bg1"/>
              </a:buClr>
              <a:buSzPct val="45000"/>
              <a:buFont typeface="Wingdings" pitchFamily="2" charset="2"/>
              <a:buChar char=""/>
            </a:pPr>
            <a:r>
              <a:rPr lang="en-US" altLang="en-US" sz="2900" dirty="0">
                <a:ea typeface="Arial Unicode MS" pitchFamily="34" charset="-128"/>
                <a:cs typeface="Arial Unicode MS" pitchFamily="34" charset="-128"/>
              </a:rPr>
              <a:t>D</a:t>
            </a:r>
            <a:r>
              <a:rPr lang="en-US" altLang="en-US" sz="2900" dirty="0" smtClean="0">
                <a:ea typeface="Arial Unicode MS" pitchFamily="34" charset="-128"/>
                <a:cs typeface="Arial Unicode MS" pitchFamily="34" charset="-128"/>
              </a:rPr>
              <a:t>runk </a:t>
            </a:r>
            <a:r>
              <a:rPr lang="en-US" altLang="en-US" sz="2900" dirty="0">
                <a:ea typeface="Arial Unicode MS" pitchFamily="34" charset="-128"/>
                <a:cs typeface="Arial Unicode MS" pitchFamily="34" charset="-128"/>
              </a:rPr>
              <a:t>driving </a:t>
            </a:r>
            <a:r>
              <a:rPr lang="en-US" altLang="en-US" sz="2900" dirty="0" smtClean="0">
                <a:ea typeface="Arial Unicode MS" pitchFamily="34" charset="-128"/>
                <a:cs typeface="Arial Unicode MS" pitchFamily="34" charset="-128"/>
              </a:rPr>
              <a:t>accidents</a:t>
            </a:r>
          </a:p>
          <a:p>
            <a:pPr eaLnBrk="1">
              <a:spcAft>
                <a:spcPts val="1293"/>
              </a:spcAft>
              <a:buClr>
                <a:schemeClr val="bg1"/>
              </a:buClr>
              <a:buSzPct val="45000"/>
              <a:buFont typeface="Wingdings" pitchFamily="2" charset="2"/>
              <a:buChar char=""/>
            </a:pPr>
            <a:r>
              <a:rPr lang="en-US" altLang="en-US" sz="2900" dirty="0">
                <a:ea typeface="Arial Unicode MS" pitchFamily="34" charset="-128"/>
                <a:cs typeface="Arial Unicode MS" pitchFamily="34" charset="-128"/>
              </a:rPr>
              <a:t>P</a:t>
            </a:r>
            <a:r>
              <a:rPr lang="en-US" altLang="en-US" sz="2900" dirty="0" smtClean="0">
                <a:ea typeface="Arial Unicode MS" pitchFamily="34" charset="-128"/>
                <a:cs typeface="Arial Unicode MS" pitchFamily="34" charset="-128"/>
              </a:rPr>
              <a:t>edestrian </a:t>
            </a:r>
            <a:r>
              <a:rPr lang="en-US" altLang="en-US" sz="2900" dirty="0">
                <a:ea typeface="Arial Unicode MS" pitchFamily="34" charset="-128"/>
                <a:cs typeface="Arial Unicode MS" pitchFamily="34" charset="-128"/>
              </a:rPr>
              <a:t>injuries </a:t>
            </a:r>
            <a:endParaRPr lang="en-US" altLang="en-US" sz="2900" dirty="0" smtClean="0">
              <a:ea typeface="Arial Unicode MS" pitchFamily="34" charset="-128"/>
              <a:cs typeface="Arial Unicode MS" pitchFamily="34" charset="-128"/>
            </a:endParaRPr>
          </a:p>
          <a:p>
            <a:pPr marL="106363" indent="0" eaLnBrk="1">
              <a:spcAft>
                <a:spcPts val="1293"/>
              </a:spcAft>
              <a:buClr>
                <a:schemeClr val="bg1"/>
              </a:buClr>
              <a:buSzPct val="45000"/>
            </a:pPr>
            <a:r>
              <a:rPr lang="en-US" altLang="en-US" sz="2900" b="1" dirty="0" smtClean="0">
                <a:solidFill>
                  <a:srgbClr val="FFC000"/>
                </a:solidFill>
                <a:ea typeface="Arial Unicode MS" pitchFamily="34" charset="-128"/>
                <a:cs typeface="Arial Unicode MS" pitchFamily="34" charset="-128"/>
              </a:rPr>
              <a:t>Among adolescents </a:t>
            </a:r>
            <a:r>
              <a:rPr lang="en-US" altLang="en-US" sz="2900" b="1" dirty="0" smtClean="0">
                <a:solidFill>
                  <a:srgbClr val="FFC000"/>
                </a:solidFill>
                <a:ea typeface="Arial Unicode MS" pitchFamily="34" charset="-128"/>
                <a:cs typeface="Arial Unicode MS" pitchFamily="34" charset="-128"/>
              </a:rPr>
              <a:t>:  </a:t>
            </a:r>
            <a:r>
              <a:rPr lang="en-US" altLang="en-US" sz="2900" b="1" dirty="0" smtClean="0">
                <a:ea typeface="Arial Unicode MS" pitchFamily="34" charset="-128"/>
                <a:cs typeface="Arial Unicode MS" pitchFamily="34" charset="-128"/>
              </a:rPr>
              <a:t>Alcohol </a:t>
            </a:r>
            <a:r>
              <a:rPr lang="en-US" altLang="en-US" sz="2900" b="1" dirty="0">
                <a:ea typeface="Arial Unicode MS" pitchFamily="34" charset="-128"/>
                <a:cs typeface="Arial Unicode MS" pitchFamily="34" charset="-128"/>
              </a:rPr>
              <a:t>use seems to increase </a:t>
            </a:r>
            <a:r>
              <a:rPr lang="en-US" altLang="en-US" sz="2900" b="1" dirty="0" smtClean="0">
                <a:ea typeface="Arial Unicode MS" pitchFamily="34" charset="-128"/>
                <a:cs typeface="Arial Unicode MS" pitchFamily="34" charset="-128"/>
              </a:rPr>
              <a:t>with:</a:t>
            </a:r>
          </a:p>
          <a:p>
            <a:pPr lvl="1" eaLnBrk="1">
              <a:spcAft>
                <a:spcPts val="1293"/>
              </a:spcAft>
              <a:buClr>
                <a:schemeClr val="bg1"/>
              </a:buClr>
              <a:buSzPct val="45000"/>
              <a:buFont typeface="Wingdings" pitchFamily="2" charset="2"/>
              <a:buChar char=""/>
            </a:pPr>
            <a:r>
              <a:rPr lang="en-US" altLang="en-US" sz="2900" dirty="0" smtClean="0">
                <a:ea typeface="Arial Unicode MS" pitchFamily="34" charset="-128"/>
                <a:cs typeface="Arial Unicode MS" pitchFamily="34" charset="-128"/>
              </a:rPr>
              <a:t> Permissiveness </a:t>
            </a:r>
            <a:r>
              <a:rPr lang="en-US" altLang="en-US" sz="2900" dirty="0">
                <a:ea typeface="Arial Unicode MS" pitchFamily="34" charset="-128"/>
                <a:cs typeface="Arial Unicode MS" pitchFamily="34" charset="-128"/>
              </a:rPr>
              <a:t>of social environment </a:t>
            </a:r>
            <a:endParaRPr lang="en-US" altLang="en-US" sz="2900" dirty="0" smtClean="0">
              <a:ea typeface="Arial Unicode MS" pitchFamily="34" charset="-128"/>
              <a:cs typeface="Arial Unicode MS" pitchFamily="34" charset="-128"/>
            </a:endParaRPr>
          </a:p>
          <a:p>
            <a:pPr lvl="1" eaLnBrk="1">
              <a:spcAft>
                <a:spcPts val="1293"/>
              </a:spcAft>
              <a:buClr>
                <a:schemeClr val="bg1"/>
              </a:buClr>
              <a:buSzPct val="45000"/>
              <a:buFont typeface="Wingdings" pitchFamily="2" charset="2"/>
              <a:buChar char=""/>
            </a:pPr>
            <a:r>
              <a:rPr lang="en-US" altLang="en-US" sz="2900" dirty="0">
                <a:ea typeface="Arial Unicode MS" pitchFamily="34" charset="-128"/>
                <a:cs typeface="Arial Unicode MS" pitchFamily="34" charset="-128"/>
              </a:rPr>
              <a:t> </a:t>
            </a:r>
            <a:r>
              <a:rPr lang="en-US" altLang="en-US" sz="2900" dirty="0" smtClean="0">
                <a:ea typeface="Arial Unicode MS" pitchFamily="34" charset="-128"/>
                <a:cs typeface="Arial Unicode MS" pitchFamily="34" charset="-128"/>
              </a:rPr>
              <a:t>Increased perceived availability</a:t>
            </a:r>
            <a:endParaRPr lang="en-US" altLang="en-US" sz="2900" dirty="0">
              <a:ea typeface="Arial Unicode MS" pitchFamily="34" charset="-128"/>
              <a:cs typeface="Arial Unicode MS" pitchFamily="34" charset="-128"/>
            </a:endParaRPr>
          </a:p>
        </p:txBody>
      </p:sp>
      <p:sp>
        <p:nvSpPr>
          <p:cNvPr id="4" name="TextBox 3"/>
          <p:cNvSpPr txBox="1"/>
          <p:nvPr/>
        </p:nvSpPr>
        <p:spPr>
          <a:xfrm>
            <a:off x="228600" y="6400800"/>
            <a:ext cx="4419600" cy="461665"/>
          </a:xfrm>
          <a:prstGeom prst="rect">
            <a:avLst/>
          </a:prstGeom>
          <a:noFill/>
        </p:spPr>
        <p:txBody>
          <a:bodyPr wrap="square" rtlCol="0">
            <a:spAutoFit/>
          </a:bodyPr>
          <a:lstStyle/>
          <a:p>
            <a:r>
              <a:rPr lang="en-US" sz="1200" dirty="0" smtClean="0">
                <a:solidFill>
                  <a:schemeClr val="bg1"/>
                </a:solidFill>
              </a:rPr>
              <a:t>Source:  The Community Guide to Preventive Services, </a:t>
            </a:r>
            <a:r>
              <a:rPr lang="en-US" sz="1200" dirty="0" smtClean="0">
                <a:hlinkClick r:id="rId3"/>
              </a:rPr>
              <a:t>http://www.thecommunityguide.org/alcohol/index.html</a:t>
            </a:r>
            <a:endParaRPr lang="en-US" sz="1200" dirty="0">
              <a:solidFill>
                <a:schemeClr val="bg1"/>
              </a:solidFill>
            </a:endParaRPr>
          </a:p>
        </p:txBody>
      </p:sp>
    </p:spTree>
    <p:extLst>
      <p:ext uri="{BB962C8B-B14F-4D97-AF65-F5344CB8AC3E}">
        <p14:creationId xmlns:p14="http://schemas.microsoft.com/office/powerpoint/2010/main" xmlns="" val="700953454"/>
      </p:ext>
    </p:extLst>
  </p:cSld>
  <p:clrMapOvr>
    <a:masterClrMapping/>
  </p:clrMapOvr>
  <p:transition spd="med">
    <p:wheel/>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914400"/>
          </a:xfrm>
        </p:spPr>
        <p:txBody>
          <a:bodyPr/>
          <a:lstStyle/>
          <a:p>
            <a:r>
              <a:rPr lang="en-US" sz="3800" b="1" dirty="0" smtClean="0">
                <a:solidFill>
                  <a:srgbClr val="FFC000"/>
                </a:solidFill>
              </a:rPr>
              <a:t>Alcohol Outlets are Related to Alcohol-related Harms</a:t>
            </a:r>
            <a:endParaRPr lang="en-US" sz="3800" b="1" dirty="0">
              <a:solidFill>
                <a:srgbClr val="FFC000"/>
              </a:solidFill>
            </a:endParaRPr>
          </a:p>
        </p:txBody>
      </p:sp>
      <p:sp>
        <p:nvSpPr>
          <p:cNvPr id="3" name="Content Placeholder 2"/>
          <p:cNvSpPr>
            <a:spLocks noGrp="1"/>
          </p:cNvSpPr>
          <p:nvPr>
            <p:ph idx="1"/>
          </p:nvPr>
        </p:nvSpPr>
        <p:spPr>
          <a:xfrm>
            <a:off x="228600" y="1600200"/>
            <a:ext cx="8572500" cy="4572000"/>
          </a:xfrm>
        </p:spPr>
        <p:txBody>
          <a:bodyPr/>
          <a:lstStyle/>
          <a:p>
            <a:pPr eaLnBrk="1">
              <a:spcAft>
                <a:spcPts val="1425"/>
              </a:spcAft>
              <a:buClr>
                <a:schemeClr val="bg1"/>
              </a:buClr>
              <a:buSzPct val="100000"/>
              <a:buFont typeface="Arial" pitchFamily="34" charset="0"/>
              <a:buChar char="•"/>
            </a:pPr>
            <a:r>
              <a:rPr lang="en-US" dirty="0" smtClean="0">
                <a:cs typeface="Arial Unicode MS" pitchFamily="32" charset="0"/>
              </a:rPr>
              <a:t>Off-premise outlets provide a convenient access to </a:t>
            </a:r>
            <a:r>
              <a:rPr lang="en-US" dirty="0" smtClean="0">
                <a:cs typeface="Arial Unicode MS" pitchFamily="32" charset="0"/>
              </a:rPr>
              <a:t>alcohol (legal substance)</a:t>
            </a:r>
            <a:endParaRPr lang="en-US" dirty="0">
              <a:cs typeface="Arial Unicode MS" pitchFamily="32" charset="0"/>
            </a:endParaRPr>
          </a:p>
          <a:p>
            <a:pPr eaLnBrk="1">
              <a:spcAft>
                <a:spcPts val="1425"/>
              </a:spcAft>
              <a:buClr>
                <a:schemeClr val="bg1"/>
              </a:buClr>
              <a:buSzPct val="100000"/>
              <a:buFont typeface="Arial" pitchFamily="34" charset="0"/>
              <a:buChar char="•"/>
            </a:pPr>
            <a:r>
              <a:rPr lang="en-US" dirty="0" smtClean="0">
                <a:cs typeface="Arial Unicode MS" pitchFamily="32" charset="0"/>
              </a:rPr>
              <a:t>Low income/minority urban </a:t>
            </a:r>
            <a:r>
              <a:rPr lang="en-US" dirty="0" smtClean="0">
                <a:cs typeface="Arial Unicode MS" pitchFamily="32" charset="0"/>
              </a:rPr>
              <a:t>neighborhoods are known to </a:t>
            </a:r>
            <a:r>
              <a:rPr lang="en-US" dirty="0" smtClean="0">
                <a:cs typeface="Arial Unicode MS" pitchFamily="32" charset="0"/>
              </a:rPr>
              <a:t>have: </a:t>
            </a:r>
          </a:p>
          <a:p>
            <a:pPr lvl="2" eaLnBrk="1">
              <a:spcAft>
                <a:spcPts val="1425"/>
              </a:spcAft>
              <a:buClr>
                <a:schemeClr val="bg1"/>
              </a:buClr>
              <a:buSzPct val="100000"/>
              <a:buFont typeface="Arial" pitchFamily="34" charset="0"/>
              <a:buChar char="•"/>
            </a:pPr>
            <a:r>
              <a:rPr lang="en-US" dirty="0" smtClean="0">
                <a:solidFill>
                  <a:srgbClr val="FFC000"/>
                </a:solidFill>
                <a:cs typeface="Arial Unicode MS" pitchFamily="32" charset="0"/>
              </a:rPr>
              <a:t>Higher concentrations of off-premise </a:t>
            </a:r>
            <a:r>
              <a:rPr lang="en-US" dirty="0" smtClean="0">
                <a:solidFill>
                  <a:srgbClr val="FFC000"/>
                </a:solidFill>
                <a:cs typeface="Arial Unicode MS" pitchFamily="32" charset="0"/>
              </a:rPr>
              <a:t>(i.e., liquor store) outlets</a:t>
            </a:r>
            <a:endParaRPr lang="en-US" dirty="0" smtClean="0">
              <a:solidFill>
                <a:srgbClr val="FFC000"/>
              </a:solidFill>
              <a:cs typeface="Arial Unicode MS" pitchFamily="32" charset="0"/>
            </a:endParaRPr>
          </a:p>
          <a:p>
            <a:pPr lvl="2" eaLnBrk="1">
              <a:spcAft>
                <a:spcPts val="1425"/>
              </a:spcAft>
              <a:buClr>
                <a:schemeClr val="bg1"/>
              </a:buClr>
              <a:buSzPct val="100000"/>
              <a:buFont typeface="Arial" pitchFamily="34" charset="0"/>
              <a:buChar char="•"/>
            </a:pPr>
            <a:r>
              <a:rPr lang="en-US" dirty="0" smtClean="0">
                <a:solidFill>
                  <a:srgbClr val="FFC000"/>
                </a:solidFill>
                <a:cs typeface="Arial Unicode MS" pitchFamily="32" charset="0"/>
              </a:rPr>
              <a:t>More frequent youth-related violence</a:t>
            </a:r>
          </a:p>
          <a:p>
            <a:pPr lvl="2" eaLnBrk="1">
              <a:spcAft>
                <a:spcPts val="1425"/>
              </a:spcAft>
              <a:buClr>
                <a:schemeClr val="bg1"/>
              </a:buClr>
              <a:buSzPct val="100000"/>
              <a:buFont typeface="Arial" pitchFamily="34" charset="0"/>
              <a:buChar char="•"/>
            </a:pPr>
            <a:r>
              <a:rPr lang="en-US" dirty="0" smtClean="0">
                <a:solidFill>
                  <a:srgbClr val="FFC000"/>
                </a:solidFill>
                <a:cs typeface="Arial Unicode MS" pitchFamily="32" charset="0"/>
              </a:rPr>
              <a:t>More Societal </a:t>
            </a:r>
            <a:r>
              <a:rPr lang="en-US" dirty="0" smtClean="0">
                <a:solidFill>
                  <a:srgbClr val="FFC000"/>
                </a:solidFill>
                <a:cs typeface="Arial Unicode MS" pitchFamily="32" charset="0"/>
              </a:rPr>
              <a:t>Costs</a:t>
            </a:r>
            <a:endParaRPr lang="en-US" dirty="0" smtClean="0">
              <a:solidFill>
                <a:srgbClr val="FFC000"/>
              </a:solidFill>
              <a:cs typeface="Arial Unicode MS" pitchFamily="32" charset="0"/>
            </a:endParaRPr>
          </a:p>
          <a:p>
            <a:pPr eaLnBrk="1">
              <a:spcAft>
                <a:spcPts val="1425"/>
              </a:spcAft>
              <a:buClr>
                <a:schemeClr val="bg1"/>
              </a:buClr>
              <a:buSzPct val="45000"/>
              <a:buFont typeface="Wingdings" pitchFamily="2" charset="2"/>
              <a:buChar char="ü"/>
            </a:pPr>
            <a:endParaRPr lang="en-US" baseline="30000" dirty="0">
              <a:cs typeface="Arial" pitchFamily="34" charset="0"/>
            </a:endParaRPr>
          </a:p>
          <a:p>
            <a:pPr eaLnBrk="1">
              <a:spcAft>
                <a:spcPts val="1425"/>
              </a:spcAft>
              <a:buClr>
                <a:schemeClr val="bg1"/>
              </a:buClr>
              <a:buSzPct val="45000"/>
              <a:buFont typeface="Wingdings" pitchFamily="2" charset="2"/>
              <a:buChar char="ü"/>
            </a:pPr>
            <a:endParaRPr lang="en-US" dirty="0" smtClean="0">
              <a:cs typeface="Arial" pitchFamily="34" charset="0"/>
            </a:endParaRPr>
          </a:p>
          <a:p>
            <a:pPr eaLnBrk="1">
              <a:spcAft>
                <a:spcPts val="1425"/>
              </a:spcAft>
              <a:buClr>
                <a:schemeClr val="bg1"/>
              </a:buClr>
              <a:buSzPct val="45000"/>
              <a:buFont typeface="Wingdings" pitchFamily="2" charset="2"/>
              <a:buChar char="ü"/>
            </a:pPr>
            <a:endParaRPr lang="en-US" dirty="0">
              <a:cs typeface="Arial" pitchFamily="34" charset="0"/>
            </a:endParaRPr>
          </a:p>
          <a:p>
            <a:pPr eaLnBrk="1">
              <a:spcAft>
                <a:spcPts val="1425"/>
              </a:spcAft>
              <a:buClr>
                <a:schemeClr val="bg1"/>
              </a:buClr>
              <a:buSzPct val="45000"/>
              <a:buFont typeface="Wingdings" pitchFamily="2" charset="2"/>
              <a:buChar char="ü"/>
            </a:pPr>
            <a:endParaRPr lang="en-US" dirty="0">
              <a:cs typeface="Arial Unicode MS" pitchFamily="32" charset="0"/>
            </a:endParaRPr>
          </a:p>
          <a:p>
            <a:pPr>
              <a:buClr>
                <a:schemeClr val="bg1"/>
              </a:buClr>
              <a:buFont typeface="Wingdings" pitchFamily="2" charset="2"/>
              <a:buChar char="ü"/>
            </a:pPr>
            <a:endParaRPr lang="en-US" dirty="0"/>
          </a:p>
        </p:txBody>
      </p:sp>
      <p:sp>
        <p:nvSpPr>
          <p:cNvPr id="4" name="Slide Number Placeholder 3"/>
          <p:cNvSpPr>
            <a:spLocks noGrp="1"/>
          </p:cNvSpPr>
          <p:nvPr>
            <p:ph type="sldNum" sz="quarter" idx="12"/>
          </p:nvPr>
        </p:nvSpPr>
        <p:spPr/>
        <p:txBody>
          <a:bodyPr/>
          <a:lstStyle/>
          <a:p>
            <a:pPr>
              <a:defRPr/>
            </a:pPr>
            <a:fld id="{E636FBF6-86EE-4B02-96FC-EB3388CF8586}" type="slidenum">
              <a:rPr lang="en-US" smtClean="0"/>
              <a:pPr>
                <a:defRPr/>
              </a:pPr>
              <a:t>20</a:t>
            </a:fld>
            <a:endParaRPr lang="en-US" dirty="0"/>
          </a:p>
        </p:txBody>
      </p:sp>
      <p:sp>
        <p:nvSpPr>
          <p:cNvPr id="5" name="TextBox 4"/>
          <p:cNvSpPr txBox="1"/>
          <p:nvPr/>
        </p:nvSpPr>
        <p:spPr>
          <a:xfrm>
            <a:off x="0" y="6396335"/>
            <a:ext cx="6553200" cy="461665"/>
          </a:xfrm>
          <a:prstGeom prst="rect">
            <a:avLst/>
          </a:prstGeom>
          <a:noFill/>
        </p:spPr>
        <p:txBody>
          <a:bodyPr wrap="square" rtlCol="0">
            <a:spAutoFit/>
          </a:bodyPr>
          <a:lstStyle/>
          <a:p>
            <a:r>
              <a:rPr lang="en-US" sz="1200" dirty="0" smtClean="0">
                <a:solidFill>
                  <a:schemeClr val="bg1"/>
                </a:solidFill>
                <a:latin typeface="+mj-lt"/>
              </a:rPr>
              <a:t>Source: Reducing Alcohol Related Harms in Los Angeles County Report, </a:t>
            </a:r>
            <a:r>
              <a:rPr lang="en-US" sz="1200" dirty="0" smtClean="0">
                <a:solidFill>
                  <a:schemeClr val="bg1"/>
                </a:solidFill>
                <a:latin typeface="+mj-lt"/>
              </a:rPr>
              <a:t>Los Angeles County Department of Public Health, </a:t>
            </a:r>
            <a:r>
              <a:rPr lang="en-US" sz="1200" dirty="0" smtClean="0">
                <a:solidFill>
                  <a:schemeClr val="bg1"/>
                </a:solidFill>
                <a:latin typeface="+mj-lt"/>
              </a:rPr>
              <a:t>2011 </a:t>
            </a:r>
            <a:endParaRPr lang="en-US" sz="1200" dirty="0">
              <a:solidFill>
                <a:schemeClr val="bg1"/>
              </a:solidFill>
              <a:latin typeface="+mj-lt"/>
            </a:endParaRPr>
          </a:p>
        </p:txBody>
      </p:sp>
    </p:spTree>
    <p:extLst>
      <p:ext uri="{BB962C8B-B14F-4D97-AF65-F5344CB8AC3E}">
        <p14:creationId xmlns:p14="http://schemas.microsoft.com/office/powerpoint/2010/main" xmlns="" val="5687759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21</a:t>
            </a:fld>
            <a:endParaRPr lang="en-US"/>
          </a:p>
        </p:txBody>
      </p:sp>
      <p:sp>
        <p:nvSpPr>
          <p:cNvPr id="3" name="Rectangle 2"/>
          <p:cNvSpPr/>
          <p:nvPr/>
        </p:nvSpPr>
        <p:spPr>
          <a:xfrm>
            <a:off x="228600" y="1371600"/>
            <a:ext cx="8610600" cy="4767459"/>
          </a:xfrm>
          <a:prstGeom prst="rect">
            <a:avLst/>
          </a:prstGeom>
        </p:spPr>
        <p:txBody>
          <a:bodyPr wrap="square">
            <a:spAutoFit/>
          </a:bodyPr>
          <a:lstStyle/>
          <a:p>
            <a:pPr lvl="0" hangingPunct="0">
              <a:spcBef>
                <a:spcPct val="20000"/>
              </a:spcBef>
              <a:spcAft>
                <a:spcPts val="1425"/>
              </a:spcAft>
              <a:buClr>
                <a:srgbClr val="FFFFFF"/>
              </a:buClr>
              <a:buSzPct val="100000"/>
            </a:pPr>
            <a:r>
              <a:rPr lang="en-US" sz="2800" b="1" kern="0" dirty="0" smtClean="0">
                <a:solidFill>
                  <a:srgbClr val="FFFFFF"/>
                </a:solidFill>
                <a:latin typeface="Arial"/>
                <a:cs typeface="Arial" pitchFamily="34" charset="0"/>
              </a:rPr>
              <a:t>Communities </a:t>
            </a:r>
            <a:r>
              <a:rPr lang="en-US" sz="2800" b="1" kern="0" dirty="0" smtClean="0">
                <a:solidFill>
                  <a:srgbClr val="FFFFFF"/>
                </a:solidFill>
                <a:latin typeface="Arial"/>
                <a:cs typeface="Arial" pitchFamily="34" charset="0"/>
              </a:rPr>
              <a:t>with higher </a:t>
            </a:r>
            <a:r>
              <a:rPr lang="en-US" sz="2800" b="1" kern="0" dirty="0">
                <a:solidFill>
                  <a:srgbClr val="FFFFFF"/>
                </a:solidFill>
                <a:latin typeface="Arial"/>
                <a:cs typeface="Arial" pitchFamily="34" charset="0"/>
              </a:rPr>
              <a:t>density of alcohol </a:t>
            </a:r>
            <a:r>
              <a:rPr lang="en-US" sz="2800" b="1" kern="0" dirty="0" smtClean="0">
                <a:solidFill>
                  <a:srgbClr val="FFFFFF"/>
                </a:solidFill>
                <a:latin typeface="Arial"/>
                <a:cs typeface="Arial" pitchFamily="34" charset="0"/>
              </a:rPr>
              <a:t>outlets suffer from more social harms:</a:t>
            </a:r>
          </a:p>
          <a:p>
            <a:pPr lvl="0" hangingPunct="0">
              <a:spcBef>
                <a:spcPct val="20000"/>
              </a:spcBef>
              <a:spcAft>
                <a:spcPts val="1425"/>
              </a:spcAft>
              <a:buClr>
                <a:srgbClr val="FFFFFF"/>
              </a:buClr>
              <a:buSzPct val="100000"/>
            </a:pPr>
            <a:r>
              <a:rPr lang="en-US" sz="2800" b="1" kern="0" dirty="0" smtClean="0">
                <a:solidFill>
                  <a:srgbClr val="FFFFFF"/>
                </a:solidFill>
                <a:latin typeface="Arial"/>
                <a:cs typeface="Arial" pitchFamily="34" charset="0"/>
              </a:rPr>
              <a:t>	</a:t>
            </a:r>
            <a:r>
              <a:rPr lang="en-US" sz="2800" b="1" kern="0" dirty="0" smtClean="0">
                <a:solidFill>
                  <a:srgbClr val="FFFF00"/>
                </a:solidFill>
                <a:latin typeface="Arial"/>
                <a:cs typeface="Arial" pitchFamily="34" charset="0"/>
              </a:rPr>
              <a:t>9-10 </a:t>
            </a:r>
            <a:r>
              <a:rPr lang="en-US" sz="2800" b="1" kern="0" dirty="0">
                <a:solidFill>
                  <a:srgbClr val="FFFF00"/>
                </a:solidFill>
                <a:latin typeface="Arial"/>
                <a:cs typeface="Arial" pitchFamily="34" charset="0"/>
              </a:rPr>
              <a:t>times more likely to have increased </a:t>
            </a:r>
            <a:r>
              <a:rPr lang="en-US" sz="2800" b="1" kern="0" dirty="0" smtClean="0">
                <a:solidFill>
                  <a:srgbClr val="FFFF00"/>
                </a:solidFill>
                <a:latin typeface="Arial"/>
                <a:cs typeface="Arial" pitchFamily="34" charset="0"/>
              </a:rPr>
              <a:t>	rates </a:t>
            </a:r>
            <a:r>
              <a:rPr lang="en-US" sz="2800" b="1" kern="0" dirty="0">
                <a:solidFill>
                  <a:srgbClr val="FFFF00"/>
                </a:solidFill>
                <a:latin typeface="Arial"/>
                <a:cs typeface="Arial" pitchFamily="34" charset="0"/>
              </a:rPr>
              <a:t>of violent </a:t>
            </a:r>
            <a:r>
              <a:rPr lang="en-US" sz="2800" b="1" kern="0" dirty="0" smtClean="0">
                <a:solidFill>
                  <a:srgbClr val="FFFF00"/>
                </a:solidFill>
                <a:latin typeface="Arial"/>
                <a:cs typeface="Arial" pitchFamily="34" charset="0"/>
              </a:rPr>
              <a:t>crime</a:t>
            </a:r>
          </a:p>
          <a:p>
            <a:pPr lvl="0" hangingPunct="0">
              <a:spcBef>
                <a:spcPct val="20000"/>
              </a:spcBef>
              <a:spcAft>
                <a:spcPts val="1425"/>
              </a:spcAft>
              <a:buClr>
                <a:srgbClr val="FFFFFF"/>
              </a:buClr>
              <a:buSzPct val="100000"/>
            </a:pPr>
            <a:r>
              <a:rPr lang="en-US" sz="2800" b="1" kern="0" dirty="0" smtClean="0">
                <a:solidFill>
                  <a:srgbClr val="FFFF00"/>
                </a:solidFill>
                <a:latin typeface="Arial"/>
                <a:cs typeface="Arial" pitchFamily="34" charset="0"/>
              </a:rPr>
              <a:t>	Higher </a:t>
            </a:r>
            <a:r>
              <a:rPr lang="en-US" sz="2800" b="1" kern="0" dirty="0">
                <a:solidFill>
                  <a:srgbClr val="FFFF00"/>
                </a:solidFill>
                <a:latin typeface="Arial"/>
                <a:cs typeface="Arial" pitchFamily="34" charset="0"/>
              </a:rPr>
              <a:t>rates of domestic violence and child </a:t>
            </a:r>
            <a:r>
              <a:rPr lang="en-US" sz="2800" b="1" kern="0" dirty="0" smtClean="0">
                <a:solidFill>
                  <a:srgbClr val="FFFF00"/>
                </a:solidFill>
                <a:latin typeface="Arial"/>
                <a:cs typeface="Arial" pitchFamily="34" charset="0"/>
              </a:rPr>
              <a:t>	abuse</a:t>
            </a:r>
            <a:endParaRPr lang="en-US" sz="2800" b="1" kern="0" baseline="30000" dirty="0">
              <a:solidFill>
                <a:srgbClr val="FFFF00"/>
              </a:solidFill>
              <a:latin typeface="Arial"/>
              <a:cs typeface="Arial" pitchFamily="34" charset="0"/>
            </a:endParaRPr>
          </a:p>
          <a:p>
            <a:pPr lvl="0" hangingPunct="0">
              <a:spcBef>
                <a:spcPct val="20000"/>
              </a:spcBef>
              <a:spcAft>
                <a:spcPts val="1425"/>
              </a:spcAft>
              <a:buClr>
                <a:srgbClr val="FFFFFF"/>
              </a:buClr>
              <a:buSzPct val="100000"/>
            </a:pPr>
            <a:r>
              <a:rPr lang="en-US" altLang="en-US" sz="2800" b="1" dirty="0" smtClean="0">
                <a:solidFill>
                  <a:srgbClr val="FFFF00"/>
                </a:solidFill>
                <a:ea typeface="Arial Unicode MS" pitchFamily="34" charset="-128"/>
                <a:cs typeface="Arial Unicode MS" pitchFamily="34" charset="-128"/>
              </a:rPr>
              <a:t>	Concentrations </a:t>
            </a:r>
            <a:r>
              <a:rPr lang="en-US" altLang="en-US" sz="2800" b="1" dirty="0" smtClean="0">
                <a:solidFill>
                  <a:srgbClr val="FFFF00"/>
                </a:solidFill>
                <a:ea typeface="Arial Unicode MS" pitchFamily="34" charset="-128"/>
                <a:cs typeface="Arial Unicode MS" pitchFamily="34" charset="-128"/>
              </a:rPr>
              <a:t>of </a:t>
            </a:r>
            <a:r>
              <a:rPr lang="en-US" altLang="en-US" sz="2800" b="1" dirty="0" smtClean="0">
                <a:solidFill>
                  <a:srgbClr val="FFFF00"/>
                </a:solidFill>
                <a:ea typeface="Arial Unicode MS" pitchFamily="34" charset="-128"/>
                <a:cs typeface="Arial Unicode MS" pitchFamily="34" charset="-128"/>
              </a:rPr>
              <a:t>alcohol outlets higher </a:t>
            </a:r>
            <a:r>
              <a:rPr lang="en-US" altLang="en-US" sz="2800" b="1" dirty="0" smtClean="0">
                <a:solidFill>
                  <a:srgbClr val="FFFF00"/>
                </a:solidFill>
                <a:ea typeface="Arial Unicode MS" pitchFamily="34" charset="-128"/>
                <a:cs typeface="Arial Unicode MS" pitchFamily="34" charset="-128"/>
              </a:rPr>
              <a:t>in </a:t>
            </a:r>
            <a:r>
              <a:rPr lang="en-US" altLang="en-US" sz="2800" b="1" dirty="0" smtClean="0">
                <a:solidFill>
                  <a:srgbClr val="FFFF00"/>
                </a:solidFill>
                <a:ea typeface="Arial Unicode MS" pitchFamily="34" charset="-128"/>
                <a:cs typeface="Arial Unicode MS" pitchFamily="34" charset="-128"/>
              </a:rPr>
              <a:t>	areas with </a:t>
            </a:r>
            <a:r>
              <a:rPr lang="en-US" altLang="en-US" sz="2800" b="1" dirty="0" smtClean="0">
                <a:solidFill>
                  <a:srgbClr val="FFFF00"/>
                </a:solidFill>
                <a:ea typeface="Arial Unicode MS" pitchFamily="34" charset="-128"/>
                <a:cs typeface="Arial Unicode MS" pitchFamily="34" charset="-128"/>
              </a:rPr>
              <a:t>higher Latino population and </a:t>
            </a:r>
            <a:r>
              <a:rPr lang="en-US" altLang="en-US" sz="2800" b="1" dirty="0" smtClean="0">
                <a:solidFill>
                  <a:srgbClr val="FFFF00"/>
                </a:solidFill>
                <a:ea typeface="Arial Unicode MS" pitchFamily="34" charset="-128"/>
                <a:cs typeface="Arial Unicode MS" pitchFamily="34" charset="-128"/>
              </a:rPr>
              <a:t>	lower </a:t>
            </a:r>
            <a:r>
              <a:rPr lang="en-US" altLang="en-US" sz="2800" b="1" dirty="0" smtClean="0">
                <a:solidFill>
                  <a:srgbClr val="FFFF00"/>
                </a:solidFill>
                <a:ea typeface="Arial Unicode MS" pitchFamily="34" charset="-128"/>
                <a:cs typeface="Arial Unicode MS" pitchFamily="34" charset="-128"/>
              </a:rPr>
              <a:t>income</a:t>
            </a:r>
            <a:endParaRPr lang="en-US" altLang="en-US" sz="2800" b="1" dirty="0">
              <a:solidFill>
                <a:srgbClr val="FFFF00"/>
              </a:solidFill>
              <a:ea typeface="Arial Unicode MS" pitchFamily="34" charset="-128"/>
              <a:cs typeface="Arial Unicode MS" pitchFamily="34" charset="-128"/>
            </a:endParaRPr>
          </a:p>
        </p:txBody>
      </p:sp>
      <p:sp>
        <p:nvSpPr>
          <p:cNvPr id="4" name="TextBox 3"/>
          <p:cNvSpPr txBox="1"/>
          <p:nvPr/>
        </p:nvSpPr>
        <p:spPr>
          <a:xfrm>
            <a:off x="152400" y="6412298"/>
            <a:ext cx="6553200" cy="276999"/>
          </a:xfrm>
          <a:prstGeom prst="rect">
            <a:avLst/>
          </a:prstGeom>
          <a:noFill/>
        </p:spPr>
        <p:txBody>
          <a:bodyPr wrap="square" rtlCol="0">
            <a:spAutoFit/>
          </a:bodyPr>
          <a:lstStyle/>
          <a:p>
            <a:r>
              <a:rPr lang="en-US" sz="1200" dirty="0" smtClean="0">
                <a:solidFill>
                  <a:schemeClr val="bg1"/>
                </a:solidFill>
                <a:latin typeface="+mj-lt"/>
              </a:rPr>
              <a:t>Source: Reducing Alcohol Related Harms in Los Angeles County Report, LAC DPH, 2011 </a:t>
            </a:r>
            <a:endParaRPr lang="en-US" sz="1200" dirty="0">
              <a:solidFill>
                <a:schemeClr val="bg1"/>
              </a:solidFill>
              <a:latin typeface="+mj-lt"/>
            </a:endParaRPr>
          </a:p>
        </p:txBody>
      </p:sp>
      <p:sp>
        <p:nvSpPr>
          <p:cNvPr id="5" name="TextBox 4"/>
          <p:cNvSpPr txBox="1"/>
          <p:nvPr/>
        </p:nvSpPr>
        <p:spPr>
          <a:xfrm>
            <a:off x="228600" y="304800"/>
            <a:ext cx="7696200" cy="1046440"/>
          </a:xfrm>
          <a:prstGeom prst="rect">
            <a:avLst/>
          </a:prstGeom>
          <a:noFill/>
        </p:spPr>
        <p:txBody>
          <a:bodyPr wrap="square" rtlCol="0">
            <a:spAutoFit/>
          </a:bodyPr>
          <a:lstStyle/>
          <a:p>
            <a:pPr lvl="0"/>
            <a:r>
              <a:rPr lang="en-US" sz="4400" b="1" kern="0" dirty="0" smtClean="0">
                <a:solidFill>
                  <a:srgbClr val="FFC000"/>
                </a:solidFill>
                <a:latin typeface="Arial"/>
                <a:cs typeface="Arial" pitchFamily="34" charset="0"/>
              </a:rPr>
              <a:t>In Los Angeles County:</a:t>
            </a:r>
          </a:p>
          <a:p>
            <a:endParaRPr lang="en-US" dirty="0"/>
          </a:p>
        </p:txBody>
      </p:sp>
    </p:spTree>
    <p:extLst>
      <p:ext uri="{BB962C8B-B14F-4D97-AF65-F5344CB8AC3E}">
        <p14:creationId xmlns:p14="http://schemas.microsoft.com/office/powerpoint/2010/main" xmlns="" val="41045179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58200" cy="1066800"/>
          </a:xfrm>
        </p:spPr>
        <p:txBody>
          <a:bodyPr/>
          <a:lstStyle/>
          <a:p>
            <a:r>
              <a:rPr lang="en-US" sz="3300" b="1" dirty="0" smtClean="0">
                <a:solidFill>
                  <a:srgbClr val="EAB200"/>
                </a:solidFill>
                <a:cs typeface="Arial" pitchFamily="34" charset="0"/>
              </a:rPr>
              <a:t>What Choices Do Adolescents Face in Urban Settings?</a:t>
            </a:r>
            <a:endParaRPr lang="en-US" sz="3300" b="1" dirty="0">
              <a:solidFill>
                <a:srgbClr val="EAB200"/>
              </a:solidFill>
              <a:cs typeface="Arial" pitchFamily="34" charset="0"/>
            </a:endParaRPr>
          </a:p>
        </p:txBody>
      </p:sp>
      <p:sp>
        <p:nvSpPr>
          <p:cNvPr id="4" name="Slide Number Placeholder 3"/>
          <p:cNvSpPr>
            <a:spLocks noGrp="1"/>
          </p:cNvSpPr>
          <p:nvPr>
            <p:ph type="sldNum" sz="quarter" idx="12"/>
          </p:nvPr>
        </p:nvSpPr>
        <p:spPr/>
        <p:txBody>
          <a:bodyPr/>
          <a:lstStyle/>
          <a:p>
            <a:pPr>
              <a:defRPr/>
            </a:pPr>
            <a:fld id="{E636FBF6-86EE-4B02-96FC-EB3388CF8586}" type="slidenum">
              <a:rPr lang="en-US" smtClean="0"/>
              <a:pPr>
                <a:defRPr/>
              </a:pPr>
              <a:t>22</a:t>
            </a:fld>
            <a:endParaRPr lang="en-US"/>
          </a:p>
        </p:txBody>
      </p:sp>
      <p:pic>
        <p:nvPicPr>
          <p:cNvPr id="14352" name="Picture 16" descr="C:\Users\ffiali\AppData\Local\Microsoft\Windows\Temporary Internet Files\Content.IE5\EUD0TLRL\MP900423640[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93080" y="3481165"/>
            <a:ext cx="3017520" cy="1961388"/>
          </a:xfrm>
          <a:prstGeom prst="rect">
            <a:avLst/>
          </a:prstGeom>
          <a:noFill/>
          <a:extLst>
            <a:ext uri="{909E8E84-426E-40DD-AFC4-6F175D3DCCD1}">
              <a14:hiddenFill xmlns:a14="http://schemas.microsoft.com/office/drawing/2010/main" xmlns="">
                <a:solidFill>
                  <a:srgbClr val="FFFFFF"/>
                </a:solidFill>
              </a14:hiddenFill>
            </a:ext>
          </a:extLst>
        </p:spPr>
      </p:pic>
      <p:pic>
        <p:nvPicPr>
          <p:cNvPr id="14343" name="Picture 7" descr="C:\Users\ffiali\AppData\Local\Microsoft\Windows\Temporary Internet Files\Content.IE5\8T7MLKTQ\MP900439326[1].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35773"/>
          <a:stretch/>
        </p:blipFill>
        <p:spPr bwMode="auto">
          <a:xfrm>
            <a:off x="2513307" y="2179759"/>
            <a:ext cx="2790899" cy="337698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 name="Group 5"/>
          <p:cNvGrpSpPr/>
          <p:nvPr/>
        </p:nvGrpSpPr>
        <p:grpSpPr>
          <a:xfrm rot="2184920">
            <a:off x="5261626" y="1653879"/>
            <a:ext cx="1903020" cy="1152301"/>
            <a:chOff x="6997535" y="3830287"/>
            <a:chExt cx="1066800" cy="533400"/>
          </a:xfrm>
        </p:grpSpPr>
        <p:sp>
          <p:nvSpPr>
            <p:cNvPr id="3" name="Oval Callout 2"/>
            <p:cNvSpPr/>
            <p:nvPr/>
          </p:nvSpPr>
          <p:spPr>
            <a:xfrm>
              <a:off x="6997535" y="3830287"/>
              <a:ext cx="1066800" cy="533400"/>
            </a:xfrm>
            <a:prstGeom prst="wedgeEllipseCallout">
              <a:avLst/>
            </a:prstGeom>
            <a:no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6600"/>
                </a:solidFill>
              </a:endParaRPr>
            </a:p>
          </p:txBody>
        </p:sp>
        <p:sp>
          <p:nvSpPr>
            <p:cNvPr id="5" name="TextBox 4"/>
            <p:cNvSpPr txBox="1"/>
            <p:nvPr/>
          </p:nvSpPr>
          <p:spPr>
            <a:xfrm>
              <a:off x="7400664" y="4029060"/>
              <a:ext cx="381000" cy="270692"/>
            </a:xfrm>
            <a:prstGeom prst="rect">
              <a:avLst/>
            </a:prstGeom>
            <a:noFill/>
          </p:spPr>
          <p:txBody>
            <a:bodyPr wrap="square" rtlCol="0">
              <a:spAutoFit/>
            </a:bodyPr>
            <a:lstStyle/>
            <a:p>
              <a:r>
                <a:rPr lang="en-US" sz="3200" b="1" dirty="0" smtClean="0">
                  <a:solidFill>
                    <a:srgbClr val="FF6600"/>
                  </a:solidFill>
                  <a:latin typeface="+mj-lt"/>
                </a:rPr>
                <a:t>?</a:t>
              </a:r>
              <a:endParaRPr lang="en-US" sz="3200" b="1" dirty="0">
                <a:solidFill>
                  <a:srgbClr val="FF6600"/>
                </a:solidFill>
                <a:latin typeface="+mj-lt"/>
              </a:endParaRPr>
            </a:p>
          </p:txBody>
        </p:sp>
      </p:grpSp>
      <p:pic>
        <p:nvPicPr>
          <p:cNvPr id="14349" name="Picture 13" descr="C:\Users\ffiali\AppData\Local\Microsoft\Windows\Temporary Internet Files\Content.IE5\G2CABCJO\MP900314313[1].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2400" y="1027458"/>
            <a:ext cx="2136569" cy="240514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662543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081B6BF-8D73-482C-802E-A8B7468F3D88}" type="slidenum">
              <a:rPr lang="en-US" smtClean="0"/>
              <a:pPr>
                <a:defRPr/>
              </a:pPr>
              <a:t>23</a:t>
            </a:fld>
            <a:endParaRPr lang="en-US"/>
          </a:p>
        </p:txBody>
      </p:sp>
      <p:graphicFrame>
        <p:nvGraphicFramePr>
          <p:cNvPr id="11" name="Table 10"/>
          <p:cNvGraphicFramePr>
            <a:graphicFrameLocks noGrp="1"/>
          </p:cNvGraphicFramePr>
          <p:nvPr>
            <p:extLst>
              <p:ext uri="{D42A27DB-BD31-4B8C-83A1-F6EECF244321}">
                <p14:modId xmlns:p14="http://schemas.microsoft.com/office/powerpoint/2010/main" xmlns="" val="869119517"/>
              </p:ext>
            </p:extLst>
          </p:nvPr>
        </p:nvGraphicFramePr>
        <p:xfrm>
          <a:off x="-1" y="14377"/>
          <a:ext cx="8991601" cy="6039719"/>
        </p:xfrm>
        <a:graphic>
          <a:graphicData uri="http://schemas.openxmlformats.org/drawingml/2006/table">
            <a:tbl>
              <a:tblPr/>
              <a:tblGrid>
                <a:gridCol w="6172612"/>
                <a:gridCol w="987618"/>
                <a:gridCol w="905317"/>
                <a:gridCol w="926054"/>
              </a:tblGrid>
              <a:tr h="1052423">
                <a:tc gridSpan="4">
                  <a:txBody>
                    <a:bodyPr/>
                    <a:lstStyle/>
                    <a:p>
                      <a:pPr algn="ctr" fontAlgn="ctr"/>
                      <a:r>
                        <a:rPr lang="en-US" sz="3000" b="1" i="0" u="none" strike="noStrike" dirty="0" smtClean="0">
                          <a:solidFill>
                            <a:srgbClr val="FFC000"/>
                          </a:solidFill>
                          <a:effectLst/>
                          <a:latin typeface="+mj-lt"/>
                        </a:rPr>
                        <a:t>Alcohol-related</a:t>
                      </a:r>
                      <a:r>
                        <a:rPr lang="en-US" sz="3000" b="1" i="0" u="none" strike="noStrike" baseline="0" dirty="0" smtClean="0">
                          <a:solidFill>
                            <a:srgbClr val="FFC000"/>
                          </a:solidFill>
                          <a:effectLst/>
                          <a:latin typeface="+mj-lt"/>
                        </a:rPr>
                        <a:t> </a:t>
                      </a:r>
                      <a:r>
                        <a:rPr lang="en-US" sz="3000" b="1" i="0" u="none" strike="noStrike" dirty="0" smtClean="0">
                          <a:solidFill>
                            <a:srgbClr val="FFC000"/>
                          </a:solidFill>
                          <a:effectLst/>
                          <a:latin typeface="+mj-lt"/>
                        </a:rPr>
                        <a:t>Risk Behaviors</a:t>
                      </a:r>
                      <a:r>
                        <a:rPr lang="en-US" sz="3000" b="1" i="0" u="none" strike="noStrike" baseline="0" dirty="0" smtClean="0">
                          <a:solidFill>
                            <a:srgbClr val="FFC000"/>
                          </a:solidFill>
                          <a:effectLst/>
                          <a:latin typeface="+mj-lt"/>
                        </a:rPr>
                        <a:t> Among Adolescents in Los Angeles County, 2011 YRBS </a:t>
                      </a:r>
                      <a:endParaRPr lang="en-US" sz="3000" b="1" i="0" u="none" strike="noStrike" dirty="0">
                        <a:solidFill>
                          <a:srgbClr val="FFC000"/>
                        </a:solidFill>
                        <a:effectLst/>
                        <a:latin typeface="+mj-lt"/>
                      </a:endParaRPr>
                    </a:p>
                  </a:txBody>
                  <a:tcPr marL="9092" marR="9092" marT="9092" marB="0" anchor="ctr">
                    <a:lnL>
                      <a:noFill/>
                    </a:lnL>
                    <a:lnR>
                      <a:noFill/>
                    </a:lnR>
                    <a:lnT>
                      <a:noFill/>
                    </a:lnT>
                    <a:lnB w="6350" cap="flat" cmpd="sng" algn="ctr">
                      <a:solidFill>
                        <a:srgbClr val="000000"/>
                      </a:solidFill>
                      <a:prstDash val="solid"/>
                      <a:round/>
                      <a:headEnd type="none" w="med" len="med"/>
                      <a:tailEnd type="none" w="med" len="med"/>
                    </a:lnB>
                    <a:solidFill>
                      <a:schemeClr val="accent5">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66655">
                <a:tc rowSpan="2">
                  <a:txBody>
                    <a:bodyPr/>
                    <a:lstStyle/>
                    <a:p>
                      <a:pPr algn="l" fontAlgn="ctr"/>
                      <a:r>
                        <a:rPr lang="en-US" sz="2000" b="1" i="0" u="none" strike="noStrike" dirty="0">
                          <a:solidFill>
                            <a:srgbClr val="1F497D"/>
                          </a:solidFill>
                          <a:effectLst/>
                          <a:latin typeface="Calibri"/>
                        </a:rPr>
                        <a:t> </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endParaRPr lang="en-US" sz="2400" b="1" i="0" u="none" strike="noStrike" dirty="0">
                        <a:solidFill>
                          <a:srgbClr val="1F497D"/>
                        </a:solidFill>
                        <a:effectLst/>
                        <a:latin typeface="Calibri"/>
                      </a:endParaRP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CE6F1"/>
                    </a:solidFill>
                  </a:tcPr>
                </a:tc>
                <a:tc>
                  <a:txBody>
                    <a:bodyPr/>
                    <a:lstStyle/>
                    <a:p>
                      <a:pPr algn="ctr" fontAlgn="ctr"/>
                      <a:endParaRPr lang="en-US" sz="2400" b="1" i="0" u="none" strike="noStrike" dirty="0">
                        <a:solidFill>
                          <a:srgbClr val="1F497D"/>
                        </a:solidFill>
                        <a:effectLst/>
                        <a:latin typeface="Calibri"/>
                      </a:endParaRPr>
                    </a:p>
                  </a:txBody>
                  <a:tcPr marL="9092" marR="9092" marT="909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DCE6F1"/>
                    </a:solidFill>
                  </a:tcPr>
                </a:tc>
                <a:tc>
                  <a:txBody>
                    <a:bodyPr/>
                    <a:lstStyle/>
                    <a:p>
                      <a:pPr algn="ctr" fontAlgn="ctr"/>
                      <a:endParaRPr lang="en-US" sz="2400" b="1" i="0" u="none" strike="noStrike" dirty="0">
                        <a:solidFill>
                          <a:srgbClr val="1F497D"/>
                        </a:solidFill>
                        <a:effectLst/>
                        <a:latin typeface="Calibri"/>
                      </a:endParaRPr>
                    </a:p>
                  </a:txBody>
                  <a:tcPr marL="9092" marR="9092" marT="909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CE6F1"/>
                    </a:solidFill>
                  </a:tcPr>
                </a:tc>
              </a:tr>
              <a:tr h="366655">
                <a:tc vMerge="1">
                  <a:txBody>
                    <a:bodyPr/>
                    <a:lstStyle/>
                    <a:p>
                      <a:endParaRPr lang="en-US"/>
                    </a:p>
                  </a:txBody>
                  <a:tcPr/>
                </a:tc>
                <a:tc>
                  <a:txBody>
                    <a:bodyPr/>
                    <a:lstStyle/>
                    <a:p>
                      <a:pPr algn="ctr" fontAlgn="ctr"/>
                      <a:r>
                        <a:rPr lang="en-US" sz="2400" b="1" i="0" u="none" strike="noStrike" dirty="0">
                          <a:solidFill>
                            <a:srgbClr val="1F497D"/>
                          </a:solidFill>
                          <a:effectLst/>
                          <a:latin typeface="Calibri"/>
                        </a:rPr>
                        <a:t>All</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n-US" sz="2400" b="1" i="0" u="none" strike="noStrike" dirty="0">
                          <a:solidFill>
                            <a:srgbClr val="1F497D"/>
                          </a:solidFill>
                          <a:effectLst/>
                          <a:latin typeface="Calibri"/>
                        </a:rPr>
                        <a:t>Latino</a:t>
                      </a:r>
                    </a:p>
                  </a:txBody>
                  <a:tcPr marL="9092" marR="9092" marT="9092"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n-US" sz="2400" b="1" i="0" u="none" strike="noStrike">
                          <a:solidFill>
                            <a:srgbClr val="1F497D"/>
                          </a:solidFill>
                          <a:effectLst/>
                          <a:latin typeface="Calibri"/>
                        </a:rPr>
                        <a:t>White</a:t>
                      </a:r>
                    </a:p>
                  </a:txBody>
                  <a:tcPr marL="9092" marR="9092" marT="9092"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CE6F1"/>
                    </a:solidFill>
                  </a:tcPr>
                </a:tc>
              </a:tr>
              <a:tr h="366655">
                <a:tc>
                  <a:txBody>
                    <a:bodyPr/>
                    <a:lstStyle/>
                    <a:p>
                      <a:pPr algn="l" fontAlgn="ctr"/>
                      <a:r>
                        <a:rPr lang="en-US" sz="2000" b="1" i="0" u="none" strike="noStrike" dirty="0">
                          <a:solidFill>
                            <a:srgbClr val="1F497D"/>
                          </a:solidFill>
                          <a:effectLst/>
                          <a:latin typeface="Calibri"/>
                        </a:rPr>
                        <a:t>Ever had at least one drink of alcohol on at least 1 day</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a:solidFill>
                            <a:srgbClr val="1F497D"/>
                          </a:solidFill>
                          <a:effectLst/>
                          <a:latin typeface="Calibri"/>
                        </a:rPr>
                        <a:t>65.1 </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dirty="0">
                          <a:solidFill>
                            <a:srgbClr val="FF0000"/>
                          </a:solidFill>
                          <a:effectLst/>
                          <a:latin typeface="Calibri"/>
                        </a:rPr>
                        <a:t>67.4</a:t>
                      </a:r>
                    </a:p>
                  </a:txBody>
                  <a:tcPr marL="9092" marR="9092" marT="909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a:solidFill>
                            <a:srgbClr val="1F497D"/>
                          </a:solidFill>
                          <a:effectLst/>
                          <a:latin typeface="Calibri"/>
                        </a:rPr>
                        <a:t>60.7</a:t>
                      </a:r>
                    </a:p>
                  </a:txBody>
                  <a:tcPr marL="9092" marR="9092" marT="909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DCDB"/>
                    </a:solidFill>
                  </a:tcPr>
                </a:tc>
              </a:tr>
              <a:tr h="366655">
                <a:tc>
                  <a:txBody>
                    <a:bodyPr/>
                    <a:lstStyle/>
                    <a:p>
                      <a:pPr algn="l" fontAlgn="ctr"/>
                      <a:r>
                        <a:rPr lang="en-US" sz="2000" b="1" i="0" u="none" strike="noStrike" dirty="0">
                          <a:solidFill>
                            <a:srgbClr val="31869B"/>
                          </a:solidFill>
                          <a:effectLst/>
                          <a:latin typeface="Calibri"/>
                        </a:rPr>
                        <a:t>(during their life)</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a:solidFill>
                            <a:srgbClr val="1F497D"/>
                          </a:solidFill>
                          <a:effectLst/>
                          <a:latin typeface="Calibri"/>
                        </a:rPr>
                        <a:t> </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dirty="0">
                          <a:solidFill>
                            <a:srgbClr val="FF0000"/>
                          </a:solidFill>
                          <a:effectLst/>
                          <a:latin typeface="Calibri"/>
                        </a:rPr>
                        <a:t> </a:t>
                      </a:r>
                    </a:p>
                  </a:txBody>
                  <a:tcPr marL="9092" marR="9092" marT="9092"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dirty="0">
                          <a:solidFill>
                            <a:srgbClr val="1F497D"/>
                          </a:solidFill>
                          <a:effectLst/>
                          <a:latin typeface="Calibri"/>
                        </a:rPr>
                        <a:t> </a:t>
                      </a:r>
                    </a:p>
                  </a:txBody>
                  <a:tcPr marL="9092" marR="9092" marT="9092"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366655">
                <a:tc>
                  <a:txBody>
                    <a:bodyPr/>
                    <a:lstStyle/>
                    <a:p>
                      <a:pPr algn="l" fontAlgn="ctr"/>
                      <a:r>
                        <a:rPr lang="en-US" sz="2000" b="1" i="0" u="none" strike="noStrike" dirty="0">
                          <a:solidFill>
                            <a:srgbClr val="1F497D"/>
                          </a:solidFill>
                          <a:effectLst/>
                          <a:latin typeface="Calibri"/>
                        </a:rPr>
                        <a:t>Drank alcohol for the first time before age 13 years</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a:solidFill>
                            <a:srgbClr val="1F497D"/>
                          </a:solidFill>
                          <a:effectLst/>
                          <a:latin typeface="Calibri"/>
                        </a:rPr>
                        <a:t>25.5 </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dirty="0">
                          <a:solidFill>
                            <a:srgbClr val="FF0000"/>
                          </a:solidFill>
                          <a:effectLst/>
                          <a:latin typeface="Calibri"/>
                        </a:rPr>
                        <a:t>27.5</a:t>
                      </a:r>
                    </a:p>
                  </a:txBody>
                  <a:tcPr marL="9092" marR="9092" marT="909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dirty="0">
                          <a:solidFill>
                            <a:srgbClr val="1F497D"/>
                          </a:solidFill>
                          <a:effectLst/>
                          <a:latin typeface="Calibri"/>
                        </a:rPr>
                        <a:t>18</a:t>
                      </a:r>
                    </a:p>
                  </a:txBody>
                  <a:tcPr marL="9092" marR="9092" marT="909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DCDB"/>
                    </a:solidFill>
                  </a:tcPr>
                </a:tc>
              </a:tr>
              <a:tr h="366655">
                <a:tc>
                  <a:txBody>
                    <a:bodyPr/>
                    <a:lstStyle/>
                    <a:p>
                      <a:pPr algn="l" fontAlgn="ctr"/>
                      <a:r>
                        <a:rPr lang="en-US" sz="2000" b="1" i="0" u="none" strike="noStrike" dirty="0">
                          <a:solidFill>
                            <a:srgbClr val="31869B"/>
                          </a:solidFill>
                          <a:effectLst/>
                          <a:latin typeface="Calibri"/>
                        </a:rPr>
                        <a:t>(other than a few sips)</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a:solidFill>
                            <a:srgbClr val="1F497D"/>
                          </a:solidFill>
                          <a:effectLst/>
                          <a:latin typeface="Calibri"/>
                        </a:rPr>
                        <a:t> </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2400" b="1" i="0" u="none" strike="noStrike" dirty="0">
                        <a:solidFill>
                          <a:srgbClr val="FF0000"/>
                        </a:solidFill>
                        <a:effectLst/>
                        <a:latin typeface="Calibri"/>
                      </a:endParaRPr>
                    </a:p>
                  </a:txBody>
                  <a:tcPr marL="9092" marR="9092" marT="9092"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dirty="0">
                          <a:solidFill>
                            <a:srgbClr val="1F497D"/>
                          </a:solidFill>
                          <a:effectLst/>
                          <a:latin typeface="Calibri"/>
                        </a:rPr>
                        <a:t> </a:t>
                      </a:r>
                    </a:p>
                  </a:txBody>
                  <a:tcPr marL="9092" marR="9092" marT="9092"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366655">
                <a:tc>
                  <a:txBody>
                    <a:bodyPr/>
                    <a:lstStyle/>
                    <a:p>
                      <a:pPr algn="l" fontAlgn="ctr"/>
                      <a:r>
                        <a:rPr lang="en-US" sz="2000" b="1" i="0" u="none" strike="noStrike" dirty="0">
                          <a:solidFill>
                            <a:srgbClr val="1F497D"/>
                          </a:solidFill>
                          <a:effectLst/>
                          <a:latin typeface="Calibri"/>
                        </a:rPr>
                        <a:t>Had at least one drink of alcohol on at least 1 day</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a:solidFill>
                            <a:srgbClr val="1F497D"/>
                          </a:solidFill>
                          <a:effectLst/>
                          <a:latin typeface="Calibri"/>
                        </a:rPr>
                        <a:t>32.9 </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dirty="0">
                          <a:solidFill>
                            <a:srgbClr val="FF0000"/>
                          </a:solidFill>
                          <a:effectLst/>
                          <a:latin typeface="Calibri"/>
                        </a:rPr>
                        <a:t>34.7</a:t>
                      </a:r>
                    </a:p>
                  </a:txBody>
                  <a:tcPr marL="9092" marR="9092" marT="909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dirty="0">
                          <a:solidFill>
                            <a:srgbClr val="1F497D"/>
                          </a:solidFill>
                          <a:effectLst/>
                          <a:latin typeface="Calibri"/>
                        </a:rPr>
                        <a:t>30.4</a:t>
                      </a:r>
                    </a:p>
                  </a:txBody>
                  <a:tcPr marL="9092" marR="9092" marT="909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DCDB"/>
                    </a:solidFill>
                  </a:tcPr>
                </a:tc>
              </a:tr>
              <a:tr h="366655">
                <a:tc>
                  <a:txBody>
                    <a:bodyPr/>
                    <a:lstStyle/>
                    <a:p>
                      <a:pPr algn="l" fontAlgn="ctr"/>
                      <a:r>
                        <a:rPr lang="en-US" sz="2000" b="1" i="0" u="none" strike="noStrike" dirty="0">
                          <a:solidFill>
                            <a:srgbClr val="31869B"/>
                          </a:solidFill>
                          <a:effectLst/>
                          <a:latin typeface="Calibri"/>
                        </a:rPr>
                        <a:t>(during the 30 days before the survey)</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a:solidFill>
                            <a:srgbClr val="1F497D"/>
                          </a:solidFill>
                          <a:effectLst/>
                          <a:latin typeface="Calibri"/>
                        </a:rPr>
                        <a:t> </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dirty="0">
                          <a:solidFill>
                            <a:srgbClr val="FF0000"/>
                          </a:solidFill>
                          <a:effectLst/>
                          <a:latin typeface="Calibri"/>
                        </a:rPr>
                        <a:t> </a:t>
                      </a:r>
                    </a:p>
                  </a:txBody>
                  <a:tcPr marL="9092" marR="9092" marT="9092"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dirty="0">
                          <a:solidFill>
                            <a:srgbClr val="1F497D"/>
                          </a:solidFill>
                          <a:effectLst/>
                          <a:latin typeface="Calibri"/>
                        </a:rPr>
                        <a:t> </a:t>
                      </a:r>
                    </a:p>
                  </a:txBody>
                  <a:tcPr marL="9092" marR="9092" marT="9092"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617747">
                <a:tc>
                  <a:txBody>
                    <a:bodyPr/>
                    <a:lstStyle/>
                    <a:p>
                      <a:pPr algn="l" fontAlgn="ctr"/>
                      <a:r>
                        <a:rPr lang="en-US" sz="2000" b="1" i="0" u="none" strike="noStrike" dirty="0">
                          <a:solidFill>
                            <a:srgbClr val="1F497D"/>
                          </a:solidFill>
                          <a:effectLst/>
                          <a:latin typeface="Calibri"/>
                        </a:rPr>
                        <a:t>Had five or more drinks of alcohol in a row within a couple of hours on at least 1 day</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a:solidFill>
                            <a:srgbClr val="1F497D"/>
                          </a:solidFill>
                          <a:effectLst/>
                          <a:latin typeface="Calibri"/>
                        </a:rPr>
                        <a:t>17.9 </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dirty="0">
                          <a:solidFill>
                            <a:srgbClr val="FF0000"/>
                          </a:solidFill>
                          <a:effectLst/>
                          <a:latin typeface="Calibri"/>
                        </a:rPr>
                        <a:t>19.6</a:t>
                      </a:r>
                    </a:p>
                  </a:txBody>
                  <a:tcPr marL="9092" marR="9092" marT="909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dirty="0">
                          <a:solidFill>
                            <a:srgbClr val="1F497D"/>
                          </a:solidFill>
                          <a:effectLst/>
                          <a:latin typeface="Calibri"/>
                        </a:rPr>
                        <a:t>14.5</a:t>
                      </a:r>
                    </a:p>
                  </a:txBody>
                  <a:tcPr marL="9092" marR="9092" marT="909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DCDB"/>
                    </a:solidFill>
                  </a:tcPr>
                </a:tc>
              </a:tr>
              <a:tr h="366655">
                <a:tc>
                  <a:txBody>
                    <a:bodyPr/>
                    <a:lstStyle/>
                    <a:p>
                      <a:pPr algn="l" fontAlgn="ctr"/>
                      <a:r>
                        <a:rPr lang="en-US" sz="2000" b="1" i="0" u="none" strike="noStrike" dirty="0">
                          <a:solidFill>
                            <a:srgbClr val="31869B"/>
                          </a:solidFill>
                          <a:effectLst/>
                          <a:latin typeface="Calibri"/>
                        </a:rPr>
                        <a:t>(during the 30 days before the survey)</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a:solidFill>
                            <a:srgbClr val="1F497D"/>
                          </a:solidFill>
                          <a:effectLst/>
                          <a:latin typeface="Calibri"/>
                        </a:rPr>
                        <a:t> </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2400" b="1" i="0" u="none" strike="noStrike" dirty="0">
                        <a:solidFill>
                          <a:srgbClr val="FF0000"/>
                        </a:solidFill>
                        <a:effectLst/>
                        <a:latin typeface="Calibri"/>
                      </a:endParaRPr>
                    </a:p>
                  </a:txBody>
                  <a:tcPr marL="9092" marR="9092" marT="9092"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2400" b="1" i="0" u="none" strike="noStrike" dirty="0">
                          <a:solidFill>
                            <a:srgbClr val="1F497D"/>
                          </a:solidFill>
                          <a:effectLst/>
                          <a:latin typeface="Calibri"/>
                        </a:rPr>
                        <a:t> </a:t>
                      </a:r>
                    </a:p>
                  </a:txBody>
                  <a:tcPr marL="9092" marR="9092" marT="9092" marB="0" anchor="ctr">
                    <a:lnL>
                      <a:noFill/>
                    </a:lnL>
                    <a:lnR w="6350" cap="flat" cmpd="sng" algn="ctr">
                      <a:solidFill>
                        <a:srgbClr val="000000"/>
                      </a:solidFill>
                      <a:prstDash val="solid"/>
                      <a:round/>
                      <a:headEnd type="none" w="med" len="med"/>
                      <a:tailEnd type="none" w="med" len="med"/>
                    </a:lnR>
                    <a:lnT>
                      <a:noFill/>
                    </a:lnT>
                    <a:lnB>
                      <a:noFill/>
                    </a:lnB>
                  </a:tcPr>
                </a:tc>
              </a:tr>
              <a:tr h="620084">
                <a:tc>
                  <a:txBody>
                    <a:bodyPr/>
                    <a:lstStyle/>
                    <a:p>
                      <a:pPr algn="l" fontAlgn="ctr"/>
                      <a:r>
                        <a:rPr lang="en-US" sz="2000" b="1" i="0" u="none" strike="noStrike" dirty="0">
                          <a:solidFill>
                            <a:srgbClr val="1F497D"/>
                          </a:solidFill>
                          <a:effectLst/>
                          <a:latin typeface="Calibri"/>
                        </a:rPr>
                        <a:t>Had at least one drink of alcohol on school property on at least 1 day</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a:solidFill>
                            <a:srgbClr val="1F497D"/>
                          </a:solidFill>
                          <a:effectLst/>
                          <a:latin typeface="Calibri"/>
                        </a:rPr>
                        <a:t>9.3 </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400" b="1" i="0" u="none" strike="noStrike" dirty="0">
                          <a:solidFill>
                            <a:srgbClr val="FF0000"/>
                          </a:solidFill>
                          <a:effectLst/>
                          <a:latin typeface="Calibri"/>
                        </a:rPr>
                        <a:t>10.1</a:t>
                      </a:r>
                    </a:p>
                  </a:txBody>
                  <a:tcPr marL="9092" marR="9092" marT="9092" marB="0" anchor="ctr">
                    <a:lnL w="6350" cap="flat" cmpd="sng" algn="ctr">
                      <a:solidFill>
                        <a:srgbClr val="000000"/>
                      </a:solidFill>
                      <a:prstDash val="solid"/>
                      <a:round/>
                      <a:headEnd type="none" w="med" len="med"/>
                      <a:tailEnd type="none" w="med" len="med"/>
                    </a:lnL>
                    <a:lnR>
                      <a:noFill/>
                    </a:lnR>
                    <a:lnT>
                      <a:noFill/>
                    </a:lnT>
                    <a:lnB>
                      <a:noFill/>
                    </a:lnB>
                    <a:solidFill>
                      <a:srgbClr val="D8E4BC"/>
                    </a:solidFill>
                  </a:tcPr>
                </a:tc>
                <a:tc>
                  <a:txBody>
                    <a:bodyPr/>
                    <a:lstStyle/>
                    <a:p>
                      <a:pPr algn="ctr" fontAlgn="ctr"/>
                      <a:r>
                        <a:rPr lang="en-US" sz="2400" b="1" i="0" u="none" strike="noStrike" dirty="0">
                          <a:solidFill>
                            <a:srgbClr val="1F497D"/>
                          </a:solidFill>
                          <a:effectLst/>
                          <a:latin typeface="Calibri"/>
                        </a:rPr>
                        <a:t>4.3</a:t>
                      </a:r>
                    </a:p>
                  </a:txBody>
                  <a:tcPr marL="9092" marR="9092" marT="9092" marB="0" anchor="ctr">
                    <a:lnL>
                      <a:noFill/>
                    </a:lnL>
                    <a:lnR w="6350" cap="flat" cmpd="sng" algn="ctr">
                      <a:solidFill>
                        <a:srgbClr val="000000"/>
                      </a:solidFill>
                      <a:prstDash val="solid"/>
                      <a:round/>
                      <a:headEnd type="none" w="med" len="med"/>
                      <a:tailEnd type="none" w="med" len="med"/>
                    </a:lnR>
                    <a:lnT>
                      <a:noFill/>
                    </a:lnT>
                    <a:lnB>
                      <a:noFill/>
                    </a:lnB>
                    <a:solidFill>
                      <a:srgbClr val="F2DCDB"/>
                    </a:solidFill>
                  </a:tcPr>
                </a:tc>
              </a:tr>
              <a:tr h="366655">
                <a:tc>
                  <a:txBody>
                    <a:bodyPr/>
                    <a:lstStyle/>
                    <a:p>
                      <a:pPr algn="l" fontAlgn="ctr"/>
                      <a:r>
                        <a:rPr lang="en-US" sz="2000" b="1" i="0" u="none" strike="noStrike" dirty="0">
                          <a:solidFill>
                            <a:srgbClr val="31869B"/>
                          </a:solidFill>
                          <a:effectLst/>
                          <a:latin typeface="Calibri"/>
                        </a:rPr>
                        <a:t>(during the 30 days before the survey)</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a:solidFill>
                            <a:srgbClr val="1F497D"/>
                          </a:solidFill>
                          <a:effectLst/>
                          <a:latin typeface="Calibri"/>
                        </a:rPr>
                        <a:t> </a:t>
                      </a:r>
                    </a:p>
                  </a:txBody>
                  <a:tcPr marL="9092" marR="9092" marT="90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a:solidFill>
                            <a:srgbClr val="1F497D"/>
                          </a:solidFill>
                          <a:effectLst/>
                          <a:latin typeface="Calibri"/>
                        </a:rPr>
                        <a:t> </a:t>
                      </a:r>
                    </a:p>
                  </a:txBody>
                  <a:tcPr marL="9092" marR="9092" marT="9092"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dirty="0">
                          <a:solidFill>
                            <a:srgbClr val="1F497D"/>
                          </a:solidFill>
                          <a:effectLst/>
                          <a:latin typeface="Calibri"/>
                        </a:rPr>
                        <a:t> </a:t>
                      </a:r>
                    </a:p>
                  </a:txBody>
                  <a:tcPr marL="9092" marR="9092" marT="9092"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0" y="6396335"/>
            <a:ext cx="5638800" cy="461665"/>
          </a:xfrm>
          <a:prstGeom prst="rect">
            <a:avLst/>
          </a:prstGeom>
          <a:noFill/>
        </p:spPr>
        <p:txBody>
          <a:bodyPr wrap="square" rtlCol="0">
            <a:spAutoFit/>
          </a:bodyPr>
          <a:lstStyle/>
          <a:p>
            <a:r>
              <a:rPr lang="en-US" sz="1200" dirty="0" smtClean="0">
                <a:solidFill>
                  <a:schemeClr val="bg1"/>
                </a:solidFill>
              </a:rPr>
              <a:t>Source: Centers for Disease Control &amp; Prevention Youth Risk Behavioral Survey (YRBS), 2011</a:t>
            </a:r>
            <a:endParaRPr lang="en-US" sz="1200" dirty="0">
              <a:solidFill>
                <a:schemeClr val="bg1"/>
              </a:solidFill>
            </a:endParaRPr>
          </a:p>
        </p:txBody>
      </p:sp>
    </p:spTree>
    <p:extLst>
      <p:ext uri="{BB962C8B-B14F-4D97-AF65-F5344CB8AC3E}">
        <p14:creationId xmlns:p14="http://schemas.microsoft.com/office/powerpoint/2010/main" xmlns="" val="884833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381000" y="228600"/>
            <a:ext cx="8226720" cy="651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0" rIns="0" bIns="0" anchor="ctr"/>
          <a:lstStyle>
            <a:lvl1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1pPr>
            <a:lvl2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2pPr>
            <a:lvl3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3pPr>
            <a:lvl4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4pPr>
            <a:lvl5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9pPr>
          </a:lstStyle>
          <a:p>
            <a:pPr algn="ctr" eaLnBrk="1">
              <a:buClrTx/>
              <a:buFontTx/>
              <a:buNone/>
            </a:pPr>
            <a:r>
              <a:rPr lang="en-US" altLang="en-US" sz="4400" b="1" dirty="0" smtClean="0">
                <a:solidFill>
                  <a:srgbClr val="FFC000"/>
                </a:solidFill>
                <a:ea typeface="Arial Unicode MS" pitchFamily="34" charset="-128"/>
                <a:cs typeface="Arial Unicode MS" pitchFamily="34" charset="-128"/>
              </a:rPr>
              <a:t>Methods</a:t>
            </a:r>
            <a:endParaRPr lang="en-US" altLang="en-US" sz="4400" b="1" dirty="0">
              <a:solidFill>
                <a:srgbClr val="FFC000"/>
              </a:solidFill>
              <a:ea typeface="Arial Unicode MS" pitchFamily="34" charset="-128"/>
              <a:cs typeface="Arial Unicode MS" pitchFamily="34" charset="-128"/>
            </a:endParaRPr>
          </a:p>
        </p:txBody>
      </p:sp>
      <p:sp>
        <p:nvSpPr>
          <p:cNvPr id="12291" name="Text Box 2"/>
          <p:cNvSpPr txBox="1">
            <a:spLocks noChangeArrowheads="1"/>
          </p:cNvSpPr>
          <p:nvPr/>
        </p:nvSpPr>
        <p:spPr bwMode="auto">
          <a:xfrm>
            <a:off x="304800" y="1143000"/>
            <a:ext cx="8600304"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25471" rIns="0" bIns="0"/>
          <a:lstStyle>
            <a:lvl1pPr marL="430213" indent="-323850"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1pPr>
            <a:lvl2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2pPr>
            <a:lvl3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3pPr>
            <a:lvl4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4pPr>
            <a:lvl5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9pPr>
          </a:lstStyle>
          <a:p>
            <a:pPr marL="563563" indent="-457200" eaLnBrk="1">
              <a:spcAft>
                <a:spcPts val="1293"/>
              </a:spcAft>
              <a:buClr>
                <a:schemeClr val="bg1"/>
              </a:buClr>
              <a:buSzPct val="100000"/>
              <a:buFont typeface="Arial" pitchFamily="34" charset="0"/>
              <a:buChar char="•"/>
            </a:pPr>
            <a:r>
              <a:rPr lang="en-US" altLang="en-US" sz="3000" b="1" dirty="0" smtClean="0">
                <a:ea typeface="Arial Unicode MS" pitchFamily="34" charset="-128"/>
                <a:cs typeface="Arial Unicode MS" pitchFamily="34" charset="-128"/>
              </a:rPr>
              <a:t>Geo-coding of data sources, included 2007-2011 California Highway Patrol SWITRS Collisions, California Alcoholic Beverage Control (ABC) License Violations for Outlets in Los Angeles County (2005-2010), California Department of Education Schools registered in Los Angeles County (2011)</a:t>
            </a:r>
          </a:p>
          <a:p>
            <a:pPr marL="563563" indent="-457200" eaLnBrk="1">
              <a:spcAft>
                <a:spcPts val="1293"/>
              </a:spcAft>
              <a:buClr>
                <a:schemeClr val="bg1"/>
              </a:buClr>
              <a:buSzPct val="100000"/>
              <a:buFont typeface="Arial" pitchFamily="34" charset="0"/>
              <a:buChar char="•"/>
            </a:pPr>
            <a:r>
              <a:rPr lang="en-US" altLang="en-US" sz="3000" b="1" dirty="0" smtClean="0">
                <a:ea typeface="Arial Unicode MS" pitchFamily="34" charset="-128"/>
                <a:cs typeface="Arial Unicode MS" pitchFamily="34" charset="-128"/>
              </a:rPr>
              <a:t>Aggregation of Census Tract Populations to selected cities and communities in Los Angeles County</a:t>
            </a:r>
            <a:r>
              <a:rPr lang="en-US" altLang="en-US" sz="3000" b="1" dirty="0" smtClean="0">
                <a:ea typeface="Arial Unicode MS" pitchFamily="34" charset="-128"/>
                <a:cs typeface="Arial Unicode MS" pitchFamily="34" charset="-128"/>
              </a:rPr>
              <a:t> </a:t>
            </a:r>
            <a:endParaRPr lang="en-US" altLang="en-US" sz="3000" b="1" dirty="0" smtClean="0">
              <a:ea typeface="Arial Unicode MS" pitchFamily="34" charset="-128"/>
              <a:cs typeface="Arial Unicode MS" pitchFamily="34" charset="-128"/>
            </a:endParaRPr>
          </a:p>
        </p:txBody>
      </p:sp>
    </p:spTree>
    <p:extLst>
      <p:ext uri="{BB962C8B-B14F-4D97-AF65-F5344CB8AC3E}">
        <p14:creationId xmlns:p14="http://schemas.microsoft.com/office/powerpoint/2010/main" xmlns="" val="123484779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381000" y="228600"/>
            <a:ext cx="8226720" cy="651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0" rIns="0" bIns="0" anchor="ctr"/>
          <a:lstStyle>
            <a:lvl1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1pPr>
            <a:lvl2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2pPr>
            <a:lvl3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3pPr>
            <a:lvl4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4pPr>
            <a:lvl5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9pPr>
          </a:lstStyle>
          <a:p>
            <a:pPr algn="ctr" eaLnBrk="1">
              <a:buClrTx/>
              <a:buFontTx/>
              <a:buNone/>
            </a:pPr>
            <a:r>
              <a:rPr lang="en-US" altLang="en-US" sz="4400" b="1" dirty="0" smtClean="0">
                <a:solidFill>
                  <a:srgbClr val="FFC000"/>
                </a:solidFill>
                <a:ea typeface="Arial Unicode MS" pitchFamily="34" charset="-128"/>
                <a:cs typeface="Arial Unicode MS" pitchFamily="34" charset="-128"/>
              </a:rPr>
              <a:t>Methods</a:t>
            </a:r>
            <a:endParaRPr lang="en-US" altLang="en-US" sz="4400" b="1" dirty="0">
              <a:solidFill>
                <a:srgbClr val="FFC000"/>
              </a:solidFill>
              <a:ea typeface="Arial Unicode MS" pitchFamily="34" charset="-128"/>
              <a:cs typeface="Arial Unicode MS" pitchFamily="34" charset="-128"/>
            </a:endParaRPr>
          </a:p>
        </p:txBody>
      </p:sp>
      <p:sp>
        <p:nvSpPr>
          <p:cNvPr id="12291" name="Text Box 2"/>
          <p:cNvSpPr txBox="1">
            <a:spLocks noChangeArrowheads="1"/>
          </p:cNvSpPr>
          <p:nvPr/>
        </p:nvSpPr>
        <p:spPr bwMode="auto">
          <a:xfrm>
            <a:off x="228600" y="990600"/>
            <a:ext cx="8600304" cy="5257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25471" rIns="0" bIns="0"/>
          <a:lstStyle>
            <a:lvl1pPr marL="430213" indent="-323850"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1pPr>
            <a:lvl2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2pPr>
            <a:lvl3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3pPr>
            <a:lvl4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4pPr>
            <a:lvl5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9pPr>
          </a:lstStyle>
          <a:p>
            <a:pPr marL="563563" indent="-457200" eaLnBrk="1">
              <a:spcAft>
                <a:spcPts val="1293"/>
              </a:spcAft>
              <a:buClr>
                <a:schemeClr val="bg1"/>
              </a:buClr>
              <a:buSzPct val="100000"/>
            </a:pPr>
            <a:r>
              <a:rPr lang="en-US" altLang="en-US" sz="3200" b="1" dirty="0" smtClean="0">
                <a:ea typeface="Arial Unicode MS" pitchFamily="34" charset="-128"/>
                <a:cs typeface="Arial Unicode MS" pitchFamily="34" charset="-128"/>
              </a:rPr>
              <a:t>Geo-coding</a:t>
            </a:r>
            <a:r>
              <a:rPr lang="en-US" altLang="en-US" sz="3200" b="1" dirty="0" smtClean="0">
                <a:ea typeface="Arial Unicode MS" pitchFamily="34" charset="-128"/>
                <a:cs typeface="Arial Unicode MS" pitchFamily="34" charset="-128"/>
              </a:rPr>
              <a:t>, </a:t>
            </a:r>
            <a:r>
              <a:rPr lang="en-US" altLang="en-US" sz="3200" b="1" dirty="0" smtClean="0">
                <a:ea typeface="Arial Unicode MS" pitchFamily="34" charset="-128"/>
                <a:cs typeface="Arial Unicode MS" pitchFamily="34" charset="-128"/>
              </a:rPr>
              <a:t>Kernel Density Mapping, Spatial </a:t>
            </a:r>
            <a:r>
              <a:rPr lang="en-US" altLang="en-US" sz="3200" b="1" dirty="0" smtClean="0">
                <a:ea typeface="Arial Unicode MS" pitchFamily="34" charset="-128"/>
                <a:cs typeface="Arial Unicode MS" pitchFamily="34" charset="-128"/>
              </a:rPr>
              <a:t>Joints by </a:t>
            </a:r>
            <a:r>
              <a:rPr lang="en-US" altLang="en-US" sz="3200" b="1" dirty="0" smtClean="0">
                <a:ea typeface="Arial Unicode MS" pitchFamily="34" charset="-128"/>
                <a:cs typeface="Arial Unicode MS" pitchFamily="34" charset="-128"/>
              </a:rPr>
              <a:t>location, Spatial Aggregation by Census Tracts:</a:t>
            </a:r>
            <a:endParaRPr lang="en-US" altLang="en-US" sz="3200" b="1" dirty="0" smtClean="0">
              <a:ea typeface="Arial Unicode MS" pitchFamily="34" charset="-128"/>
              <a:cs typeface="Arial Unicode MS" pitchFamily="34" charset="-128"/>
            </a:endParaRPr>
          </a:p>
          <a:p>
            <a:pPr marL="1104900" lvl="2" indent="-514350" eaLnBrk="1">
              <a:spcAft>
                <a:spcPts val="1293"/>
              </a:spcAft>
              <a:buClr>
                <a:schemeClr val="bg1"/>
              </a:buClr>
              <a:buSzPct val="100000"/>
              <a:buFont typeface="Courier New" panose="02070309020205020404" pitchFamily="49" charset="0"/>
              <a:buChar char="o"/>
            </a:pPr>
            <a:r>
              <a:rPr lang="en-US" altLang="en-US" sz="2800" b="1" dirty="0" smtClean="0">
                <a:ea typeface="Arial Unicode MS" pitchFamily="34" charset="-128"/>
                <a:cs typeface="Arial Unicode MS" pitchFamily="34" charset="-128"/>
              </a:rPr>
              <a:t>Joined 2008-2010 California Healthy Kids Survey (CHKS) participating schools to Census Tract Population data</a:t>
            </a:r>
            <a:endParaRPr lang="en-US" altLang="en-US" sz="2800" b="1" dirty="0" smtClean="0">
              <a:ea typeface="Arial Unicode MS" pitchFamily="34" charset="-128"/>
              <a:cs typeface="Arial Unicode MS" pitchFamily="34" charset="-128"/>
            </a:endParaRPr>
          </a:p>
          <a:p>
            <a:pPr marL="1104900" lvl="2" indent="-514350" eaLnBrk="1">
              <a:spcAft>
                <a:spcPts val="1293"/>
              </a:spcAft>
              <a:buClr>
                <a:schemeClr val="bg1"/>
              </a:buClr>
              <a:buSzPct val="100000"/>
              <a:buFont typeface="Courier New" panose="02070309020205020404" pitchFamily="49" charset="0"/>
              <a:buChar char="o"/>
            </a:pPr>
            <a:r>
              <a:rPr lang="en-US" altLang="en-US" sz="2800" b="1" dirty="0" smtClean="0">
                <a:ea typeface="Arial Unicode MS" pitchFamily="34" charset="-128"/>
                <a:cs typeface="Arial Unicode MS" pitchFamily="34" charset="-128"/>
              </a:rPr>
              <a:t>California Alcoholic Beverage Control (ABC)-2011 </a:t>
            </a:r>
            <a:r>
              <a:rPr lang="en-US" altLang="en-US" sz="2800" b="1" dirty="0" smtClean="0">
                <a:ea typeface="Arial Unicode MS" pitchFamily="34" charset="-128"/>
                <a:cs typeface="Arial Unicode MS" pitchFamily="34" charset="-128"/>
              </a:rPr>
              <a:t>alcohol outlets with history of license violations</a:t>
            </a:r>
            <a:endParaRPr lang="en-US" altLang="en-US" sz="2800" b="1" dirty="0" smtClean="0">
              <a:ea typeface="Arial Unicode MS" pitchFamily="34" charset="-128"/>
              <a:cs typeface="Arial Unicode MS" pitchFamily="34" charset="-128"/>
            </a:endParaRPr>
          </a:p>
          <a:p>
            <a:pPr marL="1104900" lvl="2" indent="-514350" eaLnBrk="1">
              <a:spcAft>
                <a:spcPts val="1293"/>
              </a:spcAft>
              <a:buClr>
                <a:schemeClr val="bg1"/>
              </a:buClr>
              <a:buSzPct val="100000"/>
              <a:buFont typeface="Courier New" panose="02070309020205020404" pitchFamily="49" charset="0"/>
              <a:buChar char="o"/>
            </a:pPr>
            <a:r>
              <a:rPr lang="en-US" altLang="en-US" sz="2800" b="1" dirty="0" smtClean="0">
                <a:ea typeface="Arial Unicode MS" pitchFamily="34" charset="-128"/>
                <a:cs typeface="Arial Unicode MS" pitchFamily="34" charset="-128"/>
              </a:rPr>
              <a:t>Census </a:t>
            </a:r>
            <a:r>
              <a:rPr lang="en-US" altLang="en-US" sz="2800" b="1" dirty="0" smtClean="0">
                <a:ea typeface="Arial Unicode MS" pitchFamily="34" charset="-128"/>
                <a:cs typeface="Arial Unicode MS" pitchFamily="34" charset="-128"/>
              </a:rPr>
              <a:t>tract </a:t>
            </a:r>
            <a:r>
              <a:rPr lang="en-US" altLang="en-US" sz="2800" b="1" dirty="0" smtClean="0">
                <a:ea typeface="Arial Unicode MS" pitchFamily="34" charset="-128"/>
                <a:cs typeface="Arial Unicode MS" pitchFamily="34" charset="-128"/>
              </a:rPr>
              <a:t>level population data joined to </a:t>
            </a:r>
            <a:r>
              <a:rPr lang="en-US" sz="2800" b="1" dirty="0" smtClean="0"/>
              <a:t> school locations in LAC</a:t>
            </a:r>
            <a:endParaRPr lang="en-US" altLang="en-US" sz="2800" b="1" dirty="0" smtClean="0">
              <a:ea typeface="Arial Unicode MS" pitchFamily="34" charset="-128"/>
              <a:cs typeface="Arial Unicode MS" pitchFamily="34" charset="-128"/>
            </a:endParaRPr>
          </a:p>
        </p:txBody>
      </p:sp>
    </p:spTree>
    <p:extLst>
      <p:ext uri="{BB962C8B-B14F-4D97-AF65-F5344CB8AC3E}">
        <p14:creationId xmlns:p14="http://schemas.microsoft.com/office/powerpoint/2010/main" xmlns="" val="123484779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smtClean="0">
                <a:solidFill>
                  <a:srgbClr val="FFC000"/>
                </a:solidFill>
                <a:ea typeface="Arial Unicode MS" pitchFamily="34" charset="-128"/>
                <a:cs typeface="Arial Unicode MS" pitchFamily="34" charset="-128"/>
              </a:rPr>
              <a:t>Drunk Driving Analyses</a:t>
            </a:r>
            <a:br>
              <a:rPr lang="en-US" altLang="en-US" dirty="0" smtClean="0">
                <a:solidFill>
                  <a:srgbClr val="FFC000"/>
                </a:solidFill>
                <a:ea typeface="Arial Unicode MS" pitchFamily="34" charset="-128"/>
                <a:cs typeface="Arial Unicode MS" pitchFamily="34" charset="-128"/>
              </a:rPr>
            </a:br>
            <a:endParaRPr lang="en-US" dirty="0"/>
          </a:p>
        </p:txBody>
      </p:sp>
      <p:sp>
        <p:nvSpPr>
          <p:cNvPr id="4" name="Content Placeholder 3"/>
          <p:cNvSpPr>
            <a:spLocks noGrp="1"/>
          </p:cNvSpPr>
          <p:nvPr>
            <p:ph idx="1"/>
          </p:nvPr>
        </p:nvSpPr>
        <p:spPr/>
        <p:txBody>
          <a:bodyPr/>
          <a:lstStyle/>
          <a:p>
            <a:pPr lvl="0"/>
            <a:r>
              <a:rPr lang="en-US" sz="3200" dirty="0" smtClean="0"/>
              <a:t>Conducted </a:t>
            </a:r>
            <a:r>
              <a:rPr lang="en-US" sz="3200" dirty="0" smtClean="0"/>
              <a:t>regression analyses </a:t>
            </a:r>
            <a:r>
              <a:rPr lang="en-US" sz="3200" dirty="0" smtClean="0"/>
              <a:t>to explore the </a:t>
            </a:r>
            <a:r>
              <a:rPr lang="en-US" sz="3200" dirty="0" smtClean="0"/>
              <a:t>relationship </a:t>
            </a:r>
            <a:r>
              <a:rPr lang="en-US" sz="3200" dirty="0" smtClean="0"/>
              <a:t>between vehicular collisions and </a:t>
            </a:r>
            <a:r>
              <a:rPr lang="en-US" sz="3200" dirty="0" smtClean="0"/>
              <a:t>Federal </a:t>
            </a:r>
            <a:r>
              <a:rPr lang="en-US" sz="3200" dirty="0" smtClean="0"/>
              <a:t>Poverty </a:t>
            </a:r>
            <a:r>
              <a:rPr lang="en-US" sz="3200" dirty="0" smtClean="0"/>
              <a:t>Level (100 %) in Hispanic </a:t>
            </a:r>
            <a:r>
              <a:rPr lang="en-US" sz="3200" dirty="0" smtClean="0"/>
              <a:t>and White </a:t>
            </a:r>
            <a:r>
              <a:rPr lang="en-US" sz="3200" dirty="0" smtClean="0"/>
              <a:t>city/communities in Los Angeles County</a:t>
            </a:r>
            <a:endParaRPr lang="en-US" sz="3200" dirty="0" smtClean="0"/>
          </a:p>
          <a:p>
            <a:endParaRPr lang="en-US" dirty="0"/>
          </a:p>
        </p:txBody>
      </p:sp>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sz="1800" b="1" i="0" u="none" strike="noStrike" kern="1200" baseline="0">
                <a:solidFill>
                  <a:srgbClr val="FFFFFF"/>
                </a:solidFill>
                <a:latin typeface="+mn-lt"/>
                <a:ea typeface="+mn-ea"/>
                <a:cs typeface="+mn-cs"/>
              </a:defRPr>
            </a:pPr>
            <a:r>
              <a:rPr lang="en-US" sz="3200" kern="1200" dirty="0" smtClean="0">
                <a:solidFill>
                  <a:srgbClr val="FFC000"/>
                </a:solidFill>
              </a:rPr>
              <a:t>Alcohol-Related Collisions (2007-2011) </a:t>
            </a:r>
            <a:br>
              <a:rPr lang="en-US" sz="3200" kern="1200" dirty="0" smtClean="0">
                <a:solidFill>
                  <a:srgbClr val="FFC000"/>
                </a:solidFill>
              </a:rPr>
            </a:br>
            <a:r>
              <a:rPr lang="en-US" sz="3200" kern="1200" dirty="0" smtClean="0">
                <a:solidFill>
                  <a:srgbClr val="FFC000"/>
                </a:solidFill>
              </a:rPr>
              <a:t>Los Angeles County</a:t>
            </a:r>
            <a:br>
              <a:rPr lang="en-US" sz="3200" kern="1200" dirty="0" smtClean="0">
                <a:solidFill>
                  <a:srgbClr val="FFC000"/>
                </a:solidFill>
              </a:rPr>
            </a:br>
            <a:endParaRPr lang="en-US" sz="3200" dirty="0">
              <a:solidFill>
                <a:srgbClr val="FFC000"/>
              </a:solidFill>
            </a:endParaRPr>
          </a:p>
        </p:txBody>
      </p:sp>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27</a:t>
            </a:fld>
            <a:endParaRPr lang="en-US"/>
          </a:p>
        </p:txBody>
      </p:sp>
      <p:graphicFrame>
        <p:nvGraphicFramePr>
          <p:cNvPr id="7" name="Content Placeholder 6"/>
          <p:cNvGraphicFramePr>
            <a:graphicFrameLocks noGrp="1"/>
          </p:cNvGraphicFramePr>
          <p:nvPr>
            <p:ph idx="1"/>
          </p:nvPr>
        </p:nvGraphicFramePr>
        <p:xfrm>
          <a:off x="457200" y="1143000"/>
          <a:ext cx="8229600" cy="483076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28600" y="6396335"/>
            <a:ext cx="4953000" cy="461665"/>
          </a:xfrm>
          <a:prstGeom prst="rect">
            <a:avLst/>
          </a:prstGeom>
          <a:noFill/>
        </p:spPr>
        <p:txBody>
          <a:bodyPr wrap="square" rtlCol="0">
            <a:spAutoFit/>
          </a:bodyPr>
          <a:lstStyle/>
          <a:p>
            <a:r>
              <a:rPr lang="en-US" sz="1200" dirty="0" smtClean="0">
                <a:solidFill>
                  <a:schemeClr val="bg1"/>
                </a:solidFill>
              </a:rPr>
              <a:t>Data Source:  Statewide Integrated Traffic Reporting System (SWITRS), California Highway Patrol, Years 2007 through 2011</a:t>
            </a:r>
            <a:endParaRPr lang="en-US" sz="1200" dirty="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2"/>
          <p:cNvPicPr>
            <a:picLocks noChangeAspect="1" noChangeArrowheads="1"/>
          </p:cNvPicPr>
          <p:nvPr/>
        </p:nvPicPr>
        <p:blipFill>
          <a:blip r:embed="rId3" cstate="print"/>
          <a:srcRect/>
          <a:stretch>
            <a:fillRect/>
          </a:stretch>
        </p:blipFill>
        <p:spPr bwMode="auto">
          <a:xfrm>
            <a:off x="0" y="114964"/>
            <a:ext cx="8990714" cy="6743036"/>
          </a:xfrm>
          <a:prstGeom prst="rect">
            <a:avLst/>
          </a:prstGeom>
          <a:noFill/>
          <a:ln w="9525">
            <a:noFill/>
            <a:miter lim="800000"/>
            <a:headEnd/>
            <a:tailEnd/>
          </a:ln>
        </p:spPr>
      </p:pic>
      <p:sp>
        <p:nvSpPr>
          <p:cNvPr id="14340" name="Text Box 4"/>
          <p:cNvSpPr txBox="1">
            <a:spLocks noChangeArrowheads="1"/>
          </p:cNvSpPr>
          <p:nvPr/>
        </p:nvSpPr>
        <p:spPr bwMode="auto">
          <a:xfrm>
            <a:off x="304800" y="5638800"/>
            <a:ext cx="1828800" cy="396875"/>
          </a:xfrm>
          <a:prstGeom prst="rect">
            <a:avLst/>
          </a:prstGeom>
          <a:noFill/>
          <a:ln w="9525">
            <a:noFill/>
            <a:miter lim="800000"/>
            <a:headEnd/>
            <a:tailEnd/>
          </a:ln>
        </p:spPr>
        <p:txBody>
          <a:bodyPr>
            <a:spAutoFit/>
          </a:bodyPr>
          <a:lstStyle/>
          <a:p>
            <a:r>
              <a:rPr lang="en-US" sz="1000" dirty="0">
                <a:solidFill>
                  <a:srgbClr val="091F62"/>
                </a:solidFill>
              </a:rPr>
              <a:t>Source:  HIRS, Calendar Year 2007</a:t>
            </a:r>
          </a:p>
        </p:txBody>
      </p:sp>
      <p:sp>
        <p:nvSpPr>
          <p:cNvPr id="28" name="Rectangle 27"/>
          <p:cNvSpPr/>
          <p:nvPr/>
        </p:nvSpPr>
        <p:spPr>
          <a:xfrm flipH="1">
            <a:off x="8763000" y="94782"/>
            <a:ext cx="151514" cy="676321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533472" y="1"/>
            <a:ext cx="57329" cy="68580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2562136" y="6822056"/>
            <a:ext cx="6428578"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cstate="print">
            <a:clrChange>
              <a:clrFrom>
                <a:srgbClr val="002657"/>
              </a:clrFrom>
              <a:clrTo>
                <a:srgbClr val="002657">
                  <a:alpha val="0"/>
                </a:srgbClr>
              </a:clrTo>
            </a:clrChange>
            <a:extLst>
              <a:ext uri="{28A0092B-C50C-407E-A947-70E740481C1C}">
                <a14:useLocalDpi xmlns:a14="http://schemas.microsoft.com/office/drawing/2010/main" xmlns="" val="0"/>
              </a:ext>
            </a:extLst>
          </a:blip>
          <a:stretch>
            <a:fillRect/>
          </a:stretch>
        </p:blipFill>
        <p:spPr>
          <a:xfrm>
            <a:off x="7078180" y="6318786"/>
            <a:ext cx="2065820" cy="539214"/>
          </a:xfrm>
          <a:prstGeom prst="rect">
            <a:avLst/>
          </a:prstGeom>
        </p:spPr>
      </p:pic>
      <p:sp>
        <p:nvSpPr>
          <p:cNvPr id="32" name="Rectangle 31"/>
          <p:cNvSpPr/>
          <p:nvPr/>
        </p:nvSpPr>
        <p:spPr>
          <a:xfrm>
            <a:off x="7620000" y="294338"/>
            <a:ext cx="152400" cy="636410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524000" y="228600"/>
            <a:ext cx="6553200" cy="1886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1952087" y="115107"/>
            <a:ext cx="152400" cy="664548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5" cstate="print">
            <a:clrChange>
              <a:clrFrom>
                <a:srgbClr val="00E6A9"/>
              </a:clrFrom>
              <a:clrTo>
                <a:srgbClr val="00E6A9">
                  <a:alpha val="0"/>
                </a:srgbClr>
              </a:clrTo>
            </a:clrChange>
            <a:extLst>
              <a:ext uri="{28A0092B-C50C-407E-A947-70E740481C1C}">
                <a14:useLocalDpi xmlns:a14="http://schemas.microsoft.com/office/drawing/2010/main" xmlns="" val="0"/>
              </a:ext>
            </a:extLst>
          </a:blip>
          <a:srcRect l="15656" t="8253" r="22157" b="8413"/>
          <a:stretch/>
        </p:blipFill>
        <p:spPr>
          <a:xfrm>
            <a:off x="886704" y="1087717"/>
            <a:ext cx="2283166" cy="2364225"/>
          </a:xfrm>
          <a:prstGeom prst="rect">
            <a:avLst/>
          </a:prstGeom>
        </p:spPr>
      </p:pic>
      <p:sp>
        <p:nvSpPr>
          <p:cNvPr id="4" name="TextBox 3"/>
          <p:cNvSpPr txBox="1"/>
          <p:nvPr/>
        </p:nvSpPr>
        <p:spPr>
          <a:xfrm>
            <a:off x="1176802" y="637052"/>
            <a:ext cx="1495336" cy="369332"/>
          </a:xfrm>
          <a:prstGeom prst="rect">
            <a:avLst/>
          </a:prstGeom>
          <a:noFill/>
        </p:spPr>
        <p:txBody>
          <a:bodyPr wrap="square" rtlCol="0">
            <a:spAutoFit/>
          </a:bodyPr>
          <a:lstStyle/>
          <a:p>
            <a:pPr algn="ctr"/>
            <a:r>
              <a:rPr lang="en-US" dirty="0" smtClean="0">
                <a:solidFill>
                  <a:schemeClr val="bg1">
                    <a:lumMod val="95000"/>
                  </a:schemeClr>
                </a:solidFill>
              </a:rPr>
              <a:t>2007</a:t>
            </a:r>
            <a:endParaRPr lang="en-US" dirty="0"/>
          </a:p>
        </p:txBody>
      </p:sp>
      <p:pic>
        <p:nvPicPr>
          <p:cNvPr id="5" name="Picture 4"/>
          <p:cNvPicPr>
            <a:picLocks noChangeAspect="1"/>
          </p:cNvPicPr>
          <p:nvPr/>
        </p:nvPicPr>
        <p:blipFill rotWithShape="1">
          <a:blip r:embed="rId6" cstate="print">
            <a:clrChange>
              <a:clrFrom>
                <a:srgbClr val="00E6A9"/>
              </a:clrFrom>
              <a:clrTo>
                <a:srgbClr val="00E6A9">
                  <a:alpha val="0"/>
                </a:srgbClr>
              </a:clrTo>
            </a:clrChange>
            <a:extLst>
              <a:ext uri="{28A0092B-C50C-407E-A947-70E740481C1C}">
                <a14:useLocalDpi xmlns:a14="http://schemas.microsoft.com/office/drawing/2010/main" xmlns="" val="0"/>
              </a:ext>
            </a:extLst>
          </a:blip>
          <a:srcRect l="17258" t="10001" r="22280" b="10508"/>
          <a:stretch/>
        </p:blipFill>
        <p:spPr>
          <a:xfrm>
            <a:off x="3716819" y="1137018"/>
            <a:ext cx="2202346" cy="2237434"/>
          </a:xfrm>
          <a:prstGeom prst="rect">
            <a:avLst/>
          </a:prstGeom>
        </p:spPr>
      </p:pic>
      <p:sp>
        <p:nvSpPr>
          <p:cNvPr id="15" name="TextBox 14"/>
          <p:cNvSpPr txBox="1"/>
          <p:nvPr/>
        </p:nvSpPr>
        <p:spPr>
          <a:xfrm>
            <a:off x="4063178" y="637052"/>
            <a:ext cx="1495336" cy="369332"/>
          </a:xfrm>
          <a:prstGeom prst="rect">
            <a:avLst/>
          </a:prstGeom>
          <a:noFill/>
        </p:spPr>
        <p:txBody>
          <a:bodyPr wrap="square" rtlCol="0">
            <a:spAutoFit/>
          </a:bodyPr>
          <a:lstStyle/>
          <a:p>
            <a:pPr algn="ctr"/>
            <a:r>
              <a:rPr lang="en-US" dirty="0" smtClean="0">
                <a:solidFill>
                  <a:schemeClr val="bg1">
                    <a:lumMod val="95000"/>
                  </a:schemeClr>
                </a:solidFill>
              </a:rPr>
              <a:t>2008</a:t>
            </a:r>
            <a:endParaRPr lang="en-US" dirty="0"/>
          </a:p>
        </p:txBody>
      </p:sp>
      <p:pic>
        <p:nvPicPr>
          <p:cNvPr id="6" name="Picture 5"/>
          <p:cNvPicPr>
            <a:picLocks noChangeAspect="1"/>
          </p:cNvPicPr>
          <p:nvPr/>
        </p:nvPicPr>
        <p:blipFill rotWithShape="1">
          <a:blip r:embed="rId7" cstate="print">
            <a:clrChange>
              <a:clrFrom>
                <a:srgbClr val="00E6A9"/>
              </a:clrFrom>
              <a:clrTo>
                <a:srgbClr val="00E6A9">
                  <a:alpha val="0"/>
                </a:srgbClr>
              </a:clrTo>
            </a:clrChange>
            <a:extLst>
              <a:ext uri="{28A0092B-C50C-407E-A947-70E740481C1C}">
                <a14:useLocalDpi xmlns:a14="http://schemas.microsoft.com/office/drawing/2010/main" xmlns="" val="0"/>
              </a:ext>
            </a:extLst>
          </a:blip>
          <a:srcRect l="15656" t="9700" r="22403" b="10509"/>
          <a:stretch/>
        </p:blipFill>
        <p:spPr>
          <a:xfrm>
            <a:off x="6346662" y="1087717"/>
            <a:ext cx="2298549" cy="2288025"/>
          </a:xfrm>
          <a:prstGeom prst="rect">
            <a:avLst/>
          </a:prstGeom>
        </p:spPr>
      </p:pic>
      <p:sp>
        <p:nvSpPr>
          <p:cNvPr id="17" name="TextBox 16"/>
          <p:cNvSpPr txBox="1"/>
          <p:nvPr/>
        </p:nvSpPr>
        <p:spPr>
          <a:xfrm>
            <a:off x="6726206" y="634024"/>
            <a:ext cx="1495336" cy="369332"/>
          </a:xfrm>
          <a:prstGeom prst="rect">
            <a:avLst/>
          </a:prstGeom>
          <a:noFill/>
        </p:spPr>
        <p:txBody>
          <a:bodyPr wrap="square" rtlCol="0">
            <a:spAutoFit/>
          </a:bodyPr>
          <a:lstStyle/>
          <a:p>
            <a:pPr algn="ctr"/>
            <a:r>
              <a:rPr lang="en-US" dirty="0" smtClean="0">
                <a:solidFill>
                  <a:schemeClr val="bg1">
                    <a:lumMod val="95000"/>
                  </a:schemeClr>
                </a:solidFill>
              </a:rPr>
              <a:t>2009</a:t>
            </a:r>
            <a:endParaRPr lang="en-US" dirty="0"/>
          </a:p>
        </p:txBody>
      </p:sp>
      <p:pic>
        <p:nvPicPr>
          <p:cNvPr id="7" name="Picture 6"/>
          <p:cNvPicPr>
            <a:picLocks noChangeAspect="1"/>
          </p:cNvPicPr>
          <p:nvPr/>
        </p:nvPicPr>
        <p:blipFill rotWithShape="1">
          <a:blip r:embed="rId8" cstate="print">
            <a:clrChange>
              <a:clrFrom>
                <a:srgbClr val="00E6A9"/>
              </a:clrFrom>
              <a:clrTo>
                <a:srgbClr val="00E6A9">
                  <a:alpha val="0"/>
                </a:srgbClr>
              </a:clrTo>
            </a:clrChange>
            <a:extLst>
              <a:ext uri="{28A0092B-C50C-407E-A947-70E740481C1C}">
                <a14:useLocalDpi xmlns:a14="http://schemas.microsoft.com/office/drawing/2010/main" xmlns="" val="0"/>
              </a:ext>
            </a:extLst>
          </a:blip>
          <a:srcRect l="15656" t="9864" r="23016" b="9047"/>
          <a:stretch/>
        </p:blipFill>
        <p:spPr>
          <a:xfrm>
            <a:off x="898621" y="4029371"/>
            <a:ext cx="2134394" cy="2180737"/>
          </a:xfrm>
          <a:prstGeom prst="rect">
            <a:avLst/>
          </a:prstGeom>
        </p:spPr>
      </p:pic>
      <p:sp>
        <p:nvSpPr>
          <p:cNvPr id="19" name="TextBox 18"/>
          <p:cNvSpPr txBox="1"/>
          <p:nvPr/>
        </p:nvSpPr>
        <p:spPr>
          <a:xfrm>
            <a:off x="1155736" y="3636608"/>
            <a:ext cx="1495336" cy="369332"/>
          </a:xfrm>
          <a:prstGeom prst="rect">
            <a:avLst/>
          </a:prstGeom>
          <a:noFill/>
        </p:spPr>
        <p:txBody>
          <a:bodyPr wrap="square" rtlCol="0">
            <a:spAutoFit/>
          </a:bodyPr>
          <a:lstStyle/>
          <a:p>
            <a:pPr algn="ctr"/>
            <a:r>
              <a:rPr lang="en-US" dirty="0" smtClean="0">
                <a:solidFill>
                  <a:schemeClr val="bg1">
                    <a:lumMod val="95000"/>
                  </a:schemeClr>
                </a:solidFill>
              </a:rPr>
              <a:t>2010</a:t>
            </a:r>
            <a:endParaRPr lang="en-US" dirty="0"/>
          </a:p>
        </p:txBody>
      </p:sp>
      <p:pic>
        <p:nvPicPr>
          <p:cNvPr id="8" name="Picture 7"/>
          <p:cNvPicPr>
            <a:picLocks noChangeAspect="1"/>
          </p:cNvPicPr>
          <p:nvPr/>
        </p:nvPicPr>
        <p:blipFill rotWithShape="1">
          <a:blip r:embed="rId9" cstate="print">
            <a:clrChange>
              <a:clrFrom>
                <a:srgbClr val="00E6A9"/>
              </a:clrFrom>
              <a:clrTo>
                <a:srgbClr val="00E6A9">
                  <a:alpha val="0"/>
                </a:srgbClr>
              </a:clrTo>
            </a:clrChange>
            <a:extLst>
              <a:ext uri="{28A0092B-C50C-407E-A947-70E740481C1C}">
                <a14:useLocalDpi xmlns:a14="http://schemas.microsoft.com/office/drawing/2010/main" xmlns="" val="0"/>
              </a:ext>
            </a:extLst>
          </a:blip>
          <a:srcRect l="15656" t="8248" r="22525" b="7778"/>
          <a:stretch/>
        </p:blipFill>
        <p:spPr>
          <a:xfrm>
            <a:off x="3727065" y="3962400"/>
            <a:ext cx="2167562" cy="2275234"/>
          </a:xfrm>
          <a:prstGeom prst="rect">
            <a:avLst/>
          </a:prstGeom>
        </p:spPr>
      </p:pic>
      <p:sp>
        <p:nvSpPr>
          <p:cNvPr id="21" name="TextBox 20"/>
          <p:cNvSpPr txBox="1"/>
          <p:nvPr/>
        </p:nvSpPr>
        <p:spPr>
          <a:xfrm>
            <a:off x="4070324" y="3581400"/>
            <a:ext cx="1495336" cy="369332"/>
          </a:xfrm>
          <a:prstGeom prst="rect">
            <a:avLst/>
          </a:prstGeom>
          <a:noFill/>
        </p:spPr>
        <p:txBody>
          <a:bodyPr wrap="square" rtlCol="0">
            <a:spAutoFit/>
          </a:bodyPr>
          <a:lstStyle/>
          <a:p>
            <a:pPr algn="ctr"/>
            <a:r>
              <a:rPr lang="en-US" dirty="0" smtClean="0">
                <a:solidFill>
                  <a:schemeClr val="bg1">
                    <a:lumMod val="95000"/>
                  </a:schemeClr>
                </a:solidFill>
              </a:rPr>
              <a:t>2011</a:t>
            </a:r>
            <a:endParaRPr lang="en-US" dirty="0"/>
          </a:p>
        </p:txBody>
      </p:sp>
      <p:pic>
        <p:nvPicPr>
          <p:cNvPr id="9" name="Picture 8"/>
          <p:cNvPicPr>
            <a:picLocks noChangeAspect="1"/>
          </p:cNvPicPr>
          <p:nvPr/>
        </p:nvPicPr>
        <p:blipFill rotWithShape="1">
          <a:blip r:embed="rId10" cstate="print">
            <a:clrChange>
              <a:clrFrom>
                <a:srgbClr val="00E6A9"/>
              </a:clrFrom>
              <a:clrTo>
                <a:srgbClr val="00E6A9">
                  <a:alpha val="0"/>
                </a:srgbClr>
              </a:clrTo>
            </a:clrChange>
            <a:extLst>
              <a:ext uri="{28A0092B-C50C-407E-A947-70E740481C1C}">
                <a14:useLocalDpi xmlns:a14="http://schemas.microsoft.com/office/drawing/2010/main" xmlns="" val="0"/>
              </a:ext>
            </a:extLst>
          </a:blip>
          <a:srcRect l="15656" t="8248" r="22525" b="8571"/>
          <a:stretch/>
        </p:blipFill>
        <p:spPr>
          <a:xfrm>
            <a:off x="6400800" y="3962400"/>
            <a:ext cx="2173602" cy="2260011"/>
          </a:xfrm>
          <a:prstGeom prst="rect">
            <a:avLst/>
          </a:prstGeom>
        </p:spPr>
      </p:pic>
      <p:sp>
        <p:nvSpPr>
          <p:cNvPr id="23" name="TextBox 22"/>
          <p:cNvSpPr txBox="1"/>
          <p:nvPr/>
        </p:nvSpPr>
        <p:spPr>
          <a:xfrm>
            <a:off x="6934200" y="3581400"/>
            <a:ext cx="1495336" cy="369332"/>
          </a:xfrm>
          <a:prstGeom prst="rect">
            <a:avLst/>
          </a:prstGeom>
          <a:noFill/>
        </p:spPr>
        <p:txBody>
          <a:bodyPr wrap="square" rtlCol="0">
            <a:spAutoFit/>
          </a:bodyPr>
          <a:lstStyle/>
          <a:p>
            <a:pPr algn="ctr"/>
            <a:r>
              <a:rPr lang="en-US" dirty="0" smtClean="0">
                <a:solidFill>
                  <a:schemeClr val="bg1">
                    <a:lumMod val="95000"/>
                  </a:schemeClr>
                </a:solidFill>
              </a:rPr>
              <a:t>2007-2011</a:t>
            </a:r>
            <a:endParaRPr lang="en-US" dirty="0"/>
          </a:p>
        </p:txBody>
      </p:sp>
      <p:sp>
        <p:nvSpPr>
          <p:cNvPr id="10" name="TextBox 9"/>
          <p:cNvSpPr txBox="1"/>
          <p:nvPr/>
        </p:nvSpPr>
        <p:spPr>
          <a:xfrm>
            <a:off x="762000" y="101988"/>
            <a:ext cx="7620000" cy="461665"/>
          </a:xfrm>
          <a:prstGeom prst="rect">
            <a:avLst/>
          </a:prstGeom>
          <a:noFill/>
        </p:spPr>
        <p:txBody>
          <a:bodyPr wrap="square" rtlCol="0">
            <a:spAutoFit/>
          </a:bodyPr>
          <a:lstStyle/>
          <a:p>
            <a:pPr algn="ctr"/>
            <a:r>
              <a:rPr lang="en-US" sz="2400" b="1" dirty="0" smtClean="0">
                <a:solidFill>
                  <a:srgbClr val="FFC000"/>
                </a:solidFill>
              </a:rPr>
              <a:t>Alcohol Related DUI Injury and Deaths</a:t>
            </a:r>
            <a:endParaRPr lang="en-US" sz="2400" b="1" dirty="0">
              <a:solidFill>
                <a:srgbClr val="FFC000"/>
              </a:solidFill>
            </a:endParaRPr>
          </a:p>
        </p:txBody>
      </p:sp>
      <p:sp>
        <p:nvSpPr>
          <p:cNvPr id="11" name="Rectangle 10"/>
          <p:cNvSpPr/>
          <p:nvPr/>
        </p:nvSpPr>
        <p:spPr>
          <a:xfrm>
            <a:off x="3656548" y="1170537"/>
            <a:ext cx="60271" cy="248213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200400" y="1155384"/>
            <a:ext cx="93636" cy="226273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564893" y="1087717"/>
            <a:ext cx="58256" cy="240276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431661" y="1058313"/>
            <a:ext cx="2344764" cy="45719"/>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247218" y="3847747"/>
            <a:ext cx="81602" cy="2335026"/>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288019" y="6119274"/>
            <a:ext cx="2350781" cy="63499"/>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8519174" y="3881002"/>
            <a:ext cx="45719" cy="2260011"/>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04800" y="1058313"/>
            <a:ext cx="63106" cy="244187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848548" y="1059931"/>
            <a:ext cx="2283166" cy="55572"/>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848548" y="1081172"/>
            <a:ext cx="45719" cy="2419014"/>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4577"/>
          <p:cNvGrpSpPr/>
          <p:nvPr/>
        </p:nvGrpSpPr>
        <p:grpSpPr>
          <a:xfrm>
            <a:off x="434975" y="2996407"/>
            <a:ext cx="669925" cy="502444"/>
            <a:chOff x="434975" y="2911475"/>
            <a:chExt cx="898525" cy="587376"/>
          </a:xfrm>
        </p:grpSpPr>
        <p:sp>
          <p:nvSpPr>
            <p:cNvPr id="29" name="AutoShape 3"/>
            <p:cNvSpPr>
              <a:spLocks noChangeAspect="1" noChangeArrowheads="1" noTextEdit="1"/>
            </p:cNvSpPr>
            <p:nvPr/>
          </p:nvSpPr>
          <p:spPr bwMode="auto">
            <a:xfrm>
              <a:off x="434975" y="2911475"/>
              <a:ext cx="898525" cy="56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7" name="Group 205"/>
            <p:cNvGrpSpPr>
              <a:grpSpLocks/>
            </p:cNvGrpSpPr>
            <p:nvPr/>
          </p:nvGrpSpPr>
          <p:grpSpPr bwMode="auto">
            <a:xfrm>
              <a:off x="436563" y="2916238"/>
              <a:ext cx="892175" cy="582613"/>
              <a:chOff x="275" y="1837"/>
              <a:chExt cx="562" cy="367"/>
            </a:xfrm>
          </p:grpSpPr>
          <p:sp>
            <p:nvSpPr>
              <p:cNvPr id="14378" name="Rectangle 5"/>
              <p:cNvSpPr>
                <a:spLocks noChangeArrowheads="1"/>
              </p:cNvSpPr>
              <p:nvPr/>
            </p:nvSpPr>
            <p:spPr bwMode="auto">
              <a:xfrm>
                <a:off x="592" y="1837"/>
                <a:ext cx="245"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High </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14379" name="Rectangle 6"/>
              <p:cNvSpPr>
                <a:spLocks noChangeArrowheads="1"/>
              </p:cNvSpPr>
              <p:nvPr/>
            </p:nvSpPr>
            <p:spPr bwMode="auto">
              <a:xfrm>
                <a:off x="585" y="2078"/>
                <a:ext cx="222"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Low</a:t>
                </a: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380" name="Line 7"/>
              <p:cNvSpPr>
                <a:spLocks noChangeShapeType="1"/>
              </p:cNvSpPr>
              <p:nvPr/>
            </p:nvSpPr>
            <p:spPr bwMode="auto">
              <a:xfrm>
                <a:off x="540" y="2006"/>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81" name="Rectangle 8"/>
              <p:cNvSpPr>
                <a:spLocks noChangeArrowheads="1"/>
              </p:cNvSpPr>
              <p:nvPr/>
            </p:nvSpPr>
            <p:spPr bwMode="auto">
              <a:xfrm>
                <a:off x="275" y="2006"/>
                <a:ext cx="265" cy="1"/>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82" name="Rectangle 9"/>
              <p:cNvSpPr>
                <a:spLocks noChangeArrowheads="1"/>
              </p:cNvSpPr>
              <p:nvPr/>
            </p:nvSpPr>
            <p:spPr bwMode="auto">
              <a:xfrm>
                <a:off x="275" y="2007"/>
                <a:ext cx="265" cy="1"/>
              </a:xfrm>
              <a:prstGeom prst="rect">
                <a:avLst/>
              </a:prstGeom>
              <a:solidFill>
                <a:srgbClr val="74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83" name="Rectangle 10"/>
              <p:cNvSpPr>
                <a:spLocks noChangeArrowheads="1"/>
              </p:cNvSpPr>
              <p:nvPr/>
            </p:nvSpPr>
            <p:spPr bwMode="auto">
              <a:xfrm>
                <a:off x="275" y="2008"/>
                <a:ext cx="265" cy="1"/>
              </a:xfrm>
              <a:prstGeom prst="rect">
                <a:avLst/>
              </a:prstGeom>
              <a:solidFill>
                <a:srgbClr val="6C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84" name="Rectangle 11"/>
              <p:cNvSpPr>
                <a:spLocks noChangeArrowheads="1"/>
              </p:cNvSpPr>
              <p:nvPr/>
            </p:nvSpPr>
            <p:spPr bwMode="auto">
              <a:xfrm>
                <a:off x="275" y="2009"/>
                <a:ext cx="265" cy="2"/>
              </a:xfrm>
              <a:prstGeom prst="rect">
                <a:avLst/>
              </a:prstGeom>
              <a:solidFill>
                <a:srgbClr val="68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85" name="Rectangle 12"/>
              <p:cNvSpPr>
                <a:spLocks noChangeArrowheads="1"/>
              </p:cNvSpPr>
              <p:nvPr/>
            </p:nvSpPr>
            <p:spPr bwMode="auto">
              <a:xfrm>
                <a:off x="275" y="2011"/>
                <a:ext cx="265" cy="1"/>
              </a:xfrm>
              <a:prstGeom prst="rect">
                <a:avLst/>
              </a:prstGeom>
              <a:solidFill>
                <a:srgbClr val="65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86" name="Rectangle 13"/>
              <p:cNvSpPr>
                <a:spLocks noChangeArrowheads="1"/>
              </p:cNvSpPr>
              <p:nvPr/>
            </p:nvSpPr>
            <p:spPr bwMode="auto">
              <a:xfrm>
                <a:off x="275" y="2012"/>
                <a:ext cx="265" cy="1"/>
              </a:xfrm>
              <a:prstGeom prst="rect">
                <a:avLst/>
              </a:prstGeom>
              <a:solidFill>
                <a:srgbClr val="6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87" name="Rectangle 14"/>
              <p:cNvSpPr>
                <a:spLocks noChangeArrowheads="1"/>
              </p:cNvSpPr>
              <p:nvPr/>
            </p:nvSpPr>
            <p:spPr bwMode="auto">
              <a:xfrm>
                <a:off x="275" y="2013"/>
                <a:ext cx="265" cy="1"/>
              </a:xfrm>
              <a:prstGeom prst="rect">
                <a:avLst/>
              </a:prstGeom>
              <a:solidFill>
                <a:srgbClr val="5C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88" name="Rectangle 15"/>
              <p:cNvSpPr>
                <a:spLocks noChangeArrowheads="1"/>
              </p:cNvSpPr>
              <p:nvPr/>
            </p:nvSpPr>
            <p:spPr bwMode="auto">
              <a:xfrm>
                <a:off x="275" y="2014"/>
                <a:ext cx="265" cy="1"/>
              </a:xfrm>
              <a:prstGeom prst="rect">
                <a:avLst/>
              </a:prstGeom>
              <a:solidFill>
                <a:srgbClr val="58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89" name="Rectangle 16"/>
              <p:cNvSpPr>
                <a:spLocks noChangeArrowheads="1"/>
              </p:cNvSpPr>
              <p:nvPr/>
            </p:nvSpPr>
            <p:spPr bwMode="auto">
              <a:xfrm>
                <a:off x="275" y="2015"/>
                <a:ext cx="265" cy="1"/>
              </a:xfrm>
              <a:prstGeom prst="rect">
                <a:avLst/>
              </a:prstGeom>
              <a:solidFill>
                <a:srgbClr val="5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90" name="Rectangle 17"/>
              <p:cNvSpPr>
                <a:spLocks noChangeArrowheads="1"/>
              </p:cNvSpPr>
              <p:nvPr/>
            </p:nvSpPr>
            <p:spPr bwMode="auto">
              <a:xfrm>
                <a:off x="275" y="2016"/>
                <a:ext cx="265" cy="1"/>
              </a:xfrm>
              <a:prstGeom prst="rect">
                <a:avLst/>
              </a:prstGeom>
              <a:solidFill>
                <a:srgbClr val="4C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91" name="Rectangle 18"/>
              <p:cNvSpPr>
                <a:spLocks noChangeArrowheads="1"/>
              </p:cNvSpPr>
              <p:nvPr/>
            </p:nvSpPr>
            <p:spPr bwMode="auto">
              <a:xfrm>
                <a:off x="275" y="2017"/>
                <a:ext cx="265" cy="1"/>
              </a:xfrm>
              <a:prstGeom prst="rect">
                <a:avLst/>
              </a:prstGeom>
              <a:solidFill>
                <a:srgbClr val="48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92" name="Rectangle 19"/>
              <p:cNvSpPr>
                <a:spLocks noChangeArrowheads="1"/>
              </p:cNvSpPr>
              <p:nvPr/>
            </p:nvSpPr>
            <p:spPr bwMode="auto">
              <a:xfrm>
                <a:off x="275" y="2018"/>
                <a:ext cx="265" cy="1"/>
              </a:xfrm>
              <a:prstGeom prst="rect">
                <a:avLst/>
              </a:prstGeom>
              <a:solidFill>
                <a:srgbClr val="44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93" name="Rectangle 20"/>
              <p:cNvSpPr>
                <a:spLocks noChangeArrowheads="1"/>
              </p:cNvSpPr>
              <p:nvPr/>
            </p:nvSpPr>
            <p:spPr bwMode="auto">
              <a:xfrm>
                <a:off x="275" y="2019"/>
                <a:ext cx="265" cy="1"/>
              </a:xfrm>
              <a:prstGeom prst="rect">
                <a:avLst/>
              </a:prstGeom>
              <a:solidFill>
                <a:srgbClr val="40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94" name="Rectangle 21"/>
              <p:cNvSpPr>
                <a:spLocks noChangeArrowheads="1"/>
              </p:cNvSpPr>
              <p:nvPr/>
            </p:nvSpPr>
            <p:spPr bwMode="auto">
              <a:xfrm>
                <a:off x="275" y="2020"/>
                <a:ext cx="265" cy="2"/>
              </a:xfrm>
              <a:prstGeom prst="rect">
                <a:avLst/>
              </a:prstGeom>
              <a:solidFill>
                <a:srgbClr val="3D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95" name="Rectangle 22"/>
              <p:cNvSpPr>
                <a:spLocks noChangeArrowheads="1"/>
              </p:cNvSpPr>
              <p:nvPr/>
            </p:nvSpPr>
            <p:spPr bwMode="auto">
              <a:xfrm>
                <a:off x="275" y="2022"/>
                <a:ext cx="265" cy="1"/>
              </a:xfrm>
              <a:prstGeom prst="rect">
                <a:avLst/>
              </a:prstGeom>
              <a:solidFill>
                <a:srgbClr val="34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96" name="Rectangle 23"/>
              <p:cNvSpPr>
                <a:spLocks noChangeArrowheads="1"/>
              </p:cNvSpPr>
              <p:nvPr/>
            </p:nvSpPr>
            <p:spPr bwMode="auto">
              <a:xfrm>
                <a:off x="275" y="2023"/>
                <a:ext cx="265" cy="1"/>
              </a:xfrm>
              <a:prstGeom prst="rect">
                <a:avLst/>
              </a:prstGeom>
              <a:solidFill>
                <a:srgbClr val="31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97" name="Rectangle 24"/>
              <p:cNvSpPr>
                <a:spLocks noChangeArrowheads="1"/>
              </p:cNvSpPr>
              <p:nvPr/>
            </p:nvSpPr>
            <p:spPr bwMode="auto">
              <a:xfrm>
                <a:off x="275" y="2024"/>
                <a:ext cx="265" cy="1"/>
              </a:xfrm>
              <a:prstGeom prst="rect">
                <a:avLst/>
              </a:prstGeom>
              <a:solidFill>
                <a:srgbClr val="2D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98" name="Rectangle 25"/>
              <p:cNvSpPr>
                <a:spLocks noChangeArrowheads="1"/>
              </p:cNvSpPr>
              <p:nvPr/>
            </p:nvSpPr>
            <p:spPr bwMode="auto">
              <a:xfrm>
                <a:off x="275" y="2025"/>
                <a:ext cx="265" cy="1"/>
              </a:xfrm>
              <a:prstGeom prst="rect">
                <a:avLst/>
              </a:prstGeom>
              <a:solidFill>
                <a:srgbClr val="29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99" name="Rectangle 26"/>
              <p:cNvSpPr>
                <a:spLocks noChangeArrowheads="1"/>
              </p:cNvSpPr>
              <p:nvPr/>
            </p:nvSpPr>
            <p:spPr bwMode="auto">
              <a:xfrm>
                <a:off x="275" y="2026"/>
                <a:ext cx="265" cy="1"/>
              </a:xfrm>
              <a:prstGeom prst="rect">
                <a:avLst/>
              </a:prstGeom>
              <a:solidFill>
                <a:srgbClr val="25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00" name="Rectangle 27"/>
              <p:cNvSpPr>
                <a:spLocks noChangeArrowheads="1"/>
              </p:cNvSpPr>
              <p:nvPr/>
            </p:nvSpPr>
            <p:spPr bwMode="auto">
              <a:xfrm>
                <a:off x="275" y="2027"/>
                <a:ext cx="265" cy="1"/>
              </a:xfrm>
              <a:prstGeom prst="rect">
                <a:avLst/>
              </a:prstGeom>
              <a:solidFill>
                <a:srgbClr val="21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01" name="Rectangle 28"/>
              <p:cNvSpPr>
                <a:spLocks noChangeArrowheads="1"/>
              </p:cNvSpPr>
              <p:nvPr/>
            </p:nvSpPr>
            <p:spPr bwMode="auto">
              <a:xfrm>
                <a:off x="275" y="2028"/>
                <a:ext cx="265" cy="1"/>
              </a:xfrm>
              <a:prstGeom prst="rect">
                <a:avLst/>
              </a:prstGeom>
              <a:solidFill>
                <a:srgbClr val="1A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02" name="Rectangle 29"/>
              <p:cNvSpPr>
                <a:spLocks noChangeArrowheads="1"/>
              </p:cNvSpPr>
              <p:nvPr/>
            </p:nvSpPr>
            <p:spPr bwMode="auto">
              <a:xfrm>
                <a:off x="275" y="2029"/>
                <a:ext cx="265" cy="1"/>
              </a:xfrm>
              <a:prstGeom prst="rect">
                <a:avLst/>
              </a:prstGeom>
              <a:solidFill>
                <a:srgbClr val="16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03" name="Rectangle 30"/>
              <p:cNvSpPr>
                <a:spLocks noChangeArrowheads="1"/>
              </p:cNvSpPr>
              <p:nvPr/>
            </p:nvSpPr>
            <p:spPr bwMode="auto">
              <a:xfrm>
                <a:off x="275" y="2030"/>
                <a:ext cx="265" cy="1"/>
              </a:xfrm>
              <a:prstGeom prst="rect">
                <a:avLst/>
              </a:prstGeom>
              <a:solidFill>
                <a:srgbClr val="12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04" name="Rectangle 31"/>
              <p:cNvSpPr>
                <a:spLocks noChangeArrowheads="1"/>
              </p:cNvSpPr>
              <p:nvPr/>
            </p:nvSpPr>
            <p:spPr bwMode="auto">
              <a:xfrm>
                <a:off x="275" y="2031"/>
                <a:ext cx="265" cy="2"/>
              </a:xfrm>
              <a:prstGeom prst="rect">
                <a:avLst/>
              </a:prstGeom>
              <a:solidFill>
                <a:srgbClr val="0F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05" name="Rectangle 32"/>
              <p:cNvSpPr>
                <a:spLocks noChangeArrowheads="1"/>
              </p:cNvSpPr>
              <p:nvPr/>
            </p:nvSpPr>
            <p:spPr bwMode="auto">
              <a:xfrm>
                <a:off x="275" y="2033"/>
                <a:ext cx="265" cy="1"/>
              </a:xfrm>
              <a:prstGeom prst="rect">
                <a:avLst/>
              </a:prstGeom>
              <a:solidFill>
                <a:srgbClr val="0B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06" name="Rectangle 33"/>
              <p:cNvSpPr>
                <a:spLocks noChangeArrowheads="1"/>
              </p:cNvSpPr>
              <p:nvPr/>
            </p:nvSpPr>
            <p:spPr bwMode="auto">
              <a:xfrm>
                <a:off x="275" y="2034"/>
                <a:ext cx="265" cy="1"/>
              </a:xfrm>
              <a:prstGeom prst="rect">
                <a:avLst/>
              </a:prstGeom>
              <a:solidFill>
                <a:srgbClr val="07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07" name="Rectangle 34"/>
              <p:cNvSpPr>
                <a:spLocks noChangeArrowheads="1"/>
              </p:cNvSpPr>
              <p:nvPr/>
            </p:nvSpPr>
            <p:spPr bwMode="auto">
              <a:xfrm>
                <a:off x="275" y="2035"/>
                <a:ext cx="265" cy="1"/>
              </a:xfrm>
              <a:prstGeom prst="rect">
                <a:avLst/>
              </a:prstGeom>
              <a:solidFill>
                <a:srgbClr val="00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08" name="Rectangle 35"/>
              <p:cNvSpPr>
                <a:spLocks noChangeArrowheads="1"/>
              </p:cNvSpPr>
              <p:nvPr/>
            </p:nvSpPr>
            <p:spPr bwMode="auto">
              <a:xfrm>
                <a:off x="275" y="2036"/>
                <a:ext cx="265" cy="1"/>
              </a:xfrm>
              <a:prstGeom prst="rect">
                <a:avLst/>
              </a:prstGeom>
              <a:solidFill>
                <a:srgbClr val="02D90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09" name="Rectangle 36"/>
              <p:cNvSpPr>
                <a:spLocks noChangeArrowheads="1"/>
              </p:cNvSpPr>
              <p:nvPr/>
            </p:nvSpPr>
            <p:spPr bwMode="auto">
              <a:xfrm>
                <a:off x="275" y="2037"/>
                <a:ext cx="265" cy="1"/>
              </a:xfrm>
              <a:prstGeom prst="rect">
                <a:avLst/>
              </a:prstGeom>
              <a:solidFill>
                <a:srgbClr val="02D90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10" name="Rectangle 37"/>
              <p:cNvSpPr>
                <a:spLocks noChangeArrowheads="1"/>
              </p:cNvSpPr>
              <p:nvPr/>
            </p:nvSpPr>
            <p:spPr bwMode="auto">
              <a:xfrm>
                <a:off x="275" y="2038"/>
                <a:ext cx="265" cy="1"/>
              </a:xfrm>
              <a:prstGeom prst="rect">
                <a:avLst/>
              </a:prstGeom>
              <a:solidFill>
                <a:srgbClr val="04D60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11" name="Rectangle 38"/>
              <p:cNvSpPr>
                <a:spLocks noChangeArrowheads="1"/>
              </p:cNvSpPr>
              <p:nvPr/>
            </p:nvSpPr>
            <p:spPr bwMode="auto">
              <a:xfrm>
                <a:off x="275" y="2039"/>
                <a:ext cx="265" cy="1"/>
              </a:xfrm>
              <a:prstGeom prst="rect">
                <a:avLst/>
              </a:prstGeom>
              <a:solidFill>
                <a:srgbClr val="04D41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12" name="Rectangle 39"/>
              <p:cNvSpPr>
                <a:spLocks noChangeArrowheads="1"/>
              </p:cNvSpPr>
              <p:nvPr/>
            </p:nvSpPr>
            <p:spPr bwMode="auto">
              <a:xfrm>
                <a:off x="275" y="2040"/>
                <a:ext cx="265" cy="1"/>
              </a:xfrm>
              <a:prstGeom prst="rect">
                <a:avLst/>
              </a:prstGeom>
              <a:solidFill>
                <a:srgbClr val="06D41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13" name="Rectangle 40"/>
              <p:cNvSpPr>
                <a:spLocks noChangeArrowheads="1"/>
              </p:cNvSpPr>
              <p:nvPr/>
            </p:nvSpPr>
            <p:spPr bwMode="auto">
              <a:xfrm>
                <a:off x="275" y="2041"/>
                <a:ext cx="265" cy="1"/>
              </a:xfrm>
              <a:prstGeom prst="rect">
                <a:avLst/>
              </a:prstGeom>
              <a:solidFill>
                <a:srgbClr val="06D1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14" name="Rectangle 41"/>
              <p:cNvSpPr>
                <a:spLocks noChangeArrowheads="1"/>
              </p:cNvSpPr>
              <p:nvPr/>
            </p:nvSpPr>
            <p:spPr bwMode="auto">
              <a:xfrm>
                <a:off x="275" y="2042"/>
                <a:ext cx="265" cy="2"/>
              </a:xfrm>
              <a:prstGeom prst="rect">
                <a:avLst/>
              </a:prstGeom>
              <a:solidFill>
                <a:srgbClr val="06D1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15" name="Rectangle 42"/>
              <p:cNvSpPr>
                <a:spLocks noChangeArrowheads="1"/>
              </p:cNvSpPr>
              <p:nvPr/>
            </p:nvSpPr>
            <p:spPr bwMode="auto">
              <a:xfrm>
                <a:off x="275" y="2044"/>
                <a:ext cx="265" cy="1"/>
              </a:xfrm>
              <a:prstGeom prst="rect">
                <a:avLst/>
              </a:prstGeom>
              <a:solidFill>
                <a:srgbClr val="08CF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16" name="Rectangle 43"/>
              <p:cNvSpPr>
                <a:spLocks noChangeArrowheads="1"/>
              </p:cNvSpPr>
              <p:nvPr/>
            </p:nvSpPr>
            <p:spPr bwMode="auto">
              <a:xfrm>
                <a:off x="275" y="2045"/>
                <a:ext cx="265" cy="1"/>
              </a:xfrm>
              <a:prstGeom prst="rect">
                <a:avLst/>
              </a:prstGeom>
              <a:solidFill>
                <a:srgbClr val="08CF2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17" name="Rectangle 44"/>
              <p:cNvSpPr>
                <a:spLocks noChangeArrowheads="1"/>
              </p:cNvSpPr>
              <p:nvPr/>
            </p:nvSpPr>
            <p:spPr bwMode="auto">
              <a:xfrm>
                <a:off x="275" y="2046"/>
                <a:ext cx="265" cy="1"/>
              </a:xfrm>
              <a:prstGeom prst="rect">
                <a:avLst/>
              </a:prstGeom>
              <a:solidFill>
                <a:srgbClr val="0ACC2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18" name="Rectangle 45"/>
              <p:cNvSpPr>
                <a:spLocks noChangeArrowheads="1"/>
              </p:cNvSpPr>
              <p:nvPr/>
            </p:nvSpPr>
            <p:spPr bwMode="auto">
              <a:xfrm>
                <a:off x="275" y="2047"/>
                <a:ext cx="265" cy="1"/>
              </a:xfrm>
              <a:prstGeom prst="rect">
                <a:avLst/>
              </a:prstGeom>
              <a:solidFill>
                <a:srgbClr val="0ACC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19" name="Rectangle 46"/>
              <p:cNvSpPr>
                <a:spLocks noChangeArrowheads="1"/>
              </p:cNvSpPr>
              <p:nvPr/>
            </p:nvSpPr>
            <p:spPr bwMode="auto">
              <a:xfrm>
                <a:off x="275" y="2048"/>
                <a:ext cx="265" cy="1"/>
              </a:xfrm>
              <a:prstGeom prst="rect">
                <a:avLst/>
              </a:prstGeom>
              <a:solidFill>
                <a:srgbClr val="0CC9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20" name="Rectangle 47"/>
              <p:cNvSpPr>
                <a:spLocks noChangeArrowheads="1"/>
              </p:cNvSpPr>
              <p:nvPr/>
            </p:nvSpPr>
            <p:spPr bwMode="auto">
              <a:xfrm>
                <a:off x="275" y="2049"/>
                <a:ext cx="265" cy="1"/>
              </a:xfrm>
              <a:prstGeom prst="rect">
                <a:avLst/>
              </a:prstGeom>
              <a:solidFill>
                <a:srgbClr val="0CC9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21" name="Rectangle 48"/>
              <p:cNvSpPr>
                <a:spLocks noChangeArrowheads="1"/>
              </p:cNvSpPr>
              <p:nvPr/>
            </p:nvSpPr>
            <p:spPr bwMode="auto">
              <a:xfrm>
                <a:off x="275" y="2050"/>
                <a:ext cx="265" cy="1"/>
              </a:xfrm>
              <a:prstGeom prst="rect">
                <a:avLst/>
              </a:prstGeom>
              <a:solidFill>
                <a:srgbClr val="0CC7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22" name="Rectangle 49"/>
              <p:cNvSpPr>
                <a:spLocks noChangeArrowheads="1"/>
              </p:cNvSpPr>
              <p:nvPr/>
            </p:nvSpPr>
            <p:spPr bwMode="auto">
              <a:xfrm>
                <a:off x="275" y="2051"/>
                <a:ext cx="265" cy="1"/>
              </a:xfrm>
              <a:prstGeom prst="rect">
                <a:avLst/>
              </a:prstGeom>
              <a:solidFill>
                <a:srgbClr val="0EC4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23" name="Rectangle 50"/>
              <p:cNvSpPr>
                <a:spLocks noChangeArrowheads="1"/>
              </p:cNvSpPr>
              <p:nvPr/>
            </p:nvSpPr>
            <p:spPr bwMode="auto">
              <a:xfrm>
                <a:off x="275" y="2052"/>
                <a:ext cx="265" cy="2"/>
              </a:xfrm>
              <a:prstGeom prst="rect">
                <a:avLst/>
              </a:prstGeom>
              <a:solidFill>
                <a:srgbClr val="0EC43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24" name="Rectangle 51"/>
              <p:cNvSpPr>
                <a:spLocks noChangeArrowheads="1"/>
              </p:cNvSpPr>
              <p:nvPr/>
            </p:nvSpPr>
            <p:spPr bwMode="auto">
              <a:xfrm>
                <a:off x="275" y="2054"/>
                <a:ext cx="265" cy="1"/>
              </a:xfrm>
              <a:prstGeom prst="rect">
                <a:avLst/>
              </a:prstGeom>
              <a:solidFill>
                <a:srgbClr val="10C24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25" name="Rectangle 52"/>
              <p:cNvSpPr>
                <a:spLocks noChangeArrowheads="1"/>
              </p:cNvSpPr>
              <p:nvPr/>
            </p:nvSpPr>
            <p:spPr bwMode="auto">
              <a:xfrm>
                <a:off x="275" y="2055"/>
                <a:ext cx="265" cy="1"/>
              </a:xfrm>
              <a:prstGeom prst="rect">
                <a:avLst/>
              </a:prstGeom>
              <a:solidFill>
                <a:srgbClr val="10C24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26" name="Rectangle 53"/>
              <p:cNvSpPr>
                <a:spLocks noChangeArrowheads="1"/>
              </p:cNvSpPr>
              <p:nvPr/>
            </p:nvSpPr>
            <p:spPr bwMode="auto">
              <a:xfrm>
                <a:off x="275" y="2056"/>
                <a:ext cx="265" cy="1"/>
              </a:xfrm>
              <a:prstGeom prst="rect">
                <a:avLst/>
              </a:prstGeom>
              <a:solidFill>
                <a:srgbClr val="11BF4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27" name="Rectangle 54"/>
              <p:cNvSpPr>
                <a:spLocks noChangeArrowheads="1"/>
              </p:cNvSpPr>
              <p:nvPr/>
            </p:nvSpPr>
            <p:spPr bwMode="auto">
              <a:xfrm>
                <a:off x="275" y="2057"/>
                <a:ext cx="265" cy="1"/>
              </a:xfrm>
              <a:prstGeom prst="rect">
                <a:avLst/>
              </a:prstGeom>
              <a:solidFill>
                <a:srgbClr val="11BF4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28" name="Rectangle 55"/>
              <p:cNvSpPr>
                <a:spLocks noChangeArrowheads="1"/>
              </p:cNvSpPr>
              <p:nvPr/>
            </p:nvSpPr>
            <p:spPr bwMode="auto">
              <a:xfrm>
                <a:off x="275" y="2058"/>
                <a:ext cx="265" cy="1"/>
              </a:xfrm>
              <a:prstGeom prst="rect">
                <a:avLst/>
              </a:prstGeom>
              <a:solidFill>
                <a:srgbClr val="11BD4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29" name="Rectangle 56"/>
              <p:cNvSpPr>
                <a:spLocks noChangeArrowheads="1"/>
              </p:cNvSpPr>
              <p:nvPr/>
            </p:nvSpPr>
            <p:spPr bwMode="auto">
              <a:xfrm>
                <a:off x="275" y="2059"/>
                <a:ext cx="265" cy="1"/>
              </a:xfrm>
              <a:prstGeom prst="rect">
                <a:avLst/>
              </a:prstGeom>
              <a:solidFill>
                <a:srgbClr val="13BD5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30" name="Rectangle 57"/>
              <p:cNvSpPr>
                <a:spLocks noChangeArrowheads="1"/>
              </p:cNvSpPr>
              <p:nvPr/>
            </p:nvSpPr>
            <p:spPr bwMode="auto">
              <a:xfrm>
                <a:off x="275" y="2060"/>
                <a:ext cx="265" cy="1"/>
              </a:xfrm>
              <a:prstGeom prst="rect">
                <a:avLst/>
              </a:prstGeom>
              <a:solidFill>
                <a:srgbClr val="13BA5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31" name="Rectangle 58"/>
              <p:cNvSpPr>
                <a:spLocks noChangeArrowheads="1"/>
              </p:cNvSpPr>
              <p:nvPr/>
            </p:nvSpPr>
            <p:spPr bwMode="auto">
              <a:xfrm>
                <a:off x="275" y="2061"/>
                <a:ext cx="265" cy="1"/>
              </a:xfrm>
              <a:prstGeom prst="rect">
                <a:avLst/>
              </a:prstGeom>
              <a:solidFill>
                <a:srgbClr val="14BA5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32" name="Rectangle 59"/>
              <p:cNvSpPr>
                <a:spLocks noChangeArrowheads="1"/>
              </p:cNvSpPr>
              <p:nvPr/>
            </p:nvSpPr>
            <p:spPr bwMode="auto">
              <a:xfrm>
                <a:off x="275" y="2062"/>
                <a:ext cx="265" cy="1"/>
              </a:xfrm>
              <a:prstGeom prst="rect">
                <a:avLst/>
              </a:prstGeom>
              <a:solidFill>
                <a:srgbClr val="14B85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33" name="Rectangle 60"/>
              <p:cNvSpPr>
                <a:spLocks noChangeArrowheads="1"/>
              </p:cNvSpPr>
              <p:nvPr/>
            </p:nvSpPr>
            <p:spPr bwMode="auto">
              <a:xfrm>
                <a:off x="275" y="2063"/>
                <a:ext cx="265" cy="2"/>
              </a:xfrm>
              <a:prstGeom prst="rect">
                <a:avLst/>
              </a:prstGeom>
              <a:solidFill>
                <a:srgbClr val="14B85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34" name="Rectangle 61"/>
              <p:cNvSpPr>
                <a:spLocks noChangeArrowheads="1"/>
              </p:cNvSpPr>
              <p:nvPr/>
            </p:nvSpPr>
            <p:spPr bwMode="auto">
              <a:xfrm>
                <a:off x="275" y="2065"/>
                <a:ext cx="265" cy="1"/>
              </a:xfrm>
              <a:prstGeom prst="rect">
                <a:avLst/>
              </a:prstGeom>
              <a:solidFill>
                <a:srgbClr val="16B56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35" name="Rectangle 62"/>
              <p:cNvSpPr>
                <a:spLocks noChangeArrowheads="1"/>
              </p:cNvSpPr>
              <p:nvPr/>
            </p:nvSpPr>
            <p:spPr bwMode="auto">
              <a:xfrm>
                <a:off x="275" y="2066"/>
                <a:ext cx="265" cy="1"/>
              </a:xfrm>
              <a:prstGeom prst="rect">
                <a:avLst/>
              </a:prstGeom>
              <a:solidFill>
                <a:srgbClr val="16B56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36" name="Rectangle 63"/>
              <p:cNvSpPr>
                <a:spLocks noChangeArrowheads="1"/>
              </p:cNvSpPr>
              <p:nvPr/>
            </p:nvSpPr>
            <p:spPr bwMode="auto">
              <a:xfrm>
                <a:off x="275" y="2067"/>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37" name="Rectangle 64"/>
              <p:cNvSpPr>
                <a:spLocks noChangeArrowheads="1"/>
              </p:cNvSpPr>
              <p:nvPr/>
            </p:nvSpPr>
            <p:spPr bwMode="auto">
              <a:xfrm>
                <a:off x="275" y="2068"/>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38" name="Rectangle 65"/>
              <p:cNvSpPr>
                <a:spLocks noChangeArrowheads="1"/>
              </p:cNvSpPr>
              <p:nvPr/>
            </p:nvSpPr>
            <p:spPr bwMode="auto">
              <a:xfrm>
                <a:off x="275" y="2069"/>
                <a:ext cx="265" cy="1"/>
              </a:xfrm>
              <a:prstGeom prst="rect">
                <a:avLst/>
              </a:prstGeom>
              <a:solidFill>
                <a:srgbClr val="17B06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39" name="Rectangle 66"/>
              <p:cNvSpPr>
                <a:spLocks noChangeArrowheads="1"/>
              </p:cNvSpPr>
              <p:nvPr/>
            </p:nvSpPr>
            <p:spPr bwMode="auto">
              <a:xfrm>
                <a:off x="275" y="2070"/>
                <a:ext cx="265" cy="1"/>
              </a:xfrm>
              <a:prstGeom prst="rect">
                <a:avLst/>
              </a:prstGeom>
              <a:solidFill>
                <a:srgbClr val="19B06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40" name="Rectangle 67"/>
              <p:cNvSpPr>
                <a:spLocks noChangeArrowheads="1"/>
              </p:cNvSpPr>
              <p:nvPr/>
            </p:nvSpPr>
            <p:spPr bwMode="auto">
              <a:xfrm>
                <a:off x="275" y="2071"/>
                <a:ext cx="265" cy="1"/>
              </a:xfrm>
              <a:prstGeom prst="rect">
                <a:avLst/>
              </a:prstGeom>
              <a:solidFill>
                <a:srgbClr val="18AD6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41" name="Rectangle 68"/>
              <p:cNvSpPr>
                <a:spLocks noChangeArrowheads="1"/>
              </p:cNvSpPr>
              <p:nvPr/>
            </p:nvSpPr>
            <p:spPr bwMode="auto">
              <a:xfrm>
                <a:off x="275" y="2072"/>
                <a:ext cx="265" cy="1"/>
              </a:xfrm>
              <a:prstGeom prst="rect">
                <a:avLst/>
              </a:prstGeom>
              <a:solidFill>
                <a:srgbClr val="1AAD7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42" name="Rectangle 69"/>
              <p:cNvSpPr>
                <a:spLocks noChangeArrowheads="1"/>
              </p:cNvSpPr>
              <p:nvPr/>
            </p:nvSpPr>
            <p:spPr bwMode="auto">
              <a:xfrm>
                <a:off x="275" y="2073"/>
                <a:ext cx="265" cy="1"/>
              </a:xfrm>
              <a:prstGeom prst="rect">
                <a:avLst/>
              </a:prstGeom>
              <a:solidFill>
                <a:srgbClr val="1AAB7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43" name="Rectangle 70"/>
              <p:cNvSpPr>
                <a:spLocks noChangeArrowheads="1"/>
              </p:cNvSpPr>
              <p:nvPr/>
            </p:nvSpPr>
            <p:spPr bwMode="auto">
              <a:xfrm>
                <a:off x="275" y="2074"/>
                <a:ext cx="265" cy="2"/>
              </a:xfrm>
              <a:prstGeom prst="rect">
                <a:avLst/>
              </a:prstGeom>
              <a:solidFill>
                <a:srgbClr val="1AAB7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44" name="Rectangle 71"/>
              <p:cNvSpPr>
                <a:spLocks noChangeArrowheads="1"/>
              </p:cNvSpPr>
              <p:nvPr/>
            </p:nvSpPr>
            <p:spPr bwMode="auto">
              <a:xfrm>
                <a:off x="275" y="2076"/>
                <a:ext cx="265" cy="1"/>
              </a:xfrm>
              <a:prstGeom prst="rect">
                <a:avLst/>
              </a:prstGeom>
              <a:solidFill>
                <a:srgbClr val="1BAB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45" name="Rectangle 72"/>
              <p:cNvSpPr>
                <a:spLocks noChangeArrowheads="1"/>
              </p:cNvSpPr>
              <p:nvPr/>
            </p:nvSpPr>
            <p:spPr bwMode="auto">
              <a:xfrm>
                <a:off x="275" y="2077"/>
                <a:ext cx="265" cy="1"/>
              </a:xfrm>
              <a:prstGeom prst="rect">
                <a:avLst/>
              </a:prstGeom>
              <a:solidFill>
                <a:srgbClr val="1BA8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46" name="Rectangle 73"/>
              <p:cNvSpPr>
                <a:spLocks noChangeArrowheads="1"/>
              </p:cNvSpPr>
              <p:nvPr/>
            </p:nvSpPr>
            <p:spPr bwMode="auto">
              <a:xfrm>
                <a:off x="275" y="2078"/>
                <a:ext cx="265" cy="1"/>
              </a:xfrm>
              <a:prstGeom prst="rect">
                <a:avLst/>
              </a:prstGeom>
              <a:solidFill>
                <a:srgbClr val="1BA8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47" name="Rectangle 74"/>
              <p:cNvSpPr>
                <a:spLocks noChangeArrowheads="1"/>
              </p:cNvSpPr>
              <p:nvPr/>
            </p:nvSpPr>
            <p:spPr bwMode="auto">
              <a:xfrm>
                <a:off x="275" y="2079"/>
                <a:ext cx="265" cy="1"/>
              </a:xfrm>
              <a:prstGeom prst="rect">
                <a:avLst/>
              </a:prstGeom>
              <a:solidFill>
                <a:srgbClr val="1CA6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48" name="Rectangle 75"/>
              <p:cNvSpPr>
                <a:spLocks noChangeArrowheads="1"/>
              </p:cNvSpPr>
              <p:nvPr/>
            </p:nvSpPr>
            <p:spPr bwMode="auto">
              <a:xfrm>
                <a:off x="275" y="2080"/>
                <a:ext cx="265" cy="1"/>
              </a:xfrm>
              <a:prstGeom prst="rect">
                <a:avLst/>
              </a:prstGeom>
              <a:solidFill>
                <a:srgbClr val="1CA67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49" name="Rectangle 76"/>
              <p:cNvSpPr>
                <a:spLocks noChangeArrowheads="1"/>
              </p:cNvSpPr>
              <p:nvPr/>
            </p:nvSpPr>
            <p:spPr bwMode="auto">
              <a:xfrm>
                <a:off x="275" y="2081"/>
                <a:ext cx="265" cy="1"/>
              </a:xfrm>
              <a:prstGeom prst="rect">
                <a:avLst/>
              </a:prstGeom>
              <a:solidFill>
                <a:srgbClr val="1DA3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50" name="Rectangle 77"/>
              <p:cNvSpPr>
                <a:spLocks noChangeArrowheads="1"/>
              </p:cNvSpPr>
              <p:nvPr/>
            </p:nvSpPr>
            <p:spPr bwMode="auto">
              <a:xfrm>
                <a:off x="275" y="2082"/>
                <a:ext cx="265" cy="1"/>
              </a:xfrm>
              <a:prstGeom prst="rect">
                <a:avLst/>
              </a:prstGeom>
              <a:solidFill>
                <a:srgbClr val="1DA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51" name="Rectangle 78"/>
              <p:cNvSpPr>
                <a:spLocks noChangeArrowheads="1"/>
              </p:cNvSpPr>
              <p:nvPr/>
            </p:nvSpPr>
            <p:spPr bwMode="auto">
              <a:xfrm>
                <a:off x="275" y="2083"/>
                <a:ext cx="265" cy="1"/>
              </a:xfrm>
              <a:prstGeom prst="rect">
                <a:avLst/>
              </a:prstGeom>
              <a:solidFill>
                <a:srgbClr val="1DA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52" name="Rectangle 79"/>
              <p:cNvSpPr>
                <a:spLocks noChangeArrowheads="1"/>
              </p:cNvSpPr>
              <p:nvPr/>
            </p:nvSpPr>
            <p:spPr bwMode="auto">
              <a:xfrm>
                <a:off x="275" y="2084"/>
                <a:ext cx="265" cy="2"/>
              </a:xfrm>
              <a:prstGeom prst="rect">
                <a:avLst/>
              </a:prstGeom>
              <a:solidFill>
                <a:srgbClr val="1FA1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53" name="Rectangle 80"/>
              <p:cNvSpPr>
                <a:spLocks noChangeArrowheads="1"/>
              </p:cNvSpPr>
              <p:nvPr/>
            </p:nvSpPr>
            <p:spPr bwMode="auto">
              <a:xfrm>
                <a:off x="275" y="2086"/>
                <a:ext cx="265" cy="1"/>
              </a:xfrm>
              <a:prstGeom prst="rect">
                <a:avLst/>
              </a:prstGeom>
              <a:solidFill>
                <a:srgbClr val="1E9E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54" name="Rectangle 81"/>
              <p:cNvSpPr>
                <a:spLocks noChangeArrowheads="1"/>
              </p:cNvSpPr>
              <p:nvPr/>
            </p:nvSpPr>
            <p:spPr bwMode="auto">
              <a:xfrm>
                <a:off x="275" y="2087"/>
                <a:ext cx="265" cy="1"/>
              </a:xfrm>
              <a:prstGeom prst="rect">
                <a:avLst/>
              </a:prstGeom>
              <a:solidFill>
                <a:srgbClr val="209E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55" name="Rectangle 82"/>
              <p:cNvSpPr>
                <a:spLocks noChangeArrowheads="1"/>
              </p:cNvSpPr>
              <p:nvPr/>
            </p:nvSpPr>
            <p:spPr bwMode="auto">
              <a:xfrm>
                <a:off x="275" y="2088"/>
                <a:ext cx="265" cy="1"/>
              </a:xfrm>
              <a:prstGeom prst="rect">
                <a:avLst/>
              </a:prstGeom>
              <a:solidFill>
                <a:srgbClr val="1F9C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56" name="Rectangle 83"/>
              <p:cNvSpPr>
                <a:spLocks noChangeArrowheads="1"/>
              </p:cNvSpPr>
              <p:nvPr/>
            </p:nvSpPr>
            <p:spPr bwMode="auto">
              <a:xfrm>
                <a:off x="275" y="2089"/>
                <a:ext cx="265" cy="1"/>
              </a:xfrm>
              <a:prstGeom prst="rect">
                <a:avLst/>
              </a:prstGeom>
              <a:solidFill>
                <a:srgbClr val="1F9C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57" name="Rectangle 84"/>
              <p:cNvSpPr>
                <a:spLocks noChangeArrowheads="1"/>
              </p:cNvSpPr>
              <p:nvPr/>
            </p:nvSpPr>
            <p:spPr bwMode="auto">
              <a:xfrm>
                <a:off x="275" y="2090"/>
                <a:ext cx="265" cy="1"/>
              </a:xfrm>
              <a:prstGeom prst="rect">
                <a:avLst/>
              </a:prstGeom>
              <a:solidFill>
                <a:srgbClr val="2099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58" name="Rectangle 85"/>
              <p:cNvSpPr>
                <a:spLocks noChangeArrowheads="1"/>
              </p:cNvSpPr>
              <p:nvPr/>
            </p:nvSpPr>
            <p:spPr bwMode="auto">
              <a:xfrm>
                <a:off x="275" y="2091"/>
                <a:ext cx="265" cy="1"/>
              </a:xfrm>
              <a:prstGeom prst="rect">
                <a:avLst/>
              </a:prstGeom>
              <a:solidFill>
                <a:srgbClr val="20998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59" name="Rectangle 86"/>
              <p:cNvSpPr>
                <a:spLocks noChangeArrowheads="1"/>
              </p:cNvSpPr>
              <p:nvPr/>
            </p:nvSpPr>
            <p:spPr bwMode="auto">
              <a:xfrm>
                <a:off x="275" y="2092"/>
                <a:ext cx="265" cy="1"/>
              </a:xfrm>
              <a:prstGeom prst="rect">
                <a:avLst/>
              </a:prstGeom>
              <a:solidFill>
                <a:srgbClr val="2099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60" name="Rectangle 87"/>
              <p:cNvSpPr>
                <a:spLocks noChangeArrowheads="1"/>
              </p:cNvSpPr>
              <p:nvPr/>
            </p:nvSpPr>
            <p:spPr bwMode="auto">
              <a:xfrm>
                <a:off x="275" y="2093"/>
                <a:ext cx="265" cy="1"/>
              </a:xfrm>
              <a:prstGeom prst="rect">
                <a:avLst/>
              </a:prstGeom>
              <a:solidFill>
                <a:srgbClr val="20968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61" name="Rectangle 88"/>
              <p:cNvSpPr>
                <a:spLocks noChangeArrowheads="1"/>
              </p:cNvSpPr>
              <p:nvPr/>
            </p:nvSpPr>
            <p:spPr bwMode="auto">
              <a:xfrm>
                <a:off x="275" y="2094"/>
                <a:ext cx="265" cy="1"/>
              </a:xfrm>
              <a:prstGeom prst="rect">
                <a:avLst/>
              </a:prstGeom>
              <a:solidFill>
                <a:srgbClr val="2096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62" name="Rectangle 89"/>
              <p:cNvSpPr>
                <a:spLocks noChangeArrowheads="1"/>
              </p:cNvSpPr>
              <p:nvPr/>
            </p:nvSpPr>
            <p:spPr bwMode="auto">
              <a:xfrm>
                <a:off x="275" y="2095"/>
                <a:ext cx="265" cy="2"/>
              </a:xfrm>
              <a:prstGeom prst="rect">
                <a:avLst/>
              </a:prstGeom>
              <a:solidFill>
                <a:srgbClr val="2096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63" name="Rectangle 90"/>
              <p:cNvSpPr>
                <a:spLocks noChangeArrowheads="1"/>
              </p:cNvSpPr>
              <p:nvPr/>
            </p:nvSpPr>
            <p:spPr bwMode="auto">
              <a:xfrm>
                <a:off x="275" y="2097"/>
                <a:ext cx="265" cy="1"/>
              </a:xfrm>
              <a:prstGeom prst="rect">
                <a:avLst/>
              </a:prstGeom>
              <a:solidFill>
                <a:srgbClr val="2096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64" name="Rectangle 91"/>
              <p:cNvSpPr>
                <a:spLocks noChangeArrowheads="1"/>
              </p:cNvSpPr>
              <p:nvPr/>
            </p:nvSpPr>
            <p:spPr bwMode="auto">
              <a:xfrm>
                <a:off x="275" y="2098"/>
                <a:ext cx="265" cy="1"/>
              </a:xfrm>
              <a:prstGeom prst="rect">
                <a:avLst/>
              </a:prstGeom>
              <a:solidFill>
                <a:srgbClr val="1E94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65" name="Rectangle 92"/>
              <p:cNvSpPr>
                <a:spLocks noChangeArrowheads="1"/>
              </p:cNvSpPr>
              <p:nvPr/>
            </p:nvSpPr>
            <p:spPr bwMode="auto">
              <a:xfrm>
                <a:off x="275" y="2099"/>
                <a:ext cx="265" cy="1"/>
              </a:xfrm>
              <a:prstGeom prst="rect">
                <a:avLst/>
              </a:prstGeom>
              <a:solidFill>
                <a:srgbClr val="1E94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66" name="Rectangle 93"/>
              <p:cNvSpPr>
                <a:spLocks noChangeArrowheads="1"/>
              </p:cNvSpPr>
              <p:nvPr/>
            </p:nvSpPr>
            <p:spPr bwMode="auto">
              <a:xfrm>
                <a:off x="275" y="2100"/>
                <a:ext cx="265" cy="1"/>
              </a:xfrm>
              <a:prstGeom prst="rect">
                <a:avLst/>
              </a:prstGeom>
              <a:solidFill>
                <a:srgbClr val="1E92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67" name="Rectangle 94"/>
              <p:cNvSpPr>
                <a:spLocks noChangeArrowheads="1"/>
              </p:cNvSpPr>
              <p:nvPr/>
            </p:nvSpPr>
            <p:spPr bwMode="auto">
              <a:xfrm>
                <a:off x="275" y="2101"/>
                <a:ext cx="265" cy="1"/>
              </a:xfrm>
              <a:prstGeom prst="rect">
                <a:avLst/>
              </a:prstGeom>
              <a:solidFill>
                <a:srgbClr val="1D8F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68" name="Rectangle 95"/>
              <p:cNvSpPr>
                <a:spLocks noChangeArrowheads="1"/>
              </p:cNvSpPr>
              <p:nvPr/>
            </p:nvSpPr>
            <p:spPr bwMode="auto">
              <a:xfrm>
                <a:off x="275" y="2102"/>
                <a:ext cx="265" cy="1"/>
              </a:xfrm>
              <a:prstGeom prst="rect">
                <a:avLst/>
              </a:prstGeom>
              <a:solidFill>
                <a:srgbClr val="1C8D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69" name="Rectangle 96"/>
              <p:cNvSpPr>
                <a:spLocks noChangeArrowheads="1"/>
              </p:cNvSpPr>
              <p:nvPr/>
            </p:nvSpPr>
            <p:spPr bwMode="auto">
              <a:xfrm>
                <a:off x="275" y="2103"/>
                <a:ext cx="265" cy="1"/>
              </a:xfrm>
              <a:prstGeom prst="rect">
                <a:avLst/>
              </a:prstGeom>
              <a:solidFill>
                <a:srgbClr val="1C8B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70" name="Rectangle 97"/>
              <p:cNvSpPr>
                <a:spLocks noChangeArrowheads="1"/>
              </p:cNvSpPr>
              <p:nvPr/>
            </p:nvSpPr>
            <p:spPr bwMode="auto">
              <a:xfrm>
                <a:off x="275" y="2104"/>
                <a:ext cx="265" cy="1"/>
              </a:xfrm>
              <a:prstGeom prst="rect">
                <a:avLst/>
              </a:prstGeom>
              <a:solidFill>
                <a:srgbClr val="1C8A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71" name="Rectangle 98"/>
              <p:cNvSpPr>
                <a:spLocks noChangeArrowheads="1"/>
              </p:cNvSpPr>
              <p:nvPr/>
            </p:nvSpPr>
            <p:spPr bwMode="auto">
              <a:xfrm>
                <a:off x="275" y="2105"/>
                <a:ext cx="265" cy="1"/>
              </a:xfrm>
              <a:prstGeom prst="rect">
                <a:avLst/>
              </a:prstGeom>
              <a:solidFill>
                <a:srgbClr val="1B85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72" name="Rectangle 99"/>
              <p:cNvSpPr>
                <a:spLocks noChangeArrowheads="1"/>
              </p:cNvSpPr>
              <p:nvPr/>
            </p:nvSpPr>
            <p:spPr bwMode="auto">
              <a:xfrm>
                <a:off x="275" y="2106"/>
                <a:ext cx="265" cy="2"/>
              </a:xfrm>
              <a:prstGeom prst="rect">
                <a:avLst/>
              </a:prstGeom>
              <a:solidFill>
                <a:srgbClr val="1B83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73" name="Rectangle 100"/>
              <p:cNvSpPr>
                <a:spLocks noChangeArrowheads="1"/>
              </p:cNvSpPr>
              <p:nvPr/>
            </p:nvSpPr>
            <p:spPr bwMode="auto">
              <a:xfrm>
                <a:off x="275" y="2108"/>
                <a:ext cx="265" cy="1"/>
              </a:xfrm>
              <a:prstGeom prst="rect">
                <a:avLst/>
              </a:prstGeom>
              <a:solidFill>
                <a:srgbClr val="1A81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74" name="Rectangle 101"/>
              <p:cNvSpPr>
                <a:spLocks noChangeArrowheads="1"/>
              </p:cNvSpPr>
              <p:nvPr/>
            </p:nvSpPr>
            <p:spPr bwMode="auto">
              <a:xfrm>
                <a:off x="275" y="2109"/>
                <a:ext cx="265" cy="1"/>
              </a:xfrm>
              <a:prstGeom prst="rect">
                <a:avLst/>
              </a:prstGeom>
              <a:solidFill>
                <a:srgbClr val="1A7F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75" name="Rectangle 102"/>
              <p:cNvSpPr>
                <a:spLocks noChangeArrowheads="1"/>
              </p:cNvSpPr>
              <p:nvPr/>
            </p:nvSpPr>
            <p:spPr bwMode="auto">
              <a:xfrm>
                <a:off x="275" y="2110"/>
                <a:ext cx="265" cy="1"/>
              </a:xfrm>
              <a:prstGeom prst="rect">
                <a:avLst/>
              </a:prstGeom>
              <a:solidFill>
                <a:srgbClr val="197D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76" name="Rectangle 103"/>
              <p:cNvSpPr>
                <a:spLocks noChangeArrowheads="1"/>
              </p:cNvSpPr>
              <p:nvPr/>
            </p:nvSpPr>
            <p:spPr bwMode="auto">
              <a:xfrm>
                <a:off x="275" y="2111"/>
                <a:ext cx="265" cy="1"/>
              </a:xfrm>
              <a:prstGeom prst="rect">
                <a:avLst/>
              </a:prstGeom>
              <a:solidFill>
                <a:srgbClr val="197B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77" name="Rectangle 104"/>
              <p:cNvSpPr>
                <a:spLocks noChangeArrowheads="1"/>
              </p:cNvSpPr>
              <p:nvPr/>
            </p:nvSpPr>
            <p:spPr bwMode="auto">
              <a:xfrm>
                <a:off x="275" y="2112"/>
                <a:ext cx="265" cy="1"/>
              </a:xfrm>
              <a:prstGeom prst="rect">
                <a:avLst/>
              </a:prstGeom>
              <a:solidFill>
                <a:srgbClr val="1879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78" name="Rectangle 105"/>
              <p:cNvSpPr>
                <a:spLocks noChangeArrowheads="1"/>
              </p:cNvSpPr>
              <p:nvPr/>
            </p:nvSpPr>
            <p:spPr bwMode="auto">
              <a:xfrm>
                <a:off x="275" y="2113"/>
                <a:ext cx="265" cy="1"/>
              </a:xfrm>
              <a:prstGeom prst="rect">
                <a:avLst/>
              </a:prstGeom>
              <a:solidFill>
                <a:srgbClr val="1775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79" name="Rectangle 106"/>
              <p:cNvSpPr>
                <a:spLocks noChangeArrowheads="1"/>
              </p:cNvSpPr>
              <p:nvPr/>
            </p:nvSpPr>
            <p:spPr bwMode="auto">
              <a:xfrm>
                <a:off x="275" y="2114"/>
                <a:ext cx="265" cy="1"/>
              </a:xfrm>
              <a:prstGeom prst="rect">
                <a:avLst/>
              </a:prstGeom>
              <a:solidFill>
                <a:srgbClr val="1773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80" name="Rectangle 107"/>
              <p:cNvSpPr>
                <a:spLocks noChangeArrowheads="1"/>
              </p:cNvSpPr>
              <p:nvPr/>
            </p:nvSpPr>
            <p:spPr bwMode="auto">
              <a:xfrm>
                <a:off x="275" y="2115"/>
                <a:ext cx="265" cy="1"/>
              </a:xfrm>
              <a:prstGeom prst="rect">
                <a:avLst/>
              </a:prstGeom>
              <a:solidFill>
                <a:srgbClr val="1771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81" name="Rectangle 108"/>
              <p:cNvSpPr>
                <a:spLocks noChangeArrowheads="1"/>
              </p:cNvSpPr>
              <p:nvPr/>
            </p:nvSpPr>
            <p:spPr bwMode="auto">
              <a:xfrm>
                <a:off x="275" y="2116"/>
                <a:ext cx="265" cy="2"/>
              </a:xfrm>
              <a:prstGeom prst="rect">
                <a:avLst/>
              </a:prstGeom>
              <a:solidFill>
                <a:srgbClr val="166F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82" name="Rectangle 109"/>
              <p:cNvSpPr>
                <a:spLocks noChangeArrowheads="1"/>
              </p:cNvSpPr>
              <p:nvPr/>
            </p:nvSpPr>
            <p:spPr bwMode="auto">
              <a:xfrm>
                <a:off x="275" y="2118"/>
                <a:ext cx="265" cy="1"/>
              </a:xfrm>
              <a:prstGeom prst="rect">
                <a:avLst/>
              </a:prstGeom>
              <a:solidFill>
                <a:srgbClr val="166B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83" name="Rectangle 110"/>
              <p:cNvSpPr>
                <a:spLocks noChangeArrowheads="1"/>
              </p:cNvSpPr>
              <p:nvPr/>
            </p:nvSpPr>
            <p:spPr bwMode="auto">
              <a:xfrm>
                <a:off x="275" y="2119"/>
                <a:ext cx="265" cy="1"/>
              </a:xfrm>
              <a:prstGeom prst="rect">
                <a:avLst/>
              </a:prstGeom>
              <a:solidFill>
                <a:srgbClr val="1669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84" name="Rectangle 111"/>
              <p:cNvSpPr>
                <a:spLocks noChangeArrowheads="1"/>
              </p:cNvSpPr>
              <p:nvPr/>
            </p:nvSpPr>
            <p:spPr bwMode="auto">
              <a:xfrm>
                <a:off x="275" y="2120"/>
                <a:ext cx="265" cy="1"/>
              </a:xfrm>
              <a:prstGeom prst="rect">
                <a:avLst/>
              </a:prstGeom>
              <a:solidFill>
                <a:srgbClr val="1667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85" name="Rectangle 112"/>
              <p:cNvSpPr>
                <a:spLocks noChangeArrowheads="1"/>
              </p:cNvSpPr>
              <p:nvPr/>
            </p:nvSpPr>
            <p:spPr bwMode="auto">
              <a:xfrm>
                <a:off x="275" y="2121"/>
                <a:ext cx="265" cy="1"/>
              </a:xfrm>
              <a:prstGeom prst="rect">
                <a:avLst/>
              </a:prstGeom>
              <a:solidFill>
                <a:srgbClr val="1465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86" name="Rectangle 113"/>
              <p:cNvSpPr>
                <a:spLocks noChangeArrowheads="1"/>
              </p:cNvSpPr>
              <p:nvPr/>
            </p:nvSpPr>
            <p:spPr bwMode="auto">
              <a:xfrm>
                <a:off x="275" y="2122"/>
                <a:ext cx="265" cy="1"/>
              </a:xfrm>
              <a:prstGeom prst="rect">
                <a:avLst/>
              </a:prstGeom>
              <a:solidFill>
                <a:srgbClr val="1461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87" name="Rectangle 114"/>
              <p:cNvSpPr>
                <a:spLocks noChangeArrowheads="1"/>
              </p:cNvSpPr>
              <p:nvPr/>
            </p:nvSpPr>
            <p:spPr bwMode="auto">
              <a:xfrm>
                <a:off x="275" y="2123"/>
                <a:ext cx="265" cy="1"/>
              </a:xfrm>
              <a:prstGeom prst="rect">
                <a:avLst/>
              </a:prstGeom>
              <a:solidFill>
                <a:srgbClr val="145F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88" name="Rectangle 115"/>
              <p:cNvSpPr>
                <a:spLocks noChangeArrowheads="1"/>
              </p:cNvSpPr>
              <p:nvPr/>
            </p:nvSpPr>
            <p:spPr bwMode="auto">
              <a:xfrm>
                <a:off x="275" y="2124"/>
                <a:ext cx="265" cy="1"/>
              </a:xfrm>
              <a:prstGeom prst="rect">
                <a:avLst/>
              </a:prstGeom>
              <a:solidFill>
                <a:srgbClr val="145D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89" name="Rectangle 116"/>
              <p:cNvSpPr>
                <a:spLocks noChangeArrowheads="1"/>
              </p:cNvSpPr>
              <p:nvPr/>
            </p:nvSpPr>
            <p:spPr bwMode="auto">
              <a:xfrm>
                <a:off x="275" y="2125"/>
                <a:ext cx="265" cy="1"/>
              </a:xfrm>
              <a:prstGeom prst="rect">
                <a:avLst/>
              </a:prstGeom>
              <a:solidFill>
                <a:srgbClr val="145B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90" name="Rectangle 117"/>
              <p:cNvSpPr>
                <a:spLocks noChangeArrowheads="1"/>
              </p:cNvSpPr>
              <p:nvPr/>
            </p:nvSpPr>
            <p:spPr bwMode="auto">
              <a:xfrm>
                <a:off x="275" y="2126"/>
                <a:ext cx="265" cy="1"/>
              </a:xfrm>
              <a:prstGeom prst="rect">
                <a:avLst/>
              </a:prstGeom>
              <a:solidFill>
                <a:srgbClr val="1359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91" name="Rectangle 118"/>
              <p:cNvSpPr>
                <a:spLocks noChangeArrowheads="1"/>
              </p:cNvSpPr>
              <p:nvPr/>
            </p:nvSpPr>
            <p:spPr bwMode="auto">
              <a:xfrm>
                <a:off x="275" y="2127"/>
                <a:ext cx="265" cy="2"/>
              </a:xfrm>
              <a:prstGeom prst="rect">
                <a:avLst/>
              </a:prstGeom>
              <a:solidFill>
                <a:srgbClr val="1255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92" name="Rectangle 119"/>
              <p:cNvSpPr>
                <a:spLocks noChangeArrowheads="1"/>
              </p:cNvSpPr>
              <p:nvPr/>
            </p:nvSpPr>
            <p:spPr bwMode="auto">
              <a:xfrm>
                <a:off x="275" y="2129"/>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93" name="Rectangle 120"/>
              <p:cNvSpPr>
                <a:spLocks noChangeArrowheads="1"/>
              </p:cNvSpPr>
              <p:nvPr/>
            </p:nvSpPr>
            <p:spPr bwMode="auto">
              <a:xfrm>
                <a:off x="275" y="2130"/>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94" name="Rectangle 121"/>
              <p:cNvSpPr>
                <a:spLocks noChangeArrowheads="1"/>
              </p:cNvSpPr>
              <p:nvPr/>
            </p:nvSpPr>
            <p:spPr bwMode="auto">
              <a:xfrm>
                <a:off x="275" y="2131"/>
                <a:ext cx="265" cy="1"/>
              </a:xfrm>
              <a:prstGeom prst="rect">
                <a:avLst/>
              </a:prstGeom>
              <a:solidFill>
                <a:srgbClr val="115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95" name="Rectangle 122"/>
              <p:cNvSpPr>
                <a:spLocks noChangeArrowheads="1"/>
              </p:cNvSpPr>
              <p:nvPr/>
            </p:nvSpPr>
            <p:spPr bwMode="auto">
              <a:xfrm>
                <a:off x="275" y="2132"/>
                <a:ext cx="265" cy="1"/>
              </a:xfrm>
              <a:prstGeom prst="rect">
                <a:avLst/>
              </a:prstGeom>
              <a:solidFill>
                <a:srgbClr val="114F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96" name="Rectangle 123"/>
              <p:cNvSpPr>
                <a:spLocks noChangeArrowheads="1"/>
              </p:cNvSpPr>
              <p:nvPr/>
            </p:nvSpPr>
            <p:spPr bwMode="auto">
              <a:xfrm>
                <a:off x="275" y="2133"/>
                <a:ext cx="265" cy="1"/>
              </a:xfrm>
              <a:prstGeom prst="rect">
                <a:avLst/>
              </a:prstGeom>
              <a:solidFill>
                <a:srgbClr val="114C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97" name="Rectangle 124"/>
              <p:cNvSpPr>
                <a:spLocks noChangeArrowheads="1"/>
              </p:cNvSpPr>
              <p:nvPr/>
            </p:nvSpPr>
            <p:spPr bwMode="auto">
              <a:xfrm>
                <a:off x="275" y="2134"/>
                <a:ext cx="265" cy="1"/>
              </a:xfrm>
              <a:prstGeom prst="rect">
                <a:avLst/>
              </a:prstGeom>
              <a:solidFill>
                <a:srgbClr val="114A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98" name="Rectangle 125"/>
              <p:cNvSpPr>
                <a:spLocks noChangeArrowheads="1"/>
              </p:cNvSpPr>
              <p:nvPr/>
            </p:nvSpPr>
            <p:spPr bwMode="auto">
              <a:xfrm>
                <a:off x="275" y="2135"/>
                <a:ext cx="265" cy="1"/>
              </a:xfrm>
              <a:prstGeom prst="rect">
                <a:avLst/>
              </a:prstGeom>
              <a:solidFill>
                <a:srgbClr val="1148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99" name="Rectangle 126"/>
              <p:cNvSpPr>
                <a:spLocks noChangeArrowheads="1"/>
              </p:cNvSpPr>
              <p:nvPr/>
            </p:nvSpPr>
            <p:spPr bwMode="auto">
              <a:xfrm>
                <a:off x="275" y="2136"/>
                <a:ext cx="265" cy="1"/>
              </a:xfrm>
              <a:prstGeom prst="rect">
                <a:avLst/>
              </a:prstGeom>
              <a:solidFill>
                <a:srgbClr val="0F46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00" name="Rectangle 127"/>
              <p:cNvSpPr>
                <a:spLocks noChangeArrowheads="1"/>
              </p:cNvSpPr>
              <p:nvPr/>
            </p:nvSpPr>
            <p:spPr bwMode="auto">
              <a:xfrm>
                <a:off x="275" y="2137"/>
                <a:ext cx="265" cy="1"/>
              </a:xfrm>
              <a:prstGeom prst="rect">
                <a:avLst/>
              </a:prstGeom>
              <a:solidFill>
                <a:srgbClr val="0F44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01" name="Rectangle 128"/>
              <p:cNvSpPr>
                <a:spLocks noChangeArrowheads="1"/>
              </p:cNvSpPr>
              <p:nvPr/>
            </p:nvSpPr>
            <p:spPr bwMode="auto">
              <a:xfrm>
                <a:off x="275" y="2138"/>
                <a:ext cx="265" cy="2"/>
              </a:xfrm>
              <a:prstGeom prst="rect">
                <a:avLst/>
              </a:prstGeom>
              <a:solidFill>
                <a:srgbClr val="0F42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02" name="Rectangle 129"/>
              <p:cNvSpPr>
                <a:spLocks noChangeArrowheads="1"/>
              </p:cNvSpPr>
              <p:nvPr/>
            </p:nvSpPr>
            <p:spPr bwMode="auto">
              <a:xfrm>
                <a:off x="275" y="2140"/>
                <a:ext cx="265" cy="1"/>
              </a:xfrm>
              <a:prstGeom prst="rect">
                <a:avLst/>
              </a:prstGeom>
              <a:solidFill>
                <a:srgbClr val="0F40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03" name="Rectangle 130"/>
              <p:cNvSpPr>
                <a:spLocks noChangeArrowheads="1"/>
              </p:cNvSpPr>
              <p:nvPr/>
            </p:nvSpPr>
            <p:spPr bwMode="auto">
              <a:xfrm>
                <a:off x="275" y="2141"/>
                <a:ext cx="265" cy="1"/>
              </a:xfrm>
              <a:prstGeom prst="rect">
                <a:avLst/>
              </a:prstGeom>
              <a:solidFill>
                <a:srgbClr val="0E3E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04" name="Rectangle 131"/>
              <p:cNvSpPr>
                <a:spLocks noChangeArrowheads="1"/>
              </p:cNvSpPr>
              <p:nvPr/>
            </p:nvSpPr>
            <p:spPr bwMode="auto">
              <a:xfrm>
                <a:off x="275" y="2142"/>
                <a:ext cx="265" cy="1"/>
              </a:xfrm>
              <a:prstGeom prst="rect">
                <a:avLst/>
              </a:prstGeom>
              <a:solidFill>
                <a:srgbClr val="0E3C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05" name="Rectangle 132"/>
              <p:cNvSpPr>
                <a:spLocks noChangeArrowheads="1"/>
              </p:cNvSpPr>
              <p:nvPr/>
            </p:nvSpPr>
            <p:spPr bwMode="auto">
              <a:xfrm>
                <a:off x="275" y="2143"/>
                <a:ext cx="265" cy="1"/>
              </a:xfrm>
              <a:prstGeom prst="rect">
                <a:avLst/>
              </a:prstGeom>
              <a:solidFill>
                <a:srgbClr val="0E3A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06" name="Rectangle 133"/>
              <p:cNvSpPr>
                <a:spLocks noChangeArrowheads="1"/>
              </p:cNvSpPr>
              <p:nvPr/>
            </p:nvSpPr>
            <p:spPr bwMode="auto">
              <a:xfrm>
                <a:off x="275" y="2144"/>
                <a:ext cx="265" cy="1"/>
              </a:xfrm>
              <a:prstGeom prst="rect">
                <a:avLst/>
              </a:prstGeom>
              <a:solidFill>
                <a:srgbClr val="0E38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07" name="Rectangle 134"/>
              <p:cNvSpPr>
                <a:spLocks noChangeArrowheads="1"/>
              </p:cNvSpPr>
              <p:nvPr/>
            </p:nvSpPr>
            <p:spPr bwMode="auto">
              <a:xfrm>
                <a:off x="275" y="2145"/>
                <a:ext cx="265" cy="1"/>
              </a:xfrm>
              <a:prstGeom prst="rect">
                <a:avLst/>
              </a:prstGeom>
              <a:solidFill>
                <a:srgbClr val="0C35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08" name="Rectangle 135"/>
              <p:cNvSpPr>
                <a:spLocks noChangeArrowheads="1"/>
              </p:cNvSpPr>
              <p:nvPr/>
            </p:nvSpPr>
            <p:spPr bwMode="auto">
              <a:xfrm>
                <a:off x="275" y="2146"/>
                <a:ext cx="265" cy="1"/>
              </a:xfrm>
              <a:prstGeom prst="rect">
                <a:avLst/>
              </a:prstGeom>
              <a:solidFill>
                <a:srgbClr val="0C33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09" name="Rectangle 136"/>
              <p:cNvSpPr>
                <a:spLocks noChangeArrowheads="1"/>
              </p:cNvSpPr>
              <p:nvPr/>
            </p:nvSpPr>
            <p:spPr bwMode="auto">
              <a:xfrm>
                <a:off x="275" y="2147"/>
                <a:ext cx="265" cy="1"/>
              </a:xfrm>
              <a:prstGeom prst="rect">
                <a:avLst/>
              </a:prstGeom>
              <a:solidFill>
                <a:srgbClr val="0C31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10" name="Rectangle 137"/>
              <p:cNvSpPr>
                <a:spLocks noChangeArrowheads="1"/>
              </p:cNvSpPr>
              <p:nvPr/>
            </p:nvSpPr>
            <p:spPr bwMode="auto">
              <a:xfrm>
                <a:off x="275" y="2148"/>
                <a:ext cx="265" cy="1"/>
              </a:xfrm>
              <a:prstGeom prst="rect">
                <a:avLst/>
              </a:prstGeom>
              <a:solidFill>
                <a:srgbClr val="0C2F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11" name="Rectangle 138"/>
              <p:cNvSpPr>
                <a:spLocks noChangeArrowheads="1"/>
              </p:cNvSpPr>
              <p:nvPr/>
            </p:nvSpPr>
            <p:spPr bwMode="auto">
              <a:xfrm>
                <a:off x="275" y="2149"/>
                <a:ext cx="265" cy="2"/>
              </a:xfrm>
              <a:prstGeom prst="rect">
                <a:avLst/>
              </a:prstGeom>
              <a:solidFill>
                <a:srgbClr val="0B2C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12" name="Line 139"/>
              <p:cNvSpPr>
                <a:spLocks noChangeShapeType="1"/>
              </p:cNvSpPr>
              <p:nvPr/>
            </p:nvSpPr>
            <p:spPr bwMode="auto">
              <a:xfrm>
                <a:off x="540" y="1870"/>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13" name="Rectangle 140"/>
              <p:cNvSpPr>
                <a:spLocks noChangeArrowheads="1"/>
              </p:cNvSpPr>
              <p:nvPr/>
            </p:nvSpPr>
            <p:spPr bwMode="auto">
              <a:xfrm>
                <a:off x="275" y="1870"/>
                <a:ext cx="265" cy="2"/>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14" name="Rectangle 141"/>
              <p:cNvSpPr>
                <a:spLocks noChangeArrowheads="1"/>
              </p:cNvSpPr>
              <p:nvPr/>
            </p:nvSpPr>
            <p:spPr bwMode="auto">
              <a:xfrm>
                <a:off x="275" y="1872"/>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15" name="Rectangle 142"/>
              <p:cNvSpPr>
                <a:spLocks noChangeArrowheads="1"/>
              </p:cNvSpPr>
              <p:nvPr/>
            </p:nvSpPr>
            <p:spPr bwMode="auto">
              <a:xfrm>
                <a:off x="275" y="1873"/>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16" name="Rectangle 143"/>
              <p:cNvSpPr>
                <a:spLocks noChangeArrowheads="1"/>
              </p:cNvSpPr>
              <p:nvPr/>
            </p:nvSpPr>
            <p:spPr bwMode="auto">
              <a:xfrm>
                <a:off x="275" y="1874"/>
                <a:ext cx="265" cy="1"/>
              </a:xfrm>
              <a:prstGeom prst="rect">
                <a:avLst/>
              </a:prstGeom>
              <a:solidFill>
                <a:srgbClr val="C253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17" name="Rectangle 144"/>
              <p:cNvSpPr>
                <a:spLocks noChangeArrowheads="1"/>
              </p:cNvSpPr>
              <p:nvPr/>
            </p:nvSpPr>
            <p:spPr bwMode="auto">
              <a:xfrm>
                <a:off x="275" y="1875"/>
                <a:ext cx="265" cy="1"/>
              </a:xfrm>
              <a:prstGeom prst="rect">
                <a:avLst/>
              </a:prstGeom>
              <a:solidFill>
                <a:srgbClr val="C456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18" name="Rectangle 145"/>
              <p:cNvSpPr>
                <a:spLocks noChangeArrowheads="1"/>
              </p:cNvSpPr>
              <p:nvPr/>
            </p:nvSpPr>
            <p:spPr bwMode="auto">
              <a:xfrm>
                <a:off x="275" y="1876"/>
                <a:ext cx="265" cy="1"/>
              </a:xfrm>
              <a:prstGeom prst="rect">
                <a:avLst/>
              </a:prstGeom>
              <a:solidFill>
                <a:srgbClr val="C455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19" name="Rectangle 146"/>
              <p:cNvSpPr>
                <a:spLocks noChangeArrowheads="1"/>
              </p:cNvSpPr>
              <p:nvPr/>
            </p:nvSpPr>
            <p:spPr bwMode="auto">
              <a:xfrm>
                <a:off x="275" y="1877"/>
                <a:ext cx="265" cy="1"/>
              </a:xfrm>
              <a:prstGeom prst="rect">
                <a:avLst/>
              </a:prstGeom>
              <a:solidFill>
                <a:srgbClr val="C457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20" name="Rectangle 147"/>
              <p:cNvSpPr>
                <a:spLocks noChangeArrowheads="1"/>
              </p:cNvSpPr>
              <p:nvPr/>
            </p:nvSpPr>
            <p:spPr bwMode="auto">
              <a:xfrm>
                <a:off x="275" y="1878"/>
                <a:ext cx="265" cy="1"/>
              </a:xfrm>
              <a:prstGeom prst="rect">
                <a:avLst/>
              </a:prstGeom>
              <a:solidFill>
                <a:srgbClr val="C758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21" name="Rectangle 148"/>
              <p:cNvSpPr>
                <a:spLocks noChangeArrowheads="1"/>
              </p:cNvSpPr>
              <p:nvPr/>
            </p:nvSpPr>
            <p:spPr bwMode="auto">
              <a:xfrm>
                <a:off x="275" y="1879"/>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22" name="Rectangle 149"/>
              <p:cNvSpPr>
                <a:spLocks noChangeArrowheads="1"/>
              </p:cNvSpPr>
              <p:nvPr/>
            </p:nvSpPr>
            <p:spPr bwMode="auto">
              <a:xfrm>
                <a:off x="275" y="1880"/>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23" name="Rectangle 150"/>
              <p:cNvSpPr>
                <a:spLocks noChangeArrowheads="1"/>
              </p:cNvSpPr>
              <p:nvPr/>
            </p:nvSpPr>
            <p:spPr bwMode="auto">
              <a:xfrm>
                <a:off x="275" y="1881"/>
                <a:ext cx="265" cy="2"/>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24" name="Rectangle 151"/>
              <p:cNvSpPr>
                <a:spLocks noChangeArrowheads="1"/>
              </p:cNvSpPr>
              <p:nvPr/>
            </p:nvSpPr>
            <p:spPr bwMode="auto">
              <a:xfrm>
                <a:off x="275" y="1883"/>
                <a:ext cx="265" cy="1"/>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25" name="Rectangle 152"/>
              <p:cNvSpPr>
                <a:spLocks noChangeArrowheads="1"/>
              </p:cNvSpPr>
              <p:nvPr/>
            </p:nvSpPr>
            <p:spPr bwMode="auto">
              <a:xfrm>
                <a:off x="275" y="1884"/>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26" name="Rectangle 153"/>
              <p:cNvSpPr>
                <a:spLocks noChangeArrowheads="1"/>
              </p:cNvSpPr>
              <p:nvPr/>
            </p:nvSpPr>
            <p:spPr bwMode="auto">
              <a:xfrm>
                <a:off x="275" y="1885"/>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27" name="Rectangle 154"/>
              <p:cNvSpPr>
                <a:spLocks noChangeArrowheads="1"/>
              </p:cNvSpPr>
              <p:nvPr/>
            </p:nvSpPr>
            <p:spPr bwMode="auto">
              <a:xfrm>
                <a:off x="275" y="1886"/>
                <a:ext cx="265" cy="1"/>
              </a:xfrm>
              <a:prstGeom prst="rect">
                <a:avLst/>
              </a:prstGeom>
              <a:solidFill>
                <a:srgbClr val="CC6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28" name="Rectangle 155"/>
              <p:cNvSpPr>
                <a:spLocks noChangeArrowheads="1"/>
              </p:cNvSpPr>
              <p:nvPr/>
            </p:nvSpPr>
            <p:spPr bwMode="auto">
              <a:xfrm>
                <a:off x="275" y="1887"/>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29" name="Rectangle 156"/>
              <p:cNvSpPr>
                <a:spLocks noChangeArrowheads="1"/>
              </p:cNvSpPr>
              <p:nvPr/>
            </p:nvSpPr>
            <p:spPr bwMode="auto">
              <a:xfrm>
                <a:off x="275" y="1888"/>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30" name="Rectangle 157"/>
              <p:cNvSpPr>
                <a:spLocks noChangeArrowheads="1"/>
              </p:cNvSpPr>
              <p:nvPr/>
            </p:nvSpPr>
            <p:spPr bwMode="auto">
              <a:xfrm>
                <a:off x="275" y="1889"/>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31" name="Rectangle 158"/>
              <p:cNvSpPr>
                <a:spLocks noChangeArrowheads="1"/>
              </p:cNvSpPr>
              <p:nvPr/>
            </p:nvSpPr>
            <p:spPr bwMode="auto">
              <a:xfrm>
                <a:off x="275" y="1890"/>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32" name="Rectangle 159"/>
              <p:cNvSpPr>
                <a:spLocks noChangeArrowheads="1"/>
              </p:cNvSpPr>
              <p:nvPr/>
            </p:nvSpPr>
            <p:spPr bwMode="auto">
              <a:xfrm>
                <a:off x="275" y="1891"/>
                <a:ext cx="265" cy="1"/>
              </a:xfrm>
              <a:prstGeom prst="rect">
                <a:avLst/>
              </a:prstGeom>
              <a:solidFill>
                <a:srgbClr val="CF65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33" name="Rectangle 160"/>
              <p:cNvSpPr>
                <a:spLocks noChangeArrowheads="1"/>
              </p:cNvSpPr>
              <p:nvPr/>
            </p:nvSpPr>
            <p:spPr bwMode="auto">
              <a:xfrm>
                <a:off x="275" y="1892"/>
                <a:ext cx="265" cy="2"/>
              </a:xfrm>
              <a:prstGeom prst="rect">
                <a:avLst/>
              </a:prstGeom>
              <a:solidFill>
                <a:srgbClr val="D166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34" name="Rectangle 161"/>
              <p:cNvSpPr>
                <a:spLocks noChangeArrowheads="1"/>
              </p:cNvSpPr>
              <p:nvPr/>
            </p:nvSpPr>
            <p:spPr bwMode="auto">
              <a:xfrm>
                <a:off x="275" y="1894"/>
                <a:ext cx="265" cy="1"/>
              </a:xfrm>
              <a:prstGeom prst="rect">
                <a:avLst/>
              </a:prstGeom>
              <a:solidFill>
                <a:srgbClr val="D168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35" name="Rectangle 162"/>
              <p:cNvSpPr>
                <a:spLocks noChangeArrowheads="1"/>
              </p:cNvSpPr>
              <p:nvPr/>
            </p:nvSpPr>
            <p:spPr bwMode="auto">
              <a:xfrm>
                <a:off x="275" y="1895"/>
                <a:ext cx="265" cy="1"/>
              </a:xfrm>
              <a:prstGeom prst="rect">
                <a:avLst/>
              </a:prstGeom>
              <a:solidFill>
                <a:srgbClr val="D167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36" name="Rectangle 163"/>
              <p:cNvSpPr>
                <a:spLocks noChangeArrowheads="1"/>
              </p:cNvSpPr>
              <p:nvPr/>
            </p:nvSpPr>
            <p:spPr bwMode="auto">
              <a:xfrm>
                <a:off x="275" y="1896"/>
                <a:ext cx="265" cy="1"/>
              </a:xfrm>
              <a:prstGeom prst="rect">
                <a:avLst/>
              </a:prstGeom>
              <a:solidFill>
                <a:srgbClr val="D46B2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37" name="Rectangle 164"/>
              <p:cNvSpPr>
                <a:spLocks noChangeArrowheads="1"/>
              </p:cNvSpPr>
              <p:nvPr/>
            </p:nvSpPr>
            <p:spPr bwMode="auto">
              <a:xfrm>
                <a:off x="275" y="1897"/>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38" name="Rectangle 165"/>
              <p:cNvSpPr>
                <a:spLocks noChangeArrowheads="1"/>
              </p:cNvSpPr>
              <p:nvPr/>
            </p:nvSpPr>
            <p:spPr bwMode="auto">
              <a:xfrm>
                <a:off x="275" y="1898"/>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39" name="Rectangle 166"/>
              <p:cNvSpPr>
                <a:spLocks noChangeArrowheads="1"/>
              </p:cNvSpPr>
              <p:nvPr/>
            </p:nvSpPr>
            <p:spPr bwMode="auto">
              <a:xfrm>
                <a:off x="275" y="1899"/>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40" name="Rectangle 167"/>
              <p:cNvSpPr>
                <a:spLocks noChangeArrowheads="1"/>
              </p:cNvSpPr>
              <p:nvPr/>
            </p:nvSpPr>
            <p:spPr bwMode="auto">
              <a:xfrm>
                <a:off x="275" y="1900"/>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41" name="Rectangle 168"/>
              <p:cNvSpPr>
                <a:spLocks noChangeArrowheads="1"/>
              </p:cNvSpPr>
              <p:nvPr/>
            </p:nvSpPr>
            <p:spPr bwMode="auto">
              <a:xfrm>
                <a:off x="275" y="1901"/>
                <a:ext cx="265" cy="1"/>
              </a:xfrm>
              <a:prstGeom prst="rect">
                <a:avLst/>
              </a:prstGeom>
              <a:solidFill>
                <a:srgbClr val="D672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42" name="Rectangle 169"/>
              <p:cNvSpPr>
                <a:spLocks noChangeArrowheads="1"/>
              </p:cNvSpPr>
              <p:nvPr/>
            </p:nvSpPr>
            <p:spPr bwMode="auto">
              <a:xfrm>
                <a:off x="275" y="1902"/>
                <a:ext cx="265" cy="2"/>
              </a:xfrm>
              <a:prstGeom prst="rect">
                <a:avLst/>
              </a:prstGeom>
              <a:solidFill>
                <a:srgbClr val="D972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43" name="Rectangle 170"/>
              <p:cNvSpPr>
                <a:spLocks noChangeArrowheads="1"/>
              </p:cNvSpPr>
              <p:nvPr/>
            </p:nvSpPr>
            <p:spPr bwMode="auto">
              <a:xfrm>
                <a:off x="275" y="1904"/>
                <a:ext cx="265" cy="1"/>
              </a:xfrm>
              <a:prstGeom prst="rect">
                <a:avLst/>
              </a:prstGeom>
              <a:solidFill>
                <a:srgbClr val="D975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44" name="Rectangle 171"/>
              <p:cNvSpPr>
                <a:spLocks noChangeArrowheads="1"/>
              </p:cNvSpPr>
              <p:nvPr/>
            </p:nvSpPr>
            <p:spPr bwMode="auto">
              <a:xfrm>
                <a:off x="275" y="1905"/>
                <a:ext cx="265" cy="1"/>
              </a:xfrm>
              <a:prstGeom prst="rect">
                <a:avLst/>
              </a:prstGeom>
              <a:solidFill>
                <a:srgbClr val="D974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45" name="Rectangle 172"/>
              <p:cNvSpPr>
                <a:spLocks noChangeArrowheads="1"/>
              </p:cNvSpPr>
              <p:nvPr/>
            </p:nvSpPr>
            <p:spPr bwMode="auto">
              <a:xfrm>
                <a:off x="275" y="1906"/>
                <a:ext cx="265" cy="1"/>
              </a:xfrm>
              <a:prstGeom prst="rect">
                <a:avLst/>
              </a:prstGeom>
              <a:solidFill>
                <a:srgbClr val="DB78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46" name="Rectangle 173"/>
              <p:cNvSpPr>
                <a:spLocks noChangeArrowheads="1"/>
              </p:cNvSpPr>
              <p:nvPr/>
            </p:nvSpPr>
            <p:spPr bwMode="auto">
              <a:xfrm>
                <a:off x="275" y="1907"/>
                <a:ext cx="265" cy="1"/>
              </a:xfrm>
              <a:prstGeom prst="rect">
                <a:avLst/>
              </a:prstGeom>
              <a:solidFill>
                <a:srgbClr val="DB77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47" name="Rectangle 174"/>
              <p:cNvSpPr>
                <a:spLocks noChangeArrowheads="1"/>
              </p:cNvSpPr>
              <p:nvPr/>
            </p:nvSpPr>
            <p:spPr bwMode="auto">
              <a:xfrm>
                <a:off x="275" y="1908"/>
                <a:ext cx="265" cy="1"/>
              </a:xfrm>
              <a:prstGeom prst="rect">
                <a:avLst/>
              </a:prstGeom>
              <a:solidFill>
                <a:srgbClr val="DB7A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48" name="Rectangle 175"/>
              <p:cNvSpPr>
                <a:spLocks noChangeArrowheads="1"/>
              </p:cNvSpPr>
              <p:nvPr/>
            </p:nvSpPr>
            <p:spPr bwMode="auto">
              <a:xfrm>
                <a:off x="275" y="1909"/>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49" name="Rectangle 176"/>
              <p:cNvSpPr>
                <a:spLocks noChangeArrowheads="1"/>
              </p:cNvSpPr>
              <p:nvPr/>
            </p:nvSpPr>
            <p:spPr bwMode="auto">
              <a:xfrm>
                <a:off x="275" y="1910"/>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50" name="Rectangle 177"/>
              <p:cNvSpPr>
                <a:spLocks noChangeArrowheads="1"/>
              </p:cNvSpPr>
              <p:nvPr/>
            </p:nvSpPr>
            <p:spPr bwMode="auto">
              <a:xfrm>
                <a:off x="275" y="1911"/>
                <a:ext cx="265" cy="1"/>
              </a:xfrm>
              <a:prstGeom prst="rect">
                <a:avLst/>
              </a:prstGeom>
              <a:solidFill>
                <a:srgbClr val="DE802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51" name="Rectangle 178"/>
              <p:cNvSpPr>
                <a:spLocks noChangeArrowheads="1"/>
              </p:cNvSpPr>
              <p:nvPr/>
            </p:nvSpPr>
            <p:spPr bwMode="auto">
              <a:xfrm>
                <a:off x="275" y="1912"/>
                <a:ext cx="265" cy="1"/>
              </a:xfrm>
              <a:prstGeom prst="rect">
                <a:avLst/>
              </a:prstGeom>
              <a:solidFill>
                <a:srgbClr val="E081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52" name="Rectangle 179"/>
              <p:cNvSpPr>
                <a:spLocks noChangeArrowheads="1"/>
              </p:cNvSpPr>
              <p:nvPr/>
            </p:nvSpPr>
            <p:spPr bwMode="auto">
              <a:xfrm>
                <a:off x="275" y="1913"/>
                <a:ext cx="265" cy="2"/>
              </a:xfrm>
              <a:prstGeom prst="rect">
                <a:avLst/>
              </a:prstGeom>
              <a:solidFill>
                <a:srgbClr val="E084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53" name="Rectangle 180"/>
              <p:cNvSpPr>
                <a:spLocks noChangeArrowheads="1"/>
              </p:cNvSpPr>
              <p:nvPr/>
            </p:nvSpPr>
            <p:spPr bwMode="auto">
              <a:xfrm>
                <a:off x="275" y="1915"/>
                <a:ext cx="265" cy="1"/>
              </a:xfrm>
              <a:prstGeom prst="rect">
                <a:avLst/>
              </a:prstGeom>
              <a:solidFill>
                <a:srgbClr val="E0861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54" name="Rectangle 181"/>
              <p:cNvSpPr>
                <a:spLocks noChangeArrowheads="1"/>
              </p:cNvSpPr>
              <p:nvPr/>
            </p:nvSpPr>
            <p:spPr bwMode="auto">
              <a:xfrm>
                <a:off x="275" y="1916"/>
                <a:ext cx="265" cy="1"/>
              </a:xfrm>
              <a:prstGeom prst="rect">
                <a:avLst/>
              </a:prstGeom>
              <a:solidFill>
                <a:srgbClr val="E3882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55" name="Rectangle 182"/>
              <p:cNvSpPr>
                <a:spLocks noChangeArrowheads="1"/>
              </p:cNvSpPr>
              <p:nvPr/>
            </p:nvSpPr>
            <p:spPr bwMode="auto">
              <a:xfrm>
                <a:off x="275" y="1917"/>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56" name="Rectangle 183"/>
              <p:cNvSpPr>
                <a:spLocks noChangeArrowheads="1"/>
              </p:cNvSpPr>
              <p:nvPr/>
            </p:nvSpPr>
            <p:spPr bwMode="auto">
              <a:xfrm>
                <a:off x="275" y="1918"/>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57" name="Rectangle 184"/>
              <p:cNvSpPr>
                <a:spLocks noChangeArrowheads="1"/>
              </p:cNvSpPr>
              <p:nvPr/>
            </p:nvSpPr>
            <p:spPr bwMode="auto">
              <a:xfrm>
                <a:off x="275" y="1919"/>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58" name="Rectangle 185"/>
              <p:cNvSpPr>
                <a:spLocks noChangeArrowheads="1"/>
              </p:cNvSpPr>
              <p:nvPr/>
            </p:nvSpPr>
            <p:spPr bwMode="auto">
              <a:xfrm>
                <a:off x="275" y="1920"/>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59" name="Rectangle 186"/>
              <p:cNvSpPr>
                <a:spLocks noChangeArrowheads="1"/>
              </p:cNvSpPr>
              <p:nvPr/>
            </p:nvSpPr>
            <p:spPr bwMode="auto">
              <a:xfrm>
                <a:off x="275" y="1921"/>
                <a:ext cx="265" cy="1"/>
              </a:xfrm>
              <a:prstGeom prst="rect">
                <a:avLst/>
              </a:prstGeom>
              <a:solidFill>
                <a:srgbClr val="E6901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60" name="Rectangle 187"/>
              <p:cNvSpPr>
                <a:spLocks noChangeArrowheads="1"/>
              </p:cNvSpPr>
              <p:nvPr/>
            </p:nvSpPr>
            <p:spPr bwMode="auto">
              <a:xfrm>
                <a:off x="275" y="1922"/>
                <a:ext cx="265" cy="1"/>
              </a:xfrm>
              <a:prstGeom prst="rect">
                <a:avLst/>
              </a:prstGeom>
              <a:solidFill>
                <a:srgbClr val="E8951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61" name="Rectangle 188"/>
              <p:cNvSpPr>
                <a:spLocks noChangeArrowheads="1"/>
              </p:cNvSpPr>
              <p:nvPr/>
            </p:nvSpPr>
            <p:spPr bwMode="auto">
              <a:xfrm>
                <a:off x="275" y="1923"/>
                <a:ext cx="265" cy="1"/>
              </a:xfrm>
              <a:prstGeom prst="rect">
                <a:avLst/>
              </a:prstGeom>
              <a:solidFill>
                <a:srgbClr val="E895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62" name="Rectangle 189"/>
              <p:cNvSpPr>
                <a:spLocks noChangeArrowheads="1"/>
              </p:cNvSpPr>
              <p:nvPr/>
            </p:nvSpPr>
            <p:spPr bwMode="auto">
              <a:xfrm>
                <a:off x="275" y="1924"/>
                <a:ext cx="265" cy="2"/>
              </a:xfrm>
              <a:prstGeom prst="rect">
                <a:avLst/>
              </a:prstGeom>
              <a:solidFill>
                <a:srgbClr val="EB9A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63" name="Rectangle 190"/>
              <p:cNvSpPr>
                <a:spLocks noChangeArrowheads="1"/>
              </p:cNvSpPr>
              <p:nvPr/>
            </p:nvSpPr>
            <p:spPr bwMode="auto">
              <a:xfrm>
                <a:off x="275" y="1926"/>
                <a:ext cx="265" cy="1"/>
              </a:xfrm>
              <a:prstGeom prst="rect">
                <a:avLst/>
              </a:prstGeom>
              <a:solidFill>
                <a:srgbClr val="EB99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64" name="Rectangle 191"/>
              <p:cNvSpPr>
                <a:spLocks noChangeArrowheads="1"/>
              </p:cNvSpPr>
              <p:nvPr/>
            </p:nvSpPr>
            <p:spPr bwMode="auto">
              <a:xfrm>
                <a:off x="275" y="1927"/>
                <a:ext cx="265" cy="1"/>
              </a:xfrm>
              <a:prstGeom prst="rect">
                <a:avLst/>
              </a:prstGeom>
              <a:solidFill>
                <a:srgbClr val="EB9C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65" name="Rectangle 192"/>
              <p:cNvSpPr>
                <a:spLocks noChangeArrowheads="1"/>
              </p:cNvSpPr>
              <p:nvPr/>
            </p:nvSpPr>
            <p:spPr bwMode="auto">
              <a:xfrm>
                <a:off x="275" y="1928"/>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66" name="Rectangle 193"/>
              <p:cNvSpPr>
                <a:spLocks noChangeArrowheads="1"/>
              </p:cNvSpPr>
              <p:nvPr/>
            </p:nvSpPr>
            <p:spPr bwMode="auto">
              <a:xfrm>
                <a:off x="275" y="1929"/>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67" name="Rectangle 194"/>
              <p:cNvSpPr>
                <a:spLocks noChangeArrowheads="1"/>
              </p:cNvSpPr>
              <p:nvPr/>
            </p:nvSpPr>
            <p:spPr bwMode="auto">
              <a:xfrm>
                <a:off x="275" y="1930"/>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68" name="Rectangle 195"/>
              <p:cNvSpPr>
                <a:spLocks noChangeArrowheads="1"/>
              </p:cNvSpPr>
              <p:nvPr/>
            </p:nvSpPr>
            <p:spPr bwMode="auto">
              <a:xfrm>
                <a:off x="275" y="1931"/>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69" name="Rectangle 196"/>
              <p:cNvSpPr>
                <a:spLocks noChangeArrowheads="1"/>
              </p:cNvSpPr>
              <p:nvPr/>
            </p:nvSpPr>
            <p:spPr bwMode="auto">
              <a:xfrm>
                <a:off x="275" y="1932"/>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70" name="Rectangle 197"/>
              <p:cNvSpPr>
                <a:spLocks noChangeArrowheads="1"/>
              </p:cNvSpPr>
              <p:nvPr/>
            </p:nvSpPr>
            <p:spPr bwMode="auto">
              <a:xfrm>
                <a:off x="275" y="1933"/>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71" name="Rectangle 198"/>
              <p:cNvSpPr>
                <a:spLocks noChangeArrowheads="1"/>
              </p:cNvSpPr>
              <p:nvPr/>
            </p:nvSpPr>
            <p:spPr bwMode="auto">
              <a:xfrm>
                <a:off x="275" y="1934"/>
                <a:ext cx="265" cy="2"/>
              </a:xfrm>
              <a:prstGeom prst="rect">
                <a:avLst/>
              </a:prstGeom>
              <a:solidFill>
                <a:srgbClr val="EDA8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72" name="Rectangle 199"/>
              <p:cNvSpPr>
                <a:spLocks noChangeArrowheads="1"/>
              </p:cNvSpPr>
              <p:nvPr/>
            </p:nvSpPr>
            <p:spPr bwMode="auto">
              <a:xfrm>
                <a:off x="275" y="1936"/>
                <a:ext cx="265" cy="1"/>
              </a:xfrm>
              <a:prstGeom prst="rect">
                <a:avLst/>
              </a:prstGeom>
              <a:solidFill>
                <a:srgbClr val="EDA7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73" name="Rectangle 200"/>
              <p:cNvSpPr>
                <a:spLocks noChangeArrowheads="1"/>
              </p:cNvSpPr>
              <p:nvPr/>
            </p:nvSpPr>
            <p:spPr bwMode="auto">
              <a:xfrm>
                <a:off x="275" y="1937"/>
                <a:ext cx="265" cy="1"/>
              </a:xfrm>
              <a:prstGeom prst="rect">
                <a:avLst/>
              </a:prstGeom>
              <a:solidFill>
                <a:srgbClr val="EDAB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74" name="Rectangle 201"/>
              <p:cNvSpPr>
                <a:spLocks noChangeArrowheads="1"/>
              </p:cNvSpPr>
              <p:nvPr/>
            </p:nvSpPr>
            <p:spPr bwMode="auto">
              <a:xfrm>
                <a:off x="275" y="1938"/>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75" name="Rectangle 202"/>
              <p:cNvSpPr>
                <a:spLocks noChangeArrowheads="1"/>
              </p:cNvSpPr>
              <p:nvPr/>
            </p:nvSpPr>
            <p:spPr bwMode="auto">
              <a:xfrm>
                <a:off x="275" y="1939"/>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76" name="Rectangle 203"/>
              <p:cNvSpPr>
                <a:spLocks noChangeArrowheads="1"/>
              </p:cNvSpPr>
              <p:nvPr/>
            </p:nvSpPr>
            <p:spPr bwMode="auto">
              <a:xfrm>
                <a:off x="275" y="1940"/>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77" name="Rectangle 204"/>
              <p:cNvSpPr>
                <a:spLocks noChangeArrowheads="1"/>
              </p:cNvSpPr>
              <p:nvPr/>
            </p:nvSpPr>
            <p:spPr bwMode="auto">
              <a:xfrm>
                <a:off x="275" y="1941"/>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6" name="Rectangle 206"/>
            <p:cNvSpPr>
              <a:spLocks noChangeArrowheads="1"/>
            </p:cNvSpPr>
            <p:nvPr/>
          </p:nvSpPr>
          <p:spPr bwMode="auto">
            <a:xfrm>
              <a:off x="436563" y="3082925"/>
              <a:ext cx="420688" cy="1588"/>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07"/>
            <p:cNvSpPr>
              <a:spLocks noChangeArrowheads="1"/>
            </p:cNvSpPr>
            <p:nvPr/>
          </p:nvSpPr>
          <p:spPr bwMode="auto">
            <a:xfrm>
              <a:off x="436563" y="3084513"/>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08"/>
            <p:cNvSpPr>
              <a:spLocks noChangeArrowheads="1"/>
            </p:cNvSpPr>
            <p:nvPr/>
          </p:nvSpPr>
          <p:spPr bwMode="auto">
            <a:xfrm>
              <a:off x="436563" y="3086100"/>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09"/>
            <p:cNvSpPr>
              <a:spLocks noChangeArrowheads="1"/>
            </p:cNvSpPr>
            <p:nvPr/>
          </p:nvSpPr>
          <p:spPr bwMode="auto">
            <a:xfrm>
              <a:off x="436563" y="3087688"/>
              <a:ext cx="420688" cy="3175"/>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210"/>
            <p:cNvSpPr>
              <a:spLocks noChangeArrowheads="1"/>
            </p:cNvSpPr>
            <p:nvPr/>
          </p:nvSpPr>
          <p:spPr bwMode="auto">
            <a:xfrm>
              <a:off x="436563" y="3090863"/>
              <a:ext cx="420688" cy="1588"/>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Rectangle 211"/>
            <p:cNvSpPr>
              <a:spLocks noChangeArrowheads="1"/>
            </p:cNvSpPr>
            <p:nvPr/>
          </p:nvSpPr>
          <p:spPr bwMode="auto">
            <a:xfrm>
              <a:off x="436563" y="3092450"/>
              <a:ext cx="420688" cy="1588"/>
            </a:xfrm>
            <a:prstGeom prst="rect">
              <a:avLst/>
            </a:prstGeom>
            <a:solidFill>
              <a:srgbClr val="F2B9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Rectangle 212"/>
            <p:cNvSpPr>
              <a:spLocks noChangeArrowheads="1"/>
            </p:cNvSpPr>
            <p:nvPr/>
          </p:nvSpPr>
          <p:spPr bwMode="auto">
            <a:xfrm>
              <a:off x="436563" y="3094038"/>
              <a:ext cx="420688" cy="1588"/>
            </a:xfrm>
            <a:prstGeom prst="rect">
              <a:avLst/>
            </a:prstGeom>
            <a:solidFill>
              <a:srgbClr val="F2BD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Rectangle 213"/>
            <p:cNvSpPr>
              <a:spLocks noChangeArrowheads="1"/>
            </p:cNvSpPr>
            <p:nvPr/>
          </p:nvSpPr>
          <p:spPr bwMode="auto">
            <a:xfrm>
              <a:off x="436563" y="3095625"/>
              <a:ext cx="420688" cy="1588"/>
            </a:xfrm>
            <a:prstGeom prst="rect">
              <a:avLst/>
            </a:prstGeom>
            <a:solidFill>
              <a:srgbClr val="F2BD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Rectangle 214"/>
            <p:cNvSpPr>
              <a:spLocks noChangeArrowheads="1"/>
            </p:cNvSpPr>
            <p:nvPr/>
          </p:nvSpPr>
          <p:spPr bwMode="auto">
            <a:xfrm>
              <a:off x="436563" y="3097213"/>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Rectangle 215"/>
            <p:cNvSpPr>
              <a:spLocks noChangeArrowheads="1"/>
            </p:cNvSpPr>
            <p:nvPr/>
          </p:nvSpPr>
          <p:spPr bwMode="auto">
            <a:xfrm>
              <a:off x="436563" y="3098800"/>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216"/>
            <p:cNvSpPr>
              <a:spLocks noChangeArrowheads="1"/>
            </p:cNvSpPr>
            <p:nvPr/>
          </p:nvSpPr>
          <p:spPr bwMode="auto">
            <a:xfrm>
              <a:off x="436563" y="3100388"/>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217"/>
            <p:cNvSpPr>
              <a:spLocks noChangeArrowheads="1"/>
            </p:cNvSpPr>
            <p:nvPr/>
          </p:nvSpPr>
          <p:spPr bwMode="auto">
            <a:xfrm>
              <a:off x="436563" y="3101975"/>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218"/>
            <p:cNvSpPr>
              <a:spLocks noChangeArrowheads="1"/>
            </p:cNvSpPr>
            <p:nvPr/>
          </p:nvSpPr>
          <p:spPr bwMode="auto">
            <a:xfrm>
              <a:off x="436563" y="3103563"/>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219"/>
            <p:cNvSpPr>
              <a:spLocks noChangeArrowheads="1"/>
            </p:cNvSpPr>
            <p:nvPr/>
          </p:nvSpPr>
          <p:spPr bwMode="auto">
            <a:xfrm>
              <a:off x="436563" y="3105150"/>
              <a:ext cx="420688" cy="3175"/>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220"/>
            <p:cNvSpPr>
              <a:spLocks noChangeArrowheads="1"/>
            </p:cNvSpPr>
            <p:nvPr/>
          </p:nvSpPr>
          <p:spPr bwMode="auto">
            <a:xfrm>
              <a:off x="436563" y="3108325"/>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Rectangle 221"/>
            <p:cNvSpPr>
              <a:spLocks noChangeArrowheads="1"/>
            </p:cNvSpPr>
            <p:nvPr/>
          </p:nvSpPr>
          <p:spPr bwMode="auto">
            <a:xfrm>
              <a:off x="436563" y="3109913"/>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Rectangle 222"/>
            <p:cNvSpPr>
              <a:spLocks noChangeArrowheads="1"/>
            </p:cNvSpPr>
            <p:nvPr/>
          </p:nvSpPr>
          <p:spPr bwMode="auto">
            <a:xfrm>
              <a:off x="436563" y="3111500"/>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Rectangle 223"/>
            <p:cNvSpPr>
              <a:spLocks noChangeArrowheads="1"/>
            </p:cNvSpPr>
            <p:nvPr/>
          </p:nvSpPr>
          <p:spPr bwMode="auto">
            <a:xfrm>
              <a:off x="436563" y="3113088"/>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Rectangle 224"/>
            <p:cNvSpPr>
              <a:spLocks noChangeArrowheads="1"/>
            </p:cNvSpPr>
            <p:nvPr/>
          </p:nvSpPr>
          <p:spPr bwMode="auto">
            <a:xfrm>
              <a:off x="436563" y="3114675"/>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225"/>
            <p:cNvSpPr>
              <a:spLocks noChangeArrowheads="1"/>
            </p:cNvSpPr>
            <p:nvPr/>
          </p:nvSpPr>
          <p:spPr bwMode="auto">
            <a:xfrm>
              <a:off x="436563" y="3116263"/>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Rectangle 226"/>
            <p:cNvSpPr>
              <a:spLocks noChangeArrowheads="1"/>
            </p:cNvSpPr>
            <p:nvPr/>
          </p:nvSpPr>
          <p:spPr bwMode="auto">
            <a:xfrm>
              <a:off x="436563" y="3117850"/>
              <a:ext cx="420688" cy="1588"/>
            </a:xfrm>
            <a:prstGeom prst="rect">
              <a:avLst/>
            </a:prstGeom>
            <a:solidFill>
              <a:srgbClr val="F7D3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Rectangle 227"/>
            <p:cNvSpPr>
              <a:spLocks noChangeArrowheads="1"/>
            </p:cNvSpPr>
            <p:nvPr/>
          </p:nvSpPr>
          <p:spPr bwMode="auto">
            <a:xfrm>
              <a:off x="436563" y="3119438"/>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Rectangle 228"/>
            <p:cNvSpPr>
              <a:spLocks noChangeArrowheads="1"/>
            </p:cNvSpPr>
            <p:nvPr/>
          </p:nvSpPr>
          <p:spPr bwMode="auto">
            <a:xfrm>
              <a:off x="436563" y="3121025"/>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Rectangle 229"/>
            <p:cNvSpPr>
              <a:spLocks noChangeArrowheads="1"/>
            </p:cNvSpPr>
            <p:nvPr/>
          </p:nvSpPr>
          <p:spPr bwMode="auto">
            <a:xfrm>
              <a:off x="436563" y="3122613"/>
              <a:ext cx="420688" cy="3175"/>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Rectangle 230"/>
            <p:cNvSpPr>
              <a:spLocks noChangeArrowheads="1"/>
            </p:cNvSpPr>
            <p:nvPr/>
          </p:nvSpPr>
          <p:spPr bwMode="auto">
            <a:xfrm>
              <a:off x="436563" y="3125788"/>
              <a:ext cx="420688" cy="1588"/>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Rectangle 231"/>
            <p:cNvSpPr>
              <a:spLocks noChangeArrowheads="1"/>
            </p:cNvSpPr>
            <p:nvPr/>
          </p:nvSpPr>
          <p:spPr bwMode="auto">
            <a:xfrm>
              <a:off x="436563" y="3127375"/>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Rectangle 232"/>
            <p:cNvSpPr>
              <a:spLocks noChangeArrowheads="1"/>
            </p:cNvSpPr>
            <p:nvPr/>
          </p:nvSpPr>
          <p:spPr bwMode="auto">
            <a:xfrm>
              <a:off x="436563" y="3128963"/>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36" name="Rectangle 233"/>
            <p:cNvSpPr>
              <a:spLocks noChangeArrowheads="1"/>
            </p:cNvSpPr>
            <p:nvPr/>
          </p:nvSpPr>
          <p:spPr bwMode="auto">
            <a:xfrm>
              <a:off x="436563" y="3130550"/>
              <a:ext cx="420688" cy="1588"/>
            </a:xfrm>
            <a:prstGeom prst="rect">
              <a:avLst/>
            </a:prstGeom>
            <a:solidFill>
              <a:srgbClr val="FAE1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37" name="Rectangle 234"/>
            <p:cNvSpPr>
              <a:spLocks noChangeArrowheads="1"/>
            </p:cNvSpPr>
            <p:nvPr/>
          </p:nvSpPr>
          <p:spPr bwMode="auto">
            <a:xfrm>
              <a:off x="436563" y="3132138"/>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39" name="Rectangle 235"/>
            <p:cNvSpPr>
              <a:spLocks noChangeArrowheads="1"/>
            </p:cNvSpPr>
            <p:nvPr/>
          </p:nvSpPr>
          <p:spPr bwMode="auto">
            <a:xfrm>
              <a:off x="436563" y="3133725"/>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41" name="Rectangle 236"/>
            <p:cNvSpPr>
              <a:spLocks noChangeArrowheads="1"/>
            </p:cNvSpPr>
            <p:nvPr/>
          </p:nvSpPr>
          <p:spPr bwMode="auto">
            <a:xfrm>
              <a:off x="436563" y="3135313"/>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42" name="Rectangle 237"/>
            <p:cNvSpPr>
              <a:spLocks noChangeArrowheads="1"/>
            </p:cNvSpPr>
            <p:nvPr/>
          </p:nvSpPr>
          <p:spPr bwMode="auto">
            <a:xfrm>
              <a:off x="436563" y="3136900"/>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43" name="Rectangle 238"/>
            <p:cNvSpPr>
              <a:spLocks noChangeArrowheads="1"/>
            </p:cNvSpPr>
            <p:nvPr/>
          </p:nvSpPr>
          <p:spPr bwMode="auto">
            <a:xfrm>
              <a:off x="436563" y="3138488"/>
              <a:ext cx="420688" cy="3175"/>
            </a:xfrm>
            <a:prstGeom prst="rect">
              <a:avLst/>
            </a:prstGeom>
            <a:solidFill>
              <a:srgbClr val="FAEE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44" name="Rectangle 239"/>
            <p:cNvSpPr>
              <a:spLocks noChangeArrowheads="1"/>
            </p:cNvSpPr>
            <p:nvPr/>
          </p:nvSpPr>
          <p:spPr bwMode="auto">
            <a:xfrm>
              <a:off x="436563" y="3141663"/>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45" name="Rectangle 240"/>
            <p:cNvSpPr>
              <a:spLocks noChangeArrowheads="1"/>
            </p:cNvSpPr>
            <p:nvPr/>
          </p:nvSpPr>
          <p:spPr bwMode="auto">
            <a:xfrm>
              <a:off x="436563" y="3143250"/>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46" name="Rectangle 241"/>
            <p:cNvSpPr>
              <a:spLocks noChangeArrowheads="1"/>
            </p:cNvSpPr>
            <p:nvPr/>
          </p:nvSpPr>
          <p:spPr bwMode="auto">
            <a:xfrm>
              <a:off x="436563" y="3144838"/>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47" name="Rectangle 242"/>
            <p:cNvSpPr>
              <a:spLocks noChangeArrowheads="1"/>
            </p:cNvSpPr>
            <p:nvPr/>
          </p:nvSpPr>
          <p:spPr bwMode="auto">
            <a:xfrm>
              <a:off x="436563" y="3146425"/>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48" name="Rectangle 243"/>
            <p:cNvSpPr>
              <a:spLocks noChangeArrowheads="1"/>
            </p:cNvSpPr>
            <p:nvPr/>
          </p:nvSpPr>
          <p:spPr bwMode="auto">
            <a:xfrm>
              <a:off x="436563" y="3148013"/>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49" name="Rectangle 244"/>
            <p:cNvSpPr>
              <a:spLocks noChangeArrowheads="1"/>
            </p:cNvSpPr>
            <p:nvPr/>
          </p:nvSpPr>
          <p:spPr bwMode="auto">
            <a:xfrm>
              <a:off x="436563" y="3149600"/>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50" name="Rectangle 245"/>
            <p:cNvSpPr>
              <a:spLocks noChangeArrowheads="1"/>
            </p:cNvSpPr>
            <p:nvPr/>
          </p:nvSpPr>
          <p:spPr bwMode="auto">
            <a:xfrm>
              <a:off x="436563" y="3151188"/>
              <a:ext cx="420688" cy="1588"/>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51" name="Rectangle 246"/>
            <p:cNvSpPr>
              <a:spLocks noChangeArrowheads="1"/>
            </p:cNvSpPr>
            <p:nvPr/>
          </p:nvSpPr>
          <p:spPr bwMode="auto">
            <a:xfrm>
              <a:off x="436563" y="3152775"/>
              <a:ext cx="420688" cy="1588"/>
            </a:xfrm>
            <a:prstGeom prst="rect">
              <a:avLst/>
            </a:prstGeom>
            <a:solidFill>
              <a:srgbClr val="FC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52" name="Rectangle 247"/>
            <p:cNvSpPr>
              <a:spLocks noChangeArrowheads="1"/>
            </p:cNvSpPr>
            <p:nvPr/>
          </p:nvSpPr>
          <p:spPr bwMode="auto">
            <a:xfrm>
              <a:off x="436563" y="3154363"/>
              <a:ext cx="420688" cy="1588"/>
            </a:xfrm>
            <a:prstGeom prst="rect">
              <a:avLst/>
            </a:prstGeom>
            <a:solidFill>
              <a:srgbClr val="F8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53" name="Rectangle 248"/>
            <p:cNvSpPr>
              <a:spLocks noChangeArrowheads="1"/>
            </p:cNvSpPr>
            <p:nvPr/>
          </p:nvSpPr>
          <p:spPr bwMode="auto">
            <a:xfrm>
              <a:off x="436563" y="3155950"/>
              <a:ext cx="420688" cy="3175"/>
            </a:xfrm>
            <a:prstGeom prst="rect">
              <a:avLst/>
            </a:prstGeom>
            <a:solidFill>
              <a:srgbClr val="F0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54" name="Rectangle 249"/>
            <p:cNvSpPr>
              <a:spLocks noChangeArrowheads="1"/>
            </p:cNvSpPr>
            <p:nvPr/>
          </p:nvSpPr>
          <p:spPr bwMode="auto">
            <a:xfrm>
              <a:off x="436563" y="3159125"/>
              <a:ext cx="420688" cy="1588"/>
            </a:xfrm>
            <a:prstGeom prst="rect">
              <a:avLst/>
            </a:prstGeom>
            <a:solidFill>
              <a:srgbClr val="E9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55" name="Rectangle 250"/>
            <p:cNvSpPr>
              <a:spLocks noChangeArrowheads="1"/>
            </p:cNvSpPr>
            <p:nvPr/>
          </p:nvSpPr>
          <p:spPr bwMode="auto">
            <a:xfrm>
              <a:off x="436563" y="3160713"/>
              <a:ext cx="420688" cy="1588"/>
            </a:xfrm>
            <a:prstGeom prst="rect">
              <a:avLst/>
            </a:prstGeom>
            <a:solidFill>
              <a:srgbClr val="E5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56" name="Rectangle 251"/>
            <p:cNvSpPr>
              <a:spLocks noChangeArrowheads="1"/>
            </p:cNvSpPr>
            <p:nvPr/>
          </p:nvSpPr>
          <p:spPr bwMode="auto">
            <a:xfrm>
              <a:off x="436563" y="3162300"/>
              <a:ext cx="420688" cy="1588"/>
            </a:xfrm>
            <a:prstGeom prst="rect">
              <a:avLst/>
            </a:prstGeom>
            <a:solidFill>
              <a:srgbClr val="E1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57" name="Rectangle 252"/>
            <p:cNvSpPr>
              <a:spLocks noChangeArrowheads="1"/>
            </p:cNvSpPr>
            <p:nvPr/>
          </p:nvSpPr>
          <p:spPr bwMode="auto">
            <a:xfrm>
              <a:off x="436563" y="3163888"/>
              <a:ext cx="420688" cy="1588"/>
            </a:xfrm>
            <a:prstGeom prst="rect">
              <a:avLst/>
            </a:prstGeom>
            <a:solidFill>
              <a:srgbClr val="D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58" name="Rectangle 253"/>
            <p:cNvSpPr>
              <a:spLocks noChangeArrowheads="1"/>
            </p:cNvSpPr>
            <p:nvPr/>
          </p:nvSpPr>
          <p:spPr bwMode="auto">
            <a:xfrm>
              <a:off x="436563" y="3165475"/>
              <a:ext cx="420688" cy="1588"/>
            </a:xfrm>
            <a:prstGeom prst="rect">
              <a:avLst/>
            </a:prstGeom>
            <a:solidFill>
              <a:srgbClr val="D6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59" name="Rectangle 254"/>
            <p:cNvSpPr>
              <a:spLocks noChangeArrowheads="1"/>
            </p:cNvSpPr>
            <p:nvPr/>
          </p:nvSpPr>
          <p:spPr bwMode="auto">
            <a:xfrm>
              <a:off x="436563" y="3167063"/>
              <a:ext cx="420688" cy="1588"/>
            </a:xfrm>
            <a:prstGeom prst="rect">
              <a:avLst/>
            </a:prstGeom>
            <a:solidFill>
              <a:srgbClr val="D2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60" name="Rectangle 255"/>
            <p:cNvSpPr>
              <a:spLocks noChangeArrowheads="1"/>
            </p:cNvSpPr>
            <p:nvPr/>
          </p:nvSpPr>
          <p:spPr bwMode="auto">
            <a:xfrm>
              <a:off x="436563" y="3168650"/>
              <a:ext cx="420688" cy="1588"/>
            </a:xfrm>
            <a:prstGeom prst="rect">
              <a:avLst/>
            </a:prstGeom>
            <a:solidFill>
              <a:srgbClr val="C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61" name="Rectangle 256"/>
            <p:cNvSpPr>
              <a:spLocks noChangeArrowheads="1"/>
            </p:cNvSpPr>
            <p:nvPr/>
          </p:nvSpPr>
          <p:spPr bwMode="auto">
            <a:xfrm>
              <a:off x="436563" y="3170238"/>
              <a:ext cx="420688" cy="1588"/>
            </a:xfrm>
            <a:prstGeom prst="rect">
              <a:avLst/>
            </a:prstGeom>
            <a:solidFill>
              <a:srgbClr val="C4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62" name="Rectangle 257"/>
            <p:cNvSpPr>
              <a:spLocks noChangeArrowheads="1"/>
            </p:cNvSpPr>
            <p:nvPr/>
          </p:nvSpPr>
          <p:spPr bwMode="auto">
            <a:xfrm>
              <a:off x="436563" y="3171825"/>
              <a:ext cx="420688" cy="1588"/>
            </a:xfrm>
            <a:prstGeom prst="rect">
              <a:avLst/>
            </a:prstGeom>
            <a:solidFill>
              <a:srgbClr val="C0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63" name="Rectangle 258"/>
            <p:cNvSpPr>
              <a:spLocks noChangeArrowheads="1"/>
            </p:cNvSpPr>
            <p:nvPr/>
          </p:nvSpPr>
          <p:spPr bwMode="auto">
            <a:xfrm>
              <a:off x="436563" y="3173413"/>
              <a:ext cx="420688" cy="3175"/>
            </a:xfrm>
            <a:prstGeom prst="rect">
              <a:avLst/>
            </a:prstGeom>
            <a:solidFill>
              <a:srgbClr val="BC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64" name="Rectangle 259"/>
            <p:cNvSpPr>
              <a:spLocks noChangeArrowheads="1"/>
            </p:cNvSpPr>
            <p:nvPr/>
          </p:nvSpPr>
          <p:spPr bwMode="auto">
            <a:xfrm>
              <a:off x="436563" y="3176588"/>
              <a:ext cx="420688" cy="1588"/>
            </a:xfrm>
            <a:prstGeom prst="rect">
              <a:avLst/>
            </a:prstGeom>
            <a:solidFill>
              <a:srgbClr val="B6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65" name="Rectangle 260"/>
            <p:cNvSpPr>
              <a:spLocks noChangeArrowheads="1"/>
            </p:cNvSpPr>
            <p:nvPr/>
          </p:nvSpPr>
          <p:spPr bwMode="auto">
            <a:xfrm>
              <a:off x="436563" y="3178175"/>
              <a:ext cx="420688" cy="1588"/>
            </a:xfrm>
            <a:prstGeom prst="rect">
              <a:avLst/>
            </a:prstGeom>
            <a:solidFill>
              <a:srgbClr val="B2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66" name="Rectangle 261"/>
            <p:cNvSpPr>
              <a:spLocks noChangeArrowheads="1"/>
            </p:cNvSpPr>
            <p:nvPr/>
          </p:nvSpPr>
          <p:spPr bwMode="auto">
            <a:xfrm>
              <a:off x="436563" y="3179763"/>
              <a:ext cx="420688" cy="1588"/>
            </a:xfrm>
            <a:prstGeom prst="rect">
              <a:avLst/>
            </a:prstGeom>
            <a:solidFill>
              <a:srgbClr val="AA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67" name="Rectangle 262"/>
            <p:cNvSpPr>
              <a:spLocks noChangeArrowheads="1"/>
            </p:cNvSpPr>
            <p:nvPr/>
          </p:nvSpPr>
          <p:spPr bwMode="auto">
            <a:xfrm>
              <a:off x="436563" y="3181350"/>
              <a:ext cx="420688" cy="1588"/>
            </a:xfrm>
            <a:prstGeom prst="rect">
              <a:avLst/>
            </a:prstGeom>
            <a:solidFill>
              <a:srgbClr val="A4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68" name="Rectangle 263"/>
            <p:cNvSpPr>
              <a:spLocks noChangeArrowheads="1"/>
            </p:cNvSpPr>
            <p:nvPr/>
          </p:nvSpPr>
          <p:spPr bwMode="auto">
            <a:xfrm>
              <a:off x="436563" y="3182938"/>
              <a:ext cx="420688" cy="1588"/>
            </a:xfrm>
            <a:prstGeom prst="rect">
              <a:avLst/>
            </a:prstGeom>
            <a:solidFill>
              <a:srgbClr val="A0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69" name="Rectangle 264"/>
            <p:cNvSpPr>
              <a:spLocks noChangeArrowheads="1"/>
            </p:cNvSpPr>
            <p:nvPr/>
          </p:nvSpPr>
          <p:spPr bwMode="auto">
            <a:xfrm>
              <a:off x="436563" y="3184525"/>
              <a:ext cx="420688" cy="1588"/>
            </a:xfrm>
            <a:prstGeom prst="rect">
              <a:avLst/>
            </a:prstGeom>
            <a:solidFill>
              <a:srgbClr val="9C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70" name="Rectangle 265"/>
            <p:cNvSpPr>
              <a:spLocks noChangeArrowheads="1"/>
            </p:cNvSpPr>
            <p:nvPr/>
          </p:nvSpPr>
          <p:spPr bwMode="auto">
            <a:xfrm>
              <a:off x="436563" y="3186113"/>
              <a:ext cx="420688" cy="1588"/>
            </a:xfrm>
            <a:prstGeom prst="rect">
              <a:avLst/>
            </a:prstGeom>
            <a:solidFill>
              <a:srgbClr val="96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71" name="Rectangle 266"/>
            <p:cNvSpPr>
              <a:spLocks noChangeArrowheads="1"/>
            </p:cNvSpPr>
            <p:nvPr/>
          </p:nvSpPr>
          <p:spPr bwMode="auto">
            <a:xfrm>
              <a:off x="436563" y="3187700"/>
              <a:ext cx="420688" cy="1588"/>
            </a:xfrm>
            <a:prstGeom prst="rect">
              <a:avLst/>
            </a:prstGeom>
            <a:solidFill>
              <a:srgbClr val="92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72" name="Rectangle 267"/>
            <p:cNvSpPr>
              <a:spLocks noChangeArrowheads="1"/>
            </p:cNvSpPr>
            <p:nvPr/>
          </p:nvSpPr>
          <p:spPr bwMode="auto">
            <a:xfrm>
              <a:off x="436563" y="3189288"/>
              <a:ext cx="420688" cy="3175"/>
            </a:xfrm>
            <a:prstGeom prst="rect">
              <a:avLst/>
            </a:prstGeom>
            <a:solidFill>
              <a:srgbClr val="8A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73" name="Rectangle 268"/>
            <p:cNvSpPr>
              <a:spLocks noChangeArrowheads="1"/>
            </p:cNvSpPr>
            <p:nvPr/>
          </p:nvSpPr>
          <p:spPr bwMode="auto">
            <a:xfrm>
              <a:off x="436563" y="3192463"/>
              <a:ext cx="420688" cy="1588"/>
            </a:xfrm>
            <a:prstGeom prst="rect">
              <a:avLst/>
            </a:prstGeom>
            <a:solidFill>
              <a:srgbClr val="8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74" name="Rectangle 269"/>
            <p:cNvSpPr>
              <a:spLocks noChangeArrowheads="1"/>
            </p:cNvSpPr>
            <p:nvPr/>
          </p:nvSpPr>
          <p:spPr bwMode="auto">
            <a:xfrm>
              <a:off x="436563" y="3194050"/>
              <a:ext cx="420688" cy="1588"/>
            </a:xfrm>
            <a:prstGeom prst="rect">
              <a:avLst/>
            </a:prstGeom>
            <a:solidFill>
              <a:srgbClr val="81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75" name="Rectangle 270"/>
            <p:cNvSpPr>
              <a:spLocks noChangeArrowheads="1"/>
            </p:cNvSpPr>
            <p:nvPr/>
          </p:nvSpPr>
          <p:spPr bwMode="auto">
            <a:xfrm>
              <a:off x="436563" y="3195638"/>
              <a:ext cx="420688" cy="1588"/>
            </a:xfrm>
            <a:prstGeom prst="rect">
              <a:avLst/>
            </a:prstGeom>
            <a:solidFill>
              <a:srgbClr val="7D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76" name="Rectangle 271"/>
            <p:cNvSpPr>
              <a:spLocks noChangeArrowheads="1"/>
            </p:cNvSpPr>
            <p:nvPr/>
          </p:nvSpPr>
          <p:spPr bwMode="auto">
            <a:xfrm>
              <a:off x="436563" y="3197225"/>
              <a:ext cx="420688" cy="1588"/>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77" name="Line 272"/>
            <p:cNvSpPr>
              <a:spLocks noChangeShapeType="1"/>
            </p:cNvSpPr>
            <p:nvPr/>
          </p:nvSpPr>
          <p:spPr bwMode="auto">
            <a:xfrm>
              <a:off x="857250" y="3197225"/>
              <a:ext cx="3651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4" name="Group 307"/>
          <p:cNvGrpSpPr/>
          <p:nvPr/>
        </p:nvGrpSpPr>
        <p:grpSpPr>
          <a:xfrm>
            <a:off x="3386655" y="3008259"/>
            <a:ext cx="669925" cy="502444"/>
            <a:chOff x="434975" y="2911475"/>
            <a:chExt cx="898525" cy="587376"/>
          </a:xfrm>
        </p:grpSpPr>
        <p:sp>
          <p:nvSpPr>
            <p:cNvPr id="309" name="AutoShape 3"/>
            <p:cNvSpPr>
              <a:spLocks noChangeAspect="1" noChangeArrowheads="1" noTextEdit="1"/>
            </p:cNvSpPr>
            <p:nvPr/>
          </p:nvSpPr>
          <p:spPr bwMode="auto">
            <a:xfrm>
              <a:off x="434975" y="2911475"/>
              <a:ext cx="898525" cy="56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5" name="Group 205"/>
            <p:cNvGrpSpPr>
              <a:grpSpLocks/>
            </p:cNvGrpSpPr>
            <p:nvPr/>
          </p:nvGrpSpPr>
          <p:grpSpPr bwMode="auto">
            <a:xfrm>
              <a:off x="436563" y="2916238"/>
              <a:ext cx="892175" cy="582613"/>
              <a:chOff x="275" y="1837"/>
              <a:chExt cx="562" cy="367"/>
            </a:xfrm>
          </p:grpSpPr>
          <p:sp>
            <p:nvSpPr>
              <p:cNvPr id="378" name="Rectangle 5"/>
              <p:cNvSpPr>
                <a:spLocks noChangeArrowheads="1"/>
              </p:cNvSpPr>
              <p:nvPr/>
            </p:nvSpPr>
            <p:spPr bwMode="auto">
              <a:xfrm>
                <a:off x="592" y="1837"/>
                <a:ext cx="245"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High </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379" name="Rectangle 6"/>
              <p:cNvSpPr>
                <a:spLocks noChangeArrowheads="1"/>
              </p:cNvSpPr>
              <p:nvPr/>
            </p:nvSpPr>
            <p:spPr bwMode="auto">
              <a:xfrm>
                <a:off x="585" y="2078"/>
                <a:ext cx="222"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Low</a:t>
                </a: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80" name="Line 7"/>
              <p:cNvSpPr>
                <a:spLocks noChangeShapeType="1"/>
              </p:cNvSpPr>
              <p:nvPr/>
            </p:nvSpPr>
            <p:spPr bwMode="auto">
              <a:xfrm>
                <a:off x="540" y="2006"/>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1" name="Rectangle 8"/>
              <p:cNvSpPr>
                <a:spLocks noChangeArrowheads="1"/>
              </p:cNvSpPr>
              <p:nvPr/>
            </p:nvSpPr>
            <p:spPr bwMode="auto">
              <a:xfrm>
                <a:off x="275" y="2006"/>
                <a:ext cx="265" cy="1"/>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2" name="Rectangle 9"/>
              <p:cNvSpPr>
                <a:spLocks noChangeArrowheads="1"/>
              </p:cNvSpPr>
              <p:nvPr/>
            </p:nvSpPr>
            <p:spPr bwMode="auto">
              <a:xfrm>
                <a:off x="275" y="2007"/>
                <a:ext cx="265" cy="1"/>
              </a:xfrm>
              <a:prstGeom prst="rect">
                <a:avLst/>
              </a:prstGeom>
              <a:solidFill>
                <a:srgbClr val="74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3" name="Rectangle 10"/>
              <p:cNvSpPr>
                <a:spLocks noChangeArrowheads="1"/>
              </p:cNvSpPr>
              <p:nvPr/>
            </p:nvSpPr>
            <p:spPr bwMode="auto">
              <a:xfrm>
                <a:off x="275" y="2008"/>
                <a:ext cx="265" cy="1"/>
              </a:xfrm>
              <a:prstGeom prst="rect">
                <a:avLst/>
              </a:prstGeom>
              <a:solidFill>
                <a:srgbClr val="6C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4" name="Rectangle 11"/>
              <p:cNvSpPr>
                <a:spLocks noChangeArrowheads="1"/>
              </p:cNvSpPr>
              <p:nvPr/>
            </p:nvSpPr>
            <p:spPr bwMode="auto">
              <a:xfrm>
                <a:off x="275" y="2009"/>
                <a:ext cx="265" cy="2"/>
              </a:xfrm>
              <a:prstGeom prst="rect">
                <a:avLst/>
              </a:prstGeom>
              <a:solidFill>
                <a:srgbClr val="68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5" name="Rectangle 12"/>
              <p:cNvSpPr>
                <a:spLocks noChangeArrowheads="1"/>
              </p:cNvSpPr>
              <p:nvPr/>
            </p:nvSpPr>
            <p:spPr bwMode="auto">
              <a:xfrm>
                <a:off x="275" y="2011"/>
                <a:ext cx="265" cy="1"/>
              </a:xfrm>
              <a:prstGeom prst="rect">
                <a:avLst/>
              </a:prstGeom>
              <a:solidFill>
                <a:srgbClr val="65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6" name="Rectangle 13"/>
              <p:cNvSpPr>
                <a:spLocks noChangeArrowheads="1"/>
              </p:cNvSpPr>
              <p:nvPr/>
            </p:nvSpPr>
            <p:spPr bwMode="auto">
              <a:xfrm>
                <a:off x="275" y="2012"/>
                <a:ext cx="265" cy="1"/>
              </a:xfrm>
              <a:prstGeom prst="rect">
                <a:avLst/>
              </a:prstGeom>
              <a:solidFill>
                <a:srgbClr val="6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7" name="Rectangle 14"/>
              <p:cNvSpPr>
                <a:spLocks noChangeArrowheads="1"/>
              </p:cNvSpPr>
              <p:nvPr/>
            </p:nvSpPr>
            <p:spPr bwMode="auto">
              <a:xfrm>
                <a:off x="275" y="2013"/>
                <a:ext cx="265" cy="1"/>
              </a:xfrm>
              <a:prstGeom prst="rect">
                <a:avLst/>
              </a:prstGeom>
              <a:solidFill>
                <a:srgbClr val="5C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8" name="Rectangle 15"/>
              <p:cNvSpPr>
                <a:spLocks noChangeArrowheads="1"/>
              </p:cNvSpPr>
              <p:nvPr/>
            </p:nvSpPr>
            <p:spPr bwMode="auto">
              <a:xfrm>
                <a:off x="275" y="2014"/>
                <a:ext cx="265" cy="1"/>
              </a:xfrm>
              <a:prstGeom prst="rect">
                <a:avLst/>
              </a:prstGeom>
              <a:solidFill>
                <a:srgbClr val="58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9" name="Rectangle 16"/>
              <p:cNvSpPr>
                <a:spLocks noChangeArrowheads="1"/>
              </p:cNvSpPr>
              <p:nvPr/>
            </p:nvSpPr>
            <p:spPr bwMode="auto">
              <a:xfrm>
                <a:off x="275" y="2015"/>
                <a:ext cx="265" cy="1"/>
              </a:xfrm>
              <a:prstGeom prst="rect">
                <a:avLst/>
              </a:prstGeom>
              <a:solidFill>
                <a:srgbClr val="5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0" name="Rectangle 17"/>
              <p:cNvSpPr>
                <a:spLocks noChangeArrowheads="1"/>
              </p:cNvSpPr>
              <p:nvPr/>
            </p:nvSpPr>
            <p:spPr bwMode="auto">
              <a:xfrm>
                <a:off x="275" y="2016"/>
                <a:ext cx="265" cy="1"/>
              </a:xfrm>
              <a:prstGeom prst="rect">
                <a:avLst/>
              </a:prstGeom>
              <a:solidFill>
                <a:srgbClr val="4C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1" name="Rectangle 18"/>
              <p:cNvSpPr>
                <a:spLocks noChangeArrowheads="1"/>
              </p:cNvSpPr>
              <p:nvPr/>
            </p:nvSpPr>
            <p:spPr bwMode="auto">
              <a:xfrm>
                <a:off x="275" y="2017"/>
                <a:ext cx="265" cy="1"/>
              </a:xfrm>
              <a:prstGeom prst="rect">
                <a:avLst/>
              </a:prstGeom>
              <a:solidFill>
                <a:srgbClr val="48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2" name="Rectangle 19"/>
              <p:cNvSpPr>
                <a:spLocks noChangeArrowheads="1"/>
              </p:cNvSpPr>
              <p:nvPr/>
            </p:nvSpPr>
            <p:spPr bwMode="auto">
              <a:xfrm>
                <a:off x="275" y="2018"/>
                <a:ext cx="265" cy="1"/>
              </a:xfrm>
              <a:prstGeom prst="rect">
                <a:avLst/>
              </a:prstGeom>
              <a:solidFill>
                <a:srgbClr val="44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3" name="Rectangle 20"/>
              <p:cNvSpPr>
                <a:spLocks noChangeArrowheads="1"/>
              </p:cNvSpPr>
              <p:nvPr/>
            </p:nvSpPr>
            <p:spPr bwMode="auto">
              <a:xfrm>
                <a:off x="275" y="2019"/>
                <a:ext cx="265" cy="1"/>
              </a:xfrm>
              <a:prstGeom prst="rect">
                <a:avLst/>
              </a:prstGeom>
              <a:solidFill>
                <a:srgbClr val="40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4" name="Rectangle 21"/>
              <p:cNvSpPr>
                <a:spLocks noChangeArrowheads="1"/>
              </p:cNvSpPr>
              <p:nvPr/>
            </p:nvSpPr>
            <p:spPr bwMode="auto">
              <a:xfrm>
                <a:off x="275" y="2020"/>
                <a:ext cx="265" cy="2"/>
              </a:xfrm>
              <a:prstGeom prst="rect">
                <a:avLst/>
              </a:prstGeom>
              <a:solidFill>
                <a:srgbClr val="3D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5" name="Rectangle 22"/>
              <p:cNvSpPr>
                <a:spLocks noChangeArrowheads="1"/>
              </p:cNvSpPr>
              <p:nvPr/>
            </p:nvSpPr>
            <p:spPr bwMode="auto">
              <a:xfrm>
                <a:off x="275" y="2022"/>
                <a:ext cx="265" cy="1"/>
              </a:xfrm>
              <a:prstGeom prst="rect">
                <a:avLst/>
              </a:prstGeom>
              <a:solidFill>
                <a:srgbClr val="34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6" name="Rectangle 23"/>
              <p:cNvSpPr>
                <a:spLocks noChangeArrowheads="1"/>
              </p:cNvSpPr>
              <p:nvPr/>
            </p:nvSpPr>
            <p:spPr bwMode="auto">
              <a:xfrm>
                <a:off x="275" y="2023"/>
                <a:ext cx="265" cy="1"/>
              </a:xfrm>
              <a:prstGeom prst="rect">
                <a:avLst/>
              </a:prstGeom>
              <a:solidFill>
                <a:srgbClr val="31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7" name="Rectangle 24"/>
              <p:cNvSpPr>
                <a:spLocks noChangeArrowheads="1"/>
              </p:cNvSpPr>
              <p:nvPr/>
            </p:nvSpPr>
            <p:spPr bwMode="auto">
              <a:xfrm>
                <a:off x="275" y="2024"/>
                <a:ext cx="265" cy="1"/>
              </a:xfrm>
              <a:prstGeom prst="rect">
                <a:avLst/>
              </a:prstGeom>
              <a:solidFill>
                <a:srgbClr val="2D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8" name="Rectangle 25"/>
              <p:cNvSpPr>
                <a:spLocks noChangeArrowheads="1"/>
              </p:cNvSpPr>
              <p:nvPr/>
            </p:nvSpPr>
            <p:spPr bwMode="auto">
              <a:xfrm>
                <a:off x="275" y="2025"/>
                <a:ext cx="265" cy="1"/>
              </a:xfrm>
              <a:prstGeom prst="rect">
                <a:avLst/>
              </a:prstGeom>
              <a:solidFill>
                <a:srgbClr val="29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9" name="Rectangle 26"/>
              <p:cNvSpPr>
                <a:spLocks noChangeArrowheads="1"/>
              </p:cNvSpPr>
              <p:nvPr/>
            </p:nvSpPr>
            <p:spPr bwMode="auto">
              <a:xfrm>
                <a:off x="275" y="2026"/>
                <a:ext cx="265" cy="1"/>
              </a:xfrm>
              <a:prstGeom prst="rect">
                <a:avLst/>
              </a:prstGeom>
              <a:solidFill>
                <a:srgbClr val="25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0" name="Rectangle 27"/>
              <p:cNvSpPr>
                <a:spLocks noChangeArrowheads="1"/>
              </p:cNvSpPr>
              <p:nvPr/>
            </p:nvSpPr>
            <p:spPr bwMode="auto">
              <a:xfrm>
                <a:off x="275" y="2027"/>
                <a:ext cx="265" cy="1"/>
              </a:xfrm>
              <a:prstGeom prst="rect">
                <a:avLst/>
              </a:prstGeom>
              <a:solidFill>
                <a:srgbClr val="21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1" name="Rectangle 28"/>
              <p:cNvSpPr>
                <a:spLocks noChangeArrowheads="1"/>
              </p:cNvSpPr>
              <p:nvPr/>
            </p:nvSpPr>
            <p:spPr bwMode="auto">
              <a:xfrm>
                <a:off x="275" y="2028"/>
                <a:ext cx="265" cy="1"/>
              </a:xfrm>
              <a:prstGeom prst="rect">
                <a:avLst/>
              </a:prstGeom>
              <a:solidFill>
                <a:srgbClr val="1A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2" name="Rectangle 29"/>
              <p:cNvSpPr>
                <a:spLocks noChangeArrowheads="1"/>
              </p:cNvSpPr>
              <p:nvPr/>
            </p:nvSpPr>
            <p:spPr bwMode="auto">
              <a:xfrm>
                <a:off x="275" y="2029"/>
                <a:ext cx="265" cy="1"/>
              </a:xfrm>
              <a:prstGeom prst="rect">
                <a:avLst/>
              </a:prstGeom>
              <a:solidFill>
                <a:srgbClr val="16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3" name="Rectangle 30"/>
              <p:cNvSpPr>
                <a:spLocks noChangeArrowheads="1"/>
              </p:cNvSpPr>
              <p:nvPr/>
            </p:nvSpPr>
            <p:spPr bwMode="auto">
              <a:xfrm>
                <a:off x="275" y="2030"/>
                <a:ext cx="265" cy="1"/>
              </a:xfrm>
              <a:prstGeom prst="rect">
                <a:avLst/>
              </a:prstGeom>
              <a:solidFill>
                <a:srgbClr val="12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4" name="Rectangle 31"/>
              <p:cNvSpPr>
                <a:spLocks noChangeArrowheads="1"/>
              </p:cNvSpPr>
              <p:nvPr/>
            </p:nvSpPr>
            <p:spPr bwMode="auto">
              <a:xfrm>
                <a:off x="275" y="2031"/>
                <a:ext cx="265" cy="2"/>
              </a:xfrm>
              <a:prstGeom prst="rect">
                <a:avLst/>
              </a:prstGeom>
              <a:solidFill>
                <a:srgbClr val="0F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5" name="Rectangle 32"/>
              <p:cNvSpPr>
                <a:spLocks noChangeArrowheads="1"/>
              </p:cNvSpPr>
              <p:nvPr/>
            </p:nvSpPr>
            <p:spPr bwMode="auto">
              <a:xfrm>
                <a:off x="275" y="2033"/>
                <a:ext cx="265" cy="1"/>
              </a:xfrm>
              <a:prstGeom prst="rect">
                <a:avLst/>
              </a:prstGeom>
              <a:solidFill>
                <a:srgbClr val="0B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6" name="Rectangle 33"/>
              <p:cNvSpPr>
                <a:spLocks noChangeArrowheads="1"/>
              </p:cNvSpPr>
              <p:nvPr/>
            </p:nvSpPr>
            <p:spPr bwMode="auto">
              <a:xfrm>
                <a:off x="275" y="2034"/>
                <a:ext cx="265" cy="1"/>
              </a:xfrm>
              <a:prstGeom prst="rect">
                <a:avLst/>
              </a:prstGeom>
              <a:solidFill>
                <a:srgbClr val="07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7" name="Rectangle 34"/>
              <p:cNvSpPr>
                <a:spLocks noChangeArrowheads="1"/>
              </p:cNvSpPr>
              <p:nvPr/>
            </p:nvSpPr>
            <p:spPr bwMode="auto">
              <a:xfrm>
                <a:off x="275" y="2035"/>
                <a:ext cx="265" cy="1"/>
              </a:xfrm>
              <a:prstGeom prst="rect">
                <a:avLst/>
              </a:prstGeom>
              <a:solidFill>
                <a:srgbClr val="00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8" name="Rectangle 35"/>
              <p:cNvSpPr>
                <a:spLocks noChangeArrowheads="1"/>
              </p:cNvSpPr>
              <p:nvPr/>
            </p:nvSpPr>
            <p:spPr bwMode="auto">
              <a:xfrm>
                <a:off x="275" y="2036"/>
                <a:ext cx="265" cy="1"/>
              </a:xfrm>
              <a:prstGeom prst="rect">
                <a:avLst/>
              </a:prstGeom>
              <a:solidFill>
                <a:srgbClr val="02D90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9" name="Rectangle 36"/>
              <p:cNvSpPr>
                <a:spLocks noChangeArrowheads="1"/>
              </p:cNvSpPr>
              <p:nvPr/>
            </p:nvSpPr>
            <p:spPr bwMode="auto">
              <a:xfrm>
                <a:off x="275" y="2037"/>
                <a:ext cx="265" cy="1"/>
              </a:xfrm>
              <a:prstGeom prst="rect">
                <a:avLst/>
              </a:prstGeom>
              <a:solidFill>
                <a:srgbClr val="02D90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0" name="Rectangle 37"/>
              <p:cNvSpPr>
                <a:spLocks noChangeArrowheads="1"/>
              </p:cNvSpPr>
              <p:nvPr/>
            </p:nvSpPr>
            <p:spPr bwMode="auto">
              <a:xfrm>
                <a:off x="275" y="2038"/>
                <a:ext cx="265" cy="1"/>
              </a:xfrm>
              <a:prstGeom prst="rect">
                <a:avLst/>
              </a:prstGeom>
              <a:solidFill>
                <a:srgbClr val="04D60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1" name="Rectangle 38"/>
              <p:cNvSpPr>
                <a:spLocks noChangeArrowheads="1"/>
              </p:cNvSpPr>
              <p:nvPr/>
            </p:nvSpPr>
            <p:spPr bwMode="auto">
              <a:xfrm>
                <a:off x="275" y="2039"/>
                <a:ext cx="265" cy="1"/>
              </a:xfrm>
              <a:prstGeom prst="rect">
                <a:avLst/>
              </a:prstGeom>
              <a:solidFill>
                <a:srgbClr val="04D41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2" name="Rectangle 39"/>
              <p:cNvSpPr>
                <a:spLocks noChangeArrowheads="1"/>
              </p:cNvSpPr>
              <p:nvPr/>
            </p:nvSpPr>
            <p:spPr bwMode="auto">
              <a:xfrm>
                <a:off x="275" y="2040"/>
                <a:ext cx="265" cy="1"/>
              </a:xfrm>
              <a:prstGeom prst="rect">
                <a:avLst/>
              </a:prstGeom>
              <a:solidFill>
                <a:srgbClr val="06D41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3" name="Rectangle 40"/>
              <p:cNvSpPr>
                <a:spLocks noChangeArrowheads="1"/>
              </p:cNvSpPr>
              <p:nvPr/>
            </p:nvSpPr>
            <p:spPr bwMode="auto">
              <a:xfrm>
                <a:off x="275" y="2041"/>
                <a:ext cx="265" cy="1"/>
              </a:xfrm>
              <a:prstGeom prst="rect">
                <a:avLst/>
              </a:prstGeom>
              <a:solidFill>
                <a:srgbClr val="06D1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4" name="Rectangle 41"/>
              <p:cNvSpPr>
                <a:spLocks noChangeArrowheads="1"/>
              </p:cNvSpPr>
              <p:nvPr/>
            </p:nvSpPr>
            <p:spPr bwMode="auto">
              <a:xfrm>
                <a:off x="275" y="2042"/>
                <a:ext cx="265" cy="2"/>
              </a:xfrm>
              <a:prstGeom prst="rect">
                <a:avLst/>
              </a:prstGeom>
              <a:solidFill>
                <a:srgbClr val="06D1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5" name="Rectangle 42"/>
              <p:cNvSpPr>
                <a:spLocks noChangeArrowheads="1"/>
              </p:cNvSpPr>
              <p:nvPr/>
            </p:nvSpPr>
            <p:spPr bwMode="auto">
              <a:xfrm>
                <a:off x="275" y="2044"/>
                <a:ext cx="265" cy="1"/>
              </a:xfrm>
              <a:prstGeom prst="rect">
                <a:avLst/>
              </a:prstGeom>
              <a:solidFill>
                <a:srgbClr val="08CF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6" name="Rectangle 43"/>
              <p:cNvSpPr>
                <a:spLocks noChangeArrowheads="1"/>
              </p:cNvSpPr>
              <p:nvPr/>
            </p:nvSpPr>
            <p:spPr bwMode="auto">
              <a:xfrm>
                <a:off x="275" y="2045"/>
                <a:ext cx="265" cy="1"/>
              </a:xfrm>
              <a:prstGeom prst="rect">
                <a:avLst/>
              </a:prstGeom>
              <a:solidFill>
                <a:srgbClr val="08CF2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7" name="Rectangle 44"/>
              <p:cNvSpPr>
                <a:spLocks noChangeArrowheads="1"/>
              </p:cNvSpPr>
              <p:nvPr/>
            </p:nvSpPr>
            <p:spPr bwMode="auto">
              <a:xfrm>
                <a:off x="275" y="2046"/>
                <a:ext cx="265" cy="1"/>
              </a:xfrm>
              <a:prstGeom prst="rect">
                <a:avLst/>
              </a:prstGeom>
              <a:solidFill>
                <a:srgbClr val="0ACC2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8" name="Rectangle 45"/>
              <p:cNvSpPr>
                <a:spLocks noChangeArrowheads="1"/>
              </p:cNvSpPr>
              <p:nvPr/>
            </p:nvSpPr>
            <p:spPr bwMode="auto">
              <a:xfrm>
                <a:off x="275" y="2047"/>
                <a:ext cx="265" cy="1"/>
              </a:xfrm>
              <a:prstGeom prst="rect">
                <a:avLst/>
              </a:prstGeom>
              <a:solidFill>
                <a:srgbClr val="0ACC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9" name="Rectangle 46"/>
              <p:cNvSpPr>
                <a:spLocks noChangeArrowheads="1"/>
              </p:cNvSpPr>
              <p:nvPr/>
            </p:nvSpPr>
            <p:spPr bwMode="auto">
              <a:xfrm>
                <a:off x="275" y="2048"/>
                <a:ext cx="265" cy="1"/>
              </a:xfrm>
              <a:prstGeom prst="rect">
                <a:avLst/>
              </a:prstGeom>
              <a:solidFill>
                <a:srgbClr val="0CC9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0" name="Rectangle 47"/>
              <p:cNvSpPr>
                <a:spLocks noChangeArrowheads="1"/>
              </p:cNvSpPr>
              <p:nvPr/>
            </p:nvSpPr>
            <p:spPr bwMode="auto">
              <a:xfrm>
                <a:off x="275" y="2049"/>
                <a:ext cx="265" cy="1"/>
              </a:xfrm>
              <a:prstGeom prst="rect">
                <a:avLst/>
              </a:prstGeom>
              <a:solidFill>
                <a:srgbClr val="0CC9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1" name="Rectangle 48"/>
              <p:cNvSpPr>
                <a:spLocks noChangeArrowheads="1"/>
              </p:cNvSpPr>
              <p:nvPr/>
            </p:nvSpPr>
            <p:spPr bwMode="auto">
              <a:xfrm>
                <a:off x="275" y="2050"/>
                <a:ext cx="265" cy="1"/>
              </a:xfrm>
              <a:prstGeom prst="rect">
                <a:avLst/>
              </a:prstGeom>
              <a:solidFill>
                <a:srgbClr val="0CC7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2" name="Rectangle 49"/>
              <p:cNvSpPr>
                <a:spLocks noChangeArrowheads="1"/>
              </p:cNvSpPr>
              <p:nvPr/>
            </p:nvSpPr>
            <p:spPr bwMode="auto">
              <a:xfrm>
                <a:off x="275" y="2051"/>
                <a:ext cx="265" cy="1"/>
              </a:xfrm>
              <a:prstGeom prst="rect">
                <a:avLst/>
              </a:prstGeom>
              <a:solidFill>
                <a:srgbClr val="0EC4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3" name="Rectangle 50"/>
              <p:cNvSpPr>
                <a:spLocks noChangeArrowheads="1"/>
              </p:cNvSpPr>
              <p:nvPr/>
            </p:nvSpPr>
            <p:spPr bwMode="auto">
              <a:xfrm>
                <a:off x="275" y="2052"/>
                <a:ext cx="265" cy="2"/>
              </a:xfrm>
              <a:prstGeom prst="rect">
                <a:avLst/>
              </a:prstGeom>
              <a:solidFill>
                <a:srgbClr val="0EC43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4" name="Rectangle 51"/>
              <p:cNvSpPr>
                <a:spLocks noChangeArrowheads="1"/>
              </p:cNvSpPr>
              <p:nvPr/>
            </p:nvSpPr>
            <p:spPr bwMode="auto">
              <a:xfrm>
                <a:off x="275" y="2054"/>
                <a:ext cx="265" cy="1"/>
              </a:xfrm>
              <a:prstGeom prst="rect">
                <a:avLst/>
              </a:prstGeom>
              <a:solidFill>
                <a:srgbClr val="10C24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5" name="Rectangle 52"/>
              <p:cNvSpPr>
                <a:spLocks noChangeArrowheads="1"/>
              </p:cNvSpPr>
              <p:nvPr/>
            </p:nvSpPr>
            <p:spPr bwMode="auto">
              <a:xfrm>
                <a:off x="275" y="2055"/>
                <a:ext cx="265" cy="1"/>
              </a:xfrm>
              <a:prstGeom prst="rect">
                <a:avLst/>
              </a:prstGeom>
              <a:solidFill>
                <a:srgbClr val="10C24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6" name="Rectangle 53"/>
              <p:cNvSpPr>
                <a:spLocks noChangeArrowheads="1"/>
              </p:cNvSpPr>
              <p:nvPr/>
            </p:nvSpPr>
            <p:spPr bwMode="auto">
              <a:xfrm>
                <a:off x="275" y="2056"/>
                <a:ext cx="265" cy="1"/>
              </a:xfrm>
              <a:prstGeom prst="rect">
                <a:avLst/>
              </a:prstGeom>
              <a:solidFill>
                <a:srgbClr val="11BF4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7" name="Rectangle 54"/>
              <p:cNvSpPr>
                <a:spLocks noChangeArrowheads="1"/>
              </p:cNvSpPr>
              <p:nvPr/>
            </p:nvSpPr>
            <p:spPr bwMode="auto">
              <a:xfrm>
                <a:off x="275" y="2057"/>
                <a:ext cx="265" cy="1"/>
              </a:xfrm>
              <a:prstGeom prst="rect">
                <a:avLst/>
              </a:prstGeom>
              <a:solidFill>
                <a:srgbClr val="11BF4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8" name="Rectangle 55"/>
              <p:cNvSpPr>
                <a:spLocks noChangeArrowheads="1"/>
              </p:cNvSpPr>
              <p:nvPr/>
            </p:nvSpPr>
            <p:spPr bwMode="auto">
              <a:xfrm>
                <a:off x="275" y="2058"/>
                <a:ext cx="265" cy="1"/>
              </a:xfrm>
              <a:prstGeom prst="rect">
                <a:avLst/>
              </a:prstGeom>
              <a:solidFill>
                <a:srgbClr val="11BD4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9" name="Rectangle 56"/>
              <p:cNvSpPr>
                <a:spLocks noChangeArrowheads="1"/>
              </p:cNvSpPr>
              <p:nvPr/>
            </p:nvSpPr>
            <p:spPr bwMode="auto">
              <a:xfrm>
                <a:off x="275" y="2059"/>
                <a:ext cx="265" cy="1"/>
              </a:xfrm>
              <a:prstGeom prst="rect">
                <a:avLst/>
              </a:prstGeom>
              <a:solidFill>
                <a:srgbClr val="13BD5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0" name="Rectangle 57"/>
              <p:cNvSpPr>
                <a:spLocks noChangeArrowheads="1"/>
              </p:cNvSpPr>
              <p:nvPr/>
            </p:nvSpPr>
            <p:spPr bwMode="auto">
              <a:xfrm>
                <a:off x="275" y="2060"/>
                <a:ext cx="265" cy="1"/>
              </a:xfrm>
              <a:prstGeom prst="rect">
                <a:avLst/>
              </a:prstGeom>
              <a:solidFill>
                <a:srgbClr val="13BA5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1" name="Rectangle 58"/>
              <p:cNvSpPr>
                <a:spLocks noChangeArrowheads="1"/>
              </p:cNvSpPr>
              <p:nvPr/>
            </p:nvSpPr>
            <p:spPr bwMode="auto">
              <a:xfrm>
                <a:off x="275" y="2061"/>
                <a:ext cx="265" cy="1"/>
              </a:xfrm>
              <a:prstGeom prst="rect">
                <a:avLst/>
              </a:prstGeom>
              <a:solidFill>
                <a:srgbClr val="14BA5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2" name="Rectangle 59"/>
              <p:cNvSpPr>
                <a:spLocks noChangeArrowheads="1"/>
              </p:cNvSpPr>
              <p:nvPr/>
            </p:nvSpPr>
            <p:spPr bwMode="auto">
              <a:xfrm>
                <a:off x="275" y="2062"/>
                <a:ext cx="265" cy="1"/>
              </a:xfrm>
              <a:prstGeom prst="rect">
                <a:avLst/>
              </a:prstGeom>
              <a:solidFill>
                <a:srgbClr val="14B85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3" name="Rectangle 60"/>
              <p:cNvSpPr>
                <a:spLocks noChangeArrowheads="1"/>
              </p:cNvSpPr>
              <p:nvPr/>
            </p:nvSpPr>
            <p:spPr bwMode="auto">
              <a:xfrm>
                <a:off x="275" y="2063"/>
                <a:ext cx="265" cy="2"/>
              </a:xfrm>
              <a:prstGeom prst="rect">
                <a:avLst/>
              </a:prstGeom>
              <a:solidFill>
                <a:srgbClr val="14B85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4" name="Rectangle 61"/>
              <p:cNvSpPr>
                <a:spLocks noChangeArrowheads="1"/>
              </p:cNvSpPr>
              <p:nvPr/>
            </p:nvSpPr>
            <p:spPr bwMode="auto">
              <a:xfrm>
                <a:off x="275" y="2065"/>
                <a:ext cx="265" cy="1"/>
              </a:xfrm>
              <a:prstGeom prst="rect">
                <a:avLst/>
              </a:prstGeom>
              <a:solidFill>
                <a:srgbClr val="16B56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5" name="Rectangle 62"/>
              <p:cNvSpPr>
                <a:spLocks noChangeArrowheads="1"/>
              </p:cNvSpPr>
              <p:nvPr/>
            </p:nvSpPr>
            <p:spPr bwMode="auto">
              <a:xfrm>
                <a:off x="275" y="2066"/>
                <a:ext cx="265" cy="1"/>
              </a:xfrm>
              <a:prstGeom prst="rect">
                <a:avLst/>
              </a:prstGeom>
              <a:solidFill>
                <a:srgbClr val="16B56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6" name="Rectangle 63"/>
              <p:cNvSpPr>
                <a:spLocks noChangeArrowheads="1"/>
              </p:cNvSpPr>
              <p:nvPr/>
            </p:nvSpPr>
            <p:spPr bwMode="auto">
              <a:xfrm>
                <a:off x="275" y="2067"/>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7" name="Rectangle 64"/>
              <p:cNvSpPr>
                <a:spLocks noChangeArrowheads="1"/>
              </p:cNvSpPr>
              <p:nvPr/>
            </p:nvSpPr>
            <p:spPr bwMode="auto">
              <a:xfrm>
                <a:off x="275" y="2068"/>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8" name="Rectangle 65"/>
              <p:cNvSpPr>
                <a:spLocks noChangeArrowheads="1"/>
              </p:cNvSpPr>
              <p:nvPr/>
            </p:nvSpPr>
            <p:spPr bwMode="auto">
              <a:xfrm>
                <a:off x="275" y="2069"/>
                <a:ext cx="265" cy="1"/>
              </a:xfrm>
              <a:prstGeom prst="rect">
                <a:avLst/>
              </a:prstGeom>
              <a:solidFill>
                <a:srgbClr val="17B06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9" name="Rectangle 66"/>
              <p:cNvSpPr>
                <a:spLocks noChangeArrowheads="1"/>
              </p:cNvSpPr>
              <p:nvPr/>
            </p:nvSpPr>
            <p:spPr bwMode="auto">
              <a:xfrm>
                <a:off x="275" y="2070"/>
                <a:ext cx="265" cy="1"/>
              </a:xfrm>
              <a:prstGeom prst="rect">
                <a:avLst/>
              </a:prstGeom>
              <a:solidFill>
                <a:srgbClr val="19B06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0" name="Rectangle 67"/>
              <p:cNvSpPr>
                <a:spLocks noChangeArrowheads="1"/>
              </p:cNvSpPr>
              <p:nvPr/>
            </p:nvSpPr>
            <p:spPr bwMode="auto">
              <a:xfrm>
                <a:off x="275" y="2071"/>
                <a:ext cx="265" cy="1"/>
              </a:xfrm>
              <a:prstGeom prst="rect">
                <a:avLst/>
              </a:prstGeom>
              <a:solidFill>
                <a:srgbClr val="18AD6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1" name="Rectangle 68"/>
              <p:cNvSpPr>
                <a:spLocks noChangeArrowheads="1"/>
              </p:cNvSpPr>
              <p:nvPr/>
            </p:nvSpPr>
            <p:spPr bwMode="auto">
              <a:xfrm>
                <a:off x="275" y="2072"/>
                <a:ext cx="265" cy="1"/>
              </a:xfrm>
              <a:prstGeom prst="rect">
                <a:avLst/>
              </a:prstGeom>
              <a:solidFill>
                <a:srgbClr val="1AAD7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2" name="Rectangle 69"/>
              <p:cNvSpPr>
                <a:spLocks noChangeArrowheads="1"/>
              </p:cNvSpPr>
              <p:nvPr/>
            </p:nvSpPr>
            <p:spPr bwMode="auto">
              <a:xfrm>
                <a:off x="275" y="2073"/>
                <a:ext cx="265" cy="1"/>
              </a:xfrm>
              <a:prstGeom prst="rect">
                <a:avLst/>
              </a:prstGeom>
              <a:solidFill>
                <a:srgbClr val="1AAB7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3" name="Rectangle 70"/>
              <p:cNvSpPr>
                <a:spLocks noChangeArrowheads="1"/>
              </p:cNvSpPr>
              <p:nvPr/>
            </p:nvSpPr>
            <p:spPr bwMode="auto">
              <a:xfrm>
                <a:off x="275" y="2074"/>
                <a:ext cx="265" cy="2"/>
              </a:xfrm>
              <a:prstGeom prst="rect">
                <a:avLst/>
              </a:prstGeom>
              <a:solidFill>
                <a:srgbClr val="1AAB7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4" name="Rectangle 71"/>
              <p:cNvSpPr>
                <a:spLocks noChangeArrowheads="1"/>
              </p:cNvSpPr>
              <p:nvPr/>
            </p:nvSpPr>
            <p:spPr bwMode="auto">
              <a:xfrm>
                <a:off x="275" y="2076"/>
                <a:ext cx="265" cy="1"/>
              </a:xfrm>
              <a:prstGeom prst="rect">
                <a:avLst/>
              </a:prstGeom>
              <a:solidFill>
                <a:srgbClr val="1BAB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5" name="Rectangle 72"/>
              <p:cNvSpPr>
                <a:spLocks noChangeArrowheads="1"/>
              </p:cNvSpPr>
              <p:nvPr/>
            </p:nvSpPr>
            <p:spPr bwMode="auto">
              <a:xfrm>
                <a:off x="275" y="2077"/>
                <a:ext cx="265" cy="1"/>
              </a:xfrm>
              <a:prstGeom prst="rect">
                <a:avLst/>
              </a:prstGeom>
              <a:solidFill>
                <a:srgbClr val="1BA8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6" name="Rectangle 73"/>
              <p:cNvSpPr>
                <a:spLocks noChangeArrowheads="1"/>
              </p:cNvSpPr>
              <p:nvPr/>
            </p:nvSpPr>
            <p:spPr bwMode="auto">
              <a:xfrm>
                <a:off x="275" y="2078"/>
                <a:ext cx="265" cy="1"/>
              </a:xfrm>
              <a:prstGeom prst="rect">
                <a:avLst/>
              </a:prstGeom>
              <a:solidFill>
                <a:srgbClr val="1BA8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7" name="Rectangle 74"/>
              <p:cNvSpPr>
                <a:spLocks noChangeArrowheads="1"/>
              </p:cNvSpPr>
              <p:nvPr/>
            </p:nvSpPr>
            <p:spPr bwMode="auto">
              <a:xfrm>
                <a:off x="275" y="2079"/>
                <a:ext cx="265" cy="1"/>
              </a:xfrm>
              <a:prstGeom prst="rect">
                <a:avLst/>
              </a:prstGeom>
              <a:solidFill>
                <a:srgbClr val="1CA6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8" name="Rectangle 75"/>
              <p:cNvSpPr>
                <a:spLocks noChangeArrowheads="1"/>
              </p:cNvSpPr>
              <p:nvPr/>
            </p:nvSpPr>
            <p:spPr bwMode="auto">
              <a:xfrm>
                <a:off x="275" y="2080"/>
                <a:ext cx="265" cy="1"/>
              </a:xfrm>
              <a:prstGeom prst="rect">
                <a:avLst/>
              </a:prstGeom>
              <a:solidFill>
                <a:srgbClr val="1CA67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9" name="Rectangle 76"/>
              <p:cNvSpPr>
                <a:spLocks noChangeArrowheads="1"/>
              </p:cNvSpPr>
              <p:nvPr/>
            </p:nvSpPr>
            <p:spPr bwMode="auto">
              <a:xfrm>
                <a:off x="275" y="2081"/>
                <a:ext cx="265" cy="1"/>
              </a:xfrm>
              <a:prstGeom prst="rect">
                <a:avLst/>
              </a:prstGeom>
              <a:solidFill>
                <a:srgbClr val="1DA3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0" name="Rectangle 77"/>
              <p:cNvSpPr>
                <a:spLocks noChangeArrowheads="1"/>
              </p:cNvSpPr>
              <p:nvPr/>
            </p:nvSpPr>
            <p:spPr bwMode="auto">
              <a:xfrm>
                <a:off x="275" y="2082"/>
                <a:ext cx="265" cy="1"/>
              </a:xfrm>
              <a:prstGeom prst="rect">
                <a:avLst/>
              </a:prstGeom>
              <a:solidFill>
                <a:srgbClr val="1DA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1" name="Rectangle 78"/>
              <p:cNvSpPr>
                <a:spLocks noChangeArrowheads="1"/>
              </p:cNvSpPr>
              <p:nvPr/>
            </p:nvSpPr>
            <p:spPr bwMode="auto">
              <a:xfrm>
                <a:off x="275" y="2083"/>
                <a:ext cx="265" cy="1"/>
              </a:xfrm>
              <a:prstGeom prst="rect">
                <a:avLst/>
              </a:prstGeom>
              <a:solidFill>
                <a:srgbClr val="1DA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2" name="Rectangle 79"/>
              <p:cNvSpPr>
                <a:spLocks noChangeArrowheads="1"/>
              </p:cNvSpPr>
              <p:nvPr/>
            </p:nvSpPr>
            <p:spPr bwMode="auto">
              <a:xfrm>
                <a:off x="275" y="2084"/>
                <a:ext cx="265" cy="2"/>
              </a:xfrm>
              <a:prstGeom prst="rect">
                <a:avLst/>
              </a:prstGeom>
              <a:solidFill>
                <a:srgbClr val="1FA1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3" name="Rectangle 80"/>
              <p:cNvSpPr>
                <a:spLocks noChangeArrowheads="1"/>
              </p:cNvSpPr>
              <p:nvPr/>
            </p:nvSpPr>
            <p:spPr bwMode="auto">
              <a:xfrm>
                <a:off x="275" y="2086"/>
                <a:ext cx="265" cy="1"/>
              </a:xfrm>
              <a:prstGeom prst="rect">
                <a:avLst/>
              </a:prstGeom>
              <a:solidFill>
                <a:srgbClr val="1E9E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4" name="Rectangle 81"/>
              <p:cNvSpPr>
                <a:spLocks noChangeArrowheads="1"/>
              </p:cNvSpPr>
              <p:nvPr/>
            </p:nvSpPr>
            <p:spPr bwMode="auto">
              <a:xfrm>
                <a:off x="275" y="2087"/>
                <a:ext cx="265" cy="1"/>
              </a:xfrm>
              <a:prstGeom prst="rect">
                <a:avLst/>
              </a:prstGeom>
              <a:solidFill>
                <a:srgbClr val="209E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5" name="Rectangle 82"/>
              <p:cNvSpPr>
                <a:spLocks noChangeArrowheads="1"/>
              </p:cNvSpPr>
              <p:nvPr/>
            </p:nvSpPr>
            <p:spPr bwMode="auto">
              <a:xfrm>
                <a:off x="275" y="2088"/>
                <a:ext cx="265" cy="1"/>
              </a:xfrm>
              <a:prstGeom prst="rect">
                <a:avLst/>
              </a:prstGeom>
              <a:solidFill>
                <a:srgbClr val="1F9C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6" name="Rectangle 83"/>
              <p:cNvSpPr>
                <a:spLocks noChangeArrowheads="1"/>
              </p:cNvSpPr>
              <p:nvPr/>
            </p:nvSpPr>
            <p:spPr bwMode="auto">
              <a:xfrm>
                <a:off x="275" y="2089"/>
                <a:ext cx="265" cy="1"/>
              </a:xfrm>
              <a:prstGeom prst="rect">
                <a:avLst/>
              </a:prstGeom>
              <a:solidFill>
                <a:srgbClr val="1F9C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7" name="Rectangle 84"/>
              <p:cNvSpPr>
                <a:spLocks noChangeArrowheads="1"/>
              </p:cNvSpPr>
              <p:nvPr/>
            </p:nvSpPr>
            <p:spPr bwMode="auto">
              <a:xfrm>
                <a:off x="275" y="2090"/>
                <a:ext cx="265" cy="1"/>
              </a:xfrm>
              <a:prstGeom prst="rect">
                <a:avLst/>
              </a:prstGeom>
              <a:solidFill>
                <a:srgbClr val="2099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8" name="Rectangle 85"/>
              <p:cNvSpPr>
                <a:spLocks noChangeArrowheads="1"/>
              </p:cNvSpPr>
              <p:nvPr/>
            </p:nvSpPr>
            <p:spPr bwMode="auto">
              <a:xfrm>
                <a:off x="275" y="2091"/>
                <a:ext cx="265" cy="1"/>
              </a:xfrm>
              <a:prstGeom prst="rect">
                <a:avLst/>
              </a:prstGeom>
              <a:solidFill>
                <a:srgbClr val="20998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9" name="Rectangle 86"/>
              <p:cNvSpPr>
                <a:spLocks noChangeArrowheads="1"/>
              </p:cNvSpPr>
              <p:nvPr/>
            </p:nvSpPr>
            <p:spPr bwMode="auto">
              <a:xfrm>
                <a:off x="275" y="2092"/>
                <a:ext cx="265" cy="1"/>
              </a:xfrm>
              <a:prstGeom prst="rect">
                <a:avLst/>
              </a:prstGeom>
              <a:solidFill>
                <a:srgbClr val="2099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0" name="Rectangle 87"/>
              <p:cNvSpPr>
                <a:spLocks noChangeArrowheads="1"/>
              </p:cNvSpPr>
              <p:nvPr/>
            </p:nvSpPr>
            <p:spPr bwMode="auto">
              <a:xfrm>
                <a:off x="275" y="2093"/>
                <a:ext cx="265" cy="1"/>
              </a:xfrm>
              <a:prstGeom prst="rect">
                <a:avLst/>
              </a:prstGeom>
              <a:solidFill>
                <a:srgbClr val="20968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1" name="Rectangle 88"/>
              <p:cNvSpPr>
                <a:spLocks noChangeArrowheads="1"/>
              </p:cNvSpPr>
              <p:nvPr/>
            </p:nvSpPr>
            <p:spPr bwMode="auto">
              <a:xfrm>
                <a:off x="275" y="2094"/>
                <a:ext cx="265" cy="1"/>
              </a:xfrm>
              <a:prstGeom prst="rect">
                <a:avLst/>
              </a:prstGeom>
              <a:solidFill>
                <a:srgbClr val="2096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2" name="Rectangle 89"/>
              <p:cNvSpPr>
                <a:spLocks noChangeArrowheads="1"/>
              </p:cNvSpPr>
              <p:nvPr/>
            </p:nvSpPr>
            <p:spPr bwMode="auto">
              <a:xfrm>
                <a:off x="275" y="2095"/>
                <a:ext cx="265" cy="2"/>
              </a:xfrm>
              <a:prstGeom prst="rect">
                <a:avLst/>
              </a:prstGeom>
              <a:solidFill>
                <a:srgbClr val="2096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3" name="Rectangle 90"/>
              <p:cNvSpPr>
                <a:spLocks noChangeArrowheads="1"/>
              </p:cNvSpPr>
              <p:nvPr/>
            </p:nvSpPr>
            <p:spPr bwMode="auto">
              <a:xfrm>
                <a:off x="275" y="2097"/>
                <a:ext cx="265" cy="1"/>
              </a:xfrm>
              <a:prstGeom prst="rect">
                <a:avLst/>
              </a:prstGeom>
              <a:solidFill>
                <a:srgbClr val="2096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4" name="Rectangle 91"/>
              <p:cNvSpPr>
                <a:spLocks noChangeArrowheads="1"/>
              </p:cNvSpPr>
              <p:nvPr/>
            </p:nvSpPr>
            <p:spPr bwMode="auto">
              <a:xfrm>
                <a:off x="275" y="2098"/>
                <a:ext cx="265" cy="1"/>
              </a:xfrm>
              <a:prstGeom prst="rect">
                <a:avLst/>
              </a:prstGeom>
              <a:solidFill>
                <a:srgbClr val="1E94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5" name="Rectangle 92"/>
              <p:cNvSpPr>
                <a:spLocks noChangeArrowheads="1"/>
              </p:cNvSpPr>
              <p:nvPr/>
            </p:nvSpPr>
            <p:spPr bwMode="auto">
              <a:xfrm>
                <a:off x="275" y="2099"/>
                <a:ext cx="265" cy="1"/>
              </a:xfrm>
              <a:prstGeom prst="rect">
                <a:avLst/>
              </a:prstGeom>
              <a:solidFill>
                <a:srgbClr val="1E94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6" name="Rectangle 93"/>
              <p:cNvSpPr>
                <a:spLocks noChangeArrowheads="1"/>
              </p:cNvSpPr>
              <p:nvPr/>
            </p:nvSpPr>
            <p:spPr bwMode="auto">
              <a:xfrm>
                <a:off x="275" y="2100"/>
                <a:ext cx="265" cy="1"/>
              </a:xfrm>
              <a:prstGeom prst="rect">
                <a:avLst/>
              </a:prstGeom>
              <a:solidFill>
                <a:srgbClr val="1E92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7" name="Rectangle 94"/>
              <p:cNvSpPr>
                <a:spLocks noChangeArrowheads="1"/>
              </p:cNvSpPr>
              <p:nvPr/>
            </p:nvSpPr>
            <p:spPr bwMode="auto">
              <a:xfrm>
                <a:off x="275" y="2101"/>
                <a:ext cx="265" cy="1"/>
              </a:xfrm>
              <a:prstGeom prst="rect">
                <a:avLst/>
              </a:prstGeom>
              <a:solidFill>
                <a:srgbClr val="1D8F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8" name="Rectangle 95"/>
              <p:cNvSpPr>
                <a:spLocks noChangeArrowheads="1"/>
              </p:cNvSpPr>
              <p:nvPr/>
            </p:nvSpPr>
            <p:spPr bwMode="auto">
              <a:xfrm>
                <a:off x="275" y="2102"/>
                <a:ext cx="265" cy="1"/>
              </a:xfrm>
              <a:prstGeom prst="rect">
                <a:avLst/>
              </a:prstGeom>
              <a:solidFill>
                <a:srgbClr val="1C8D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9" name="Rectangle 96"/>
              <p:cNvSpPr>
                <a:spLocks noChangeArrowheads="1"/>
              </p:cNvSpPr>
              <p:nvPr/>
            </p:nvSpPr>
            <p:spPr bwMode="auto">
              <a:xfrm>
                <a:off x="275" y="2103"/>
                <a:ext cx="265" cy="1"/>
              </a:xfrm>
              <a:prstGeom prst="rect">
                <a:avLst/>
              </a:prstGeom>
              <a:solidFill>
                <a:srgbClr val="1C8B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0" name="Rectangle 97"/>
              <p:cNvSpPr>
                <a:spLocks noChangeArrowheads="1"/>
              </p:cNvSpPr>
              <p:nvPr/>
            </p:nvSpPr>
            <p:spPr bwMode="auto">
              <a:xfrm>
                <a:off x="275" y="2104"/>
                <a:ext cx="265" cy="1"/>
              </a:xfrm>
              <a:prstGeom prst="rect">
                <a:avLst/>
              </a:prstGeom>
              <a:solidFill>
                <a:srgbClr val="1C8A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1" name="Rectangle 98"/>
              <p:cNvSpPr>
                <a:spLocks noChangeArrowheads="1"/>
              </p:cNvSpPr>
              <p:nvPr/>
            </p:nvSpPr>
            <p:spPr bwMode="auto">
              <a:xfrm>
                <a:off x="275" y="2105"/>
                <a:ext cx="265" cy="1"/>
              </a:xfrm>
              <a:prstGeom prst="rect">
                <a:avLst/>
              </a:prstGeom>
              <a:solidFill>
                <a:srgbClr val="1B85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2" name="Rectangle 99"/>
              <p:cNvSpPr>
                <a:spLocks noChangeArrowheads="1"/>
              </p:cNvSpPr>
              <p:nvPr/>
            </p:nvSpPr>
            <p:spPr bwMode="auto">
              <a:xfrm>
                <a:off x="275" y="2106"/>
                <a:ext cx="265" cy="2"/>
              </a:xfrm>
              <a:prstGeom prst="rect">
                <a:avLst/>
              </a:prstGeom>
              <a:solidFill>
                <a:srgbClr val="1B83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3" name="Rectangle 100"/>
              <p:cNvSpPr>
                <a:spLocks noChangeArrowheads="1"/>
              </p:cNvSpPr>
              <p:nvPr/>
            </p:nvSpPr>
            <p:spPr bwMode="auto">
              <a:xfrm>
                <a:off x="275" y="2108"/>
                <a:ext cx="265" cy="1"/>
              </a:xfrm>
              <a:prstGeom prst="rect">
                <a:avLst/>
              </a:prstGeom>
              <a:solidFill>
                <a:srgbClr val="1A81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4" name="Rectangle 101"/>
              <p:cNvSpPr>
                <a:spLocks noChangeArrowheads="1"/>
              </p:cNvSpPr>
              <p:nvPr/>
            </p:nvSpPr>
            <p:spPr bwMode="auto">
              <a:xfrm>
                <a:off x="275" y="2109"/>
                <a:ext cx="265" cy="1"/>
              </a:xfrm>
              <a:prstGeom prst="rect">
                <a:avLst/>
              </a:prstGeom>
              <a:solidFill>
                <a:srgbClr val="1A7F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5" name="Rectangle 102"/>
              <p:cNvSpPr>
                <a:spLocks noChangeArrowheads="1"/>
              </p:cNvSpPr>
              <p:nvPr/>
            </p:nvSpPr>
            <p:spPr bwMode="auto">
              <a:xfrm>
                <a:off x="275" y="2110"/>
                <a:ext cx="265" cy="1"/>
              </a:xfrm>
              <a:prstGeom prst="rect">
                <a:avLst/>
              </a:prstGeom>
              <a:solidFill>
                <a:srgbClr val="197D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6" name="Rectangle 103"/>
              <p:cNvSpPr>
                <a:spLocks noChangeArrowheads="1"/>
              </p:cNvSpPr>
              <p:nvPr/>
            </p:nvSpPr>
            <p:spPr bwMode="auto">
              <a:xfrm>
                <a:off x="275" y="2111"/>
                <a:ext cx="265" cy="1"/>
              </a:xfrm>
              <a:prstGeom prst="rect">
                <a:avLst/>
              </a:prstGeom>
              <a:solidFill>
                <a:srgbClr val="197B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7" name="Rectangle 104"/>
              <p:cNvSpPr>
                <a:spLocks noChangeArrowheads="1"/>
              </p:cNvSpPr>
              <p:nvPr/>
            </p:nvSpPr>
            <p:spPr bwMode="auto">
              <a:xfrm>
                <a:off x="275" y="2112"/>
                <a:ext cx="265" cy="1"/>
              </a:xfrm>
              <a:prstGeom prst="rect">
                <a:avLst/>
              </a:prstGeom>
              <a:solidFill>
                <a:srgbClr val="1879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8" name="Rectangle 105"/>
              <p:cNvSpPr>
                <a:spLocks noChangeArrowheads="1"/>
              </p:cNvSpPr>
              <p:nvPr/>
            </p:nvSpPr>
            <p:spPr bwMode="auto">
              <a:xfrm>
                <a:off x="275" y="2113"/>
                <a:ext cx="265" cy="1"/>
              </a:xfrm>
              <a:prstGeom prst="rect">
                <a:avLst/>
              </a:prstGeom>
              <a:solidFill>
                <a:srgbClr val="1775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9" name="Rectangle 106"/>
              <p:cNvSpPr>
                <a:spLocks noChangeArrowheads="1"/>
              </p:cNvSpPr>
              <p:nvPr/>
            </p:nvSpPr>
            <p:spPr bwMode="auto">
              <a:xfrm>
                <a:off x="275" y="2114"/>
                <a:ext cx="265" cy="1"/>
              </a:xfrm>
              <a:prstGeom prst="rect">
                <a:avLst/>
              </a:prstGeom>
              <a:solidFill>
                <a:srgbClr val="1773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0" name="Rectangle 107"/>
              <p:cNvSpPr>
                <a:spLocks noChangeArrowheads="1"/>
              </p:cNvSpPr>
              <p:nvPr/>
            </p:nvSpPr>
            <p:spPr bwMode="auto">
              <a:xfrm>
                <a:off x="275" y="2115"/>
                <a:ext cx="265" cy="1"/>
              </a:xfrm>
              <a:prstGeom prst="rect">
                <a:avLst/>
              </a:prstGeom>
              <a:solidFill>
                <a:srgbClr val="1771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1" name="Rectangle 108"/>
              <p:cNvSpPr>
                <a:spLocks noChangeArrowheads="1"/>
              </p:cNvSpPr>
              <p:nvPr/>
            </p:nvSpPr>
            <p:spPr bwMode="auto">
              <a:xfrm>
                <a:off x="275" y="2116"/>
                <a:ext cx="265" cy="2"/>
              </a:xfrm>
              <a:prstGeom prst="rect">
                <a:avLst/>
              </a:prstGeom>
              <a:solidFill>
                <a:srgbClr val="166F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2" name="Rectangle 109"/>
              <p:cNvSpPr>
                <a:spLocks noChangeArrowheads="1"/>
              </p:cNvSpPr>
              <p:nvPr/>
            </p:nvSpPr>
            <p:spPr bwMode="auto">
              <a:xfrm>
                <a:off x="275" y="2118"/>
                <a:ext cx="265" cy="1"/>
              </a:xfrm>
              <a:prstGeom prst="rect">
                <a:avLst/>
              </a:prstGeom>
              <a:solidFill>
                <a:srgbClr val="166B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3" name="Rectangle 110"/>
              <p:cNvSpPr>
                <a:spLocks noChangeArrowheads="1"/>
              </p:cNvSpPr>
              <p:nvPr/>
            </p:nvSpPr>
            <p:spPr bwMode="auto">
              <a:xfrm>
                <a:off x="275" y="2119"/>
                <a:ext cx="265" cy="1"/>
              </a:xfrm>
              <a:prstGeom prst="rect">
                <a:avLst/>
              </a:prstGeom>
              <a:solidFill>
                <a:srgbClr val="1669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4" name="Rectangle 111"/>
              <p:cNvSpPr>
                <a:spLocks noChangeArrowheads="1"/>
              </p:cNvSpPr>
              <p:nvPr/>
            </p:nvSpPr>
            <p:spPr bwMode="auto">
              <a:xfrm>
                <a:off x="275" y="2120"/>
                <a:ext cx="265" cy="1"/>
              </a:xfrm>
              <a:prstGeom prst="rect">
                <a:avLst/>
              </a:prstGeom>
              <a:solidFill>
                <a:srgbClr val="1667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5" name="Rectangle 112"/>
              <p:cNvSpPr>
                <a:spLocks noChangeArrowheads="1"/>
              </p:cNvSpPr>
              <p:nvPr/>
            </p:nvSpPr>
            <p:spPr bwMode="auto">
              <a:xfrm>
                <a:off x="275" y="2121"/>
                <a:ext cx="265" cy="1"/>
              </a:xfrm>
              <a:prstGeom prst="rect">
                <a:avLst/>
              </a:prstGeom>
              <a:solidFill>
                <a:srgbClr val="1465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6" name="Rectangle 113"/>
              <p:cNvSpPr>
                <a:spLocks noChangeArrowheads="1"/>
              </p:cNvSpPr>
              <p:nvPr/>
            </p:nvSpPr>
            <p:spPr bwMode="auto">
              <a:xfrm>
                <a:off x="275" y="2122"/>
                <a:ext cx="265" cy="1"/>
              </a:xfrm>
              <a:prstGeom prst="rect">
                <a:avLst/>
              </a:prstGeom>
              <a:solidFill>
                <a:srgbClr val="1461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7" name="Rectangle 114"/>
              <p:cNvSpPr>
                <a:spLocks noChangeArrowheads="1"/>
              </p:cNvSpPr>
              <p:nvPr/>
            </p:nvSpPr>
            <p:spPr bwMode="auto">
              <a:xfrm>
                <a:off x="275" y="2123"/>
                <a:ext cx="265" cy="1"/>
              </a:xfrm>
              <a:prstGeom prst="rect">
                <a:avLst/>
              </a:prstGeom>
              <a:solidFill>
                <a:srgbClr val="145F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8" name="Rectangle 115"/>
              <p:cNvSpPr>
                <a:spLocks noChangeArrowheads="1"/>
              </p:cNvSpPr>
              <p:nvPr/>
            </p:nvSpPr>
            <p:spPr bwMode="auto">
              <a:xfrm>
                <a:off x="275" y="2124"/>
                <a:ext cx="265" cy="1"/>
              </a:xfrm>
              <a:prstGeom prst="rect">
                <a:avLst/>
              </a:prstGeom>
              <a:solidFill>
                <a:srgbClr val="145D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9" name="Rectangle 116"/>
              <p:cNvSpPr>
                <a:spLocks noChangeArrowheads="1"/>
              </p:cNvSpPr>
              <p:nvPr/>
            </p:nvSpPr>
            <p:spPr bwMode="auto">
              <a:xfrm>
                <a:off x="275" y="2125"/>
                <a:ext cx="265" cy="1"/>
              </a:xfrm>
              <a:prstGeom prst="rect">
                <a:avLst/>
              </a:prstGeom>
              <a:solidFill>
                <a:srgbClr val="145B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0" name="Rectangle 117"/>
              <p:cNvSpPr>
                <a:spLocks noChangeArrowheads="1"/>
              </p:cNvSpPr>
              <p:nvPr/>
            </p:nvSpPr>
            <p:spPr bwMode="auto">
              <a:xfrm>
                <a:off x="275" y="2126"/>
                <a:ext cx="265" cy="1"/>
              </a:xfrm>
              <a:prstGeom prst="rect">
                <a:avLst/>
              </a:prstGeom>
              <a:solidFill>
                <a:srgbClr val="1359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1" name="Rectangle 118"/>
              <p:cNvSpPr>
                <a:spLocks noChangeArrowheads="1"/>
              </p:cNvSpPr>
              <p:nvPr/>
            </p:nvSpPr>
            <p:spPr bwMode="auto">
              <a:xfrm>
                <a:off x="275" y="2127"/>
                <a:ext cx="265" cy="2"/>
              </a:xfrm>
              <a:prstGeom prst="rect">
                <a:avLst/>
              </a:prstGeom>
              <a:solidFill>
                <a:srgbClr val="1255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2" name="Rectangle 119"/>
              <p:cNvSpPr>
                <a:spLocks noChangeArrowheads="1"/>
              </p:cNvSpPr>
              <p:nvPr/>
            </p:nvSpPr>
            <p:spPr bwMode="auto">
              <a:xfrm>
                <a:off x="275" y="2129"/>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3" name="Rectangle 120"/>
              <p:cNvSpPr>
                <a:spLocks noChangeArrowheads="1"/>
              </p:cNvSpPr>
              <p:nvPr/>
            </p:nvSpPr>
            <p:spPr bwMode="auto">
              <a:xfrm>
                <a:off x="275" y="2130"/>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4" name="Rectangle 121"/>
              <p:cNvSpPr>
                <a:spLocks noChangeArrowheads="1"/>
              </p:cNvSpPr>
              <p:nvPr/>
            </p:nvSpPr>
            <p:spPr bwMode="auto">
              <a:xfrm>
                <a:off x="275" y="2131"/>
                <a:ext cx="265" cy="1"/>
              </a:xfrm>
              <a:prstGeom prst="rect">
                <a:avLst/>
              </a:prstGeom>
              <a:solidFill>
                <a:srgbClr val="115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5" name="Rectangle 122"/>
              <p:cNvSpPr>
                <a:spLocks noChangeArrowheads="1"/>
              </p:cNvSpPr>
              <p:nvPr/>
            </p:nvSpPr>
            <p:spPr bwMode="auto">
              <a:xfrm>
                <a:off x="275" y="2132"/>
                <a:ext cx="265" cy="1"/>
              </a:xfrm>
              <a:prstGeom prst="rect">
                <a:avLst/>
              </a:prstGeom>
              <a:solidFill>
                <a:srgbClr val="114F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6" name="Rectangle 123"/>
              <p:cNvSpPr>
                <a:spLocks noChangeArrowheads="1"/>
              </p:cNvSpPr>
              <p:nvPr/>
            </p:nvSpPr>
            <p:spPr bwMode="auto">
              <a:xfrm>
                <a:off x="275" y="2133"/>
                <a:ext cx="265" cy="1"/>
              </a:xfrm>
              <a:prstGeom prst="rect">
                <a:avLst/>
              </a:prstGeom>
              <a:solidFill>
                <a:srgbClr val="114C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7" name="Rectangle 124"/>
              <p:cNvSpPr>
                <a:spLocks noChangeArrowheads="1"/>
              </p:cNvSpPr>
              <p:nvPr/>
            </p:nvSpPr>
            <p:spPr bwMode="auto">
              <a:xfrm>
                <a:off x="275" y="2134"/>
                <a:ext cx="265" cy="1"/>
              </a:xfrm>
              <a:prstGeom prst="rect">
                <a:avLst/>
              </a:prstGeom>
              <a:solidFill>
                <a:srgbClr val="114A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8" name="Rectangle 125"/>
              <p:cNvSpPr>
                <a:spLocks noChangeArrowheads="1"/>
              </p:cNvSpPr>
              <p:nvPr/>
            </p:nvSpPr>
            <p:spPr bwMode="auto">
              <a:xfrm>
                <a:off x="275" y="2135"/>
                <a:ext cx="265" cy="1"/>
              </a:xfrm>
              <a:prstGeom prst="rect">
                <a:avLst/>
              </a:prstGeom>
              <a:solidFill>
                <a:srgbClr val="1148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9" name="Rectangle 126"/>
              <p:cNvSpPr>
                <a:spLocks noChangeArrowheads="1"/>
              </p:cNvSpPr>
              <p:nvPr/>
            </p:nvSpPr>
            <p:spPr bwMode="auto">
              <a:xfrm>
                <a:off x="275" y="2136"/>
                <a:ext cx="265" cy="1"/>
              </a:xfrm>
              <a:prstGeom prst="rect">
                <a:avLst/>
              </a:prstGeom>
              <a:solidFill>
                <a:srgbClr val="0F46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0" name="Rectangle 127"/>
              <p:cNvSpPr>
                <a:spLocks noChangeArrowheads="1"/>
              </p:cNvSpPr>
              <p:nvPr/>
            </p:nvSpPr>
            <p:spPr bwMode="auto">
              <a:xfrm>
                <a:off x="275" y="2137"/>
                <a:ext cx="265" cy="1"/>
              </a:xfrm>
              <a:prstGeom prst="rect">
                <a:avLst/>
              </a:prstGeom>
              <a:solidFill>
                <a:srgbClr val="0F44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1" name="Rectangle 128"/>
              <p:cNvSpPr>
                <a:spLocks noChangeArrowheads="1"/>
              </p:cNvSpPr>
              <p:nvPr/>
            </p:nvSpPr>
            <p:spPr bwMode="auto">
              <a:xfrm>
                <a:off x="275" y="2138"/>
                <a:ext cx="265" cy="2"/>
              </a:xfrm>
              <a:prstGeom prst="rect">
                <a:avLst/>
              </a:prstGeom>
              <a:solidFill>
                <a:srgbClr val="0F42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2" name="Rectangle 129"/>
              <p:cNvSpPr>
                <a:spLocks noChangeArrowheads="1"/>
              </p:cNvSpPr>
              <p:nvPr/>
            </p:nvSpPr>
            <p:spPr bwMode="auto">
              <a:xfrm>
                <a:off x="275" y="2140"/>
                <a:ext cx="265" cy="1"/>
              </a:xfrm>
              <a:prstGeom prst="rect">
                <a:avLst/>
              </a:prstGeom>
              <a:solidFill>
                <a:srgbClr val="0F40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3" name="Rectangle 130"/>
              <p:cNvSpPr>
                <a:spLocks noChangeArrowheads="1"/>
              </p:cNvSpPr>
              <p:nvPr/>
            </p:nvSpPr>
            <p:spPr bwMode="auto">
              <a:xfrm>
                <a:off x="275" y="2141"/>
                <a:ext cx="265" cy="1"/>
              </a:xfrm>
              <a:prstGeom prst="rect">
                <a:avLst/>
              </a:prstGeom>
              <a:solidFill>
                <a:srgbClr val="0E3E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4" name="Rectangle 131"/>
              <p:cNvSpPr>
                <a:spLocks noChangeArrowheads="1"/>
              </p:cNvSpPr>
              <p:nvPr/>
            </p:nvSpPr>
            <p:spPr bwMode="auto">
              <a:xfrm>
                <a:off x="275" y="2142"/>
                <a:ext cx="265" cy="1"/>
              </a:xfrm>
              <a:prstGeom prst="rect">
                <a:avLst/>
              </a:prstGeom>
              <a:solidFill>
                <a:srgbClr val="0E3C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5" name="Rectangle 132"/>
              <p:cNvSpPr>
                <a:spLocks noChangeArrowheads="1"/>
              </p:cNvSpPr>
              <p:nvPr/>
            </p:nvSpPr>
            <p:spPr bwMode="auto">
              <a:xfrm>
                <a:off x="275" y="2143"/>
                <a:ext cx="265" cy="1"/>
              </a:xfrm>
              <a:prstGeom prst="rect">
                <a:avLst/>
              </a:prstGeom>
              <a:solidFill>
                <a:srgbClr val="0E3A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6" name="Rectangle 133"/>
              <p:cNvSpPr>
                <a:spLocks noChangeArrowheads="1"/>
              </p:cNvSpPr>
              <p:nvPr/>
            </p:nvSpPr>
            <p:spPr bwMode="auto">
              <a:xfrm>
                <a:off x="275" y="2144"/>
                <a:ext cx="265" cy="1"/>
              </a:xfrm>
              <a:prstGeom prst="rect">
                <a:avLst/>
              </a:prstGeom>
              <a:solidFill>
                <a:srgbClr val="0E38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7" name="Rectangle 134"/>
              <p:cNvSpPr>
                <a:spLocks noChangeArrowheads="1"/>
              </p:cNvSpPr>
              <p:nvPr/>
            </p:nvSpPr>
            <p:spPr bwMode="auto">
              <a:xfrm>
                <a:off x="275" y="2145"/>
                <a:ext cx="265" cy="1"/>
              </a:xfrm>
              <a:prstGeom prst="rect">
                <a:avLst/>
              </a:prstGeom>
              <a:solidFill>
                <a:srgbClr val="0C35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8" name="Rectangle 135"/>
              <p:cNvSpPr>
                <a:spLocks noChangeArrowheads="1"/>
              </p:cNvSpPr>
              <p:nvPr/>
            </p:nvSpPr>
            <p:spPr bwMode="auto">
              <a:xfrm>
                <a:off x="275" y="2146"/>
                <a:ext cx="265" cy="1"/>
              </a:xfrm>
              <a:prstGeom prst="rect">
                <a:avLst/>
              </a:prstGeom>
              <a:solidFill>
                <a:srgbClr val="0C33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9" name="Rectangle 136"/>
              <p:cNvSpPr>
                <a:spLocks noChangeArrowheads="1"/>
              </p:cNvSpPr>
              <p:nvPr/>
            </p:nvSpPr>
            <p:spPr bwMode="auto">
              <a:xfrm>
                <a:off x="275" y="2147"/>
                <a:ext cx="265" cy="1"/>
              </a:xfrm>
              <a:prstGeom prst="rect">
                <a:avLst/>
              </a:prstGeom>
              <a:solidFill>
                <a:srgbClr val="0C31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0" name="Rectangle 137"/>
              <p:cNvSpPr>
                <a:spLocks noChangeArrowheads="1"/>
              </p:cNvSpPr>
              <p:nvPr/>
            </p:nvSpPr>
            <p:spPr bwMode="auto">
              <a:xfrm>
                <a:off x="275" y="2148"/>
                <a:ext cx="265" cy="1"/>
              </a:xfrm>
              <a:prstGeom prst="rect">
                <a:avLst/>
              </a:prstGeom>
              <a:solidFill>
                <a:srgbClr val="0C2F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1" name="Rectangle 138"/>
              <p:cNvSpPr>
                <a:spLocks noChangeArrowheads="1"/>
              </p:cNvSpPr>
              <p:nvPr/>
            </p:nvSpPr>
            <p:spPr bwMode="auto">
              <a:xfrm>
                <a:off x="275" y="2149"/>
                <a:ext cx="265" cy="2"/>
              </a:xfrm>
              <a:prstGeom prst="rect">
                <a:avLst/>
              </a:prstGeom>
              <a:solidFill>
                <a:srgbClr val="0B2C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2" name="Line 139"/>
              <p:cNvSpPr>
                <a:spLocks noChangeShapeType="1"/>
              </p:cNvSpPr>
              <p:nvPr/>
            </p:nvSpPr>
            <p:spPr bwMode="auto">
              <a:xfrm>
                <a:off x="540" y="1870"/>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 name="Rectangle 140"/>
              <p:cNvSpPr>
                <a:spLocks noChangeArrowheads="1"/>
              </p:cNvSpPr>
              <p:nvPr/>
            </p:nvSpPr>
            <p:spPr bwMode="auto">
              <a:xfrm>
                <a:off x="275" y="1870"/>
                <a:ext cx="265" cy="2"/>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4" name="Rectangle 141"/>
              <p:cNvSpPr>
                <a:spLocks noChangeArrowheads="1"/>
              </p:cNvSpPr>
              <p:nvPr/>
            </p:nvSpPr>
            <p:spPr bwMode="auto">
              <a:xfrm>
                <a:off x="275" y="1872"/>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5" name="Rectangle 142"/>
              <p:cNvSpPr>
                <a:spLocks noChangeArrowheads="1"/>
              </p:cNvSpPr>
              <p:nvPr/>
            </p:nvSpPr>
            <p:spPr bwMode="auto">
              <a:xfrm>
                <a:off x="275" y="1873"/>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6" name="Rectangle 143"/>
              <p:cNvSpPr>
                <a:spLocks noChangeArrowheads="1"/>
              </p:cNvSpPr>
              <p:nvPr/>
            </p:nvSpPr>
            <p:spPr bwMode="auto">
              <a:xfrm>
                <a:off x="275" y="1874"/>
                <a:ext cx="265" cy="1"/>
              </a:xfrm>
              <a:prstGeom prst="rect">
                <a:avLst/>
              </a:prstGeom>
              <a:solidFill>
                <a:srgbClr val="C253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7" name="Rectangle 144"/>
              <p:cNvSpPr>
                <a:spLocks noChangeArrowheads="1"/>
              </p:cNvSpPr>
              <p:nvPr/>
            </p:nvSpPr>
            <p:spPr bwMode="auto">
              <a:xfrm>
                <a:off x="275" y="1875"/>
                <a:ext cx="265" cy="1"/>
              </a:xfrm>
              <a:prstGeom prst="rect">
                <a:avLst/>
              </a:prstGeom>
              <a:solidFill>
                <a:srgbClr val="C456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8" name="Rectangle 145"/>
              <p:cNvSpPr>
                <a:spLocks noChangeArrowheads="1"/>
              </p:cNvSpPr>
              <p:nvPr/>
            </p:nvSpPr>
            <p:spPr bwMode="auto">
              <a:xfrm>
                <a:off x="275" y="1876"/>
                <a:ext cx="265" cy="1"/>
              </a:xfrm>
              <a:prstGeom prst="rect">
                <a:avLst/>
              </a:prstGeom>
              <a:solidFill>
                <a:srgbClr val="C455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9" name="Rectangle 146"/>
              <p:cNvSpPr>
                <a:spLocks noChangeArrowheads="1"/>
              </p:cNvSpPr>
              <p:nvPr/>
            </p:nvSpPr>
            <p:spPr bwMode="auto">
              <a:xfrm>
                <a:off x="275" y="1877"/>
                <a:ext cx="265" cy="1"/>
              </a:xfrm>
              <a:prstGeom prst="rect">
                <a:avLst/>
              </a:prstGeom>
              <a:solidFill>
                <a:srgbClr val="C457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0" name="Rectangle 147"/>
              <p:cNvSpPr>
                <a:spLocks noChangeArrowheads="1"/>
              </p:cNvSpPr>
              <p:nvPr/>
            </p:nvSpPr>
            <p:spPr bwMode="auto">
              <a:xfrm>
                <a:off x="275" y="1878"/>
                <a:ext cx="265" cy="1"/>
              </a:xfrm>
              <a:prstGeom prst="rect">
                <a:avLst/>
              </a:prstGeom>
              <a:solidFill>
                <a:srgbClr val="C758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1" name="Rectangle 148"/>
              <p:cNvSpPr>
                <a:spLocks noChangeArrowheads="1"/>
              </p:cNvSpPr>
              <p:nvPr/>
            </p:nvSpPr>
            <p:spPr bwMode="auto">
              <a:xfrm>
                <a:off x="275" y="1879"/>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2" name="Rectangle 149"/>
              <p:cNvSpPr>
                <a:spLocks noChangeArrowheads="1"/>
              </p:cNvSpPr>
              <p:nvPr/>
            </p:nvSpPr>
            <p:spPr bwMode="auto">
              <a:xfrm>
                <a:off x="275" y="1880"/>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3" name="Rectangle 150"/>
              <p:cNvSpPr>
                <a:spLocks noChangeArrowheads="1"/>
              </p:cNvSpPr>
              <p:nvPr/>
            </p:nvSpPr>
            <p:spPr bwMode="auto">
              <a:xfrm>
                <a:off x="275" y="1881"/>
                <a:ext cx="265" cy="2"/>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4" name="Rectangle 151"/>
              <p:cNvSpPr>
                <a:spLocks noChangeArrowheads="1"/>
              </p:cNvSpPr>
              <p:nvPr/>
            </p:nvSpPr>
            <p:spPr bwMode="auto">
              <a:xfrm>
                <a:off x="275" y="1883"/>
                <a:ext cx="265" cy="1"/>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5" name="Rectangle 152"/>
              <p:cNvSpPr>
                <a:spLocks noChangeArrowheads="1"/>
              </p:cNvSpPr>
              <p:nvPr/>
            </p:nvSpPr>
            <p:spPr bwMode="auto">
              <a:xfrm>
                <a:off x="275" y="1884"/>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6" name="Rectangle 153"/>
              <p:cNvSpPr>
                <a:spLocks noChangeArrowheads="1"/>
              </p:cNvSpPr>
              <p:nvPr/>
            </p:nvSpPr>
            <p:spPr bwMode="auto">
              <a:xfrm>
                <a:off x="275" y="1885"/>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7" name="Rectangle 154"/>
              <p:cNvSpPr>
                <a:spLocks noChangeArrowheads="1"/>
              </p:cNvSpPr>
              <p:nvPr/>
            </p:nvSpPr>
            <p:spPr bwMode="auto">
              <a:xfrm>
                <a:off x="275" y="1886"/>
                <a:ext cx="265" cy="1"/>
              </a:xfrm>
              <a:prstGeom prst="rect">
                <a:avLst/>
              </a:prstGeom>
              <a:solidFill>
                <a:srgbClr val="CC6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8" name="Rectangle 155"/>
              <p:cNvSpPr>
                <a:spLocks noChangeArrowheads="1"/>
              </p:cNvSpPr>
              <p:nvPr/>
            </p:nvSpPr>
            <p:spPr bwMode="auto">
              <a:xfrm>
                <a:off x="275" y="1887"/>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9" name="Rectangle 156"/>
              <p:cNvSpPr>
                <a:spLocks noChangeArrowheads="1"/>
              </p:cNvSpPr>
              <p:nvPr/>
            </p:nvSpPr>
            <p:spPr bwMode="auto">
              <a:xfrm>
                <a:off x="275" y="1888"/>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0" name="Rectangle 157"/>
              <p:cNvSpPr>
                <a:spLocks noChangeArrowheads="1"/>
              </p:cNvSpPr>
              <p:nvPr/>
            </p:nvSpPr>
            <p:spPr bwMode="auto">
              <a:xfrm>
                <a:off x="275" y="1889"/>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1" name="Rectangle 158"/>
              <p:cNvSpPr>
                <a:spLocks noChangeArrowheads="1"/>
              </p:cNvSpPr>
              <p:nvPr/>
            </p:nvSpPr>
            <p:spPr bwMode="auto">
              <a:xfrm>
                <a:off x="275" y="1890"/>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2" name="Rectangle 159"/>
              <p:cNvSpPr>
                <a:spLocks noChangeArrowheads="1"/>
              </p:cNvSpPr>
              <p:nvPr/>
            </p:nvSpPr>
            <p:spPr bwMode="auto">
              <a:xfrm>
                <a:off x="275" y="1891"/>
                <a:ext cx="265" cy="1"/>
              </a:xfrm>
              <a:prstGeom prst="rect">
                <a:avLst/>
              </a:prstGeom>
              <a:solidFill>
                <a:srgbClr val="CF65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3" name="Rectangle 160"/>
              <p:cNvSpPr>
                <a:spLocks noChangeArrowheads="1"/>
              </p:cNvSpPr>
              <p:nvPr/>
            </p:nvSpPr>
            <p:spPr bwMode="auto">
              <a:xfrm>
                <a:off x="275" y="1892"/>
                <a:ext cx="265" cy="2"/>
              </a:xfrm>
              <a:prstGeom prst="rect">
                <a:avLst/>
              </a:prstGeom>
              <a:solidFill>
                <a:srgbClr val="D166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4" name="Rectangle 161"/>
              <p:cNvSpPr>
                <a:spLocks noChangeArrowheads="1"/>
              </p:cNvSpPr>
              <p:nvPr/>
            </p:nvSpPr>
            <p:spPr bwMode="auto">
              <a:xfrm>
                <a:off x="275" y="1894"/>
                <a:ext cx="265" cy="1"/>
              </a:xfrm>
              <a:prstGeom prst="rect">
                <a:avLst/>
              </a:prstGeom>
              <a:solidFill>
                <a:srgbClr val="D168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5" name="Rectangle 162"/>
              <p:cNvSpPr>
                <a:spLocks noChangeArrowheads="1"/>
              </p:cNvSpPr>
              <p:nvPr/>
            </p:nvSpPr>
            <p:spPr bwMode="auto">
              <a:xfrm>
                <a:off x="275" y="1895"/>
                <a:ext cx="265" cy="1"/>
              </a:xfrm>
              <a:prstGeom prst="rect">
                <a:avLst/>
              </a:prstGeom>
              <a:solidFill>
                <a:srgbClr val="D167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6" name="Rectangle 163"/>
              <p:cNvSpPr>
                <a:spLocks noChangeArrowheads="1"/>
              </p:cNvSpPr>
              <p:nvPr/>
            </p:nvSpPr>
            <p:spPr bwMode="auto">
              <a:xfrm>
                <a:off x="275" y="1896"/>
                <a:ext cx="265" cy="1"/>
              </a:xfrm>
              <a:prstGeom prst="rect">
                <a:avLst/>
              </a:prstGeom>
              <a:solidFill>
                <a:srgbClr val="D46B2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7" name="Rectangle 164"/>
              <p:cNvSpPr>
                <a:spLocks noChangeArrowheads="1"/>
              </p:cNvSpPr>
              <p:nvPr/>
            </p:nvSpPr>
            <p:spPr bwMode="auto">
              <a:xfrm>
                <a:off x="275" y="1897"/>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8" name="Rectangle 165"/>
              <p:cNvSpPr>
                <a:spLocks noChangeArrowheads="1"/>
              </p:cNvSpPr>
              <p:nvPr/>
            </p:nvSpPr>
            <p:spPr bwMode="auto">
              <a:xfrm>
                <a:off x="275" y="1898"/>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9" name="Rectangle 166"/>
              <p:cNvSpPr>
                <a:spLocks noChangeArrowheads="1"/>
              </p:cNvSpPr>
              <p:nvPr/>
            </p:nvSpPr>
            <p:spPr bwMode="auto">
              <a:xfrm>
                <a:off x="275" y="1899"/>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0" name="Rectangle 167"/>
              <p:cNvSpPr>
                <a:spLocks noChangeArrowheads="1"/>
              </p:cNvSpPr>
              <p:nvPr/>
            </p:nvSpPr>
            <p:spPr bwMode="auto">
              <a:xfrm>
                <a:off x="275" y="1900"/>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1" name="Rectangle 168"/>
              <p:cNvSpPr>
                <a:spLocks noChangeArrowheads="1"/>
              </p:cNvSpPr>
              <p:nvPr/>
            </p:nvSpPr>
            <p:spPr bwMode="auto">
              <a:xfrm>
                <a:off x="275" y="1901"/>
                <a:ext cx="265" cy="1"/>
              </a:xfrm>
              <a:prstGeom prst="rect">
                <a:avLst/>
              </a:prstGeom>
              <a:solidFill>
                <a:srgbClr val="D672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2" name="Rectangle 169"/>
              <p:cNvSpPr>
                <a:spLocks noChangeArrowheads="1"/>
              </p:cNvSpPr>
              <p:nvPr/>
            </p:nvSpPr>
            <p:spPr bwMode="auto">
              <a:xfrm>
                <a:off x="275" y="1902"/>
                <a:ext cx="265" cy="2"/>
              </a:xfrm>
              <a:prstGeom prst="rect">
                <a:avLst/>
              </a:prstGeom>
              <a:solidFill>
                <a:srgbClr val="D972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3" name="Rectangle 170"/>
              <p:cNvSpPr>
                <a:spLocks noChangeArrowheads="1"/>
              </p:cNvSpPr>
              <p:nvPr/>
            </p:nvSpPr>
            <p:spPr bwMode="auto">
              <a:xfrm>
                <a:off x="275" y="1904"/>
                <a:ext cx="265" cy="1"/>
              </a:xfrm>
              <a:prstGeom prst="rect">
                <a:avLst/>
              </a:prstGeom>
              <a:solidFill>
                <a:srgbClr val="D975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4" name="Rectangle 171"/>
              <p:cNvSpPr>
                <a:spLocks noChangeArrowheads="1"/>
              </p:cNvSpPr>
              <p:nvPr/>
            </p:nvSpPr>
            <p:spPr bwMode="auto">
              <a:xfrm>
                <a:off x="275" y="1905"/>
                <a:ext cx="265" cy="1"/>
              </a:xfrm>
              <a:prstGeom prst="rect">
                <a:avLst/>
              </a:prstGeom>
              <a:solidFill>
                <a:srgbClr val="D974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5" name="Rectangle 172"/>
              <p:cNvSpPr>
                <a:spLocks noChangeArrowheads="1"/>
              </p:cNvSpPr>
              <p:nvPr/>
            </p:nvSpPr>
            <p:spPr bwMode="auto">
              <a:xfrm>
                <a:off x="275" y="1906"/>
                <a:ext cx="265" cy="1"/>
              </a:xfrm>
              <a:prstGeom prst="rect">
                <a:avLst/>
              </a:prstGeom>
              <a:solidFill>
                <a:srgbClr val="DB78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6" name="Rectangle 173"/>
              <p:cNvSpPr>
                <a:spLocks noChangeArrowheads="1"/>
              </p:cNvSpPr>
              <p:nvPr/>
            </p:nvSpPr>
            <p:spPr bwMode="auto">
              <a:xfrm>
                <a:off x="275" y="1907"/>
                <a:ext cx="265" cy="1"/>
              </a:xfrm>
              <a:prstGeom prst="rect">
                <a:avLst/>
              </a:prstGeom>
              <a:solidFill>
                <a:srgbClr val="DB77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7" name="Rectangle 174"/>
              <p:cNvSpPr>
                <a:spLocks noChangeArrowheads="1"/>
              </p:cNvSpPr>
              <p:nvPr/>
            </p:nvSpPr>
            <p:spPr bwMode="auto">
              <a:xfrm>
                <a:off x="275" y="1908"/>
                <a:ext cx="265" cy="1"/>
              </a:xfrm>
              <a:prstGeom prst="rect">
                <a:avLst/>
              </a:prstGeom>
              <a:solidFill>
                <a:srgbClr val="DB7A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8" name="Rectangle 175"/>
              <p:cNvSpPr>
                <a:spLocks noChangeArrowheads="1"/>
              </p:cNvSpPr>
              <p:nvPr/>
            </p:nvSpPr>
            <p:spPr bwMode="auto">
              <a:xfrm>
                <a:off x="275" y="1909"/>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9" name="Rectangle 176"/>
              <p:cNvSpPr>
                <a:spLocks noChangeArrowheads="1"/>
              </p:cNvSpPr>
              <p:nvPr/>
            </p:nvSpPr>
            <p:spPr bwMode="auto">
              <a:xfrm>
                <a:off x="275" y="1910"/>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0" name="Rectangle 177"/>
              <p:cNvSpPr>
                <a:spLocks noChangeArrowheads="1"/>
              </p:cNvSpPr>
              <p:nvPr/>
            </p:nvSpPr>
            <p:spPr bwMode="auto">
              <a:xfrm>
                <a:off x="275" y="1911"/>
                <a:ext cx="265" cy="1"/>
              </a:xfrm>
              <a:prstGeom prst="rect">
                <a:avLst/>
              </a:prstGeom>
              <a:solidFill>
                <a:srgbClr val="DE802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1" name="Rectangle 178"/>
              <p:cNvSpPr>
                <a:spLocks noChangeArrowheads="1"/>
              </p:cNvSpPr>
              <p:nvPr/>
            </p:nvSpPr>
            <p:spPr bwMode="auto">
              <a:xfrm>
                <a:off x="275" y="1912"/>
                <a:ext cx="265" cy="1"/>
              </a:xfrm>
              <a:prstGeom prst="rect">
                <a:avLst/>
              </a:prstGeom>
              <a:solidFill>
                <a:srgbClr val="E081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2" name="Rectangle 179"/>
              <p:cNvSpPr>
                <a:spLocks noChangeArrowheads="1"/>
              </p:cNvSpPr>
              <p:nvPr/>
            </p:nvSpPr>
            <p:spPr bwMode="auto">
              <a:xfrm>
                <a:off x="275" y="1913"/>
                <a:ext cx="265" cy="2"/>
              </a:xfrm>
              <a:prstGeom prst="rect">
                <a:avLst/>
              </a:prstGeom>
              <a:solidFill>
                <a:srgbClr val="E084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3" name="Rectangle 180"/>
              <p:cNvSpPr>
                <a:spLocks noChangeArrowheads="1"/>
              </p:cNvSpPr>
              <p:nvPr/>
            </p:nvSpPr>
            <p:spPr bwMode="auto">
              <a:xfrm>
                <a:off x="275" y="1915"/>
                <a:ext cx="265" cy="1"/>
              </a:xfrm>
              <a:prstGeom prst="rect">
                <a:avLst/>
              </a:prstGeom>
              <a:solidFill>
                <a:srgbClr val="E0861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4" name="Rectangle 181"/>
              <p:cNvSpPr>
                <a:spLocks noChangeArrowheads="1"/>
              </p:cNvSpPr>
              <p:nvPr/>
            </p:nvSpPr>
            <p:spPr bwMode="auto">
              <a:xfrm>
                <a:off x="275" y="1916"/>
                <a:ext cx="265" cy="1"/>
              </a:xfrm>
              <a:prstGeom prst="rect">
                <a:avLst/>
              </a:prstGeom>
              <a:solidFill>
                <a:srgbClr val="E3882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5" name="Rectangle 182"/>
              <p:cNvSpPr>
                <a:spLocks noChangeArrowheads="1"/>
              </p:cNvSpPr>
              <p:nvPr/>
            </p:nvSpPr>
            <p:spPr bwMode="auto">
              <a:xfrm>
                <a:off x="275" y="1917"/>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6" name="Rectangle 183"/>
              <p:cNvSpPr>
                <a:spLocks noChangeArrowheads="1"/>
              </p:cNvSpPr>
              <p:nvPr/>
            </p:nvSpPr>
            <p:spPr bwMode="auto">
              <a:xfrm>
                <a:off x="275" y="1918"/>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7" name="Rectangle 184"/>
              <p:cNvSpPr>
                <a:spLocks noChangeArrowheads="1"/>
              </p:cNvSpPr>
              <p:nvPr/>
            </p:nvSpPr>
            <p:spPr bwMode="auto">
              <a:xfrm>
                <a:off x="275" y="1919"/>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8" name="Rectangle 185"/>
              <p:cNvSpPr>
                <a:spLocks noChangeArrowheads="1"/>
              </p:cNvSpPr>
              <p:nvPr/>
            </p:nvSpPr>
            <p:spPr bwMode="auto">
              <a:xfrm>
                <a:off x="275" y="1920"/>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9" name="Rectangle 186"/>
              <p:cNvSpPr>
                <a:spLocks noChangeArrowheads="1"/>
              </p:cNvSpPr>
              <p:nvPr/>
            </p:nvSpPr>
            <p:spPr bwMode="auto">
              <a:xfrm>
                <a:off x="275" y="1921"/>
                <a:ext cx="265" cy="1"/>
              </a:xfrm>
              <a:prstGeom prst="rect">
                <a:avLst/>
              </a:prstGeom>
              <a:solidFill>
                <a:srgbClr val="E6901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0" name="Rectangle 187"/>
              <p:cNvSpPr>
                <a:spLocks noChangeArrowheads="1"/>
              </p:cNvSpPr>
              <p:nvPr/>
            </p:nvSpPr>
            <p:spPr bwMode="auto">
              <a:xfrm>
                <a:off x="275" y="1922"/>
                <a:ext cx="265" cy="1"/>
              </a:xfrm>
              <a:prstGeom prst="rect">
                <a:avLst/>
              </a:prstGeom>
              <a:solidFill>
                <a:srgbClr val="E8951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1" name="Rectangle 188"/>
              <p:cNvSpPr>
                <a:spLocks noChangeArrowheads="1"/>
              </p:cNvSpPr>
              <p:nvPr/>
            </p:nvSpPr>
            <p:spPr bwMode="auto">
              <a:xfrm>
                <a:off x="275" y="1923"/>
                <a:ext cx="265" cy="1"/>
              </a:xfrm>
              <a:prstGeom prst="rect">
                <a:avLst/>
              </a:prstGeom>
              <a:solidFill>
                <a:srgbClr val="E895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2" name="Rectangle 189"/>
              <p:cNvSpPr>
                <a:spLocks noChangeArrowheads="1"/>
              </p:cNvSpPr>
              <p:nvPr/>
            </p:nvSpPr>
            <p:spPr bwMode="auto">
              <a:xfrm>
                <a:off x="275" y="1924"/>
                <a:ext cx="265" cy="2"/>
              </a:xfrm>
              <a:prstGeom prst="rect">
                <a:avLst/>
              </a:prstGeom>
              <a:solidFill>
                <a:srgbClr val="EB9A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3" name="Rectangle 190"/>
              <p:cNvSpPr>
                <a:spLocks noChangeArrowheads="1"/>
              </p:cNvSpPr>
              <p:nvPr/>
            </p:nvSpPr>
            <p:spPr bwMode="auto">
              <a:xfrm>
                <a:off x="275" y="1926"/>
                <a:ext cx="265" cy="1"/>
              </a:xfrm>
              <a:prstGeom prst="rect">
                <a:avLst/>
              </a:prstGeom>
              <a:solidFill>
                <a:srgbClr val="EB99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4" name="Rectangle 191"/>
              <p:cNvSpPr>
                <a:spLocks noChangeArrowheads="1"/>
              </p:cNvSpPr>
              <p:nvPr/>
            </p:nvSpPr>
            <p:spPr bwMode="auto">
              <a:xfrm>
                <a:off x="275" y="1927"/>
                <a:ext cx="265" cy="1"/>
              </a:xfrm>
              <a:prstGeom prst="rect">
                <a:avLst/>
              </a:prstGeom>
              <a:solidFill>
                <a:srgbClr val="EB9C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5" name="Rectangle 192"/>
              <p:cNvSpPr>
                <a:spLocks noChangeArrowheads="1"/>
              </p:cNvSpPr>
              <p:nvPr/>
            </p:nvSpPr>
            <p:spPr bwMode="auto">
              <a:xfrm>
                <a:off x="275" y="1928"/>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6" name="Rectangle 193"/>
              <p:cNvSpPr>
                <a:spLocks noChangeArrowheads="1"/>
              </p:cNvSpPr>
              <p:nvPr/>
            </p:nvSpPr>
            <p:spPr bwMode="auto">
              <a:xfrm>
                <a:off x="275" y="1929"/>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7" name="Rectangle 194"/>
              <p:cNvSpPr>
                <a:spLocks noChangeArrowheads="1"/>
              </p:cNvSpPr>
              <p:nvPr/>
            </p:nvSpPr>
            <p:spPr bwMode="auto">
              <a:xfrm>
                <a:off x="275" y="1930"/>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8" name="Rectangle 195"/>
              <p:cNvSpPr>
                <a:spLocks noChangeArrowheads="1"/>
              </p:cNvSpPr>
              <p:nvPr/>
            </p:nvSpPr>
            <p:spPr bwMode="auto">
              <a:xfrm>
                <a:off x="275" y="1931"/>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9" name="Rectangle 196"/>
              <p:cNvSpPr>
                <a:spLocks noChangeArrowheads="1"/>
              </p:cNvSpPr>
              <p:nvPr/>
            </p:nvSpPr>
            <p:spPr bwMode="auto">
              <a:xfrm>
                <a:off x="275" y="1932"/>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0" name="Rectangle 197"/>
              <p:cNvSpPr>
                <a:spLocks noChangeArrowheads="1"/>
              </p:cNvSpPr>
              <p:nvPr/>
            </p:nvSpPr>
            <p:spPr bwMode="auto">
              <a:xfrm>
                <a:off x="275" y="1933"/>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1" name="Rectangle 198"/>
              <p:cNvSpPr>
                <a:spLocks noChangeArrowheads="1"/>
              </p:cNvSpPr>
              <p:nvPr/>
            </p:nvSpPr>
            <p:spPr bwMode="auto">
              <a:xfrm>
                <a:off x="275" y="1934"/>
                <a:ext cx="265" cy="2"/>
              </a:xfrm>
              <a:prstGeom prst="rect">
                <a:avLst/>
              </a:prstGeom>
              <a:solidFill>
                <a:srgbClr val="EDA8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2" name="Rectangle 199"/>
              <p:cNvSpPr>
                <a:spLocks noChangeArrowheads="1"/>
              </p:cNvSpPr>
              <p:nvPr/>
            </p:nvSpPr>
            <p:spPr bwMode="auto">
              <a:xfrm>
                <a:off x="275" y="1936"/>
                <a:ext cx="265" cy="1"/>
              </a:xfrm>
              <a:prstGeom prst="rect">
                <a:avLst/>
              </a:prstGeom>
              <a:solidFill>
                <a:srgbClr val="EDA7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3" name="Rectangle 200"/>
              <p:cNvSpPr>
                <a:spLocks noChangeArrowheads="1"/>
              </p:cNvSpPr>
              <p:nvPr/>
            </p:nvSpPr>
            <p:spPr bwMode="auto">
              <a:xfrm>
                <a:off x="275" y="1937"/>
                <a:ext cx="265" cy="1"/>
              </a:xfrm>
              <a:prstGeom prst="rect">
                <a:avLst/>
              </a:prstGeom>
              <a:solidFill>
                <a:srgbClr val="EDAB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4" name="Rectangle 201"/>
              <p:cNvSpPr>
                <a:spLocks noChangeArrowheads="1"/>
              </p:cNvSpPr>
              <p:nvPr/>
            </p:nvSpPr>
            <p:spPr bwMode="auto">
              <a:xfrm>
                <a:off x="275" y="1938"/>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5" name="Rectangle 202"/>
              <p:cNvSpPr>
                <a:spLocks noChangeArrowheads="1"/>
              </p:cNvSpPr>
              <p:nvPr/>
            </p:nvSpPr>
            <p:spPr bwMode="auto">
              <a:xfrm>
                <a:off x="275" y="1939"/>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6" name="Rectangle 203"/>
              <p:cNvSpPr>
                <a:spLocks noChangeArrowheads="1"/>
              </p:cNvSpPr>
              <p:nvPr/>
            </p:nvSpPr>
            <p:spPr bwMode="auto">
              <a:xfrm>
                <a:off x="275" y="1940"/>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7" name="Rectangle 204"/>
              <p:cNvSpPr>
                <a:spLocks noChangeArrowheads="1"/>
              </p:cNvSpPr>
              <p:nvPr/>
            </p:nvSpPr>
            <p:spPr bwMode="auto">
              <a:xfrm>
                <a:off x="275" y="1941"/>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11" name="Rectangle 206"/>
            <p:cNvSpPr>
              <a:spLocks noChangeArrowheads="1"/>
            </p:cNvSpPr>
            <p:nvPr/>
          </p:nvSpPr>
          <p:spPr bwMode="auto">
            <a:xfrm>
              <a:off x="436563" y="3082925"/>
              <a:ext cx="420688" cy="1588"/>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2" name="Rectangle 207"/>
            <p:cNvSpPr>
              <a:spLocks noChangeArrowheads="1"/>
            </p:cNvSpPr>
            <p:nvPr/>
          </p:nvSpPr>
          <p:spPr bwMode="auto">
            <a:xfrm>
              <a:off x="436563" y="3084513"/>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3" name="Rectangle 208"/>
            <p:cNvSpPr>
              <a:spLocks noChangeArrowheads="1"/>
            </p:cNvSpPr>
            <p:nvPr/>
          </p:nvSpPr>
          <p:spPr bwMode="auto">
            <a:xfrm>
              <a:off x="436563" y="3086100"/>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 name="Rectangle 209"/>
            <p:cNvSpPr>
              <a:spLocks noChangeArrowheads="1"/>
            </p:cNvSpPr>
            <p:nvPr/>
          </p:nvSpPr>
          <p:spPr bwMode="auto">
            <a:xfrm>
              <a:off x="436563" y="3087688"/>
              <a:ext cx="420688" cy="3175"/>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 name="Rectangle 210"/>
            <p:cNvSpPr>
              <a:spLocks noChangeArrowheads="1"/>
            </p:cNvSpPr>
            <p:nvPr/>
          </p:nvSpPr>
          <p:spPr bwMode="auto">
            <a:xfrm>
              <a:off x="436563" y="3090863"/>
              <a:ext cx="420688" cy="1588"/>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6" name="Rectangle 211"/>
            <p:cNvSpPr>
              <a:spLocks noChangeArrowheads="1"/>
            </p:cNvSpPr>
            <p:nvPr/>
          </p:nvSpPr>
          <p:spPr bwMode="auto">
            <a:xfrm>
              <a:off x="436563" y="3092450"/>
              <a:ext cx="420688" cy="1588"/>
            </a:xfrm>
            <a:prstGeom prst="rect">
              <a:avLst/>
            </a:prstGeom>
            <a:solidFill>
              <a:srgbClr val="F2B9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7" name="Rectangle 212"/>
            <p:cNvSpPr>
              <a:spLocks noChangeArrowheads="1"/>
            </p:cNvSpPr>
            <p:nvPr/>
          </p:nvSpPr>
          <p:spPr bwMode="auto">
            <a:xfrm>
              <a:off x="436563" y="3094038"/>
              <a:ext cx="420688" cy="1588"/>
            </a:xfrm>
            <a:prstGeom prst="rect">
              <a:avLst/>
            </a:prstGeom>
            <a:solidFill>
              <a:srgbClr val="F2BD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8" name="Rectangle 213"/>
            <p:cNvSpPr>
              <a:spLocks noChangeArrowheads="1"/>
            </p:cNvSpPr>
            <p:nvPr/>
          </p:nvSpPr>
          <p:spPr bwMode="auto">
            <a:xfrm>
              <a:off x="436563" y="3095625"/>
              <a:ext cx="420688" cy="1588"/>
            </a:xfrm>
            <a:prstGeom prst="rect">
              <a:avLst/>
            </a:prstGeom>
            <a:solidFill>
              <a:srgbClr val="F2BD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9" name="Rectangle 214"/>
            <p:cNvSpPr>
              <a:spLocks noChangeArrowheads="1"/>
            </p:cNvSpPr>
            <p:nvPr/>
          </p:nvSpPr>
          <p:spPr bwMode="auto">
            <a:xfrm>
              <a:off x="436563" y="3097213"/>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0" name="Rectangle 215"/>
            <p:cNvSpPr>
              <a:spLocks noChangeArrowheads="1"/>
            </p:cNvSpPr>
            <p:nvPr/>
          </p:nvSpPr>
          <p:spPr bwMode="auto">
            <a:xfrm>
              <a:off x="436563" y="3098800"/>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1" name="Rectangle 216"/>
            <p:cNvSpPr>
              <a:spLocks noChangeArrowheads="1"/>
            </p:cNvSpPr>
            <p:nvPr/>
          </p:nvSpPr>
          <p:spPr bwMode="auto">
            <a:xfrm>
              <a:off x="436563" y="3100388"/>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2" name="Rectangle 217"/>
            <p:cNvSpPr>
              <a:spLocks noChangeArrowheads="1"/>
            </p:cNvSpPr>
            <p:nvPr/>
          </p:nvSpPr>
          <p:spPr bwMode="auto">
            <a:xfrm>
              <a:off x="436563" y="3101975"/>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3" name="Rectangle 218"/>
            <p:cNvSpPr>
              <a:spLocks noChangeArrowheads="1"/>
            </p:cNvSpPr>
            <p:nvPr/>
          </p:nvSpPr>
          <p:spPr bwMode="auto">
            <a:xfrm>
              <a:off x="436563" y="3103563"/>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4" name="Rectangle 219"/>
            <p:cNvSpPr>
              <a:spLocks noChangeArrowheads="1"/>
            </p:cNvSpPr>
            <p:nvPr/>
          </p:nvSpPr>
          <p:spPr bwMode="auto">
            <a:xfrm>
              <a:off x="436563" y="3105150"/>
              <a:ext cx="420688" cy="3175"/>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5" name="Rectangle 220"/>
            <p:cNvSpPr>
              <a:spLocks noChangeArrowheads="1"/>
            </p:cNvSpPr>
            <p:nvPr/>
          </p:nvSpPr>
          <p:spPr bwMode="auto">
            <a:xfrm>
              <a:off x="436563" y="3108325"/>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6" name="Rectangle 221"/>
            <p:cNvSpPr>
              <a:spLocks noChangeArrowheads="1"/>
            </p:cNvSpPr>
            <p:nvPr/>
          </p:nvSpPr>
          <p:spPr bwMode="auto">
            <a:xfrm>
              <a:off x="436563" y="3109913"/>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7" name="Rectangle 222"/>
            <p:cNvSpPr>
              <a:spLocks noChangeArrowheads="1"/>
            </p:cNvSpPr>
            <p:nvPr/>
          </p:nvSpPr>
          <p:spPr bwMode="auto">
            <a:xfrm>
              <a:off x="436563" y="3111500"/>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8" name="Rectangle 223"/>
            <p:cNvSpPr>
              <a:spLocks noChangeArrowheads="1"/>
            </p:cNvSpPr>
            <p:nvPr/>
          </p:nvSpPr>
          <p:spPr bwMode="auto">
            <a:xfrm>
              <a:off x="436563" y="3113088"/>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9" name="Rectangle 224"/>
            <p:cNvSpPr>
              <a:spLocks noChangeArrowheads="1"/>
            </p:cNvSpPr>
            <p:nvPr/>
          </p:nvSpPr>
          <p:spPr bwMode="auto">
            <a:xfrm>
              <a:off x="436563" y="3114675"/>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0" name="Rectangle 225"/>
            <p:cNvSpPr>
              <a:spLocks noChangeArrowheads="1"/>
            </p:cNvSpPr>
            <p:nvPr/>
          </p:nvSpPr>
          <p:spPr bwMode="auto">
            <a:xfrm>
              <a:off x="436563" y="3116263"/>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1" name="Rectangle 226"/>
            <p:cNvSpPr>
              <a:spLocks noChangeArrowheads="1"/>
            </p:cNvSpPr>
            <p:nvPr/>
          </p:nvSpPr>
          <p:spPr bwMode="auto">
            <a:xfrm>
              <a:off x="436563" y="3117850"/>
              <a:ext cx="420688" cy="1588"/>
            </a:xfrm>
            <a:prstGeom prst="rect">
              <a:avLst/>
            </a:prstGeom>
            <a:solidFill>
              <a:srgbClr val="F7D3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2" name="Rectangle 227"/>
            <p:cNvSpPr>
              <a:spLocks noChangeArrowheads="1"/>
            </p:cNvSpPr>
            <p:nvPr/>
          </p:nvSpPr>
          <p:spPr bwMode="auto">
            <a:xfrm>
              <a:off x="436563" y="3119438"/>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3" name="Rectangle 228"/>
            <p:cNvSpPr>
              <a:spLocks noChangeArrowheads="1"/>
            </p:cNvSpPr>
            <p:nvPr/>
          </p:nvSpPr>
          <p:spPr bwMode="auto">
            <a:xfrm>
              <a:off x="436563" y="3121025"/>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4" name="Rectangle 229"/>
            <p:cNvSpPr>
              <a:spLocks noChangeArrowheads="1"/>
            </p:cNvSpPr>
            <p:nvPr/>
          </p:nvSpPr>
          <p:spPr bwMode="auto">
            <a:xfrm>
              <a:off x="436563" y="3122613"/>
              <a:ext cx="420688" cy="3175"/>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5" name="Rectangle 230"/>
            <p:cNvSpPr>
              <a:spLocks noChangeArrowheads="1"/>
            </p:cNvSpPr>
            <p:nvPr/>
          </p:nvSpPr>
          <p:spPr bwMode="auto">
            <a:xfrm>
              <a:off x="436563" y="3125788"/>
              <a:ext cx="420688" cy="1588"/>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6" name="Rectangle 231"/>
            <p:cNvSpPr>
              <a:spLocks noChangeArrowheads="1"/>
            </p:cNvSpPr>
            <p:nvPr/>
          </p:nvSpPr>
          <p:spPr bwMode="auto">
            <a:xfrm>
              <a:off x="436563" y="3127375"/>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7" name="Rectangle 232"/>
            <p:cNvSpPr>
              <a:spLocks noChangeArrowheads="1"/>
            </p:cNvSpPr>
            <p:nvPr/>
          </p:nvSpPr>
          <p:spPr bwMode="auto">
            <a:xfrm>
              <a:off x="436563" y="3128963"/>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8" name="Rectangle 233"/>
            <p:cNvSpPr>
              <a:spLocks noChangeArrowheads="1"/>
            </p:cNvSpPr>
            <p:nvPr/>
          </p:nvSpPr>
          <p:spPr bwMode="auto">
            <a:xfrm>
              <a:off x="436563" y="3130550"/>
              <a:ext cx="420688" cy="1588"/>
            </a:xfrm>
            <a:prstGeom prst="rect">
              <a:avLst/>
            </a:prstGeom>
            <a:solidFill>
              <a:srgbClr val="FAE1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9" name="Rectangle 234"/>
            <p:cNvSpPr>
              <a:spLocks noChangeArrowheads="1"/>
            </p:cNvSpPr>
            <p:nvPr/>
          </p:nvSpPr>
          <p:spPr bwMode="auto">
            <a:xfrm>
              <a:off x="436563" y="3132138"/>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0" name="Rectangle 235"/>
            <p:cNvSpPr>
              <a:spLocks noChangeArrowheads="1"/>
            </p:cNvSpPr>
            <p:nvPr/>
          </p:nvSpPr>
          <p:spPr bwMode="auto">
            <a:xfrm>
              <a:off x="436563" y="3133725"/>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1" name="Rectangle 236"/>
            <p:cNvSpPr>
              <a:spLocks noChangeArrowheads="1"/>
            </p:cNvSpPr>
            <p:nvPr/>
          </p:nvSpPr>
          <p:spPr bwMode="auto">
            <a:xfrm>
              <a:off x="436563" y="3135313"/>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2" name="Rectangle 237"/>
            <p:cNvSpPr>
              <a:spLocks noChangeArrowheads="1"/>
            </p:cNvSpPr>
            <p:nvPr/>
          </p:nvSpPr>
          <p:spPr bwMode="auto">
            <a:xfrm>
              <a:off x="436563" y="3136900"/>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3" name="Rectangle 238"/>
            <p:cNvSpPr>
              <a:spLocks noChangeArrowheads="1"/>
            </p:cNvSpPr>
            <p:nvPr/>
          </p:nvSpPr>
          <p:spPr bwMode="auto">
            <a:xfrm>
              <a:off x="436563" y="3138488"/>
              <a:ext cx="420688" cy="3175"/>
            </a:xfrm>
            <a:prstGeom prst="rect">
              <a:avLst/>
            </a:prstGeom>
            <a:solidFill>
              <a:srgbClr val="FAEE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4" name="Rectangle 239"/>
            <p:cNvSpPr>
              <a:spLocks noChangeArrowheads="1"/>
            </p:cNvSpPr>
            <p:nvPr/>
          </p:nvSpPr>
          <p:spPr bwMode="auto">
            <a:xfrm>
              <a:off x="436563" y="3141663"/>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5" name="Rectangle 240"/>
            <p:cNvSpPr>
              <a:spLocks noChangeArrowheads="1"/>
            </p:cNvSpPr>
            <p:nvPr/>
          </p:nvSpPr>
          <p:spPr bwMode="auto">
            <a:xfrm>
              <a:off x="436563" y="3143250"/>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6" name="Rectangle 241"/>
            <p:cNvSpPr>
              <a:spLocks noChangeArrowheads="1"/>
            </p:cNvSpPr>
            <p:nvPr/>
          </p:nvSpPr>
          <p:spPr bwMode="auto">
            <a:xfrm>
              <a:off x="436563" y="3144838"/>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7" name="Rectangle 242"/>
            <p:cNvSpPr>
              <a:spLocks noChangeArrowheads="1"/>
            </p:cNvSpPr>
            <p:nvPr/>
          </p:nvSpPr>
          <p:spPr bwMode="auto">
            <a:xfrm>
              <a:off x="436563" y="3146425"/>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8" name="Rectangle 243"/>
            <p:cNvSpPr>
              <a:spLocks noChangeArrowheads="1"/>
            </p:cNvSpPr>
            <p:nvPr/>
          </p:nvSpPr>
          <p:spPr bwMode="auto">
            <a:xfrm>
              <a:off x="436563" y="3148013"/>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9" name="Rectangle 244"/>
            <p:cNvSpPr>
              <a:spLocks noChangeArrowheads="1"/>
            </p:cNvSpPr>
            <p:nvPr/>
          </p:nvSpPr>
          <p:spPr bwMode="auto">
            <a:xfrm>
              <a:off x="436563" y="3149600"/>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0" name="Rectangle 245"/>
            <p:cNvSpPr>
              <a:spLocks noChangeArrowheads="1"/>
            </p:cNvSpPr>
            <p:nvPr/>
          </p:nvSpPr>
          <p:spPr bwMode="auto">
            <a:xfrm>
              <a:off x="436563" y="3151188"/>
              <a:ext cx="420688" cy="1588"/>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 name="Rectangle 246"/>
            <p:cNvSpPr>
              <a:spLocks noChangeArrowheads="1"/>
            </p:cNvSpPr>
            <p:nvPr/>
          </p:nvSpPr>
          <p:spPr bwMode="auto">
            <a:xfrm>
              <a:off x="436563" y="3152775"/>
              <a:ext cx="420688" cy="1588"/>
            </a:xfrm>
            <a:prstGeom prst="rect">
              <a:avLst/>
            </a:prstGeom>
            <a:solidFill>
              <a:srgbClr val="FC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2" name="Rectangle 247"/>
            <p:cNvSpPr>
              <a:spLocks noChangeArrowheads="1"/>
            </p:cNvSpPr>
            <p:nvPr/>
          </p:nvSpPr>
          <p:spPr bwMode="auto">
            <a:xfrm>
              <a:off x="436563" y="3154363"/>
              <a:ext cx="420688" cy="1588"/>
            </a:xfrm>
            <a:prstGeom prst="rect">
              <a:avLst/>
            </a:prstGeom>
            <a:solidFill>
              <a:srgbClr val="F8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3" name="Rectangle 248"/>
            <p:cNvSpPr>
              <a:spLocks noChangeArrowheads="1"/>
            </p:cNvSpPr>
            <p:nvPr/>
          </p:nvSpPr>
          <p:spPr bwMode="auto">
            <a:xfrm>
              <a:off x="436563" y="3155950"/>
              <a:ext cx="420688" cy="3175"/>
            </a:xfrm>
            <a:prstGeom prst="rect">
              <a:avLst/>
            </a:prstGeom>
            <a:solidFill>
              <a:srgbClr val="F0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4" name="Rectangle 249"/>
            <p:cNvSpPr>
              <a:spLocks noChangeArrowheads="1"/>
            </p:cNvSpPr>
            <p:nvPr/>
          </p:nvSpPr>
          <p:spPr bwMode="auto">
            <a:xfrm>
              <a:off x="436563" y="3159125"/>
              <a:ext cx="420688" cy="1588"/>
            </a:xfrm>
            <a:prstGeom prst="rect">
              <a:avLst/>
            </a:prstGeom>
            <a:solidFill>
              <a:srgbClr val="E9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5" name="Rectangle 250"/>
            <p:cNvSpPr>
              <a:spLocks noChangeArrowheads="1"/>
            </p:cNvSpPr>
            <p:nvPr/>
          </p:nvSpPr>
          <p:spPr bwMode="auto">
            <a:xfrm>
              <a:off x="436563" y="3160713"/>
              <a:ext cx="420688" cy="1588"/>
            </a:xfrm>
            <a:prstGeom prst="rect">
              <a:avLst/>
            </a:prstGeom>
            <a:solidFill>
              <a:srgbClr val="E5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6" name="Rectangle 251"/>
            <p:cNvSpPr>
              <a:spLocks noChangeArrowheads="1"/>
            </p:cNvSpPr>
            <p:nvPr/>
          </p:nvSpPr>
          <p:spPr bwMode="auto">
            <a:xfrm>
              <a:off x="436563" y="3162300"/>
              <a:ext cx="420688" cy="1588"/>
            </a:xfrm>
            <a:prstGeom prst="rect">
              <a:avLst/>
            </a:prstGeom>
            <a:solidFill>
              <a:srgbClr val="E1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7" name="Rectangle 252"/>
            <p:cNvSpPr>
              <a:spLocks noChangeArrowheads="1"/>
            </p:cNvSpPr>
            <p:nvPr/>
          </p:nvSpPr>
          <p:spPr bwMode="auto">
            <a:xfrm>
              <a:off x="436563" y="3163888"/>
              <a:ext cx="420688" cy="1588"/>
            </a:xfrm>
            <a:prstGeom prst="rect">
              <a:avLst/>
            </a:prstGeom>
            <a:solidFill>
              <a:srgbClr val="D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8" name="Rectangle 253"/>
            <p:cNvSpPr>
              <a:spLocks noChangeArrowheads="1"/>
            </p:cNvSpPr>
            <p:nvPr/>
          </p:nvSpPr>
          <p:spPr bwMode="auto">
            <a:xfrm>
              <a:off x="436563" y="3165475"/>
              <a:ext cx="420688" cy="1588"/>
            </a:xfrm>
            <a:prstGeom prst="rect">
              <a:avLst/>
            </a:prstGeom>
            <a:solidFill>
              <a:srgbClr val="D6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9" name="Rectangle 254"/>
            <p:cNvSpPr>
              <a:spLocks noChangeArrowheads="1"/>
            </p:cNvSpPr>
            <p:nvPr/>
          </p:nvSpPr>
          <p:spPr bwMode="auto">
            <a:xfrm>
              <a:off x="436563" y="3167063"/>
              <a:ext cx="420688" cy="1588"/>
            </a:xfrm>
            <a:prstGeom prst="rect">
              <a:avLst/>
            </a:prstGeom>
            <a:solidFill>
              <a:srgbClr val="D2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0" name="Rectangle 255"/>
            <p:cNvSpPr>
              <a:spLocks noChangeArrowheads="1"/>
            </p:cNvSpPr>
            <p:nvPr/>
          </p:nvSpPr>
          <p:spPr bwMode="auto">
            <a:xfrm>
              <a:off x="436563" y="3168650"/>
              <a:ext cx="420688" cy="1588"/>
            </a:xfrm>
            <a:prstGeom prst="rect">
              <a:avLst/>
            </a:prstGeom>
            <a:solidFill>
              <a:srgbClr val="C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1" name="Rectangle 256"/>
            <p:cNvSpPr>
              <a:spLocks noChangeArrowheads="1"/>
            </p:cNvSpPr>
            <p:nvPr/>
          </p:nvSpPr>
          <p:spPr bwMode="auto">
            <a:xfrm>
              <a:off x="436563" y="3170238"/>
              <a:ext cx="420688" cy="1588"/>
            </a:xfrm>
            <a:prstGeom prst="rect">
              <a:avLst/>
            </a:prstGeom>
            <a:solidFill>
              <a:srgbClr val="C4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2" name="Rectangle 257"/>
            <p:cNvSpPr>
              <a:spLocks noChangeArrowheads="1"/>
            </p:cNvSpPr>
            <p:nvPr/>
          </p:nvSpPr>
          <p:spPr bwMode="auto">
            <a:xfrm>
              <a:off x="436563" y="3171825"/>
              <a:ext cx="420688" cy="1588"/>
            </a:xfrm>
            <a:prstGeom prst="rect">
              <a:avLst/>
            </a:prstGeom>
            <a:solidFill>
              <a:srgbClr val="C0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3" name="Rectangle 258"/>
            <p:cNvSpPr>
              <a:spLocks noChangeArrowheads="1"/>
            </p:cNvSpPr>
            <p:nvPr/>
          </p:nvSpPr>
          <p:spPr bwMode="auto">
            <a:xfrm>
              <a:off x="436563" y="3173413"/>
              <a:ext cx="420688" cy="3175"/>
            </a:xfrm>
            <a:prstGeom prst="rect">
              <a:avLst/>
            </a:prstGeom>
            <a:solidFill>
              <a:srgbClr val="BC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4" name="Rectangle 259"/>
            <p:cNvSpPr>
              <a:spLocks noChangeArrowheads="1"/>
            </p:cNvSpPr>
            <p:nvPr/>
          </p:nvSpPr>
          <p:spPr bwMode="auto">
            <a:xfrm>
              <a:off x="436563" y="3176588"/>
              <a:ext cx="420688" cy="1588"/>
            </a:xfrm>
            <a:prstGeom prst="rect">
              <a:avLst/>
            </a:prstGeom>
            <a:solidFill>
              <a:srgbClr val="B6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5" name="Rectangle 260"/>
            <p:cNvSpPr>
              <a:spLocks noChangeArrowheads="1"/>
            </p:cNvSpPr>
            <p:nvPr/>
          </p:nvSpPr>
          <p:spPr bwMode="auto">
            <a:xfrm>
              <a:off x="436563" y="3178175"/>
              <a:ext cx="420688" cy="1588"/>
            </a:xfrm>
            <a:prstGeom prst="rect">
              <a:avLst/>
            </a:prstGeom>
            <a:solidFill>
              <a:srgbClr val="B2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6" name="Rectangle 261"/>
            <p:cNvSpPr>
              <a:spLocks noChangeArrowheads="1"/>
            </p:cNvSpPr>
            <p:nvPr/>
          </p:nvSpPr>
          <p:spPr bwMode="auto">
            <a:xfrm>
              <a:off x="436563" y="3179763"/>
              <a:ext cx="420688" cy="1588"/>
            </a:xfrm>
            <a:prstGeom prst="rect">
              <a:avLst/>
            </a:prstGeom>
            <a:solidFill>
              <a:srgbClr val="AA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7" name="Rectangle 262"/>
            <p:cNvSpPr>
              <a:spLocks noChangeArrowheads="1"/>
            </p:cNvSpPr>
            <p:nvPr/>
          </p:nvSpPr>
          <p:spPr bwMode="auto">
            <a:xfrm>
              <a:off x="436563" y="3181350"/>
              <a:ext cx="420688" cy="1588"/>
            </a:xfrm>
            <a:prstGeom prst="rect">
              <a:avLst/>
            </a:prstGeom>
            <a:solidFill>
              <a:srgbClr val="A4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8" name="Rectangle 263"/>
            <p:cNvSpPr>
              <a:spLocks noChangeArrowheads="1"/>
            </p:cNvSpPr>
            <p:nvPr/>
          </p:nvSpPr>
          <p:spPr bwMode="auto">
            <a:xfrm>
              <a:off x="436563" y="3182938"/>
              <a:ext cx="420688" cy="1588"/>
            </a:xfrm>
            <a:prstGeom prst="rect">
              <a:avLst/>
            </a:prstGeom>
            <a:solidFill>
              <a:srgbClr val="A0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9" name="Rectangle 264"/>
            <p:cNvSpPr>
              <a:spLocks noChangeArrowheads="1"/>
            </p:cNvSpPr>
            <p:nvPr/>
          </p:nvSpPr>
          <p:spPr bwMode="auto">
            <a:xfrm>
              <a:off x="436563" y="3184525"/>
              <a:ext cx="420688" cy="1588"/>
            </a:xfrm>
            <a:prstGeom prst="rect">
              <a:avLst/>
            </a:prstGeom>
            <a:solidFill>
              <a:srgbClr val="9C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0" name="Rectangle 265"/>
            <p:cNvSpPr>
              <a:spLocks noChangeArrowheads="1"/>
            </p:cNvSpPr>
            <p:nvPr/>
          </p:nvSpPr>
          <p:spPr bwMode="auto">
            <a:xfrm>
              <a:off x="436563" y="3186113"/>
              <a:ext cx="420688" cy="1588"/>
            </a:xfrm>
            <a:prstGeom prst="rect">
              <a:avLst/>
            </a:prstGeom>
            <a:solidFill>
              <a:srgbClr val="96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1" name="Rectangle 266"/>
            <p:cNvSpPr>
              <a:spLocks noChangeArrowheads="1"/>
            </p:cNvSpPr>
            <p:nvPr/>
          </p:nvSpPr>
          <p:spPr bwMode="auto">
            <a:xfrm>
              <a:off x="436563" y="3187700"/>
              <a:ext cx="420688" cy="1588"/>
            </a:xfrm>
            <a:prstGeom prst="rect">
              <a:avLst/>
            </a:prstGeom>
            <a:solidFill>
              <a:srgbClr val="92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2" name="Rectangle 267"/>
            <p:cNvSpPr>
              <a:spLocks noChangeArrowheads="1"/>
            </p:cNvSpPr>
            <p:nvPr/>
          </p:nvSpPr>
          <p:spPr bwMode="auto">
            <a:xfrm>
              <a:off x="436563" y="3189288"/>
              <a:ext cx="420688" cy="3175"/>
            </a:xfrm>
            <a:prstGeom prst="rect">
              <a:avLst/>
            </a:prstGeom>
            <a:solidFill>
              <a:srgbClr val="8A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3" name="Rectangle 268"/>
            <p:cNvSpPr>
              <a:spLocks noChangeArrowheads="1"/>
            </p:cNvSpPr>
            <p:nvPr/>
          </p:nvSpPr>
          <p:spPr bwMode="auto">
            <a:xfrm>
              <a:off x="436563" y="3192463"/>
              <a:ext cx="420688" cy="1588"/>
            </a:xfrm>
            <a:prstGeom prst="rect">
              <a:avLst/>
            </a:prstGeom>
            <a:solidFill>
              <a:srgbClr val="8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4" name="Rectangle 269"/>
            <p:cNvSpPr>
              <a:spLocks noChangeArrowheads="1"/>
            </p:cNvSpPr>
            <p:nvPr/>
          </p:nvSpPr>
          <p:spPr bwMode="auto">
            <a:xfrm>
              <a:off x="436563" y="3194050"/>
              <a:ext cx="420688" cy="1588"/>
            </a:xfrm>
            <a:prstGeom prst="rect">
              <a:avLst/>
            </a:prstGeom>
            <a:solidFill>
              <a:srgbClr val="81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5" name="Rectangle 270"/>
            <p:cNvSpPr>
              <a:spLocks noChangeArrowheads="1"/>
            </p:cNvSpPr>
            <p:nvPr/>
          </p:nvSpPr>
          <p:spPr bwMode="auto">
            <a:xfrm>
              <a:off x="436563" y="3195638"/>
              <a:ext cx="420688" cy="1588"/>
            </a:xfrm>
            <a:prstGeom prst="rect">
              <a:avLst/>
            </a:prstGeom>
            <a:solidFill>
              <a:srgbClr val="7D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6" name="Rectangle 271"/>
            <p:cNvSpPr>
              <a:spLocks noChangeArrowheads="1"/>
            </p:cNvSpPr>
            <p:nvPr/>
          </p:nvSpPr>
          <p:spPr bwMode="auto">
            <a:xfrm>
              <a:off x="436563" y="3197225"/>
              <a:ext cx="420688" cy="1588"/>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7" name="Line 272"/>
            <p:cNvSpPr>
              <a:spLocks noChangeShapeType="1"/>
            </p:cNvSpPr>
            <p:nvPr/>
          </p:nvSpPr>
          <p:spPr bwMode="auto">
            <a:xfrm>
              <a:off x="857250" y="3197225"/>
              <a:ext cx="3651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388" name="Group 577"/>
          <p:cNvGrpSpPr/>
          <p:nvPr/>
        </p:nvGrpSpPr>
        <p:grpSpPr>
          <a:xfrm>
            <a:off x="6208771" y="3022517"/>
            <a:ext cx="669925" cy="502444"/>
            <a:chOff x="434975" y="2911475"/>
            <a:chExt cx="898525" cy="587376"/>
          </a:xfrm>
        </p:grpSpPr>
        <p:sp>
          <p:nvSpPr>
            <p:cNvPr id="579" name="AutoShape 3"/>
            <p:cNvSpPr>
              <a:spLocks noChangeAspect="1" noChangeArrowheads="1" noTextEdit="1"/>
            </p:cNvSpPr>
            <p:nvPr/>
          </p:nvSpPr>
          <p:spPr bwMode="auto">
            <a:xfrm>
              <a:off x="434975" y="2911475"/>
              <a:ext cx="898525" cy="56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390" name="Group 205"/>
            <p:cNvGrpSpPr>
              <a:grpSpLocks/>
            </p:cNvGrpSpPr>
            <p:nvPr/>
          </p:nvGrpSpPr>
          <p:grpSpPr bwMode="auto">
            <a:xfrm>
              <a:off x="436563" y="2916238"/>
              <a:ext cx="892175" cy="582613"/>
              <a:chOff x="275" y="1837"/>
              <a:chExt cx="562" cy="367"/>
            </a:xfrm>
          </p:grpSpPr>
          <p:sp>
            <p:nvSpPr>
              <p:cNvPr id="648" name="Rectangle 5"/>
              <p:cNvSpPr>
                <a:spLocks noChangeArrowheads="1"/>
              </p:cNvSpPr>
              <p:nvPr/>
            </p:nvSpPr>
            <p:spPr bwMode="auto">
              <a:xfrm>
                <a:off x="592" y="1837"/>
                <a:ext cx="245"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High </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649" name="Rectangle 6"/>
              <p:cNvSpPr>
                <a:spLocks noChangeArrowheads="1"/>
              </p:cNvSpPr>
              <p:nvPr/>
            </p:nvSpPr>
            <p:spPr bwMode="auto">
              <a:xfrm>
                <a:off x="585" y="2078"/>
                <a:ext cx="222"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Low</a:t>
                </a: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50" name="Line 7"/>
              <p:cNvSpPr>
                <a:spLocks noChangeShapeType="1"/>
              </p:cNvSpPr>
              <p:nvPr/>
            </p:nvSpPr>
            <p:spPr bwMode="auto">
              <a:xfrm>
                <a:off x="540" y="2006"/>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 name="Rectangle 8"/>
              <p:cNvSpPr>
                <a:spLocks noChangeArrowheads="1"/>
              </p:cNvSpPr>
              <p:nvPr/>
            </p:nvSpPr>
            <p:spPr bwMode="auto">
              <a:xfrm>
                <a:off x="275" y="2006"/>
                <a:ext cx="265" cy="1"/>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2" name="Rectangle 9"/>
              <p:cNvSpPr>
                <a:spLocks noChangeArrowheads="1"/>
              </p:cNvSpPr>
              <p:nvPr/>
            </p:nvSpPr>
            <p:spPr bwMode="auto">
              <a:xfrm>
                <a:off x="275" y="2007"/>
                <a:ext cx="265" cy="1"/>
              </a:xfrm>
              <a:prstGeom prst="rect">
                <a:avLst/>
              </a:prstGeom>
              <a:solidFill>
                <a:srgbClr val="74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3" name="Rectangle 10"/>
              <p:cNvSpPr>
                <a:spLocks noChangeArrowheads="1"/>
              </p:cNvSpPr>
              <p:nvPr/>
            </p:nvSpPr>
            <p:spPr bwMode="auto">
              <a:xfrm>
                <a:off x="275" y="2008"/>
                <a:ext cx="265" cy="1"/>
              </a:xfrm>
              <a:prstGeom prst="rect">
                <a:avLst/>
              </a:prstGeom>
              <a:solidFill>
                <a:srgbClr val="6C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4" name="Rectangle 11"/>
              <p:cNvSpPr>
                <a:spLocks noChangeArrowheads="1"/>
              </p:cNvSpPr>
              <p:nvPr/>
            </p:nvSpPr>
            <p:spPr bwMode="auto">
              <a:xfrm>
                <a:off x="275" y="2009"/>
                <a:ext cx="265" cy="2"/>
              </a:xfrm>
              <a:prstGeom prst="rect">
                <a:avLst/>
              </a:prstGeom>
              <a:solidFill>
                <a:srgbClr val="68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5" name="Rectangle 12"/>
              <p:cNvSpPr>
                <a:spLocks noChangeArrowheads="1"/>
              </p:cNvSpPr>
              <p:nvPr/>
            </p:nvSpPr>
            <p:spPr bwMode="auto">
              <a:xfrm>
                <a:off x="275" y="2011"/>
                <a:ext cx="265" cy="1"/>
              </a:xfrm>
              <a:prstGeom prst="rect">
                <a:avLst/>
              </a:prstGeom>
              <a:solidFill>
                <a:srgbClr val="65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6" name="Rectangle 13"/>
              <p:cNvSpPr>
                <a:spLocks noChangeArrowheads="1"/>
              </p:cNvSpPr>
              <p:nvPr/>
            </p:nvSpPr>
            <p:spPr bwMode="auto">
              <a:xfrm>
                <a:off x="275" y="2012"/>
                <a:ext cx="265" cy="1"/>
              </a:xfrm>
              <a:prstGeom prst="rect">
                <a:avLst/>
              </a:prstGeom>
              <a:solidFill>
                <a:srgbClr val="6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7" name="Rectangle 14"/>
              <p:cNvSpPr>
                <a:spLocks noChangeArrowheads="1"/>
              </p:cNvSpPr>
              <p:nvPr/>
            </p:nvSpPr>
            <p:spPr bwMode="auto">
              <a:xfrm>
                <a:off x="275" y="2013"/>
                <a:ext cx="265" cy="1"/>
              </a:xfrm>
              <a:prstGeom prst="rect">
                <a:avLst/>
              </a:prstGeom>
              <a:solidFill>
                <a:srgbClr val="5C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8" name="Rectangle 15"/>
              <p:cNvSpPr>
                <a:spLocks noChangeArrowheads="1"/>
              </p:cNvSpPr>
              <p:nvPr/>
            </p:nvSpPr>
            <p:spPr bwMode="auto">
              <a:xfrm>
                <a:off x="275" y="2014"/>
                <a:ext cx="265" cy="1"/>
              </a:xfrm>
              <a:prstGeom prst="rect">
                <a:avLst/>
              </a:prstGeom>
              <a:solidFill>
                <a:srgbClr val="58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9" name="Rectangle 16"/>
              <p:cNvSpPr>
                <a:spLocks noChangeArrowheads="1"/>
              </p:cNvSpPr>
              <p:nvPr/>
            </p:nvSpPr>
            <p:spPr bwMode="auto">
              <a:xfrm>
                <a:off x="275" y="2015"/>
                <a:ext cx="265" cy="1"/>
              </a:xfrm>
              <a:prstGeom prst="rect">
                <a:avLst/>
              </a:prstGeom>
              <a:solidFill>
                <a:srgbClr val="5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0" name="Rectangle 17"/>
              <p:cNvSpPr>
                <a:spLocks noChangeArrowheads="1"/>
              </p:cNvSpPr>
              <p:nvPr/>
            </p:nvSpPr>
            <p:spPr bwMode="auto">
              <a:xfrm>
                <a:off x="275" y="2016"/>
                <a:ext cx="265" cy="1"/>
              </a:xfrm>
              <a:prstGeom prst="rect">
                <a:avLst/>
              </a:prstGeom>
              <a:solidFill>
                <a:srgbClr val="4C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1" name="Rectangle 18"/>
              <p:cNvSpPr>
                <a:spLocks noChangeArrowheads="1"/>
              </p:cNvSpPr>
              <p:nvPr/>
            </p:nvSpPr>
            <p:spPr bwMode="auto">
              <a:xfrm>
                <a:off x="275" y="2017"/>
                <a:ext cx="265" cy="1"/>
              </a:xfrm>
              <a:prstGeom prst="rect">
                <a:avLst/>
              </a:prstGeom>
              <a:solidFill>
                <a:srgbClr val="48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2" name="Rectangle 19"/>
              <p:cNvSpPr>
                <a:spLocks noChangeArrowheads="1"/>
              </p:cNvSpPr>
              <p:nvPr/>
            </p:nvSpPr>
            <p:spPr bwMode="auto">
              <a:xfrm>
                <a:off x="275" y="2018"/>
                <a:ext cx="265" cy="1"/>
              </a:xfrm>
              <a:prstGeom prst="rect">
                <a:avLst/>
              </a:prstGeom>
              <a:solidFill>
                <a:srgbClr val="44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3" name="Rectangle 20"/>
              <p:cNvSpPr>
                <a:spLocks noChangeArrowheads="1"/>
              </p:cNvSpPr>
              <p:nvPr/>
            </p:nvSpPr>
            <p:spPr bwMode="auto">
              <a:xfrm>
                <a:off x="275" y="2019"/>
                <a:ext cx="265" cy="1"/>
              </a:xfrm>
              <a:prstGeom prst="rect">
                <a:avLst/>
              </a:prstGeom>
              <a:solidFill>
                <a:srgbClr val="40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4" name="Rectangle 21"/>
              <p:cNvSpPr>
                <a:spLocks noChangeArrowheads="1"/>
              </p:cNvSpPr>
              <p:nvPr/>
            </p:nvSpPr>
            <p:spPr bwMode="auto">
              <a:xfrm>
                <a:off x="275" y="2020"/>
                <a:ext cx="265" cy="2"/>
              </a:xfrm>
              <a:prstGeom prst="rect">
                <a:avLst/>
              </a:prstGeom>
              <a:solidFill>
                <a:srgbClr val="3D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5" name="Rectangle 22"/>
              <p:cNvSpPr>
                <a:spLocks noChangeArrowheads="1"/>
              </p:cNvSpPr>
              <p:nvPr/>
            </p:nvSpPr>
            <p:spPr bwMode="auto">
              <a:xfrm>
                <a:off x="275" y="2022"/>
                <a:ext cx="265" cy="1"/>
              </a:xfrm>
              <a:prstGeom prst="rect">
                <a:avLst/>
              </a:prstGeom>
              <a:solidFill>
                <a:srgbClr val="34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6" name="Rectangle 23"/>
              <p:cNvSpPr>
                <a:spLocks noChangeArrowheads="1"/>
              </p:cNvSpPr>
              <p:nvPr/>
            </p:nvSpPr>
            <p:spPr bwMode="auto">
              <a:xfrm>
                <a:off x="275" y="2023"/>
                <a:ext cx="265" cy="1"/>
              </a:xfrm>
              <a:prstGeom prst="rect">
                <a:avLst/>
              </a:prstGeom>
              <a:solidFill>
                <a:srgbClr val="31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7" name="Rectangle 24"/>
              <p:cNvSpPr>
                <a:spLocks noChangeArrowheads="1"/>
              </p:cNvSpPr>
              <p:nvPr/>
            </p:nvSpPr>
            <p:spPr bwMode="auto">
              <a:xfrm>
                <a:off x="275" y="2024"/>
                <a:ext cx="265" cy="1"/>
              </a:xfrm>
              <a:prstGeom prst="rect">
                <a:avLst/>
              </a:prstGeom>
              <a:solidFill>
                <a:srgbClr val="2D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8" name="Rectangle 25"/>
              <p:cNvSpPr>
                <a:spLocks noChangeArrowheads="1"/>
              </p:cNvSpPr>
              <p:nvPr/>
            </p:nvSpPr>
            <p:spPr bwMode="auto">
              <a:xfrm>
                <a:off x="275" y="2025"/>
                <a:ext cx="265" cy="1"/>
              </a:xfrm>
              <a:prstGeom prst="rect">
                <a:avLst/>
              </a:prstGeom>
              <a:solidFill>
                <a:srgbClr val="29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9" name="Rectangle 26"/>
              <p:cNvSpPr>
                <a:spLocks noChangeArrowheads="1"/>
              </p:cNvSpPr>
              <p:nvPr/>
            </p:nvSpPr>
            <p:spPr bwMode="auto">
              <a:xfrm>
                <a:off x="275" y="2026"/>
                <a:ext cx="265" cy="1"/>
              </a:xfrm>
              <a:prstGeom prst="rect">
                <a:avLst/>
              </a:prstGeom>
              <a:solidFill>
                <a:srgbClr val="25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0" name="Rectangle 27"/>
              <p:cNvSpPr>
                <a:spLocks noChangeArrowheads="1"/>
              </p:cNvSpPr>
              <p:nvPr/>
            </p:nvSpPr>
            <p:spPr bwMode="auto">
              <a:xfrm>
                <a:off x="275" y="2027"/>
                <a:ext cx="265" cy="1"/>
              </a:xfrm>
              <a:prstGeom prst="rect">
                <a:avLst/>
              </a:prstGeom>
              <a:solidFill>
                <a:srgbClr val="21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1" name="Rectangle 28"/>
              <p:cNvSpPr>
                <a:spLocks noChangeArrowheads="1"/>
              </p:cNvSpPr>
              <p:nvPr/>
            </p:nvSpPr>
            <p:spPr bwMode="auto">
              <a:xfrm>
                <a:off x="275" y="2028"/>
                <a:ext cx="265" cy="1"/>
              </a:xfrm>
              <a:prstGeom prst="rect">
                <a:avLst/>
              </a:prstGeom>
              <a:solidFill>
                <a:srgbClr val="1A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2" name="Rectangle 29"/>
              <p:cNvSpPr>
                <a:spLocks noChangeArrowheads="1"/>
              </p:cNvSpPr>
              <p:nvPr/>
            </p:nvSpPr>
            <p:spPr bwMode="auto">
              <a:xfrm>
                <a:off x="275" y="2029"/>
                <a:ext cx="265" cy="1"/>
              </a:xfrm>
              <a:prstGeom prst="rect">
                <a:avLst/>
              </a:prstGeom>
              <a:solidFill>
                <a:srgbClr val="16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3" name="Rectangle 30"/>
              <p:cNvSpPr>
                <a:spLocks noChangeArrowheads="1"/>
              </p:cNvSpPr>
              <p:nvPr/>
            </p:nvSpPr>
            <p:spPr bwMode="auto">
              <a:xfrm>
                <a:off x="275" y="2030"/>
                <a:ext cx="265" cy="1"/>
              </a:xfrm>
              <a:prstGeom prst="rect">
                <a:avLst/>
              </a:prstGeom>
              <a:solidFill>
                <a:srgbClr val="12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4" name="Rectangle 31"/>
              <p:cNvSpPr>
                <a:spLocks noChangeArrowheads="1"/>
              </p:cNvSpPr>
              <p:nvPr/>
            </p:nvSpPr>
            <p:spPr bwMode="auto">
              <a:xfrm>
                <a:off x="275" y="2031"/>
                <a:ext cx="265" cy="2"/>
              </a:xfrm>
              <a:prstGeom prst="rect">
                <a:avLst/>
              </a:prstGeom>
              <a:solidFill>
                <a:srgbClr val="0F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5" name="Rectangle 32"/>
              <p:cNvSpPr>
                <a:spLocks noChangeArrowheads="1"/>
              </p:cNvSpPr>
              <p:nvPr/>
            </p:nvSpPr>
            <p:spPr bwMode="auto">
              <a:xfrm>
                <a:off x="275" y="2033"/>
                <a:ext cx="265" cy="1"/>
              </a:xfrm>
              <a:prstGeom prst="rect">
                <a:avLst/>
              </a:prstGeom>
              <a:solidFill>
                <a:srgbClr val="0B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6" name="Rectangle 33"/>
              <p:cNvSpPr>
                <a:spLocks noChangeArrowheads="1"/>
              </p:cNvSpPr>
              <p:nvPr/>
            </p:nvSpPr>
            <p:spPr bwMode="auto">
              <a:xfrm>
                <a:off x="275" y="2034"/>
                <a:ext cx="265" cy="1"/>
              </a:xfrm>
              <a:prstGeom prst="rect">
                <a:avLst/>
              </a:prstGeom>
              <a:solidFill>
                <a:srgbClr val="07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7" name="Rectangle 34"/>
              <p:cNvSpPr>
                <a:spLocks noChangeArrowheads="1"/>
              </p:cNvSpPr>
              <p:nvPr/>
            </p:nvSpPr>
            <p:spPr bwMode="auto">
              <a:xfrm>
                <a:off x="275" y="2035"/>
                <a:ext cx="265" cy="1"/>
              </a:xfrm>
              <a:prstGeom prst="rect">
                <a:avLst/>
              </a:prstGeom>
              <a:solidFill>
                <a:srgbClr val="00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8" name="Rectangle 35"/>
              <p:cNvSpPr>
                <a:spLocks noChangeArrowheads="1"/>
              </p:cNvSpPr>
              <p:nvPr/>
            </p:nvSpPr>
            <p:spPr bwMode="auto">
              <a:xfrm>
                <a:off x="275" y="2036"/>
                <a:ext cx="265" cy="1"/>
              </a:xfrm>
              <a:prstGeom prst="rect">
                <a:avLst/>
              </a:prstGeom>
              <a:solidFill>
                <a:srgbClr val="02D90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9" name="Rectangle 36"/>
              <p:cNvSpPr>
                <a:spLocks noChangeArrowheads="1"/>
              </p:cNvSpPr>
              <p:nvPr/>
            </p:nvSpPr>
            <p:spPr bwMode="auto">
              <a:xfrm>
                <a:off x="275" y="2037"/>
                <a:ext cx="265" cy="1"/>
              </a:xfrm>
              <a:prstGeom prst="rect">
                <a:avLst/>
              </a:prstGeom>
              <a:solidFill>
                <a:srgbClr val="02D90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0" name="Rectangle 37"/>
              <p:cNvSpPr>
                <a:spLocks noChangeArrowheads="1"/>
              </p:cNvSpPr>
              <p:nvPr/>
            </p:nvSpPr>
            <p:spPr bwMode="auto">
              <a:xfrm>
                <a:off x="275" y="2038"/>
                <a:ext cx="265" cy="1"/>
              </a:xfrm>
              <a:prstGeom prst="rect">
                <a:avLst/>
              </a:prstGeom>
              <a:solidFill>
                <a:srgbClr val="04D60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1" name="Rectangle 38"/>
              <p:cNvSpPr>
                <a:spLocks noChangeArrowheads="1"/>
              </p:cNvSpPr>
              <p:nvPr/>
            </p:nvSpPr>
            <p:spPr bwMode="auto">
              <a:xfrm>
                <a:off x="275" y="2039"/>
                <a:ext cx="265" cy="1"/>
              </a:xfrm>
              <a:prstGeom prst="rect">
                <a:avLst/>
              </a:prstGeom>
              <a:solidFill>
                <a:srgbClr val="04D41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2" name="Rectangle 39"/>
              <p:cNvSpPr>
                <a:spLocks noChangeArrowheads="1"/>
              </p:cNvSpPr>
              <p:nvPr/>
            </p:nvSpPr>
            <p:spPr bwMode="auto">
              <a:xfrm>
                <a:off x="275" y="2040"/>
                <a:ext cx="265" cy="1"/>
              </a:xfrm>
              <a:prstGeom prst="rect">
                <a:avLst/>
              </a:prstGeom>
              <a:solidFill>
                <a:srgbClr val="06D41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3" name="Rectangle 40"/>
              <p:cNvSpPr>
                <a:spLocks noChangeArrowheads="1"/>
              </p:cNvSpPr>
              <p:nvPr/>
            </p:nvSpPr>
            <p:spPr bwMode="auto">
              <a:xfrm>
                <a:off x="275" y="2041"/>
                <a:ext cx="265" cy="1"/>
              </a:xfrm>
              <a:prstGeom prst="rect">
                <a:avLst/>
              </a:prstGeom>
              <a:solidFill>
                <a:srgbClr val="06D1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4" name="Rectangle 41"/>
              <p:cNvSpPr>
                <a:spLocks noChangeArrowheads="1"/>
              </p:cNvSpPr>
              <p:nvPr/>
            </p:nvSpPr>
            <p:spPr bwMode="auto">
              <a:xfrm>
                <a:off x="275" y="2042"/>
                <a:ext cx="265" cy="2"/>
              </a:xfrm>
              <a:prstGeom prst="rect">
                <a:avLst/>
              </a:prstGeom>
              <a:solidFill>
                <a:srgbClr val="06D1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5" name="Rectangle 42"/>
              <p:cNvSpPr>
                <a:spLocks noChangeArrowheads="1"/>
              </p:cNvSpPr>
              <p:nvPr/>
            </p:nvSpPr>
            <p:spPr bwMode="auto">
              <a:xfrm>
                <a:off x="275" y="2044"/>
                <a:ext cx="265" cy="1"/>
              </a:xfrm>
              <a:prstGeom prst="rect">
                <a:avLst/>
              </a:prstGeom>
              <a:solidFill>
                <a:srgbClr val="08CF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6" name="Rectangle 43"/>
              <p:cNvSpPr>
                <a:spLocks noChangeArrowheads="1"/>
              </p:cNvSpPr>
              <p:nvPr/>
            </p:nvSpPr>
            <p:spPr bwMode="auto">
              <a:xfrm>
                <a:off x="275" y="2045"/>
                <a:ext cx="265" cy="1"/>
              </a:xfrm>
              <a:prstGeom prst="rect">
                <a:avLst/>
              </a:prstGeom>
              <a:solidFill>
                <a:srgbClr val="08CF2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7" name="Rectangle 44"/>
              <p:cNvSpPr>
                <a:spLocks noChangeArrowheads="1"/>
              </p:cNvSpPr>
              <p:nvPr/>
            </p:nvSpPr>
            <p:spPr bwMode="auto">
              <a:xfrm>
                <a:off x="275" y="2046"/>
                <a:ext cx="265" cy="1"/>
              </a:xfrm>
              <a:prstGeom prst="rect">
                <a:avLst/>
              </a:prstGeom>
              <a:solidFill>
                <a:srgbClr val="0ACC2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8" name="Rectangle 45"/>
              <p:cNvSpPr>
                <a:spLocks noChangeArrowheads="1"/>
              </p:cNvSpPr>
              <p:nvPr/>
            </p:nvSpPr>
            <p:spPr bwMode="auto">
              <a:xfrm>
                <a:off x="275" y="2047"/>
                <a:ext cx="265" cy="1"/>
              </a:xfrm>
              <a:prstGeom prst="rect">
                <a:avLst/>
              </a:prstGeom>
              <a:solidFill>
                <a:srgbClr val="0ACC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9" name="Rectangle 46"/>
              <p:cNvSpPr>
                <a:spLocks noChangeArrowheads="1"/>
              </p:cNvSpPr>
              <p:nvPr/>
            </p:nvSpPr>
            <p:spPr bwMode="auto">
              <a:xfrm>
                <a:off x="275" y="2048"/>
                <a:ext cx="265" cy="1"/>
              </a:xfrm>
              <a:prstGeom prst="rect">
                <a:avLst/>
              </a:prstGeom>
              <a:solidFill>
                <a:srgbClr val="0CC9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0" name="Rectangle 47"/>
              <p:cNvSpPr>
                <a:spLocks noChangeArrowheads="1"/>
              </p:cNvSpPr>
              <p:nvPr/>
            </p:nvSpPr>
            <p:spPr bwMode="auto">
              <a:xfrm>
                <a:off x="275" y="2049"/>
                <a:ext cx="265" cy="1"/>
              </a:xfrm>
              <a:prstGeom prst="rect">
                <a:avLst/>
              </a:prstGeom>
              <a:solidFill>
                <a:srgbClr val="0CC9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1" name="Rectangle 48"/>
              <p:cNvSpPr>
                <a:spLocks noChangeArrowheads="1"/>
              </p:cNvSpPr>
              <p:nvPr/>
            </p:nvSpPr>
            <p:spPr bwMode="auto">
              <a:xfrm>
                <a:off x="275" y="2050"/>
                <a:ext cx="265" cy="1"/>
              </a:xfrm>
              <a:prstGeom prst="rect">
                <a:avLst/>
              </a:prstGeom>
              <a:solidFill>
                <a:srgbClr val="0CC7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2" name="Rectangle 49"/>
              <p:cNvSpPr>
                <a:spLocks noChangeArrowheads="1"/>
              </p:cNvSpPr>
              <p:nvPr/>
            </p:nvSpPr>
            <p:spPr bwMode="auto">
              <a:xfrm>
                <a:off x="275" y="2051"/>
                <a:ext cx="265" cy="1"/>
              </a:xfrm>
              <a:prstGeom prst="rect">
                <a:avLst/>
              </a:prstGeom>
              <a:solidFill>
                <a:srgbClr val="0EC4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3" name="Rectangle 50"/>
              <p:cNvSpPr>
                <a:spLocks noChangeArrowheads="1"/>
              </p:cNvSpPr>
              <p:nvPr/>
            </p:nvSpPr>
            <p:spPr bwMode="auto">
              <a:xfrm>
                <a:off x="275" y="2052"/>
                <a:ext cx="265" cy="2"/>
              </a:xfrm>
              <a:prstGeom prst="rect">
                <a:avLst/>
              </a:prstGeom>
              <a:solidFill>
                <a:srgbClr val="0EC43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4" name="Rectangle 51"/>
              <p:cNvSpPr>
                <a:spLocks noChangeArrowheads="1"/>
              </p:cNvSpPr>
              <p:nvPr/>
            </p:nvSpPr>
            <p:spPr bwMode="auto">
              <a:xfrm>
                <a:off x="275" y="2054"/>
                <a:ext cx="265" cy="1"/>
              </a:xfrm>
              <a:prstGeom prst="rect">
                <a:avLst/>
              </a:prstGeom>
              <a:solidFill>
                <a:srgbClr val="10C24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5" name="Rectangle 52"/>
              <p:cNvSpPr>
                <a:spLocks noChangeArrowheads="1"/>
              </p:cNvSpPr>
              <p:nvPr/>
            </p:nvSpPr>
            <p:spPr bwMode="auto">
              <a:xfrm>
                <a:off x="275" y="2055"/>
                <a:ext cx="265" cy="1"/>
              </a:xfrm>
              <a:prstGeom prst="rect">
                <a:avLst/>
              </a:prstGeom>
              <a:solidFill>
                <a:srgbClr val="10C24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6" name="Rectangle 53"/>
              <p:cNvSpPr>
                <a:spLocks noChangeArrowheads="1"/>
              </p:cNvSpPr>
              <p:nvPr/>
            </p:nvSpPr>
            <p:spPr bwMode="auto">
              <a:xfrm>
                <a:off x="275" y="2056"/>
                <a:ext cx="265" cy="1"/>
              </a:xfrm>
              <a:prstGeom prst="rect">
                <a:avLst/>
              </a:prstGeom>
              <a:solidFill>
                <a:srgbClr val="11BF4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7" name="Rectangle 54"/>
              <p:cNvSpPr>
                <a:spLocks noChangeArrowheads="1"/>
              </p:cNvSpPr>
              <p:nvPr/>
            </p:nvSpPr>
            <p:spPr bwMode="auto">
              <a:xfrm>
                <a:off x="275" y="2057"/>
                <a:ext cx="265" cy="1"/>
              </a:xfrm>
              <a:prstGeom prst="rect">
                <a:avLst/>
              </a:prstGeom>
              <a:solidFill>
                <a:srgbClr val="11BF4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8" name="Rectangle 55"/>
              <p:cNvSpPr>
                <a:spLocks noChangeArrowheads="1"/>
              </p:cNvSpPr>
              <p:nvPr/>
            </p:nvSpPr>
            <p:spPr bwMode="auto">
              <a:xfrm>
                <a:off x="275" y="2058"/>
                <a:ext cx="265" cy="1"/>
              </a:xfrm>
              <a:prstGeom prst="rect">
                <a:avLst/>
              </a:prstGeom>
              <a:solidFill>
                <a:srgbClr val="11BD4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9" name="Rectangle 56"/>
              <p:cNvSpPr>
                <a:spLocks noChangeArrowheads="1"/>
              </p:cNvSpPr>
              <p:nvPr/>
            </p:nvSpPr>
            <p:spPr bwMode="auto">
              <a:xfrm>
                <a:off x="275" y="2059"/>
                <a:ext cx="265" cy="1"/>
              </a:xfrm>
              <a:prstGeom prst="rect">
                <a:avLst/>
              </a:prstGeom>
              <a:solidFill>
                <a:srgbClr val="13BD5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0" name="Rectangle 57"/>
              <p:cNvSpPr>
                <a:spLocks noChangeArrowheads="1"/>
              </p:cNvSpPr>
              <p:nvPr/>
            </p:nvSpPr>
            <p:spPr bwMode="auto">
              <a:xfrm>
                <a:off x="275" y="2060"/>
                <a:ext cx="265" cy="1"/>
              </a:xfrm>
              <a:prstGeom prst="rect">
                <a:avLst/>
              </a:prstGeom>
              <a:solidFill>
                <a:srgbClr val="13BA5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1" name="Rectangle 58"/>
              <p:cNvSpPr>
                <a:spLocks noChangeArrowheads="1"/>
              </p:cNvSpPr>
              <p:nvPr/>
            </p:nvSpPr>
            <p:spPr bwMode="auto">
              <a:xfrm>
                <a:off x="275" y="2061"/>
                <a:ext cx="265" cy="1"/>
              </a:xfrm>
              <a:prstGeom prst="rect">
                <a:avLst/>
              </a:prstGeom>
              <a:solidFill>
                <a:srgbClr val="14BA5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2" name="Rectangle 59"/>
              <p:cNvSpPr>
                <a:spLocks noChangeArrowheads="1"/>
              </p:cNvSpPr>
              <p:nvPr/>
            </p:nvSpPr>
            <p:spPr bwMode="auto">
              <a:xfrm>
                <a:off x="275" y="2062"/>
                <a:ext cx="265" cy="1"/>
              </a:xfrm>
              <a:prstGeom prst="rect">
                <a:avLst/>
              </a:prstGeom>
              <a:solidFill>
                <a:srgbClr val="14B85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3" name="Rectangle 60"/>
              <p:cNvSpPr>
                <a:spLocks noChangeArrowheads="1"/>
              </p:cNvSpPr>
              <p:nvPr/>
            </p:nvSpPr>
            <p:spPr bwMode="auto">
              <a:xfrm>
                <a:off x="275" y="2063"/>
                <a:ext cx="265" cy="2"/>
              </a:xfrm>
              <a:prstGeom prst="rect">
                <a:avLst/>
              </a:prstGeom>
              <a:solidFill>
                <a:srgbClr val="14B85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4" name="Rectangle 61"/>
              <p:cNvSpPr>
                <a:spLocks noChangeArrowheads="1"/>
              </p:cNvSpPr>
              <p:nvPr/>
            </p:nvSpPr>
            <p:spPr bwMode="auto">
              <a:xfrm>
                <a:off x="275" y="2065"/>
                <a:ext cx="265" cy="1"/>
              </a:xfrm>
              <a:prstGeom prst="rect">
                <a:avLst/>
              </a:prstGeom>
              <a:solidFill>
                <a:srgbClr val="16B56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5" name="Rectangle 62"/>
              <p:cNvSpPr>
                <a:spLocks noChangeArrowheads="1"/>
              </p:cNvSpPr>
              <p:nvPr/>
            </p:nvSpPr>
            <p:spPr bwMode="auto">
              <a:xfrm>
                <a:off x="275" y="2066"/>
                <a:ext cx="265" cy="1"/>
              </a:xfrm>
              <a:prstGeom prst="rect">
                <a:avLst/>
              </a:prstGeom>
              <a:solidFill>
                <a:srgbClr val="16B56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6" name="Rectangle 63"/>
              <p:cNvSpPr>
                <a:spLocks noChangeArrowheads="1"/>
              </p:cNvSpPr>
              <p:nvPr/>
            </p:nvSpPr>
            <p:spPr bwMode="auto">
              <a:xfrm>
                <a:off x="275" y="2067"/>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7" name="Rectangle 64"/>
              <p:cNvSpPr>
                <a:spLocks noChangeArrowheads="1"/>
              </p:cNvSpPr>
              <p:nvPr/>
            </p:nvSpPr>
            <p:spPr bwMode="auto">
              <a:xfrm>
                <a:off x="275" y="2068"/>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8" name="Rectangle 65"/>
              <p:cNvSpPr>
                <a:spLocks noChangeArrowheads="1"/>
              </p:cNvSpPr>
              <p:nvPr/>
            </p:nvSpPr>
            <p:spPr bwMode="auto">
              <a:xfrm>
                <a:off x="275" y="2069"/>
                <a:ext cx="265" cy="1"/>
              </a:xfrm>
              <a:prstGeom prst="rect">
                <a:avLst/>
              </a:prstGeom>
              <a:solidFill>
                <a:srgbClr val="17B06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9" name="Rectangle 66"/>
              <p:cNvSpPr>
                <a:spLocks noChangeArrowheads="1"/>
              </p:cNvSpPr>
              <p:nvPr/>
            </p:nvSpPr>
            <p:spPr bwMode="auto">
              <a:xfrm>
                <a:off x="275" y="2070"/>
                <a:ext cx="265" cy="1"/>
              </a:xfrm>
              <a:prstGeom prst="rect">
                <a:avLst/>
              </a:prstGeom>
              <a:solidFill>
                <a:srgbClr val="19B06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0" name="Rectangle 67"/>
              <p:cNvSpPr>
                <a:spLocks noChangeArrowheads="1"/>
              </p:cNvSpPr>
              <p:nvPr/>
            </p:nvSpPr>
            <p:spPr bwMode="auto">
              <a:xfrm>
                <a:off x="275" y="2071"/>
                <a:ext cx="265" cy="1"/>
              </a:xfrm>
              <a:prstGeom prst="rect">
                <a:avLst/>
              </a:prstGeom>
              <a:solidFill>
                <a:srgbClr val="18AD6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1" name="Rectangle 68"/>
              <p:cNvSpPr>
                <a:spLocks noChangeArrowheads="1"/>
              </p:cNvSpPr>
              <p:nvPr/>
            </p:nvSpPr>
            <p:spPr bwMode="auto">
              <a:xfrm>
                <a:off x="275" y="2072"/>
                <a:ext cx="265" cy="1"/>
              </a:xfrm>
              <a:prstGeom prst="rect">
                <a:avLst/>
              </a:prstGeom>
              <a:solidFill>
                <a:srgbClr val="1AAD7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2" name="Rectangle 69"/>
              <p:cNvSpPr>
                <a:spLocks noChangeArrowheads="1"/>
              </p:cNvSpPr>
              <p:nvPr/>
            </p:nvSpPr>
            <p:spPr bwMode="auto">
              <a:xfrm>
                <a:off x="275" y="2073"/>
                <a:ext cx="265" cy="1"/>
              </a:xfrm>
              <a:prstGeom prst="rect">
                <a:avLst/>
              </a:prstGeom>
              <a:solidFill>
                <a:srgbClr val="1AAB7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3" name="Rectangle 70"/>
              <p:cNvSpPr>
                <a:spLocks noChangeArrowheads="1"/>
              </p:cNvSpPr>
              <p:nvPr/>
            </p:nvSpPr>
            <p:spPr bwMode="auto">
              <a:xfrm>
                <a:off x="275" y="2074"/>
                <a:ext cx="265" cy="2"/>
              </a:xfrm>
              <a:prstGeom prst="rect">
                <a:avLst/>
              </a:prstGeom>
              <a:solidFill>
                <a:srgbClr val="1AAB7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4" name="Rectangle 71"/>
              <p:cNvSpPr>
                <a:spLocks noChangeArrowheads="1"/>
              </p:cNvSpPr>
              <p:nvPr/>
            </p:nvSpPr>
            <p:spPr bwMode="auto">
              <a:xfrm>
                <a:off x="275" y="2076"/>
                <a:ext cx="265" cy="1"/>
              </a:xfrm>
              <a:prstGeom prst="rect">
                <a:avLst/>
              </a:prstGeom>
              <a:solidFill>
                <a:srgbClr val="1BAB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5" name="Rectangle 72"/>
              <p:cNvSpPr>
                <a:spLocks noChangeArrowheads="1"/>
              </p:cNvSpPr>
              <p:nvPr/>
            </p:nvSpPr>
            <p:spPr bwMode="auto">
              <a:xfrm>
                <a:off x="275" y="2077"/>
                <a:ext cx="265" cy="1"/>
              </a:xfrm>
              <a:prstGeom prst="rect">
                <a:avLst/>
              </a:prstGeom>
              <a:solidFill>
                <a:srgbClr val="1BA8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6" name="Rectangle 73"/>
              <p:cNvSpPr>
                <a:spLocks noChangeArrowheads="1"/>
              </p:cNvSpPr>
              <p:nvPr/>
            </p:nvSpPr>
            <p:spPr bwMode="auto">
              <a:xfrm>
                <a:off x="275" y="2078"/>
                <a:ext cx="265" cy="1"/>
              </a:xfrm>
              <a:prstGeom prst="rect">
                <a:avLst/>
              </a:prstGeom>
              <a:solidFill>
                <a:srgbClr val="1BA8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7" name="Rectangle 74"/>
              <p:cNvSpPr>
                <a:spLocks noChangeArrowheads="1"/>
              </p:cNvSpPr>
              <p:nvPr/>
            </p:nvSpPr>
            <p:spPr bwMode="auto">
              <a:xfrm>
                <a:off x="275" y="2079"/>
                <a:ext cx="265" cy="1"/>
              </a:xfrm>
              <a:prstGeom prst="rect">
                <a:avLst/>
              </a:prstGeom>
              <a:solidFill>
                <a:srgbClr val="1CA6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8" name="Rectangle 75"/>
              <p:cNvSpPr>
                <a:spLocks noChangeArrowheads="1"/>
              </p:cNvSpPr>
              <p:nvPr/>
            </p:nvSpPr>
            <p:spPr bwMode="auto">
              <a:xfrm>
                <a:off x="275" y="2080"/>
                <a:ext cx="265" cy="1"/>
              </a:xfrm>
              <a:prstGeom prst="rect">
                <a:avLst/>
              </a:prstGeom>
              <a:solidFill>
                <a:srgbClr val="1CA67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9" name="Rectangle 76"/>
              <p:cNvSpPr>
                <a:spLocks noChangeArrowheads="1"/>
              </p:cNvSpPr>
              <p:nvPr/>
            </p:nvSpPr>
            <p:spPr bwMode="auto">
              <a:xfrm>
                <a:off x="275" y="2081"/>
                <a:ext cx="265" cy="1"/>
              </a:xfrm>
              <a:prstGeom prst="rect">
                <a:avLst/>
              </a:prstGeom>
              <a:solidFill>
                <a:srgbClr val="1DA3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0" name="Rectangle 77"/>
              <p:cNvSpPr>
                <a:spLocks noChangeArrowheads="1"/>
              </p:cNvSpPr>
              <p:nvPr/>
            </p:nvSpPr>
            <p:spPr bwMode="auto">
              <a:xfrm>
                <a:off x="275" y="2082"/>
                <a:ext cx="265" cy="1"/>
              </a:xfrm>
              <a:prstGeom prst="rect">
                <a:avLst/>
              </a:prstGeom>
              <a:solidFill>
                <a:srgbClr val="1DA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1" name="Rectangle 78"/>
              <p:cNvSpPr>
                <a:spLocks noChangeArrowheads="1"/>
              </p:cNvSpPr>
              <p:nvPr/>
            </p:nvSpPr>
            <p:spPr bwMode="auto">
              <a:xfrm>
                <a:off x="275" y="2083"/>
                <a:ext cx="265" cy="1"/>
              </a:xfrm>
              <a:prstGeom prst="rect">
                <a:avLst/>
              </a:prstGeom>
              <a:solidFill>
                <a:srgbClr val="1DA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2" name="Rectangle 79"/>
              <p:cNvSpPr>
                <a:spLocks noChangeArrowheads="1"/>
              </p:cNvSpPr>
              <p:nvPr/>
            </p:nvSpPr>
            <p:spPr bwMode="auto">
              <a:xfrm>
                <a:off x="275" y="2084"/>
                <a:ext cx="265" cy="2"/>
              </a:xfrm>
              <a:prstGeom prst="rect">
                <a:avLst/>
              </a:prstGeom>
              <a:solidFill>
                <a:srgbClr val="1FA1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3" name="Rectangle 80"/>
              <p:cNvSpPr>
                <a:spLocks noChangeArrowheads="1"/>
              </p:cNvSpPr>
              <p:nvPr/>
            </p:nvSpPr>
            <p:spPr bwMode="auto">
              <a:xfrm>
                <a:off x="275" y="2086"/>
                <a:ext cx="265" cy="1"/>
              </a:xfrm>
              <a:prstGeom prst="rect">
                <a:avLst/>
              </a:prstGeom>
              <a:solidFill>
                <a:srgbClr val="1E9E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4" name="Rectangle 81"/>
              <p:cNvSpPr>
                <a:spLocks noChangeArrowheads="1"/>
              </p:cNvSpPr>
              <p:nvPr/>
            </p:nvSpPr>
            <p:spPr bwMode="auto">
              <a:xfrm>
                <a:off x="275" y="2087"/>
                <a:ext cx="265" cy="1"/>
              </a:xfrm>
              <a:prstGeom prst="rect">
                <a:avLst/>
              </a:prstGeom>
              <a:solidFill>
                <a:srgbClr val="209E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5" name="Rectangle 82"/>
              <p:cNvSpPr>
                <a:spLocks noChangeArrowheads="1"/>
              </p:cNvSpPr>
              <p:nvPr/>
            </p:nvSpPr>
            <p:spPr bwMode="auto">
              <a:xfrm>
                <a:off x="275" y="2088"/>
                <a:ext cx="265" cy="1"/>
              </a:xfrm>
              <a:prstGeom prst="rect">
                <a:avLst/>
              </a:prstGeom>
              <a:solidFill>
                <a:srgbClr val="1F9C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6" name="Rectangle 83"/>
              <p:cNvSpPr>
                <a:spLocks noChangeArrowheads="1"/>
              </p:cNvSpPr>
              <p:nvPr/>
            </p:nvSpPr>
            <p:spPr bwMode="auto">
              <a:xfrm>
                <a:off x="275" y="2089"/>
                <a:ext cx="265" cy="1"/>
              </a:xfrm>
              <a:prstGeom prst="rect">
                <a:avLst/>
              </a:prstGeom>
              <a:solidFill>
                <a:srgbClr val="1F9C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7" name="Rectangle 84"/>
              <p:cNvSpPr>
                <a:spLocks noChangeArrowheads="1"/>
              </p:cNvSpPr>
              <p:nvPr/>
            </p:nvSpPr>
            <p:spPr bwMode="auto">
              <a:xfrm>
                <a:off x="275" y="2090"/>
                <a:ext cx="265" cy="1"/>
              </a:xfrm>
              <a:prstGeom prst="rect">
                <a:avLst/>
              </a:prstGeom>
              <a:solidFill>
                <a:srgbClr val="2099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8" name="Rectangle 85"/>
              <p:cNvSpPr>
                <a:spLocks noChangeArrowheads="1"/>
              </p:cNvSpPr>
              <p:nvPr/>
            </p:nvSpPr>
            <p:spPr bwMode="auto">
              <a:xfrm>
                <a:off x="275" y="2091"/>
                <a:ext cx="265" cy="1"/>
              </a:xfrm>
              <a:prstGeom prst="rect">
                <a:avLst/>
              </a:prstGeom>
              <a:solidFill>
                <a:srgbClr val="20998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9" name="Rectangle 86"/>
              <p:cNvSpPr>
                <a:spLocks noChangeArrowheads="1"/>
              </p:cNvSpPr>
              <p:nvPr/>
            </p:nvSpPr>
            <p:spPr bwMode="auto">
              <a:xfrm>
                <a:off x="275" y="2092"/>
                <a:ext cx="265" cy="1"/>
              </a:xfrm>
              <a:prstGeom prst="rect">
                <a:avLst/>
              </a:prstGeom>
              <a:solidFill>
                <a:srgbClr val="2099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0" name="Rectangle 87"/>
              <p:cNvSpPr>
                <a:spLocks noChangeArrowheads="1"/>
              </p:cNvSpPr>
              <p:nvPr/>
            </p:nvSpPr>
            <p:spPr bwMode="auto">
              <a:xfrm>
                <a:off x="275" y="2093"/>
                <a:ext cx="265" cy="1"/>
              </a:xfrm>
              <a:prstGeom prst="rect">
                <a:avLst/>
              </a:prstGeom>
              <a:solidFill>
                <a:srgbClr val="20968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1" name="Rectangle 88"/>
              <p:cNvSpPr>
                <a:spLocks noChangeArrowheads="1"/>
              </p:cNvSpPr>
              <p:nvPr/>
            </p:nvSpPr>
            <p:spPr bwMode="auto">
              <a:xfrm>
                <a:off x="275" y="2094"/>
                <a:ext cx="265" cy="1"/>
              </a:xfrm>
              <a:prstGeom prst="rect">
                <a:avLst/>
              </a:prstGeom>
              <a:solidFill>
                <a:srgbClr val="2096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2" name="Rectangle 89"/>
              <p:cNvSpPr>
                <a:spLocks noChangeArrowheads="1"/>
              </p:cNvSpPr>
              <p:nvPr/>
            </p:nvSpPr>
            <p:spPr bwMode="auto">
              <a:xfrm>
                <a:off x="275" y="2095"/>
                <a:ext cx="265" cy="2"/>
              </a:xfrm>
              <a:prstGeom prst="rect">
                <a:avLst/>
              </a:prstGeom>
              <a:solidFill>
                <a:srgbClr val="2096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3" name="Rectangle 90"/>
              <p:cNvSpPr>
                <a:spLocks noChangeArrowheads="1"/>
              </p:cNvSpPr>
              <p:nvPr/>
            </p:nvSpPr>
            <p:spPr bwMode="auto">
              <a:xfrm>
                <a:off x="275" y="2097"/>
                <a:ext cx="265" cy="1"/>
              </a:xfrm>
              <a:prstGeom prst="rect">
                <a:avLst/>
              </a:prstGeom>
              <a:solidFill>
                <a:srgbClr val="2096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4" name="Rectangle 91"/>
              <p:cNvSpPr>
                <a:spLocks noChangeArrowheads="1"/>
              </p:cNvSpPr>
              <p:nvPr/>
            </p:nvSpPr>
            <p:spPr bwMode="auto">
              <a:xfrm>
                <a:off x="275" y="2098"/>
                <a:ext cx="265" cy="1"/>
              </a:xfrm>
              <a:prstGeom prst="rect">
                <a:avLst/>
              </a:prstGeom>
              <a:solidFill>
                <a:srgbClr val="1E94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5" name="Rectangle 92"/>
              <p:cNvSpPr>
                <a:spLocks noChangeArrowheads="1"/>
              </p:cNvSpPr>
              <p:nvPr/>
            </p:nvSpPr>
            <p:spPr bwMode="auto">
              <a:xfrm>
                <a:off x="275" y="2099"/>
                <a:ext cx="265" cy="1"/>
              </a:xfrm>
              <a:prstGeom prst="rect">
                <a:avLst/>
              </a:prstGeom>
              <a:solidFill>
                <a:srgbClr val="1E94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6" name="Rectangle 93"/>
              <p:cNvSpPr>
                <a:spLocks noChangeArrowheads="1"/>
              </p:cNvSpPr>
              <p:nvPr/>
            </p:nvSpPr>
            <p:spPr bwMode="auto">
              <a:xfrm>
                <a:off x="275" y="2100"/>
                <a:ext cx="265" cy="1"/>
              </a:xfrm>
              <a:prstGeom prst="rect">
                <a:avLst/>
              </a:prstGeom>
              <a:solidFill>
                <a:srgbClr val="1E92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7" name="Rectangle 94"/>
              <p:cNvSpPr>
                <a:spLocks noChangeArrowheads="1"/>
              </p:cNvSpPr>
              <p:nvPr/>
            </p:nvSpPr>
            <p:spPr bwMode="auto">
              <a:xfrm>
                <a:off x="275" y="2101"/>
                <a:ext cx="265" cy="1"/>
              </a:xfrm>
              <a:prstGeom prst="rect">
                <a:avLst/>
              </a:prstGeom>
              <a:solidFill>
                <a:srgbClr val="1D8F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8" name="Rectangle 95"/>
              <p:cNvSpPr>
                <a:spLocks noChangeArrowheads="1"/>
              </p:cNvSpPr>
              <p:nvPr/>
            </p:nvSpPr>
            <p:spPr bwMode="auto">
              <a:xfrm>
                <a:off x="275" y="2102"/>
                <a:ext cx="265" cy="1"/>
              </a:xfrm>
              <a:prstGeom prst="rect">
                <a:avLst/>
              </a:prstGeom>
              <a:solidFill>
                <a:srgbClr val="1C8D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9" name="Rectangle 96"/>
              <p:cNvSpPr>
                <a:spLocks noChangeArrowheads="1"/>
              </p:cNvSpPr>
              <p:nvPr/>
            </p:nvSpPr>
            <p:spPr bwMode="auto">
              <a:xfrm>
                <a:off x="275" y="2103"/>
                <a:ext cx="265" cy="1"/>
              </a:xfrm>
              <a:prstGeom prst="rect">
                <a:avLst/>
              </a:prstGeom>
              <a:solidFill>
                <a:srgbClr val="1C8B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0" name="Rectangle 97"/>
              <p:cNvSpPr>
                <a:spLocks noChangeArrowheads="1"/>
              </p:cNvSpPr>
              <p:nvPr/>
            </p:nvSpPr>
            <p:spPr bwMode="auto">
              <a:xfrm>
                <a:off x="275" y="2104"/>
                <a:ext cx="265" cy="1"/>
              </a:xfrm>
              <a:prstGeom prst="rect">
                <a:avLst/>
              </a:prstGeom>
              <a:solidFill>
                <a:srgbClr val="1C8A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1" name="Rectangle 98"/>
              <p:cNvSpPr>
                <a:spLocks noChangeArrowheads="1"/>
              </p:cNvSpPr>
              <p:nvPr/>
            </p:nvSpPr>
            <p:spPr bwMode="auto">
              <a:xfrm>
                <a:off x="275" y="2105"/>
                <a:ext cx="265" cy="1"/>
              </a:xfrm>
              <a:prstGeom prst="rect">
                <a:avLst/>
              </a:prstGeom>
              <a:solidFill>
                <a:srgbClr val="1B85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2" name="Rectangle 99"/>
              <p:cNvSpPr>
                <a:spLocks noChangeArrowheads="1"/>
              </p:cNvSpPr>
              <p:nvPr/>
            </p:nvSpPr>
            <p:spPr bwMode="auto">
              <a:xfrm>
                <a:off x="275" y="2106"/>
                <a:ext cx="265" cy="2"/>
              </a:xfrm>
              <a:prstGeom prst="rect">
                <a:avLst/>
              </a:prstGeom>
              <a:solidFill>
                <a:srgbClr val="1B83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3" name="Rectangle 100"/>
              <p:cNvSpPr>
                <a:spLocks noChangeArrowheads="1"/>
              </p:cNvSpPr>
              <p:nvPr/>
            </p:nvSpPr>
            <p:spPr bwMode="auto">
              <a:xfrm>
                <a:off x="275" y="2108"/>
                <a:ext cx="265" cy="1"/>
              </a:xfrm>
              <a:prstGeom prst="rect">
                <a:avLst/>
              </a:prstGeom>
              <a:solidFill>
                <a:srgbClr val="1A81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4" name="Rectangle 101"/>
              <p:cNvSpPr>
                <a:spLocks noChangeArrowheads="1"/>
              </p:cNvSpPr>
              <p:nvPr/>
            </p:nvSpPr>
            <p:spPr bwMode="auto">
              <a:xfrm>
                <a:off x="275" y="2109"/>
                <a:ext cx="265" cy="1"/>
              </a:xfrm>
              <a:prstGeom prst="rect">
                <a:avLst/>
              </a:prstGeom>
              <a:solidFill>
                <a:srgbClr val="1A7F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5" name="Rectangle 102"/>
              <p:cNvSpPr>
                <a:spLocks noChangeArrowheads="1"/>
              </p:cNvSpPr>
              <p:nvPr/>
            </p:nvSpPr>
            <p:spPr bwMode="auto">
              <a:xfrm>
                <a:off x="275" y="2110"/>
                <a:ext cx="265" cy="1"/>
              </a:xfrm>
              <a:prstGeom prst="rect">
                <a:avLst/>
              </a:prstGeom>
              <a:solidFill>
                <a:srgbClr val="197D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6" name="Rectangle 103"/>
              <p:cNvSpPr>
                <a:spLocks noChangeArrowheads="1"/>
              </p:cNvSpPr>
              <p:nvPr/>
            </p:nvSpPr>
            <p:spPr bwMode="auto">
              <a:xfrm>
                <a:off x="275" y="2111"/>
                <a:ext cx="265" cy="1"/>
              </a:xfrm>
              <a:prstGeom prst="rect">
                <a:avLst/>
              </a:prstGeom>
              <a:solidFill>
                <a:srgbClr val="197B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7" name="Rectangle 104"/>
              <p:cNvSpPr>
                <a:spLocks noChangeArrowheads="1"/>
              </p:cNvSpPr>
              <p:nvPr/>
            </p:nvSpPr>
            <p:spPr bwMode="auto">
              <a:xfrm>
                <a:off x="275" y="2112"/>
                <a:ext cx="265" cy="1"/>
              </a:xfrm>
              <a:prstGeom prst="rect">
                <a:avLst/>
              </a:prstGeom>
              <a:solidFill>
                <a:srgbClr val="1879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8" name="Rectangle 105"/>
              <p:cNvSpPr>
                <a:spLocks noChangeArrowheads="1"/>
              </p:cNvSpPr>
              <p:nvPr/>
            </p:nvSpPr>
            <p:spPr bwMode="auto">
              <a:xfrm>
                <a:off x="275" y="2113"/>
                <a:ext cx="265" cy="1"/>
              </a:xfrm>
              <a:prstGeom prst="rect">
                <a:avLst/>
              </a:prstGeom>
              <a:solidFill>
                <a:srgbClr val="1775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9" name="Rectangle 106"/>
              <p:cNvSpPr>
                <a:spLocks noChangeArrowheads="1"/>
              </p:cNvSpPr>
              <p:nvPr/>
            </p:nvSpPr>
            <p:spPr bwMode="auto">
              <a:xfrm>
                <a:off x="275" y="2114"/>
                <a:ext cx="265" cy="1"/>
              </a:xfrm>
              <a:prstGeom prst="rect">
                <a:avLst/>
              </a:prstGeom>
              <a:solidFill>
                <a:srgbClr val="1773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0" name="Rectangle 107"/>
              <p:cNvSpPr>
                <a:spLocks noChangeArrowheads="1"/>
              </p:cNvSpPr>
              <p:nvPr/>
            </p:nvSpPr>
            <p:spPr bwMode="auto">
              <a:xfrm>
                <a:off x="275" y="2115"/>
                <a:ext cx="265" cy="1"/>
              </a:xfrm>
              <a:prstGeom prst="rect">
                <a:avLst/>
              </a:prstGeom>
              <a:solidFill>
                <a:srgbClr val="1771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1" name="Rectangle 108"/>
              <p:cNvSpPr>
                <a:spLocks noChangeArrowheads="1"/>
              </p:cNvSpPr>
              <p:nvPr/>
            </p:nvSpPr>
            <p:spPr bwMode="auto">
              <a:xfrm>
                <a:off x="275" y="2116"/>
                <a:ext cx="265" cy="2"/>
              </a:xfrm>
              <a:prstGeom prst="rect">
                <a:avLst/>
              </a:prstGeom>
              <a:solidFill>
                <a:srgbClr val="166F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2" name="Rectangle 109"/>
              <p:cNvSpPr>
                <a:spLocks noChangeArrowheads="1"/>
              </p:cNvSpPr>
              <p:nvPr/>
            </p:nvSpPr>
            <p:spPr bwMode="auto">
              <a:xfrm>
                <a:off x="275" y="2118"/>
                <a:ext cx="265" cy="1"/>
              </a:xfrm>
              <a:prstGeom prst="rect">
                <a:avLst/>
              </a:prstGeom>
              <a:solidFill>
                <a:srgbClr val="166B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3" name="Rectangle 110"/>
              <p:cNvSpPr>
                <a:spLocks noChangeArrowheads="1"/>
              </p:cNvSpPr>
              <p:nvPr/>
            </p:nvSpPr>
            <p:spPr bwMode="auto">
              <a:xfrm>
                <a:off x="275" y="2119"/>
                <a:ext cx="265" cy="1"/>
              </a:xfrm>
              <a:prstGeom prst="rect">
                <a:avLst/>
              </a:prstGeom>
              <a:solidFill>
                <a:srgbClr val="1669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4" name="Rectangle 111"/>
              <p:cNvSpPr>
                <a:spLocks noChangeArrowheads="1"/>
              </p:cNvSpPr>
              <p:nvPr/>
            </p:nvSpPr>
            <p:spPr bwMode="auto">
              <a:xfrm>
                <a:off x="275" y="2120"/>
                <a:ext cx="265" cy="1"/>
              </a:xfrm>
              <a:prstGeom prst="rect">
                <a:avLst/>
              </a:prstGeom>
              <a:solidFill>
                <a:srgbClr val="1667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5" name="Rectangle 112"/>
              <p:cNvSpPr>
                <a:spLocks noChangeArrowheads="1"/>
              </p:cNvSpPr>
              <p:nvPr/>
            </p:nvSpPr>
            <p:spPr bwMode="auto">
              <a:xfrm>
                <a:off x="275" y="2121"/>
                <a:ext cx="265" cy="1"/>
              </a:xfrm>
              <a:prstGeom prst="rect">
                <a:avLst/>
              </a:prstGeom>
              <a:solidFill>
                <a:srgbClr val="1465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6" name="Rectangle 113"/>
              <p:cNvSpPr>
                <a:spLocks noChangeArrowheads="1"/>
              </p:cNvSpPr>
              <p:nvPr/>
            </p:nvSpPr>
            <p:spPr bwMode="auto">
              <a:xfrm>
                <a:off x="275" y="2122"/>
                <a:ext cx="265" cy="1"/>
              </a:xfrm>
              <a:prstGeom prst="rect">
                <a:avLst/>
              </a:prstGeom>
              <a:solidFill>
                <a:srgbClr val="1461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7" name="Rectangle 114"/>
              <p:cNvSpPr>
                <a:spLocks noChangeArrowheads="1"/>
              </p:cNvSpPr>
              <p:nvPr/>
            </p:nvSpPr>
            <p:spPr bwMode="auto">
              <a:xfrm>
                <a:off x="275" y="2123"/>
                <a:ext cx="265" cy="1"/>
              </a:xfrm>
              <a:prstGeom prst="rect">
                <a:avLst/>
              </a:prstGeom>
              <a:solidFill>
                <a:srgbClr val="145F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8" name="Rectangle 115"/>
              <p:cNvSpPr>
                <a:spLocks noChangeArrowheads="1"/>
              </p:cNvSpPr>
              <p:nvPr/>
            </p:nvSpPr>
            <p:spPr bwMode="auto">
              <a:xfrm>
                <a:off x="275" y="2124"/>
                <a:ext cx="265" cy="1"/>
              </a:xfrm>
              <a:prstGeom prst="rect">
                <a:avLst/>
              </a:prstGeom>
              <a:solidFill>
                <a:srgbClr val="145D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9" name="Rectangle 116"/>
              <p:cNvSpPr>
                <a:spLocks noChangeArrowheads="1"/>
              </p:cNvSpPr>
              <p:nvPr/>
            </p:nvSpPr>
            <p:spPr bwMode="auto">
              <a:xfrm>
                <a:off x="275" y="2125"/>
                <a:ext cx="265" cy="1"/>
              </a:xfrm>
              <a:prstGeom prst="rect">
                <a:avLst/>
              </a:prstGeom>
              <a:solidFill>
                <a:srgbClr val="145B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0" name="Rectangle 117"/>
              <p:cNvSpPr>
                <a:spLocks noChangeArrowheads="1"/>
              </p:cNvSpPr>
              <p:nvPr/>
            </p:nvSpPr>
            <p:spPr bwMode="auto">
              <a:xfrm>
                <a:off x="275" y="2126"/>
                <a:ext cx="265" cy="1"/>
              </a:xfrm>
              <a:prstGeom prst="rect">
                <a:avLst/>
              </a:prstGeom>
              <a:solidFill>
                <a:srgbClr val="1359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1" name="Rectangle 118"/>
              <p:cNvSpPr>
                <a:spLocks noChangeArrowheads="1"/>
              </p:cNvSpPr>
              <p:nvPr/>
            </p:nvSpPr>
            <p:spPr bwMode="auto">
              <a:xfrm>
                <a:off x="275" y="2127"/>
                <a:ext cx="265" cy="2"/>
              </a:xfrm>
              <a:prstGeom prst="rect">
                <a:avLst/>
              </a:prstGeom>
              <a:solidFill>
                <a:srgbClr val="1255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2" name="Rectangle 119"/>
              <p:cNvSpPr>
                <a:spLocks noChangeArrowheads="1"/>
              </p:cNvSpPr>
              <p:nvPr/>
            </p:nvSpPr>
            <p:spPr bwMode="auto">
              <a:xfrm>
                <a:off x="275" y="2129"/>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3" name="Rectangle 120"/>
              <p:cNvSpPr>
                <a:spLocks noChangeArrowheads="1"/>
              </p:cNvSpPr>
              <p:nvPr/>
            </p:nvSpPr>
            <p:spPr bwMode="auto">
              <a:xfrm>
                <a:off x="275" y="2130"/>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4" name="Rectangle 121"/>
              <p:cNvSpPr>
                <a:spLocks noChangeArrowheads="1"/>
              </p:cNvSpPr>
              <p:nvPr/>
            </p:nvSpPr>
            <p:spPr bwMode="auto">
              <a:xfrm>
                <a:off x="275" y="2131"/>
                <a:ext cx="265" cy="1"/>
              </a:xfrm>
              <a:prstGeom prst="rect">
                <a:avLst/>
              </a:prstGeom>
              <a:solidFill>
                <a:srgbClr val="115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5" name="Rectangle 122"/>
              <p:cNvSpPr>
                <a:spLocks noChangeArrowheads="1"/>
              </p:cNvSpPr>
              <p:nvPr/>
            </p:nvSpPr>
            <p:spPr bwMode="auto">
              <a:xfrm>
                <a:off x="275" y="2132"/>
                <a:ext cx="265" cy="1"/>
              </a:xfrm>
              <a:prstGeom prst="rect">
                <a:avLst/>
              </a:prstGeom>
              <a:solidFill>
                <a:srgbClr val="114F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6" name="Rectangle 123"/>
              <p:cNvSpPr>
                <a:spLocks noChangeArrowheads="1"/>
              </p:cNvSpPr>
              <p:nvPr/>
            </p:nvSpPr>
            <p:spPr bwMode="auto">
              <a:xfrm>
                <a:off x="275" y="2133"/>
                <a:ext cx="265" cy="1"/>
              </a:xfrm>
              <a:prstGeom prst="rect">
                <a:avLst/>
              </a:prstGeom>
              <a:solidFill>
                <a:srgbClr val="114C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7" name="Rectangle 124"/>
              <p:cNvSpPr>
                <a:spLocks noChangeArrowheads="1"/>
              </p:cNvSpPr>
              <p:nvPr/>
            </p:nvSpPr>
            <p:spPr bwMode="auto">
              <a:xfrm>
                <a:off x="275" y="2134"/>
                <a:ext cx="265" cy="1"/>
              </a:xfrm>
              <a:prstGeom prst="rect">
                <a:avLst/>
              </a:prstGeom>
              <a:solidFill>
                <a:srgbClr val="114A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8" name="Rectangle 125"/>
              <p:cNvSpPr>
                <a:spLocks noChangeArrowheads="1"/>
              </p:cNvSpPr>
              <p:nvPr/>
            </p:nvSpPr>
            <p:spPr bwMode="auto">
              <a:xfrm>
                <a:off x="275" y="2135"/>
                <a:ext cx="265" cy="1"/>
              </a:xfrm>
              <a:prstGeom prst="rect">
                <a:avLst/>
              </a:prstGeom>
              <a:solidFill>
                <a:srgbClr val="1148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9" name="Rectangle 126"/>
              <p:cNvSpPr>
                <a:spLocks noChangeArrowheads="1"/>
              </p:cNvSpPr>
              <p:nvPr/>
            </p:nvSpPr>
            <p:spPr bwMode="auto">
              <a:xfrm>
                <a:off x="275" y="2136"/>
                <a:ext cx="265" cy="1"/>
              </a:xfrm>
              <a:prstGeom prst="rect">
                <a:avLst/>
              </a:prstGeom>
              <a:solidFill>
                <a:srgbClr val="0F46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0" name="Rectangle 127"/>
              <p:cNvSpPr>
                <a:spLocks noChangeArrowheads="1"/>
              </p:cNvSpPr>
              <p:nvPr/>
            </p:nvSpPr>
            <p:spPr bwMode="auto">
              <a:xfrm>
                <a:off x="275" y="2137"/>
                <a:ext cx="265" cy="1"/>
              </a:xfrm>
              <a:prstGeom prst="rect">
                <a:avLst/>
              </a:prstGeom>
              <a:solidFill>
                <a:srgbClr val="0F44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1" name="Rectangle 128"/>
              <p:cNvSpPr>
                <a:spLocks noChangeArrowheads="1"/>
              </p:cNvSpPr>
              <p:nvPr/>
            </p:nvSpPr>
            <p:spPr bwMode="auto">
              <a:xfrm>
                <a:off x="275" y="2138"/>
                <a:ext cx="265" cy="2"/>
              </a:xfrm>
              <a:prstGeom prst="rect">
                <a:avLst/>
              </a:prstGeom>
              <a:solidFill>
                <a:srgbClr val="0F42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2" name="Rectangle 129"/>
              <p:cNvSpPr>
                <a:spLocks noChangeArrowheads="1"/>
              </p:cNvSpPr>
              <p:nvPr/>
            </p:nvSpPr>
            <p:spPr bwMode="auto">
              <a:xfrm>
                <a:off x="275" y="2140"/>
                <a:ext cx="265" cy="1"/>
              </a:xfrm>
              <a:prstGeom prst="rect">
                <a:avLst/>
              </a:prstGeom>
              <a:solidFill>
                <a:srgbClr val="0F40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3" name="Rectangle 130"/>
              <p:cNvSpPr>
                <a:spLocks noChangeArrowheads="1"/>
              </p:cNvSpPr>
              <p:nvPr/>
            </p:nvSpPr>
            <p:spPr bwMode="auto">
              <a:xfrm>
                <a:off x="275" y="2141"/>
                <a:ext cx="265" cy="1"/>
              </a:xfrm>
              <a:prstGeom prst="rect">
                <a:avLst/>
              </a:prstGeom>
              <a:solidFill>
                <a:srgbClr val="0E3E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4" name="Rectangle 131"/>
              <p:cNvSpPr>
                <a:spLocks noChangeArrowheads="1"/>
              </p:cNvSpPr>
              <p:nvPr/>
            </p:nvSpPr>
            <p:spPr bwMode="auto">
              <a:xfrm>
                <a:off x="275" y="2142"/>
                <a:ext cx="265" cy="1"/>
              </a:xfrm>
              <a:prstGeom prst="rect">
                <a:avLst/>
              </a:prstGeom>
              <a:solidFill>
                <a:srgbClr val="0E3C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5" name="Rectangle 132"/>
              <p:cNvSpPr>
                <a:spLocks noChangeArrowheads="1"/>
              </p:cNvSpPr>
              <p:nvPr/>
            </p:nvSpPr>
            <p:spPr bwMode="auto">
              <a:xfrm>
                <a:off x="275" y="2143"/>
                <a:ext cx="265" cy="1"/>
              </a:xfrm>
              <a:prstGeom prst="rect">
                <a:avLst/>
              </a:prstGeom>
              <a:solidFill>
                <a:srgbClr val="0E3A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6" name="Rectangle 133"/>
              <p:cNvSpPr>
                <a:spLocks noChangeArrowheads="1"/>
              </p:cNvSpPr>
              <p:nvPr/>
            </p:nvSpPr>
            <p:spPr bwMode="auto">
              <a:xfrm>
                <a:off x="275" y="2144"/>
                <a:ext cx="265" cy="1"/>
              </a:xfrm>
              <a:prstGeom prst="rect">
                <a:avLst/>
              </a:prstGeom>
              <a:solidFill>
                <a:srgbClr val="0E38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7" name="Rectangle 134"/>
              <p:cNvSpPr>
                <a:spLocks noChangeArrowheads="1"/>
              </p:cNvSpPr>
              <p:nvPr/>
            </p:nvSpPr>
            <p:spPr bwMode="auto">
              <a:xfrm>
                <a:off x="275" y="2145"/>
                <a:ext cx="265" cy="1"/>
              </a:xfrm>
              <a:prstGeom prst="rect">
                <a:avLst/>
              </a:prstGeom>
              <a:solidFill>
                <a:srgbClr val="0C35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8" name="Rectangle 135"/>
              <p:cNvSpPr>
                <a:spLocks noChangeArrowheads="1"/>
              </p:cNvSpPr>
              <p:nvPr/>
            </p:nvSpPr>
            <p:spPr bwMode="auto">
              <a:xfrm>
                <a:off x="275" y="2146"/>
                <a:ext cx="265" cy="1"/>
              </a:xfrm>
              <a:prstGeom prst="rect">
                <a:avLst/>
              </a:prstGeom>
              <a:solidFill>
                <a:srgbClr val="0C33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9" name="Rectangle 136"/>
              <p:cNvSpPr>
                <a:spLocks noChangeArrowheads="1"/>
              </p:cNvSpPr>
              <p:nvPr/>
            </p:nvSpPr>
            <p:spPr bwMode="auto">
              <a:xfrm>
                <a:off x="275" y="2147"/>
                <a:ext cx="265" cy="1"/>
              </a:xfrm>
              <a:prstGeom prst="rect">
                <a:avLst/>
              </a:prstGeom>
              <a:solidFill>
                <a:srgbClr val="0C31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0" name="Rectangle 137"/>
              <p:cNvSpPr>
                <a:spLocks noChangeArrowheads="1"/>
              </p:cNvSpPr>
              <p:nvPr/>
            </p:nvSpPr>
            <p:spPr bwMode="auto">
              <a:xfrm>
                <a:off x="275" y="2148"/>
                <a:ext cx="265" cy="1"/>
              </a:xfrm>
              <a:prstGeom prst="rect">
                <a:avLst/>
              </a:prstGeom>
              <a:solidFill>
                <a:srgbClr val="0C2F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1" name="Rectangle 138"/>
              <p:cNvSpPr>
                <a:spLocks noChangeArrowheads="1"/>
              </p:cNvSpPr>
              <p:nvPr/>
            </p:nvSpPr>
            <p:spPr bwMode="auto">
              <a:xfrm>
                <a:off x="275" y="2149"/>
                <a:ext cx="265" cy="2"/>
              </a:xfrm>
              <a:prstGeom prst="rect">
                <a:avLst/>
              </a:prstGeom>
              <a:solidFill>
                <a:srgbClr val="0B2C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2" name="Line 139"/>
              <p:cNvSpPr>
                <a:spLocks noChangeShapeType="1"/>
              </p:cNvSpPr>
              <p:nvPr/>
            </p:nvSpPr>
            <p:spPr bwMode="auto">
              <a:xfrm>
                <a:off x="540" y="1870"/>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3" name="Rectangle 140"/>
              <p:cNvSpPr>
                <a:spLocks noChangeArrowheads="1"/>
              </p:cNvSpPr>
              <p:nvPr/>
            </p:nvSpPr>
            <p:spPr bwMode="auto">
              <a:xfrm>
                <a:off x="275" y="1870"/>
                <a:ext cx="265" cy="2"/>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4" name="Rectangle 141"/>
              <p:cNvSpPr>
                <a:spLocks noChangeArrowheads="1"/>
              </p:cNvSpPr>
              <p:nvPr/>
            </p:nvSpPr>
            <p:spPr bwMode="auto">
              <a:xfrm>
                <a:off x="275" y="1872"/>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5" name="Rectangle 142"/>
              <p:cNvSpPr>
                <a:spLocks noChangeArrowheads="1"/>
              </p:cNvSpPr>
              <p:nvPr/>
            </p:nvSpPr>
            <p:spPr bwMode="auto">
              <a:xfrm>
                <a:off x="275" y="1873"/>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6" name="Rectangle 143"/>
              <p:cNvSpPr>
                <a:spLocks noChangeArrowheads="1"/>
              </p:cNvSpPr>
              <p:nvPr/>
            </p:nvSpPr>
            <p:spPr bwMode="auto">
              <a:xfrm>
                <a:off x="275" y="1874"/>
                <a:ext cx="265" cy="1"/>
              </a:xfrm>
              <a:prstGeom prst="rect">
                <a:avLst/>
              </a:prstGeom>
              <a:solidFill>
                <a:srgbClr val="C253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7" name="Rectangle 144"/>
              <p:cNvSpPr>
                <a:spLocks noChangeArrowheads="1"/>
              </p:cNvSpPr>
              <p:nvPr/>
            </p:nvSpPr>
            <p:spPr bwMode="auto">
              <a:xfrm>
                <a:off x="275" y="1875"/>
                <a:ext cx="265" cy="1"/>
              </a:xfrm>
              <a:prstGeom prst="rect">
                <a:avLst/>
              </a:prstGeom>
              <a:solidFill>
                <a:srgbClr val="C456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8" name="Rectangle 145"/>
              <p:cNvSpPr>
                <a:spLocks noChangeArrowheads="1"/>
              </p:cNvSpPr>
              <p:nvPr/>
            </p:nvSpPr>
            <p:spPr bwMode="auto">
              <a:xfrm>
                <a:off x="275" y="1876"/>
                <a:ext cx="265" cy="1"/>
              </a:xfrm>
              <a:prstGeom prst="rect">
                <a:avLst/>
              </a:prstGeom>
              <a:solidFill>
                <a:srgbClr val="C455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9" name="Rectangle 146"/>
              <p:cNvSpPr>
                <a:spLocks noChangeArrowheads="1"/>
              </p:cNvSpPr>
              <p:nvPr/>
            </p:nvSpPr>
            <p:spPr bwMode="auto">
              <a:xfrm>
                <a:off x="275" y="1877"/>
                <a:ext cx="265" cy="1"/>
              </a:xfrm>
              <a:prstGeom prst="rect">
                <a:avLst/>
              </a:prstGeom>
              <a:solidFill>
                <a:srgbClr val="C457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0" name="Rectangle 147"/>
              <p:cNvSpPr>
                <a:spLocks noChangeArrowheads="1"/>
              </p:cNvSpPr>
              <p:nvPr/>
            </p:nvSpPr>
            <p:spPr bwMode="auto">
              <a:xfrm>
                <a:off x="275" y="1878"/>
                <a:ext cx="265" cy="1"/>
              </a:xfrm>
              <a:prstGeom prst="rect">
                <a:avLst/>
              </a:prstGeom>
              <a:solidFill>
                <a:srgbClr val="C758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1" name="Rectangle 148"/>
              <p:cNvSpPr>
                <a:spLocks noChangeArrowheads="1"/>
              </p:cNvSpPr>
              <p:nvPr/>
            </p:nvSpPr>
            <p:spPr bwMode="auto">
              <a:xfrm>
                <a:off x="275" y="1879"/>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2" name="Rectangle 149"/>
              <p:cNvSpPr>
                <a:spLocks noChangeArrowheads="1"/>
              </p:cNvSpPr>
              <p:nvPr/>
            </p:nvSpPr>
            <p:spPr bwMode="auto">
              <a:xfrm>
                <a:off x="275" y="1880"/>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3" name="Rectangle 150"/>
              <p:cNvSpPr>
                <a:spLocks noChangeArrowheads="1"/>
              </p:cNvSpPr>
              <p:nvPr/>
            </p:nvSpPr>
            <p:spPr bwMode="auto">
              <a:xfrm>
                <a:off x="275" y="1881"/>
                <a:ext cx="265" cy="2"/>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4" name="Rectangle 151"/>
              <p:cNvSpPr>
                <a:spLocks noChangeArrowheads="1"/>
              </p:cNvSpPr>
              <p:nvPr/>
            </p:nvSpPr>
            <p:spPr bwMode="auto">
              <a:xfrm>
                <a:off x="275" y="1883"/>
                <a:ext cx="265" cy="1"/>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5" name="Rectangle 152"/>
              <p:cNvSpPr>
                <a:spLocks noChangeArrowheads="1"/>
              </p:cNvSpPr>
              <p:nvPr/>
            </p:nvSpPr>
            <p:spPr bwMode="auto">
              <a:xfrm>
                <a:off x="275" y="1884"/>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6" name="Rectangle 153"/>
              <p:cNvSpPr>
                <a:spLocks noChangeArrowheads="1"/>
              </p:cNvSpPr>
              <p:nvPr/>
            </p:nvSpPr>
            <p:spPr bwMode="auto">
              <a:xfrm>
                <a:off x="275" y="1885"/>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7" name="Rectangle 154"/>
              <p:cNvSpPr>
                <a:spLocks noChangeArrowheads="1"/>
              </p:cNvSpPr>
              <p:nvPr/>
            </p:nvSpPr>
            <p:spPr bwMode="auto">
              <a:xfrm>
                <a:off x="275" y="1886"/>
                <a:ext cx="265" cy="1"/>
              </a:xfrm>
              <a:prstGeom prst="rect">
                <a:avLst/>
              </a:prstGeom>
              <a:solidFill>
                <a:srgbClr val="CC6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8" name="Rectangle 155"/>
              <p:cNvSpPr>
                <a:spLocks noChangeArrowheads="1"/>
              </p:cNvSpPr>
              <p:nvPr/>
            </p:nvSpPr>
            <p:spPr bwMode="auto">
              <a:xfrm>
                <a:off x="275" y="1887"/>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9" name="Rectangle 156"/>
              <p:cNvSpPr>
                <a:spLocks noChangeArrowheads="1"/>
              </p:cNvSpPr>
              <p:nvPr/>
            </p:nvSpPr>
            <p:spPr bwMode="auto">
              <a:xfrm>
                <a:off x="275" y="1888"/>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0" name="Rectangle 157"/>
              <p:cNvSpPr>
                <a:spLocks noChangeArrowheads="1"/>
              </p:cNvSpPr>
              <p:nvPr/>
            </p:nvSpPr>
            <p:spPr bwMode="auto">
              <a:xfrm>
                <a:off x="275" y="1889"/>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1" name="Rectangle 158"/>
              <p:cNvSpPr>
                <a:spLocks noChangeArrowheads="1"/>
              </p:cNvSpPr>
              <p:nvPr/>
            </p:nvSpPr>
            <p:spPr bwMode="auto">
              <a:xfrm>
                <a:off x="275" y="1890"/>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2" name="Rectangle 159"/>
              <p:cNvSpPr>
                <a:spLocks noChangeArrowheads="1"/>
              </p:cNvSpPr>
              <p:nvPr/>
            </p:nvSpPr>
            <p:spPr bwMode="auto">
              <a:xfrm>
                <a:off x="275" y="1891"/>
                <a:ext cx="265" cy="1"/>
              </a:xfrm>
              <a:prstGeom prst="rect">
                <a:avLst/>
              </a:prstGeom>
              <a:solidFill>
                <a:srgbClr val="CF65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3" name="Rectangle 160"/>
              <p:cNvSpPr>
                <a:spLocks noChangeArrowheads="1"/>
              </p:cNvSpPr>
              <p:nvPr/>
            </p:nvSpPr>
            <p:spPr bwMode="auto">
              <a:xfrm>
                <a:off x="275" y="1892"/>
                <a:ext cx="265" cy="2"/>
              </a:xfrm>
              <a:prstGeom prst="rect">
                <a:avLst/>
              </a:prstGeom>
              <a:solidFill>
                <a:srgbClr val="D166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4" name="Rectangle 161"/>
              <p:cNvSpPr>
                <a:spLocks noChangeArrowheads="1"/>
              </p:cNvSpPr>
              <p:nvPr/>
            </p:nvSpPr>
            <p:spPr bwMode="auto">
              <a:xfrm>
                <a:off x="275" y="1894"/>
                <a:ext cx="265" cy="1"/>
              </a:xfrm>
              <a:prstGeom prst="rect">
                <a:avLst/>
              </a:prstGeom>
              <a:solidFill>
                <a:srgbClr val="D168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5" name="Rectangle 162"/>
              <p:cNvSpPr>
                <a:spLocks noChangeArrowheads="1"/>
              </p:cNvSpPr>
              <p:nvPr/>
            </p:nvSpPr>
            <p:spPr bwMode="auto">
              <a:xfrm>
                <a:off x="275" y="1895"/>
                <a:ext cx="265" cy="1"/>
              </a:xfrm>
              <a:prstGeom prst="rect">
                <a:avLst/>
              </a:prstGeom>
              <a:solidFill>
                <a:srgbClr val="D167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6" name="Rectangle 163"/>
              <p:cNvSpPr>
                <a:spLocks noChangeArrowheads="1"/>
              </p:cNvSpPr>
              <p:nvPr/>
            </p:nvSpPr>
            <p:spPr bwMode="auto">
              <a:xfrm>
                <a:off x="275" y="1896"/>
                <a:ext cx="265" cy="1"/>
              </a:xfrm>
              <a:prstGeom prst="rect">
                <a:avLst/>
              </a:prstGeom>
              <a:solidFill>
                <a:srgbClr val="D46B2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7" name="Rectangle 164"/>
              <p:cNvSpPr>
                <a:spLocks noChangeArrowheads="1"/>
              </p:cNvSpPr>
              <p:nvPr/>
            </p:nvSpPr>
            <p:spPr bwMode="auto">
              <a:xfrm>
                <a:off x="275" y="1897"/>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8" name="Rectangle 165"/>
              <p:cNvSpPr>
                <a:spLocks noChangeArrowheads="1"/>
              </p:cNvSpPr>
              <p:nvPr/>
            </p:nvSpPr>
            <p:spPr bwMode="auto">
              <a:xfrm>
                <a:off x="275" y="1898"/>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9" name="Rectangle 166"/>
              <p:cNvSpPr>
                <a:spLocks noChangeArrowheads="1"/>
              </p:cNvSpPr>
              <p:nvPr/>
            </p:nvSpPr>
            <p:spPr bwMode="auto">
              <a:xfrm>
                <a:off x="275" y="1899"/>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0" name="Rectangle 167"/>
              <p:cNvSpPr>
                <a:spLocks noChangeArrowheads="1"/>
              </p:cNvSpPr>
              <p:nvPr/>
            </p:nvSpPr>
            <p:spPr bwMode="auto">
              <a:xfrm>
                <a:off x="275" y="1900"/>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1" name="Rectangle 168"/>
              <p:cNvSpPr>
                <a:spLocks noChangeArrowheads="1"/>
              </p:cNvSpPr>
              <p:nvPr/>
            </p:nvSpPr>
            <p:spPr bwMode="auto">
              <a:xfrm>
                <a:off x="275" y="1901"/>
                <a:ext cx="265" cy="1"/>
              </a:xfrm>
              <a:prstGeom prst="rect">
                <a:avLst/>
              </a:prstGeom>
              <a:solidFill>
                <a:srgbClr val="D672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2" name="Rectangle 169"/>
              <p:cNvSpPr>
                <a:spLocks noChangeArrowheads="1"/>
              </p:cNvSpPr>
              <p:nvPr/>
            </p:nvSpPr>
            <p:spPr bwMode="auto">
              <a:xfrm>
                <a:off x="275" y="1902"/>
                <a:ext cx="265" cy="2"/>
              </a:xfrm>
              <a:prstGeom prst="rect">
                <a:avLst/>
              </a:prstGeom>
              <a:solidFill>
                <a:srgbClr val="D972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3" name="Rectangle 170"/>
              <p:cNvSpPr>
                <a:spLocks noChangeArrowheads="1"/>
              </p:cNvSpPr>
              <p:nvPr/>
            </p:nvSpPr>
            <p:spPr bwMode="auto">
              <a:xfrm>
                <a:off x="275" y="1904"/>
                <a:ext cx="265" cy="1"/>
              </a:xfrm>
              <a:prstGeom prst="rect">
                <a:avLst/>
              </a:prstGeom>
              <a:solidFill>
                <a:srgbClr val="D975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4" name="Rectangle 171"/>
              <p:cNvSpPr>
                <a:spLocks noChangeArrowheads="1"/>
              </p:cNvSpPr>
              <p:nvPr/>
            </p:nvSpPr>
            <p:spPr bwMode="auto">
              <a:xfrm>
                <a:off x="275" y="1905"/>
                <a:ext cx="265" cy="1"/>
              </a:xfrm>
              <a:prstGeom prst="rect">
                <a:avLst/>
              </a:prstGeom>
              <a:solidFill>
                <a:srgbClr val="D974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5" name="Rectangle 172"/>
              <p:cNvSpPr>
                <a:spLocks noChangeArrowheads="1"/>
              </p:cNvSpPr>
              <p:nvPr/>
            </p:nvSpPr>
            <p:spPr bwMode="auto">
              <a:xfrm>
                <a:off x="275" y="1906"/>
                <a:ext cx="265" cy="1"/>
              </a:xfrm>
              <a:prstGeom prst="rect">
                <a:avLst/>
              </a:prstGeom>
              <a:solidFill>
                <a:srgbClr val="DB78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6" name="Rectangle 173"/>
              <p:cNvSpPr>
                <a:spLocks noChangeArrowheads="1"/>
              </p:cNvSpPr>
              <p:nvPr/>
            </p:nvSpPr>
            <p:spPr bwMode="auto">
              <a:xfrm>
                <a:off x="275" y="1907"/>
                <a:ext cx="265" cy="1"/>
              </a:xfrm>
              <a:prstGeom prst="rect">
                <a:avLst/>
              </a:prstGeom>
              <a:solidFill>
                <a:srgbClr val="DB77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7" name="Rectangle 174"/>
              <p:cNvSpPr>
                <a:spLocks noChangeArrowheads="1"/>
              </p:cNvSpPr>
              <p:nvPr/>
            </p:nvSpPr>
            <p:spPr bwMode="auto">
              <a:xfrm>
                <a:off x="275" y="1908"/>
                <a:ext cx="265" cy="1"/>
              </a:xfrm>
              <a:prstGeom prst="rect">
                <a:avLst/>
              </a:prstGeom>
              <a:solidFill>
                <a:srgbClr val="DB7A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8" name="Rectangle 175"/>
              <p:cNvSpPr>
                <a:spLocks noChangeArrowheads="1"/>
              </p:cNvSpPr>
              <p:nvPr/>
            </p:nvSpPr>
            <p:spPr bwMode="auto">
              <a:xfrm>
                <a:off x="275" y="1909"/>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9" name="Rectangle 176"/>
              <p:cNvSpPr>
                <a:spLocks noChangeArrowheads="1"/>
              </p:cNvSpPr>
              <p:nvPr/>
            </p:nvSpPr>
            <p:spPr bwMode="auto">
              <a:xfrm>
                <a:off x="275" y="1910"/>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0" name="Rectangle 177"/>
              <p:cNvSpPr>
                <a:spLocks noChangeArrowheads="1"/>
              </p:cNvSpPr>
              <p:nvPr/>
            </p:nvSpPr>
            <p:spPr bwMode="auto">
              <a:xfrm>
                <a:off x="275" y="1911"/>
                <a:ext cx="265" cy="1"/>
              </a:xfrm>
              <a:prstGeom prst="rect">
                <a:avLst/>
              </a:prstGeom>
              <a:solidFill>
                <a:srgbClr val="DE802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1" name="Rectangle 178"/>
              <p:cNvSpPr>
                <a:spLocks noChangeArrowheads="1"/>
              </p:cNvSpPr>
              <p:nvPr/>
            </p:nvSpPr>
            <p:spPr bwMode="auto">
              <a:xfrm>
                <a:off x="275" y="1912"/>
                <a:ext cx="265" cy="1"/>
              </a:xfrm>
              <a:prstGeom prst="rect">
                <a:avLst/>
              </a:prstGeom>
              <a:solidFill>
                <a:srgbClr val="E081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2" name="Rectangle 179"/>
              <p:cNvSpPr>
                <a:spLocks noChangeArrowheads="1"/>
              </p:cNvSpPr>
              <p:nvPr/>
            </p:nvSpPr>
            <p:spPr bwMode="auto">
              <a:xfrm>
                <a:off x="275" y="1913"/>
                <a:ext cx="265" cy="2"/>
              </a:xfrm>
              <a:prstGeom prst="rect">
                <a:avLst/>
              </a:prstGeom>
              <a:solidFill>
                <a:srgbClr val="E084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3" name="Rectangle 180"/>
              <p:cNvSpPr>
                <a:spLocks noChangeArrowheads="1"/>
              </p:cNvSpPr>
              <p:nvPr/>
            </p:nvSpPr>
            <p:spPr bwMode="auto">
              <a:xfrm>
                <a:off x="275" y="1915"/>
                <a:ext cx="265" cy="1"/>
              </a:xfrm>
              <a:prstGeom prst="rect">
                <a:avLst/>
              </a:prstGeom>
              <a:solidFill>
                <a:srgbClr val="E0861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4" name="Rectangle 181"/>
              <p:cNvSpPr>
                <a:spLocks noChangeArrowheads="1"/>
              </p:cNvSpPr>
              <p:nvPr/>
            </p:nvSpPr>
            <p:spPr bwMode="auto">
              <a:xfrm>
                <a:off x="275" y="1916"/>
                <a:ext cx="265" cy="1"/>
              </a:xfrm>
              <a:prstGeom prst="rect">
                <a:avLst/>
              </a:prstGeom>
              <a:solidFill>
                <a:srgbClr val="E3882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5" name="Rectangle 182"/>
              <p:cNvSpPr>
                <a:spLocks noChangeArrowheads="1"/>
              </p:cNvSpPr>
              <p:nvPr/>
            </p:nvSpPr>
            <p:spPr bwMode="auto">
              <a:xfrm>
                <a:off x="275" y="1917"/>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6" name="Rectangle 183"/>
              <p:cNvSpPr>
                <a:spLocks noChangeArrowheads="1"/>
              </p:cNvSpPr>
              <p:nvPr/>
            </p:nvSpPr>
            <p:spPr bwMode="auto">
              <a:xfrm>
                <a:off x="275" y="1918"/>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7" name="Rectangle 184"/>
              <p:cNvSpPr>
                <a:spLocks noChangeArrowheads="1"/>
              </p:cNvSpPr>
              <p:nvPr/>
            </p:nvSpPr>
            <p:spPr bwMode="auto">
              <a:xfrm>
                <a:off x="275" y="1919"/>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8" name="Rectangle 185"/>
              <p:cNvSpPr>
                <a:spLocks noChangeArrowheads="1"/>
              </p:cNvSpPr>
              <p:nvPr/>
            </p:nvSpPr>
            <p:spPr bwMode="auto">
              <a:xfrm>
                <a:off x="275" y="1920"/>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9" name="Rectangle 186"/>
              <p:cNvSpPr>
                <a:spLocks noChangeArrowheads="1"/>
              </p:cNvSpPr>
              <p:nvPr/>
            </p:nvSpPr>
            <p:spPr bwMode="auto">
              <a:xfrm>
                <a:off x="275" y="1921"/>
                <a:ext cx="265" cy="1"/>
              </a:xfrm>
              <a:prstGeom prst="rect">
                <a:avLst/>
              </a:prstGeom>
              <a:solidFill>
                <a:srgbClr val="E6901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0" name="Rectangle 187"/>
              <p:cNvSpPr>
                <a:spLocks noChangeArrowheads="1"/>
              </p:cNvSpPr>
              <p:nvPr/>
            </p:nvSpPr>
            <p:spPr bwMode="auto">
              <a:xfrm>
                <a:off x="275" y="1922"/>
                <a:ext cx="265" cy="1"/>
              </a:xfrm>
              <a:prstGeom prst="rect">
                <a:avLst/>
              </a:prstGeom>
              <a:solidFill>
                <a:srgbClr val="E8951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1" name="Rectangle 188"/>
              <p:cNvSpPr>
                <a:spLocks noChangeArrowheads="1"/>
              </p:cNvSpPr>
              <p:nvPr/>
            </p:nvSpPr>
            <p:spPr bwMode="auto">
              <a:xfrm>
                <a:off x="275" y="1923"/>
                <a:ext cx="265" cy="1"/>
              </a:xfrm>
              <a:prstGeom prst="rect">
                <a:avLst/>
              </a:prstGeom>
              <a:solidFill>
                <a:srgbClr val="E895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2" name="Rectangle 189"/>
              <p:cNvSpPr>
                <a:spLocks noChangeArrowheads="1"/>
              </p:cNvSpPr>
              <p:nvPr/>
            </p:nvSpPr>
            <p:spPr bwMode="auto">
              <a:xfrm>
                <a:off x="275" y="1924"/>
                <a:ext cx="265" cy="2"/>
              </a:xfrm>
              <a:prstGeom prst="rect">
                <a:avLst/>
              </a:prstGeom>
              <a:solidFill>
                <a:srgbClr val="EB9A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3" name="Rectangle 190"/>
              <p:cNvSpPr>
                <a:spLocks noChangeArrowheads="1"/>
              </p:cNvSpPr>
              <p:nvPr/>
            </p:nvSpPr>
            <p:spPr bwMode="auto">
              <a:xfrm>
                <a:off x="275" y="1926"/>
                <a:ext cx="265" cy="1"/>
              </a:xfrm>
              <a:prstGeom prst="rect">
                <a:avLst/>
              </a:prstGeom>
              <a:solidFill>
                <a:srgbClr val="EB99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4" name="Rectangle 191"/>
              <p:cNvSpPr>
                <a:spLocks noChangeArrowheads="1"/>
              </p:cNvSpPr>
              <p:nvPr/>
            </p:nvSpPr>
            <p:spPr bwMode="auto">
              <a:xfrm>
                <a:off x="275" y="1927"/>
                <a:ext cx="265" cy="1"/>
              </a:xfrm>
              <a:prstGeom prst="rect">
                <a:avLst/>
              </a:prstGeom>
              <a:solidFill>
                <a:srgbClr val="EB9C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5" name="Rectangle 192"/>
              <p:cNvSpPr>
                <a:spLocks noChangeArrowheads="1"/>
              </p:cNvSpPr>
              <p:nvPr/>
            </p:nvSpPr>
            <p:spPr bwMode="auto">
              <a:xfrm>
                <a:off x="275" y="1928"/>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6" name="Rectangle 193"/>
              <p:cNvSpPr>
                <a:spLocks noChangeArrowheads="1"/>
              </p:cNvSpPr>
              <p:nvPr/>
            </p:nvSpPr>
            <p:spPr bwMode="auto">
              <a:xfrm>
                <a:off x="275" y="1929"/>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7" name="Rectangle 194"/>
              <p:cNvSpPr>
                <a:spLocks noChangeArrowheads="1"/>
              </p:cNvSpPr>
              <p:nvPr/>
            </p:nvSpPr>
            <p:spPr bwMode="auto">
              <a:xfrm>
                <a:off x="275" y="1930"/>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8" name="Rectangle 195"/>
              <p:cNvSpPr>
                <a:spLocks noChangeArrowheads="1"/>
              </p:cNvSpPr>
              <p:nvPr/>
            </p:nvSpPr>
            <p:spPr bwMode="auto">
              <a:xfrm>
                <a:off x="275" y="1931"/>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9" name="Rectangle 196"/>
              <p:cNvSpPr>
                <a:spLocks noChangeArrowheads="1"/>
              </p:cNvSpPr>
              <p:nvPr/>
            </p:nvSpPr>
            <p:spPr bwMode="auto">
              <a:xfrm>
                <a:off x="275" y="1932"/>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0" name="Rectangle 197"/>
              <p:cNvSpPr>
                <a:spLocks noChangeArrowheads="1"/>
              </p:cNvSpPr>
              <p:nvPr/>
            </p:nvSpPr>
            <p:spPr bwMode="auto">
              <a:xfrm>
                <a:off x="275" y="1933"/>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1" name="Rectangle 198"/>
              <p:cNvSpPr>
                <a:spLocks noChangeArrowheads="1"/>
              </p:cNvSpPr>
              <p:nvPr/>
            </p:nvSpPr>
            <p:spPr bwMode="auto">
              <a:xfrm>
                <a:off x="275" y="1934"/>
                <a:ext cx="265" cy="2"/>
              </a:xfrm>
              <a:prstGeom prst="rect">
                <a:avLst/>
              </a:prstGeom>
              <a:solidFill>
                <a:srgbClr val="EDA8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2" name="Rectangle 199"/>
              <p:cNvSpPr>
                <a:spLocks noChangeArrowheads="1"/>
              </p:cNvSpPr>
              <p:nvPr/>
            </p:nvSpPr>
            <p:spPr bwMode="auto">
              <a:xfrm>
                <a:off x="275" y="1936"/>
                <a:ext cx="265" cy="1"/>
              </a:xfrm>
              <a:prstGeom prst="rect">
                <a:avLst/>
              </a:prstGeom>
              <a:solidFill>
                <a:srgbClr val="EDA7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3" name="Rectangle 200"/>
              <p:cNvSpPr>
                <a:spLocks noChangeArrowheads="1"/>
              </p:cNvSpPr>
              <p:nvPr/>
            </p:nvSpPr>
            <p:spPr bwMode="auto">
              <a:xfrm>
                <a:off x="275" y="1937"/>
                <a:ext cx="265" cy="1"/>
              </a:xfrm>
              <a:prstGeom prst="rect">
                <a:avLst/>
              </a:prstGeom>
              <a:solidFill>
                <a:srgbClr val="EDAB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4" name="Rectangle 201"/>
              <p:cNvSpPr>
                <a:spLocks noChangeArrowheads="1"/>
              </p:cNvSpPr>
              <p:nvPr/>
            </p:nvSpPr>
            <p:spPr bwMode="auto">
              <a:xfrm>
                <a:off x="275" y="1938"/>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5" name="Rectangle 202"/>
              <p:cNvSpPr>
                <a:spLocks noChangeArrowheads="1"/>
              </p:cNvSpPr>
              <p:nvPr/>
            </p:nvSpPr>
            <p:spPr bwMode="auto">
              <a:xfrm>
                <a:off x="275" y="1939"/>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6" name="Rectangle 203"/>
              <p:cNvSpPr>
                <a:spLocks noChangeArrowheads="1"/>
              </p:cNvSpPr>
              <p:nvPr/>
            </p:nvSpPr>
            <p:spPr bwMode="auto">
              <a:xfrm>
                <a:off x="275" y="1940"/>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7" name="Rectangle 204"/>
              <p:cNvSpPr>
                <a:spLocks noChangeArrowheads="1"/>
              </p:cNvSpPr>
              <p:nvPr/>
            </p:nvSpPr>
            <p:spPr bwMode="auto">
              <a:xfrm>
                <a:off x="275" y="1941"/>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81" name="Rectangle 206"/>
            <p:cNvSpPr>
              <a:spLocks noChangeArrowheads="1"/>
            </p:cNvSpPr>
            <p:nvPr/>
          </p:nvSpPr>
          <p:spPr bwMode="auto">
            <a:xfrm>
              <a:off x="436563" y="3082925"/>
              <a:ext cx="420688" cy="1588"/>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2" name="Rectangle 207"/>
            <p:cNvSpPr>
              <a:spLocks noChangeArrowheads="1"/>
            </p:cNvSpPr>
            <p:nvPr/>
          </p:nvSpPr>
          <p:spPr bwMode="auto">
            <a:xfrm>
              <a:off x="436563" y="3084513"/>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3" name="Rectangle 208"/>
            <p:cNvSpPr>
              <a:spLocks noChangeArrowheads="1"/>
            </p:cNvSpPr>
            <p:nvPr/>
          </p:nvSpPr>
          <p:spPr bwMode="auto">
            <a:xfrm>
              <a:off x="436563" y="3086100"/>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4" name="Rectangle 209"/>
            <p:cNvSpPr>
              <a:spLocks noChangeArrowheads="1"/>
            </p:cNvSpPr>
            <p:nvPr/>
          </p:nvSpPr>
          <p:spPr bwMode="auto">
            <a:xfrm>
              <a:off x="436563" y="3087688"/>
              <a:ext cx="420688" cy="3175"/>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5" name="Rectangle 210"/>
            <p:cNvSpPr>
              <a:spLocks noChangeArrowheads="1"/>
            </p:cNvSpPr>
            <p:nvPr/>
          </p:nvSpPr>
          <p:spPr bwMode="auto">
            <a:xfrm>
              <a:off x="436563" y="3090863"/>
              <a:ext cx="420688" cy="1588"/>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6" name="Rectangle 211"/>
            <p:cNvSpPr>
              <a:spLocks noChangeArrowheads="1"/>
            </p:cNvSpPr>
            <p:nvPr/>
          </p:nvSpPr>
          <p:spPr bwMode="auto">
            <a:xfrm>
              <a:off x="436563" y="3092450"/>
              <a:ext cx="420688" cy="1588"/>
            </a:xfrm>
            <a:prstGeom prst="rect">
              <a:avLst/>
            </a:prstGeom>
            <a:solidFill>
              <a:srgbClr val="F2B9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7" name="Rectangle 212"/>
            <p:cNvSpPr>
              <a:spLocks noChangeArrowheads="1"/>
            </p:cNvSpPr>
            <p:nvPr/>
          </p:nvSpPr>
          <p:spPr bwMode="auto">
            <a:xfrm>
              <a:off x="436563" y="3094038"/>
              <a:ext cx="420688" cy="1588"/>
            </a:xfrm>
            <a:prstGeom prst="rect">
              <a:avLst/>
            </a:prstGeom>
            <a:solidFill>
              <a:srgbClr val="F2BD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8" name="Rectangle 213"/>
            <p:cNvSpPr>
              <a:spLocks noChangeArrowheads="1"/>
            </p:cNvSpPr>
            <p:nvPr/>
          </p:nvSpPr>
          <p:spPr bwMode="auto">
            <a:xfrm>
              <a:off x="436563" y="3095625"/>
              <a:ext cx="420688" cy="1588"/>
            </a:xfrm>
            <a:prstGeom prst="rect">
              <a:avLst/>
            </a:prstGeom>
            <a:solidFill>
              <a:srgbClr val="F2BD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9" name="Rectangle 214"/>
            <p:cNvSpPr>
              <a:spLocks noChangeArrowheads="1"/>
            </p:cNvSpPr>
            <p:nvPr/>
          </p:nvSpPr>
          <p:spPr bwMode="auto">
            <a:xfrm>
              <a:off x="436563" y="3097213"/>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0" name="Rectangle 215"/>
            <p:cNvSpPr>
              <a:spLocks noChangeArrowheads="1"/>
            </p:cNvSpPr>
            <p:nvPr/>
          </p:nvSpPr>
          <p:spPr bwMode="auto">
            <a:xfrm>
              <a:off x="436563" y="3098800"/>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1" name="Rectangle 216"/>
            <p:cNvSpPr>
              <a:spLocks noChangeArrowheads="1"/>
            </p:cNvSpPr>
            <p:nvPr/>
          </p:nvSpPr>
          <p:spPr bwMode="auto">
            <a:xfrm>
              <a:off x="436563" y="3100388"/>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2" name="Rectangle 217"/>
            <p:cNvSpPr>
              <a:spLocks noChangeArrowheads="1"/>
            </p:cNvSpPr>
            <p:nvPr/>
          </p:nvSpPr>
          <p:spPr bwMode="auto">
            <a:xfrm>
              <a:off x="436563" y="3101975"/>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3" name="Rectangle 218"/>
            <p:cNvSpPr>
              <a:spLocks noChangeArrowheads="1"/>
            </p:cNvSpPr>
            <p:nvPr/>
          </p:nvSpPr>
          <p:spPr bwMode="auto">
            <a:xfrm>
              <a:off x="436563" y="3103563"/>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4" name="Rectangle 219"/>
            <p:cNvSpPr>
              <a:spLocks noChangeArrowheads="1"/>
            </p:cNvSpPr>
            <p:nvPr/>
          </p:nvSpPr>
          <p:spPr bwMode="auto">
            <a:xfrm>
              <a:off x="436563" y="3105150"/>
              <a:ext cx="420688" cy="3175"/>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5" name="Rectangle 220"/>
            <p:cNvSpPr>
              <a:spLocks noChangeArrowheads="1"/>
            </p:cNvSpPr>
            <p:nvPr/>
          </p:nvSpPr>
          <p:spPr bwMode="auto">
            <a:xfrm>
              <a:off x="436563" y="3108325"/>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6" name="Rectangle 221"/>
            <p:cNvSpPr>
              <a:spLocks noChangeArrowheads="1"/>
            </p:cNvSpPr>
            <p:nvPr/>
          </p:nvSpPr>
          <p:spPr bwMode="auto">
            <a:xfrm>
              <a:off x="436563" y="3109913"/>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7" name="Rectangle 222"/>
            <p:cNvSpPr>
              <a:spLocks noChangeArrowheads="1"/>
            </p:cNvSpPr>
            <p:nvPr/>
          </p:nvSpPr>
          <p:spPr bwMode="auto">
            <a:xfrm>
              <a:off x="436563" y="3111500"/>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8" name="Rectangle 223"/>
            <p:cNvSpPr>
              <a:spLocks noChangeArrowheads="1"/>
            </p:cNvSpPr>
            <p:nvPr/>
          </p:nvSpPr>
          <p:spPr bwMode="auto">
            <a:xfrm>
              <a:off x="436563" y="3113088"/>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9" name="Rectangle 224"/>
            <p:cNvSpPr>
              <a:spLocks noChangeArrowheads="1"/>
            </p:cNvSpPr>
            <p:nvPr/>
          </p:nvSpPr>
          <p:spPr bwMode="auto">
            <a:xfrm>
              <a:off x="436563" y="3114675"/>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0" name="Rectangle 225"/>
            <p:cNvSpPr>
              <a:spLocks noChangeArrowheads="1"/>
            </p:cNvSpPr>
            <p:nvPr/>
          </p:nvSpPr>
          <p:spPr bwMode="auto">
            <a:xfrm>
              <a:off x="436563" y="3116263"/>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1" name="Rectangle 226"/>
            <p:cNvSpPr>
              <a:spLocks noChangeArrowheads="1"/>
            </p:cNvSpPr>
            <p:nvPr/>
          </p:nvSpPr>
          <p:spPr bwMode="auto">
            <a:xfrm>
              <a:off x="436563" y="3117850"/>
              <a:ext cx="420688" cy="1588"/>
            </a:xfrm>
            <a:prstGeom prst="rect">
              <a:avLst/>
            </a:prstGeom>
            <a:solidFill>
              <a:srgbClr val="F7D3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2" name="Rectangle 227"/>
            <p:cNvSpPr>
              <a:spLocks noChangeArrowheads="1"/>
            </p:cNvSpPr>
            <p:nvPr/>
          </p:nvSpPr>
          <p:spPr bwMode="auto">
            <a:xfrm>
              <a:off x="436563" y="3119438"/>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3" name="Rectangle 228"/>
            <p:cNvSpPr>
              <a:spLocks noChangeArrowheads="1"/>
            </p:cNvSpPr>
            <p:nvPr/>
          </p:nvSpPr>
          <p:spPr bwMode="auto">
            <a:xfrm>
              <a:off x="436563" y="3121025"/>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4" name="Rectangle 229"/>
            <p:cNvSpPr>
              <a:spLocks noChangeArrowheads="1"/>
            </p:cNvSpPr>
            <p:nvPr/>
          </p:nvSpPr>
          <p:spPr bwMode="auto">
            <a:xfrm>
              <a:off x="436563" y="3122613"/>
              <a:ext cx="420688" cy="3175"/>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5" name="Rectangle 230"/>
            <p:cNvSpPr>
              <a:spLocks noChangeArrowheads="1"/>
            </p:cNvSpPr>
            <p:nvPr/>
          </p:nvSpPr>
          <p:spPr bwMode="auto">
            <a:xfrm>
              <a:off x="436563" y="3125788"/>
              <a:ext cx="420688" cy="1588"/>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6" name="Rectangle 231"/>
            <p:cNvSpPr>
              <a:spLocks noChangeArrowheads="1"/>
            </p:cNvSpPr>
            <p:nvPr/>
          </p:nvSpPr>
          <p:spPr bwMode="auto">
            <a:xfrm>
              <a:off x="436563" y="3127375"/>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7" name="Rectangle 232"/>
            <p:cNvSpPr>
              <a:spLocks noChangeArrowheads="1"/>
            </p:cNvSpPr>
            <p:nvPr/>
          </p:nvSpPr>
          <p:spPr bwMode="auto">
            <a:xfrm>
              <a:off x="436563" y="3128963"/>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8" name="Rectangle 233"/>
            <p:cNvSpPr>
              <a:spLocks noChangeArrowheads="1"/>
            </p:cNvSpPr>
            <p:nvPr/>
          </p:nvSpPr>
          <p:spPr bwMode="auto">
            <a:xfrm>
              <a:off x="436563" y="3130550"/>
              <a:ext cx="420688" cy="1588"/>
            </a:xfrm>
            <a:prstGeom prst="rect">
              <a:avLst/>
            </a:prstGeom>
            <a:solidFill>
              <a:srgbClr val="FAE1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9" name="Rectangle 234"/>
            <p:cNvSpPr>
              <a:spLocks noChangeArrowheads="1"/>
            </p:cNvSpPr>
            <p:nvPr/>
          </p:nvSpPr>
          <p:spPr bwMode="auto">
            <a:xfrm>
              <a:off x="436563" y="3132138"/>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0" name="Rectangle 235"/>
            <p:cNvSpPr>
              <a:spLocks noChangeArrowheads="1"/>
            </p:cNvSpPr>
            <p:nvPr/>
          </p:nvSpPr>
          <p:spPr bwMode="auto">
            <a:xfrm>
              <a:off x="436563" y="3133725"/>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1" name="Rectangle 236"/>
            <p:cNvSpPr>
              <a:spLocks noChangeArrowheads="1"/>
            </p:cNvSpPr>
            <p:nvPr/>
          </p:nvSpPr>
          <p:spPr bwMode="auto">
            <a:xfrm>
              <a:off x="436563" y="3135313"/>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2" name="Rectangle 237"/>
            <p:cNvSpPr>
              <a:spLocks noChangeArrowheads="1"/>
            </p:cNvSpPr>
            <p:nvPr/>
          </p:nvSpPr>
          <p:spPr bwMode="auto">
            <a:xfrm>
              <a:off x="436563" y="3136900"/>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3" name="Rectangle 238"/>
            <p:cNvSpPr>
              <a:spLocks noChangeArrowheads="1"/>
            </p:cNvSpPr>
            <p:nvPr/>
          </p:nvSpPr>
          <p:spPr bwMode="auto">
            <a:xfrm>
              <a:off x="436563" y="3138488"/>
              <a:ext cx="420688" cy="3175"/>
            </a:xfrm>
            <a:prstGeom prst="rect">
              <a:avLst/>
            </a:prstGeom>
            <a:solidFill>
              <a:srgbClr val="FAEE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4" name="Rectangle 239"/>
            <p:cNvSpPr>
              <a:spLocks noChangeArrowheads="1"/>
            </p:cNvSpPr>
            <p:nvPr/>
          </p:nvSpPr>
          <p:spPr bwMode="auto">
            <a:xfrm>
              <a:off x="436563" y="3141663"/>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5" name="Rectangle 240"/>
            <p:cNvSpPr>
              <a:spLocks noChangeArrowheads="1"/>
            </p:cNvSpPr>
            <p:nvPr/>
          </p:nvSpPr>
          <p:spPr bwMode="auto">
            <a:xfrm>
              <a:off x="436563" y="3143250"/>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6" name="Rectangle 241"/>
            <p:cNvSpPr>
              <a:spLocks noChangeArrowheads="1"/>
            </p:cNvSpPr>
            <p:nvPr/>
          </p:nvSpPr>
          <p:spPr bwMode="auto">
            <a:xfrm>
              <a:off x="436563" y="3144838"/>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7" name="Rectangle 242"/>
            <p:cNvSpPr>
              <a:spLocks noChangeArrowheads="1"/>
            </p:cNvSpPr>
            <p:nvPr/>
          </p:nvSpPr>
          <p:spPr bwMode="auto">
            <a:xfrm>
              <a:off x="436563" y="3146425"/>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8" name="Rectangle 243"/>
            <p:cNvSpPr>
              <a:spLocks noChangeArrowheads="1"/>
            </p:cNvSpPr>
            <p:nvPr/>
          </p:nvSpPr>
          <p:spPr bwMode="auto">
            <a:xfrm>
              <a:off x="436563" y="3148013"/>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9" name="Rectangle 244"/>
            <p:cNvSpPr>
              <a:spLocks noChangeArrowheads="1"/>
            </p:cNvSpPr>
            <p:nvPr/>
          </p:nvSpPr>
          <p:spPr bwMode="auto">
            <a:xfrm>
              <a:off x="436563" y="3149600"/>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0" name="Rectangle 245"/>
            <p:cNvSpPr>
              <a:spLocks noChangeArrowheads="1"/>
            </p:cNvSpPr>
            <p:nvPr/>
          </p:nvSpPr>
          <p:spPr bwMode="auto">
            <a:xfrm>
              <a:off x="436563" y="3151188"/>
              <a:ext cx="420688" cy="1588"/>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1" name="Rectangle 246"/>
            <p:cNvSpPr>
              <a:spLocks noChangeArrowheads="1"/>
            </p:cNvSpPr>
            <p:nvPr/>
          </p:nvSpPr>
          <p:spPr bwMode="auto">
            <a:xfrm>
              <a:off x="436563" y="3152775"/>
              <a:ext cx="420688" cy="1588"/>
            </a:xfrm>
            <a:prstGeom prst="rect">
              <a:avLst/>
            </a:prstGeom>
            <a:solidFill>
              <a:srgbClr val="FC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2" name="Rectangle 247"/>
            <p:cNvSpPr>
              <a:spLocks noChangeArrowheads="1"/>
            </p:cNvSpPr>
            <p:nvPr/>
          </p:nvSpPr>
          <p:spPr bwMode="auto">
            <a:xfrm>
              <a:off x="436563" y="3154363"/>
              <a:ext cx="420688" cy="1588"/>
            </a:xfrm>
            <a:prstGeom prst="rect">
              <a:avLst/>
            </a:prstGeom>
            <a:solidFill>
              <a:srgbClr val="F8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3" name="Rectangle 248"/>
            <p:cNvSpPr>
              <a:spLocks noChangeArrowheads="1"/>
            </p:cNvSpPr>
            <p:nvPr/>
          </p:nvSpPr>
          <p:spPr bwMode="auto">
            <a:xfrm>
              <a:off x="436563" y="3155950"/>
              <a:ext cx="420688" cy="3175"/>
            </a:xfrm>
            <a:prstGeom prst="rect">
              <a:avLst/>
            </a:prstGeom>
            <a:solidFill>
              <a:srgbClr val="F0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4" name="Rectangle 249"/>
            <p:cNvSpPr>
              <a:spLocks noChangeArrowheads="1"/>
            </p:cNvSpPr>
            <p:nvPr/>
          </p:nvSpPr>
          <p:spPr bwMode="auto">
            <a:xfrm>
              <a:off x="436563" y="3159125"/>
              <a:ext cx="420688" cy="1588"/>
            </a:xfrm>
            <a:prstGeom prst="rect">
              <a:avLst/>
            </a:prstGeom>
            <a:solidFill>
              <a:srgbClr val="E9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5" name="Rectangle 250"/>
            <p:cNvSpPr>
              <a:spLocks noChangeArrowheads="1"/>
            </p:cNvSpPr>
            <p:nvPr/>
          </p:nvSpPr>
          <p:spPr bwMode="auto">
            <a:xfrm>
              <a:off x="436563" y="3160713"/>
              <a:ext cx="420688" cy="1588"/>
            </a:xfrm>
            <a:prstGeom prst="rect">
              <a:avLst/>
            </a:prstGeom>
            <a:solidFill>
              <a:srgbClr val="E5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6" name="Rectangle 251"/>
            <p:cNvSpPr>
              <a:spLocks noChangeArrowheads="1"/>
            </p:cNvSpPr>
            <p:nvPr/>
          </p:nvSpPr>
          <p:spPr bwMode="auto">
            <a:xfrm>
              <a:off x="436563" y="3162300"/>
              <a:ext cx="420688" cy="1588"/>
            </a:xfrm>
            <a:prstGeom prst="rect">
              <a:avLst/>
            </a:prstGeom>
            <a:solidFill>
              <a:srgbClr val="E1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7" name="Rectangle 252"/>
            <p:cNvSpPr>
              <a:spLocks noChangeArrowheads="1"/>
            </p:cNvSpPr>
            <p:nvPr/>
          </p:nvSpPr>
          <p:spPr bwMode="auto">
            <a:xfrm>
              <a:off x="436563" y="3163888"/>
              <a:ext cx="420688" cy="1588"/>
            </a:xfrm>
            <a:prstGeom prst="rect">
              <a:avLst/>
            </a:prstGeom>
            <a:solidFill>
              <a:srgbClr val="D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8" name="Rectangle 253"/>
            <p:cNvSpPr>
              <a:spLocks noChangeArrowheads="1"/>
            </p:cNvSpPr>
            <p:nvPr/>
          </p:nvSpPr>
          <p:spPr bwMode="auto">
            <a:xfrm>
              <a:off x="436563" y="3165475"/>
              <a:ext cx="420688" cy="1588"/>
            </a:xfrm>
            <a:prstGeom prst="rect">
              <a:avLst/>
            </a:prstGeom>
            <a:solidFill>
              <a:srgbClr val="D6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9" name="Rectangle 254"/>
            <p:cNvSpPr>
              <a:spLocks noChangeArrowheads="1"/>
            </p:cNvSpPr>
            <p:nvPr/>
          </p:nvSpPr>
          <p:spPr bwMode="auto">
            <a:xfrm>
              <a:off x="436563" y="3167063"/>
              <a:ext cx="420688" cy="1588"/>
            </a:xfrm>
            <a:prstGeom prst="rect">
              <a:avLst/>
            </a:prstGeom>
            <a:solidFill>
              <a:srgbClr val="D2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0" name="Rectangle 255"/>
            <p:cNvSpPr>
              <a:spLocks noChangeArrowheads="1"/>
            </p:cNvSpPr>
            <p:nvPr/>
          </p:nvSpPr>
          <p:spPr bwMode="auto">
            <a:xfrm>
              <a:off x="436563" y="3168650"/>
              <a:ext cx="420688" cy="1588"/>
            </a:xfrm>
            <a:prstGeom prst="rect">
              <a:avLst/>
            </a:prstGeom>
            <a:solidFill>
              <a:srgbClr val="C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1" name="Rectangle 256"/>
            <p:cNvSpPr>
              <a:spLocks noChangeArrowheads="1"/>
            </p:cNvSpPr>
            <p:nvPr/>
          </p:nvSpPr>
          <p:spPr bwMode="auto">
            <a:xfrm>
              <a:off x="436563" y="3170238"/>
              <a:ext cx="420688" cy="1588"/>
            </a:xfrm>
            <a:prstGeom prst="rect">
              <a:avLst/>
            </a:prstGeom>
            <a:solidFill>
              <a:srgbClr val="C4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2" name="Rectangle 257"/>
            <p:cNvSpPr>
              <a:spLocks noChangeArrowheads="1"/>
            </p:cNvSpPr>
            <p:nvPr/>
          </p:nvSpPr>
          <p:spPr bwMode="auto">
            <a:xfrm>
              <a:off x="436563" y="3171825"/>
              <a:ext cx="420688" cy="1588"/>
            </a:xfrm>
            <a:prstGeom prst="rect">
              <a:avLst/>
            </a:prstGeom>
            <a:solidFill>
              <a:srgbClr val="C0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3" name="Rectangle 258"/>
            <p:cNvSpPr>
              <a:spLocks noChangeArrowheads="1"/>
            </p:cNvSpPr>
            <p:nvPr/>
          </p:nvSpPr>
          <p:spPr bwMode="auto">
            <a:xfrm>
              <a:off x="436563" y="3173413"/>
              <a:ext cx="420688" cy="3175"/>
            </a:xfrm>
            <a:prstGeom prst="rect">
              <a:avLst/>
            </a:prstGeom>
            <a:solidFill>
              <a:srgbClr val="BC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4" name="Rectangle 259"/>
            <p:cNvSpPr>
              <a:spLocks noChangeArrowheads="1"/>
            </p:cNvSpPr>
            <p:nvPr/>
          </p:nvSpPr>
          <p:spPr bwMode="auto">
            <a:xfrm>
              <a:off x="436563" y="3176588"/>
              <a:ext cx="420688" cy="1588"/>
            </a:xfrm>
            <a:prstGeom prst="rect">
              <a:avLst/>
            </a:prstGeom>
            <a:solidFill>
              <a:srgbClr val="B6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5" name="Rectangle 260"/>
            <p:cNvSpPr>
              <a:spLocks noChangeArrowheads="1"/>
            </p:cNvSpPr>
            <p:nvPr/>
          </p:nvSpPr>
          <p:spPr bwMode="auto">
            <a:xfrm>
              <a:off x="436563" y="3178175"/>
              <a:ext cx="420688" cy="1588"/>
            </a:xfrm>
            <a:prstGeom prst="rect">
              <a:avLst/>
            </a:prstGeom>
            <a:solidFill>
              <a:srgbClr val="B2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6" name="Rectangle 261"/>
            <p:cNvSpPr>
              <a:spLocks noChangeArrowheads="1"/>
            </p:cNvSpPr>
            <p:nvPr/>
          </p:nvSpPr>
          <p:spPr bwMode="auto">
            <a:xfrm>
              <a:off x="436563" y="3179763"/>
              <a:ext cx="420688" cy="1588"/>
            </a:xfrm>
            <a:prstGeom prst="rect">
              <a:avLst/>
            </a:prstGeom>
            <a:solidFill>
              <a:srgbClr val="AA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7" name="Rectangle 262"/>
            <p:cNvSpPr>
              <a:spLocks noChangeArrowheads="1"/>
            </p:cNvSpPr>
            <p:nvPr/>
          </p:nvSpPr>
          <p:spPr bwMode="auto">
            <a:xfrm>
              <a:off x="436563" y="3181350"/>
              <a:ext cx="420688" cy="1588"/>
            </a:xfrm>
            <a:prstGeom prst="rect">
              <a:avLst/>
            </a:prstGeom>
            <a:solidFill>
              <a:srgbClr val="A4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8" name="Rectangle 263"/>
            <p:cNvSpPr>
              <a:spLocks noChangeArrowheads="1"/>
            </p:cNvSpPr>
            <p:nvPr/>
          </p:nvSpPr>
          <p:spPr bwMode="auto">
            <a:xfrm>
              <a:off x="436563" y="3182938"/>
              <a:ext cx="420688" cy="1588"/>
            </a:xfrm>
            <a:prstGeom prst="rect">
              <a:avLst/>
            </a:prstGeom>
            <a:solidFill>
              <a:srgbClr val="A0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9" name="Rectangle 264"/>
            <p:cNvSpPr>
              <a:spLocks noChangeArrowheads="1"/>
            </p:cNvSpPr>
            <p:nvPr/>
          </p:nvSpPr>
          <p:spPr bwMode="auto">
            <a:xfrm>
              <a:off x="436563" y="3184525"/>
              <a:ext cx="420688" cy="1588"/>
            </a:xfrm>
            <a:prstGeom prst="rect">
              <a:avLst/>
            </a:prstGeom>
            <a:solidFill>
              <a:srgbClr val="9C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0" name="Rectangle 265"/>
            <p:cNvSpPr>
              <a:spLocks noChangeArrowheads="1"/>
            </p:cNvSpPr>
            <p:nvPr/>
          </p:nvSpPr>
          <p:spPr bwMode="auto">
            <a:xfrm>
              <a:off x="436563" y="3186113"/>
              <a:ext cx="420688" cy="1588"/>
            </a:xfrm>
            <a:prstGeom prst="rect">
              <a:avLst/>
            </a:prstGeom>
            <a:solidFill>
              <a:srgbClr val="96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1" name="Rectangle 266"/>
            <p:cNvSpPr>
              <a:spLocks noChangeArrowheads="1"/>
            </p:cNvSpPr>
            <p:nvPr/>
          </p:nvSpPr>
          <p:spPr bwMode="auto">
            <a:xfrm>
              <a:off x="436563" y="3187700"/>
              <a:ext cx="420688" cy="1588"/>
            </a:xfrm>
            <a:prstGeom prst="rect">
              <a:avLst/>
            </a:prstGeom>
            <a:solidFill>
              <a:srgbClr val="92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2" name="Rectangle 267"/>
            <p:cNvSpPr>
              <a:spLocks noChangeArrowheads="1"/>
            </p:cNvSpPr>
            <p:nvPr/>
          </p:nvSpPr>
          <p:spPr bwMode="auto">
            <a:xfrm>
              <a:off x="436563" y="3189288"/>
              <a:ext cx="420688" cy="3175"/>
            </a:xfrm>
            <a:prstGeom prst="rect">
              <a:avLst/>
            </a:prstGeom>
            <a:solidFill>
              <a:srgbClr val="8A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3" name="Rectangle 268"/>
            <p:cNvSpPr>
              <a:spLocks noChangeArrowheads="1"/>
            </p:cNvSpPr>
            <p:nvPr/>
          </p:nvSpPr>
          <p:spPr bwMode="auto">
            <a:xfrm>
              <a:off x="436563" y="3192463"/>
              <a:ext cx="420688" cy="1588"/>
            </a:xfrm>
            <a:prstGeom prst="rect">
              <a:avLst/>
            </a:prstGeom>
            <a:solidFill>
              <a:srgbClr val="8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4" name="Rectangle 269"/>
            <p:cNvSpPr>
              <a:spLocks noChangeArrowheads="1"/>
            </p:cNvSpPr>
            <p:nvPr/>
          </p:nvSpPr>
          <p:spPr bwMode="auto">
            <a:xfrm>
              <a:off x="436563" y="3194050"/>
              <a:ext cx="420688" cy="1588"/>
            </a:xfrm>
            <a:prstGeom prst="rect">
              <a:avLst/>
            </a:prstGeom>
            <a:solidFill>
              <a:srgbClr val="81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5" name="Rectangle 270"/>
            <p:cNvSpPr>
              <a:spLocks noChangeArrowheads="1"/>
            </p:cNvSpPr>
            <p:nvPr/>
          </p:nvSpPr>
          <p:spPr bwMode="auto">
            <a:xfrm>
              <a:off x="436563" y="3195638"/>
              <a:ext cx="420688" cy="1588"/>
            </a:xfrm>
            <a:prstGeom prst="rect">
              <a:avLst/>
            </a:prstGeom>
            <a:solidFill>
              <a:srgbClr val="7D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6" name="Rectangle 271"/>
            <p:cNvSpPr>
              <a:spLocks noChangeArrowheads="1"/>
            </p:cNvSpPr>
            <p:nvPr/>
          </p:nvSpPr>
          <p:spPr bwMode="auto">
            <a:xfrm>
              <a:off x="436563" y="3197225"/>
              <a:ext cx="420688" cy="1588"/>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7" name="Line 272"/>
            <p:cNvSpPr>
              <a:spLocks noChangeShapeType="1"/>
            </p:cNvSpPr>
            <p:nvPr/>
          </p:nvSpPr>
          <p:spPr bwMode="auto">
            <a:xfrm>
              <a:off x="857250" y="3197225"/>
              <a:ext cx="3651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4578" name="Group 847"/>
          <p:cNvGrpSpPr/>
          <p:nvPr/>
        </p:nvGrpSpPr>
        <p:grpSpPr>
          <a:xfrm>
            <a:off x="367906" y="5638800"/>
            <a:ext cx="669925" cy="502444"/>
            <a:chOff x="434975" y="2911475"/>
            <a:chExt cx="898525" cy="587376"/>
          </a:xfrm>
        </p:grpSpPr>
        <p:sp>
          <p:nvSpPr>
            <p:cNvPr id="849" name="AutoShape 3"/>
            <p:cNvSpPr>
              <a:spLocks noChangeAspect="1" noChangeArrowheads="1" noTextEdit="1"/>
            </p:cNvSpPr>
            <p:nvPr/>
          </p:nvSpPr>
          <p:spPr bwMode="auto">
            <a:xfrm>
              <a:off x="434975" y="2911475"/>
              <a:ext cx="898525" cy="56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4579" name="Group 205"/>
            <p:cNvGrpSpPr>
              <a:grpSpLocks/>
            </p:cNvGrpSpPr>
            <p:nvPr/>
          </p:nvGrpSpPr>
          <p:grpSpPr bwMode="auto">
            <a:xfrm>
              <a:off x="436563" y="2916238"/>
              <a:ext cx="892175" cy="582613"/>
              <a:chOff x="275" y="1837"/>
              <a:chExt cx="562" cy="367"/>
            </a:xfrm>
          </p:grpSpPr>
          <p:sp>
            <p:nvSpPr>
              <p:cNvPr id="918" name="Rectangle 5"/>
              <p:cNvSpPr>
                <a:spLocks noChangeArrowheads="1"/>
              </p:cNvSpPr>
              <p:nvPr/>
            </p:nvSpPr>
            <p:spPr bwMode="auto">
              <a:xfrm>
                <a:off x="592" y="1837"/>
                <a:ext cx="245"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High </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919" name="Rectangle 6"/>
              <p:cNvSpPr>
                <a:spLocks noChangeArrowheads="1"/>
              </p:cNvSpPr>
              <p:nvPr/>
            </p:nvSpPr>
            <p:spPr bwMode="auto">
              <a:xfrm>
                <a:off x="585" y="2078"/>
                <a:ext cx="222"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Low</a:t>
                </a: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20" name="Line 7"/>
              <p:cNvSpPr>
                <a:spLocks noChangeShapeType="1"/>
              </p:cNvSpPr>
              <p:nvPr/>
            </p:nvSpPr>
            <p:spPr bwMode="auto">
              <a:xfrm>
                <a:off x="540" y="2006"/>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1" name="Rectangle 8"/>
              <p:cNvSpPr>
                <a:spLocks noChangeArrowheads="1"/>
              </p:cNvSpPr>
              <p:nvPr/>
            </p:nvSpPr>
            <p:spPr bwMode="auto">
              <a:xfrm>
                <a:off x="275" y="2006"/>
                <a:ext cx="265" cy="1"/>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2" name="Rectangle 9"/>
              <p:cNvSpPr>
                <a:spLocks noChangeArrowheads="1"/>
              </p:cNvSpPr>
              <p:nvPr/>
            </p:nvSpPr>
            <p:spPr bwMode="auto">
              <a:xfrm>
                <a:off x="275" y="2007"/>
                <a:ext cx="265" cy="1"/>
              </a:xfrm>
              <a:prstGeom prst="rect">
                <a:avLst/>
              </a:prstGeom>
              <a:solidFill>
                <a:srgbClr val="74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3" name="Rectangle 10"/>
              <p:cNvSpPr>
                <a:spLocks noChangeArrowheads="1"/>
              </p:cNvSpPr>
              <p:nvPr/>
            </p:nvSpPr>
            <p:spPr bwMode="auto">
              <a:xfrm>
                <a:off x="275" y="2008"/>
                <a:ext cx="265" cy="1"/>
              </a:xfrm>
              <a:prstGeom prst="rect">
                <a:avLst/>
              </a:prstGeom>
              <a:solidFill>
                <a:srgbClr val="6C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4" name="Rectangle 11"/>
              <p:cNvSpPr>
                <a:spLocks noChangeArrowheads="1"/>
              </p:cNvSpPr>
              <p:nvPr/>
            </p:nvSpPr>
            <p:spPr bwMode="auto">
              <a:xfrm>
                <a:off x="275" y="2009"/>
                <a:ext cx="265" cy="2"/>
              </a:xfrm>
              <a:prstGeom prst="rect">
                <a:avLst/>
              </a:prstGeom>
              <a:solidFill>
                <a:srgbClr val="68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5" name="Rectangle 12"/>
              <p:cNvSpPr>
                <a:spLocks noChangeArrowheads="1"/>
              </p:cNvSpPr>
              <p:nvPr/>
            </p:nvSpPr>
            <p:spPr bwMode="auto">
              <a:xfrm>
                <a:off x="275" y="2011"/>
                <a:ext cx="265" cy="1"/>
              </a:xfrm>
              <a:prstGeom prst="rect">
                <a:avLst/>
              </a:prstGeom>
              <a:solidFill>
                <a:srgbClr val="65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6" name="Rectangle 13"/>
              <p:cNvSpPr>
                <a:spLocks noChangeArrowheads="1"/>
              </p:cNvSpPr>
              <p:nvPr/>
            </p:nvSpPr>
            <p:spPr bwMode="auto">
              <a:xfrm>
                <a:off x="275" y="2012"/>
                <a:ext cx="265" cy="1"/>
              </a:xfrm>
              <a:prstGeom prst="rect">
                <a:avLst/>
              </a:prstGeom>
              <a:solidFill>
                <a:srgbClr val="6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7" name="Rectangle 14"/>
              <p:cNvSpPr>
                <a:spLocks noChangeArrowheads="1"/>
              </p:cNvSpPr>
              <p:nvPr/>
            </p:nvSpPr>
            <p:spPr bwMode="auto">
              <a:xfrm>
                <a:off x="275" y="2013"/>
                <a:ext cx="265" cy="1"/>
              </a:xfrm>
              <a:prstGeom prst="rect">
                <a:avLst/>
              </a:prstGeom>
              <a:solidFill>
                <a:srgbClr val="5C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8" name="Rectangle 15"/>
              <p:cNvSpPr>
                <a:spLocks noChangeArrowheads="1"/>
              </p:cNvSpPr>
              <p:nvPr/>
            </p:nvSpPr>
            <p:spPr bwMode="auto">
              <a:xfrm>
                <a:off x="275" y="2014"/>
                <a:ext cx="265" cy="1"/>
              </a:xfrm>
              <a:prstGeom prst="rect">
                <a:avLst/>
              </a:prstGeom>
              <a:solidFill>
                <a:srgbClr val="58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9" name="Rectangle 16"/>
              <p:cNvSpPr>
                <a:spLocks noChangeArrowheads="1"/>
              </p:cNvSpPr>
              <p:nvPr/>
            </p:nvSpPr>
            <p:spPr bwMode="auto">
              <a:xfrm>
                <a:off x="275" y="2015"/>
                <a:ext cx="265" cy="1"/>
              </a:xfrm>
              <a:prstGeom prst="rect">
                <a:avLst/>
              </a:prstGeom>
              <a:solidFill>
                <a:srgbClr val="5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0" name="Rectangle 17"/>
              <p:cNvSpPr>
                <a:spLocks noChangeArrowheads="1"/>
              </p:cNvSpPr>
              <p:nvPr/>
            </p:nvSpPr>
            <p:spPr bwMode="auto">
              <a:xfrm>
                <a:off x="275" y="2016"/>
                <a:ext cx="265" cy="1"/>
              </a:xfrm>
              <a:prstGeom prst="rect">
                <a:avLst/>
              </a:prstGeom>
              <a:solidFill>
                <a:srgbClr val="4C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1" name="Rectangle 18"/>
              <p:cNvSpPr>
                <a:spLocks noChangeArrowheads="1"/>
              </p:cNvSpPr>
              <p:nvPr/>
            </p:nvSpPr>
            <p:spPr bwMode="auto">
              <a:xfrm>
                <a:off x="275" y="2017"/>
                <a:ext cx="265" cy="1"/>
              </a:xfrm>
              <a:prstGeom prst="rect">
                <a:avLst/>
              </a:prstGeom>
              <a:solidFill>
                <a:srgbClr val="48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2" name="Rectangle 19"/>
              <p:cNvSpPr>
                <a:spLocks noChangeArrowheads="1"/>
              </p:cNvSpPr>
              <p:nvPr/>
            </p:nvSpPr>
            <p:spPr bwMode="auto">
              <a:xfrm>
                <a:off x="275" y="2018"/>
                <a:ext cx="265" cy="1"/>
              </a:xfrm>
              <a:prstGeom prst="rect">
                <a:avLst/>
              </a:prstGeom>
              <a:solidFill>
                <a:srgbClr val="44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3" name="Rectangle 20"/>
              <p:cNvSpPr>
                <a:spLocks noChangeArrowheads="1"/>
              </p:cNvSpPr>
              <p:nvPr/>
            </p:nvSpPr>
            <p:spPr bwMode="auto">
              <a:xfrm>
                <a:off x="275" y="2019"/>
                <a:ext cx="265" cy="1"/>
              </a:xfrm>
              <a:prstGeom prst="rect">
                <a:avLst/>
              </a:prstGeom>
              <a:solidFill>
                <a:srgbClr val="40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4" name="Rectangle 21"/>
              <p:cNvSpPr>
                <a:spLocks noChangeArrowheads="1"/>
              </p:cNvSpPr>
              <p:nvPr/>
            </p:nvSpPr>
            <p:spPr bwMode="auto">
              <a:xfrm>
                <a:off x="275" y="2020"/>
                <a:ext cx="265" cy="2"/>
              </a:xfrm>
              <a:prstGeom prst="rect">
                <a:avLst/>
              </a:prstGeom>
              <a:solidFill>
                <a:srgbClr val="3D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5" name="Rectangle 22"/>
              <p:cNvSpPr>
                <a:spLocks noChangeArrowheads="1"/>
              </p:cNvSpPr>
              <p:nvPr/>
            </p:nvSpPr>
            <p:spPr bwMode="auto">
              <a:xfrm>
                <a:off x="275" y="2022"/>
                <a:ext cx="265" cy="1"/>
              </a:xfrm>
              <a:prstGeom prst="rect">
                <a:avLst/>
              </a:prstGeom>
              <a:solidFill>
                <a:srgbClr val="34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6" name="Rectangle 23"/>
              <p:cNvSpPr>
                <a:spLocks noChangeArrowheads="1"/>
              </p:cNvSpPr>
              <p:nvPr/>
            </p:nvSpPr>
            <p:spPr bwMode="auto">
              <a:xfrm>
                <a:off x="275" y="2023"/>
                <a:ext cx="265" cy="1"/>
              </a:xfrm>
              <a:prstGeom prst="rect">
                <a:avLst/>
              </a:prstGeom>
              <a:solidFill>
                <a:srgbClr val="31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7" name="Rectangle 24"/>
              <p:cNvSpPr>
                <a:spLocks noChangeArrowheads="1"/>
              </p:cNvSpPr>
              <p:nvPr/>
            </p:nvSpPr>
            <p:spPr bwMode="auto">
              <a:xfrm>
                <a:off x="275" y="2024"/>
                <a:ext cx="265" cy="1"/>
              </a:xfrm>
              <a:prstGeom prst="rect">
                <a:avLst/>
              </a:prstGeom>
              <a:solidFill>
                <a:srgbClr val="2D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8" name="Rectangle 25"/>
              <p:cNvSpPr>
                <a:spLocks noChangeArrowheads="1"/>
              </p:cNvSpPr>
              <p:nvPr/>
            </p:nvSpPr>
            <p:spPr bwMode="auto">
              <a:xfrm>
                <a:off x="275" y="2025"/>
                <a:ext cx="265" cy="1"/>
              </a:xfrm>
              <a:prstGeom prst="rect">
                <a:avLst/>
              </a:prstGeom>
              <a:solidFill>
                <a:srgbClr val="29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9" name="Rectangle 26"/>
              <p:cNvSpPr>
                <a:spLocks noChangeArrowheads="1"/>
              </p:cNvSpPr>
              <p:nvPr/>
            </p:nvSpPr>
            <p:spPr bwMode="auto">
              <a:xfrm>
                <a:off x="275" y="2026"/>
                <a:ext cx="265" cy="1"/>
              </a:xfrm>
              <a:prstGeom prst="rect">
                <a:avLst/>
              </a:prstGeom>
              <a:solidFill>
                <a:srgbClr val="25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0" name="Rectangle 27"/>
              <p:cNvSpPr>
                <a:spLocks noChangeArrowheads="1"/>
              </p:cNvSpPr>
              <p:nvPr/>
            </p:nvSpPr>
            <p:spPr bwMode="auto">
              <a:xfrm>
                <a:off x="275" y="2027"/>
                <a:ext cx="265" cy="1"/>
              </a:xfrm>
              <a:prstGeom prst="rect">
                <a:avLst/>
              </a:prstGeom>
              <a:solidFill>
                <a:srgbClr val="21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1" name="Rectangle 28"/>
              <p:cNvSpPr>
                <a:spLocks noChangeArrowheads="1"/>
              </p:cNvSpPr>
              <p:nvPr/>
            </p:nvSpPr>
            <p:spPr bwMode="auto">
              <a:xfrm>
                <a:off x="275" y="2028"/>
                <a:ext cx="265" cy="1"/>
              </a:xfrm>
              <a:prstGeom prst="rect">
                <a:avLst/>
              </a:prstGeom>
              <a:solidFill>
                <a:srgbClr val="1A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2" name="Rectangle 29"/>
              <p:cNvSpPr>
                <a:spLocks noChangeArrowheads="1"/>
              </p:cNvSpPr>
              <p:nvPr/>
            </p:nvSpPr>
            <p:spPr bwMode="auto">
              <a:xfrm>
                <a:off x="275" y="2029"/>
                <a:ext cx="265" cy="1"/>
              </a:xfrm>
              <a:prstGeom prst="rect">
                <a:avLst/>
              </a:prstGeom>
              <a:solidFill>
                <a:srgbClr val="16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3" name="Rectangle 30"/>
              <p:cNvSpPr>
                <a:spLocks noChangeArrowheads="1"/>
              </p:cNvSpPr>
              <p:nvPr/>
            </p:nvSpPr>
            <p:spPr bwMode="auto">
              <a:xfrm>
                <a:off x="275" y="2030"/>
                <a:ext cx="265" cy="1"/>
              </a:xfrm>
              <a:prstGeom prst="rect">
                <a:avLst/>
              </a:prstGeom>
              <a:solidFill>
                <a:srgbClr val="12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4" name="Rectangle 31"/>
              <p:cNvSpPr>
                <a:spLocks noChangeArrowheads="1"/>
              </p:cNvSpPr>
              <p:nvPr/>
            </p:nvSpPr>
            <p:spPr bwMode="auto">
              <a:xfrm>
                <a:off x="275" y="2031"/>
                <a:ext cx="265" cy="2"/>
              </a:xfrm>
              <a:prstGeom prst="rect">
                <a:avLst/>
              </a:prstGeom>
              <a:solidFill>
                <a:srgbClr val="0F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5" name="Rectangle 32"/>
              <p:cNvSpPr>
                <a:spLocks noChangeArrowheads="1"/>
              </p:cNvSpPr>
              <p:nvPr/>
            </p:nvSpPr>
            <p:spPr bwMode="auto">
              <a:xfrm>
                <a:off x="275" y="2033"/>
                <a:ext cx="265" cy="1"/>
              </a:xfrm>
              <a:prstGeom prst="rect">
                <a:avLst/>
              </a:prstGeom>
              <a:solidFill>
                <a:srgbClr val="0B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6" name="Rectangle 33"/>
              <p:cNvSpPr>
                <a:spLocks noChangeArrowheads="1"/>
              </p:cNvSpPr>
              <p:nvPr/>
            </p:nvSpPr>
            <p:spPr bwMode="auto">
              <a:xfrm>
                <a:off x="275" y="2034"/>
                <a:ext cx="265" cy="1"/>
              </a:xfrm>
              <a:prstGeom prst="rect">
                <a:avLst/>
              </a:prstGeom>
              <a:solidFill>
                <a:srgbClr val="07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7" name="Rectangle 34"/>
              <p:cNvSpPr>
                <a:spLocks noChangeArrowheads="1"/>
              </p:cNvSpPr>
              <p:nvPr/>
            </p:nvSpPr>
            <p:spPr bwMode="auto">
              <a:xfrm>
                <a:off x="275" y="2035"/>
                <a:ext cx="265" cy="1"/>
              </a:xfrm>
              <a:prstGeom prst="rect">
                <a:avLst/>
              </a:prstGeom>
              <a:solidFill>
                <a:srgbClr val="00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8" name="Rectangle 35"/>
              <p:cNvSpPr>
                <a:spLocks noChangeArrowheads="1"/>
              </p:cNvSpPr>
              <p:nvPr/>
            </p:nvSpPr>
            <p:spPr bwMode="auto">
              <a:xfrm>
                <a:off x="275" y="2036"/>
                <a:ext cx="265" cy="1"/>
              </a:xfrm>
              <a:prstGeom prst="rect">
                <a:avLst/>
              </a:prstGeom>
              <a:solidFill>
                <a:srgbClr val="02D90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9" name="Rectangle 36"/>
              <p:cNvSpPr>
                <a:spLocks noChangeArrowheads="1"/>
              </p:cNvSpPr>
              <p:nvPr/>
            </p:nvSpPr>
            <p:spPr bwMode="auto">
              <a:xfrm>
                <a:off x="275" y="2037"/>
                <a:ext cx="265" cy="1"/>
              </a:xfrm>
              <a:prstGeom prst="rect">
                <a:avLst/>
              </a:prstGeom>
              <a:solidFill>
                <a:srgbClr val="02D90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0" name="Rectangle 37"/>
              <p:cNvSpPr>
                <a:spLocks noChangeArrowheads="1"/>
              </p:cNvSpPr>
              <p:nvPr/>
            </p:nvSpPr>
            <p:spPr bwMode="auto">
              <a:xfrm>
                <a:off x="275" y="2038"/>
                <a:ext cx="265" cy="1"/>
              </a:xfrm>
              <a:prstGeom prst="rect">
                <a:avLst/>
              </a:prstGeom>
              <a:solidFill>
                <a:srgbClr val="04D60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1" name="Rectangle 38"/>
              <p:cNvSpPr>
                <a:spLocks noChangeArrowheads="1"/>
              </p:cNvSpPr>
              <p:nvPr/>
            </p:nvSpPr>
            <p:spPr bwMode="auto">
              <a:xfrm>
                <a:off x="275" y="2039"/>
                <a:ext cx="265" cy="1"/>
              </a:xfrm>
              <a:prstGeom prst="rect">
                <a:avLst/>
              </a:prstGeom>
              <a:solidFill>
                <a:srgbClr val="04D41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2" name="Rectangle 39"/>
              <p:cNvSpPr>
                <a:spLocks noChangeArrowheads="1"/>
              </p:cNvSpPr>
              <p:nvPr/>
            </p:nvSpPr>
            <p:spPr bwMode="auto">
              <a:xfrm>
                <a:off x="275" y="2040"/>
                <a:ext cx="265" cy="1"/>
              </a:xfrm>
              <a:prstGeom prst="rect">
                <a:avLst/>
              </a:prstGeom>
              <a:solidFill>
                <a:srgbClr val="06D41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3" name="Rectangle 40"/>
              <p:cNvSpPr>
                <a:spLocks noChangeArrowheads="1"/>
              </p:cNvSpPr>
              <p:nvPr/>
            </p:nvSpPr>
            <p:spPr bwMode="auto">
              <a:xfrm>
                <a:off x="275" y="2041"/>
                <a:ext cx="265" cy="1"/>
              </a:xfrm>
              <a:prstGeom prst="rect">
                <a:avLst/>
              </a:prstGeom>
              <a:solidFill>
                <a:srgbClr val="06D1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4" name="Rectangle 41"/>
              <p:cNvSpPr>
                <a:spLocks noChangeArrowheads="1"/>
              </p:cNvSpPr>
              <p:nvPr/>
            </p:nvSpPr>
            <p:spPr bwMode="auto">
              <a:xfrm>
                <a:off x="275" y="2042"/>
                <a:ext cx="265" cy="2"/>
              </a:xfrm>
              <a:prstGeom prst="rect">
                <a:avLst/>
              </a:prstGeom>
              <a:solidFill>
                <a:srgbClr val="06D1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5" name="Rectangle 42"/>
              <p:cNvSpPr>
                <a:spLocks noChangeArrowheads="1"/>
              </p:cNvSpPr>
              <p:nvPr/>
            </p:nvSpPr>
            <p:spPr bwMode="auto">
              <a:xfrm>
                <a:off x="275" y="2044"/>
                <a:ext cx="265" cy="1"/>
              </a:xfrm>
              <a:prstGeom prst="rect">
                <a:avLst/>
              </a:prstGeom>
              <a:solidFill>
                <a:srgbClr val="08CF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6" name="Rectangle 43"/>
              <p:cNvSpPr>
                <a:spLocks noChangeArrowheads="1"/>
              </p:cNvSpPr>
              <p:nvPr/>
            </p:nvSpPr>
            <p:spPr bwMode="auto">
              <a:xfrm>
                <a:off x="275" y="2045"/>
                <a:ext cx="265" cy="1"/>
              </a:xfrm>
              <a:prstGeom prst="rect">
                <a:avLst/>
              </a:prstGeom>
              <a:solidFill>
                <a:srgbClr val="08CF2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7" name="Rectangle 44"/>
              <p:cNvSpPr>
                <a:spLocks noChangeArrowheads="1"/>
              </p:cNvSpPr>
              <p:nvPr/>
            </p:nvSpPr>
            <p:spPr bwMode="auto">
              <a:xfrm>
                <a:off x="275" y="2046"/>
                <a:ext cx="265" cy="1"/>
              </a:xfrm>
              <a:prstGeom prst="rect">
                <a:avLst/>
              </a:prstGeom>
              <a:solidFill>
                <a:srgbClr val="0ACC2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8" name="Rectangle 45"/>
              <p:cNvSpPr>
                <a:spLocks noChangeArrowheads="1"/>
              </p:cNvSpPr>
              <p:nvPr/>
            </p:nvSpPr>
            <p:spPr bwMode="auto">
              <a:xfrm>
                <a:off x="275" y="2047"/>
                <a:ext cx="265" cy="1"/>
              </a:xfrm>
              <a:prstGeom prst="rect">
                <a:avLst/>
              </a:prstGeom>
              <a:solidFill>
                <a:srgbClr val="0ACC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9" name="Rectangle 46"/>
              <p:cNvSpPr>
                <a:spLocks noChangeArrowheads="1"/>
              </p:cNvSpPr>
              <p:nvPr/>
            </p:nvSpPr>
            <p:spPr bwMode="auto">
              <a:xfrm>
                <a:off x="275" y="2048"/>
                <a:ext cx="265" cy="1"/>
              </a:xfrm>
              <a:prstGeom prst="rect">
                <a:avLst/>
              </a:prstGeom>
              <a:solidFill>
                <a:srgbClr val="0CC9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0" name="Rectangle 47"/>
              <p:cNvSpPr>
                <a:spLocks noChangeArrowheads="1"/>
              </p:cNvSpPr>
              <p:nvPr/>
            </p:nvSpPr>
            <p:spPr bwMode="auto">
              <a:xfrm>
                <a:off x="275" y="2049"/>
                <a:ext cx="265" cy="1"/>
              </a:xfrm>
              <a:prstGeom prst="rect">
                <a:avLst/>
              </a:prstGeom>
              <a:solidFill>
                <a:srgbClr val="0CC9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1" name="Rectangle 48"/>
              <p:cNvSpPr>
                <a:spLocks noChangeArrowheads="1"/>
              </p:cNvSpPr>
              <p:nvPr/>
            </p:nvSpPr>
            <p:spPr bwMode="auto">
              <a:xfrm>
                <a:off x="275" y="2050"/>
                <a:ext cx="265" cy="1"/>
              </a:xfrm>
              <a:prstGeom prst="rect">
                <a:avLst/>
              </a:prstGeom>
              <a:solidFill>
                <a:srgbClr val="0CC7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2" name="Rectangle 49"/>
              <p:cNvSpPr>
                <a:spLocks noChangeArrowheads="1"/>
              </p:cNvSpPr>
              <p:nvPr/>
            </p:nvSpPr>
            <p:spPr bwMode="auto">
              <a:xfrm>
                <a:off x="275" y="2051"/>
                <a:ext cx="265" cy="1"/>
              </a:xfrm>
              <a:prstGeom prst="rect">
                <a:avLst/>
              </a:prstGeom>
              <a:solidFill>
                <a:srgbClr val="0EC4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3" name="Rectangle 50"/>
              <p:cNvSpPr>
                <a:spLocks noChangeArrowheads="1"/>
              </p:cNvSpPr>
              <p:nvPr/>
            </p:nvSpPr>
            <p:spPr bwMode="auto">
              <a:xfrm>
                <a:off x="275" y="2052"/>
                <a:ext cx="265" cy="2"/>
              </a:xfrm>
              <a:prstGeom prst="rect">
                <a:avLst/>
              </a:prstGeom>
              <a:solidFill>
                <a:srgbClr val="0EC43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4" name="Rectangle 51"/>
              <p:cNvSpPr>
                <a:spLocks noChangeArrowheads="1"/>
              </p:cNvSpPr>
              <p:nvPr/>
            </p:nvSpPr>
            <p:spPr bwMode="auto">
              <a:xfrm>
                <a:off x="275" y="2054"/>
                <a:ext cx="265" cy="1"/>
              </a:xfrm>
              <a:prstGeom prst="rect">
                <a:avLst/>
              </a:prstGeom>
              <a:solidFill>
                <a:srgbClr val="10C24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5" name="Rectangle 52"/>
              <p:cNvSpPr>
                <a:spLocks noChangeArrowheads="1"/>
              </p:cNvSpPr>
              <p:nvPr/>
            </p:nvSpPr>
            <p:spPr bwMode="auto">
              <a:xfrm>
                <a:off x="275" y="2055"/>
                <a:ext cx="265" cy="1"/>
              </a:xfrm>
              <a:prstGeom prst="rect">
                <a:avLst/>
              </a:prstGeom>
              <a:solidFill>
                <a:srgbClr val="10C24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6" name="Rectangle 53"/>
              <p:cNvSpPr>
                <a:spLocks noChangeArrowheads="1"/>
              </p:cNvSpPr>
              <p:nvPr/>
            </p:nvSpPr>
            <p:spPr bwMode="auto">
              <a:xfrm>
                <a:off x="275" y="2056"/>
                <a:ext cx="265" cy="1"/>
              </a:xfrm>
              <a:prstGeom prst="rect">
                <a:avLst/>
              </a:prstGeom>
              <a:solidFill>
                <a:srgbClr val="11BF4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7" name="Rectangle 54"/>
              <p:cNvSpPr>
                <a:spLocks noChangeArrowheads="1"/>
              </p:cNvSpPr>
              <p:nvPr/>
            </p:nvSpPr>
            <p:spPr bwMode="auto">
              <a:xfrm>
                <a:off x="275" y="2057"/>
                <a:ext cx="265" cy="1"/>
              </a:xfrm>
              <a:prstGeom prst="rect">
                <a:avLst/>
              </a:prstGeom>
              <a:solidFill>
                <a:srgbClr val="11BF4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8" name="Rectangle 55"/>
              <p:cNvSpPr>
                <a:spLocks noChangeArrowheads="1"/>
              </p:cNvSpPr>
              <p:nvPr/>
            </p:nvSpPr>
            <p:spPr bwMode="auto">
              <a:xfrm>
                <a:off x="275" y="2058"/>
                <a:ext cx="265" cy="1"/>
              </a:xfrm>
              <a:prstGeom prst="rect">
                <a:avLst/>
              </a:prstGeom>
              <a:solidFill>
                <a:srgbClr val="11BD4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9" name="Rectangle 56"/>
              <p:cNvSpPr>
                <a:spLocks noChangeArrowheads="1"/>
              </p:cNvSpPr>
              <p:nvPr/>
            </p:nvSpPr>
            <p:spPr bwMode="auto">
              <a:xfrm>
                <a:off x="275" y="2059"/>
                <a:ext cx="265" cy="1"/>
              </a:xfrm>
              <a:prstGeom prst="rect">
                <a:avLst/>
              </a:prstGeom>
              <a:solidFill>
                <a:srgbClr val="13BD5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0" name="Rectangle 57"/>
              <p:cNvSpPr>
                <a:spLocks noChangeArrowheads="1"/>
              </p:cNvSpPr>
              <p:nvPr/>
            </p:nvSpPr>
            <p:spPr bwMode="auto">
              <a:xfrm>
                <a:off x="275" y="2060"/>
                <a:ext cx="265" cy="1"/>
              </a:xfrm>
              <a:prstGeom prst="rect">
                <a:avLst/>
              </a:prstGeom>
              <a:solidFill>
                <a:srgbClr val="13BA5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1" name="Rectangle 58"/>
              <p:cNvSpPr>
                <a:spLocks noChangeArrowheads="1"/>
              </p:cNvSpPr>
              <p:nvPr/>
            </p:nvSpPr>
            <p:spPr bwMode="auto">
              <a:xfrm>
                <a:off x="275" y="2061"/>
                <a:ext cx="265" cy="1"/>
              </a:xfrm>
              <a:prstGeom prst="rect">
                <a:avLst/>
              </a:prstGeom>
              <a:solidFill>
                <a:srgbClr val="14BA5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2" name="Rectangle 59"/>
              <p:cNvSpPr>
                <a:spLocks noChangeArrowheads="1"/>
              </p:cNvSpPr>
              <p:nvPr/>
            </p:nvSpPr>
            <p:spPr bwMode="auto">
              <a:xfrm>
                <a:off x="275" y="2062"/>
                <a:ext cx="265" cy="1"/>
              </a:xfrm>
              <a:prstGeom prst="rect">
                <a:avLst/>
              </a:prstGeom>
              <a:solidFill>
                <a:srgbClr val="14B85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3" name="Rectangle 60"/>
              <p:cNvSpPr>
                <a:spLocks noChangeArrowheads="1"/>
              </p:cNvSpPr>
              <p:nvPr/>
            </p:nvSpPr>
            <p:spPr bwMode="auto">
              <a:xfrm>
                <a:off x="275" y="2063"/>
                <a:ext cx="265" cy="2"/>
              </a:xfrm>
              <a:prstGeom prst="rect">
                <a:avLst/>
              </a:prstGeom>
              <a:solidFill>
                <a:srgbClr val="14B85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4" name="Rectangle 61"/>
              <p:cNvSpPr>
                <a:spLocks noChangeArrowheads="1"/>
              </p:cNvSpPr>
              <p:nvPr/>
            </p:nvSpPr>
            <p:spPr bwMode="auto">
              <a:xfrm>
                <a:off x="275" y="2065"/>
                <a:ext cx="265" cy="1"/>
              </a:xfrm>
              <a:prstGeom prst="rect">
                <a:avLst/>
              </a:prstGeom>
              <a:solidFill>
                <a:srgbClr val="16B56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5" name="Rectangle 62"/>
              <p:cNvSpPr>
                <a:spLocks noChangeArrowheads="1"/>
              </p:cNvSpPr>
              <p:nvPr/>
            </p:nvSpPr>
            <p:spPr bwMode="auto">
              <a:xfrm>
                <a:off x="275" y="2066"/>
                <a:ext cx="265" cy="1"/>
              </a:xfrm>
              <a:prstGeom prst="rect">
                <a:avLst/>
              </a:prstGeom>
              <a:solidFill>
                <a:srgbClr val="16B56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6" name="Rectangle 63"/>
              <p:cNvSpPr>
                <a:spLocks noChangeArrowheads="1"/>
              </p:cNvSpPr>
              <p:nvPr/>
            </p:nvSpPr>
            <p:spPr bwMode="auto">
              <a:xfrm>
                <a:off x="275" y="2067"/>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7" name="Rectangle 64"/>
              <p:cNvSpPr>
                <a:spLocks noChangeArrowheads="1"/>
              </p:cNvSpPr>
              <p:nvPr/>
            </p:nvSpPr>
            <p:spPr bwMode="auto">
              <a:xfrm>
                <a:off x="275" y="2068"/>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8" name="Rectangle 65"/>
              <p:cNvSpPr>
                <a:spLocks noChangeArrowheads="1"/>
              </p:cNvSpPr>
              <p:nvPr/>
            </p:nvSpPr>
            <p:spPr bwMode="auto">
              <a:xfrm>
                <a:off x="275" y="2069"/>
                <a:ext cx="265" cy="1"/>
              </a:xfrm>
              <a:prstGeom prst="rect">
                <a:avLst/>
              </a:prstGeom>
              <a:solidFill>
                <a:srgbClr val="17B06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9" name="Rectangle 66"/>
              <p:cNvSpPr>
                <a:spLocks noChangeArrowheads="1"/>
              </p:cNvSpPr>
              <p:nvPr/>
            </p:nvSpPr>
            <p:spPr bwMode="auto">
              <a:xfrm>
                <a:off x="275" y="2070"/>
                <a:ext cx="265" cy="1"/>
              </a:xfrm>
              <a:prstGeom prst="rect">
                <a:avLst/>
              </a:prstGeom>
              <a:solidFill>
                <a:srgbClr val="19B06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0" name="Rectangle 67"/>
              <p:cNvSpPr>
                <a:spLocks noChangeArrowheads="1"/>
              </p:cNvSpPr>
              <p:nvPr/>
            </p:nvSpPr>
            <p:spPr bwMode="auto">
              <a:xfrm>
                <a:off x="275" y="2071"/>
                <a:ext cx="265" cy="1"/>
              </a:xfrm>
              <a:prstGeom prst="rect">
                <a:avLst/>
              </a:prstGeom>
              <a:solidFill>
                <a:srgbClr val="18AD6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1" name="Rectangle 68"/>
              <p:cNvSpPr>
                <a:spLocks noChangeArrowheads="1"/>
              </p:cNvSpPr>
              <p:nvPr/>
            </p:nvSpPr>
            <p:spPr bwMode="auto">
              <a:xfrm>
                <a:off x="275" y="2072"/>
                <a:ext cx="265" cy="1"/>
              </a:xfrm>
              <a:prstGeom prst="rect">
                <a:avLst/>
              </a:prstGeom>
              <a:solidFill>
                <a:srgbClr val="1AAD7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2" name="Rectangle 69"/>
              <p:cNvSpPr>
                <a:spLocks noChangeArrowheads="1"/>
              </p:cNvSpPr>
              <p:nvPr/>
            </p:nvSpPr>
            <p:spPr bwMode="auto">
              <a:xfrm>
                <a:off x="275" y="2073"/>
                <a:ext cx="265" cy="1"/>
              </a:xfrm>
              <a:prstGeom prst="rect">
                <a:avLst/>
              </a:prstGeom>
              <a:solidFill>
                <a:srgbClr val="1AAB7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3" name="Rectangle 70"/>
              <p:cNvSpPr>
                <a:spLocks noChangeArrowheads="1"/>
              </p:cNvSpPr>
              <p:nvPr/>
            </p:nvSpPr>
            <p:spPr bwMode="auto">
              <a:xfrm>
                <a:off x="275" y="2074"/>
                <a:ext cx="265" cy="2"/>
              </a:xfrm>
              <a:prstGeom prst="rect">
                <a:avLst/>
              </a:prstGeom>
              <a:solidFill>
                <a:srgbClr val="1AAB7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4" name="Rectangle 71"/>
              <p:cNvSpPr>
                <a:spLocks noChangeArrowheads="1"/>
              </p:cNvSpPr>
              <p:nvPr/>
            </p:nvSpPr>
            <p:spPr bwMode="auto">
              <a:xfrm>
                <a:off x="275" y="2076"/>
                <a:ext cx="265" cy="1"/>
              </a:xfrm>
              <a:prstGeom prst="rect">
                <a:avLst/>
              </a:prstGeom>
              <a:solidFill>
                <a:srgbClr val="1BAB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5" name="Rectangle 72"/>
              <p:cNvSpPr>
                <a:spLocks noChangeArrowheads="1"/>
              </p:cNvSpPr>
              <p:nvPr/>
            </p:nvSpPr>
            <p:spPr bwMode="auto">
              <a:xfrm>
                <a:off x="275" y="2077"/>
                <a:ext cx="265" cy="1"/>
              </a:xfrm>
              <a:prstGeom prst="rect">
                <a:avLst/>
              </a:prstGeom>
              <a:solidFill>
                <a:srgbClr val="1BA8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6" name="Rectangle 73"/>
              <p:cNvSpPr>
                <a:spLocks noChangeArrowheads="1"/>
              </p:cNvSpPr>
              <p:nvPr/>
            </p:nvSpPr>
            <p:spPr bwMode="auto">
              <a:xfrm>
                <a:off x="275" y="2078"/>
                <a:ext cx="265" cy="1"/>
              </a:xfrm>
              <a:prstGeom prst="rect">
                <a:avLst/>
              </a:prstGeom>
              <a:solidFill>
                <a:srgbClr val="1BA8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7" name="Rectangle 74"/>
              <p:cNvSpPr>
                <a:spLocks noChangeArrowheads="1"/>
              </p:cNvSpPr>
              <p:nvPr/>
            </p:nvSpPr>
            <p:spPr bwMode="auto">
              <a:xfrm>
                <a:off x="275" y="2079"/>
                <a:ext cx="265" cy="1"/>
              </a:xfrm>
              <a:prstGeom prst="rect">
                <a:avLst/>
              </a:prstGeom>
              <a:solidFill>
                <a:srgbClr val="1CA6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8" name="Rectangle 75"/>
              <p:cNvSpPr>
                <a:spLocks noChangeArrowheads="1"/>
              </p:cNvSpPr>
              <p:nvPr/>
            </p:nvSpPr>
            <p:spPr bwMode="auto">
              <a:xfrm>
                <a:off x="275" y="2080"/>
                <a:ext cx="265" cy="1"/>
              </a:xfrm>
              <a:prstGeom prst="rect">
                <a:avLst/>
              </a:prstGeom>
              <a:solidFill>
                <a:srgbClr val="1CA67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9" name="Rectangle 76"/>
              <p:cNvSpPr>
                <a:spLocks noChangeArrowheads="1"/>
              </p:cNvSpPr>
              <p:nvPr/>
            </p:nvSpPr>
            <p:spPr bwMode="auto">
              <a:xfrm>
                <a:off x="275" y="2081"/>
                <a:ext cx="265" cy="1"/>
              </a:xfrm>
              <a:prstGeom prst="rect">
                <a:avLst/>
              </a:prstGeom>
              <a:solidFill>
                <a:srgbClr val="1DA3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0" name="Rectangle 77"/>
              <p:cNvSpPr>
                <a:spLocks noChangeArrowheads="1"/>
              </p:cNvSpPr>
              <p:nvPr/>
            </p:nvSpPr>
            <p:spPr bwMode="auto">
              <a:xfrm>
                <a:off x="275" y="2082"/>
                <a:ext cx="265" cy="1"/>
              </a:xfrm>
              <a:prstGeom prst="rect">
                <a:avLst/>
              </a:prstGeom>
              <a:solidFill>
                <a:srgbClr val="1DA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1" name="Rectangle 78"/>
              <p:cNvSpPr>
                <a:spLocks noChangeArrowheads="1"/>
              </p:cNvSpPr>
              <p:nvPr/>
            </p:nvSpPr>
            <p:spPr bwMode="auto">
              <a:xfrm>
                <a:off x="275" y="2083"/>
                <a:ext cx="265" cy="1"/>
              </a:xfrm>
              <a:prstGeom prst="rect">
                <a:avLst/>
              </a:prstGeom>
              <a:solidFill>
                <a:srgbClr val="1DA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2" name="Rectangle 79"/>
              <p:cNvSpPr>
                <a:spLocks noChangeArrowheads="1"/>
              </p:cNvSpPr>
              <p:nvPr/>
            </p:nvSpPr>
            <p:spPr bwMode="auto">
              <a:xfrm>
                <a:off x="275" y="2084"/>
                <a:ext cx="265" cy="2"/>
              </a:xfrm>
              <a:prstGeom prst="rect">
                <a:avLst/>
              </a:prstGeom>
              <a:solidFill>
                <a:srgbClr val="1FA1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3" name="Rectangle 80"/>
              <p:cNvSpPr>
                <a:spLocks noChangeArrowheads="1"/>
              </p:cNvSpPr>
              <p:nvPr/>
            </p:nvSpPr>
            <p:spPr bwMode="auto">
              <a:xfrm>
                <a:off x="275" y="2086"/>
                <a:ext cx="265" cy="1"/>
              </a:xfrm>
              <a:prstGeom prst="rect">
                <a:avLst/>
              </a:prstGeom>
              <a:solidFill>
                <a:srgbClr val="1E9E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4" name="Rectangle 81"/>
              <p:cNvSpPr>
                <a:spLocks noChangeArrowheads="1"/>
              </p:cNvSpPr>
              <p:nvPr/>
            </p:nvSpPr>
            <p:spPr bwMode="auto">
              <a:xfrm>
                <a:off x="275" y="2087"/>
                <a:ext cx="265" cy="1"/>
              </a:xfrm>
              <a:prstGeom prst="rect">
                <a:avLst/>
              </a:prstGeom>
              <a:solidFill>
                <a:srgbClr val="209E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5" name="Rectangle 82"/>
              <p:cNvSpPr>
                <a:spLocks noChangeArrowheads="1"/>
              </p:cNvSpPr>
              <p:nvPr/>
            </p:nvSpPr>
            <p:spPr bwMode="auto">
              <a:xfrm>
                <a:off x="275" y="2088"/>
                <a:ext cx="265" cy="1"/>
              </a:xfrm>
              <a:prstGeom prst="rect">
                <a:avLst/>
              </a:prstGeom>
              <a:solidFill>
                <a:srgbClr val="1F9C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6" name="Rectangle 83"/>
              <p:cNvSpPr>
                <a:spLocks noChangeArrowheads="1"/>
              </p:cNvSpPr>
              <p:nvPr/>
            </p:nvSpPr>
            <p:spPr bwMode="auto">
              <a:xfrm>
                <a:off x="275" y="2089"/>
                <a:ext cx="265" cy="1"/>
              </a:xfrm>
              <a:prstGeom prst="rect">
                <a:avLst/>
              </a:prstGeom>
              <a:solidFill>
                <a:srgbClr val="1F9C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7" name="Rectangle 84"/>
              <p:cNvSpPr>
                <a:spLocks noChangeArrowheads="1"/>
              </p:cNvSpPr>
              <p:nvPr/>
            </p:nvSpPr>
            <p:spPr bwMode="auto">
              <a:xfrm>
                <a:off x="275" y="2090"/>
                <a:ext cx="265" cy="1"/>
              </a:xfrm>
              <a:prstGeom prst="rect">
                <a:avLst/>
              </a:prstGeom>
              <a:solidFill>
                <a:srgbClr val="2099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8" name="Rectangle 85"/>
              <p:cNvSpPr>
                <a:spLocks noChangeArrowheads="1"/>
              </p:cNvSpPr>
              <p:nvPr/>
            </p:nvSpPr>
            <p:spPr bwMode="auto">
              <a:xfrm>
                <a:off x="275" y="2091"/>
                <a:ext cx="265" cy="1"/>
              </a:xfrm>
              <a:prstGeom prst="rect">
                <a:avLst/>
              </a:prstGeom>
              <a:solidFill>
                <a:srgbClr val="20998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9" name="Rectangle 86"/>
              <p:cNvSpPr>
                <a:spLocks noChangeArrowheads="1"/>
              </p:cNvSpPr>
              <p:nvPr/>
            </p:nvSpPr>
            <p:spPr bwMode="auto">
              <a:xfrm>
                <a:off x="275" y="2092"/>
                <a:ext cx="265" cy="1"/>
              </a:xfrm>
              <a:prstGeom prst="rect">
                <a:avLst/>
              </a:prstGeom>
              <a:solidFill>
                <a:srgbClr val="2099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0" name="Rectangle 87"/>
              <p:cNvSpPr>
                <a:spLocks noChangeArrowheads="1"/>
              </p:cNvSpPr>
              <p:nvPr/>
            </p:nvSpPr>
            <p:spPr bwMode="auto">
              <a:xfrm>
                <a:off x="275" y="2093"/>
                <a:ext cx="265" cy="1"/>
              </a:xfrm>
              <a:prstGeom prst="rect">
                <a:avLst/>
              </a:prstGeom>
              <a:solidFill>
                <a:srgbClr val="20968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1" name="Rectangle 88"/>
              <p:cNvSpPr>
                <a:spLocks noChangeArrowheads="1"/>
              </p:cNvSpPr>
              <p:nvPr/>
            </p:nvSpPr>
            <p:spPr bwMode="auto">
              <a:xfrm>
                <a:off x="275" y="2094"/>
                <a:ext cx="265" cy="1"/>
              </a:xfrm>
              <a:prstGeom prst="rect">
                <a:avLst/>
              </a:prstGeom>
              <a:solidFill>
                <a:srgbClr val="2096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2" name="Rectangle 89"/>
              <p:cNvSpPr>
                <a:spLocks noChangeArrowheads="1"/>
              </p:cNvSpPr>
              <p:nvPr/>
            </p:nvSpPr>
            <p:spPr bwMode="auto">
              <a:xfrm>
                <a:off x="275" y="2095"/>
                <a:ext cx="265" cy="2"/>
              </a:xfrm>
              <a:prstGeom prst="rect">
                <a:avLst/>
              </a:prstGeom>
              <a:solidFill>
                <a:srgbClr val="2096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3" name="Rectangle 90"/>
              <p:cNvSpPr>
                <a:spLocks noChangeArrowheads="1"/>
              </p:cNvSpPr>
              <p:nvPr/>
            </p:nvSpPr>
            <p:spPr bwMode="auto">
              <a:xfrm>
                <a:off x="275" y="2097"/>
                <a:ext cx="265" cy="1"/>
              </a:xfrm>
              <a:prstGeom prst="rect">
                <a:avLst/>
              </a:prstGeom>
              <a:solidFill>
                <a:srgbClr val="2096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4" name="Rectangle 91"/>
              <p:cNvSpPr>
                <a:spLocks noChangeArrowheads="1"/>
              </p:cNvSpPr>
              <p:nvPr/>
            </p:nvSpPr>
            <p:spPr bwMode="auto">
              <a:xfrm>
                <a:off x="275" y="2098"/>
                <a:ext cx="265" cy="1"/>
              </a:xfrm>
              <a:prstGeom prst="rect">
                <a:avLst/>
              </a:prstGeom>
              <a:solidFill>
                <a:srgbClr val="1E94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5" name="Rectangle 92"/>
              <p:cNvSpPr>
                <a:spLocks noChangeArrowheads="1"/>
              </p:cNvSpPr>
              <p:nvPr/>
            </p:nvSpPr>
            <p:spPr bwMode="auto">
              <a:xfrm>
                <a:off x="275" y="2099"/>
                <a:ext cx="265" cy="1"/>
              </a:xfrm>
              <a:prstGeom prst="rect">
                <a:avLst/>
              </a:prstGeom>
              <a:solidFill>
                <a:srgbClr val="1E94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6" name="Rectangle 93"/>
              <p:cNvSpPr>
                <a:spLocks noChangeArrowheads="1"/>
              </p:cNvSpPr>
              <p:nvPr/>
            </p:nvSpPr>
            <p:spPr bwMode="auto">
              <a:xfrm>
                <a:off x="275" y="2100"/>
                <a:ext cx="265" cy="1"/>
              </a:xfrm>
              <a:prstGeom prst="rect">
                <a:avLst/>
              </a:prstGeom>
              <a:solidFill>
                <a:srgbClr val="1E92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7" name="Rectangle 94"/>
              <p:cNvSpPr>
                <a:spLocks noChangeArrowheads="1"/>
              </p:cNvSpPr>
              <p:nvPr/>
            </p:nvSpPr>
            <p:spPr bwMode="auto">
              <a:xfrm>
                <a:off x="275" y="2101"/>
                <a:ext cx="265" cy="1"/>
              </a:xfrm>
              <a:prstGeom prst="rect">
                <a:avLst/>
              </a:prstGeom>
              <a:solidFill>
                <a:srgbClr val="1D8F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8" name="Rectangle 95"/>
              <p:cNvSpPr>
                <a:spLocks noChangeArrowheads="1"/>
              </p:cNvSpPr>
              <p:nvPr/>
            </p:nvSpPr>
            <p:spPr bwMode="auto">
              <a:xfrm>
                <a:off x="275" y="2102"/>
                <a:ext cx="265" cy="1"/>
              </a:xfrm>
              <a:prstGeom prst="rect">
                <a:avLst/>
              </a:prstGeom>
              <a:solidFill>
                <a:srgbClr val="1C8D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9" name="Rectangle 96"/>
              <p:cNvSpPr>
                <a:spLocks noChangeArrowheads="1"/>
              </p:cNvSpPr>
              <p:nvPr/>
            </p:nvSpPr>
            <p:spPr bwMode="auto">
              <a:xfrm>
                <a:off x="275" y="2103"/>
                <a:ext cx="265" cy="1"/>
              </a:xfrm>
              <a:prstGeom prst="rect">
                <a:avLst/>
              </a:prstGeom>
              <a:solidFill>
                <a:srgbClr val="1C8B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0" name="Rectangle 97"/>
              <p:cNvSpPr>
                <a:spLocks noChangeArrowheads="1"/>
              </p:cNvSpPr>
              <p:nvPr/>
            </p:nvSpPr>
            <p:spPr bwMode="auto">
              <a:xfrm>
                <a:off x="275" y="2104"/>
                <a:ext cx="265" cy="1"/>
              </a:xfrm>
              <a:prstGeom prst="rect">
                <a:avLst/>
              </a:prstGeom>
              <a:solidFill>
                <a:srgbClr val="1C8A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1" name="Rectangle 98"/>
              <p:cNvSpPr>
                <a:spLocks noChangeArrowheads="1"/>
              </p:cNvSpPr>
              <p:nvPr/>
            </p:nvSpPr>
            <p:spPr bwMode="auto">
              <a:xfrm>
                <a:off x="275" y="2105"/>
                <a:ext cx="265" cy="1"/>
              </a:xfrm>
              <a:prstGeom prst="rect">
                <a:avLst/>
              </a:prstGeom>
              <a:solidFill>
                <a:srgbClr val="1B85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2" name="Rectangle 99"/>
              <p:cNvSpPr>
                <a:spLocks noChangeArrowheads="1"/>
              </p:cNvSpPr>
              <p:nvPr/>
            </p:nvSpPr>
            <p:spPr bwMode="auto">
              <a:xfrm>
                <a:off x="275" y="2106"/>
                <a:ext cx="265" cy="2"/>
              </a:xfrm>
              <a:prstGeom prst="rect">
                <a:avLst/>
              </a:prstGeom>
              <a:solidFill>
                <a:srgbClr val="1B83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3" name="Rectangle 100"/>
              <p:cNvSpPr>
                <a:spLocks noChangeArrowheads="1"/>
              </p:cNvSpPr>
              <p:nvPr/>
            </p:nvSpPr>
            <p:spPr bwMode="auto">
              <a:xfrm>
                <a:off x="275" y="2108"/>
                <a:ext cx="265" cy="1"/>
              </a:xfrm>
              <a:prstGeom prst="rect">
                <a:avLst/>
              </a:prstGeom>
              <a:solidFill>
                <a:srgbClr val="1A81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4" name="Rectangle 101"/>
              <p:cNvSpPr>
                <a:spLocks noChangeArrowheads="1"/>
              </p:cNvSpPr>
              <p:nvPr/>
            </p:nvSpPr>
            <p:spPr bwMode="auto">
              <a:xfrm>
                <a:off x="275" y="2109"/>
                <a:ext cx="265" cy="1"/>
              </a:xfrm>
              <a:prstGeom prst="rect">
                <a:avLst/>
              </a:prstGeom>
              <a:solidFill>
                <a:srgbClr val="1A7F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5" name="Rectangle 102"/>
              <p:cNvSpPr>
                <a:spLocks noChangeArrowheads="1"/>
              </p:cNvSpPr>
              <p:nvPr/>
            </p:nvSpPr>
            <p:spPr bwMode="auto">
              <a:xfrm>
                <a:off x="275" y="2110"/>
                <a:ext cx="265" cy="1"/>
              </a:xfrm>
              <a:prstGeom prst="rect">
                <a:avLst/>
              </a:prstGeom>
              <a:solidFill>
                <a:srgbClr val="197D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6" name="Rectangle 103"/>
              <p:cNvSpPr>
                <a:spLocks noChangeArrowheads="1"/>
              </p:cNvSpPr>
              <p:nvPr/>
            </p:nvSpPr>
            <p:spPr bwMode="auto">
              <a:xfrm>
                <a:off x="275" y="2111"/>
                <a:ext cx="265" cy="1"/>
              </a:xfrm>
              <a:prstGeom prst="rect">
                <a:avLst/>
              </a:prstGeom>
              <a:solidFill>
                <a:srgbClr val="197B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7" name="Rectangle 104"/>
              <p:cNvSpPr>
                <a:spLocks noChangeArrowheads="1"/>
              </p:cNvSpPr>
              <p:nvPr/>
            </p:nvSpPr>
            <p:spPr bwMode="auto">
              <a:xfrm>
                <a:off x="275" y="2112"/>
                <a:ext cx="265" cy="1"/>
              </a:xfrm>
              <a:prstGeom prst="rect">
                <a:avLst/>
              </a:prstGeom>
              <a:solidFill>
                <a:srgbClr val="1879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8" name="Rectangle 105"/>
              <p:cNvSpPr>
                <a:spLocks noChangeArrowheads="1"/>
              </p:cNvSpPr>
              <p:nvPr/>
            </p:nvSpPr>
            <p:spPr bwMode="auto">
              <a:xfrm>
                <a:off x="275" y="2113"/>
                <a:ext cx="265" cy="1"/>
              </a:xfrm>
              <a:prstGeom prst="rect">
                <a:avLst/>
              </a:prstGeom>
              <a:solidFill>
                <a:srgbClr val="1775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9" name="Rectangle 106"/>
              <p:cNvSpPr>
                <a:spLocks noChangeArrowheads="1"/>
              </p:cNvSpPr>
              <p:nvPr/>
            </p:nvSpPr>
            <p:spPr bwMode="auto">
              <a:xfrm>
                <a:off x="275" y="2114"/>
                <a:ext cx="265" cy="1"/>
              </a:xfrm>
              <a:prstGeom prst="rect">
                <a:avLst/>
              </a:prstGeom>
              <a:solidFill>
                <a:srgbClr val="1773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0" name="Rectangle 107"/>
              <p:cNvSpPr>
                <a:spLocks noChangeArrowheads="1"/>
              </p:cNvSpPr>
              <p:nvPr/>
            </p:nvSpPr>
            <p:spPr bwMode="auto">
              <a:xfrm>
                <a:off x="275" y="2115"/>
                <a:ext cx="265" cy="1"/>
              </a:xfrm>
              <a:prstGeom prst="rect">
                <a:avLst/>
              </a:prstGeom>
              <a:solidFill>
                <a:srgbClr val="1771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1" name="Rectangle 108"/>
              <p:cNvSpPr>
                <a:spLocks noChangeArrowheads="1"/>
              </p:cNvSpPr>
              <p:nvPr/>
            </p:nvSpPr>
            <p:spPr bwMode="auto">
              <a:xfrm>
                <a:off x="275" y="2116"/>
                <a:ext cx="265" cy="2"/>
              </a:xfrm>
              <a:prstGeom prst="rect">
                <a:avLst/>
              </a:prstGeom>
              <a:solidFill>
                <a:srgbClr val="166F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2" name="Rectangle 109"/>
              <p:cNvSpPr>
                <a:spLocks noChangeArrowheads="1"/>
              </p:cNvSpPr>
              <p:nvPr/>
            </p:nvSpPr>
            <p:spPr bwMode="auto">
              <a:xfrm>
                <a:off x="275" y="2118"/>
                <a:ext cx="265" cy="1"/>
              </a:xfrm>
              <a:prstGeom prst="rect">
                <a:avLst/>
              </a:prstGeom>
              <a:solidFill>
                <a:srgbClr val="166B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3" name="Rectangle 110"/>
              <p:cNvSpPr>
                <a:spLocks noChangeArrowheads="1"/>
              </p:cNvSpPr>
              <p:nvPr/>
            </p:nvSpPr>
            <p:spPr bwMode="auto">
              <a:xfrm>
                <a:off x="275" y="2119"/>
                <a:ext cx="265" cy="1"/>
              </a:xfrm>
              <a:prstGeom prst="rect">
                <a:avLst/>
              </a:prstGeom>
              <a:solidFill>
                <a:srgbClr val="1669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4" name="Rectangle 111"/>
              <p:cNvSpPr>
                <a:spLocks noChangeArrowheads="1"/>
              </p:cNvSpPr>
              <p:nvPr/>
            </p:nvSpPr>
            <p:spPr bwMode="auto">
              <a:xfrm>
                <a:off x="275" y="2120"/>
                <a:ext cx="265" cy="1"/>
              </a:xfrm>
              <a:prstGeom prst="rect">
                <a:avLst/>
              </a:prstGeom>
              <a:solidFill>
                <a:srgbClr val="1667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5" name="Rectangle 112"/>
              <p:cNvSpPr>
                <a:spLocks noChangeArrowheads="1"/>
              </p:cNvSpPr>
              <p:nvPr/>
            </p:nvSpPr>
            <p:spPr bwMode="auto">
              <a:xfrm>
                <a:off x="275" y="2121"/>
                <a:ext cx="265" cy="1"/>
              </a:xfrm>
              <a:prstGeom prst="rect">
                <a:avLst/>
              </a:prstGeom>
              <a:solidFill>
                <a:srgbClr val="1465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6" name="Rectangle 113"/>
              <p:cNvSpPr>
                <a:spLocks noChangeArrowheads="1"/>
              </p:cNvSpPr>
              <p:nvPr/>
            </p:nvSpPr>
            <p:spPr bwMode="auto">
              <a:xfrm>
                <a:off x="275" y="2122"/>
                <a:ext cx="265" cy="1"/>
              </a:xfrm>
              <a:prstGeom prst="rect">
                <a:avLst/>
              </a:prstGeom>
              <a:solidFill>
                <a:srgbClr val="1461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7" name="Rectangle 114"/>
              <p:cNvSpPr>
                <a:spLocks noChangeArrowheads="1"/>
              </p:cNvSpPr>
              <p:nvPr/>
            </p:nvSpPr>
            <p:spPr bwMode="auto">
              <a:xfrm>
                <a:off x="275" y="2123"/>
                <a:ext cx="265" cy="1"/>
              </a:xfrm>
              <a:prstGeom prst="rect">
                <a:avLst/>
              </a:prstGeom>
              <a:solidFill>
                <a:srgbClr val="145F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8" name="Rectangle 115"/>
              <p:cNvSpPr>
                <a:spLocks noChangeArrowheads="1"/>
              </p:cNvSpPr>
              <p:nvPr/>
            </p:nvSpPr>
            <p:spPr bwMode="auto">
              <a:xfrm>
                <a:off x="275" y="2124"/>
                <a:ext cx="265" cy="1"/>
              </a:xfrm>
              <a:prstGeom prst="rect">
                <a:avLst/>
              </a:prstGeom>
              <a:solidFill>
                <a:srgbClr val="145D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9" name="Rectangle 116"/>
              <p:cNvSpPr>
                <a:spLocks noChangeArrowheads="1"/>
              </p:cNvSpPr>
              <p:nvPr/>
            </p:nvSpPr>
            <p:spPr bwMode="auto">
              <a:xfrm>
                <a:off x="275" y="2125"/>
                <a:ext cx="265" cy="1"/>
              </a:xfrm>
              <a:prstGeom prst="rect">
                <a:avLst/>
              </a:prstGeom>
              <a:solidFill>
                <a:srgbClr val="145B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0" name="Rectangle 117"/>
              <p:cNvSpPr>
                <a:spLocks noChangeArrowheads="1"/>
              </p:cNvSpPr>
              <p:nvPr/>
            </p:nvSpPr>
            <p:spPr bwMode="auto">
              <a:xfrm>
                <a:off x="275" y="2126"/>
                <a:ext cx="265" cy="1"/>
              </a:xfrm>
              <a:prstGeom prst="rect">
                <a:avLst/>
              </a:prstGeom>
              <a:solidFill>
                <a:srgbClr val="1359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1" name="Rectangle 118"/>
              <p:cNvSpPr>
                <a:spLocks noChangeArrowheads="1"/>
              </p:cNvSpPr>
              <p:nvPr/>
            </p:nvSpPr>
            <p:spPr bwMode="auto">
              <a:xfrm>
                <a:off x="275" y="2127"/>
                <a:ext cx="265" cy="2"/>
              </a:xfrm>
              <a:prstGeom prst="rect">
                <a:avLst/>
              </a:prstGeom>
              <a:solidFill>
                <a:srgbClr val="1255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2" name="Rectangle 119"/>
              <p:cNvSpPr>
                <a:spLocks noChangeArrowheads="1"/>
              </p:cNvSpPr>
              <p:nvPr/>
            </p:nvSpPr>
            <p:spPr bwMode="auto">
              <a:xfrm>
                <a:off x="275" y="2129"/>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3" name="Rectangle 120"/>
              <p:cNvSpPr>
                <a:spLocks noChangeArrowheads="1"/>
              </p:cNvSpPr>
              <p:nvPr/>
            </p:nvSpPr>
            <p:spPr bwMode="auto">
              <a:xfrm>
                <a:off x="275" y="2130"/>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4" name="Rectangle 121"/>
              <p:cNvSpPr>
                <a:spLocks noChangeArrowheads="1"/>
              </p:cNvSpPr>
              <p:nvPr/>
            </p:nvSpPr>
            <p:spPr bwMode="auto">
              <a:xfrm>
                <a:off x="275" y="2131"/>
                <a:ext cx="265" cy="1"/>
              </a:xfrm>
              <a:prstGeom prst="rect">
                <a:avLst/>
              </a:prstGeom>
              <a:solidFill>
                <a:srgbClr val="115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5" name="Rectangle 122"/>
              <p:cNvSpPr>
                <a:spLocks noChangeArrowheads="1"/>
              </p:cNvSpPr>
              <p:nvPr/>
            </p:nvSpPr>
            <p:spPr bwMode="auto">
              <a:xfrm>
                <a:off x="275" y="2132"/>
                <a:ext cx="265" cy="1"/>
              </a:xfrm>
              <a:prstGeom prst="rect">
                <a:avLst/>
              </a:prstGeom>
              <a:solidFill>
                <a:srgbClr val="114F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6" name="Rectangle 123"/>
              <p:cNvSpPr>
                <a:spLocks noChangeArrowheads="1"/>
              </p:cNvSpPr>
              <p:nvPr/>
            </p:nvSpPr>
            <p:spPr bwMode="auto">
              <a:xfrm>
                <a:off x="275" y="2133"/>
                <a:ext cx="265" cy="1"/>
              </a:xfrm>
              <a:prstGeom prst="rect">
                <a:avLst/>
              </a:prstGeom>
              <a:solidFill>
                <a:srgbClr val="114C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7" name="Rectangle 124"/>
              <p:cNvSpPr>
                <a:spLocks noChangeArrowheads="1"/>
              </p:cNvSpPr>
              <p:nvPr/>
            </p:nvSpPr>
            <p:spPr bwMode="auto">
              <a:xfrm>
                <a:off x="275" y="2134"/>
                <a:ext cx="265" cy="1"/>
              </a:xfrm>
              <a:prstGeom prst="rect">
                <a:avLst/>
              </a:prstGeom>
              <a:solidFill>
                <a:srgbClr val="114A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8" name="Rectangle 125"/>
              <p:cNvSpPr>
                <a:spLocks noChangeArrowheads="1"/>
              </p:cNvSpPr>
              <p:nvPr/>
            </p:nvSpPr>
            <p:spPr bwMode="auto">
              <a:xfrm>
                <a:off x="275" y="2135"/>
                <a:ext cx="265" cy="1"/>
              </a:xfrm>
              <a:prstGeom prst="rect">
                <a:avLst/>
              </a:prstGeom>
              <a:solidFill>
                <a:srgbClr val="1148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9" name="Rectangle 126"/>
              <p:cNvSpPr>
                <a:spLocks noChangeArrowheads="1"/>
              </p:cNvSpPr>
              <p:nvPr/>
            </p:nvSpPr>
            <p:spPr bwMode="auto">
              <a:xfrm>
                <a:off x="275" y="2136"/>
                <a:ext cx="265" cy="1"/>
              </a:xfrm>
              <a:prstGeom prst="rect">
                <a:avLst/>
              </a:prstGeom>
              <a:solidFill>
                <a:srgbClr val="0F46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0" name="Rectangle 127"/>
              <p:cNvSpPr>
                <a:spLocks noChangeArrowheads="1"/>
              </p:cNvSpPr>
              <p:nvPr/>
            </p:nvSpPr>
            <p:spPr bwMode="auto">
              <a:xfrm>
                <a:off x="275" y="2137"/>
                <a:ext cx="265" cy="1"/>
              </a:xfrm>
              <a:prstGeom prst="rect">
                <a:avLst/>
              </a:prstGeom>
              <a:solidFill>
                <a:srgbClr val="0F44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1" name="Rectangle 128"/>
              <p:cNvSpPr>
                <a:spLocks noChangeArrowheads="1"/>
              </p:cNvSpPr>
              <p:nvPr/>
            </p:nvSpPr>
            <p:spPr bwMode="auto">
              <a:xfrm>
                <a:off x="275" y="2138"/>
                <a:ext cx="265" cy="2"/>
              </a:xfrm>
              <a:prstGeom prst="rect">
                <a:avLst/>
              </a:prstGeom>
              <a:solidFill>
                <a:srgbClr val="0F42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2" name="Rectangle 129"/>
              <p:cNvSpPr>
                <a:spLocks noChangeArrowheads="1"/>
              </p:cNvSpPr>
              <p:nvPr/>
            </p:nvSpPr>
            <p:spPr bwMode="auto">
              <a:xfrm>
                <a:off x="275" y="2140"/>
                <a:ext cx="265" cy="1"/>
              </a:xfrm>
              <a:prstGeom prst="rect">
                <a:avLst/>
              </a:prstGeom>
              <a:solidFill>
                <a:srgbClr val="0F40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3" name="Rectangle 130"/>
              <p:cNvSpPr>
                <a:spLocks noChangeArrowheads="1"/>
              </p:cNvSpPr>
              <p:nvPr/>
            </p:nvSpPr>
            <p:spPr bwMode="auto">
              <a:xfrm>
                <a:off x="275" y="2141"/>
                <a:ext cx="265" cy="1"/>
              </a:xfrm>
              <a:prstGeom prst="rect">
                <a:avLst/>
              </a:prstGeom>
              <a:solidFill>
                <a:srgbClr val="0E3E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4" name="Rectangle 131"/>
              <p:cNvSpPr>
                <a:spLocks noChangeArrowheads="1"/>
              </p:cNvSpPr>
              <p:nvPr/>
            </p:nvSpPr>
            <p:spPr bwMode="auto">
              <a:xfrm>
                <a:off x="275" y="2142"/>
                <a:ext cx="265" cy="1"/>
              </a:xfrm>
              <a:prstGeom prst="rect">
                <a:avLst/>
              </a:prstGeom>
              <a:solidFill>
                <a:srgbClr val="0E3C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5" name="Rectangle 132"/>
              <p:cNvSpPr>
                <a:spLocks noChangeArrowheads="1"/>
              </p:cNvSpPr>
              <p:nvPr/>
            </p:nvSpPr>
            <p:spPr bwMode="auto">
              <a:xfrm>
                <a:off x="275" y="2143"/>
                <a:ext cx="265" cy="1"/>
              </a:xfrm>
              <a:prstGeom prst="rect">
                <a:avLst/>
              </a:prstGeom>
              <a:solidFill>
                <a:srgbClr val="0E3A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6" name="Rectangle 133"/>
              <p:cNvSpPr>
                <a:spLocks noChangeArrowheads="1"/>
              </p:cNvSpPr>
              <p:nvPr/>
            </p:nvSpPr>
            <p:spPr bwMode="auto">
              <a:xfrm>
                <a:off x="275" y="2144"/>
                <a:ext cx="265" cy="1"/>
              </a:xfrm>
              <a:prstGeom prst="rect">
                <a:avLst/>
              </a:prstGeom>
              <a:solidFill>
                <a:srgbClr val="0E38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7" name="Rectangle 134"/>
              <p:cNvSpPr>
                <a:spLocks noChangeArrowheads="1"/>
              </p:cNvSpPr>
              <p:nvPr/>
            </p:nvSpPr>
            <p:spPr bwMode="auto">
              <a:xfrm>
                <a:off x="275" y="2145"/>
                <a:ext cx="265" cy="1"/>
              </a:xfrm>
              <a:prstGeom prst="rect">
                <a:avLst/>
              </a:prstGeom>
              <a:solidFill>
                <a:srgbClr val="0C35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8" name="Rectangle 135"/>
              <p:cNvSpPr>
                <a:spLocks noChangeArrowheads="1"/>
              </p:cNvSpPr>
              <p:nvPr/>
            </p:nvSpPr>
            <p:spPr bwMode="auto">
              <a:xfrm>
                <a:off x="275" y="2146"/>
                <a:ext cx="265" cy="1"/>
              </a:xfrm>
              <a:prstGeom prst="rect">
                <a:avLst/>
              </a:prstGeom>
              <a:solidFill>
                <a:srgbClr val="0C33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9" name="Rectangle 136"/>
              <p:cNvSpPr>
                <a:spLocks noChangeArrowheads="1"/>
              </p:cNvSpPr>
              <p:nvPr/>
            </p:nvSpPr>
            <p:spPr bwMode="auto">
              <a:xfrm>
                <a:off x="275" y="2147"/>
                <a:ext cx="265" cy="1"/>
              </a:xfrm>
              <a:prstGeom prst="rect">
                <a:avLst/>
              </a:prstGeom>
              <a:solidFill>
                <a:srgbClr val="0C31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0" name="Rectangle 137"/>
              <p:cNvSpPr>
                <a:spLocks noChangeArrowheads="1"/>
              </p:cNvSpPr>
              <p:nvPr/>
            </p:nvSpPr>
            <p:spPr bwMode="auto">
              <a:xfrm>
                <a:off x="275" y="2148"/>
                <a:ext cx="265" cy="1"/>
              </a:xfrm>
              <a:prstGeom prst="rect">
                <a:avLst/>
              </a:prstGeom>
              <a:solidFill>
                <a:srgbClr val="0C2F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1" name="Rectangle 138"/>
              <p:cNvSpPr>
                <a:spLocks noChangeArrowheads="1"/>
              </p:cNvSpPr>
              <p:nvPr/>
            </p:nvSpPr>
            <p:spPr bwMode="auto">
              <a:xfrm>
                <a:off x="275" y="2149"/>
                <a:ext cx="265" cy="2"/>
              </a:xfrm>
              <a:prstGeom prst="rect">
                <a:avLst/>
              </a:prstGeom>
              <a:solidFill>
                <a:srgbClr val="0B2C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2" name="Line 139"/>
              <p:cNvSpPr>
                <a:spLocks noChangeShapeType="1"/>
              </p:cNvSpPr>
              <p:nvPr/>
            </p:nvSpPr>
            <p:spPr bwMode="auto">
              <a:xfrm>
                <a:off x="540" y="1870"/>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3" name="Rectangle 140"/>
              <p:cNvSpPr>
                <a:spLocks noChangeArrowheads="1"/>
              </p:cNvSpPr>
              <p:nvPr/>
            </p:nvSpPr>
            <p:spPr bwMode="auto">
              <a:xfrm>
                <a:off x="275" y="1870"/>
                <a:ext cx="265" cy="2"/>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4" name="Rectangle 141"/>
              <p:cNvSpPr>
                <a:spLocks noChangeArrowheads="1"/>
              </p:cNvSpPr>
              <p:nvPr/>
            </p:nvSpPr>
            <p:spPr bwMode="auto">
              <a:xfrm>
                <a:off x="275" y="1872"/>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5" name="Rectangle 142"/>
              <p:cNvSpPr>
                <a:spLocks noChangeArrowheads="1"/>
              </p:cNvSpPr>
              <p:nvPr/>
            </p:nvSpPr>
            <p:spPr bwMode="auto">
              <a:xfrm>
                <a:off x="275" y="1873"/>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6" name="Rectangle 143"/>
              <p:cNvSpPr>
                <a:spLocks noChangeArrowheads="1"/>
              </p:cNvSpPr>
              <p:nvPr/>
            </p:nvSpPr>
            <p:spPr bwMode="auto">
              <a:xfrm>
                <a:off x="275" y="1874"/>
                <a:ext cx="265" cy="1"/>
              </a:xfrm>
              <a:prstGeom prst="rect">
                <a:avLst/>
              </a:prstGeom>
              <a:solidFill>
                <a:srgbClr val="C253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7" name="Rectangle 144"/>
              <p:cNvSpPr>
                <a:spLocks noChangeArrowheads="1"/>
              </p:cNvSpPr>
              <p:nvPr/>
            </p:nvSpPr>
            <p:spPr bwMode="auto">
              <a:xfrm>
                <a:off x="275" y="1875"/>
                <a:ext cx="265" cy="1"/>
              </a:xfrm>
              <a:prstGeom prst="rect">
                <a:avLst/>
              </a:prstGeom>
              <a:solidFill>
                <a:srgbClr val="C456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8" name="Rectangle 145"/>
              <p:cNvSpPr>
                <a:spLocks noChangeArrowheads="1"/>
              </p:cNvSpPr>
              <p:nvPr/>
            </p:nvSpPr>
            <p:spPr bwMode="auto">
              <a:xfrm>
                <a:off x="275" y="1876"/>
                <a:ext cx="265" cy="1"/>
              </a:xfrm>
              <a:prstGeom prst="rect">
                <a:avLst/>
              </a:prstGeom>
              <a:solidFill>
                <a:srgbClr val="C455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9" name="Rectangle 146"/>
              <p:cNvSpPr>
                <a:spLocks noChangeArrowheads="1"/>
              </p:cNvSpPr>
              <p:nvPr/>
            </p:nvSpPr>
            <p:spPr bwMode="auto">
              <a:xfrm>
                <a:off x="275" y="1877"/>
                <a:ext cx="265" cy="1"/>
              </a:xfrm>
              <a:prstGeom prst="rect">
                <a:avLst/>
              </a:prstGeom>
              <a:solidFill>
                <a:srgbClr val="C457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0" name="Rectangle 147"/>
              <p:cNvSpPr>
                <a:spLocks noChangeArrowheads="1"/>
              </p:cNvSpPr>
              <p:nvPr/>
            </p:nvSpPr>
            <p:spPr bwMode="auto">
              <a:xfrm>
                <a:off x="275" y="1878"/>
                <a:ext cx="265" cy="1"/>
              </a:xfrm>
              <a:prstGeom prst="rect">
                <a:avLst/>
              </a:prstGeom>
              <a:solidFill>
                <a:srgbClr val="C758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1" name="Rectangle 148"/>
              <p:cNvSpPr>
                <a:spLocks noChangeArrowheads="1"/>
              </p:cNvSpPr>
              <p:nvPr/>
            </p:nvSpPr>
            <p:spPr bwMode="auto">
              <a:xfrm>
                <a:off x="275" y="1879"/>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2" name="Rectangle 149"/>
              <p:cNvSpPr>
                <a:spLocks noChangeArrowheads="1"/>
              </p:cNvSpPr>
              <p:nvPr/>
            </p:nvSpPr>
            <p:spPr bwMode="auto">
              <a:xfrm>
                <a:off x="275" y="1880"/>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3" name="Rectangle 150"/>
              <p:cNvSpPr>
                <a:spLocks noChangeArrowheads="1"/>
              </p:cNvSpPr>
              <p:nvPr/>
            </p:nvSpPr>
            <p:spPr bwMode="auto">
              <a:xfrm>
                <a:off x="275" y="1881"/>
                <a:ext cx="265" cy="2"/>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4" name="Rectangle 151"/>
              <p:cNvSpPr>
                <a:spLocks noChangeArrowheads="1"/>
              </p:cNvSpPr>
              <p:nvPr/>
            </p:nvSpPr>
            <p:spPr bwMode="auto">
              <a:xfrm>
                <a:off x="275" y="1883"/>
                <a:ext cx="265" cy="1"/>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5" name="Rectangle 152"/>
              <p:cNvSpPr>
                <a:spLocks noChangeArrowheads="1"/>
              </p:cNvSpPr>
              <p:nvPr/>
            </p:nvSpPr>
            <p:spPr bwMode="auto">
              <a:xfrm>
                <a:off x="275" y="1884"/>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6" name="Rectangle 153"/>
              <p:cNvSpPr>
                <a:spLocks noChangeArrowheads="1"/>
              </p:cNvSpPr>
              <p:nvPr/>
            </p:nvSpPr>
            <p:spPr bwMode="auto">
              <a:xfrm>
                <a:off x="275" y="1885"/>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7" name="Rectangle 154"/>
              <p:cNvSpPr>
                <a:spLocks noChangeArrowheads="1"/>
              </p:cNvSpPr>
              <p:nvPr/>
            </p:nvSpPr>
            <p:spPr bwMode="auto">
              <a:xfrm>
                <a:off x="275" y="1886"/>
                <a:ext cx="265" cy="1"/>
              </a:xfrm>
              <a:prstGeom prst="rect">
                <a:avLst/>
              </a:prstGeom>
              <a:solidFill>
                <a:srgbClr val="CC6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8" name="Rectangle 155"/>
              <p:cNvSpPr>
                <a:spLocks noChangeArrowheads="1"/>
              </p:cNvSpPr>
              <p:nvPr/>
            </p:nvSpPr>
            <p:spPr bwMode="auto">
              <a:xfrm>
                <a:off x="275" y="1887"/>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9" name="Rectangle 156"/>
              <p:cNvSpPr>
                <a:spLocks noChangeArrowheads="1"/>
              </p:cNvSpPr>
              <p:nvPr/>
            </p:nvSpPr>
            <p:spPr bwMode="auto">
              <a:xfrm>
                <a:off x="275" y="1888"/>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0" name="Rectangle 157"/>
              <p:cNvSpPr>
                <a:spLocks noChangeArrowheads="1"/>
              </p:cNvSpPr>
              <p:nvPr/>
            </p:nvSpPr>
            <p:spPr bwMode="auto">
              <a:xfrm>
                <a:off x="275" y="1889"/>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1" name="Rectangle 158"/>
              <p:cNvSpPr>
                <a:spLocks noChangeArrowheads="1"/>
              </p:cNvSpPr>
              <p:nvPr/>
            </p:nvSpPr>
            <p:spPr bwMode="auto">
              <a:xfrm>
                <a:off x="275" y="1890"/>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2" name="Rectangle 159"/>
              <p:cNvSpPr>
                <a:spLocks noChangeArrowheads="1"/>
              </p:cNvSpPr>
              <p:nvPr/>
            </p:nvSpPr>
            <p:spPr bwMode="auto">
              <a:xfrm>
                <a:off x="275" y="1891"/>
                <a:ext cx="265" cy="1"/>
              </a:xfrm>
              <a:prstGeom prst="rect">
                <a:avLst/>
              </a:prstGeom>
              <a:solidFill>
                <a:srgbClr val="CF65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3" name="Rectangle 160"/>
              <p:cNvSpPr>
                <a:spLocks noChangeArrowheads="1"/>
              </p:cNvSpPr>
              <p:nvPr/>
            </p:nvSpPr>
            <p:spPr bwMode="auto">
              <a:xfrm>
                <a:off x="275" y="1892"/>
                <a:ext cx="265" cy="2"/>
              </a:xfrm>
              <a:prstGeom prst="rect">
                <a:avLst/>
              </a:prstGeom>
              <a:solidFill>
                <a:srgbClr val="D166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4" name="Rectangle 161"/>
              <p:cNvSpPr>
                <a:spLocks noChangeArrowheads="1"/>
              </p:cNvSpPr>
              <p:nvPr/>
            </p:nvSpPr>
            <p:spPr bwMode="auto">
              <a:xfrm>
                <a:off x="275" y="1894"/>
                <a:ext cx="265" cy="1"/>
              </a:xfrm>
              <a:prstGeom prst="rect">
                <a:avLst/>
              </a:prstGeom>
              <a:solidFill>
                <a:srgbClr val="D168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5" name="Rectangle 162"/>
              <p:cNvSpPr>
                <a:spLocks noChangeArrowheads="1"/>
              </p:cNvSpPr>
              <p:nvPr/>
            </p:nvSpPr>
            <p:spPr bwMode="auto">
              <a:xfrm>
                <a:off x="275" y="1895"/>
                <a:ext cx="265" cy="1"/>
              </a:xfrm>
              <a:prstGeom prst="rect">
                <a:avLst/>
              </a:prstGeom>
              <a:solidFill>
                <a:srgbClr val="D167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6" name="Rectangle 163"/>
              <p:cNvSpPr>
                <a:spLocks noChangeArrowheads="1"/>
              </p:cNvSpPr>
              <p:nvPr/>
            </p:nvSpPr>
            <p:spPr bwMode="auto">
              <a:xfrm>
                <a:off x="275" y="1896"/>
                <a:ext cx="265" cy="1"/>
              </a:xfrm>
              <a:prstGeom prst="rect">
                <a:avLst/>
              </a:prstGeom>
              <a:solidFill>
                <a:srgbClr val="D46B2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7" name="Rectangle 164"/>
              <p:cNvSpPr>
                <a:spLocks noChangeArrowheads="1"/>
              </p:cNvSpPr>
              <p:nvPr/>
            </p:nvSpPr>
            <p:spPr bwMode="auto">
              <a:xfrm>
                <a:off x="275" y="1897"/>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8" name="Rectangle 165"/>
              <p:cNvSpPr>
                <a:spLocks noChangeArrowheads="1"/>
              </p:cNvSpPr>
              <p:nvPr/>
            </p:nvSpPr>
            <p:spPr bwMode="auto">
              <a:xfrm>
                <a:off x="275" y="1898"/>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9" name="Rectangle 166"/>
              <p:cNvSpPr>
                <a:spLocks noChangeArrowheads="1"/>
              </p:cNvSpPr>
              <p:nvPr/>
            </p:nvSpPr>
            <p:spPr bwMode="auto">
              <a:xfrm>
                <a:off x="275" y="1899"/>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0" name="Rectangle 167"/>
              <p:cNvSpPr>
                <a:spLocks noChangeArrowheads="1"/>
              </p:cNvSpPr>
              <p:nvPr/>
            </p:nvSpPr>
            <p:spPr bwMode="auto">
              <a:xfrm>
                <a:off x="275" y="1900"/>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1" name="Rectangle 168"/>
              <p:cNvSpPr>
                <a:spLocks noChangeArrowheads="1"/>
              </p:cNvSpPr>
              <p:nvPr/>
            </p:nvSpPr>
            <p:spPr bwMode="auto">
              <a:xfrm>
                <a:off x="275" y="1901"/>
                <a:ext cx="265" cy="1"/>
              </a:xfrm>
              <a:prstGeom prst="rect">
                <a:avLst/>
              </a:prstGeom>
              <a:solidFill>
                <a:srgbClr val="D672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2" name="Rectangle 169"/>
              <p:cNvSpPr>
                <a:spLocks noChangeArrowheads="1"/>
              </p:cNvSpPr>
              <p:nvPr/>
            </p:nvSpPr>
            <p:spPr bwMode="auto">
              <a:xfrm>
                <a:off x="275" y="1902"/>
                <a:ext cx="265" cy="2"/>
              </a:xfrm>
              <a:prstGeom prst="rect">
                <a:avLst/>
              </a:prstGeom>
              <a:solidFill>
                <a:srgbClr val="D972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3" name="Rectangle 170"/>
              <p:cNvSpPr>
                <a:spLocks noChangeArrowheads="1"/>
              </p:cNvSpPr>
              <p:nvPr/>
            </p:nvSpPr>
            <p:spPr bwMode="auto">
              <a:xfrm>
                <a:off x="275" y="1904"/>
                <a:ext cx="265" cy="1"/>
              </a:xfrm>
              <a:prstGeom prst="rect">
                <a:avLst/>
              </a:prstGeom>
              <a:solidFill>
                <a:srgbClr val="D975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4" name="Rectangle 171"/>
              <p:cNvSpPr>
                <a:spLocks noChangeArrowheads="1"/>
              </p:cNvSpPr>
              <p:nvPr/>
            </p:nvSpPr>
            <p:spPr bwMode="auto">
              <a:xfrm>
                <a:off x="275" y="1905"/>
                <a:ext cx="265" cy="1"/>
              </a:xfrm>
              <a:prstGeom prst="rect">
                <a:avLst/>
              </a:prstGeom>
              <a:solidFill>
                <a:srgbClr val="D974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5" name="Rectangle 172"/>
              <p:cNvSpPr>
                <a:spLocks noChangeArrowheads="1"/>
              </p:cNvSpPr>
              <p:nvPr/>
            </p:nvSpPr>
            <p:spPr bwMode="auto">
              <a:xfrm>
                <a:off x="275" y="1906"/>
                <a:ext cx="265" cy="1"/>
              </a:xfrm>
              <a:prstGeom prst="rect">
                <a:avLst/>
              </a:prstGeom>
              <a:solidFill>
                <a:srgbClr val="DB78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6" name="Rectangle 173"/>
              <p:cNvSpPr>
                <a:spLocks noChangeArrowheads="1"/>
              </p:cNvSpPr>
              <p:nvPr/>
            </p:nvSpPr>
            <p:spPr bwMode="auto">
              <a:xfrm>
                <a:off x="275" y="1907"/>
                <a:ext cx="265" cy="1"/>
              </a:xfrm>
              <a:prstGeom prst="rect">
                <a:avLst/>
              </a:prstGeom>
              <a:solidFill>
                <a:srgbClr val="DB77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7" name="Rectangle 174"/>
              <p:cNvSpPr>
                <a:spLocks noChangeArrowheads="1"/>
              </p:cNvSpPr>
              <p:nvPr/>
            </p:nvSpPr>
            <p:spPr bwMode="auto">
              <a:xfrm>
                <a:off x="275" y="1908"/>
                <a:ext cx="265" cy="1"/>
              </a:xfrm>
              <a:prstGeom prst="rect">
                <a:avLst/>
              </a:prstGeom>
              <a:solidFill>
                <a:srgbClr val="DB7A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8" name="Rectangle 175"/>
              <p:cNvSpPr>
                <a:spLocks noChangeArrowheads="1"/>
              </p:cNvSpPr>
              <p:nvPr/>
            </p:nvSpPr>
            <p:spPr bwMode="auto">
              <a:xfrm>
                <a:off x="275" y="1909"/>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9" name="Rectangle 176"/>
              <p:cNvSpPr>
                <a:spLocks noChangeArrowheads="1"/>
              </p:cNvSpPr>
              <p:nvPr/>
            </p:nvSpPr>
            <p:spPr bwMode="auto">
              <a:xfrm>
                <a:off x="275" y="1910"/>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0" name="Rectangle 177"/>
              <p:cNvSpPr>
                <a:spLocks noChangeArrowheads="1"/>
              </p:cNvSpPr>
              <p:nvPr/>
            </p:nvSpPr>
            <p:spPr bwMode="auto">
              <a:xfrm>
                <a:off x="275" y="1911"/>
                <a:ext cx="265" cy="1"/>
              </a:xfrm>
              <a:prstGeom prst="rect">
                <a:avLst/>
              </a:prstGeom>
              <a:solidFill>
                <a:srgbClr val="DE802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1" name="Rectangle 178"/>
              <p:cNvSpPr>
                <a:spLocks noChangeArrowheads="1"/>
              </p:cNvSpPr>
              <p:nvPr/>
            </p:nvSpPr>
            <p:spPr bwMode="auto">
              <a:xfrm>
                <a:off x="275" y="1912"/>
                <a:ext cx="265" cy="1"/>
              </a:xfrm>
              <a:prstGeom prst="rect">
                <a:avLst/>
              </a:prstGeom>
              <a:solidFill>
                <a:srgbClr val="E081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2" name="Rectangle 179"/>
              <p:cNvSpPr>
                <a:spLocks noChangeArrowheads="1"/>
              </p:cNvSpPr>
              <p:nvPr/>
            </p:nvSpPr>
            <p:spPr bwMode="auto">
              <a:xfrm>
                <a:off x="275" y="1913"/>
                <a:ext cx="265" cy="2"/>
              </a:xfrm>
              <a:prstGeom prst="rect">
                <a:avLst/>
              </a:prstGeom>
              <a:solidFill>
                <a:srgbClr val="E084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3" name="Rectangle 180"/>
              <p:cNvSpPr>
                <a:spLocks noChangeArrowheads="1"/>
              </p:cNvSpPr>
              <p:nvPr/>
            </p:nvSpPr>
            <p:spPr bwMode="auto">
              <a:xfrm>
                <a:off x="275" y="1915"/>
                <a:ext cx="265" cy="1"/>
              </a:xfrm>
              <a:prstGeom prst="rect">
                <a:avLst/>
              </a:prstGeom>
              <a:solidFill>
                <a:srgbClr val="E0861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4" name="Rectangle 181"/>
              <p:cNvSpPr>
                <a:spLocks noChangeArrowheads="1"/>
              </p:cNvSpPr>
              <p:nvPr/>
            </p:nvSpPr>
            <p:spPr bwMode="auto">
              <a:xfrm>
                <a:off x="275" y="1916"/>
                <a:ext cx="265" cy="1"/>
              </a:xfrm>
              <a:prstGeom prst="rect">
                <a:avLst/>
              </a:prstGeom>
              <a:solidFill>
                <a:srgbClr val="E3882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5" name="Rectangle 182"/>
              <p:cNvSpPr>
                <a:spLocks noChangeArrowheads="1"/>
              </p:cNvSpPr>
              <p:nvPr/>
            </p:nvSpPr>
            <p:spPr bwMode="auto">
              <a:xfrm>
                <a:off x="275" y="1917"/>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6" name="Rectangle 183"/>
              <p:cNvSpPr>
                <a:spLocks noChangeArrowheads="1"/>
              </p:cNvSpPr>
              <p:nvPr/>
            </p:nvSpPr>
            <p:spPr bwMode="auto">
              <a:xfrm>
                <a:off x="275" y="1918"/>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7" name="Rectangle 184"/>
              <p:cNvSpPr>
                <a:spLocks noChangeArrowheads="1"/>
              </p:cNvSpPr>
              <p:nvPr/>
            </p:nvSpPr>
            <p:spPr bwMode="auto">
              <a:xfrm>
                <a:off x="275" y="1919"/>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8" name="Rectangle 185"/>
              <p:cNvSpPr>
                <a:spLocks noChangeArrowheads="1"/>
              </p:cNvSpPr>
              <p:nvPr/>
            </p:nvSpPr>
            <p:spPr bwMode="auto">
              <a:xfrm>
                <a:off x="275" y="1920"/>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9" name="Rectangle 186"/>
              <p:cNvSpPr>
                <a:spLocks noChangeArrowheads="1"/>
              </p:cNvSpPr>
              <p:nvPr/>
            </p:nvSpPr>
            <p:spPr bwMode="auto">
              <a:xfrm>
                <a:off x="275" y="1921"/>
                <a:ext cx="265" cy="1"/>
              </a:xfrm>
              <a:prstGeom prst="rect">
                <a:avLst/>
              </a:prstGeom>
              <a:solidFill>
                <a:srgbClr val="E6901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0" name="Rectangle 187"/>
              <p:cNvSpPr>
                <a:spLocks noChangeArrowheads="1"/>
              </p:cNvSpPr>
              <p:nvPr/>
            </p:nvSpPr>
            <p:spPr bwMode="auto">
              <a:xfrm>
                <a:off x="275" y="1922"/>
                <a:ext cx="265" cy="1"/>
              </a:xfrm>
              <a:prstGeom prst="rect">
                <a:avLst/>
              </a:prstGeom>
              <a:solidFill>
                <a:srgbClr val="E8951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1" name="Rectangle 188"/>
              <p:cNvSpPr>
                <a:spLocks noChangeArrowheads="1"/>
              </p:cNvSpPr>
              <p:nvPr/>
            </p:nvSpPr>
            <p:spPr bwMode="auto">
              <a:xfrm>
                <a:off x="275" y="1923"/>
                <a:ext cx="265" cy="1"/>
              </a:xfrm>
              <a:prstGeom prst="rect">
                <a:avLst/>
              </a:prstGeom>
              <a:solidFill>
                <a:srgbClr val="E895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2" name="Rectangle 189"/>
              <p:cNvSpPr>
                <a:spLocks noChangeArrowheads="1"/>
              </p:cNvSpPr>
              <p:nvPr/>
            </p:nvSpPr>
            <p:spPr bwMode="auto">
              <a:xfrm>
                <a:off x="275" y="1924"/>
                <a:ext cx="265" cy="2"/>
              </a:xfrm>
              <a:prstGeom prst="rect">
                <a:avLst/>
              </a:prstGeom>
              <a:solidFill>
                <a:srgbClr val="EB9A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3" name="Rectangle 190"/>
              <p:cNvSpPr>
                <a:spLocks noChangeArrowheads="1"/>
              </p:cNvSpPr>
              <p:nvPr/>
            </p:nvSpPr>
            <p:spPr bwMode="auto">
              <a:xfrm>
                <a:off x="275" y="1926"/>
                <a:ext cx="265" cy="1"/>
              </a:xfrm>
              <a:prstGeom prst="rect">
                <a:avLst/>
              </a:prstGeom>
              <a:solidFill>
                <a:srgbClr val="EB99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4" name="Rectangle 191"/>
              <p:cNvSpPr>
                <a:spLocks noChangeArrowheads="1"/>
              </p:cNvSpPr>
              <p:nvPr/>
            </p:nvSpPr>
            <p:spPr bwMode="auto">
              <a:xfrm>
                <a:off x="275" y="1927"/>
                <a:ext cx="265" cy="1"/>
              </a:xfrm>
              <a:prstGeom prst="rect">
                <a:avLst/>
              </a:prstGeom>
              <a:solidFill>
                <a:srgbClr val="EB9C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5" name="Rectangle 192"/>
              <p:cNvSpPr>
                <a:spLocks noChangeArrowheads="1"/>
              </p:cNvSpPr>
              <p:nvPr/>
            </p:nvSpPr>
            <p:spPr bwMode="auto">
              <a:xfrm>
                <a:off x="275" y="1928"/>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6" name="Rectangle 193"/>
              <p:cNvSpPr>
                <a:spLocks noChangeArrowheads="1"/>
              </p:cNvSpPr>
              <p:nvPr/>
            </p:nvSpPr>
            <p:spPr bwMode="auto">
              <a:xfrm>
                <a:off x="275" y="1929"/>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7" name="Rectangle 194"/>
              <p:cNvSpPr>
                <a:spLocks noChangeArrowheads="1"/>
              </p:cNvSpPr>
              <p:nvPr/>
            </p:nvSpPr>
            <p:spPr bwMode="auto">
              <a:xfrm>
                <a:off x="275" y="1930"/>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8" name="Rectangle 195"/>
              <p:cNvSpPr>
                <a:spLocks noChangeArrowheads="1"/>
              </p:cNvSpPr>
              <p:nvPr/>
            </p:nvSpPr>
            <p:spPr bwMode="auto">
              <a:xfrm>
                <a:off x="275" y="1931"/>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9" name="Rectangle 196"/>
              <p:cNvSpPr>
                <a:spLocks noChangeArrowheads="1"/>
              </p:cNvSpPr>
              <p:nvPr/>
            </p:nvSpPr>
            <p:spPr bwMode="auto">
              <a:xfrm>
                <a:off x="275" y="1932"/>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0" name="Rectangle 197"/>
              <p:cNvSpPr>
                <a:spLocks noChangeArrowheads="1"/>
              </p:cNvSpPr>
              <p:nvPr/>
            </p:nvSpPr>
            <p:spPr bwMode="auto">
              <a:xfrm>
                <a:off x="275" y="1933"/>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1" name="Rectangle 198"/>
              <p:cNvSpPr>
                <a:spLocks noChangeArrowheads="1"/>
              </p:cNvSpPr>
              <p:nvPr/>
            </p:nvSpPr>
            <p:spPr bwMode="auto">
              <a:xfrm>
                <a:off x="275" y="1934"/>
                <a:ext cx="265" cy="2"/>
              </a:xfrm>
              <a:prstGeom prst="rect">
                <a:avLst/>
              </a:prstGeom>
              <a:solidFill>
                <a:srgbClr val="EDA8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2" name="Rectangle 199"/>
              <p:cNvSpPr>
                <a:spLocks noChangeArrowheads="1"/>
              </p:cNvSpPr>
              <p:nvPr/>
            </p:nvSpPr>
            <p:spPr bwMode="auto">
              <a:xfrm>
                <a:off x="275" y="1936"/>
                <a:ext cx="265" cy="1"/>
              </a:xfrm>
              <a:prstGeom prst="rect">
                <a:avLst/>
              </a:prstGeom>
              <a:solidFill>
                <a:srgbClr val="EDA7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3" name="Rectangle 200"/>
              <p:cNvSpPr>
                <a:spLocks noChangeArrowheads="1"/>
              </p:cNvSpPr>
              <p:nvPr/>
            </p:nvSpPr>
            <p:spPr bwMode="auto">
              <a:xfrm>
                <a:off x="275" y="1937"/>
                <a:ext cx="265" cy="1"/>
              </a:xfrm>
              <a:prstGeom prst="rect">
                <a:avLst/>
              </a:prstGeom>
              <a:solidFill>
                <a:srgbClr val="EDAB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4" name="Rectangle 201"/>
              <p:cNvSpPr>
                <a:spLocks noChangeArrowheads="1"/>
              </p:cNvSpPr>
              <p:nvPr/>
            </p:nvSpPr>
            <p:spPr bwMode="auto">
              <a:xfrm>
                <a:off x="275" y="1938"/>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5" name="Rectangle 202"/>
              <p:cNvSpPr>
                <a:spLocks noChangeArrowheads="1"/>
              </p:cNvSpPr>
              <p:nvPr/>
            </p:nvSpPr>
            <p:spPr bwMode="auto">
              <a:xfrm>
                <a:off x="275" y="1939"/>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6" name="Rectangle 203"/>
              <p:cNvSpPr>
                <a:spLocks noChangeArrowheads="1"/>
              </p:cNvSpPr>
              <p:nvPr/>
            </p:nvSpPr>
            <p:spPr bwMode="auto">
              <a:xfrm>
                <a:off x="275" y="1940"/>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7" name="Rectangle 204"/>
              <p:cNvSpPr>
                <a:spLocks noChangeArrowheads="1"/>
              </p:cNvSpPr>
              <p:nvPr/>
            </p:nvSpPr>
            <p:spPr bwMode="auto">
              <a:xfrm>
                <a:off x="275" y="1941"/>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851" name="Rectangle 206"/>
            <p:cNvSpPr>
              <a:spLocks noChangeArrowheads="1"/>
            </p:cNvSpPr>
            <p:nvPr/>
          </p:nvSpPr>
          <p:spPr bwMode="auto">
            <a:xfrm>
              <a:off x="436563" y="3082925"/>
              <a:ext cx="420688" cy="1588"/>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2" name="Rectangle 207"/>
            <p:cNvSpPr>
              <a:spLocks noChangeArrowheads="1"/>
            </p:cNvSpPr>
            <p:nvPr/>
          </p:nvSpPr>
          <p:spPr bwMode="auto">
            <a:xfrm>
              <a:off x="436563" y="3084513"/>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3" name="Rectangle 208"/>
            <p:cNvSpPr>
              <a:spLocks noChangeArrowheads="1"/>
            </p:cNvSpPr>
            <p:nvPr/>
          </p:nvSpPr>
          <p:spPr bwMode="auto">
            <a:xfrm>
              <a:off x="436563" y="3086100"/>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4" name="Rectangle 209"/>
            <p:cNvSpPr>
              <a:spLocks noChangeArrowheads="1"/>
            </p:cNvSpPr>
            <p:nvPr/>
          </p:nvSpPr>
          <p:spPr bwMode="auto">
            <a:xfrm>
              <a:off x="436563" y="3087688"/>
              <a:ext cx="420688" cy="3175"/>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5" name="Rectangle 210"/>
            <p:cNvSpPr>
              <a:spLocks noChangeArrowheads="1"/>
            </p:cNvSpPr>
            <p:nvPr/>
          </p:nvSpPr>
          <p:spPr bwMode="auto">
            <a:xfrm>
              <a:off x="436563" y="3090863"/>
              <a:ext cx="420688" cy="1588"/>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6" name="Rectangle 211"/>
            <p:cNvSpPr>
              <a:spLocks noChangeArrowheads="1"/>
            </p:cNvSpPr>
            <p:nvPr/>
          </p:nvSpPr>
          <p:spPr bwMode="auto">
            <a:xfrm>
              <a:off x="436563" y="3092450"/>
              <a:ext cx="420688" cy="1588"/>
            </a:xfrm>
            <a:prstGeom prst="rect">
              <a:avLst/>
            </a:prstGeom>
            <a:solidFill>
              <a:srgbClr val="F2B9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7" name="Rectangle 212"/>
            <p:cNvSpPr>
              <a:spLocks noChangeArrowheads="1"/>
            </p:cNvSpPr>
            <p:nvPr/>
          </p:nvSpPr>
          <p:spPr bwMode="auto">
            <a:xfrm>
              <a:off x="436563" y="3094038"/>
              <a:ext cx="420688" cy="1588"/>
            </a:xfrm>
            <a:prstGeom prst="rect">
              <a:avLst/>
            </a:prstGeom>
            <a:solidFill>
              <a:srgbClr val="F2BD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8" name="Rectangle 213"/>
            <p:cNvSpPr>
              <a:spLocks noChangeArrowheads="1"/>
            </p:cNvSpPr>
            <p:nvPr/>
          </p:nvSpPr>
          <p:spPr bwMode="auto">
            <a:xfrm>
              <a:off x="436563" y="3095625"/>
              <a:ext cx="420688" cy="1588"/>
            </a:xfrm>
            <a:prstGeom prst="rect">
              <a:avLst/>
            </a:prstGeom>
            <a:solidFill>
              <a:srgbClr val="F2BD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9" name="Rectangle 214"/>
            <p:cNvSpPr>
              <a:spLocks noChangeArrowheads="1"/>
            </p:cNvSpPr>
            <p:nvPr/>
          </p:nvSpPr>
          <p:spPr bwMode="auto">
            <a:xfrm>
              <a:off x="436563" y="3097213"/>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0" name="Rectangle 215"/>
            <p:cNvSpPr>
              <a:spLocks noChangeArrowheads="1"/>
            </p:cNvSpPr>
            <p:nvPr/>
          </p:nvSpPr>
          <p:spPr bwMode="auto">
            <a:xfrm>
              <a:off x="436563" y="3098800"/>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1" name="Rectangle 216"/>
            <p:cNvSpPr>
              <a:spLocks noChangeArrowheads="1"/>
            </p:cNvSpPr>
            <p:nvPr/>
          </p:nvSpPr>
          <p:spPr bwMode="auto">
            <a:xfrm>
              <a:off x="436563" y="3100388"/>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2" name="Rectangle 217"/>
            <p:cNvSpPr>
              <a:spLocks noChangeArrowheads="1"/>
            </p:cNvSpPr>
            <p:nvPr/>
          </p:nvSpPr>
          <p:spPr bwMode="auto">
            <a:xfrm>
              <a:off x="436563" y="3101975"/>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3" name="Rectangle 218"/>
            <p:cNvSpPr>
              <a:spLocks noChangeArrowheads="1"/>
            </p:cNvSpPr>
            <p:nvPr/>
          </p:nvSpPr>
          <p:spPr bwMode="auto">
            <a:xfrm>
              <a:off x="436563" y="3103563"/>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4" name="Rectangle 219"/>
            <p:cNvSpPr>
              <a:spLocks noChangeArrowheads="1"/>
            </p:cNvSpPr>
            <p:nvPr/>
          </p:nvSpPr>
          <p:spPr bwMode="auto">
            <a:xfrm>
              <a:off x="436563" y="3105150"/>
              <a:ext cx="420688" cy="3175"/>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5" name="Rectangle 220"/>
            <p:cNvSpPr>
              <a:spLocks noChangeArrowheads="1"/>
            </p:cNvSpPr>
            <p:nvPr/>
          </p:nvSpPr>
          <p:spPr bwMode="auto">
            <a:xfrm>
              <a:off x="436563" y="3108325"/>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6" name="Rectangle 221"/>
            <p:cNvSpPr>
              <a:spLocks noChangeArrowheads="1"/>
            </p:cNvSpPr>
            <p:nvPr/>
          </p:nvSpPr>
          <p:spPr bwMode="auto">
            <a:xfrm>
              <a:off x="436563" y="3109913"/>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7" name="Rectangle 222"/>
            <p:cNvSpPr>
              <a:spLocks noChangeArrowheads="1"/>
            </p:cNvSpPr>
            <p:nvPr/>
          </p:nvSpPr>
          <p:spPr bwMode="auto">
            <a:xfrm>
              <a:off x="436563" y="3111500"/>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8" name="Rectangle 223"/>
            <p:cNvSpPr>
              <a:spLocks noChangeArrowheads="1"/>
            </p:cNvSpPr>
            <p:nvPr/>
          </p:nvSpPr>
          <p:spPr bwMode="auto">
            <a:xfrm>
              <a:off x="436563" y="3113088"/>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9" name="Rectangle 224"/>
            <p:cNvSpPr>
              <a:spLocks noChangeArrowheads="1"/>
            </p:cNvSpPr>
            <p:nvPr/>
          </p:nvSpPr>
          <p:spPr bwMode="auto">
            <a:xfrm>
              <a:off x="436563" y="3114675"/>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0" name="Rectangle 225"/>
            <p:cNvSpPr>
              <a:spLocks noChangeArrowheads="1"/>
            </p:cNvSpPr>
            <p:nvPr/>
          </p:nvSpPr>
          <p:spPr bwMode="auto">
            <a:xfrm>
              <a:off x="436563" y="3116263"/>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1" name="Rectangle 226"/>
            <p:cNvSpPr>
              <a:spLocks noChangeArrowheads="1"/>
            </p:cNvSpPr>
            <p:nvPr/>
          </p:nvSpPr>
          <p:spPr bwMode="auto">
            <a:xfrm>
              <a:off x="436563" y="3117850"/>
              <a:ext cx="420688" cy="1588"/>
            </a:xfrm>
            <a:prstGeom prst="rect">
              <a:avLst/>
            </a:prstGeom>
            <a:solidFill>
              <a:srgbClr val="F7D3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2" name="Rectangle 227"/>
            <p:cNvSpPr>
              <a:spLocks noChangeArrowheads="1"/>
            </p:cNvSpPr>
            <p:nvPr/>
          </p:nvSpPr>
          <p:spPr bwMode="auto">
            <a:xfrm>
              <a:off x="436563" y="3119438"/>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3" name="Rectangle 228"/>
            <p:cNvSpPr>
              <a:spLocks noChangeArrowheads="1"/>
            </p:cNvSpPr>
            <p:nvPr/>
          </p:nvSpPr>
          <p:spPr bwMode="auto">
            <a:xfrm>
              <a:off x="436563" y="3121025"/>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4" name="Rectangle 229"/>
            <p:cNvSpPr>
              <a:spLocks noChangeArrowheads="1"/>
            </p:cNvSpPr>
            <p:nvPr/>
          </p:nvSpPr>
          <p:spPr bwMode="auto">
            <a:xfrm>
              <a:off x="436563" y="3122613"/>
              <a:ext cx="420688" cy="3175"/>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5" name="Rectangle 230"/>
            <p:cNvSpPr>
              <a:spLocks noChangeArrowheads="1"/>
            </p:cNvSpPr>
            <p:nvPr/>
          </p:nvSpPr>
          <p:spPr bwMode="auto">
            <a:xfrm>
              <a:off x="436563" y="3125788"/>
              <a:ext cx="420688" cy="1588"/>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6" name="Rectangle 231"/>
            <p:cNvSpPr>
              <a:spLocks noChangeArrowheads="1"/>
            </p:cNvSpPr>
            <p:nvPr/>
          </p:nvSpPr>
          <p:spPr bwMode="auto">
            <a:xfrm>
              <a:off x="436563" y="3127375"/>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7" name="Rectangle 232"/>
            <p:cNvSpPr>
              <a:spLocks noChangeArrowheads="1"/>
            </p:cNvSpPr>
            <p:nvPr/>
          </p:nvSpPr>
          <p:spPr bwMode="auto">
            <a:xfrm>
              <a:off x="436563" y="3128963"/>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8" name="Rectangle 233"/>
            <p:cNvSpPr>
              <a:spLocks noChangeArrowheads="1"/>
            </p:cNvSpPr>
            <p:nvPr/>
          </p:nvSpPr>
          <p:spPr bwMode="auto">
            <a:xfrm>
              <a:off x="436563" y="3130550"/>
              <a:ext cx="420688" cy="1588"/>
            </a:xfrm>
            <a:prstGeom prst="rect">
              <a:avLst/>
            </a:prstGeom>
            <a:solidFill>
              <a:srgbClr val="FAE1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9" name="Rectangle 234"/>
            <p:cNvSpPr>
              <a:spLocks noChangeArrowheads="1"/>
            </p:cNvSpPr>
            <p:nvPr/>
          </p:nvSpPr>
          <p:spPr bwMode="auto">
            <a:xfrm>
              <a:off x="436563" y="3132138"/>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0" name="Rectangle 235"/>
            <p:cNvSpPr>
              <a:spLocks noChangeArrowheads="1"/>
            </p:cNvSpPr>
            <p:nvPr/>
          </p:nvSpPr>
          <p:spPr bwMode="auto">
            <a:xfrm>
              <a:off x="436563" y="3133725"/>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1" name="Rectangle 236"/>
            <p:cNvSpPr>
              <a:spLocks noChangeArrowheads="1"/>
            </p:cNvSpPr>
            <p:nvPr/>
          </p:nvSpPr>
          <p:spPr bwMode="auto">
            <a:xfrm>
              <a:off x="436563" y="3135313"/>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2" name="Rectangle 237"/>
            <p:cNvSpPr>
              <a:spLocks noChangeArrowheads="1"/>
            </p:cNvSpPr>
            <p:nvPr/>
          </p:nvSpPr>
          <p:spPr bwMode="auto">
            <a:xfrm>
              <a:off x="436563" y="3136900"/>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3" name="Rectangle 238"/>
            <p:cNvSpPr>
              <a:spLocks noChangeArrowheads="1"/>
            </p:cNvSpPr>
            <p:nvPr/>
          </p:nvSpPr>
          <p:spPr bwMode="auto">
            <a:xfrm>
              <a:off x="436563" y="3138488"/>
              <a:ext cx="420688" cy="3175"/>
            </a:xfrm>
            <a:prstGeom prst="rect">
              <a:avLst/>
            </a:prstGeom>
            <a:solidFill>
              <a:srgbClr val="FAEE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4" name="Rectangle 239"/>
            <p:cNvSpPr>
              <a:spLocks noChangeArrowheads="1"/>
            </p:cNvSpPr>
            <p:nvPr/>
          </p:nvSpPr>
          <p:spPr bwMode="auto">
            <a:xfrm>
              <a:off x="436563" y="3141663"/>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5" name="Rectangle 240"/>
            <p:cNvSpPr>
              <a:spLocks noChangeArrowheads="1"/>
            </p:cNvSpPr>
            <p:nvPr/>
          </p:nvSpPr>
          <p:spPr bwMode="auto">
            <a:xfrm>
              <a:off x="436563" y="3143250"/>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6" name="Rectangle 241"/>
            <p:cNvSpPr>
              <a:spLocks noChangeArrowheads="1"/>
            </p:cNvSpPr>
            <p:nvPr/>
          </p:nvSpPr>
          <p:spPr bwMode="auto">
            <a:xfrm>
              <a:off x="436563" y="3144838"/>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7" name="Rectangle 242"/>
            <p:cNvSpPr>
              <a:spLocks noChangeArrowheads="1"/>
            </p:cNvSpPr>
            <p:nvPr/>
          </p:nvSpPr>
          <p:spPr bwMode="auto">
            <a:xfrm>
              <a:off x="436563" y="3146425"/>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8" name="Rectangle 243"/>
            <p:cNvSpPr>
              <a:spLocks noChangeArrowheads="1"/>
            </p:cNvSpPr>
            <p:nvPr/>
          </p:nvSpPr>
          <p:spPr bwMode="auto">
            <a:xfrm>
              <a:off x="436563" y="3148013"/>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9" name="Rectangle 244"/>
            <p:cNvSpPr>
              <a:spLocks noChangeArrowheads="1"/>
            </p:cNvSpPr>
            <p:nvPr/>
          </p:nvSpPr>
          <p:spPr bwMode="auto">
            <a:xfrm>
              <a:off x="436563" y="3149600"/>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0" name="Rectangle 245"/>
            <p:cNvSpPr>
              <a:spLocks noChangeArrowheads="1"/>
            </p:cNvSpPr>
            <p:nvPr/>
          </p:nvSpPr>
          <p:spPr bwMode="auto">
            <a:xfrm>
              <a:off x="436563" y="3151188"/>
              <a:ext cx="420688" cy="1588"/>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1" name="Rectangle 246"/>
            <p:cNvSpPr>
              <a:spLocks noChangeArrowheads="1"/>
            </p:cNvSpPr>
            <p:nvPr/>
          </p:nvSpPr>
          <p:spPr bwMode="auto">
            <a:xfrm>
              <a:off x="436563" y="3152775"/>
              <a:ext cx="420688" cy="1588"/>
            </a:xfrm>
            <a:prstGeom prst="rect">
              <a:avLst/>
            </a:prstGeom>
            <a:solidFill>
              <a:srgbClr val="FC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2" name="Rectangle 247"/>
            <p:cNvSpPr>
              <a:spLocks noChangeArrowheads="1"/>
            </p:cNvSpPr>
            <p:nvPr/>
          </p:nvSpPr>
          <p:spPr bwMode="auto">
            <a:xfrm>
              <a:off x="436563" y="3154363"/>
              <a:ext cx="420688" cy="1588"/>
            </a:xfrm>
            <a:prstGeom prst="rect">
              <a:avLst/>
            </a:prstGeom>
            <a:solidFill>
              <a:srgbClr val="F8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3" name="Rectangle 248"/>
            <p:cNvSpPr>
              <a:spLocks noChangeArrowheads="1"/>
            </p:cNvSpPr>
            <p:nvPr/>
          </p:nvSpPr>
          <p:spPr bwMode="auto">
            <a:xfrm>
              <a:off x="436563" y="3155950"/>
              <a:ext cx="420688" cy="3175"/>
            </a:xfrm>
            <a:prstGeom prst="rect">
              <a:avLst/>
            </a:prstGeom>
            <a:solidFill>
              <a:srgbClr val="F0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4" name="Rectangle 249"/>
            <p:cNvSpPr>
              <a:spLocks noChangeArrowheads="1"/>
            </p:cNvSpPr>
            <p:nvPr/>
          </p:nvSpPr>
          <p:spPr bwMode="auto">
            <a:xfrm>
              <a:off x="436563" y="3159125"/>
              <a:ext cx="420688" cy="1588"/>
            </a:xfrm>
            <a:prstGeom prst="rect">
              <a:avLst/>
            </a:prstGeom>
            <a:solidFill>
              <a:srgbClr val="E9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5" name="Rectangle 250"/>
            <p:cNvSpPr>
              <a:spLocks noChangeArrowheads="1"/>
            </p:cNvSpPr>
            <p:nvPr/>
          </p:nvSpPr>
          <p:spPr bwMode="auto">
            <a:xfrm>
              <a:off x="436563" y="3160713"/>
              <a:ext cx="420688" cy="1588"/>
            </a:xfrm>
            <a:prstGeom prst="rect">
              <a:avLst/>
            </a:prstGeom>
            <a:solidFill>
              <a:srgbClr val="E5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6" name="Rectangle 251"/>
            <p:cNvSpPr>
              <a:spLocks noChangeArrowheads="1"/>
            </p:cNvSpPr>
            <p:nvPr/>
          </p:nvSpPr>
          <p:spPr bwMode="auto">
            <a:xfrm>
              <a:off x="436563" y="3162300"/>
              <a:ext cx="420688" cy="1588"/>
            </a:xfrm>
            <a:prstGeom prst="rect">
              <a:avLst/>
            </a:prstGeom>
            <a:solidFill>
              <a:srgbClr val="E1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7" name="Rectangle 252"/>
            <p:cNvSpPr>
              <a:spLocks noChangeArrowheads="1"/>
            </p:cNvSpPr>
            <p:nvPr/>
          </p:nvSpPr>
          <p:spPr bwMode="auto">
            <a:xfrm>
              <a:off x="436563" y="3163888"/>
              <a:ext cx="420688" cy="1588"/>
            </a:xfrm>
            <a:prstGeom prst="rect">
              <a:avLst/>
            </a:prstGeom>
            <a:solidFill>
              <a:srgbClr val="D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8" name="Rectangle 253"/>
            <p:cNvSpPr>
              <a:spLocks noChangeArrowheads="1"/>
            </p:cNvSpPr>
            <p:nvPr/>
          </p:nvSpPr>
          <p:spPr bwMode="auto">
            <a:xfrm>
              <a:off x="436563" y="3165475"/>
              <a:ext cx="420688" cy="1588"/>
            </a:xfrm>
            <a:prstGeom prst="rect">
              <a:avLst/>
            </a:prstGeom>
            <a:solidFill>
              <a:srgbClr val="D6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9" name="Rectangle 254"/>
            <p:cNvSpPr>
              <a:spLocks noChangeArrowheads="1"/>
            </p:cNvSpPr>
            <p:nvPr/>
          </p:nvSpPr>
          <p:spPr bwMode="auto">
            <a:xfrm>
              <a:off x="436563" y="3167063"/>
              <a:ext cx="420688" cy="1588"/>
            </a:xfrm>
            <a:prstGeom prst="rect">
              <a:avLst/>
            </a:prstGeom>
            <a:solidFill>
              <a:srgbClr val="D2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0" name="Rectangle 255"/>
            <p:cNvSpPr>
              <a:spLocks noChangeArrowheads="1"/>
            </p:cNvSpPr>
            <p:nvPr/>
          </p:nvSpPr>
          <p:spPr bwMode="auto">
            <a:xfrm>
              <a:off x="436563" y="3168650"/>
              <a:ext cx="420688" cy="1588"/>
            </a:xfrm>
            <a:prstGeom prst="rect">
              <a:avLst/>
            </a:prstGeom>
            <a:solidFill>
              <a:srgbClr val="C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1" name="Rectangle 256"/>
            <p:cNvSpPr>
              <a:spLocks noChangeArrowheads="1"/>
            </p:cNvSpPr>
            <p:nvPr/>
          </p:nvSpPr>
          <p:spPr bwMode="auto">
            <a:xfrm>
              <a:off x="436563" y="3170238"/>
              <a:ext cx="420688" cy="1588"/>
            </a:xfrm>
            <a:prstGeom prst="rect">
              <a:avLst/>
            </a:prstGeom>
            <a:solidFill>
              <a:srgbClr val="C4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2" name="Rectangle 257"/>
            <p:cNvSpPr>
              <a:spLocks noChangeArrowheads="1"/>
            </p:cNvSpPr>
            <p:nvPr/>
          </p:nvSpPr>
          <p:spPr bwMode="auto">
            <a:xfrm>
              <a:off x="436563" y="3171825"/>
              <a:ext cx="420688" cy="1588"/>
            </a:xfrm>
            <a:prstGeom prst="rect">
              <a:avLst/>
            </a:prstGeom>
            <a:solidFill>
              <a:srgbClr val="C0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3" name="Rectangle 258"/>
            <p:cNvSpPr>
              <a:spLocks noChangeArrowheads="1"/>
            </p:cNvSpPr>
            <p:nvPr/>
          </p:nvSpPr>
          <p:spPr bwMode="auto">
            <a:xfrm>
              <a:off x="436563" y="3173413"/>
              <a:ext cx="420688" cy="3175"/>
            </a:xfrm>
            <a:prstGeom prst="rect">
              <a:avLst/>
            </a:prstGeom>
            <a:solidFill>
              <a:srgbClr val="BC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4" name="Rectangle 259"/>
            <p:cNvSpPr>
              <a:spLocks noChangeArrowheads="1"/>
            </p:cNvSpPr>
            <p:nvPr/>
          </p:nvSpPr>
          <p:spPr bwMode="auto">
            <a:xfrm>
              <a:off x="436563" y="3176588"/>
              <a:ext cx="420688" cy="1588"/>
            </a:xfrm>
            <a:prstGeom prst="rect">
              <a:avLst/>
            </a:prstGeom>
            <a:solidFill>
              <a:srgbClr val="B6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5" name="Rectangle 260"/>
            <p:cNvSpPr>
              <a:spLocks noChangeArrowheads="1"/>
            </p:cNvSpPr>
            <p:nvPr/>
          </p:nvSpPr>
          <p:spPr bwMode="auto">
            <a:xfrm>
              <a:off x="436563" y="3178175"/>
              <a:ext cx="420688" cy="1588"/>
            </a:xfrm>
            <a:prstGeom prst="rect">
              <a:avLst/>
            </a:prstGeom>
            <a:solidFill>
              <a:srgbClr val="B2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6" name="Rectangle 261"/>
            <p:cNvSpPr>
              <a:spLocks noChangeArrowheads="1"/>
            </p:cNvSpPr>
            <p:nvPr/>
          </p:nvSpPr>
          <p:spPr bwMode="auto">
            <a:xfrm>
              <a:off x="436563" y="3179763"/>
              <a:ext cx="420688" cy="1588"/>
            </a:xfrm>
            <a:prstGeom prst="rect">
              <a:avLst/>
            </a:prstGeom>
            <a:solidFill>
              <a:srgbClr val="AA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7" name="Rectangle 262"/>
            <p:cNvSpPr>
              <a:spLocks noChangeArrowheads="1"/>
            </p:cNvSpPr>
            <p:nvPr/>
          </p:nvSpPr>
          <p:spPr bwMode="auto">
            <a:xfrm>
              <a:off x="436563" y="3181350"/>
              <a:ext cx="420688" cy="1588"/>
            </a:xfrm>
            <a:prstGeom prst="rect">
              <a:avLst/>
            </a:prstGeom>
            <a:solidFill>
              <a:srgbClr val="A4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8" name="Rectangle 263"/>
            <p:cNvSpPr>
              <a:spLocks noChangeArrowheads="1"/>
            </p:cNvSpPr>
            <p:nvPr/>
          </p:nvSpPr>
          <p:spPr bwMode="auto">
            <a:xfrm>
              <a:off x="436563" y="3182938"/>
              <a:ext cx="420688" cy="1588"/>
            </a:xfrm>
            <a:prstGeom prst="rect">
              <a:avLst/>
            </a:prstGeom>
            <a:solidFill>
              <a:srgbClr val="A0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9" name="Rectangle 264"/>
            <p:cNvSpPr>
              <a:spLocks noChangeArrowheads="1"/>
            </p:cNvSpPr>
            <p:nvPr/>
          </p:nvSpPr>
          <p:spPr bwMode="auto">
            <a:xfrm>
              <a:off x="436563" y="3184525"/>
              <a:ext cx="420688" cy="1588"/>
            </a:xfrm>
            <a:prstGeom prst="rect">
              <a:avLst/>
            </a:prstGeom>
            <a:solidFill>
              <a:srgbClr val="9C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0" name="Rectangle 265"/>
            <p:cNvSpPr>
              <a:spLocks noChangeArrowheads="1"/>
            </p:cNvSpPr>
            <p:nvPr/>
          </p:nvSpPr>
          <p:spPr bwMode="auto">
            <a:xfrm>
              <a:off x="436563" y="3186113"/>
              <a:ext cx="420688" cy="1588"/>
            </a:xfrm>
            <a:prstGeom prst="rect">
              <a:avLst/>
            </a:prstGeom>
            <a:solidFill>
              <a:srgbClr val="96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1" name="Rectangle 266"/>
            <p:cNvSpPr>
              <a:spLocks noChangeArrowheads="1"/>
            </p:cNvSpPr>
            <p:nvPr/>
          </p:nvSpPr>
          <p:spPr bwMode="auto">
            <a:xfrm>
              <a:off x="436563" y="3187700"/>
              <a:ext cx="420688" cy="1588"/>
            </a:xfrm>
            <a:prstGeom prst="rect">
              <a:avLst/>
            </a:prstGeom>
            <a:solidFill>
              <a:srgbClr val="92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2" name="Rectangle 267"/>
            <p:cNvSpPr>
              <a:spLocks noChangeArrowheads="1"/>
            </p:cNvSpPr>
            <p:nvPr/>
          </p:nvSpPr>
          <p:spPr bwMode="auto">
            <a:xfrm>
              <a:off x="436563" y="3189288"/>
              <a:ext cx="420688" cy="3175"/>
            </a:xfrm>
            <a:prstGeom prst="rect">
              <a:avLst/>
            </a:prstGeom>
            <a:solidFill>
              <a:srgbClr val="8A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3" name="Rectangle 268"/>
            <p:cNvSpPr>
              <a:spLocks noChangeArrowheads="1"/>
            </p:cNvSpPr>
            <p:nvPr/>
          </p:nvSpPr>
          <p:spPr bwMode="auto">
            <a:xfrm>
              <a:off x="436563" y="3192463"/>
              <a:ext cx="420688" cy="1588"/>
            </a:xfrm>
            <a:prstGeom prst="rect">
              <a:avLst/>
            </a:prstGeom>
            <a:solidFill>
              <a:srgbClr val="8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4" name="Rectangle 269"/>
            <p:cNvSpPr>
              <a:spLocks noChangeArrowheads="1"/>
            </p:cNvSpPr>
            <p:nvPr/>
          </p:nvSpPr>
          <p:spPr bwMode="auto">
            <a:xfrm>
              <a:off x="436563" y="3194050"/>
              <a:ext cx="420688" cy="1588"/>
            </a:xfrm>
            <a:prstGeom prst="rect">
              <a:avLst/>
            </a:prstGeom>
            <a:solidFill>
              <a:srgbClr val="81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5" name="Rectangle 270"/>
            <p:cNvSpPr>
              <a:spLocks noChangeArrowheads="1"/>
            </p:cNvSpPr>
            <p:nvPr/>
          </p:nvSpPr>
          <p:spPr bwMode="auto">
            <a:xfrm>
              <a:off x="436563" y="3195638"/>
              <a:ext cx="420688" cy="1588"/>
            </a:xfrm>
            <a:prstGeom prst="rect">
              <a:avLst/>
            </a:prstGeom>
            <a:solidFill>
              <a:srgbClr val="7D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6" name="Rectangle 271"/>
            <p:cNvSpPr>
              <a:spLocks noChangeArrowheads="1"/>
            </p:cNvSpPr>
            <p:nvPr/>
          </p:nvSpPr>
          <p:spPr bwMode="auto">
            <a:xfrm>
              <a:off x="436563" y="3197225"/>
              <a:ext cx="420688" cy="1588"/>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7" name="Line 272"/>
            <p:cNvSpPr>
              <a:spLocks noChangeShapeType="1"/>
            </p:cNvSpPr>
            <p:nvPr/>
          </p:nvSpPr>
          <p:spPr bwMode="auto">
            <a:xfrm>
              <a:off x="857250" y="3197225"/>
              <a:ext cx="3651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4580" name="Group 1117"/>
          <p:cNvGrpSpPr/>
          <p:nvPr/>
        </p:nvGrpSpPr>
        <p:grpSpPr>
          <a:xfrm>
            <a:off x="3339526" y="5657244"/>
            <a:ext cx="669925" cy="502444"/>
            <a:chOff x="434975" y="2911475"/>
            <a:chExt cx="898525" cy="587376"/>
          </a:xfrm>
        </p:grpSpPr>
        <p:sp>
          <p:nvSpPr>
            <p:cNvPr id="1119" name="AutoShape 3"/>
            <p:cNvSpPr>
              <a:spLocks noChangeAspect="1" noChangeArrowheads="1" noTextEdit="1"/>
            </p:cNvSpPr>
            <p:nvPr/>
          </p:nvSpPr>
          <p:spPr bwMode="auto">
            <a:xfrm>
              <a:off x="434975" y="2911475"/>
              <a:ext cx="898525" cy="56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4581" name="Group 205"/>
            <p:cNvGrpSpPr>
              <a:grpSpLocks/>
            </p:cNvGrpSpPr>
            <p:nvPr/>
          </p:nvGrpSpPr>
          <p:grpSpPr bwMode="auto">
            <a:xfrm>
              <a:off x="436563" y="2916238"/>
              <a:ext cx="892175" cy="582613"/>
              <a:chOff x="275" y="1837"/>
              <a:chExt cx="562" cy="367"/>
            </a:xfrm>
          </p:grpSpPr>
          <p:sp>
            <p:nvSpPr>
              <p:cNvPr id="1188" name="Rectangle 5"/>
              <p:cNvSpPr>
                <a:spLocks noChangeArrowheads="1"/>
              </p:cNvSpPr>
              <p:nvPr/>
            </p:nvSpPr>
            <p:spPr bwMode="auto">
              <a:xfrm>
                <a:off x="592" y="1837"/>
                <a:ext cx="245"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High </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1189" name="Rectangle 6"/>
              <p:cNvSpPr>
                <a:spLocks noChangeArrowheads="1"/>
              </p:cNvSpPr>
              <p:nvPr/>
            </p:nvSpPr>
            <p:spPr bwMode="auto">
              <a:xfrm>
                <a:off x="585" y="2078"/>
                <a:ext cx="222"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Low</a:t>
                </a: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90" name="Line 7"/>
              <p:cNvSpPr>
                <a:spLocks noChangeShapeType="1"/>
              </p:cNvSpPr>
              <p:nvPr/>
            </p:nvSpPr>
            <p:spPr bwMode="auto">
              <a:xfrm>
                <a:off x="540" y="2006"/>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1" name="Rectangle 8"/>
              <p:cNvSpPr>
                <a:spLocks noChangeArrowheads="1"/>
              </p:cNvSpPr>
              <p:nvPr/>
            </p:nvSpPr>
            <p:spPr bwMode="auto">
              <a:xfrm>
                <a:off x="275" y="2006"/>
                <a:ext cx="265" cy="1"/>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2" name="Rectangle 9"/>
              <p:cNvSpPr>
                <a:spLocks noChangeArrowheads="1"/>
              </p:cNvSpPr>
              <p:nvPr/>
            </p:nvSpPr>
            <p:spPr bwMode="auto">
              <a:xfrm>
                <a:off x="275" y="2007"/>
                <a:ext cx="265" cy="1"/>
              </a:xfrm>
              <a:prstGeom prst="rect">
                <a:avLst/>
              </a:prstGeom>
              <a:solidFill>
                <a:srgbClr val="74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3" name="Rectangle 10"/>
              <p:cNvSpPr>
                <a:spLocks noChangeArrowheads="1"/>
              </p:cNvSpPr>
              <p:nvPr/>
            </p:nvSpPr>
            <p:spPr bwMode="auto">
              <a:xfrm>
                <a:off x="275" y="2008"/>
                <a:ext cx="265" cy="1"/>
              </a:xfrm>
              <a:prstGeom prst="rect">
                <a:avLst/>
              </a:prstGeom>
              <a:solidFill>
                <a:srgbClr val="6C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4" name="Rectangle 11"/>
              <p:cNvSpPr>
                <a:spLocks noChangeArrowheads="1"/>
              </p:cNvSpPr>
              <p:nvPr/>
            </p:nvSpPr>
            <p:spPr bwMode="auto">
              <a:xfrm>
                <a:off x="275" y="2009"/>
                <a:ext cx="265" cy="2"/>
              </a:xfrm>
              <a:prstGeom prst="rect">
                <a:avLst/>
              </a:prstGeom>
              <a:solidFill>
                <a:srgbClr val="68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5" name="Rectangle 12"/>
              <p:cNvSpPr>
                <a:spLocks noChangeArrowheads="1"/>
              </p:cNvSpPr>
              <p:nvPr/>
            </p:nvSpPr>
            <p:spPr bwMode="auto">
              <a:xfrm>
                <a:off x="275" y="2011"/>
                <a:ext cx="265" cy="1"/>
              </a:xfrm>
              <a:prstGeom prst="rect">
                <a:avLst/>
              </a:prstGeom>
              <a:solidFill>
                <a:srgbClr val="65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6" name="Rectangle 13"/>
              <p:cNvSpPr>
                <a:spLocks noChangeArrowheads="1"/>
              </p:cNvSpPr>
              <p:nvPr/>
            </p:nvSpPr>
            <p:spPr bwMode="auto">
              <a:xfrm>
                <a:off x="275" y="2012"/>
                <a:ext cx="265" cy="1"/>
              </a:xfrm>
              <a:prstGeom prst="rect">
                <a:avLst/>
              </a:prstGeom>
              <a:solidFill>
                <a:srgbClr val="6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7" name="Rectangle 14"/>
              <p:cNvSpPr>
                <a:spLocks noChangeArrowheads="1"/>
              </p:cNvSpPr>
              <p:nvPr/>
            </p:nvSpPr>
            <p:spPr bwMode="auto">
              <a:xfrm>
                <a:off x="275" y="2013"/>
                <a:ext cx="265" cy="1"/>
              </a:xfrm>
              <a:prstGeom prst="rect">
                <a:avLst/>
              </a:prstGeom>
              <a:solidFill>
                <a:srgbClr val="5C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8" name="Rectangle 15"/>
              <p:cNvSpPr>
                <a:spLocks noChangeArrowheads="1"/>
              </p:cNvSpPr>
              <p:nvPr/>
            </p:nvSpPr>
            <p:spPr bwMode="auto">
              <a:xfrm>
                <a:off x="275" y="2014"/>
                <a:ext cx="265" cy="1"/>
              </a:xfrm>
              <a:prstGeom prst="rect">
                <a:avLst/>
              </a:prstGeom>
              <a:solidFill>
                <a:srgbClr val="58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9" name="Rectangle 16"/>
              <p:cNvSpPr>
                <a:spLocks noChangeArrowheads="1"/>
              </p:cNvSpPr>
              <p:nvPr/>
            </p:nvSpPr>
            <p:spPr bwMode="auto">
              <a:xfrm>
                <a:off x="275" y="2015"/>
                <a:ext cx="265" cy="1"/>
              </a:xfrm>
              <a:prstGeom prst="rect">
                <a:avLst/>
              </a:prstGeom>
              <a:solidFill>
                <a:srgbClr val="5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0" name="Rectangle 17"/>
              <p:cNvSpPr>
                <a:spLocks noChangeArrowheads="1"/>
              </p:cNvSpPr>
              <p:nvPr/>
            </p:nvSpPr>
            <p:spPr bwMode="auto">
              <a:xfrm>
                <a:off x="275" y="2016"/>
                <a:ext cx="265" cy="1"/>
              </a:xfrm>
              <a:prstGeom prst="rect">
                <a:avLst/>
              </a:prstGeom>
              <a:solidFill>
                <a:srgbClr val="4C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1" name="Rectangle 18"/>
              <p:cNvSpPr>
                <a:spLocks noChangeArrowheads="1"/>
              </p:cNvSpPr>
              <p:nvPr/>
            </p:nvSpPr>
            <p:spPr bwMode="auto">
              <a:xfrm>
                <a:off x="275" y="2017"/>
                <a:ext cx="265" cy="1"/>
              </a:xfrm>
              <a:prstGeom prst="rect">
                <a:avLst/>
              </a:prstGeom>
              <a:solidFill>
                <a:srgbClr val="48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2" name="Rectangle 19"/>
              <p:cNvSpPr>
                <a:spLocks noChangeArrowheads="1"/>
              </p:cNvSpPr>
              <p:nvPr/>
            </p:nvSpPr>
            <p:spPr bwMode="auto">
              <a:xfrm>
                <a:off x="275" y="2018"/>
                <a:ext cx="265" cy="1"/>
              </a:xfrm>
              <a:prstGeom prst="rect">
                <a:avLst/>
              </a:prstGeom>
              <a:solidFill>
                <a:srgbClr val="44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3" name="Rectangle 20"/>
              <p:cNvSpPr>
                <a:spLocks noChangeArrowheads="1"/>
              </p:cNvSpPr>
              <p:nvPr/>
            </p:nvSpPr>
            <p:spPr bwMode="auto">
              <a:xfrm>
                <a:off x="275" y="2019"/>
                <a:ext cx="265" cy="1"/>
              </a:xfrm>
              <a:prstGeom prst="rect">
                <a:avLst/>
              </a:prstGeom>
              <a:solidFill>
                <a:srgbClr val="40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4" name="Rectangle 21"/>
              <p:cNvSpPr>
                <a:spLocks noChangeArrowheads="1"/>
              </p:cNvSpPr>
              <p:nvPr/>
            </p:nvSpPr>
            <p:spPr bwMode="auto">
              <a:xfrm>
                <a:off x="275" y="2020"/>
                <a:ext cx="265" cy="2"/>
              </a:xfrm>
              <a:prstGeom prst="rect">
                <a:avLst/>
              </a:prstGeom>
              <a:solidFill>
                <a:srgbClr val="3D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5" name="Rectangle 22"/>
              <p:cNvSpPr>
                <a:spLocks noChangeArrowheads="1"/>
              </p:cNvSpPr>
              <p:nvPr/>
            </p:nvSpPr>
            <p:spPr bwMode="auto">
              <a:xfrm>
                <a:off x="275" y="2022"/>
                <a:ext cx="265" cy="1"/>
              </a:xfrm>
              <a:prstGeom prst="rect">
                <a:avLst/>
              </a:prstGeom>
              <a:solidFill>
                <a:srgbClr val="34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6" name="Rectangle 23"/>
              <p:cNvSpPr>
                <a:spLocks noChangeArrowheads="1"/>
              </p:cNvSpPr>
              <p:nvPr/>
            </p:nvSpPr>
            <p:spPr bwMode="auto">
              <a:xfrm>
                <a:off x="275" y="2023"/>
                <a:ext cx="265" cy="1"/>
              </a:xfrm>
              <a:prstGeom prst="rect">
                <a:avLst/>
              </a:prstGeom>
              <a:solidFill>
                <a:srgbClr val="31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7" name="Rectangle 24"/>
              <p:cNvSpPr>
                <a:spLocks noChangeArrowheads="1"/>
              </p:cNvSpPr>
              <p:nvPr/>
            </p:nvSpPr>
            <p:spPr bwMode="auto">
              <a:xfrm>
                <a:off x="275" y="2024"/>
                <a:ext cx="265" cy="1"/>
              </a:xfrm>
              <a:prstGeom prst="rect">
                <a:avLst/>
              </a:prstGeom>
              <a:solidFill>
                <a:srgbClr val="2D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8" name="Rectangle 25"/>
              <p:cNvSpPr>
                <a:spLocks noChangeArrowheads="1"/>
              </p:cNvSpPr>
              <p:nvPr/>
            </p:nvSpPr>
            <p:spPr bwMode="auto">
              <a:xfrm>
                <a:off x="275" y="2025"/>
                <a:ext cx="265" cy="1"/>
              </a:xfrm>
              <a:prstGeom prst="rect">
                <a:avLst/>
              </a:prstGeom>
              <a:solidFill>
                <a:srgbClr val="29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9" name="Rectangle 26"/>
              <p:cNvSpPr>
                <a:spLocks noChangeArrowheads="1"/>
              </p:cNvSpPr>
              <p:nvPr/>
            </p:nvSpPr>
            <p:spPr bwMode="auto">
              <a:xfrm>
                <a:off x="275" y="2026"/>
                <a:ext cx="265" cy="1"/>
              </a:xfrm>
              <a:prstGeom prst="rect">
                <a:avLst/>
              </a:prstGeom>
              <a:solidFill>
                <a:srgbClr val="25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0" name="Rectangle 27"/>
              <p:cNvSpPr>
                <a:spLocks noChangeArrowheads="1"/>
              </p:cNvSpPr>
              <p:nvPr/>
            </p:nvSpPr>
            <p:spPr bwMode="auto">
              <a:xfrm>
                <a:off x="275" y="2027"/>
                <a:ext cx="265" cy="1"/>
              </a:xfrm>
              <a:prstGeom prst="rect">
                <a:avLst/>
              </a:prstGeom>
              <a:solidFill>
                <a:srgbClr val="21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1" name="Rectangle 28"/>
              <p:cNvSpPr>
                <a:spLocks noChangeArrowheads="1"/>
              </p:cNvSpPr>
              <p:nvPr/>
            </p:nvSpPr>
            <p:spPr bwMode="auto">
              <a:xfrm>
                <a:off x="275" y="2028"/>
                <a:ext cx="265" cy="1"/>
              </a:xfrm>
              <a:prstGeom prst="rect">
                <a:avLst/>
              </a:prstGeom>
              <a:solidFill>
                <a:srgbClr val="1A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2" name="Rectangle 29"/>
              <p:cNvSpPr>
                <a:spLocks noChangeArrowheads="1"/>
              </p:cNvSpPr>
              <p:nvPr/>
            </p:nvSpPr>
            <p:spPr bwMode="auto">
              <a:xfrm>
                <a:off x="275" y="2029"/>
                <a:ext cx="265" cy="1"/>
              </a:xfrm>
              <a:prstGeom prst="rect">
                <a:avLst/>
              </a:prstGeom>
              <a:solidFill>
                <a:srgbClr val="16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3" name="Rectangle 30"/>
              <p:cNvSpPr>
                <a:spLocks noChangeArrowheads="1"/>
              </p:cNvSpPr>
              <p:nvPr/>
            </p:nvSpPr>
            <p:spPr bwMode="auto">
              <a:xfrm>
                <a:off x="275" y="2030"/>
                <a:ext cx="265" cy="1"/>
              </a:xfrm>
              <a:prstGeom prst="rect">
                <a:avLst/>
              </a:prstGeom>
              <a:solidFill>
                <a:srgbClr val="12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4" name="Rectangle 31"/>
              <p:cNvSpPr>
                <a:spLocks noChangeArrowheads="1"/>
              </p:cNvSpPr>
              <p:nvPr/>
            </p:nvSpPr>
            <p:spPr bwMode="auto">
              <a:xfrm>
                <a:off x="275" y="2031"/>
                <a:ext cx="265" cy="2"/>
              </a:xfrm>
              <a:prstGeom prst="rect">
                <a:avLst/>
              </a:prstGeom>
              <a:solidFill>
                <a:srgbClr val="0F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5" name="Rectangle 32"/>
              <p:cNvSpPr>
                <a:spLocks noChangeArrowheads="1"/>
              </p:cNvSpPr>
              <p:nvPr/>
            </p:nvSpPr>
            <p:spPr bwMode="auto">
              <a:xfrm>
                <a:off x="275" y="2033"/>
                <a:ext cx="265" cy="1"/>
              </a:xfrm>
              <a:prstGeom prst="rect">
                <a:avLst/>
              </a:prstGeom>
              <a:solidFill>
                <a:srgbClr val="0B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6" name="Rectangle 33"/>
              <p:cNvSpPr>
                <a:spLocks noChangeArrowheads="1"/>
              </p:cNvSpPr>
              <p:nvPr/>
            </p:nvSpPr>
            <p:spPr bwMode="auto">
              <a:xfrm>
                <a:off x="275" y="2034"/>
                <a:ext cx="265" cy="1"/>
              </a:xfrm>
              <a:prstGeom prst="rect">
                <a:avLst/>
              </a:prstGeom>
              <a:solidFill>
                <a:srgbClr val="07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7" name="Rectangle 34"/>
              <p:cNvSpPr>
                <a:spLocks noChangeArrowheads="1"/>
              </p:cNvSpPr>
              <p:nvPr/>
            </p:nvSpPr>
            <p:spPr bwMode="auto">
              <a:xfrm>
                <a:off x="275" y="2035"/>
                <a:ext cx="265" cy="1"/>
              </a:xfrm>
              <a:prstGeom prst="rect">
                <a:avLst/>
              </a:prstGeom>
              <a:solidFill>
                <a:srgbClr val="00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8" name="Rectangle 35"/>
              <p:cNvSpPr>
                <a:spLocks noChangeArrowheads="1"/>
              </p:cNvSpPr>
              <p:nvPr/>
            </p:nvSpPr>
            <p:spPr bwMode="auto">
              <a:xfrm>
                <a:off x="275" y="2036"/>
                <a:ext cx="265" cy="1"/>
              </a:xfrm>
              <a:prstGeom prst="rect">
                <a:avLst/>
              </a:prstGeom>
              <a:solidFill>
                <a:srgbClr val="02D90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9" name="Rectangle 36"/>
              <p:cNvSpPr>
                <a:spLocks noChangeArrowheads="1"/>
              </p:cNvSpPr>
              <p:nvPr/>
            </p:nvSpPr>
            <p:spPr bwMode="auto">
              <a:xfrm>
                <a:off x="275" y="2037"/>
                <a:ext cx="265" cy="1"/>
              </a:xfrm>
              <a:prstGeom prst="rect">
                <a:avLst/>
              </a:prstGeom>
              <a:solidFill>
                <a:srgbClr val="02D90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0" name="Rectangle 37"/>
              <p:cNvSpPr>
                <a:spLocks noChangeArrowheads="1"/>
              </p:cNvSpPr>
              <p:nvPr/>
            </p:nvSpPr>
            <p:spPr bwMode="auto">
              <a:xfrm>
                <a:off x="275" y="2038"/>
                <a:ext cx="265" cy="1"/>
              </a:xfrm>
              <a:prstGeom prst="rect">
                <a:avLst/>
              </a:prstGeom>
              <a:solidFill>
                <a:srgbClr val="04D60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1" name="Rectangle 38"/>
              <p:cNvSpPr>
                <a:spLocks noChangeArrowheads="1"/>
              </p:cNvSpPr>
              <p:nvPr/>
            </p:nvSpPr>
            <p:spPr bwMode="auto">
              <a:xfrm>
                <a:off x="275" y="2039"/>
                <a:ext cx="265" cy="1"/>
              </a:xfrm>
              <a:prstGeom prst="rect">
                <a:avLst/>
              </a:prstGeom>
              <a:solidFill>
                <a:srgbClr val="04D41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2" name="Rectangle 39"/>
              <p:cNvSpPr>
                <a:spLocks noChangeArrowheads="1"/>
              </p:cNvSpPr>
              <p:nvPr/>
            </p:nvSpPr>
            <p:spPr bwMode="auto">
              <a:xfrm>
                <a:off x="275" y="2040"/>
                <a:ext cx="265" cy="1"/>
              </a:xfrm>
              <a:prstGeom prst="rect">
                <a:avLst/>
              </a:prstGeom>
              <a:solidFill>
                <a:srgbClr val="06D41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3" name="Rectangle 40"/>
              <p:cNvSpPr>
                <a:spLocks noChangeArrowheads="1"/>
              </p:cNvSpPr>
              <p:nvPr/>
            </p:nvSpPr>
            <p:spPr bwMode="auto">
              <a:xfrm>
                <a:off x="275" y="2041"/>
                <a:ext cx="265" cy="1"/>
              </a:xfrm>
              <a:prstGeom prst="rect">
                <a:avLst/>
              </a:prstGeom>
              <a:solidFill>
                <a:srgbClr val="06D1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4" name="Rectangle 41"/>
              <p:cNvSpPr>
                <a:spLocks noChangeArrowheads="1"/>
              </p:cNvSpPr>
              <p:nvPr/>
            </p:nvSpPr>
            <p:spPr bwMode="auto">
              <a:xfrm>
                <a:off x="275" y="2042"/>
                <a:ext cx="265" cy="2"/>
              </a:xfrm>
              <a:prstGeom prst="rect">
                <a:avLst/>
              </a:prstGeom>
              <a:solidFill>
                <a:srgbClr val="06D1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5" name="Rectangle 42"/>
              <p:cNvSpPr>
                <a:spLocks noChangeArrowheads="1"/>
              </p:cNvSpPr>
              <p:nvPr/>
            </p:nvSpPr>
            <p:spPr bwMode="auto">
              <a:xfrm>
                <a:off x="275" y="2044"/>
                <a:ext cx="265" cy="1"/>
              </a:xfrm>
              <a:prstGeom prst="rect">
                <a:avLst/>
              </a:prstGeom>
              <a:solidFill>
                <a:srgbClr val="08CF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6" name="Rectangle 43"/>
              <p:cNvSpPr>
                <a:spLocks noChangeArrowheads="1"/>
              </p:cNvSpPr>
              <p:nvPr/>
            </p:nvSpPr>
            <p:spPr bwMode="auto">
              <a:xfrm>
                <a:off x="275" y="2045"/>
                <a:ext cx="265" cy="1"/>
              </a:xfrm>
              <a:prstGeom prst="rect">
                <a:avLst/>
              </a:prstGeom>
              <a:solidFill>
                <a:srgbClr val="08CF2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7" name="Rectangle 44"/>
              <p:cNvSpPr>
                <a:spLocks noChangeArrowheads="1"/>
              </p:cNvSpPr>
              <p:nvPr/>
            </p:nvSpPr>
            <p:spPr bwMode="auto">
              <a:xfrm>
                <a:off x="275" y="2046"/>
                <a:ext cx="265" cy="1"/>
              </a:xfrm>
              <a:prstGeom prst="rect">
                <a:avLst/>
              </a:prstGeom>
              <a:solidFill>
                <a:srgbClr val="0ACC2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8" name="Rectangle 45"/>
              <p:cNvSpPr>
                <a:spLocks noChangeArrowheads="1"/>
              </p:cNvSpPr>
              <p:nvPr/>
            </p:nvSpPr>
            <p:spPr bwMode="auto">
              <a:xfrm>
                <a:off x="275" y="2047"/>
                <a:ext cx="265" cy="1"/>
              </a:xfrm>
              <a:prstGeom prst="rect">
                <a:avLst/>
              </a:prstGeom>
              <a:solidFill>
                <a:srgbClr val="0ACC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9" name="Rectangle 46"/>
              <p:cNvSpPr>
                <a:spLocks noChangeArrowheads="1"/>
              </p:cNvSpPr>
              <p:nvPr/>
            </p:nvSpPr>
            <p:spPr bwMode="auto">
              <a:xfrm>
                <a:off x="275" y="2048"/>
                <a:ext cx="265" cy="1"/>
              </a:xfrm>
              <a:prstGeom prst="rect">
                <a:avLst/>
              </a:prstGeom>
              <a:solidFill>
                <a:srgbClr val="0CC9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0" name="Rectangle 47"/>
              <p:cNvSpPr>
                <a:spLocks noChangeArrowheads="1"/>
              </p:cNvSpPr>
              <p:nvPr/>
            </p:nvSpPr>
            <p:spPr bwMode="auto">
              <a:xfrm>
                <a:off x="275" y="2049"/>
                <a:ext cx="265" cy="1"/>
              </a:xfrm>
              <a:prstGeom prst="rect">
                <a:avLst/>
              </a:prstGeom>
              <a:solidFill>
                <a:srgbClr val="0CC9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1" name="Rectangle 48"/>
              <p:cNvSpPr>
                <a:spLocks noChangeArrowheads="1"/>
              </p:cNvSpPr>
              <p:nvPr/>
            </p:nvSpPr>
            <p:spPr bwMode="auto">
              <a:xfrm>
                <a:off x="275" y="2050"/>
                <a:ext cx="265" cy="1"/>
              </a:xfrm>
              <a:prstGeom prst="rect">
                <a:avLst/>
              </a:prstGeom>
              <a:solidFill>
                <a:srgbClr val="0CC7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2" name="Rectangle 49"/>
              <p:cNvSpPr>
                <a:spLocks noChangeArrowheads="1"/>
              </p:cNvSpPr>
              <p:nvPr/>
            </p:nvSpPr>
            <p:spPr bwMode="auto">
              <a:xfrm>
                <a:off x="275" y="2051"/>
                <a:ext cx="265" cy="1"/>
              </a:xfrm>
              <a:prstGeom prst="rect">
                <a:avLst/>
              </a:prstGeom>
              <a:solidFill>
                <a:srgbClr val="0EC4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3" name="Rectangle 50"/>
              <p:cNvSpPr>
                <a:spLocks noChangeArrowheads="1"/>
              </p:cNvSpPr>
              <p:nvPr/>
            </p:nvSpPr>
            <p:spPr bwMode="auto">
              <a:xfrm>
                <a:off x="275" y="2052"/>
                <a:ext cx="265" cy="2"/>
              </a:xfrm>
              <a:prstGeom prst="rect">
                <a:avLst/>
              </a:prstGeom>
              <a:solidFill>
                <a:srgbClr val="0EC43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4" name="Rectangle 51"/>
              <p:cNvSpPr>
                <a:spLocks noChangeArrowheads="1"/>
              </p:cNvSpPr>
              <p:nvPr/>
            </p:nvSpPr>
            <p:spPr bwMode="auto">
              <a:xfrm>
                <a:off x="275" y="2054"/>
                <a:ext cx="265" cy="1"/>
              </a:xfrm>
              <a:prstGeom prst="rect">
                <a:avLst/>
              </a:prstGeom>
              <a:solidFill>
                <a:srgbClr val="10C24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5" name="Rectangle 52"/>
              <p:cNvSpPr>
                <a:spLocks noChangeArrowheads="1"/>
              </p:cNvSpPr>
              <p:nvPr/>
            </p:nvSpPr>
            <p:spPr bwMode="auto">
              <a:xfrm>
                <a:off x="275" y="2055"/>
                <a:ext cx="265" cy="1"/>
              </a:xfrm>
              <a:prstGeom prst="rect">
                <a:avLst/>
              </a:prstGeom>
              <a:solidFill>
                <a:srgbClr val="10C24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6" name="Rectangle 53"/>
              <p:cNvSpPr>
                <a:spLocks noChangeArrowheads="1"/>
              </p:cNvSpPr>
              <p:nvPr/>
            </p:nvSpPr>
            <p:spPr bwMode="auto">
              <a:xfrm>
                <a:off x="275" y="2056"/>
                <a:ext cx="265" cy="1"/>
              </a:xfrm>
              <a:prstGeom prst="rect">
                <a:avLst/>
              </a:prstGeom>
              <a:solidFill>
                <a:srgbClr val="11BF4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7" name="Rectangle 54"/>
              <p:cNvSpPr>
                <a:spLocks noChangeArrowheads="1"/>
              </p:cNvSpPr>
              <p:nvPr/>
            </p:nvSpPr>
            <p:spPr bwMode="auto">
              <a:xfrm>
                <a:off x="275" y="2057"/>
                <a:ext cx="265" cy="1"/>
              </a:xfrm>
              <a:prstGeom prst="rect">
                <a:avLst/>
              </a:prstGeom>
              <a:solidFill>
                <a:srgbClr val="11BF4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8" name="Rectangle 55"/>
              <p:cNvSpPr>
                <a:spLocks noChangeArrowheads="1"/>
              </p:cNvSpPr>
              <p:nvPr/>
            </p:nvSpPr>
            <p:spPr bwMode="auto">
              <a:xfrm>
                <a:off x="275" y="2058"/>
                <a:ext cx="265" cy="1"/>
              </a:xfrm>
              <a:prstGeom prst="rect">
                <a:avLst/>
              </a:prstGeom>
              <a:solidFill>
                <a:srgbClr val="11BD4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9" name="Rectangle 56"/>
              <p:cNvSpPr>
                <a:spLocks noChangeArrowheads="1"/>
              </p:cNvSpPr>
              <p:nvPr/>
            </p:nvSpPr>
            <p:spPr bwMode="auto">
              <a:xfrm>
                <a:off x="275" y="2059"/>
                <a:ext cx="265" cy="1"/>
              </a:xfrm>
              <a:prstGeom prst="rect">
                <a:avLst/>
              </a:prstGeom>
              <a:solidFill>
                <a:srgbClr val="13BD5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0" name="Rectangle 57"/>
              <p:cNvSpPr>
                <a:spLocks noChangeArrowheads="1"/>
              </p:cNvSpPr>
              <p:nvPr/>
            </p:nvSpPr>
            <p:spPr bwMode="auto">
              <a:xfrm>
                <a:off x="275" y="2060"/>
                <a:ext cx="265" cy="1"/>
              </a:xfrm>
              <a:prstGeom prst="rect">
                <a:avLst/>
              </a:prstGeom>
              <a:solidFill>
                <a:srgbClr val="13BA5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1" name="Rectangle 58"/>
              <p:cNvSpPr>
                <a:spLocks noChangeArrowheads="1"/>
              </p:cNvSpPr>
              <p:nvPr/>
            </p:nvSpPr>
            <p:spPr bwMode="auto">
              <a:xfrm>
                <a:off x="275" y="2061"/>
                <a:ext cx="265" cy="1"/>
              </a:xfrm>
              <a:prstGeom prst="rect">
                <a:avLst/>
              </a:prstGeom>
              <a:solidFill>
                <a:srgbClr val="14BA5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2" name="Rectangle 59"/>
              <p:cNvSpPr>
                <a:spLocks noChangeArrowheads="1"/>
              </p:cNvSpPr>
              <p:nvPr/>
            </p:nvSpPr>
            <p:spPr bwMode="auto">
              <a:xfrm>
                <a:off x="275" y="2062"/>
                <a:ext cx="265" cy="1"/>
              </a:xfrm>
              <a:prstGeom prst="rect">
                <a:avLst/>
              </a:prstGeom>
              <a:solidFill>
                <a:srgbClr val="14B85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3" name="Rectangle 60"/>
              <p:cNvSpPr>
                <a:spLocks noChangeArrowheads="1"/>
              </p:cNvSpPr>
              <p:nvPr/>
            </p:nvSpPr>
            <p:spPr bwMode="auto">
              <a:xfrm>
                <a:off x="275" y="2063"/>
                <a:ext cx="265" cy="2"/>
              </a:xfrm>
              <a:prstGeom prst="rect">
                <a:avLst/>
              </a:prstGeom>
              <a:solidFill>
                <a:srgbClr val="14B85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4" name="Rectangle 61"/>
              <p:cNvSpPr>
                <a:spLocks noChangeArrowheads="1"/>
              </p:cNvSpPr>
              <p:nvPr/>
            </p:nvSpPr>
            <p:spPr bwMode="auto">
              <a:xfrm>
                <a:off x="275" y="2065"/>
                <a:ext cx="265" cy="1"/>
              </a:xfrm>
              <a:prstGeom prst="rect">
                <a:avLst/>
              </a:prstGeom>
              <a:solidFill>
                <a:srgbClr val="16B56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5" name="Rectangle 62"/>
              <p:cNvSpPr>
                <a:spLocks noChangeArrowheads="1"/>
              </p:cNvSpPr>
              <p:nvPr/>
            </p:nvSpPr>
            <p:spPr bwMode="auto">
              <a:xfrm>
                <a:off x="275" y="2066"/>
                <a:ext cx="265" cy="1"/>
              </a:xfrm>
              <a:prstGeom prst="rect">
                <a:avLst/>
              </a:prstGeom>
              <a:solidFill>
                <a:srgbClr val="16B56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6" name="Rectangle 63"/>
              <p:cNvSpPr>
                <a:spLocks noChangeArrowheads="1"/>
              </p:cNvSpPr>
              <p:nvPr/>
            </p:nvSpPr>
            <p:spPr bwMode="auto">
              <a:xfrm>
                <a:off x="275" y="2067"/>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7" name="Rectangle 64"/>
              <p:cNvSpPr>
                <a:spLocks noChangeArrowheads="1"/>
              </p:cNvSpPr>
              <p:nvPr/>
            </p:nvSpPr>
            <p:spPr bwMode="auto">
              <a:xfrm>
                <a:off x="275" y="2068"/>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8" name="Rectangle 65"/>
              <p:cNvSpPr>
                <a:spLocks noChangeArrowheads="1"/>
              </p:cNvSpPr>
              <p:nvPr/>
            </p:nvSpPr>
            <p:spPr bwMode="auto">
              <a:xfrm>
                <a:off x="275" y="2069"/>
                <a:ext cx="265" cy="1"/>
              </a:xfrm>
              <a:prstGeom prst="rect">
                <a:avLst/>
              </a:prstGeom>
              <a:solidFill>
                <a:srgbClr val="17B06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9" name="Rectangle 66"/>
              <p:cNvSpPr>
                <a:spLocks noChangeArrowheads="1"/>
              </p:cNvSpPr>
              <p:nvPr/>
            </p:nvSpPr>
            <p:spPr bwMode="auto">
              <a:xfrm>
                <a:off x="275" y="2070"/>
                <a:ext cx="265" cy="1"/>
              </a:xfrm>
              <a:prstGeom prst="rect">
                <a:avLst/>
              </a:prstGeom>
              <a:solidFill>
                <a:srgbClr val="19B06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0" name="Rectangle 67"/>
              <p:cNvSpPr>
                <a:spLocks noChangeArrowheads="1"/>
              </p:cNvSpPr>
              <p:nvPr/>
            </p:nvSpPr>
            <p:spPr bwMode="auto">
              <a:xfrm>
                <a:off x="275" y="2071"/>
                <a:ext cx="265" cy="1"/>
              </a:xfrm>
              <a:prstGeom prst="rect">
                <a:avLst/>
              </a:prstGeom>
              <a:solidFill>
                <a:srgbClr val="18AD6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1" name="Rectangle 68"/>
              <p:cNvSpPr>
                <a:spLocks noChangeArrowheads="1"/>
              </p:cNvSpPr>
              <p:nvPr/>
            </p:nvSpPr>
            <p:spPr bwMode="auto">
              <a:xfrm>
                <a:off x="275" y="2072"/>
                <a:ext cx="265" cy="1"/>
              </a:xfrm>
              <a:prstGeom prst="rect">
                <a:avLst/>
              </a:prstGeom>
              <a:solidFill>
                <a:srgbClr val="1AAD7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2" name="Rectangle 69"/>
              <p:cNvSpPr>
                <a:spLocks noChangeArrowheads="1"/>
              </p:cNvSpPr>
              <p:nvPr/>
            </p:nvSpPr>
            <p:spPr bwMode="auto">
              <a:xfrm>
                <a:off x="275" y="2073"/>
                <a:ext cx="265" cy="1"/>
              </a:xfrm>
              <a:prstGeom prst="rect">
                <a:avLst/>
              </a:prstGeom>
              <a:solidFill>
                <a:srgbClr val="1AAB7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3" name="Rectangle 70"/>
              <p:cNvSpPr>
                <a:spLocks noChangeArrowheads="1"/>
              </p:cNvSpPr>
              <p:nvPr/>
            </p:nvSpPr>
            <p:spPr bwMode="auto">
              <a:xfrm>
                <a:off x="275" y="2074"/>
                <a:ext cx="265" cy="2"/>
              </a:xfrm>
              <a:prstGeom prst="rect">
                <a:avLst/>
              </a:prstGeom>
              <a:solidFill>
                <a:srgbClr val="1AAB7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4" name="Rectangle 71"/>
              <p:cNvSpPr>
                <a:spLocks noChangeArrowheads="1"/>
              </p:cNvSpPr>
              <p:nvPr/>
            </p:nvSpPr>
            <p:spPr bwMode="auto">
              <a:xfrm>
                <a:off x="275" y="2076"/>
                <a:ext cx="265" cy="1"/>
              </a:xfrm>
              <a:prstGeom prst="rect">
                <a:avLst/>
              </a:prstGeom>
              <a:solidFill>
                <a:srgbClr val="1BAB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5" name="Rectangle 72"/>
              <p:cNvSpPr>
                <a:spLocks noChangeArrowheads="1"/>
              </p:cNvSpPr>
              <p:nvPr/>
            </p:nvSpPr>
            <p:spPr bwMode="auto">
              <a:xfrm>
                <a:off x="275" y="2077"/>
                <a:ext cx="265" cy="1"/>
              </a:xfrm>
              <a:prstGeom prst="rect">
                <a:avLst/>
              </a:prstGeom>
              <a:solidFill>
                <a:srgbClr val="1BA8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6" name="Rectangle 73"/>
              <p:cNvSpPr>
                <a:spLocks noChangeArrowheads="1"/>
              </p:cNvSpPr>
              <p:nvPr/>
            </p:nvSpPr>
            <p:spPr bwMode="auto">
              <a:xfrm>
                <a:off x="275" y="2078"/>
                <a:ext cx="265" cy="1"/>
              </a:xfrm>
              <a:prstGeom prst="rect">
                <a:avLst/>
              </a:prstGeom>
              <a:solidFill>
                <a:srgbClr val="1BA8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7" name="Rectangle 74"/>
              <p:cNvSpPr>
                <a:spLocks noChangeArrowheads="1"/>
              </p:cNvSpPr>
              <p:nvPr/>
            </p:nvSpPr>
            <p:spPr bwMode="auto">
              <a:xfrm>
                <a:off x="275" y="2079"/>
                <a:ext cx="265" cy="1"/>
              </a:xfrm>
              <a:prstGeom prst="rect">
                <a:avLst/>
              </a:prstGeom>
              <a:solidFill>
                <a:srgbClr val="1CA6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8" name="Rectangle 75"/>
              <p:cNvSpPr>
                <a:spLocks noChangeArrowheads="1"/>
              </p:cNvSpPr>
              <p:nvPr/>
            </p:nvSpPr>
            <p:spPr bwMode="auto">
              <a:xfrm>
                <a:off x="275" y="2080"/>
                <a:ext cx="265" cy="1"/>
              </a:xfrm>
              <a:prstGeom prst="rect">
                <a:avLst/>
              </a:prstGeom>
              <a:solidFill>
                <a:srgbClr val="1CA67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9" name="Rectangle 76"/>
              <p:cNvSpPr>
                <a:spLocks noChangeArrowheads="1"/>
              </p:cNvSpPr>
              <p:nvPr/>
            </p:nvSpPr>
            <p:spPr bwMode="auto">
              <a:xfrm>
                <a:off x="275" y="2081"/>
                <a:ext cx="265" cy="1"/>
              </a:xfrm>
              <a:prstGeom prst="rect">
                <a:avLst/>
              </a:prstGeom>
              <a:solidFill>
                <a:srgbClr val="1DA3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0" name="Rectangle 77"/>
              <p:cNvSpPr>
                <a:spLocks noChangeArrowheads="1"/>
              </p:cNvSpPr>
              <p:nvPr/>
            </p:nvSpPr>
            <p:spPr bwMode="auto">
              <a:xfrm>
                <a:off x="275" y="2082"/>
                <a:ext cx="265" cy="1"/>
              </a:xfrm>
              <a:prstGeom prst="rect">
                <a:avLst/>
              </a:prstGeom>
              <a:solidFill>
                <a:srgbClr val="1DA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1" name="Rectangle 78"/>
              <p:cNvSpPr>
                <a:spLocks noChangeArrowheads="1"/>
              </p:cNvSpPr>
              <p:nvPr/>
            </p:nvSpPr>
            <p:spPr bwMode="auto">
              <a:xfrm>
                <a:off x="275" y="2083"/>
                <a:ext cx="265" cy="1"/>
              </a:xfrm>
              <a:prstGeom prst="rect">
                <a:avLst/>
              </a:prstGeom>
              <a:solidFill>
                <a:srgbClr val="1DA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2" name="Rectangle 79"/>
              <p:cNvSpPr>
                <a:spLocks noChangeArrowheads="1"/>
              </p:cNvSpPr>
              <p:nvPr/>
            </p:nvSpPr>
            <p:spPr bwMode="auto">
              <a:xfrm>
                <a:off x="275" y="2084"/>
                <a:ext cx="265" cy="2"/>
              </a:xfrm>
              <a:prstGeom prst="rect">
                <a:avLst/>
              </a:prstGeom>
              <a:solidFill>
                <a:srgbClr val="1FA1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3" name="Rectangle 80"/>
              <p:cNvSpPr>
                <a:spLocks noChangeArrowheads="1"/>
              </p:cNvSpPr>
              <p:nvPr/>
            </p:nvSpPr>
            <p:spPr bwMode="auto">
              <a:xfrm>
                <a:off x="275" y="2086"/>
                <a:ext cx="265" cy="1"/>
              </a:xfrm>
              <a:prstGeom prst="rect">
                <a:avLst/>
              </a:prstGeom>
              <a:solidFill>
                <a:srgbClr val="1E9E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4" name="Rectangle 81"/>
              <p:cNvSpPr>
                <a:spLocks noChangeArrowheads="1"/>
              </p:cNvSpPr>
              <p:nvPr/>
            </p:nvSpPr>
            <p:spPr bwMode="auto">
              <a:xfrm>
                <a:off x="275" y="2087"/>
                <a:ext cx="265" cy="1"/>
              </a:xfrm>
              <a:prstGeom prst="rect">
                <a:avLst/>
              </a:prstGeom>
              <a:solidFill>
                <a:srgbClr val="209E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5" name="Rectangle 82"/>
              <p:cNvSpPr>
                <a:spLocks noChangeArrowheads="1"/>
              </p:cNvSpPr>
              <p:nvPr/>
            </p:nvSpPr>
            <p:spPr bwMode="auto">
              <a:xfrm>
                <a:off x="275" y="2088"/>
                <a:ext cx="265" cy="1"/>
              </a:xfrm>
              <a:prstGeom prst="rect">
                <a:avLst/>
              </a:prstGeom>
              <a:solidFill>
                <a:srgbClr val="1F9C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6" name="Rectangle 83"/>
              <p:cNvSpPr>
                <a:spLocks noChangeArrowheads="1"/>
              </p:cNvSpPr>
              <p:nvPr/>
            </p:nvSpPr>
            <p:spPr bwMode="auto">
              <a:xfrm>
                <a:off x="275" y="2089"/>
                <a:ext cx="265" cy="1"/>
              </a:xfrm>
              <a:prstGeom prst="rect">
                <a:avLst/>
              </a:prstGeom>
              <a:solidFill>
                <a:srgbClr val="1F9C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7" name="Rectangle 84"/>
              <p:cNvSpPr>
                <a:spLocks noChangeArrowheads="1"/>
              </p:cNvSpPr>
              <p:nvPr/>
            </p:nvSpPr>
            <p:spPr bwMode="auto">
              <a:xfrm>
                <a:off x="275" y="2090"/>
                <a:ext cx="265" cy="1"/>
              </a:xfrm>
              <a:prstGeom prst="rect">
                <a:avLst/>
              </a:prstGeom>
              <a:solidFill>
                <a:srgbClr val="2099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8" name="Rectangle 85"/>
              <p:cNvSpPr>
                <a:spLocks noChangeArrowheads="1"/>
              </p:cNvSpPr>
              <p:nvPr/>
            </p:nvSpPr>
            <p:spPr bwMode="auto">
              <a:xfrm>
                <a:off x="275" y="2091"/>
                <a:ext cx="265" cy="1"/>
              </a:xfrm>
              <a:prstGeom prst="rect">
                <a:avLst/>
              </a:prstGeom>
              <a:solidFill>
                <a:srgbClr val="20998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9" name="Rectangle 86"/>
              <p:cNvSpPr>
                <a:spLocks noChangeArrowheads="1"/>
              </p:cNvSpPr>
              <p:nvPr/>
            </p:nvSpPr>
            <p:spPr bwMode="auto">
              <a:xfrm>
                <a:off x="275" y="2092"/>
                <a:ext cx="265" cy="1"/>
              </a:xfrm>
              <a:prstGeom prst="rect">
                <a:avLst/>
              </a:prstGeom>
              <a:solidFill>
                <a:srgbClr val="2099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0" name="Rectangle 87"/>
              <p:cNvSpPr>
                <a:spLocks noChangeArrowheads="1"/>
              </p:cNvSpPr>
              <p:nvPr/>
            </p:nvSpPr>
            <p:spPr bwMode="auto">
              <a:xfrm>
                <a:off x="275" y="2093"/>
                <a:ext cx="265" cy="1"/>
              </a:xfrm>
              <a:prstGeom prst="rect">
                <a:avLst/>
              </a:prstGeom>
              <a:solidFill>
                <a:srgbClr val="20968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1" name="Rectangle 88"/>
              <p:cNvSpPr>
                <a:spLocks noChangeArrowheads="1"/>
              </p:cNvSpPr>
              <p:nvPr/>
            </p:nvSpPr>
            <p:spPr bwMode="auto">
              <a:xfrm>
                <a:off x="275" y="2094"/>
                <a:ext cx="265" cy="1"/>
              </a:xfrm>
              <a:prstGeom prst="rect">
                <a:avLst/>
              </a:prstGeom>
              <a:solidFill>
                <a:srgbClr val="2096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2" name="Rectangle 89"/>
              <p:cNvSpPr>
                <a:spLocks noChangeArrowheads="1"/>
              </p:cNvSpPr>
              <p:nvPr/>
            </p:nvSpPr>
            <p:spPr bwMode="auto">
              <a:xfrm>
                <a:off x="275" y="2095"/>
                <a:ext cx="265" cy="2"/>
              </a:xfrm>
              <a:prstGeom prst="rect">
                <a:avLst/>
              </a:prstGeom>
              <a:solidFill>
                <a:srgbClr val="2096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3" name="Rectangle 90"/>
              <p:cNvSpPr>
                <a:spLocks noChangeArrowheads="1"/>
              </p:cNvSpPr>
              <p:nvPr/>
            </p:nvSpPr>
            <p:spPr bwMode="auto">
              <a:xfrm>
                <a:off x="275" y="2097"/>
                <a:ext cx="265" cy="1"/>
              </a:xfrm>
              <a:prstGeom prst="rect">
                <a:avLst/>
              </a:prstGeom>
              <a:solidFill>
                <a:srgbClr val="2096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4" name="Rectangle 91"/>
              <p:cNvSpPr>
                <a:spLocks noChangeArrowheads="1"/>
              </p:cNvSpPr>
              <p:nvPr/>
            </p:nvSpPr>
            <p:spPr bwMode="auto">
              <a:xfrm>
                <a:off x="275" y="2098"/>
                <a:ext cx="265" cy="1"/>
              </a:xfrm>
              <a:prstGeom prst="rect">
                <a:avLst/>
              </a:prstGeom>
              <a:solidFill>
                <a:srgbClr val="1E94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5" name="Rectangle 92"/>
              <p:cNvSpPr>
                <a:spLocks noChangeArrowheads="1"/>
              </p:cNvSpPr>
              <p:nvPr/>
            </p:nvSpPr>
            <p:spPr bwMode="auto">
              <a:xfrm>
                <a:off x="275" y="2099"/>
                <a:ext cx="265" cy="1"/>
              </a:xfrm>
              <a:prstGeom prst="rect">
                <a:avLst/>
              </a:prstGeom>
              <a:solidFill>
                <a:srgbClr val="1E94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6" name="Rectangle 93"/>
              <p:cNvSpPr>
                <a:spLocks noChangeArrowheads="1"/>
              </p:cNvSpPr>
              <p:nvPr/>
            </p:nvSpPr>
            <p:spPr bwMode="auto">
              <a:xfrm>
                <a:off x="275" y="2100"/>
                <a:ext cx="265" cy="1"/>
              </a:xfrm>
              <a:prstGeom prst="rect">
                <a:avLst/>
              </a:prstGeom>
              <a:solidFill>
                <a:srgbClr val="1E92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7" name="Rectangle 94"/>
              <p:cNvSpPr>
                <a:spLocks noChangeArrowheads="1"/>
              </p:cNvSpPr>
              <p:nvPr/>
            </p:nvSpPr>
            <p:spPr bwMode="auto">
              <a:xfrm>
                <a:off x="275" y="2101"/>
                <a:ext cx="265" cy="1"/>
              </a:xfrm>
              <a:prstGeom prst="rect">
                <a:avLst/>
              </a:prstGeom>
              <a:solidFill>
                <a:srgbClr val="1D8F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8" name="Rectangle 95"/>
              <p:cNvSpPr>
                <a:spLocks noChangeArrowheads="1"/>
              </p:cNvSpPr>
              <p:nvPr/>
            </p:nvSpPr>
            <p:spPr bwMode="auto">
              <a:xfrm>
                <a:off x="275" y="2102"/>
                <a:ext cx="265" cy="1"/>
              </a:xfrm>
              <a:prstGeom prst="rect">
                <a:avLst/>
              </a:prstGeom>
              <a:solidFill>
                <a:srgbClr val="1C8D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9" name="Rectangle 96"/>
              <p:cNvSpPr>
                <a:spLocks noChangeArrowheads="1"/>
              </p:cNvSpPr>
              <p:nvPr/>
            </p:nvSpPr>
            <p:spPr bwMode="auto">
              <a:xfrm>
                <a:off x="275" y="2103"/>
                <a:ext cx="265" cy="1"/>
              </a:xfrm>
              <a:prstGeom prst="rect">
                <a:avLst/>
              </a:prstGeom>
              <a:solidFill>
                <a:srgbClr val="1C8B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0" name="Rectangle 97"/>
              <p:cNvSpPr>
                <a:spLocks noChangeArrowheads="1"/>
              </p:cNvSpPr>
              <p:nvPr/>
            </p:nvSpPr>
            <p:spPr bwMode="auto">
              <a:xfrm>
                <a:off x="275" y="2104"/>
                <a:ext cx="265" cy="1"/>
              </a:xfrm>
              <a:prstGeom prst="rect">
                <a:avLst/>
              </a:prstGeom>
              <a:solidFill>
                <a:srgbClr val="1C8A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1" name="Rectangle 98"/>
              <p:cNvSpPr>
                <a:spLocks noChangeArrowheads="1"/>
              </p:cNvSpPr>
              <p:nvPr/>
            </p:nvSpPr>
            <p:spPr bwMode="auto">
              <a:xfrm>
                <a:off x="275" y="2105"/>
                <a:ext cx="265" cy="1"/>
              </a:xfrm>
              <a:prstGeom prst="rect">
                <a:avLst/>
              </a:prstGeom>
              <a:solidFill>
                <a:srgbClr val="1B85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2" name="Rectangle 99"/>
              <p:cNvSpPr>
                <a:spLocks noChangeArrowheads="1"/>
              </p:cNvSpPr>
              <p:nvPr/>
            </p:nvSpPr>
            <p:spPr bwMode="auto">
              <a:xfrm>
                <a:off x="275" y="2106"/>
                <a:ext cx="265" cy="2"/>
              </a:xfrm>
              <a:prstGeom prst="rect">
                <a:avLst/>
              </a:prstGeom>
              <a:solidFill>
                <a:srgbClr val="1B83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3" name="Rectangle 100"/>
              <p:cNvSpPr>
                <a:spLocks noChangeArrowheads="1"/>
              </p:cNvSpPr>
              <p:nvPr/>
            </p:nvSpPr>
            <p:spPr bwMode="auto">
              <a:xfrm>
                <a:off x="275" y="2108"/>
                <a:ext cx="265" cy="1"/>
              </a:xfrm>
              <a:prstGeom prst="rect">
                <a:avLst/>
              </a:prstGeom>
              <a:solidFill>
                <a:srgbClr val="1A81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4" name="Rectangle 101"/>
              <p:cNvSpPr>
                <a:spLocks noChangeArrowheads="1"/>
              </p:cNvSpPr>
              <p:nvPr/>
            </p:nvSpPr>
            <p:spPr bwMode="auto">
              <a:xfrm>
                <a:off x="275" y="2109"/>
                <a:ext cx="265" cy="1"/>
              </a:xfrm>
              <a:prstGeom prst="rect">
                <a:avLst/>
              </a:prstGeom>
              <a:solidFill>
                <a:srgbClr val="1A7F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5" name="Rectangle 102"/>
              <p:cNvSpPr>
                <a:spLocks noChangeArrowheads="1"/>
              </p:cNvSpPr>
              <p:nvPr/>
            </p:nvSpPr>
            <p:spPr bwMode="auto">
              <a:xfrm>
                <a:off x="275" y="2110"/>
                <a:ext cx="265" cy="1"/>
              </a:xfrm>
              <a:prstGeom prst="rect">
                <a:avLst/>
              </a:prstGeom>
              <a:solidFill>
                <a:srgbClr val="197D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6" name="Rectangle 103"/>
              <p:cNvSpPr>
                <a:spLocks noChangeArrowheads="1"/>
              </p:cNvSpPr>
              <p:nvPr/>
            </p:nvSpPr>
            <p:spPr bwMode="auto">
              <a:xfrm>
                <a:off x="275" y="2111"/>
                <a:ext cx="265" cy="1"/>
              </a:xfrm>
              <a:prstGeom prst="rect">
                <a:avLst/>
              </a:prstGeom>
              <a:solidFill>
                <a:srgbClr val="197B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7" name="Rectangle 104"/>
              <p:cNvSpPr>
                <a:spLocks noChangeArrowheads="1"/>
              </p:cNvSpPr>
              <p:nvPr/>
            </p:nvSpPr>
            <p:spPr bwMode="auto">
              <a:xfrm>
                <a:off x="275" y="2112"/>
                <a:ext cx="265" cy="1"/>
              </a:xfrm>
              <a:prstGeom prst="rect">
                <a:avLst/>
              </a:prstGeom>
              <a:solidFill>
                <a:srgbClr val="1879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8" name="Rectangle 105"/>
              <p:cNvSpPr>
                <a:spLocks noChangeArrowheads="1"/>
              </p:cNvSpPr>
              <p:nvPr/>
            </p:nvSpPr>
            <p:spPr bwMode="auto">
              <a:xfrm>
                <a:off x="275" y="2113"/>
                <a:ext cx="265" cy="1"/>
              </a:xfrm>
              <a:prstGeom prst="rect">
                <a:avLst/>
              </a:prstGeom>
              <a:solidFill>
                <a:srgbClr val="1775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9" name="Rectangle 106"/>
              <p:cNvSpPr>
                <a:spLocks noChangeArrowheads="1"/>
              </p:cNvSpPr>
              <p:nvPr/>
            </p:nvSpPr>
            <p:spPr bwMode="auto">
              <a:xfrm>
                <a:off x="275" y="2114"/>
                <a:ext cx="265" cy="1"/>
              </a:xfrm>
              <a:prstGeom prst="rect">
                <a:avLst/>
              </a:prstGeom>
              <a:solidFill>
                <a:srgbClr val="1773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0" name="Rectangle 107"/>
              <p:cNvSpPr>
                <a:spLocks noChangeArrowheads="1"/>
              </p:cNvSpPr>
              <p:nvPr/>
            </p:nvSpPr>
            <p:spPr bwMode="auto">
              <a:xfrm>
                <a:off x="275" y="2115"/>
                <a:ext cx="265" cy="1"/>
              </a:xfrm>
              <a:prstGeom prst="rect">
                <a:avLst/>
              </a:prstGeom>
              <a:solidFill>
                <a:srgbClr val="1771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1" name="Rectangle 108"/>
              <p:cNvSpPr>
                <a:spLocks noChangeArrowheads="1"/>
              </p:cNvSpPr>
              <p:nvPr/>
            </p:nvSpPr>
            <p:spPr bwMode="auto">
              <a:xfrm>
                <a:off x="275" y="2116"/>
                <a:ext cx="265" cy="2"/>
              </a:xfrm>
              <a:prstGeom prst="rect">
                <a:avLst/>
              </a:prstGeom>
              <a:solidFill>
                <a:srgbClr val="166F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2" name="Rectangle 109"/>
              <p:cNvSpPr>
                <a:spLocks noChangeArrowheads="1"/>
              </p:cNvSpPr>
              <p:nvPr/>
            </p:nvSpPr>
            <p:spPr bwMode="auto">
              <a:xfrm>
                <a:off x="275" y="2118"/>
                <a:ext cx="265" cy="1"/>
              </a:xfrm>
              <a:prstGeom prst="rect">
                <a:avLst/>
              </a:prstGeom>
              <a:solidFill>
                <a:srgbClr val="166B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3" name="Rectangle 110"/>
              <p:cNvSpPr>
                <a:spLocks noChangeArrowheads="1"/>
              </p:cNvSpPr>
              <p:nvPr/>
            </p:nvSpPr>
            <p:spPr bwMode="auto">
              <a:xfrm>
                <a:off x="275" y="2119"/>
                <a:ext cx="265" cy="1"/>
              </a:xfrm>
              <a:prstGeom prst="rect">
                <a:avLst/>
              </a:prstGeom>
              <a:solidFill>
                <a:srgbClr val="1669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4" name="Rectangle 111"/>
              <p:cNvSpPr>
                <a:spLocks noChangeArrowheads="1"/>
              </p:cNvSpPr>
              <p:nvPr/>
            </p:nvSpPr>
            <p:spPr bwMode="auto">
              <a:xfrm>
                <a:off x="275" y="2120"/>
                <a:ext cx="265" cy="1"/>
              </a:xfrm>
              <a:prstGeom prst="rect">
                <a:avLst/>
              </a:prstGeom>
              <a:solidFill>
                <a:srgbClr val="1667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5" name="Rectangle 112"/>
              <p:cNvSpPr>
                <a:spLocks noChangeArrowheads="1"/>
              </p:cNvSpPr>
              <p:nvPr/>
            </p:nvSpPr>
            <p:spPr bwMode="auto">
              <a:xfrm>
                <a:off x="275" y="2121"/>
                <a:ext cx="265" cy="1"/>
              </a:xfrm>
              <a:prstGeom prst="rect">
                <a:avLst/>
              </a:prstGeom>
              <a:solidFill>
                <a:srgbClr val="1465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6" name="Rectangle 113"/>
              <p:cNvSpPr>
                <a:spLocks noChangeArrowheads="1"/>
              </p:cNvSpPr>
              <p:nvPr/>
            </p:nvSpPr>
            <p:spPr bwMode="auto">
              <a:xfrm>
                <a:off x="275" y="2122"/>
                <a:ext cx="265" cy="1"/>
              </a:xfrm>
              <a:prstGeom prst="rect">
                <a:avLst/>
              </a:prstGeom>
              <a:solidFill>
                <a:srgbClr val="1461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7" name="Rectangle 114"/>
              <p:cNvSpPr>
                <a:spLocks noChangeArrowheads="1"/>
              </p:cNvSpPr>
              <p:nvPr/>
            </p:nvSpPr>
            <p:spPr bwMode="auto">
              <a:xfrm>
                <a:off x="275" y="2123"/>
                <a:ext cx="265" cy="1"/>
              </a:xfrm>
              <a:prstGeom prst="rect">
                <a:avLst/>
              </a:prstGeom>
              <a:solidFill>
                <a:srgbClr val="145F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8" name="Rectangle 115"/>
              <p:cNvSpPr>
                <a:spLocks noChangeArrowheads="1"/>
              </p:cNvSpPr>
              <p:nvPr/>
            </p:nvSpPr>
            <p:spPr bwMode="auto">
              <a:xfrm>
                <a:off x="275" y="2124"/>
                <a:ext cx="265" cy="1"/>
              </a:xfrm>
              <a:prstGeom prst="rect">
                <a:avLst/>
              </a:prstGeom>
              <a:solidFill>
                <a:srgbClr val="145D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9" name="Rectangle 116"/>
              <p:cNvSpPr>
                <a:spLocks noChangeArrowheads="1"/>
              </p:cNvSpPr>
              <p:nvPr/>
            </p:nvSpPr>
            <p:spPr bwMode="auto">
              <a:xfrm>
                <a:off x="275" y="2125"/>
                <a:ext cx="265" cy="1"/>
              </a:xfrm>
              <a:prstGeom prst="rect">
                <a:avLst/>
              </a:prstGeom>
              <a:solidFill>
                <a:srgbClr val="145B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0" name="Rectangle 117"/>
              <p:cNvSpPr>
                <a:spLocks noChangeArrowheads="1"/>
              </p:cNvSpPr>
              <p:nvPr/>
            </p:nvSpPr>
            <p:spPr bwMode="auto">
              <a:xfrm>
                <a:off x="275" y="2126"/>
                <a:ext cx="265" cy="1"/>
              </a:xfrm>
              <a:prstGeom prst="rect">
                <a:avLst/>
              </a:prstGeom>
              <a:solidFill>
                <a:srgbClr val="1359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1" name="Rectangle 118"/>
              <p:cNvSpPr>
                <a:spLocks noChangeArrowheads="1"/>
              </p:cNvSpPr>
              <p:nvPr/>
            </p:nvSpPr>
            <p:spPr bwMode="auto">
              <a:xfrm>
                <a:off x="275" y="2127"/>
                <a:ext cx="265" cy="2"/>
              </a:xfrm>
              <a:prstGeom prst="rect">
                <a:avLst/>
              </a:prstGeom>
              <a:solidFill>
                <a:srgbClr val="1255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2" name="Rectangle 119"/>
              <p:cNvSpPr>
                <a:spLocks noChangeArrowheads="1"/>
              </p:cNvSpPr>
              <p:nvPr/>
            </p:nvSpPr>
            <p:spPr bwMode="auto">
              <a:xfrm>
                <a:off x="275" y="2129"/>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3" name="Rectangle 120"/>
              <p:cNvSpPr>
                <a:spLocks noChangeArrowheads="1"/>
              </p:cNvSpPr>
              <p:nvPr/>
            </p:nvSpPr>
            <p:spPr bwMode="auto">
              <a:xfrm>
                <a:off x="275" y="2130"/>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4" name="Rectangle 121"/>
              <p:cNvSpPr>
                <a:spLocks noChangeArrowheads="1"/>
              </p:cNvSpPr>
              <p:nvPr/>
            </p:nvSpPr>
            <p:spPr bwMode="auto">
              <a:xfrm>
                <a:off x="275" y="2131"/>
                <a:ext cx="265" cy="1"/>
              </a:xfrm>
              <a:prstGeom prst="rect">
                <a:avLst/>
              </a:prstGeom>
              <a:solidFill>
                <a:srgbClr val="115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5" name="Rectangle 122"/>
              <p:cNvSpPr>
                <a:spLocks noChangeArrowheads="1"/>
              </p:cNvSpPr>
              <p:nvPr/>
            </p:nvSpPr>
            <p:spPr bwMode="auto">
              <a:xfrm>
                <a:off x="275" y="2132"/>
                <a:ext cx="265" cy="1"/>
              </a:xfrm>
              <a:prstGeom prst="rect">
                <a:avLst/>
              </a:prstGeom>
              <a:solidFill>
                <a:srgbClr val="114F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6" name="Rectangle 123"/>
              <p:cNvSpPr>
                <a:spLocks noChangeArrowheads="1"/>
              </p:cNvSpPr>
              <p:nvPr/>
            </p:nvSpPr>
            <p:spPr bwMode="auto">
              <a:xfrm>
                <a:off x="275" y="2133"/>
                <a:ext cx="265" cy="1"/>
              </a:xfrm>
              <a:prstGeom prst="rect">
                <a:avLst/>
              </a:prstGeom>
              <a:solidFill>
                <a:srgbClr val="114C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7" name="Rectangle 124"/>
              <p:cNvSpPr>
                <a:spLocks noChangeArrowheads="1"/>
              </p:cNvSpPr>
              <p:nvPr/>
            </p:nvSpPr>
            <p:spPr bwMode="auto">
              <a:xfrm>
                <a:off x="275" y="2134"/>
                <a:ext cx="265" cy="1"/>
              </a:xfrm>
              <a:prstGeom prst="rect">
                <a:avLst/>
              </a:prstGeom>
              <a:solidFill>
                <a:srgbClr val="114A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8" name="Rectangle 125"/>
              <p:cNvSpPr>
                <a:spLocks noChangeArrowheads="1"/>
              </p:cNvSpPr>
              <p:nvPr/>
            </p:nvSpPr>
            <p:spPr bwMode="auto">
              <a:xfrm>
                <a:off x="275" y="2135"/>
                <a:ext cx="265" cy="1"/>
              </a:xfrm>
              <a:prstGeom prst="rect">
                <a:avLst/>
              </a:prstGeom>
              <a:solidFill>
                <a:srgbClr val="1148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9" name="Rectangle 126"/>
              <p:cNvSpPr>
                <a:spLocks noChangeArrowheads="1"/>
              </p:cNvSpPr>
              <p:nvPr/>
            </p:nvSpPr>
            <p:spPr bwMode="auto">
              <a:xfrm>
                <a:off x="275" y="2136"/>
                <a:ext cx="265" cy="1"/>
              </a:xfrm>
              <a:prstGeom prst="rect">
                <a:avLst/>
              </a:prstGeom>
              <a:solidFill>
                <a:srgbClr val="0F46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0" name="Rectangle 127"/>
              <p:cNvSpPr>
                <a:spLocks noChangeArrowheads="1"/>
              </p:cNvSpPr>
              <p:nvPr/>
            </p:nvSpPr>
            <p:spPr bwMode="auto">
              <a:xfrm>
                <a:off x="275" y="2137"/>
                <a:ext cx="265" cy="1"/>
              </a:xfrm>
              <a:prstGeom prst="rect">
                <a:avLst/>
              </a:prstGeom>
              <a:solidFill>
                <a:srgbClr val="0F44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1" name="Rectangle 128"/>
              <p:cNvSpPr>
                <a:spLocks noChangeArrowheads="1"/>
              </p:cNvSpPr>
              <p:nvPr/>
            </p:nvSpPr>
            <p:spPr bwMode="auto">
              <a:xfrm>
                <a:off x="275" y="2138"/>
                <a:ext cx="265" cy="2"/>
              </a:xfrm>
              <a:prstGeom prst="rect">
                <a:avLst/>
              </a:prstGeom>
              <a:solidFill>
                <a:srgbClr val="0F42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2" name="Rectangle 129"/>
              <p:cNvSpPr>
                <a:spLocks noChangeArrowheads="1"/>
              </p:cNvSpPr>
              <p:nvPr/>
            </p:nvSpPr>
            <p:spPr bwMode="auto">
              <a:xfrm>
                <a:off x="275" y="2140"/>
                <a:ext cx="265" cy="1"/>
              </a:xfrm>
              <a:prstGeom prst="rect">
                <a:avLst/>
              </a:prstGeom>
              <a:solidFill>
                <a:srgbClr val="0F40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3" name="Rectangle 130"/>
              <p:cNvSpPr>
                <a:spLocks noChangeArrowheads="1"/>
              </p:cNvSpPr>
              <p:nvPr/>
            </p:nvSpPr>
            <p:spPr bwMode="auto">
              <a:xfrm>
                <a:off x="275" y="2141"/>
                <a:ext cx="265" cy="1"/>
              </a:xfrm>
              <a:prstGeom prst="rect">
                <a:avLst/>
              </a:prstGeom>
              <a:solidFill>
                <a:srgbClr val="0E3E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4" name="Rectangle 131"/>
              <p:cNvSpPr>
                <a:spLocks noChangeArrowheads="1"/>
              </p:cNvSpPr>
              <p:nvPr/>
            </p:nvSpPr>
            <p:spPr bwMode="auto">
              <a:xfrm>
                <a:off x="275" y="2142"/>
                <a:ext cx="265" cy="1"/>
              </a:xfrm>
              <a:prstGeom prst="rect">
                <a:avLst/>
              </a:prstGeom>
              <a:solidFill>
                <a:srgbClr val="0E3C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5" name="Rectangle 132"/>
              <p:cNvSpPr>
                <a:spLocks noChangeArrowheads="1"/>
              </p:cNvSpPr>
              <p:nvPr/>
            </p:nvSpPr>
            <p:spPr bwMode="auto">
              <a:xfrm>
                <a:off x="275" y="2143"/>
                <a:ext cx="265" cy="1"/>
              </a:xfrm>
              <a:prstGeom prst="rect">
                <a:avLst/>
              </a:prstGeom>
              <a:solidFill>
                <a:srgbClr val="0E3A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6" name="Rectangle 133"/>
              <p:cNvSpPr>
                <a:spLocks noChangeArrowheads="1"/>
              </p:cNvSpPr>
              <p:nvPr/>
            </p:nvSpPr>
            <p:spPr bwMode="auto">
              <a:xfrm>
                <a:off x="275" y="2144"/>
                <a:ext cx="265" cy="1"/>
              </a:xfrm>
              <a:prstGeom prst="rect">
                <a:avLst/>
              </a:prstGeom>
              <a:solidFill>
                <a:srgbClr val="0E38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7" name="Rectangle 134"/>
              <p:cNvSpPr>
                <a:spLocks noChangeArrowheads="1"/>
              </p:cNvSpPr>
              <p:nvPr/>
            </p:nvSpPr>
            <p:spPr bwMode="auto">
              <a:xfrm>
                <a:off x="275" y="2145"/>
                <a:ext cx="265" cy="1"/>
              </a:xfrm>
              <a:prstGeom prst="rect">
                <a:avLst/>
              </a:prstGeom>
              <a:solidFill>
                <a:srgbClr val="0C35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8" name="Rectangle 135"/>
              <p:cNvSpPr>
                <a:spLocks noChangeArrowheads="1"/>
              </p:cNvSpPr>
              <p:nvPr/>
            </p:nvSpPr>
            <p:spPr bwMode="auto">
              <a:xfrm>
                <a:off x="275" y="2146"/>
                <a:ext cx="265" cy="1"/>
              </a:xfrm>
              <a:prstGeom prst="rect">
                <a:avLst/>
              </a:prstGeom>
              <a:solidFill>
                <a:srgbClr val="0C33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9" name="Rectangle 136"/>
              <p:cNvSpPr>
                <a:spLocks noChangeArrowheads="1"/>
              </p:cNvSpPr>
              <p:nvPr/>
            </p:nvSpPr>
            <p:spPr bwMode="auto">
              <a:xfrm>
                <a:off x="275" y="2147"/>
                <a:ext cx="265" cy="1"/>
              </a:xfrm>
              <a:prstGeom prst="rect">
                <a:avLst/>
              </a:prstGeom>
              <a:solidFill>
                <a:srgbClr val="0C31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0" name="Rectangle 137"/>
              <p:cNvSpPr>
                <a:spLocks noChangeArrowheads="1"/>
              </p:cNvSpPr>
              <p:nvPr/>
            </p:nvSpPr>
            <p:spPr bwMode="auto">
              <a:xfrm>
                <a:off x="275" y="2148"/>
                <a:ext cx="265" cy="1"/>
              </a:xfrm>
              <a:prstGeom prst="rect">
                <a:avLst/>
              </a:prstGeom>
              <a:solidFill>
                <a:srgbClr val="0C2F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1" name="Rectangle 138"/>
              <p:cNvSpPr>
                <a:spLocks noChangeArrowheads="1"/>
              </p:cNvSpPr>
              <p:nvPr/>
            </p:nvSpPr>
            <p:spPr bwMode="auto">
              <a:xfrm>
                <a:off x="275" y="2149"/>
                <a:ext cx="265" cy="2"/>
              </a:xfrm>
              <a:prstGeom prst="rect">
                <a:avLst/>
              </a:prstGeom>
              <a:solidFill>
                <a:srgbClr val="0B2C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2" name="Line 139"/>
              <p:cNvSpPr>
                <a:spLocks noChangeShapeType="1"/>
              </p:cNvSpPr>
              <p:nvPr/>
            </p:nvSpPr>
            <p:spPr bwMode="auto">
              <a:xfrm>
                <a:off x="540" y="1870"/>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3" name="Rectangle 140"/>
              <p:cNvSpPr>
                <a:spLocks noChangeArrowheads="1"/>
              </p:cNvSpPr>
              <p:nvPr/>
            </p:nvSpPr>
            <p:spPr bwMode="auto">
              <a:xfrm>
                <a:off x="275" y="1870"/>
                <a:ext cx="265" cy="2"/>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4" name="Rectangle 141"/>
              <p:cNvSpPr>
                <a:spLocks noChangeArrowheads="1"/>
              </p:cNvSpPr>
              <p:nvPr/>
            </p:nvSpPr>
            <p:spPr bwMode="auto">
              <a:xfrm>
                <a:off x="275" y="1872"/>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5" name="Rectangle 142"/>
              <p:cNvSpPr>
                <a:spLocks noChangeArrowheads="1"/>
              </p:cNvSpPr>
              <p:nvPr/>
            </p:nvSpPr>
            <p:spPr bwMode="auto">
              <a:xfrm>
                <a:off x="275" y="1873"/>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6" name="Rectangle 143"/>
              <p:cNvSpPr>
                <a:spLocks noChangeArrowheads="1"/>
              </p:cNvSpPr>
              <p:nvPr/>
            </p:nvSpPr>
            <p:spPr bwMode="auto">
              <a:xfrm>
                <a:off x="275" y="1874"/>
                <a:ext cx="265" cy="1"/>
              </a:xfrm>
              <a:prstGeom prst="rect">
                <a:avLst/>
              </a:prstGeom>
              <a:solidFill>
                <a:srgbClr val="C253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7" name="Rectangle 144"/>
              <p:cNvSpPr>
                <a:spLocks noChangeArrowheads="1"/>
              </p:cNvSpPr>
              <p:nvPr/>
            </p:nvSpPr>
            <p:spPr bwMode="auto">
              <a:xfrm>
                <a:off x="275" y="1875"/>
                <a:ext cx="265" cy="1"/>
              </a:xfrm>
              <a:prstGeom prst="rect">
                <a:avLst/>
              </a:prstGeom>
              <a:solidFill>
                <a:srgbClr val="C456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8" name="Rectangle 145"/>
              <p:cNvSpPr>
                <a:spLocks noChangeArrowheads="1"/>
              </p:cNvSpPr>
              <p:nvPr/>
            </p:nvSpPr>
            <p:spPr bwMode="auto">
              <a:xfrm>
                <a:off x="275" y="1876"/>
                <a:ext cx="265" cy="1"/>
              </a:xfrm>
              <a:prstGeom prst="rect">
                <a:avLst/>
              </a:prstGeom>
              <a:solidFill>
                <a:srgbClr val="C455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9" name="Rectangle 146"/>
              <p:cNvSpPr>
                <a:spLocks noChangeArrowheads="1"/>
              </p:cNvSpPr>
              <p:nvPr/>
            </p:nvSpPr>
            <p:spPr bwMode="auto">
              <a:xfrm>
                <a:off x="275" y="1877"/>
                <a:ext cx="265" cy="1"/>
              </a:xfrm>
              <a:prstGeom prst="rect">
                <a:avLst/>
              </a:prstGeom>
              <a:solidFill>
                <a:srgbClr val="C457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0" name="Rectangle 147"/>
              <p:cNvSpPr>
                <a:spLocks noChangeArrowheads="1"/>
              </p:cNvSpPr>
              <p:nvPr/>
            </p:nvSpPr>
            <p:spPr bwMode="auto">
              <a:xfrm>
                <a:off x="275" y="1878"/>
                <a:ext cx="265" cy="1"/>
              </a:xfrm>
              <a:prstGeom prst="rect">
                <a:avLst/>
              </a:prstGeom>
              <a:solidFill>
                <a:srgbClr val="C758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1" name="Rectangle 148"/>
              <p:cNvSpPr>
                <a:spLocks noChangeArrowheads="1"/>
              </p:cNvSpPr>
              <p:nvPr/>
            </p:nvSpPr>
            <p:spPr bwMode="auto">
              <a:xfrm>
                <a:off x="275" y="1879"/>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2" name="Rectangle 149"/>
              <p:cNvSpPr>
                <a:spLocks noChangeArrowheads="1"/>
              </p:cNvSpPr>
              <p:nvPr/>
            </p:nvSpPr>
            <p:spPr bwMode="auto">
              <a:xfrm>
                <a:off x="275" y="1880"/>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3" name="Rectangle 150"/>
              <p:cNvSpPr>
                <a:spLocks noChangeArrowheads="1"/>
              </p:cNvSpPr>
              <p:nvPr/>
            </p:nvSpPr>
            <p:spPr bwMode="auto">
              <a:xfrm>
                <a:off x="275" y="1881"/>
                <a:ext cx="265" cy="2"/>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4" name="Rectangle 151"/>
              <p:cNvSpPr>
                <a:spLocks noChangeArrowheads="1"/>
              </p:cNvSpPr>
              <p:nvPr/>
            </p:nvSpPr>
            <p:spPr bwMode="auto">
              <a:xfrm>
                <a:off x="275" y="1883"/>
                <a:ext cx="265" cy="1"/>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5" name="Rectangle 152"/>
              <p:cNvSpPr>
                <a:spLocks noChangeArrowheads="1"/>
              </p:cNvSpPr>
              <p:nvPr/>
            </p:nvSpPr>
            <p:spPr bwMode="auto">
              <a:xfrm>
                <a:off x="275" y="1884"/>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6" name="Rectangle 153"/>
              <p:cNvSpPr>
                <a:spLocks noChangeArrowheads="1"/>
              </p:cNvSpPr>
              <p:nvPr/>
            </p:nvSpPr>
            <p:spPr bwMode="auto">
              <a:xfrm>
                <a:off x="275" y="1885"/>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7" name="Rectangle 154"/>
              <p:cNvSpPr>
                <a:spLocks noChangeArrowheads="1"/>
              </p:cNvSpPr>
              <p:nvPr/>
            </p:nvSpPr>
            <p:spPr bwMode="auto">
              <a:xfrm>
                <a:off x="275" y="1886"/>
                <a:ext cx="265" cy="1"/>
              </a:xfrm>
              <a:prstGeom prst="rect">
                <a:avLst/>
              </a:prstGeom>
              <a:solidFill>
                <a:srgbClr val="CC6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8" name="Rectangle 155"/>
              <p:cNvSpPr>
                <a:spLocks noChangeArrowheads="1"/>
              </p:cNvSpPr>
              <p:nvPr/>
            </p:nvSpPr>
            <p:spPr bwMode="auto">
              <a:xfrm>
                <a:off x="275" y="1887"/>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9" name="Rectangle 156"/>
              <p:cNvSpPr>
                <a:spLocks noChangeArrowheads="1"/>
              </p:cNvSpPr>
              <p:nvPr/>
            </p:nvSpPr>
            <p:spPr bwMode="auto">
              <a:xfrm>
                <a:off x="275" y="1888"/>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0" name="Rectangle 157"/>
              <p:cNvSpPr>
                <a:spLocks noChangeArrowheads="1"/>
              </p:cNvSpPr>
              <p:nvPr/>
            </p:nvSpPr>
            <p:spPr bwMode="auto">
              <a:xfrm>
                <a:off x="275" y="1889"/>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1" name="Rectangle 158"/>
              <p:cNvSpPr>
                <a:spLocks noChangeArrowheads="1"/>
              </p:cNvSpPr>
              <p:nvPr/>
            </p:nvSpPr>
            <p:spPr bwMode="auto">
              <a:xfrm>
                <a:off x="275" y="1890"/>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2" name="Rectangle 159"/>
              <p:cNvSpPr>
                <a:spLocks noChangeArrowheads="1"/>
              </p:cNvSpPr>
              <p:nvPr/>
            </p:nvSpPr>
            <p:spPr bwMode="auto">
              <a:xfrm>
                <a:off x="275" y="1891"/>
                <a:ext cx="265" cy="1"/>
              </a:xfrm>
              <a:prstGeom prst="rect">
                <a:avLst/>
              </a:prstGeom>
              <a:solidFill>
                <a:srgbClr val="CF65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3" name="Rectangle 160"/>
              <p:cNvSpPr>
                <a:spLocks noChangeArrowheads="1"/>
              </p:cNvSpPr>
              <p:nvPr/>
            </p:nvSpPr>
            <p:spPr bwMode="auto">
              <a:xfrm>
                <a:off x="275" y="1892"/>
                <a:ext cx="265" cy="2"/>
              </a:xfrm>
              <a:prstGeom prst="rect">
                <a:avLst/>
              </a:prstGeom>
              <a:solidFill>
                <a:srgbClr val="D166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4" name="Rectangle 161"/>
              <p:cNvSpPr>
                <a:spLocks noChangeArrowheads="1"/>
              </p:cNvSpPr>
              <p:nvPr/>
            </p:nvSpPr>
            <p:spPr bwMode="auto">
              <a:xfrm>
                <a:off x="275" y="1894"/>
                <a:ext cx="265" cy="1"/>
              </a:xfrm>
              <a:prstGeom prst="rect">
                <a:avLst/>
              </a:prstGeom>
              <a:solidFill>
                <a:srgbClr val="D168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5" name="Rectangle 162"/>
              <p:cNvSpPr>
                <a:spLocks noChangeArrowheads="1"/>
              </p:cNvSpPr>
              <p:nvPr/>
            </p:nvSpPr>
            <p:spPr bwMode="auto">
              <a:xfrm>
                <a:off x="275" y="1895"/>
                <a:ext cx="265" cy="1"/>
              </a:xfrm>
              <a:prstGeom prst="rect">
                <a:avLst/>
              </a:prstGeom>
              <a:solidFill>
                <a:srgbClr val="D167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6" name="Rectangle 163"/>
              <p:cNvSpPr>
                <a:spLocks noChangeArrowheads="1"/>
              </p:cNvSpPr>
              <p:nvPr/>
            </p:nvSpPr>
            <p:spPr bwMode="auto">
              <a:xfrm>
                <a:off x="275" y="1896"/>
                <a:ext cx="265" cy="1"/>
              </a:xfrm>
              <a:prstGeom prst="rect">
                <a:avLst/>
              </a:prstGeom>
              <a:solidFill>
                <a:srgbClr val="D46B2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7" name="Rectangle 164"/>
              <p:cNvSpPr>
                <a:spLocks noChangeArrowheads="1"/>
              </p:cNvSpPr>
              <p:nvPr/>
            </p:nvSpPr>
            <p:spPr bwMode="auto">
              <a:xfrm>
                <a:off x="275" y="1897"/>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8" name="Rectangle 165"/>
              <p:cNvSpPr>
                <a:spLocks noChangeArrowheads="1"/>
              </p:cNvSpPr>
              <p:nvPr/>
            </p:nvSpPr>
            <p:spPr bwMode="auto">
              <a:xfrm>
                <a:off x="275" y="1898"/>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9" name="Rectangle 166"/>
              <p:cNvSpPr>
                <a:spLocks noChangeArrowheads="1"/>
              </p:cNvSpPr>
              <p:nvPr/>
            </p:nvSpPr>
            <p:spPr bwMode="auto">
              <a:xfrm>
                <a:off x="275" y="1899"/>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0" name="Rectangle 167"/>
              <p:cNvSpPr>
                <a:spLocks noChangeArrowheads="1"/>
              </p:cNvSpPr>
              <p:nvPr/>
            </p:nvSpPr>
            <p:spPr bwMode="auto">
              <a:xfrm>
                <a:off x="275" y="1900"/>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1" name="Rectangle 168"/>
              <p:cNvSpPr>
                <a:spLocks noChangeArrowheads="1"/>
              </p:cNvSpPr>
              <p:nvPr/>
            </p:nvSpPr>
            <p:spPr bwMode="auto">
              <a:xfrm>
                <a:off x="275" y="1901"/>
                <a:ext cx="265" cy="1"/>
              </a:xfrm>
              <a:prstGeom prst="rect">
                <a:avLst/>
              </a:prstGeom>
              <a:solidFill>
                <a:srgbClr val="D672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2" name="Rectangle 169"/>
              <p:cNvSpPr>
                <a:spLocks noChangeArrowheads="1"/>
              </p:cNvSpPr>
              <p:nvPr/>
            </p:nvSpPr>
            <p:spPr bwMode="auto">
              <a:xfrm>
                <a:off x="275" y="1902"/>
                <a:ext cx="265" cy="2"/>
              </a:xfrm>
              <a:prstGeom prst="rect">
                <a:avLst/>
              </a:prstGeom>
              <a:solidFill>
                <a:srgbClr val="D972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3" name="Rectangle 170"/>
              <p:cNvSpPr>
                <a:spLocks noChangeArrowheads="1"/>
              </p:cNvSpPr>
              <p:nvPr/>
            </p:nvSpPr>
            <p:spPr bwMode="auto">
              <a:xfrm>
                <a:off x="275" y="1904"/>
                <a:ext cx="265" cy="1"/>
              </a:xfrm>
              <a:prstGeom prst="rect">
                <a:avLst/>
              </a:prstGeom>
              <a:solidFill>
                <a:srgbClr val="D975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4" name="Rectangle 171"/>
              <p:cNvSpPr>
                <a:spLocks noChangeArrowheads="1"/>
              </p:cNvSpPr>
              <p:nvPr/>
            </p:nvSpPr>
            <p:spPr bwMode="auto">
              <a:xfrm>
                <a:off x="275" y="1905"/>
                <a:ext cx="265" cy="1"/>
              </a:xfrm>
              <a:prstGeom prst="rect">
                <a:avLst/>
              </a:prstGeom>
              <a:solidFill>
                <a:srgbClr val="D974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5" name="Rectangle 172"/>
              <p:cNvSpPr>
                <a:spLocks noChangeArrowheads="1"/>
              </p:cNvSpPr>
              <p:nvPr/>
            </p:nvSpPr>
            <p:spPr bwMode="auto">
              <a:xfrm>
                <a:off x="275" y="1906"/>
                <a:ext cx="265" cy="1"/>
              </a:xfrm>
              <a:prstGeom prst="rect">
                <a:avLst/>
              </a:prstGeom>
              <a:solidFill>
                <a:srgbClr val="DB78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6" name="Rectangle 173"/>
              <p:cNvSpPr>
                <a:spLocks noChangeArrowheads="1"/>
              </p:cNvSpPr>
              <p:nvPr/>
            </p:nvSpPr>
            <p:spPr bwMode="auto">
              <a:xfrm>
                <a:off x="275" y="1907"/>
                <a:ext cx="265" cy="1"/>
              </a:xfrm>
              <a:prstGeom prst="rect">
                <a:avLst/>
              </a:prstGeom>
              <a:solidFill>
                <a:srgbClr val="DB77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7" name="Rectangle 174"/>
              <p:cNvSpPr>
                <a:spLocks noChangeArrowheads="1"/>
              </p:cNvSpPr>
              <p:nvPr/>
            </p:nvSpPr>
            <p:spPr bwMode="auto">
              <a:xfrm>
                <a:off x="275" y="1908"/>
                <a:ext cx="265" cy="1"/>
              </a:xfrm>
              <a:prstGeom prst="rect">
                <a:avLst/>
              </a:prstGeom>
              <a:solidFill>
                <a:srgbClr val="DB7A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8" name="Rectangle 175"/>
              <p:cNvSpPr>
                <a:spLocks noChangeArrowheads="1"/>
              </p:cNvSpPr>
              <p:nvPr/>
            </p:nvSpPr>
            <p:spPr bwMode="auto">
              <a:xfrm>
                <a:off x="275" y="1909"/>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9" name="Rectangle 176"/>
              <p:cNvSpPr>
                <a:spLocks noChangeArrowheads="1"/>
              </p:cNvSpPr>
              <p:nvPr/>
            </p:nvSpPr>
            <p:spPr bwMode="auto">
              <a:xfrm>
                <a:off x="275" y="1910"/>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0" name="Rectangle 177"/>
              <p:cNvSpPr>
                <a:spLocks noChangeArrowheads="1"/>
              </p:cNvSpPr>
              <p:nvPr/>
            </p:nvSpPr>
            <p:spPr bwMode="auto">
              <a:xfrm>
                <a:off x="275" y="1911"/>
                <a:ext cx="265" cy="1"/>
              </a:xfrm>
              <a:prstGeom prst="rect">
                <a:avLst/>
              </a:prstGeom>
              <a:solidFill>
                <a:srgbClr val="DE802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1" name="Rectangle 178"/>
              <p:cNvSpPr>
                <a:spLocks noChangeArrowheads="1"/>
              </p:cNvSpPr>
              <p:nvPr/>
            </p:nvSpPr>
            <p:spPr bwMode="auto">
              <a:xfrm>
                <a:off x="275" y="1912"/>
                <a:ext cx="265" cy="1"/>
              </a:xfrm>
              <a:prstGeom prst="rect">
                <a:avLst/>
              </a:prstGeom>
              <a:solidFill>
                <a:srgbClr val="E081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2" name="Rectangle 179"/>
              <p:cNvSpPr>
                <a:spLocks noChangeArrowheads="1"/>
              </p:cNvSpPr>
              <p:nvPr/>
            </p:nvSpPr>
            <p:spPr bwMode="auto">
              <a:xfrm>
                <a:off x="275" y="1913"/>
                <a:ext cx="265" cy="2"/>
              </a:xfrm>
              <a:prstGeom prst="rect">
                <a:avLst/>
              </a:prstGeom>
              <a:solidFill>
                <a:srgbClr val="E084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3" name="Rectangle 180"/>
              <p:cNvSpPr>
                <a:spLocks noChangeArrowheads="1"/>
              </p:cNvSpPr>
              <p:nvPr/>
            </p:nvSpPr>
            <p:spPr bwMode="auto">
              <a:xfrm>
                <a:off x="275" y="1915"/>
                <a:ext cx="265" cy="1"/>
              </a:xfrm>
              <a:prstGeom prst="rect">
                <a:avLst/>
              </a:prstGeom>
              <a:solidFill>
                <a:srgbClr val="E0861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4" name="Rectangle 181"/>
              <p:cNvSpPr>
                <a:spLocks noChangeArrowheads="1"/>
              </p:cNvSpPr>
              <p:nvPr/>
            </p:nvSpPr>
            <p:spPr bwMode="auto">
              <a:xfrm>
                <a:off x="275" y="1916"/>
                <a:ext cx="265" cy="1"/>
              </a:xfrm>
              <a:prstGeom prst="rect">
                <a:avLst/>
              </a:prstGeom>
              <a:solidFill>
                <a:srgbClr val="E3882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5" name="Rectangle 182"/>
              <p:cNvSpPr>
                <a:spLocks noChangeArrowheads="1"/>
              </p:cNvSpPr>
              <p:nvPr/>
            </p:nvSpPr>
            <p:spPr bwMode="auto">
              <a:xfrm>
                <a:off x="275" y="1917"/>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6" name="Rectangle 183"/>
              <p:cNvSpPr>
                <a:spLocks noChangeArrowheads="1"/>
              </p:cNvSpPr>
              <p:nvPr/>
            </p:nvSpPr>
            <p:spPr bwMode="auto">
              <a:xfrm>
                <a:off x="275" y="1918"/>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7" name="Rectangle 184"/>
              <p:cNvSpPr>
                <a:spLocks noChangeArrowheads="1"/>
              </p:cNvSpPr>
              <p:nvPr/>
            </p:nvSpPr>
            <p:spPr bwMode="auto">
              <a:xfrm>
                <a:off x="275" y="1919"/>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8" name="Rectangle 185"/>
              <p:cNvSpPr>
                <a:spLocks noChangeArrowheads="1"/>
              </p:cNvSpPr>
              <p:nvPr/>
            </p:nvSpPr>
            <p:spPr bwMode="auto">
              <a:xfrm>
                <a:off x="275" y="1920"/>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9" name="Rectangle 186"/>
              <p:cNvSpPr>
                <a:spLocks noChangeArrowheads="1"/>
              </p:cNvSpPr>
              <p:nvPr/>
            </p:nvSpPr>
            <p:spPr bwMode="auto">
              <a:xfrm>
                <a:off x="275" y="1921"/>
                <a:ext cx="265" cy="1"/>
              </a:xfrm>
              <a:prstGeom prst="rect">
                <a:avLst/>
              </a:prstGeom>
              <a:solidFill>
                <a:srgbClr val="E6901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0" name="Rectangle 187"/>
              <p:cNvSpPr>
                <a:spLocks noChangeArrowheads="1"/>
              </p:cNvSpPr>
              <p:nvPr/>
            </p:nvSpPr>
            <p:spPr bwMode="auto">
              <a:xfrm>
                <a:off x="275" y="1922"/>
                <a:ext cx="265" cy="1"/>
              </a:xfrm>
              <a:prstGeom prst="rect">
                <a:avLst/>
              </a:prstGeom>
              <a:solidFill>
                <a:srgbClr val="E8951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1" name="Rectangle 188"/>
              <p:cNvSpPr>
                <a:spLocks noChangeArrowheads="1"/>
              </p:cNvSpPr>
              <p:nvPr/>
            </p:nvSpPr>
            <p:spPr bwMode="auto">
              <a:xfrm>
                <a:off x="275" y="1923"/>
                <a:ext cx="265" cy="1"/>
              </a:xfrm>
              <a:prstGeom prst="rect">
                <a:avLst/>
              </a:prstGeom>
              <a:solidFill>
                <a:srgbClr val="E895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2" name="Rectangle 189"/>
              <p:cNvSpPr>
                <a:spLocks noChangeArrowheads="1"/>
              </p:cNvSpPr>
              <p:nvPr/>
            </p:nvSpPr>
            <p:spPr bwMode="auto">
              <a:xfrm>
                <a:off x="275" y="1924"/>
                <a:ext cx="265" cy="2"/>
              </a:xfrm>
              <a:prstGeom prst="rect">
                <a:avLst/>
              </a:prstGeom>
              <a:solidFill>
                <a:srgbClr val="EB9A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3" name="Rectangle 190"/>
              <p:cNvSpPr>
                <a:spLocks noChangeArrowheads="1"/>
              </p:cNvSpPr>
              <p:nvPr/>
            </p:nvSpPr>
            <p:spPr bwMode="auto">
              <a:xfrm>
                <a:off x="275" y="1926"/>
                <a:ext cx="265" cy="1"/>
              </a:xfrm>
              <a:prstGeom prst="rect">
                <a:avLst/>
              </a:prstGeom>
              <a:solidFill>
                <a:srgbClr val="EB99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4" name="Rectangle 191"/>
              <p:cNvSpPr>
                <a:spLocks noChangeArrowheads="1"/>
              </p:cNvSpPr>
              <p:nvPr/>
            </p:nvSpPr>
            <p:spPr bwMode="auto">
              <a:xfrm>
                <a:off x="275" y="1927"/>
                <a:ext cx="265" cy="1"/>
              </a:xfrm>
              <a:prstGeom prst="rect">
                <a:avLst/>
              </a:prstGeom>
              <a:solidFill>
                <a:srgbClr val="EB9C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5" name="Rectangle 192"/>
              <p:cNvSpPr>
                <a:spLocks noChangeArrowheads="1"/>
              </p:cNvSpPr>
              <p:nvPr/>
            </p:nvSpPr>
            <p:spPr bwMode="auto">
              <a:xfrm>
                <a:off x="275" y="1928"/>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6" name="Rectangle 193"/>
              <p:cNvSpPr>
                <a:spLocks noChangeArrowheads="1"/>
              </p:cNvSpPr>
              <p:nvPr/>
            </p:nvSpPr>
            <p:spPr bwMode="auto">
              <a:xfrm>
                <a:off x="275" y="1929"/>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7" name="Rectangle 194"/>
              <p:cNvSpPr>
                <a:spLocks noChangeArrowheads="1"/>
              </p:cNvSpPr>
              <p:nvPr/>
            </p:nvSpPr>
            <p:spPr bwMode="auto">
              <a:xfrm>
                <a:off x="275" y="1930"/>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8" name="Rectangle 195"/>
              <p:cNvSpPr>
                <a:spLocks noChangeArrowheads="1"/>
              </p:cNvSpPr>
              <p:nvPr/>
            </p:nvSpPr>
            <p:spPr bwMode="auto">
              <a:xfrm>
                <a:off x="275" y="1931"/>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9" name="Rectangle 196"/>
              <p:cNvSpPr>
                <a:spLocks noChangeArrowheads="1"/>
              </p:cNvSpPr>
              <p:nvPr/>
            </p:nvSpPr>
            <p:spPr bwMode="auto">
              <a:xfrm>
                <a:off x="275" y="1932"/>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0" name="Rectangle 197"/>
              <p:cNvSpPr>
                <a:spLocks noChangeArrowheads="1"/>
              </p:cNvSpPr>
              <p:nvPr/>
            </p:nvSpPr>
            <p:spPr bwMode="auto">
              <a:xfrm>
                <a:off x="275" y="1933"/>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1" name="Rectangle 198"/>
              <p:cNvSpPr>
                <a:spLocks noChangeArrowheads="1"/>
              </p:cNvSpPr>
              <p:nvPr/>
            </p:nvSpPr>
            <p:spPr bwMode="auto">
              <a:xfrm>
                <a:off x="275" y="1934"/>
                <a:ext cx="265" cy="2"/>
              </a:xfrm>
              <a:prstGeom prst="rect">
                <a:avLst/>
              </a:prstGeom>
              <a:solidFill>
                <a:srgbClr val="EDA8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2" name="Rectangle 199"/>
              <p:cNvSpPr>
                <a:spLocks noChangeArrowheads="1"/>
              </p:cNvSpPr>
              <p:nvPr/>
            </p:nvSpPr>
            <p:spPr bwMode="auto">
              <a:xfrm>
                <a:off x="275" y="1936"/>
                <a:ext cx="265" cy="1"/>
              </a:xfrm>
              <a:prstGeom prst="rect">
                <a:avLst/>
              </a:prstGeom>
              <a:solidFill>
                <a:srgbClr val="EDA7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3" name="Rectangle 200"/>
              <p:cNvSpPr>
                <a:spLocks noChangeArrowheads="1"/>
              </p:cNvSpPr>
              <p:nvPr/>
            </p:nvSpPr>
            <p:spPr bwMode="auto">
              <a:xfrm>
                <a:off x="275" y="1937"/>
                <a:ext cx="265" cy="1"/>
              </a:xfrm>
              <a:prstGeom prst="rect">
                <a:avLst/>
              </a:prstGeom>
              <a:solidFill>
                <a:srgbClr val="EDAB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4" name="Rectangle 201"/>
              <p:cNvSpPr>
                <a:spLocks noChangeArrowheads="1"/>
              </p:cNvSpPr>
              <p:nvPr/>
            </p:nvSpPr>
            <p:spPr bwMode="auto">
              <a:xfrm>
                <a:off x="275" y="1938"/>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5" name="Rectangle 202"/>
              <p:cNvSpPr>
                <a:spLocks noChangeArrowheads="1"/>
              </p:cNvSpPr>
              <p:nvPr/>
            </p:nvSpPr>
            <p:spPr bwMode="auto">
              <a:xfrm>
                <a:off x="275" y="1939"/>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6" name="Rectangle 203"/>
              <p:cNvSpPr>
                <a:spLocks noChangeArrowheads="1"/>
              </p:cNvSpPr>
              <p:nvPr/>
            </p:nvSpPr>
            <p:spPr bwMode="auto">
              <a:xfrm>
                <a:off x="275" y="1940"/>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7" name="Rectangle 204"/>
              <p:cNvSpPr>
                <a:spLocks noChangeArrowheads="1"/>
              </p:cNvSpPr>
              <p:nvPr/>
            </p:nvSpPr>
            <p:spPr bwMode="auto">
              <a:xfrm>
                <a:off x="275" y="1941"/>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121" name="Rectangle 206"/>
            <p:cNvSpPr>
              <a:spLocks noChangeArrowheads="1"/>
            </p:cNvSpPr>
            <p:nvPr/>
          </p:nvSpPr>
          <p:spPr bwMode="auto">
            <a:xfrm>
              <a:off x="436563" y="3082925"/>
              <a:ext cx="420688" cy="1588"/>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2" name="Rectangle 207"/>
            <p:cNvSpPr>
              <a:spLocks noChangeArrowheads="1"/>
            </p:cNvSpPr>
            <p:nvPr/>
          </p:nvSpPr>
          <p:spPr bwMode="auto">
            <a:xfrm>
              <a:off x="436563" y="3084513"/>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3" name="Rectangle 208"/>
            <p:cNvSpPr>
              <a:spLocks noChangeArrowheads="1"/>
            </p:cNvSpPr>
            <p:nvPr/>
          </p:nvSpPr>
          <p:spPr bwMode="auto">
            <a:xfrm>
              <a:off x="436563" y="3086100"/>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4" name="Rectangle 209"/>
            <p:cNvSpPr>
              <a:spLocks noChangeArrowheads="1"/>
            </p:cNvSpPr>
            <p:nvPr/>
          </p:nvSpPr>
          <p:spPr bwMode="auto">
            <a:xfrm>
              <a:off x="436563" y="3087688"/>
              <a:ext cx="420688" cy="3175"/>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5" name="Rectangle 210"/>
            <p:cNvSpPr>
              <a:spLocks noChangeArrowheads="1"/>
            </p:cNvSpPr>
            <p:nvPr/>
          </p:nvSpPr>
          <p:spPr bwMode="auto">
            <a:xfrm>
              <a:off x="436563" y="3090863"/>
              <a:ext cx="420688" cy="1588"/>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6" name="Rectangle 211"/>
            <p:cNvSpPr>
              <a:spLocks noChangeArrowheads="1"/>
            </p:cNvSpPr>
            <p:nvPr/>
          </p:nvSpPr>
          <p:spPr bwMode="auto">
            <a:xfrm>
              <a:off x="436563" y="3092450"/>
              <a:ext cx="420688" cy="1588"/>
            </a:xfrm>
            <a:prstGeom prst="rect">
              <a:avLst/>
            </a:prstGeom>
            <a:solidFill>
              <a:srgbClr val="F2B9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7" name="Rectangle 212"/>
            <p:cNvSpPr>
              <a:spLocks noChangeArrowheads="1"/>
            </p:cNvSpPr>
            <p:nvPr/>
          </p:nvSpPr>
          <p:spPr bwMode="auto">
            <a:xfrm>
              <a:off x="436563" y="3094038"/>
              <a:ext cx="420688" cy="1588"/>
            </a:xfrm>
            <a:prstGeom prst="rect">
              <a:avLst/>
            </a:prstGeom>
            <a:solidFill>
              <a:srgbClr val="F2BD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8" name="Rectangle 213"/>
            <p:cNvSpPr>
              <a:spLocks noChangeArrowheads="1"/>
            </p:cNvSpPr>
            <p:nvPr/>
          </p:nvSpPr>
          <p:spPr bwMode="auto">
            <a:xfrm>
              <a:off x="436563" y="3095625"/>
              <a:ext cx="420688" cy="1588"/>
            </a:xfrm>
            <a:prstGeom prst="rect">
              <a:avLst/>
            </a:prstGeom>
            <a:solidFill>
              <a:srgbClr val="F2BD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9" name="Rectangle 214"/>
            <p:cNvSpPr>
              <a:spLocks noChangeArrowheads="1"/>
            </p:cNvSpPr>
            <p:nvPr/>
          </p:nvSpPr>
          <p:spPr bwMode="auto">
            <a:xfrm>
              <a:off x="436563" y="3097213"/>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0" name="Rectangle 215"/>
            <p:cNvSpPr>
              <a:spLocks noChangeArrowheads="1"/>
            </p:cNvSpPr>
            <p:nvPr/>
          </p:nvSpPr>
          <p:spPr bwMode="auto">
            <a:xfrm>
              <a:off x="436563" y="3098800"/>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1" name="Rectangle 216"/>
            <p:cNvSpPr>
              <a:spLocks noChangeArrowheads="1"/>
            </p:cNvSpPr>
            <p:nvPr/>
          </p:nvSpPr>
          <p:spPr bwMode="auto">
            <a:xfrm>
              <a:off x="436563" y="3100388"/>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2" name="Rectangle 217"/>
            <p:cNvSpPr>
              <a:spLocks noChangeArrowheads="1"/>
            </p:cNvSpPr>
            <p:nvPr/>
          </p:nvSpPr>
          <p:spPr bwMode="auto">
            <a:xfrm>
              <a:off x="436563" y="3101975"/>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3" name="Rectangle 218"/>
            <p:cNvSpPr>
              <a:spLocks noChangeArrowheads="1"/>
            </p:cNvSpPr>
            <p:nvPr/>
          </p:nvSpPr>
          <p:spPr bwMode="auto">
            <a:xfrm>
              <a:off x="436563" y="3103563"/>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4" name="Rectangle 219"/>
            <p:cNvSpPr>
              <a:spLocks noChangeArrowheads="1"/>
            </p:cNvSpPr>
            <p:nvPr/>
          </p:nvSpPr>
          <p:spPr bwMode="auto">
            <a:xfrm>
              <a:off x="436563" y="3105150"/>
              <a:ext cx="420688" cy="3175"/>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5" name="Rectangle 220"/>
            <p:cNvSpPr>
              <a:spLocks noChangeArrowheads="1"/>
            </p:cNvSpPr>
            <p:nvPr/>
          </p:nvSpPr>
          <p:spPr bwMode="auto">
            <a:xfrm>
              <a:off x="436563" y="3108325"/>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6" name="Rectangle 221"/>
            <p:cNvSpPr>
              <a:spLocks noChangeArrowheads="1"/>
            </p:cNvSpPr>
            <p:nvPr/>
          </p:nvSpPr>
          <p:spPr bwMode="auto">
            <a:xfrm>
              <a:off x="436563" y="3109913"/>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7" name="Rectangle 222"/>
            <p:cNvSpPr>
              <a:spLocks noChangeArrowheads="1"/>
            </p:cNvSpPr>
            <p:nvPr/>
          </p:nvSpPr>
          <p:spPr bwMode="auto">
            <a:xfrm>
              <a:off x="436563" y="3111500"/>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8" name="Rectangle 223"/>
            <p:cNvSpPr>
              <a:spLocks noChangeArrowheads="1"/>
            </p:cNvSpPr>
            <p:nvPr/>
          </p:nvSpPr>
          <p:spPr bwMode="auto">
            <a:xfrm>
              <a:off x="436563" y="3113088"/>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9" name="Rectangle 224"/>
            <p:cNvSpPr>
              <a:spLocks noChangeArrowheads="1"/>
            </p:cNvSpPr>
            <p:nvPr/>
          </p:nvSpPr>
          <p:spPr bwMode="auto">
            <a:xfrm>
              <a:off x="436563" y="3114675"/>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0" name="Rectangle 225"/>
            <p:cNvSpPr>
              <a:spLocks noChangeArrowheads="1"/>
            </p:cNvSpPr>
            <p:nvPr/>
          </p:nvSpPr>
          <p:spPr bwMode="auto">
            <a:xfrm>
              <a:off x="436563" y="3116263"/>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1" name="Rectangle 226"/>
            <p:cNvSpPr>
              <a:spLocks noChangeArrowheads="1"/>
            </p:cNvSpPr>
            <p:nvPr/>
          </p:nvSpPr>
          <p:spPr bwMode="auto">
            <a:xfrm>
              <a:off x="436563" y="3117850"/>
              <a:ext cx="420688" cy="1588"/>
            </a:xfrm>
            <a:prstGeom prst="rect">
              <a:avLst/>
            </a:prstGeom>
            <a:solidFill>
              <a:srgbClr val="F7D3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2" name="Rectangle 227"/>
            <p:cNvSpPr>
              <a:spLocks noChangeArrowheads="1"/>
            </p:cNvSpPr>
            <p:nvPr/>
          </p:nvSpPr>
          <p:spPr bwMode="auto">
            <a:xfrm>
              <a:off x="436563" y="3119438"/>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3" name="Rectangle 228"/>
            <p:cNvSpPr>
              <a:spLocks noChangeArrowheads="1"/>
            </p:cNvSpPr>
            <p:nvPr/>
          </p:nvSpPr>
          <p:spPr bwMode="auto">
            <a:xfrm>
              <a:off x="436563" y="3121025"/>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4" name="Rectangle 229"/>
            <p:cNvSpPr>
              <a:spLocks noChangeArrowheads="1"/>
            </p:cNvSpPr>
            <p:nvPr/>
          </p:nvSpPr>
          <p:spPr bwMode="auto">
            <a:xfrm>
              <a:off x="436563" y="3122613"/>
              <a:ext cx="420688" cy="3175"/>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5" name="Rectangle 230"/>
            <p:cNvSpPr>
              <a:spLocks noChangeArrowheads="1"/>
            </p:cNvSpPr>
            <p:nvPr/>
          </p:nvSpPr>
          <p:spPr bwMode="auto">
            <a:xfrm>
              <a:off x="436563" y="3125788"/>
              <a:ext cx="420688" cy="1588"/>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6" name="Rectangle 231"/>
            <p:cNvSpPr>
              <a:spLocks noChangeArrowheads="1"/>
            </p:cNvSpPr>
            <p:nvPr/>
          </p:nvSpPr>
          <p:spPr bwMode="auto">
            <a:xfrm>
              <a:off x="436563" y="3127375"/>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7" name="Rectangle 232"/>
            <p:cNvSpPr>
              <a:spLocks noChangeArrowheads="1"/>
            </p:cNvSpPr>
            <p:nvPr/>
          </p:nvSpPr>
          <p:spPr bwMode="auto">
            <a:xfrm>
              <a:off x="436563" y="3128963"/>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8" name="Rectangle 233"/>
            <p:cNvSpPr>
              <a:spLocks noChangeArrowheads="1"/>
            </p:cNvSpPr>
            <p:nvPr/>
          </p:nvSpPr>
          <p:spPr bwMode="auto">
            <a:xfrm>
              <a:off x="436563" y="3130550"/>
              <a:ext cx="420688" cy="1588"/>
            </a:xfrm>
            <a:prstGeom prst="rect">
              <a:avLst/>
            </a:prstGeom>
            <a:solidFill>
              <a:srgbClr val="FAE1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9" name="Rectangle 234"/>
            <p:cNvSpPr>
              <a:spLocks noChangeArrowheads="1"/>
            </p:cNvSpPr>
            <p:nvPr/>
          </p:nvSpPr>
          <p:spPr bwMode="auto">
            <a:xfrm>
              <a:off x="436563" y="3132138"/>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0" name="Rectangle 235"/>
            <p:cNvSpPr>
              <a:spLocks noChangeArrowheads="1"/>
            </p:cNvSpPr>
            <p:nvPr/>
          </p:nvSpPr>
          <p:spPr bwMode="auto">
            <a:xfrm>
              <a:off x="436563" y="3133725"/>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1" name="Rectangle 236"/>
            <p:cNvSpPr>
              <a:spLocks noChangeArrowheads="1"/>
            </p:cNvSpPr>
            <p:nvPr/>
          </p:nvSpPr>
          <p:spPr bwMode="auto">
            <a:xfrm>
              <a:off x="436563" y="3135313"/>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2" name="Rectangle 237"/>
            <p:cNvSpPr>
              <a:spLocks noChangeArrowheads="1"/>
            </p:cNvSpPr>
            <p:nvPr/>
          </p:nvSpPr>
          <p:spPr bwMode="auto">
            <a:xfrm>
              <a:off x="436563" y="3136900"/>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3" name="Rectangle 238"/>
            <p:cNvSpPr>
              <a:spLocks noChangeArrowheads="1"/>
            </p:cNvSpPr>
            <p:nvPr/>
          </p:nvSpPr>
          <p:spPr bwMode="auto">
            <a:xfrm>
              <a:off x="436563" y="3138488"/>
              <a:ext cx="420688" cy="3175"/>
            </a:xfrm>
            <a:prstGeom prst="rect">
              <a:avLst/>
            </a:prstGeom>
            <a:solidFill>
              <a:srgbClr val="FAEE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4" name="Rectangle 239"/>
            <p:cNvSpPr>
              <a:spLocks noChangeArrowheads="1"/>
            </p:cNvSpPr>
            <p:nvPr/>
          </p:nvSpPr>
          <p:spPr bwMode="auto">
            <a:xfrm>
              <a:off x="436563" y="3141663"/>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5" name="Rectangle 240"/>
            <p:cNvSpPr>
              <a:spLocks noChangeArrowheads="1"/>
            </p:cNvSpPr>
            <p:nvPr/>
          </p:nvSpPr>
          <p:spPr bwMode="auto">
            <a:xfrm>
              <a:off x="436563" y="3143250"/>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6" name="Rectangle 241"/>
            <p:cNvSpPr>
              <a:spLocks noChangeArrowheads="1"/>
            </p:cNvSpPr>
            <p:nvPr/>
          </p:nvSpPr>
          <p:spPr bwMode="auto">
            <a:xfrm>
              <a:off x="436563" y="3144838"/>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7" name="Rectangle 242"/>
            <p:cNvSpPr>
              <a:spLocks noChangeArrowheads="1"/>
            </p:cNvSpPr>
            <p:nvPr/>
          </p:nvSpPr>
          <p:spPr bwMode="auto">
            <a:xfrm>
              <a:off x="436563" y="3146425"/>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8" name="Rectangle 243"/>
            <p:cNvSpPr>
              <a:spLocks noChangeArrowheads="1"/>
            </p:cNvSpPr>
            <p:nvPr/>
          </p:nvSpPr>
          <p:spPr bwMode="auto">
            <a:xfrm>
              <a:off x="436563" y="3148013"/>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9" name="Rectangle 244"/>
            <p:cNvSpPr>
              <a:spLocks noChangeArrowheads="1"/>
            </p:cNvSpPr>
            <p:nvPr/>
          </p:nvSpPr>
          <p:spPr bwMode="auto">
            <a:xfrm>
              <a:off x="436563" y="3149600"/>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0" name="Rectangle 245"/>
            <p:cNvSpPr>
              <a:spLocks noChangeArrowheads="1"/>
            </p:cNvSpPr>
            <p:nvPr/>
          </p:nvSpPr>
          <p:spPr bwMode="auto">
            <a:xfrm>
              <a:off x="436563" y="3151188"/>
              <a:ext cx="420688" cy="1588"/>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1" name="Rectangle 246"/>
            <p:cNvSpPr>
              <a:spLocks noChangeArrowheads="1"/>
            </p:cNvSpPr>
            <p:nvPr/>
          </p:nvSpPr>
          <p:spPr bwMode="auto">
            <a:xfrm>
              <a:off x="436563" y="3152775"/>
              <a:ext cx="420688" cy="1588"/>
            </a:xfrm>
            <a:prstGeom prst="rect">
              <a:avLst/>
            </a:prstGeom>
            <a:solidFill>
              <a:srgbClr val="FC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2" name="Rectangle 247"/>
            <p:cNvSpPr>
              <a:spLocks noChangeArrowheads="1"/>
            </p:cNvSpPr>
            <p:nvPr/>
          </p:nvSpPr>
          <p:spPr bwMode="auto">
            <a:xfrm>
              <a:off x="436563" y="3154363"/>
              <a:ext cx="420688" cy="1588"/>
            </a:xfrm>
            <a:prstGeom prst="rect">
              <a:avLst/>
            </a:prstGeom>
            <a:solidFill>
              <a:srgbClr val="F8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3" name="Rectangle 248"/>
            <p:cNvSpPr>
              <a:spLocks noChangeArrowheads="1"/>
            </p:cNvSpPr>
            <p:nvPr/>
          </p:nvSpPr>
          <p:spPr bwMode="auto">
            <a:xfrm>
              <a:off x="436563" y="3155950"/>
              <a:ext cx="420688" cy="3175"/>
            </a:xfrm>
            <a:prstGeom prst="rect">
              <a:avLst/>
            </a:prstGeom>
            <a:solidFill>
              <a:srgbClr val="F0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4" name="Rectangle 249"/>
            <p:cNvSpPr>
              <a:spLocks noChangeArrowheads="1"/>
            </p:cNvSpPr>
            <p:nvPr/>
          </p:nvSpPr>
          <p:spPr bwMode="auto">
            <a:xfrm>
              <a:off x="436563" y="3159125"/>
              <a:ext cx="420688" cy="1588"/>
            </a:xfrm>
            <a:prstGeom prst="rect">
              <a:avLst/>
            </a:prstGeom>
            <a:solidFill>
              <a:srgbClr val="E9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5" name="Rectangle 250"/>
            <p:cNvSpPr>
              <a:spLocks noChangeArrowheads="1"/>
            </p:cNvSpPr>
            <p:nvPr/>
          </p:nvSpPr>
          <p:spPr bwMode="auto">
            <a:xfrm>
              <a:off x="436563" y="3160713"/>
              <a:ext cx="420688" cy="1588"/>
            </a:xfrm>
            <a:prstGeom prst="rect">
              <a:avLst/>
            </a:prstGeom>
            <a:solidFill>
              <a:srgbClr val="E5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6" name="Rectangle 251"/>
            <p:cNvSpPr>
              <a:spLocks noChangeArrowheads="1"/>
            </p:cNvSpPr>
            <p:nvPr/>
          </p:nvSpPr>
          <p:spPr bwMode="auto">
            <a:xfrm>
              <a:off x="436563" y="3162300"/>
              <a:ext cx="420688" cy="1588"/>
            </a:xfrm>
            <a:prstGeom prst="rect">
              <a:avLst/>
            </a:prstGeom>
            <a:solidFill>
              <a:srgbClr val="E1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7" name="Rectangle 252"/>
            <p:cNvSpPr>
              <a:spLocks noChangeArrowheads="1"/>
            </p:cNvSpPr>
            <p:nvPr/>
          </p:nvSpPr>
          <p:spPr bwMode="auto">
            <a:xfrm>
              <a:off x="436563" y="3163888"/>
              <a:ext cx="420688" cy="1588"/>
            </a:xfrm>
            <a:prstGeom prst="rect">
              <a:avLst/>
            </a:prstGeom>
            <a:solidFill>
              <a:srgbClr val="D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8" name="Rectangle 253"/>
            <p:cNvSpPr>
              <a:spLocks noChangeArrowheads="1"/>
            </p:cNvSpPr>
            <p:nvPr/>
          </p:nvSpPr>
          <p:spPr bwMode="auto">
            <a:xfrm>
              <a:off x="436563" y="3165475"/>
              <a:ext cx="420688" cy="1588"/>
            </a:xfrm>
            <a:prstGeom prst="rect">
              <a:avLst/>
            </a:prstGeom>
            <a:solidFill>
              <a:srgbClr val="D6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9" name="Rectangle 254"/>
            <p:cNvSpPr>
              <a:spLocks noChangeArrowheads="1"/>
            </p:cNvSpPr>
            <p:nvPr/>
          </p:nvSpPr>
          <p:spPr bwMode="auto">
            <a:xfrm>
              <a:off x="436563" y="3167063"/>
              <a:ext cx="420688" cy="1588"/>
            </a:xfrm>
            <a:prstGeom prst="rect">
              <a:avLst/>
            </a:prstGeom>
            <a:solidFill>
              <a:srgbClr val="D2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0" name="Rectangle 255"/>
            <p:cNvSpPr>
              <a:spLocks noChangeArrowheads="1"/>
            </p:cNvSpPr>
            <p:nvPr/>
          </p:nvSpPr>
          <p:spPr bwMode="auto">
            <a:xfrm>
              <a:off x="436563" y="3168650"/>
              <a:ext cx="420688" cy="1588"/>
            </a:xfrm>
            <a:prstGeom prst="rect">
              <a:avLst/>
            </a:prstGeom>
            <a:solidFill>
              <a:srgbClr val="C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1" name="Rectangle 256"/>
            <p:cNvSpPr>
              <a:spLocks noChangeArrowheads="1"/>
            </p:cNvSpPr>
            <p:nvPr/>
          </p:nvSpPr>
          <p:spPr bwMode="auto">
            <a:xfrm>
              <a:off x="436563" y="3170238"/>
              <a:ext cx="420688" cy="1588"/>
            </a:xfrm>
            <a:prstGeom prst="rect">
              <a:avLst/>
            </a:prstGeom>
            <a:solidFill>
              <a:srgbClr val="C4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2" name="Rectangle 257"/>
            <p:cNvSpPr>
              <a:spLocks noChangeArrowheads="1"/>
            </p:cNvSpPr>
            <p:nvPr/>
          </p:nvSpPr>
          <p:spPr bwMode="auto">
            <a:xfrm>
              <a:off x="436563" y="3171825"/>
              <a:ext cx="420688" cy="1588"/>
            </a:xfrm>
            <a:prstGeom prst="rect">
              <a:avLst/>
            </a:prstGeom>
            <a:solidFill>
              <a:srgbClr val="C0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3" name="Rectangle 258"/>
            <p:cNvSpPr>
              <a:spLocks noChangeArrowheads="1"/>
            </p:cNvSpPr>
            <p:nvPr/>
          </p:nvSpPr>
          <p:spPr bwMode="auto">
            <a:xfrm>
              <a:off x="436563" y="3173413"/>
              <a:ext cx="420688" cy="3175"/>
            </a:xfrm>
            <a:prstGeom prst="rect">
              <a:avLst/>
            </a:prstGeom>
            <a:solidFill>
              <a:srgbClr val="BC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4" name="Rectangle 259"/>
            <p:cNvSpPr>
              <a:spLocks noChangeArrowheads="1"/>
            </p:cNvSpPr>
            <p:nvPr/>
          </p:nvSpPr>
          <p:spPr bwMode="auto">
            <a:xfrm>
              <a:off x="436563" y="3176588"/>
              <a:ext cx="420688" cy="1588"/>
            </a:xfrm>
            <a:prstGeom prst="rect">
              <a:avLst/>
            </a:prstGeom>
            <a:solidFill>
              <a:srgbClr val="B6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5" name="Rectangle 260"/>
            <p:cNvSpPr>
              <a:spLocks noChangeArrowheads="1"/>
            </p:cNvSpPr>
            <p:nvPr/>
          </p:nvSpPr>
          <p:spPr bwMode="auto">
            <a:xfrm>
              <a:off x="436563" y="3178175"/>
              <a:ext cx="420688" cy="1588"/>
            </a:xfrm>
            <a:prstGeom prst="rect">
              <a:avLst/>
            </a:prstGeom>
            <a:solidFill>
              <a:srgbClr val="B2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6" name="Rectangle 261"/>
            <p:cNvSpPr>
              <a:spLocks noChangeArrowheads="1"/>
            </p:cNvSpPr>
            <p:nvPr/>
          </p:nvSpPr>
          <p:spPr bwMode="auto">
            <a:xfrm>
              <a:off x="436563" y="3179763"/>
              <a:ext cx="420688" cy="1588"/>
            </a:xfrm>
            <a:prstGeom prst="rect">
              <a:avLst/>
            </a:prstGeom>
            <a:solidFill>
              <a:srgbClr val="AA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7" name="Rectangle 262"/>
            <p:cNvSpPr>
              <a:spLocks noChangeArrowheads="1"/>
            </p:cNvSpPr>
            <p:nvPr/>
          </p:nvSpPr>
          <p:spPr bwMode="auto">
            <a:xfrm>
              <a:off x="436563" y="3181350"/>
              <a:ext cx="420688" cy="1588"/>
            </a:xfrm>
            <a:prstGeom prst="rect">
              <a:avLst/>
            </a:prstGeom>
            <a:solidFill>
              <a:srgbClr val="A4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8" name="Rectangle 263"/>
            <p:cNvSpPr>
              <a:spLocks noChangeArrowheads="1"/>
            </p:cNvSpPr>
            <p:nvPr/>
          </p:nvSpPr>
          <p:spPr bwMode="auto">
            <a:xfrm>
              <a:off x="436563" y="3182938"/>
              <a:ext cx="420688" cy="1588"/>
            </a:xfrm>
            <a:prstGeom prst="rect">
              <a:avLst/>
            </a:prstGeom>
            <a:solidFill>
              <a:srgbClr val="A0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9" name="Rectangle 264"/>
            <p:cNvSpPr>
              <a:spLocks noChangeArrowheads="1"/>
            </p:cNvSpPr>
            <p:nvPr/>
          </p:nvSpPr>
          <p:spPr bwMode="auto">
            <a:xfrm>
              <a:off x="436563" y="3184525"/>
              <a:ext cx="420688" cy="1588"/>
            </a:xfrm>
            <a:prstGeom prst="rect">
              <a:avLst/>
            </a:prstGeom>
            <a:solidFill>
              <a:srgbClr val="9C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0" name="Rectangle 265"/>
            <p:cNvSpPr>
              <a:spLocks noChangeArrowheads="1"/>
            </p:cNvSpPr>
            <p:nvPr/>
          </p:nvSpPr>
          <p:spPr bwMode="auto">
            <a:xfrm>
              <a:off x="436563" y="3186113"/>
              <a:ext cx="420688" cy="1588"/>
            </a:xfrm>
            <a:prstGeom prst="rect">
              <a:avLst/>
            </a:prstGeom>
            <a:solidFill>
              <a:srgbClr val="96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1" name="Rectangle 266"/>
            <p:cNvSpPr>
              <a:spLocks noChangeArrowheads="1"/>
            </p:cNvSpPr>
            <p:nvPr/>
          </p:nvSpPr>
          <p:spPr bwMode="auto">
            <a:xfrm>
              <a:off x="436563" y="3187700"/>
              <a:ext cx="420688" cy="1588"/>
            </a:xfrm>
            <a:prstGeom prst="rect">
              <a:avLst/>
            </a:prstGeom>
            <a:solidFill>
              <a:srgbClr val="92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2" name="Rectangle 267"/>
            <p:cNvSpPr>
              <a:spLocks noChangeArrowheads="1"/>
            </p:cNvSpPr>
            <p:nvPr/>
          </p:nvSpPr>
          <p:spPr bwMode="auto">
            <a:xfrm>
              <a:off x="436563" y="3189288"/>
              <a:ext cx="420688" cy="3175"/>
            </a:xfrm>
            <a:prstGeom prst="rect">
              <a:avLst/>
            </a:prstGeom>
            <a:solidFill>
              <a:srgbClr val="8A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3" name="Rectangle 268"/>
            <p:cNvSpPr>
              <a:spLocks noChangeArrowheads="1"/>
            </p:cNvSpPr>
            <p:nvPr/>
          </p:nvSpPr>
          <p:spPr bwMode="auto">
            <a:xfrm>
              <a:off x="436563" y="3192463"/>
              <a:ext cx="420688" cy="1588"/>
            </a:xfrm>
            <a:prstGeom prst="rect">
              <a:avLst/>
            </a:prstGeom>
            <a:solidFill>
              <a:srgbClr val="8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4" name="Rectangle 269"/>
            <p:cNvSpPr>
              <a:spLocks noChangeArrowheads="1"/>
            </p:cNvSpPr>
            <p:nvPr/>
          </p:nvSpPr>
          <p:spPr bwMode="auto">
            <a:xfrm>
              <a:off x="436563" y="3194050"/>
              <a:ext cx="420688" cy="1588"/>
            </a:xfrm>
            <a:prstGeom prst="rect">
              <a:avLst/>
            </a:prstGeom>
            <a:solidFill>
              <a:srgbClr val="81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5" name="Rectangle 270"/>
            <p:cNvSpPr>
              <a:spLocks noChangeArrowheads="1"/>
            </p:cNvSpPr>
            <p:nvPr/>
          </p:nvSpPr>
          <p:spPr bwMode="auto">
            <a:xfrm>
              <a:off x="436563" y="3195638"/>
              <a:ext cx="420688" cy="1588"/>
            </a:xfrm>
            <a:prstGeom prst="rect">
              <a:avLst/>
            </a:prstGeom>
            <a:solidFill>
              <a:srgbClr val="7D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6" name="Rectangle 271"/>
            <p:cNvSpPr>
              <a:spLocks noChangeArrowheads="1"/>
            </p:cNvSpPr>
            <p:nvPr/>
          </p:nvSpPr>
          <p:spPr bwMode="auto">
            <a:xfrm>
              <a:off x="436563" y="3197225"/>
              <a:ext cx="420688" cy="1588"/>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7" name="Line 272"/>
            <p:cNvSpPr>
              <a:spLocks noChangeShapeType="1"/>
            </p:cNvSpPr>
            <p:nvPr/>
          </p:nvSpPr>
          <p:spPr bwMode="auto">
            <a:xfrm>
              <a:off x="857250" y="3197225"/>
              <a:ext cx="3651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4582" name="Group 1387"/>
          <p:cNvGrpSpPr/>
          <p:nvPr/>
        </p:nvGrpSpPr>
        <p:grpSpPr>
          <a:xfrm>
            <a:off x="6202260" y="5640949"/>
            <a:ext cx="669925" cy="502444"/>
            <a:chOff x="434975" y="2911475"/>
            <a:chExt cx="898525" cy="587376"/>
          </a:xfrm>
        </p:grpSpPr>
        <p:sp>
          <p:nvSpPr>
            <p:cNvPr id="1389" name="AutoShape 3"/>
            <p:cNvSpPr>
              <a:spLocks noChangeAspect="1" noChangeArrowheads="1" noTextEdit="1"/>
            </p:cNvSpPr>
            <p:nvPr/>
          </p:nvSpPr>
          <p:spPr bwMode="auto">
            <a:xfrm>
              <a:off x="434975" y="2911475"/>
              <a:ext cx="898525" cy="56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4583" name="Group 205"/>
            <p:cNvGrpSpPr>
              <a:grpSpLocks/>
            </p:cNvGrpSpPr>
            <p:nvPr/>
          </p:nvGrpSpPr>
          <p:grpSpPr bwMode="auto">
            <a:xfrm>
              <a:off x="436563" y="2916238"/>
              <a:ext cx="892175" cy="582613"/>
              <a:chOff x="275" y="1837"/>
              <a:chExt cx="562" cy="367"/>
            </a:xfrm>
          </p:grpSpPr>
          <p:sp>
            <p:nvSpPr>
              <p:cNvPr id="1458" name="Rectangle 5"/>
              <p:cNvSpPr>
                <a:spLocks noChangeArrowheads="1"/>
              </p:cNvSpPr>
              <p:nvPr/>
            </p:nvSpPr>
            <p:spPr bwMode="auto">
              <a:xfrm>
                <a:off x="592" y="1837"/>
                <a:ext cx="245"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High </a:t>
                </a:r>
                <a:endParaRPr kumimoji="0" lang="en-US" altLang="en-US" sz="18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
            <p:nvSpPr>
              <p:cNvPr id="1459" name="Rectangle 6"/>
              <p:cNvSpPr>
                <a:spLocks noChangeArrowheads="1"/>
              </p:cNvSpPr>
              <p:nvPr/>
            </p:nvSpPr>
            <p:spPr bwMode="auto">
              <a:xfrm>
                <a:off x="585" y="2078"/>
                <a:ext cx="222" cy="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chemeClr val="bg1">
                        <a:lumMod val="95000"/>
                      </a:schemeClr>
                    </a:solidFill>
                    <a:effectLst/>
                    <a:latin typeface="Arial" pitchFamily="34" charset="0"/>
                    <a:cs typeface="Arial" pitchFamily="34" charset="0"/>
                  </a:rPr>
                  <a:t>Low</a:t>
                </a: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60" name="Line 7"/>
              <p:cNvSpPr>
                <a:spLocks noChangeShapeType="1"/>
              </p:cNvSpPr>
              <p:nvPr/>
            </p:nvSpPr>
            <p:spPr bwMode="auto">
              <a:xfrm>
                <a:off x="540" y="2006"/>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1" name="Rectangle 8"/>
              <p:cNvSpPr>
                <a:spLocks noChangeArrowheads="1"/>
              </p:cNvSpPr>
              <p:nvPr/>
            </p:nvSpPr>
            <p:spPr bwMode="auto">
              <a:xfrm>
                <a:off x="275" y="2006"/>
                <a:ext cx="265" cy="1"/>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2" name="Rectangle 9"/>
              <p:cNvSpPr>
                <a:spLocks noChangeArrowheads="1"/>
              </p:cNvSpPr>
              <p:nvPr/>
            </p:nvSpPr>
            <p:spPr bwMode="auto">
              <a:xfrm>
                <a:off x="275" y="2007"/>
                <a:ext cx="265" cy="1"/>
              </a:xfrm>
              <a:prstGeom prst="rect">
                <a:avLst/>
              </a:prstGeom>
              <a:solidFill>
                <a:srgbClr val="74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3" name="Rectangle 10"/>
              <p:cNvSpPr>
                <a:spLocks noChangeArrowheads="1"/>
              </p:cNvSpPr>
              <p:nvPr/>
            </p:nvSpPr>
            <p:spPr bwMode="auto">
              <a:xfrm>
                <a:off x="275" y="2008"/>
                <a:ext cx="265" cy="1"/>
              </a:xfrm>
              <a:prstGeom prst="rect">
                <a:avLst/>
              </a:prstGeom>
              <a:solidFill>
                <a:srgbClr val="6C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4" name="Rectangle 11"/>
              <p:cNvSpPr>
                <a:spLocks noChangeArrowheads="1"/>
              </p:cNvSpPr>
              <p:nvPr/>
            </p:nvSpPr>
            <p:spPr bwMode="auto">
              <a:xfrm>
                <a:off x="275" y="2009"/>
                <a:ext cx="265" cy="2"/>
              </a:xfrm>
              <a:prstGeom prst="rect">
                <a:avLst/>
              </a:prstGeom>
              <a:solidFill>
                <a:srgbClr val="68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5" name="Rectangle 12"/>
              <p:cNvSpPr>
                <a:spLocks noChangeArrowheads="1"/>
              </p:cNvSpPr>
              <p:nvPr/>
            </p:nvSpPr>
            <p:spPr bwMode="auto">
              <a:xfrm>
                <a:off x="275" y="2011"/>
                <a:ext cx="265" cy="1"/>
              </a:xfrm>
              <a:prstGeom prst="rect">
                <a:avLst/>
              </a:prstGeom>
              <a:solidFill>
                <a:srgbClr val="65E8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6" name="Rectangle 13"/>
              <p:cNvSpPr>
                <a:spLocks noChangeArrowheads="1"/>
              </p:cNvSpPr>
              <p:nvPr/>
            </p:nvSpPr>
            <p:spPr bwMode="auto">
              <a:xfrm>
                <a:off x="275" y="2012"/>
                <a:ext cx="265" cy="1"/>
              </a:xfrm>
              <a:prstGeom prst="rect">
                <a:avLst/>
              </a:prstGeom>
              <a:solidFill>
                <a:srgbClr val="6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7" name="Rectangle 14"/>
              <p:cNvSpPr>
                <a:spLocks noChangeArrowheads="1"/>
              </p:cNvSpPr>
              <p:nvPr/>
            </p:nvSpPr>
            <p:spPr bwMode="auto">
              <a:xfrm>
                <a:off x="275" y="2013"/>
                <a:ext cx="265" cy="1"/>
              </a:xfrm>
              <a:prstGeom prst="rect">
                <a:avLst/>
              </a:prstGeom>
              <a:solidFill>
                <a:srgbClr val="5C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8" name="Rectangle 15"/>
              <p:cNvSpPr>
                <a:spLocks noChangeArrowheads="1"/>
              </p:cNvSpPr>
              <p:nvPr/>
            </p:nvSpPr>
            <p:spPr bwMode="auto">
              <a:xfrm>
                <a:off x="275" y="2014"/>
                <a:ext cx="265" cy="1"/>
              </a:xfrm>
              <a:prstGeom prst="rect">
                <a:avLst/>
              </a:prstGeom>
              <a:solidFill>
                <a:srgbClr val="58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9" name="Rectangle 16"/>
              <p:cNvSpPr>
                <a:spLocks noChangeArrowheads="1"/>
              </p:cNvSpPr>
              <p:nvPr/>
            </p:nvSpPr>
            <p:spPr bwMode="auto">
              <a:xfrm>
                <a:off x="275" y="2015"/>
                <a:ext cx="265" cy="1"/>
              </a:xfrm>
              <a:prstGeom prst="rect">
                <a:avLst/>
              </a:prstGeom>
              <a:solidFill>
                <a:srgbClr val="50E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0" name="Rectangle 17"/>
              <p:cNvSpPr>
                <a:spLocks noChangeArrowheads="1"/>
              </p:cNvSpPr>
              <p:nvPr/>
            </p:nvSpPr>
            <p:spPr bwMode="auto">
              <a:xfrm>
                <a:off x="275" y="2016"/>
                <a:ext cx="265" cy="1"/>
              </a:xfrm>
              <a:prstGeom prst="rect">
                <a:avLst/>
              </a:prstGeom>
              <a:solidFill>
                <a:srgbClr val="4C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1" name="Rectangle 18"/>
              <p:cNvSpPr>
                <a:spLocks noChangeArrowheads="1"/>
              </p:cNvSpPr>
              <p:nvPr/>
            </p:nvSpPr>
            <p:spPr bwMode="auto">
              <a:xfrm>
                <a:off x="275" y="2017"/>
                <a:ext cx="265" cy="1"/>
              </a:xfrm>
              <a:prstGeom prst="rect">
                <a:avLst/>
              </a:prstGeom>
              <a:solidFill>
                <a:srgbClr val="48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2" name="Rectangle 19"/>
              <p:cNvSpPr>
                <a:spLocks noChangeArrowheads="1"/>
              </p:cNvSpPr>
              <p:nvPr/>
            </p:nvSpPr>
            <p:spPr bwMode="auto">
              <a:xfrm>
                <a:off x="275" y="2018"/>
                <a:ext cx="265" cy="1"/>
              </a:xfrm>
              <a:prstGeom prst="rect">
                <a:avLst/>
              </a:prstGeom>
              <a:solidFill>
                <a:srgbClr val="44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3" name="Rectangle 20"/>
              <p:cNvSpPr>
                <a:spLocks noChangeArrowheads="1"/>
              </p:cNvSpPr>
              <p:nvPr/>
            </p:nvSpPr>
            <p:spPr bwMode="auto">
              <a:xfrm>
                <a:off x="275" y="2019"/>
                <a:ext cx="265" cy="1"/>
              </a:xfrm>
              <a:prstGeom prst="rect">
                <a:avLst/>
              </a:prstGeom>
              <a:solidFill>
                <a:srgbClr val="40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4" name="Rectangle 21"/>
              <p:cNvSpPr>
                <a:spLocks noChangeArrowheads="1"/>
              </p:cNvSpPr>
              <p:nvPr/>
            </p:nvSpPr>
            <p:spPr bwMode="auto">
              <a:xfrm>
                <a:off x="275" y="2020"/>
                <a:ext cx="265" cy="2"/>
              </a:xfrm>
              <a:prstGeom prst="rect">
                <a:avLst/>
              </a:prstGeom>
              <a:solidFill>
                <a:srgbClr val="3DE3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5" name="Rectangle 22"/>
              <p:cNvSpPr>
                <a:spLocks noChangeArrowheads="1"/>
              </p:cNvSpPr>
              <p:nvPr/>
            </p:nvSpPr>
            <p:spPr bwMode="auto">
              <a:xfrm>
                <a:off x="275" y="2022"/>
                <a:ext cx="265" cy="1"/>
              </a:xfrm>
              <a:prstGeom prst="rect">
                <a:avLst/>
              </a:prstGeom>
              <a:solidFill>
                <a:srgbClr val="34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6" name="Rectangle 23"/>
              <p:cNvSpPr>
                <a:spLocks noChangeArrowheads="1"/>
              </p:cNvSpPr>
              <p:nvPr/>
            </p:nvSpPr>
            <p:spPr bwMode="auto">
              <a:xfrm>
                <a:off x="275" y="2023"/>
                <a:ext cx="265" cy="1"/>
              </a:xfrm>
              <a:prstGeom prst="rect">
                <a:avLst/>
              </a:prstGeom>
              <a:solidFill>
                <a:srgbClr val="31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7" name="Rectangle 24"/>
              <p:cNvSpPr>
                <a:spLocks noChangeArrowheads="1"/>
              </p:cNvSpPr>
              <p:nvPr/>
            </p:nvSpPr>
            <p:spPr bwMode="auto">
              <a:xfrm>
                <a:off x="275" y="2024"/>
                <a:ext cx="265" cy="1"/>
              </a:xfrm>
              <a:prstGeom prst="rect">
                <a:avLst/>
              </a:prstGeom>
              <a:solidFill>
                <a:srgbClr val="2D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8" name="Rectangle 25"/>
              <p:cNvSpPr>
                <a:spLocks noChangeArrowheads="1"/>
              </p:cNvSpPr>
              <p:nvPr/>
            </p:nvSpPr>
            <p:spPr bwMode="auto">
              <a:xfrm>
                <a:off x="275" y="2025"/>
                <a:ext cx="265" cy="1"/>
              </a:xfrm>
              <a:prstGeom prst="rect">
                <a:avLst/>
              </a:prstGeom>
              <a:solidFill>
                <a:srgbClr val="29E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9" name="Rectangle 26"/>
              <p:cNvSpPr>
                <a:spLocks noChangeArrowheads="1"/>
              </p:cNvSpPr>
              <p:nvPr/>
            </p:nvSpPr>
            <p:spPr bwMode="auto">
              <a:xfrm>
                <a:off x="275" y="2026"/>
                <a:ext cx="265" cy="1"/>
              </a:xfrm>
              <a:prstGeom prst="rect">
                <a:avLst/>
              </a:prstGeom>
              <a:solidFill>
                <a:srgbClr val="25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0" name="Rectangle 27"/>
              <p:cNvSpPr>
                <a:spLocks noChangeArrowheads="1"/>
              </p:cNvSpPr>
              <p:nvPr/>
            </p:nvSpPr>
            <p:spPr bwMode="auto">
              <a:xfrm>
                <a:off x="275" y="2027"/>
                <a:ext cx="265" cy="1"/>
              </a:xfrm>
              <a:prstGeom prst="rect">
                <a:avLst/>
              </a:prstGeom>
              <a:solidFill>
                <a:srgbClr val="21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1" name="Rectangle 28"/>
              <p:cNvSpPr>
                <a:spLocks noChangeArrowheads="1"/>
              </p:cNvSpPr>
              <p:nvPr/>
            </p:nvSpPr>
            <p:spPr bwMode="auto">
              <a:xfrm>
                <a:off x="275" y="2028"/>
                <a:ext cx="265" cy="1"/>
              </a:xfrm>
              <a:prstGeom prst="rect">
                <a:avLst/>
              </a:prstGeom>
              <a:solidFill>
                <a:srgbClr val="1A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2" name="Rectangle 29"/>
              <p:cNvSpPr>
                <a:spLocks noChangeArrowheads="1"/>
              </p:cNvSpPr>
              <p:nvPr/>
            </p:nvSpPr>
            <p:spPr bwMode="auto">
              <a:xfrm>
                <a:off x="275" y="2029"/>
                <a:ext cx="265" cy="1"/>
              </a:xfrm>
              <a:prstGeom prst="rect">
                <a:avLst/>
              </a:prstGeom>
              <a:solidFill>
                <a:srgbClr val="16DE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3" name="Rectangle 30"/>
              <p:cNvSpPr>
                <a:spLocks noChangeArrowheads="1"/>
              </p:cNvSpPr>
              <p:nvPr/>
            </p:nvSpPr>
            <p:spPr bwMode="auto">
              <a:xfrm>
                <a:off x="275" y="2030"/>
                <a:ext cx="265" cy="1"/>
              </a:xfrm>
              <a:prstGeom prst="rect">
                <a:avLst/>
              </a:prstGeom>
              <a:solidFill>
                <a:srgbClr val="12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4" name="Rectangle 31"/>
              <p:cNvSpPr>
                <a:spLocks noChangeArrowheads="1"/>
              </p:cNvSpPr>
              <p:nvPr/>
            </p:nvSpPr>
            <p:spPr bwMode="auto">
              <a:xfrm>
                <a:off x="275" y="2031"/>
                <a:ext cx="265" cy="2"/>
              </a:xfrm>
              <a:prstGeom prst="rect">
                <a:avLst/>
              </a:prstGeom>
              <a:solidFill>
                <a:srgbClr val="0F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5" name="Rectangle 32"/>
              <p:cNvSpPr>
                <a:spLocks noChangeArrowheads="1"/>
              </p:cNvSpPr>
              <p:nvPr/>
            </p:nvSpPr>
            <p:spPr bwMode="auto">
              <a:xfrm>
                <a:off x="275" y="2033"/>
                <a:ext cx="265" cy="1"/>
              </a:xfrm>
              <a:prstGeom prst="rect">
                <a:avLst/>
              </a:prstGeom>
              <a:solidFill>
                <a:srgbClr val="0B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6" name="Rectangle 33"/>
              <p:cNvSpPr>
                <a:spLocks noChangeArrowheads="1"/>
              </p:cNvSpPr>
              <p:nvPr/>
            </p:nvSpPr>
            <p:spPr bwMode="auto">
              <a:xfrm>
                <a:off x="275" y="2034"/>
                <a:ext cx="265" cy="1"/>
              </a:xfrm>
              <a:prstGeom prst="rect">
                <a:avLst/>
              </a:prstGeom>
              <a:solidFill>
                <a:srgbClr val="07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7" name="Rectangle 34"/>
              <p:cNvSpPr>
                <a:spLocks noChangeArrowheads="1"/>
              </p:cNvSpPr>
              <p:nvPr/>
            </p:nvSpPr>
            <p:spPr bwMode="auto">
              <a:xfrm>
                <a:off x="275" y="2035"/>
                <a:ext cx="265" cy="1"/>
              </a:xfrm>
              <a:prstGeom prst="rect">
                <a:avLst/>
              </a:prstGeom>
              <a:solidFill>
                <a:srgbClr val="00D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8" name="Rectangle 35"/>
              <p:cNvSpPr>
                <a:spLocks noChangeArrowheads="1"/>
              </p:cNvSpPr>
              <p:nvPr/>
            </p:nvSpPr>
            <p:spPr bwMode="auto">
              <a:xfrm>
                <a:off x="275" y="2036"/>
                <a:ext cx="265" cy="1"/>
              </a:xfrm>
              <a:prstGeom prst="rect">
                <a:avLst/>
              </a:prstGeom>
              <a:solidFill>
                <a:srgbClr val="02D90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9" name="Rectangle 36"/>
              <p:cNvSpPr>
                <a:spLocks noChangeArrowheads="1"/>
              </p:cNvSpPr>
              <p:nvPr/>
            </p:nvSpPr>
            <p:spPr bwMode="auto">
              <a:xfrm>
                <a:off x="275" y="2037"/>
                <a:ext cx="265" cy="1"/>
              </a:xfrm>
              <a:prstGeom prst="rect">
                <a:avLst/>
              </a:prstGeom>
              <a:solidFill>
                <a:srgbClr val="02D90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0" name="Rectangle 37"/>
              <p:cNvSpPr>
                <a:spLocks noChangeArrowheads="1"/>
              </p:cNvSpPr>
              <p:nvPr/>
            </p:nvSpPr>
            <p:spPr bwMode="auto">
              <a:xfrm>
                <a:off x="275" y="2038"/>
                <a:ext cx="265" cy="1"/>
              </a:xfrm>
              <a:prstGeom prst="rect">
                <a:avLst/>
              </a:prstGeom>
              <a:solidFill>
                <a:srgbClr val="04D60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1" name="Rectangle 38"/>
              <p:cNvSpPr>
                <a:spLocks noChangeArrowheads="1"/>
              </p:cNvSpPr>
              <p:nvPr/>
            </p:nvSpPr>
            <p:spPr bwMode="auto">
              <a:xfrm>
                <a:off x="275" y="2039"/>
                <a:ext cx="265" cy="1"/>
              </a:xfrm>
              <a:prstGeom prst="rect">
                <a:avLst/>
              </a:prstGeom>
              <a:solidFill>
                <a:srgbClr val="04D41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2" name="Rectangle 39"/>
              <p:cNvSpPr>
                <a:spLocks noChangeArrowheads="1"/>
              </p:cNvSpPr>
              <p:nvPr/>
            </p:nvSpPr>
            <p:spPr bwMode="auto">
              <a:xfrm>
                <a:off x="275" y="2040"/>
                <a:ext cx="265" cy="1"/>
              </a:xfrm>
              <a:prstGeom prst="rect">
                <a:avLst/>
              </a:prstGeom>
              <a:solidFill>
                <a:srgbClr val="06D41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3" name="Rectangle 40"/>
              <p:cNvSpPr>
                <a:spLocks noChangeArrowheads="1"/>
              </p:cNvSpPr>
              <p:nvPr/>
            </p:nvSpPr>
            <p:spPr bwMode="auto">
              <a:xfrm>
                <a:off x="275" y="2041"/>
                <a:ext cx="265" cy="1"/>
              </a:xfrm>
              <a:prstGeom prst="rect">
                <a:avLst/>
              </a:prstGeom>
              <a:solidFill>
                <a:srgbClr val="06D1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4" name="Rectangle 41"/>
              <p:cNvSpPr>
                <a:spLocks noChangeArrowheads="1"/>
              </p:cNvSpPr>
              <p:nvPr/>
            </p:nvSpPr>
            <p:spPr bwMode="auto">
              <a:xfrm>
                <a:off x="275" y="2042"/>
                <a:ext cx="265" cy="2"/>
              </a:xfrm>
              <a:prstGeom prst="rect">
                <a:avLst/>
              </a:prstGeom>
              <a:solidFill>
                <a:srgbClr val="06D1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5" name="Rectangle 42"/>
              <p:cNvSpPr>
                <a:spLocks noChangeArrowheads="1"/>
              </p:cNvSpPr>
              <p:nvPr/>
            </p:nvSpPr>
            <p:spPr bwMode="auto">
              <a:xfrm>
                <a:off x="275" y="2044"/>
                <a:ext cx="265" cy="1"/>
              </a:xfrm>
              <a:prstGeom prst="rect">
                <a:avLst/>
              </a:prstGeom>
              <a:solidFill>
                <a:srgbClr val="08CF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6" name="Rectangle 43"/>
              <p:cNvSpPr>
                <a:spLocks noChangeArrowheads="1"/>
              </p:cNvSpPr>
              <p:nvPr/>
            </p:nvSpPr>
            <p:spPr bwMode="auto">
              <a:xfrm>
                <a:off x="275" y="2045"/>
                <a:ext cx="265" cy="1"/>
              </a:xfrm>
              <a:prstGeom prst="rect">
                <a:avLst/>
              </a:prstGeom>
              <a:solidFill>
                <a:srgbClr val="08CF2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7" name="Rectangle 44"/>
              <p:cNvSpPr>
                <a:spLocks noChangeArrowheads="1"/>
              </p:cNvSpPr>
              <p:nvPr/>
            </p:nvSpPr>
            <p:spPr bwMode="auto">
              <a:xfrm>
                <a:off x="275" y="2046"/>
                <a:ext cx="265" cy="1"/>
              </a:xfrm>
              <a:prstGeom prst="rect">
                <a:avLst/>
              </a:prstGeom>
              <a:solidFill>
                <a:srgbClr val="0ACC2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8" name="Rectangle 45"/>
              <p:cNvSpPr>
                <a:spLocks noChangeArrowheads="1"/>
              </p:cNvSpPr>
              <p:nvPr/>
            </p:nvSpPr>
            <p:spPr bwMode="auto">
              <a:xfrm>
                <a:off x="275" y="2047"/>
                <a:ext cx="265" cy="1"/>
              </a:xfrm>
              <a:prstGeom prst="rect">
                <a:avLst/>
              </a:prstGeom>
              <a:solidFill>
                <a:srgbClr val="0ACC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9" name="Rectangle 46"/>
              <p:cNvSpPr>
                <a:spLocks noChangeArrowheads="1"/>
              </p:cNvSpPr>
              <p:nvPr/>
            </p:nvSpPr>
            <p:spPr bwMode="auto">
              <a:xfrm>
                <a:off x="275" y="2048"/>
                <a:ext cx="265" cy="1"/>
              </a:xfrm>
              <a:prstGeom prst="rect">
                <a:avLst/>
              </a:prstGeom>
              <a:solidFill>
                <a:srgbClr val="0CC9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0" name="Rectangle 47"/>
              <p:cNvSpPr>
                <a:spLocks noChangeArrowheads="1"/>
              </p:cNvSpPr>
              <p:nvPr/>
            </p:nvSpPr>
            <p:spPr bwMode="auto">
              <a:xfrm>
                <a:off x="275" y="2049"/>
                <a:ext cx="265" cy="1"/>
              </a:xfrm>
              <a:prstGeom prst="rect">
                <a:avLst/>
              </a:prstGeom>
              <a:solidFill>
                <a:srgbClr val="0CC9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1" name="Rectangle 48"/>
              <p:cNvSpPr>
                <a:spLocks noChangeArrowheads="1"/>
              </p:cNvSpPr>
              <p:nvPr/>
            </p:nvSpPr>
            <p:spPr bwMode="auto">
              <a:xfrm>
                <a:off x="275" y="2050"/>
                <a:ext cx="265" cy="1"/>
              </a:xfrm>
              <a:prstGeom prst="rect">
                <a:avLst/>
              </a:prstGeom>
              <a:solidFill>
                <a:srgbClr val="0CC7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2" name="Rectangle 49"/>
              <p:cNvSpPr>
                <a:spLocks noChangeArrowheads="1"/>
              </p:cNvSpPr>
              <p:nvPr/>
            </p:nvSpPr>
            <p:spPr bwMode="auto">
              <a:xfrm>
                <a:off x="275" y="2051"/>
                <a:ext cx="265" cy="1"/>
              </a:xfrm>
              <a:prstGeom prst="rect">
                <a:avLst/>
              </a:prstGeom>
              <a:solidFill>
                <a:srgbClr val="0EC4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3" name="Rectangle 50"/>
              <p:cNvSpPr>
                <a:spLocks noChangeArrowheads="1"/>
              </p:cNvSpPr>
              <p:nvPr/>
            </p:nvSpPr>
            <p:spPr bwMode="auto">
              <a:xfrm>
                <a:off x="275" y="2052"/>
                <a:ext cx="265" cy="2"/>
              </a:xfrm>
              <a:prstGeom prst="rect">
                <a:avLst/>
              </a:prstGeom>
              <a:solidFill>
                <a:srgbClr val="0EC43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4" name="Rectangle 51"/>
              <p:cNvSpPr>
                <a:spLocks noChangeArrowheads="1"/>
              </p:cNvSpPr>
              <p:nvPr/>
            </p:nvSpPr>
            <p:spPr bwMode="auto">
              <a:xfrm>
                <a:off x="275" y="2054"/>
                <a:ext cx="265" cy="1"/>
              </a:xfrm>
              <a:prstGeom prst="rect">
                <a:avLst/>
              </a:prstGeom>
              <a:solidFill>
                <a:srgbClr val="10C24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5" name="Rectangle 52"/>
              <p:cNvSpPr>
                <a:spLocks noChangeArrowheads="1"/>
              </p:cNvSpPr>
              <p:nvPr/>
            </p:nvSpPr>
            <p:spPr bwMode="auto">
              <a:xfrm>
                <a:off x="275" y="2055"/>
                <a:ext cx="265" cy="1"/>
              </a:xfrm>
              <a:prstGeom prst="rect">
                <a:avLst/>
              </a:prstGeom>
              <a:solidFill>
                <a:srgbClr val="10C24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6" name="Rectangle 53"/>
              <p:cNvSpPr>
                <a:spLocks noChangeArrowheads="1"/>
              </p:cNvSpPr>
              <p:nvPr/>
            </p:nvSpPr>
            <p:spPr bwMode="auto">
              <a:xfrm>
                <a:off x="275" y="2056"/>
                <a:ext cx="265" cy="1"/>
              </a:xfrm>
              <a:prstGeom prst="rect">
                <a:avLst/>
              </a:prstGeom>
              <a:solidFill>
                <a:srgbClr val="11BF4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7" name="Rectangle 54"/>
              <p:cNvSpPr>
                <a:spLocks noChangeArrowheads="1"/>
              </p:cNvSpPr>
              <p:nvPr/>
            </p:nvSpPr>
            <p:spPr bwMode="auto">
              <a:xfrm>
                <a:off x="275" y="2057"/>
                <a:ext cx="265" cy="1"/>
              </a:xfrm>
              <a:prstGeom prst="rect">
                <a:avLst/>
              </a:prstGeom>
              <a:solidFill>
                <a:srgbClr val="11BF4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8" name="Rectangle 55"/>
              <p:cNvSpPr>
                <a:spLocks noChangeArrowheads="1"/>
              </p:cNvSpPr>
              <p:nvPr/>
            </p:nvSpPr>
            <p:spPr bwMode="auto">
              <a:xfrm>
                <a:off x="275" y="2058"/>
                <a:ext cx="265" cy="1"/>
              </a:xfrm>
              <a:prstGeom prst="rect">
                <a:avLst/>
              </a:prstGeom>
              <a:solidFill>
                <a:srgbClr val="11BD4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9" name="Rectangle 56"/>
              <p:cNvSpPr>
                <a:spLocks noChangeArrowheads="1"/>
              </p:cNvSpPr>
              <p:nvPr/>
            </p:nvSpPr>
            <p:spPr bwMode="auto">
              <a:xfrm>
                <a:off x="275" y="2059"/>
                <a:ext cx="265" cy="1"/>
              </a:xfrm>
              <a:prstGeom prst="rect">
                <a:avLst/>
              </a:prstGeom>
              <a:solidFill>
                <a:srgbClr val="13BD5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0" name="Rectangle 57"/>
              <p:cNvSpPr>
                <a:spLocks noChangeArrowheads="1"/>
              </p:cNvSpPr>
              <p:nvPr/>
            </p:nvSpPr>
            <p:spPr bwMode="auto">
              <a:xfrm>
                <a:off x="275" y="2060"/>
                <a:ext cx="265" cy="1"/>
              </a:xfrm>
              <a:prstGeom prst="rect">
                <a:avLst/>
              </a:prstGeom>
              <a:solidFill>
                <a:srgbClr val="13BA5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1" name="Rectangle 58"/>
              <p:cNvSpPr>
                <a:spLocks noChangeArrowheads="1"/>
              </p:cNvSpPr>
              <p:nvPr/>
            </p:nvSpPr>
            <p:spPr bwMode="auto">
              <a:xfrm>
                <a:off x="275" y="2061"/>
                <a:ext cx="265" cy="1"/>
              </a:xfrm>
              <a:prstGeom prst="rect">
                <a:avLst/>
              </a:prstGeom>
              <a:solidFill>
                <a:srgbClr val="14BA5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2" name="Rectangle 59"/>
              <p:cNvSpPr>
                <a:spLocks noChangeArrowheads="1"/>
              </p:cNvSpPr>
              <p:nvPr/>
            </p:nvSpPr>
            <p:spPr bwMode="auto">
              <a:xfrm>
                <a:off x="275" y="2062"/>
                <a:ext cx="265" cy="1"/>
              </a:xfrm>
              <a:prstGeom prst="rect">
                <a:avLst/>
              </a:prstGeom>
              <a:solidFill>
                <a:srgbClr val="14B85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3" name="Rectangle 60"/>
              <p:cNvSpPr>
                <a:spLocks noChangeArrowheads="1"/>
              </p:cNvSpPr>
              <p:nvPr/>
            </p:nvSpPr>
            <p:spPr bwMode="auto">
              <a:xfrm>
                <a:off x="275" y="2063"/>
                <a:ext cx="265" cy="2"/>
              </a:xfrm>
              <a:prstGeom prst="rect">
                <a:avLst/>
              </a:prstGeom>
              <a:solidFill>
                <a:srgbClr val="14B85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4" name="Rectangle 61"/>
              <p:cNvSpPr>
                <a:spLocks noChangeArrowheads="1"/>
              </p:cNvSpPr>
              <p:nvPr/>
            </p:nvSpPr>
            <p:spPr bwMode="auto">
              <a:xfrm>
                <a:off x="275" y="2065"/>
                <a:ext cx="265" cy="1"/>
              </a:xfrm>
              <a:prstGeom prst="rect">
                <a:avLst/>
              </a:prstGeom>
              <a:solidFill>
                <a:srgbClr val="16B56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5" name="Rectangle 62"/>
              <p:cNvSpPr>
                <a:spLocks noChangeArrowheads="1"/>
              </p:cNvSpPr>
              <p:nvPr/>
            </p:nvSpPr>
            <p:spPr bwMode="auto">
              <a:xfrm>
                <a:off x="275" y="2066"/>
                <a:ext cx="265" cy="1"/>
              </a:xfrm>
              <a:prstGeom prst="rect">
                <a:avLst/>
              </a:prstGeom>
              <a:solidFill>
                <a:srgbClr val="16B56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6" name="Rectangle 63"/>
              <p:cNvSpPr>
                <a:spLocks noChangeArrowheads="1"/>
              </p:cNvSpPr>
              <p:nvPr/>
            </p:nvSpPr>
            <p:spPr bwMode="auto">
              <a:xfrm>
                <a:off x="275" y="2067"/>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7" name="Rectangle 64"/>
              <p:cNvSpPr>
                <a:spLocks noChangeArrowheads="1"/>
              </p:cNvSpPr>
              <p:nvPr/>
            </p:nvSpPr>
            <p:spPr bwMode="auto">
              <a:xfrm>
                <a:off x="275" y="2068"/>
                <a:ext cx="265" cy="1"/>
              </a:xfrm>
              <a:prstGeom prst="rect">
                <a:avLst/>
              </a:prstGeom>
              <a:solidFill>
                <a:srgbClr val="17B36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8" name="Rectangle 65"/>
              <p:cNvSpPr>
                <a:spLocks noChangeArrowheads="1"/>
              </p:cNvSpPr>
              <p:nvPr/>
            </p:nvSpPr>
            <p:spPr bwMode="auto">
              <a:xfrm>
                <a:off x="275" y="2069"/>
                <a:ext cx="265" cy="1"/>
              </a:xfrm>
              <a:prstGeom prst="rect">
                <a:avLst/>
              </a:prstGeom>
              <a:solidFill>
                <a:srgbClr val="17B06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9" name="Rectangle 66"/>
              <p:cNvSpPr>
                <a:spLocks noChangeArrowheads="1"/>
              </p:cNvSpPr>
              <p:nvPr/>
            </p:nvSpPr>
            <p:spPr bwMode="auto">
              <a:xfrm>
                <a:off x="275" y="2070"/>
                <a:ext cx="265" cy="1"/>
              </a:xfrm>
              <a:prstGeom prst="rect">
                <a:avLst/>
              </a:prstGeom>
              <a:solidFill>
                <a:srgbClr val="19B06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0" name="Rectangle 67"/>
              <p:cNvSpPr>
                <a:spLocks noChangeArrowheads="1"/>
              </p:cNvSpPr>
              <p:nvPr/>
            </p:nvSpPr>
            <p:spPr bwMode="auto">
              <a:xfrm>
                <a:off x="275" y="2071"/>
                <a:ext cx="265" cy="1"/>
              </a:xfrm>
              <a:prstGeom prst="rect">
                <a:avLst/>
              </a:prstGeom>
              <a:solidFill>
                <a:srgbClr val="18AD6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1" name="Rectangle 68"/>
              <p:cNvSpPr>
                <a:spLocks noChangeArrowheads="1"/>
              </p:cNvSpPr>
              <p:nvPr/>
            </p:nvSpPr>
            <p:spPr bwMode="auto">
              <a:xfrm>
                <a:off x="275" y="2072"/>
                <a:ext cx="265" cy="1"/>
              </a:xfrm>
              <a:prstGeom prst="rect">
                <a:avLst/>
              </a:prstGeom>
              <a:solidFill>
                <a:srgbClr val="1AAD7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2" name="Rectangle 69"/>
              <p:cNvSpPr>
                <a:spLocks noChangeArrowheads="1"/>
              </p:cNvSpPr>
              <p:nvPr/>
            </p:nvSpPr>
            <p:spPr bwMode="auto">
              <a:xfrm>
                <a:off x="275" y="2073"/>
                <a:ext cx="265" cy="1"/>
              </a:xfrm>
              <a:prstGeom prst="rect">
                <a:avLst/>
              </a:prstGeom>
              <a:solidFill>
                <a:srgbClr val="1AAB7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3" name="Rectangle 70"/>
              <p:cNvSpPr>
                <a:spLocks noChangeArrowheads="1"/>
              </p:cNvSpPr>
              <p:nvPr/>
            </p:nvSpPr>
            <p:spPr bwMode="auto">
              <a:xfrm>
                <a:off x="275" y="2074"/>
                <a:ext cx="265" cy="2"/>
              </a:xfrm>
              <a:prstGeom prst="rect">
                <a:avLst/>
              </a:prstGeom>
              <a:solidFill>
                <a:srgbClr val="1AAB7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4" name="Rectangle 71"/>
              <p:cNvSpPr>
                <a:spLocks noChangeArrowheads="1"/>
              </p:cNvSpPr>
              <p:nvPr/>
            </p:nvSpPr>
            <p:spPr bwMode="auto">
              <a:xfrm>
                <a:off x="275" y="2076"/>
                <a:ext cx="265" cy="1"/>
              </a:xfrm>
              <a:prstGeom prst="rect">
                <a:avLst/>
              </a:prstGeom>
              <a:solidFill>
                <a:srgbClr val="1BAB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5" name="Rectangle 72"/>
              <p:cNvSpPr>
                <a:spLocks noChangeArrowheads="1"/>
              </p:cNvSpPr>
              <p:nvPr/>
            </p:nvSpPr>
            <p:spPr bwMode="auto">
              <a:xfrm>
                <a:off x="275" y="2077"/>
                <a:ext cx="265" cy="1"/>
              </a:xfrm>
              <a:prstGeom prst="rect">
                <a:avLst/>
              </a:prstGeom>
              <a:solidFill>
                <a:srgbClr val="1BA87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6" name="Rectangle 73"/>
              <p:cNvSpPr>
                <a:spLocks noChangeArrowheads="1"/>
              </p:cNvSpPr>
              <p:nvPr/>
            </p:nvSpPr>
            <p:spPr bwMode="auto">
              <a:xfrm>
                <a:off x="275" y="2078"/>
                <a:ext cx="265" cy="1"/>
              </a:xfrm>
              <a:prstGeom prst="rect">
                <a:avLst/>
              </a:prstGeom>
              <a:solidFill>
                <a:srgbClr val="1BA8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7" name="Rectangle 74"/>
              <p:cNvSpPr>
                <a:spLocks noChangeArrowheads="1"/>
              </p:cNvSpPr>
              <p:nvPr/>
            </p:nvSpPr>
            <p:spPr bwMode="auto">
              <a:xfrm>
                <a:off x="275" y="2079"/>
                <a:ext cx="265" cy="1"/>
              </a:xfrm>
              <a:prstGeom prst="rect">
                <a:avLst/>
              </a:prstGeom>
              <a:solidFill>
                <a:srgbClr val="1CA67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8" name="Rectangle 75"/>
              <p:cNvSpPr>
                <a:spLocks noChangeArrowheads="1"/>
              </p:cNvSpPr>
              <p:nvPr/>
            </p:nvSpPr>
            <p:spPr bwMode="auto">
              <a:xfrm>
                <a:off x="275" y="2080"/>
                <a:ext cx="265" cy="1"/>
              </a:xfrm>
              <a:prstGeom prst="rect">
                <a:avLst/>
              </a:prstGeom>
              <a:solidFill>
                <a:srgbClr val="1CA67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9" name="Rectangle 76"/>
              <p:cNvSpPr>
                <a:spLocks noChangeArrowheads="1"/>
              </p:cNvSpPr>
              <p:nvPr/>
            </p:nvSpPr>
            <p:spPr bwMode="auto">
              <a:xfrm>
                <a:off x="275" y="2081"/>
                <a:ext cx="265" cy="1"/>
              </a:xfrm>
              <a:prstGeom prst="rect">
                <a:avLst/>
              </a:prstGeom>
              <a:solidFill>
                <a:srgbClr val="1DA3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0" name="Rectangle 77"/>
              <p:cNvSpPr>
                <a:spLocks noChangeArrowheads="1"/>
              </p:cNvSpPr>
              <p:nvPr/>
            </p:nvSpPr>
            <p:spPr bwMode="auto">
              <a:xfrm>
                <a:off x="275" y="2082"/>
                <a:ext cx="265" cy="1"/>
              </a:xfrm>
              <a:prstGeom prst="rect">
                <a:avLst/>
              </a:prstGeom>
              <a:solidFill>
                <a:srgbClr val="1DA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1" name="Rectangle 78"/>
              <p:cNvSpPr>
                <a:spLocks noChangeArrowheads="1"/>
              </p:cNvSpPr>
              <p:nvPr/>
            </p:nvSpPr>
            <p:spPr bwMode="auto">
              <a:xfrm>
                <a:off x="275" y="2083"/>
                <a:ext cx="265" cy="1"/>
              </a:xfrm>
              <a:prstGeom prst="rect">
                <a:avLst/>
              </a:prstGeom>
              <a:solidFill>
                <a:srgbClr val="1DA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2" name="Rectangle 79"/>
              <p:cNvSpPr>
                <a:spLocks noChangeArrowheads="1"/>
              </p:cNvSpPr>
              <p:nvPr/>
            </p:nvSpPr>
            <p:spPr bwMode="auto">
              <a:xfrm>
                <a:off x="275" y="2084"/>
                <a:ext cx="265" cy="2"/>
              </a:xfrm>
              <a:prstGeom prst="rect">
                <a:avLst/>
              </a:prstGeom>
              <a:solidFill>
                <a:srgbClr val="1FA1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3" name="Rectangle 80"/>
              <p:cNvSpPr>
                <a:spLocks noChangeArrowheads="1"/>
              </p:cNvSpPr>
              <p:nvPr/>
            </p:nvSpPr>
            <p:spPr bwMode="auto">
              <a:xfrm>
                <a:off x="275" y="2086"/>
                <a:ext cx="265" cy="1"/>
              </a:xfrm>
              <a:prstGeom prst="rect">
                <a:avLst/>
              </a:prstGeom>
              <a:solidFill>
                <a:srgbClr val="1E9E8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4" name="Rectangle 81"/>
              <p:cNvSpPr>
                <a:spLocks noChangeArrowheads="1"/>
              </p:cNvSpPr>
              <p:nvPr/>
            </p:nvSpPr>
            <p:spPr bwMode="auto">
              <a:xfrm>
                <a:off x="275" y="2087"/>
                <a:ext cx="265" cy="1"/>
              </a:xfrm>
              <a:prstGeom prst="rect">
                <a:avLst/>
              </a:prstGeom>
              <a:solidFill>
                <a:srgbClr val="209E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5" name="Rectangle 82"/>
              <p:cNvSpPr>
                <a:spLocks noChangeArrowheads="1"/>
              </p:cNvSpPr>
              <p:nvPr/>
            </p:nvSpPr>
            <p:spPr bwMode="auto">
              <a:xfrm>
                <a:off x="275" y="2088"/>
                <a:ext cx="265" cy="1"/>
              </a:xfrm>
              <a:prstGeom prst="rect">
                <a:avLst/>
              </a:prstGeom>
              <a:solidFill>
                <a:srgbClr val="1F9C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6" name="Rectangle 83"/>
              <p:cNvSpPr>
                <a:spLocks noChangeArrowheads="1"/>
              </p:cNvSpPr>
              <p:nvPr/>
            </p:nvSpPr>
            <p:spPr bwMode="auto">
              <a:xfrm>
                <a:off x="275" y="2089"/>
                <a:ext cx="265" cy="1"/>
              </a:xfrm>
              <a:prstGeom prst="rect">
                <a:avLst/>
              </a:prstGeom>
              <a:solidFill>
                <a:srgbClr val="1F9C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7" name="Rectangle 84"/>
              <p:cNvSpPr>
                <a:spLocks noChangeArrowheads="1"/>
              </p:cNvSpPr>
              <p:nvPr/>
            </p:nvSpPr>
            <p:spPr bwMode="auto">
              <a:xfrm>
                <a:off x="275" y="2090"/>
                <a:ext cx="265" cy="1"/>
              </a:xfrm>
              <a:prstGeom prst="rect">
                <a:avLst/>
              </a:prstGeom>
              <a:solidFill>
                <a:srgbClr val="20998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8" name="Rectangle 85"/>
              <p:cNvSpPr>
                <a:spLocks noChangeArrowheads="1"/>
              </p:cNvSpPr>
              <p:nvPr/>
            </p:nvSpPr>
            <p:spPr bwMode="auto">
              <a:xfrm>
                <a:off x="275" y="2091"/>
                <a:ext cx="265" cy="1"/>
              </a:xfrm>
              <a:prstGeom prst="rect">
                <a:avLst/>
              </a:prstGeom>
              <a:solidFill>
                <a:srgbClr val="20998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9" name="Rectangle 86"/>
              <p:cNvSpPr>
                <a:spLocks noChangeArrowheads="1"/>
              </p:cNvSpPr>
              <p:nvPr/>
            </p:nvSpPr>
            <p:spPr bwMode="auto">
              <a:xfrm>
                <a:off x="275" y="2092"/>
                <a:ext cx="265" cy="1"/>
              </a:xfrm>
              <a:prstGeom prst="rect">
                <a:avLst/>
              </a:prstGeom>
              <a:solidFill>
                <a:srgbClr val="2099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0" name="Rectangle 87"/>
              <p:cNvSpPr>
                <a:spLocks noChangeArrowheads="1"/>
              </p:cNvSpPr>
              <p:nvPr/>
            </p:nvSpPr>
            <p:spPr bwMode="auto">
              <a:xfrm>
                <a:off x="275" y="2093"/>
                <a:ext cx="265" cy="1"/>
              </a:xfrm>
              <a:prstGeom prst="rect">
                <a:avLst/>
              </a:prstGeom>
              <a:solidFill>
                <a:srgbClr val="20968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1" name="Rectangle 88"/>
              <p:cNvSpPr>
                <a:spLocks noChangeArrowheads="1"/>
              </p:cNvSpPr>
              <p:nvPr/>
            </p:nvSpPr>
            <p:spPr bwMode="auto">
              <a:xfrm>
                <a:off x="275" y="2094"/>
                <a:ext cx="265" cy="1"/>
              </a:xfrm>
              <a:prstGeom prst="rect">
                <a:avLst/>
              </a:prstGeom>
              <a:solidFill>
                <a:srgbClr val="2096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2" name="Rectangle 89"/>
              <p:cNvSpPr>
                <a:spLocks noChangeArrowheads="1"/>
              </p:cNvSpPr>
              <p:nvPr/>
            </p:nvSpPr>
            <p:spPr bwMode="auto">
              <a:xfrm>
                <a:off x="275" y="2095"/>
                <a:ext cx="265" cy="2"/>
              </a:xfrm>
              <a:prstGeom prst="rect">
                <a:avLst/>
              </a:prstGeom>
              <a:solidFill>
                <a:srgbClr val="2096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3" name="Rectangle 90"/>
              <p:cNvSpPr>
                <a:spLocks noChangeArrowheads="1"/>
              </p:cNvSpPr>
              <p:nvPr/>
            </p:nvSpPr>
            <p:spPr bwMode="auto">
              <a:xfrm>
                <a:off x="275" y="2097"/>
                <a:ext cx="265" cy="1"/>
              </a:xfrm>
              <a:prstGeom prst="rect">
                <a:avLst/>
              </a:prstGeom>
              <a:solidFill>
                <a:srgbClr val="2096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4" name="Rectangle 91"/>
              <p:cNvSpPr>
                <a:spLocks noChangeArrowheads="1"/>
              </p:cNvSpPr>
              <p:nvPr/>
            </p:nvSpPr>
            <p:spPr bwMode="auto">
              <a:xfrm>
                <a:off x="275" y="2098"/>
                <a:ext cx="265" cy="1"/>
              </a:xfrm>
              <a:prstGeom prst="rect">
                <a:avLst/>
              </a:prstGeom>
              <a:solidFill>
                <a:srgbClr val="1E949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5" name="Rectangle 92"/>
              <p:cNvSpPr>
                <a:spLocks noChangeArrowheads="1"/>
              </p:cNvSpPr>
              <p:nvPr/>
            </p:nvSpPr>
            <p:spPr bwMode="auto">
              <a:xfrm>
                <a:off x="275" y="2099"/>
                <a:ext cx="265" cy="1"/>
              </a:xfrm>
              <a:prstGeom prst="rect">
                <a:avLst/>
              </a:prstGeom>
              <a:solidFill>
                <a:srgbClr val="1E94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6" name="Rectangle 93"/>
              <p:cNvSpPr>
                <a:spLocks noChangeArrowheads="1"/>
              </p:cNvSpPr>
              <p:nvPr/>
            </p:nvSpPr>
            <p:spPr bwMode="auto">
              <a:xfrm>
                <a:off x="275" y="2100"/>
                <a:ext cx="265" cy="1"/>
              </a:xfrm>
              <a:prstGeom prst="rect">
                <a:avLst/>
              </a:prstGeom>
              <a:solidFill>
                <a:srgbClr val="1E929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7" name="Rectangle 94"/>
              <p:cNvSpPr>
                <a:spLocks noChangeArrowheads="1"/>
              </p:cNvSpPr>
              <p:nvPr/>
            </p:nvSpPr>
            <p:spPr bwMode="auto">
              <a:xfrm>
                <a:off x="275" y="2101"/>
                <a:ext cx="265" cy="1"/>
              </a:xfrm>
              <a:prstGeom prst="rect">
                <a:avLst/>
              </a:prstGeom>
              <a:solidFill>
                <a:srgbClr val="1D8F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8" name="Rectangle 95"/>
              <p:cNvSpPr>
                <a:spLocks noChangeArrowheads="1"/>
              </p:cNvSpPr>
              <p:nvPr/>
            </p:nvSpPr>
            <p:spPr bwMode="auto">
              <a:xfrm>
                <a:off x="275" y="2102"/>
                <a:ext cx="265" cy="1"/>
              </a:xfrm>
              <a:prstGeom prst="rect">
                <a:avLst/>
              </a:prstGeom>
              <a:solidFill>
                <a:srgbClr val="1C8D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9" name="Rectangle 96"/>
              <p:cNvSpPr>
                <a:spLocks noChangeArrowheads="1"/>
              </p:cNvSpPr>
              <p:nvPr/>
            </p:nvSpPr>
            <p:spPr bwMode="auto">
              <a:xfrm>
                <a:off x="275" y="2103"/>
                <a:ext cx="265" cy="1"/>
              </a:xfrm>
              <a:prstGeom prst="rect">
                <a:avLst/>
              </a:prstGeom>
              <a:solidFill>
                <a:srgbClr val="1C8B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0" name="Rectangle 97"/>
              <p:cNvSpPr>
                <a:spLocks noChangeArrowheads="1"/>
              </p:cNvSpPr>
              <p:nvPr/>
            </p:nvSpPr>
            <p:spPr bwMode="auto">
              <a:xfrm>
                <a:off x="275" y="2104"/>
                <a:ext cx="265" cy="1"/>
              </a:xfrm>
              <a:prstGeom prst="rect">
                <a:avLst/>
              </a:prstGeom>
              <a:solidFill>
                <a:srgbClr val="1C8A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1" name="Rectangle 98"/>
              <p:cNvSpPr>
                <a:spLocks noChangeArrowheads="1"/>
              </p:cNvSpPr>
              <p:nvPr/>
            </p:nvSpPr>
            <p:spPr bwMode="auto">
              <a:xfrm>
                <a:off x="275" y="2105"/>
                <a:ext cx="265" cy="1"/>
              </a:xfrm>
              <a:prstGeom prst="rect">
                <a:avLst/>
              </a:prstGeom>
              <a:solidFill>
                <a:srgbClr val="1B85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2" name="Rectangle 99"/>
              <p:cNvSpPr>
                <a:spLocks noChangeArrowheads="1"/>
              </p:cNvSpPr>
              <p:nvPr/>
            </p:nvSpPr>
            <p:spPr bwMode="auto">
              <a:xfrm>
                <a:off x="275" y="2106"/>
                <a:ext cx="265" cy="2"/>
              </a:xfrm>
              <a:prstGeom prst="rect">
                <a:avLst/>
              </a:prstGeom>
              <a:solidFill>
                <a:srgbClr val="1B83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3" name="Rectangle 100"/>
              <p:cNvSpPr>
                <a:spLocks noChangeArrowheads="1"/>
              </p:cNvSpPr>
              <p:nvPr/>
            </p:nvSpPr>
            <p:spPr bwMode="auto">
              <a:xfrm>
                <a:off x="275" y="2108"/>
                <a:ext cx="265" cy="1"/>
              </a:xfrm>
              <a:prstGeom prst="rect">
                <a:avLst/>
              </a:prstGeom>
              <a:solidFill>
                <a:srgbClr val="1A81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4" name="Rectangle 101"/>
              <p:cNvSpPr>
                <a:spLocks noChangeArrowheads="1"/>
              </p:cNvSpPr>
              <p:nvPr/>
            </p:nvSpPr>
            <p:spPr bwMode="auto">
              <a:xfrm>
                <a:off x="275" y="2109"/>
                <a:ext cx="265" cy="1"/>
              </a:xfrm>
              <a:prstGeom prst="rect">
                <a:avLst/>
              </a:prstGeom>
              <a:solidFill>
                <a:srgbClr val="1A7F8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5" name="Rectangle 102"/>
              <p:cNvSpPr>
                <a:spLocks noChangeArrowheads="1"/>
              </p:cNvSpPr>
              <p:nvPr/>
            </p:nvSpPr>
            <p:spPr bwMode="auto">
              <a:xfrm>
                <a:off x="275" y="2110"/>
                <a:ext cx="265" cy="1"/>
              </a:xfrm>
              <a:prstGeom prst="rect">
                <a:avLst/>
              </a:prstGeom>
              <a:solidFill>
                <a:srgbClr val="197D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6" name="Rectangle 103"/>
              <p:cNvSpPr>
                <a:spLocks noChangeArrowheads="1"/>
              </p:cNvSpPr>
              <p:nvPr/>
            </p:nvSpPr>
            <p:spPr bwMode="auto">
              <a:xfrm>
                <a:off x="275" y="2111"/>
                <a:ext cx="265" cy="1"/>
              </a:xfrm>
              <a:prstGeom prst="rect">
                <a:avLst/>
              </a:prstGeom>
              <a:solidFill>
                <a:srgbClr val="197B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7" name="Rectangle 104"/>
              <p:cNvSpPr>
                <a:spLocks noChangeArrowheads="1"/>
              </p:cNvSpPr>
              <p:nvPr/>
            </p:nvSpPr>
            <p:spPr bwMode="auto">
              <a:xfrm>
                <a:off x="275" y="2112"/>
                <a:ext cx="265" cy="1"/>
              </a:xfrm>
              <a:prstGeom prst="rect">
                <a:avLst/>
              </a:prstGeom>
              <a:solidFill>
                <a:srgbClr val="18798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8" name="Rectangle 105"/>
              <p:cNvSpPr>
                <a:spLocks noChangeArrowheads="1"/>
              </p:cNvSpPr>
              <p:nvPr/>
            </p:nvSpPr>
            <p:spPr bwMode="auto">
              <a:xfrm>
                <a:off x="275" y="2113"/>
                <a:ext cx="265" cy="1"/>
              </a:xfrm>
              <a:prstGeom prst="rect">
                <a:avLst/>
              </a:prstGeom>
              <a:solidFill>
                <a:srgbClr val="1775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9" name="Rectangle 106"/>
              <p:cNvSpPr>
                <a:spLocks noChangeArrowheads="1"/>
              </p:cNvSpPr>
              <p:nvPr/>
            </p:nvSpPr>
            <p:spPr bwMode="auto">
              <a:xfrm>
                <a:off x="275" y="2114"/>
                <a:ext cx="265" cy="1"/>
              </a:xfrm>
              <a:prstGeom prst="rect">
                <a:avLst/>
              </a:prstGeom>
              <a:solidFill>
                <a:srgbClr val="1773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0" name="Rectangle 107"/>
              <p:cNvSpPr>
                <a:spLocks noChangeArrowheads="1"/>
              </p:cNvSpPr>
              <p:nvPr/>
            </p:nvSpPr>
            <p:spPr bwMode="auto">
              <a:xfrm>
                <a:off x="275" y="2115"/>
                <a:ext cx="265" cy="1"/>
              </a:xfrm>
              <a:prstGeom prst="rect">
                <a:avLst/>
              </a:prstGeom>
              <a:solidFill>
                <a:srgbClr val="1771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1" name="Rectangle 108"/>
              <p:cNvSpPr>
                <a:spLocks noChangeArrowheads="1"/>
              </p:cNvSpPr>
              <p:nvPr/>
            </p:nvSpPr>
            <p:spPr bwMode="auto">
              <a:xfrm>
                <a:off x="275" y="2116"/>
                <a:ext cx="265" cy="2"/>
              </a:xfrm>
              <a:prstGeom prst="rect">
                <a:avLst/>
              </a:prstGeom>
              <a:solidFill>
                <a:srgbClr val="166F8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2" name="Rectangle 109"/>
              <p:cNvSpPr>
                <a:spLocks noChangeArrowheads="1"/>
              </p:cNvSpPr>
              <p:nvPr/>
            </p:nvSpPr>
            <p:spPr bwMode="auto">
              <a:xfrm>
                <a:off x="275" y="2118"/>
                <a:ext cx="265" cy="1"/>
              </a:xfrm>
              <a:prstGeom prst="rect">
                <a:avLst/>
              </a:prstGeom>
              <a:solidFill>
                <a:srgbClr val="166B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3" name="Rectangle 110"/>
              <p:cNvSpPr>
                <a:spLocks noChangeArrowheads="1"/>
              </p:cNvSpPr>
              <p:nvPr/>
            </p:nvSpPr>
            <p:spPr bwMode="auto">
              <a:xfrm>
                <a:off x="275" y="2119"/>
                <a:ext cx="265" cy="1"/>
              </a:xfrm>
              <a:prstGeom prst="rect">
                <a:avLst/>
              </a:prstGeom>
              <a:solidFill>
                <a:srgbClr val="1669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4" name="Rectangle 111"/>
              <p:cNvSpPr>
                <a:spLocks noChangeArrowheads="1"/>
              </p:cNvSpPr>
              <p:nvPr/>
            </p:nvSpPr>
            <p:spPr bwMode="auto">
              <a:xfrm>
                <a:off x="275" y="2120"/>
                <a:ext cx="265" cy="1"/>
              </a:xfrm>
              <a:prstGeom prst="rect">
                <a:avLst/>
              </a:prstGeom>
              <a:solidFill>
                <a:srgbClr val="1667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5" name="Rectangle 112"/>
              <p:cNvSpPr>
                <a:spLocks noChangeArrowheads="1"/>
              </p:cNvSpPr>
              <p:nvPr/>
            </p:nvSpPr>
            <p:spPr bwMode="auto">
              <a:xfrm>
                <a:off x="275" y="2121"/>
                <a:ext cx="265" cy="1"/>
              </a:xfrm>
              <a:prstGeom prst="rect">
                <a:avLst/>
              </a:prstGeom>
              <a:solidFill>
                <a:srgbClr val="14658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6" name="Rectangle 113"/>
              <p:cNvSpPr>
                <a:spLocks noChangeArrowheads="1"/>
              </p:cNvSpPr>
              <p:nvPr/>
            </p:nvSpPr>
            <p:spPr bwMode="auto">
              <a:xfrm>
                <a:off x="275" y="2122"/>
                <a:ext cx="265" cy="1"/>
              </a:xfrm>
              <a:prstGeom prst="rect">
                <a:avLst/>
              </a:prstGeom>
              <a:solidFill>
                <a:srgbClr val="1461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7" name="Rectangle 114"/>
              <p:cNvSpPr>
                <a:spLocks noChangeArrowheads="1"/>
              </p:cNvSpPr>
              <p:nvPr/>
            </p:nvSpPr>
            <p:spPr bwMode="auto">
              <a:xfrm>
                <a:off x="275" y="2123"/>
                <a:ext cx="265" cy="1"/>
              </a:xfrm>
              <a:prstGeom prst="rect">
                <a:avLst/>
              </a:prstGeom>
              <a:solidFill>
                <a:srgbClr val="145F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8" name="Rectangle 115"/>
              <p:cNvSpPr>
                <a:spLocks noChangeArrowheads="1"/>
              </p:cNvSpPr>
              <p:nvPr/>
            </p:nvSpPr>
            <p:spPr bwMode="auto">
              <a:xfrm>
                <a:off x="275" y="2124"/>
                <a:ext cx="265" cy="1"/>
              </a:xfrm>
              <a:prstGeom prst="rect">
                <a:avLst/>
              </a:prstGeom>
              <a:solidFill>
                <a:srgbClr val="145D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9" name="Rectangle 116"/>
              <p:cNvSpPr>
                <a:spLocks noChangeArrowheads="1"/>
              </p:cNvSpPr>
              <p:nvPr/>
            </p:nvSpPr>
            <p:spPr bwMode="auto">
              <a:xfrm>
                <a:off x="275" y="2125"/>
                <a:ext cx="265" cy="1"/>
              </a:xfrm>
              <a:prstGeom prst="rect">
                <a:avLst/>
              </a:prstGeom>
              <a:solidFill>
                <a:srgbClr val="145B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0" name="Rectangle 117"/>
              <p:cNvSpPr>
                <a:spLocks noChangeArrowheads="1"/>
              </p:cNvSpPr>
              <p:nvPr/>
            </p:nvSpPr>
            <p:spPr bwMode="auto">
              <a:xfrm>
                <a:off x="275" y="2126"/>
                <a:ext cx="265" cy="1"/>
              </a:xfrm>
              <a:prstGeom prst="rect">
                <a:avLst/>
              </a:prstGeom>
              <a:solidFill>
                <a:srgbClr val="13598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1" name="Rectangle 118"/>
              <p:cNvSpPr>
                <a:spLocks noChangeArrowheads="1"/>
              </p:cNvSpPr>
              <p:nvPr/>
            </p:nvSpPr>
            <p:spPr bwMode="auto">
              <a:xfrm>
                <a:off x="275" y="2127"/>
                <a:ext cx="265" cy="2"/>
              </a:xfrm>
              <a:prstGeom prst="rect">
                <a:avLst/>
              </a:prstGeom>
              <a:solidFill>
                <a:srgbClr val="1255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2" name="Rectangle 119"/>
              <p:cNvSpPr>
                <a:spLocks noChangeArrowheads="1"/>
              </p:cNvSpPr>
              <p:nvPr/>
            </p:nvSpPr>
            <p:spPr bwMode="auto">
              <a:xfrm>
                <a:off x="275" y="2129"/>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3" name="Rectangle 120"/>
              <p:cNvSpPr>
                <a:spLocks noChangeArrowheads="1"/>
              </p:cNvSpPr>
              <p:nvPr/>
            </p:nvSpPr>
            <p:spPr bwMode="auto">
              <a:xfrm>
                <a:off x="275" y="2130"/>
                <a:ext cx="265" cy="1"/>
              </a:xfrm>
              <a:prstGeom prst="rect">
                <a:avLst/>
              </a:prstGeom>
              <a:solidFill>
                <a:srgbClr val="1253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4" name="Rectangle 121"/>
              <p:cNvSpPr>
                <a:spLocks noChangeArrowheads="1"/>
              </p:cNvSpPr>
              <p:nvPr/>
            </p:nvSpPr>
            <p:spPr bwMode="auto">
              <a:xfrm>
                <a:off x="275" y="2131"/>
                <a:ext cx="265" cy="1"/>
              </a:xfrm>
              <a:prstGeom prst="rect">
                <a:avLst/>
              </a:prstGeom>
              <a:solidFill>
                <a:srgbClr val="1151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5" name="Rectangle 122"/>
              <p:cNvSpPr>
                <a:spLocks noChangeArrowheads="1"/>
              </p:cNvSpPr>
              <p:nvPr/>
            </p:nvSpPr>
            <p:spPr bwMode="auto">
              <a:xfrm>
                <a:off x="275" y="2132"/>
                <a:ext cx="265" cy="1"/>
              </a:xfrm>
              <a:prstGeom prst="rect">
                <a:avLst/>
              </a:prstGeom>
              <a:solidFill>
                <a:srgbClr val="114F8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6" name="Rectangle 123"/>
              <p:cNvSpPr>
                <a:spLocks noChangeArrowheads="1"/>
              </p:cNvSpPr>
              <p:nvPr/>
            </p:nvSpPr>
            <p:spPr bwMode="auto">
              <a:xfrm>
                <a:off x="275" y="2133"/>
                <a:ext cx="265" cy="1"/>
              </a:xfrm>
              <a:prstGeom prst="rect">
                <a:avLst/>
              </a:prstGeom>
              <a:solidFill>
                <a:srgbClr val="114C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7" name="Rectangle 124"/>
              <p:cNvSpPr>
                <a:spLocks noChangeArrowheads="1"/>
              </p:cNvSpPr>
              <p:nvPr/>
            </p:nvSpPr>
            <p:spPr bwMode="auto">
              <a:xfrm>
                <a:off x="275" y="2134"/>
                <a:ext cx="265" cy="1"/>
              </a:xfrm>
              <a:prstGeom prst="rect">
                <a:avLst/>
              </a:prstGeom>
              <a:solidFill>
                <a:srgbClr val="114A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8" name="Rectangle 125"/>
              <p:cNvSpPr>
                <a:spLocks noChangeArrowheads="1"/>
              </p:cNvSpPr>
              <p:nvPr/>
            </p:nvSpPr>
            <p:spPr bwMode="auto">
              <a:xfrm>
                <a:off x="275" y="2135"/>
                <a:ext cx="265" cy="1"/>
              </a:xfrm>
              <a:prstGeom prst="rect">
                <a:avLst/>
              </a:prstGeom>
              <a:solidFill>
                <a:srgbClr val="1148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9" name="Rectangle 126"/>
              <p:cNvSpPr>
                <a:spLocks noChangeArrowheads="1"/>
              </p:cNvSpPr>
              <p:nvPr/>
            </p:nvSpPr>
            <p:spPr bwMode="auto">
              <a:xfrm>
                <a:off x="275" y="2136"/>
                <a:ext cx="265" cy="1"/>
              </a:xfrm>
              <a:prstGeom prst="rect">
                <a:avLst/>
              </a:prstGeom>
              <a:solidFill>
                <a:srgbClr val="0F46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0" name="Rectangle 127"/>
              <p:cNvSpPr>
                <a:spLocks noChangeArrowheads="1"/>
              </p:cNvSpPr>
              <p:nvPr/>
            </p:nvSpPr>
            <p:spPr bwMode="auto">
              <a:xfrm>
                <a:off x="275" y="2137"/>
                <a:ext cx="265" cy="1"/>
              </a:xfrm>
              <a:prstGeom prst="rect">
                <a:avLst/>
              </a:prstGeom>
              <a:solidFill>
                <a:srgbClr val="0F44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1" name="Rectangle 128"/>
              <p:cNvSpPr>
                <a:spLocks noChangeArrowheads="1"/>
              </p:cNvSpPr>
              <p:nvPr/>
            </p:nvSpPr>
            <p:spPr bwMode="auto">
              <a:xfrm>
                <a:off x="275" y="2138"/>
                <a:ext cx="265" cy="2"/>
              </a:xfrm>
              <a:prstGeom prst="rect">
                <a:avLst/>
              </a:prstGeom>
              <a:solidFill>
                <a:srgbClr val="0F42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2" name="Rectangle 129"/>
              <p:cNvSpPr>
                <a:spLocks noChangeArrowheads="1"/>
              </p:cNvSpPr>
              <p:nvPr/>
            </p:nvSpPr>
            <p:spPr bwMode="auto">
              <a:xfrm>
                <a:off x="275" y="2140"/>
                <a:ext cx="265" cy="1"/>
              </a:xfrm>
              <a:prstGeom prst="rect">
                <a:avLst/>
              </a:prstGeom>
              <a:solidFill>
                <a:srgbClr val="0F40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3" name="Rectangle 130"/>
              <p:cNvSpPr>
                <a:spLocks noChangeArrowheads="1"/>
              </p:cNvSpPr>
              <p:nvPr/>
            </p:nvSpPr>
            <p:spPr bwMode="auto">
              <a:xfrm>
                <a:off x="275" y="2141"/>
                <a:ext cx="265" cy="1"/>
              </a:xfrm>
              <a:prstGeom prst="rect">
                <a:avLst/>
              </a:prstGeom>
              <a:solidFill>
                <a:srgbClr val="0E3E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4" name="Rectangle 131"/>
              <p:cNvSpPr>
                <a:spLocks noChangeArrowheads="1"/>
              </p:cNvSpPr>
              <p:nvPr/>
            </p:nvSpPr>
            <p:spPr bwMode="auto">
              <a:xfrm>
                <a:off x="275" y="2142"/>
                <a:ext cx="265" cy="1"/>
              </a:xfrm>
              <a:prstGeom prst="rect">
                <a:avLst/>
              </a:prstGeom>
              <a:solidFill>
                <a:srgbClr val="0E3C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5" name="Rectangle 132"/>
              <p:cNvSpPr>
                <a:spLocks noChangeArrowheads="1"/>
              </p:cNvSpPr>
              <p:nvPr/>
            </p:nvSpPr>
            <p:spPr bwMode="auto">
              <a:xfrm>
                <a:off x="275" y="2143"/>
                <a:ext cx="265" cy="1"/>
              </a:xfrm>
              <a:prstGeom prst="rect">
                <a:avLst/>
              </a:prstGeom>
              <a:solidFill>
                <a:srgbClr val="0E3A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6" name="Rectangle 133"/>
              <p:cNvSpPr>
                <a:spLocks noChangeArrowheads="1"/>
              </p:cNvSpPr>
              <p:nvPr/>
            </p:nvSpPr>
            <p:spPr bwMode="auto">
              <a:xfrm>
                <a:off x="275" y="2144"/>
                <a:ext cx="265" cy="1"/>
              </a:xfrm>
              <a:prstGeom prst="rect">
                <a:avLst/>
              </a:prstGeom>
              <a:solidFill>
                <a:srgbClr val="0E387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7" name="Rectangle 134"/>
              <p:cNvSpPr>
                <a:spLocks noChangeArrowheads="1"/>
              </p:cNvSpPr>
              <p:nvPr/>
            </p:nvSpPr>
            <p:spPr bwMode="auto">
              <a:xfrm>
                <a:off x="275" y="2145"/>
                <a:ext cx="265" cy="1"/>
              </a:xfrm>
              <a:prstGeom prst="rect">
                <a:avLst/>
              </a:prstGeom>
              <a:solidFill>
                <a:srgbClr val="0C35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8" name="Rectangle 135"/>
              <p:cNvSpPr>
                <a:spLocks noChangeArrowheads="1"/>
              </p:cNvSpPr>
              <p:nvPr/>
            </p:nvSpPr>
            <p:spPr bwMode="auto">
              <a:xfrm>
                <a:off x="275" y="2146"/>
                <a:ext cx="265" cy="1"/>
              </a:xfrm>
              <a:prstGeom prst="rect">
                <a:avLst/>
              </a:prstGeom>
              <a:solidFill>
                <a:srgbClr val="0C33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9" name="Rectangle 136"/>
              <p:cNvSpPr>
                <a:spLocks noChangeArrowheads="1"/>
              </p:cNvSpPr>
              <p:nvPr/>
            </p:nvSpPr>
            <p:spPr bwMode="auto">
              <a:xfrm>
                <a:off x="275" y="2147"/>
                <a:ext cx="265" cy="1"/>
              </a:xfrm>
              <a:prstGeom prst="rect">
                <a:avLst/>
              </a:prstGeom>
              <a:solidFill>
                <a:srgbClr val="0C31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0" name="Rectangle 137"/>
              <p:cNvSpPr>
                <a:spLocks noChangeArrowheads="1"/>
              </p:cNvSpPr>
              <p:nvPr/>
            </p:nvSpPr>
            <p:spPr bwMode="auto">
              <a:xfrm>
                <a:off x="275" y="2148"/>
                <a:ext cx="265" cy="1"/>
              </a:xfrm>
              <a:prstGeom prst="rect">
                <a:avLst/>
              </a:prstGeom>
              <a:solidFill>
                <a:srgbClr val="0C2F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1" name="Rectangle 138"/>
              <p:cNvSpPr>
                <a:spLocks noChangeArrowheads="1"/>
              </p:cNvSpPr>
              <p:nvPr/>
            </p:nvSpPr>
            <p:spPr bwMode="auto">
              <a:xfrm>
                <a:off x="275" y="2149"/>
                <a:ext cx="265" cy="2"/>
              </a:xfrm>
              <a:prstGeom prst="rect">
                <a:avLst/>
              </a:prstGeom>
              <a:solidFill>
                <a:srgbClr val="0B2C7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2" name="Line 139"/>
              <p:cNvSpPr>
                <a:spLocks noChangeShapeType="1"/>
              </p:cNvSpPr>
              <p:nvPr/>
            </p:nvSpPr>
            <p:spPr bwMode="auto">
              <a:xfrm>
                <a:off x="540" y="1870"/>
                <a:ext cx="2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3" name="Rectangle 140"/>
              <p:cNvSpPr>
                <a:spLocks noChangeArrowheads="1"/>
              </p:cNvSpPr>
              <p:nvPr/>
            </p:nvSpPr>
            <p:spPr bwMode="auto">
              <a:xfrm>
                <a:off x="275" y="1870"/>
                <a:ext cx="265" cy="2"/>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4" name="Rectangle 141"/>
              <p:cNvSpPr>
                <a:spLocks noChangeArrowheads="1"/>
              </p:cNvSpPr>
              <p:nvPr/>
            </p:nvSpPr>
            <p:spPr bwMode="auto">
              <a:xfrm>
                <a:off x="275" y="1872"/>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5" name="Rectangle 142"/>
              <p:cNvSpPr>
                <a:spLocks noChangeArrowheads="1"/>
              </p:cNvSpPr>
              <p:nvPr/>
            </p:nvSpPr>
            <p:spPr bwMode="auto">
              <a:xfrm>
                <a:off x="275" y="1873"/>
                <a:ext cx="265" cy="1"/>
              </a:xfrm>
              <a:prstGeom prst="rect">
                <a:avLst/>
              </a:prstGeom>
              <a:solidFill>
                <a:srgbClr val="C2523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6" name="Rectangle 143"/>
              <p:cNvSpPr>
                <a:spLocks noChangeArrowheads="1"/>
              </p:cNvSpPr>
              <p:nvPr/>
            </p:nvSpPr>
            <p:spPr bwMode="auto">
              <a:xfrm>
                <a:off x="275" y="1874"/>
                <a:ext cx="265" cy="1"/>
              </a:xfrm>
              <a:prstGeom prst="rect">
                <a:avLst/>
              </a:prstGeom>
              <a:solidFill>
                <a:srgbClr val="C253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7" name="Rectangle 144"/>
              <p:cNvSpPr>
                <a:spLocks noChangeArrowheads="1"/>
              </p:cNvSpPr>
              <p:nvPr/>
            </p:nvSpPr>
            <p:spPr bwMode="auto">
              <a:xfrm>
                <a:off x="275" y="1875"/>
                <a:ext cx="265" cy="1"/>
              </a:xfrm>
              <a:prstGeom prst="rect">
                <a:avLst/>
              </a:prstGeom>
              <a:solidFill>
                <a:srgbClr val="C4563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8" name="Rectangle 145"/>
              <p:cNvSpPr>
                <a:spLocks noChangeArrowheads="1"/>
              </p:cNvSpPr>
              <p:nvPr/>
            </p:nvSpPr>
            <p:spPr bwMode="auto">
              <a:xfrm>
                <a:off x="275" y="1876"/>
                <a:ext cx="265" cy="1"/>
              </a:xfrm>
              <a:prstGeom prst="rect">
                <a:avLst/>
              </a:prstGeom>
              <a:solidFill>
                <a:srgbClr val="C455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9" name="Rectangle 146"/>
              <p:cNvSpPr>
                <a:spLocks noChangeArrowheads="1"/>
              </p:cNvSpPr>
              <p:nvPr/>
            </p:nvSpPr>
            <p:spPr bwMode="auto">
              <a:xfrm>
                <a:off x="275" y="1877"/>
                <a:ext cx="265" cy="1"/>
              </a:xfrm>
              <a:prstGeom prst="rect">
                <a:avLst/>
              </a:prstGeom>
              <a:solidFill>
                <a:srgbClr val="C4573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0" name="Rectangle 147"/>
              <p:cNvSpPr>
                <a:spLocks noChangeArrowheads="1"/>
              </p:cNvSpPr>
              <p:nvPr/>
            </p:nvSpPr>
            <p:spPr bwMode="auto">
              <a:xfrm>
                <a:off x="275" y="1878"/>
                <a:ext cx="265" cy="1"/>
              </a:xfrm>
              <a:prstGeom prst="rect">
                <a:avLst/>
              </a:prstGeom>
              <a:solidFill>
                <a:srgbClr val="C7583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1" name="Rectangle 148"/>
              <p:cNvSpPr>
                <a:spLocks noChangeArrowheads="1"/>
              </p:cNvSpPr>
              <p:nvPr/>
            </p:nvSpPr>
            <p:spPr bwMode="auto">
              <a:xfrm>
                <a:off x="275" y="1879"/>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2" name="Rectangle 149"/>
              <p:cNvSpPr>
                <a:spLocks noChangeArrowheads="1"/>
              </p:cNvSpPr>
              <p:nvPr/>
            </p:nvSpPr>
            <p:spPr bwMode="auto">
              <a:xfrm>
                <a:off x="275" y="1880"/>
                <a:ext cx="265" cy="1"/>
              </a:xfrm>
              <a:prstGeom prst="rect">
                <a:avLst/>
              </a:prstGeom>
              <a:solidFill>
                <a:srgbClr val="C759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3" name="Rectangle 150"/>
              <p:cNvSpPr>
                <a:spLocks noChangeArrowheads="1"/>
              </p:cNvSpPr>
              <p:nvPr/>
            </p:nvSpPr>
            <p:spPr bwMode="auto">
              <a:xfrm>
                <a:off x="275" y="1881"/>
                <a:ext cx="265" cy="2"/>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4" name="Rectangle 151"/>
              <p:cNvSpPr>
                <a:spLocks noChangeArrowheads="1"/>
              </p:cNvSpPr>
              <p:nvPr/>
            </p:nvSpPr>
            <p:spPr bwMode="auto">
              <a:xfrm>
                <a:off x="275" y="1883"/>
                <a:ext cx="265" cy="1"/>
              </a:xfrm>
              <a:prstGeom prst="rect">
                <a:avLst/>
              </a:prstGeom>
              <a:solidFill>
                <a:srgbClr val="C95B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5" name="Rectangle 152"/>
              <p:cNvSpPr>
                <a:spLocks noChangeArrowheads="1"/>
              </p:cNvSpPr>
              <p:nvPr/>
            </p:nvSpPr>
            <p:spPr bwMode="auto">
              <a:xfrm>
                <a:off x="275" y="1884"/>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6" name="Rectangle 153"/>
              <p:cNvSpPr>
                <a:spLocks noChangeArrowheads="1"/>
              </p:cNvSpPr>
              <p:nvPr/>
            </p:nvSpPr>
            <p:spPr bwMode="auto">
              <a:xfrm>
                <a:off x="275" y="1885"/>
                <a:ext cx="265" cy="1"/>
              </a:xfrm>
              <a:prstGeom prst="rect">
                <a:avLst/>
              </a:prstGeom>
              <a:solidFill>
                <a:srgbClr val="C95C3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7" name="Rectangle 154"/>
              <p:cNvSpPr>
                <a:spLocks noChangeArrowheads="1"/>
              </p:cNvSpPr>
              <p:nvPr/>
            </p:nvSpPr>
            <p:spPr bwMode="auto">
              <a:xfrm>
                <a:off x="275" y="1886"/>
                <a:ext cx="265" cy="1"/>
              </a:xfrm>
              <a:prstGeom prst="rect">
                <a:avLst/>
              </a:prstGeom>
              <a:solidFill>
                <a:srgbClr val="CC6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8" name="Rectangle 155"/>
              <p:cNvSpPr>
                <a:spLocks noChangeArrowheads="1"/>
              </p:cNvSpPr>
              <p:nvPr/>
            </p:nvSpPr>
            <p:spPr bwMode="auto">
              <a:xfrm>
                <a:off x="275" y="1887"/>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9" name="Rectangle 156"/>
              <p:cNvSpPr>
                <a:spLocks noChangeArrowheads="1"/>
              </p:cNvSpPr>
              <p:nvPr/>
            </p:nvSpPr>
            <p:spPr bwMode="auto">
              <a:xfrm>
                <a:off x="275" y="1888"/>
                <a:ext cx="265" cy="1"/>
              </a:xfrm>
              <a:prstGeom prst="rect">
                <a:avLst/>
              </a:prstGeom>
              <a:solidFill>
                <a:srgbClr val="CC61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0" name="Rectangle 157"/>
              <p:cNvSpPr>
                <a:spLocks noChangeArrowheads="1"/>
              </p:cNvSpPr>
              <p:nvPr/>
            </p:nvSpPr>
            <p:spPr bwMode="auto">
              <a:xfrm>
                <a:off x="275" y="1889"/>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1" name="Rectangle 158"/>
              <p:cNvSpPr>
                <a:spLocks noChangeArrowheads="1"/>
              </p:cNvSpPr>
              <p:nvPr/>
            </p:nvSpPr>
            <p:spPr bwMode="auto">
              <a:xfrm>
                <a:off x="275" y="1890"/>
                <a:ext cx="265" cy="1"/>
              </a:xfrm>
              <a:prstGeom prst="rect">
                <a:avLst/>
              </a:prstGeom>
              <a:solidFill>
                <a:srgbClr val="CF633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2" name="Rectangle 159"/>
              <p:cNvSpPr>
                <a:spLocks noChangeArrowheads="1"/>
              </p:cNvSpPr>
              <p:nvPr/>
            </p:nvSpPr>
            <p:spPr bwMode="auto">
              <a:xfrm>
                <a:off x="275" y="1891"/>
                <a:ext cx="265" cy="1"/>
              </a:xfrm>
              <a:prstGeom prst="rect">
                <a:avLst/>
              </a:prstGeom>
              <a:solidFill>
                <a:srgbClr val="CF65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3" name="Rectangle 160"/>
              <p:cNvSpPr>
                <a:spLocks noChangeArrowheads="1"/>
              </p:cNvSpPr>
              <p:nvPr/>
            </p:nvSpPr>
            <p:spPr bwMode="auto">
              <a:xfrm>
                <a:off x="275" y="1892"/>
                <a:ext cx="265" cy="2"/>
              </a:xfrm>
              <a:prstGeom prst="rect">
                <a:avLst/>
              </a:prstGeom>
              <a:solidFill>
                <a:srgbClr val="D166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4" name="Rectangle 161"/>
              <p:cNvSpPr>
                <a:spLocks noChangeArrowheads="1"/>
              </p:cNvSpPr>
              <p:nvPr/>
            </p:nvSpPr>
            <p:spPr bwMode="auto">
              <a:xfrm>
                <a:off x="275" y="1894"/>
                <a:ext cx="265" cy="1"/>
              </a:xfrm>
              <a:prstGeom prst="rect">
                <a:avLst/>
              </a:prstGeom>
              <a:solidFill>
                <a:srgbClr val="D1683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5" name="Rectangle 162"/>
              <p:cNvSpPr>
                <a:spLocks noChangeArrowheads="1"/>
              </p:cNvSpPr>
              <p:nvPr/>
            </p:nvSpPr>
            <p:spPr bwMode="auto">
              <a:xfrm>
                <a:off x="275" y="1895"/>
                <a:ext cx="265" cy="1"/>
              </a:xfrm>
              <a:prstGeom prst="rect">
                <a:avLst/>
              </a:prstGeom>
              <a:solidFill>
                <a:srgbClr val="D1672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6" name="Rectangle 163"/>
              <p:cNvSpPr>
                <a:spLocks noChangeArrowheads="1"/>
              </p:cNvSpPr>
              <p:nvPr/>
            </p:nvSpPr>
            <p:spPr bwMode="auto">
              <a:xfrm>
                <a:off x="275" y="1896"/>
                <a:ext cx="265" cy="1"/>
              </a:xfrm>
              <a:prstGeom prst="rect">
                <a:avLst/>
              </a:prstGeom>
              <a:solidFill>
                <a:srgbClr val="D46B2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7" name="Rectangle 164"/>
              <p:cNvSpPr>
                <a:spLocks noChangeArrowheads="1"/>
              </p:cNvSpPr>
              <p:nvPr/>
            </p:nvSpPr>
            <p:spPr bwMode="auto">
              <a:xfrm>
                <a:off x="275" y="1897"/>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8" name="Rectangle 165"/>
              <p:cNvSpPr>
                <a:spLocks noChangeArrowheads="1"/>
              </p:cNvSpPr>
              <p:nvPr/>
            </p:nvSpPr>
            <p:spPr bwMode="auto">
              <a:xfrm>
                <a:off x="275" y="1898"/>
                <a:ext cx="265" cy="1"/>
              </a:xfrm>
              <a:prstGeom prst="rect">
                <a:avLst/>
              </a:prstGeom>
              <a:solidFill>
                <a:srgbClr val="D46D2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9" name="Rectangle 166"/>
              <p:cNvSpPr>
                <a:spLocks noChangeArrowheads="1"/>
              </p:cNvSpPr>
              <p:nvPr/>
            </p:nvSpPr>
            <p:spPr bwMode="auto">
              <a:xfrm>
                <a:off x="275" y="1899"/>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0" name="Rectangle 167"/>
              <p:cNvSpPr>
                <a:spLocks noChangeArrowheads="1"/>
              </p:cNvSpPr>
              <p:nvPr/>
            </p:nvSpPr>
            <p:spPr bwMode="auto">
              <a:xfrm>
                <a:off x="275" y="1900"/>
                <a:ext cx="265" cy="1"/>
              </a:xfrm>
              <a:prstGeom prst="rect">
                <a:avLst/>
              </a:prstGeom>
              <a:solidFill>
                <a:srgbClr val="D66F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1" name="Rectangle 168"/>
              <p:cNvSpPr>
                <a:spLocks noChangeArrowheads="1"/>
              </p:cNvSpPr>
              <p:nvPr/>
            </p:nvSpPr>
            <p:spPr bwMode="auto">
              <a:xfrm>
                <a:off x="275" y="1901"/>
                <a:ext cx="265" cy="1"/>
              </a:xfrm>
              <a:prstGeom prst="rect">
                <a:avLst/>
              </a:prstGeom>
              <a:solidFill>
                <a:srgbClr val="D6722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2" name="Rectangle 169"/>
              <p:cNvSpPr>
                <a:spLocks noChangeArrowheads="1"/>
              </p:cNvSpPr>
              <p:nvPr/>
            </p:nvSpPr>
            <p:spPr bwMode="auto">
              <a:xfrm>
                <a:off x="275" y="1902"/>
                <a:ext cx="265" cy="2"/>
              </a:xfrm>
              <a:prstGeom prst="rect">
                <a:avLst/>
              </a:prstGeom>
              <a:solidFill>
                <a:srgbClr val="D972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3" name="Rectangle 170"/>
              <p:cNvSpPr>
                <a:spLocks noChangeArrowheads="1"/>
              </p:cNvSpPr>
              <p:nvPr/>
            </p:nvSpPr>
            <p:spPr bwMode="auto">
              <a:xfrm>
                <a:off x="275" y="1904"/>
                <a:ext cx="265" cy="1"/>
              </a:xfrm>
              <a:prstGeom prst="rect">
                <a:avLst/>
              </a:prstGeom>
              <a:solidFill>
                <a:srgbClr val="D975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4" name="Rectangle 171"/>
              <p:cNvSpPr>
                <a:spLocks noChangeArrowheads="1"/>
              </p:cNvSpPr>
              <p:nvPr/>
            </p:nvSpPr>
            <p:spPr bwMode="auto">
              <a:xfrm>
                <a:off x="275" y="1905"/>
                <a:ext cx="265" cy="1"/>
              </a:xfrm>
              <a:prstGeom prst="rect">
                <a:avLst/>
              </a:prstGeom>
              <a:solidFill>
                <a:srgbClr val="D974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5" name="Rectangle 172"/>
              <p:cNvSpPr>
                <a:spLocks noChangeArrowheads="1"/>
              </p:cNvSpPr>
              <p:nvPr/>
            </p:nvSpPr>
            <p:spPr bwMode="auto">
              <a:xfrm>
                <a:off x="275" y="1906"/>
                <a:ext cx="265" cy="1"/>
              </a:xfrm>
              <a:prstGeom prst="rect">
                <a:avLst/>
              </a:prstGeom>
              <a:solidFill>
                <a:srgbClr val="DB782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6" name="Rectangle 173"/>
              <p:cNvSpPr>
                <a:spLocks noChangeArrowheads="1"/>
              </p:cNvSpPr>
              <p:nvPr/>
            </p:nvSpPr>
            <p:spPr bwMode="auto">
              <a:xfrm>
                <a:off x="275" y="1907"/>
                <a:ext cx="265" cy="1"/>
              </a:xfrm>
              <a:prstGeom prst="rect">
                <a:avLst/>
              </a:prstGeom>
              <a:solidFill>
                <a:srgbClr val="DB77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7" name="Rectangle 174"/>
              <p:cNvSpPr>
                <a:spLocks noChangeArrowheads="1"/>
              </p:cNvSpPr>
              <p:nvPr/>
            </p:nvSpPr>
            <p:spPr bwMode="auto">
              <a:xfrm>
                <a:off x="275" y="1908"/>
                <a:ext cx="265" cy="1"/>
              </a:xfrm>
              <a:prstGeom prst="rect">
                <a:avLst/>
              </a:prstGeom>
              <a:solidFill>
                <a:srgbClr val="DB7A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8" name="Rectangle 175"/>
              <p:cNvSpPr>
                <a:spLocks noChangeArrowheads="1"/>
              </p:cNvSpPr>
              <p:nvPr/>
            </p:nvSpPr>
            <p:spPr bwMode="auto">
              <a:xfrm>
                <a:off x="275" y="1909"/>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9" name="Rectangle 176"/>
              <p:cNvSpPr>
                <a:spLocks noChangeArrowheads="1"/>
              </p:cNvSpPr>
              <p:nvPr/>
            </p:nvSpPr>
            <p:spPr bwMode="auto">
              <a:xfrm>
                <a:off x="275" y="1910"/>
                <a:ext cx="265" cy="1"/>
              </a:xfrm>
              <a:prstGeom prst="rect">
                <a:avLst/>
              </a:prstGeom>
              <a:solidFill>
                <a:srgbClr val="DE7E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0" name="Rectangle 177"/>
              <p:cNvSpPr>
                <a:spLocks noChangeArrowheads="1"/>
              </p:cNvSpPr>
              <p:nvPr/>
            </p:nvSpPr>
            <p:spPr bwMode="auto">
              <a:xfrm>
                <a:off x="275" y="1911"/>
                <a:ext cx="265" cy="1"/>
              </a:xfrm>
              <a:prstGeom prst="rect">
                <a:avLst/>
              </a:prstGeom>
              <a:solidFill>
                <a:srgbClr val="DE802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1" name="Rectangle 178"/>
              <p:cNvSpPr>
                <a:spLocks noChangeArrowheads="1"/>
              </p:cNvSpPr>
              <p:nvPr/>
            </p:nvSpPr>
            <p:spPr bwMode="auto">
              <a:xfrm>
                <a:off x="275" y="1912"/>
                <a:ext cx="265" cy="1"/>
              </a:xfrm>
              <a:prstGeom prst="rect">
                <a:avLst/>
              </a:prstGeom>
              <a:solidFill>
                <a:srgbClr val="E081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2" name="Rectangle 179"/>
              <p:cNvSpPr>
                <a:spLocks noChangeArrowheads="1"/>
              </p:cNvSpPr>
              <p:nvPr/>
            </p:nvSpPr>
            <p:spPr bwMode="auto">
              <a:xfrm>
                <a:off x="275" y="1913"/>
                <a:ext cx="265" cy="2"/>
              </a:xfrm>
              <a:prstGeom prst="rect">
                <a:avLst/>
              </a:prstGeom>
              <a:solidFill>
                <a:srgbClr val="E0842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3" name="Rectangle 180"/>
              <p:cNvSpPr>
                <a:spLocks noChangeArrowheads="1"/>
              </p:cNvSpPr>
              <p:nvPr/>
            </p:nvSpPr>
            <p:spPr bwMode="auto">
              <a:xfrm>
                <a:off x="275" y="1915"/>
                <a:ext cx="265" cy="1"/>
              </a:xfrm>
              <a:prstGeom prst="rect">
                <a:avLst/>
              </a:prstGeom>
              <a:solidFill>
                <a:srgbClr val="E0861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4" name="Rectangle 181"/>
              <p:cNvSpPr>
                <a:spLocks noChangeArrowheads="1"/>
              </p:cNvSpPr>
              <p:nvPr/>
            </p:nvSpPr>
            <p:spPr bwMode="auto">
              <a:xfrm>
                <a:off x="275" y="1916"/>
                <a:ext cx="265" cy="1"/>
              </a:xfrm>
              <a:prstGeom prst="rect">
                <a:avLst/>
              </a:prstGeom>
              <a:solidFill>
                <a:srgbClr val="E3882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5" name="Rectangle 182"/>
              <p:cNvSpPr>
                <a:spLocks noChangeArrowheads="1"/>
              </p:cNvSpPr>
              <p:nvPr/>
            </p:nvSpPr>
            <p:spPr bwMode="auto">
              <a:xfrm>
                <a:off x="275" y="1917"/>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6" name="Rectangle 183"/>
              <p:cNvSpPr>
                <a:spLocks noChangeArrowheads="1"/>
              </p:cNvSpPr>
              <p:nvPr/>
            </p:nvSpPr>
            <p:spPr bwMode="auto">
              <a:xfrm>
                <a:off x="275" y="1918"/>
                <a:ext cx="265" cy="1"/>
              </a:xfrm>
              <a:prstGeom prst="rect">
                <a:avLst/>
              </a:prstGeom>
              <a:solidFill>
                <a:srgbClr val="E38A1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7" name="Rectangle 184"/>
              <p:cNvSpPr>
                <a:spLocks noChangeArrowheads="1"/>
              </p:cNvSpPr>
              <p:nvPr/>
            </p:nvSpPr>
            <p:spPr bwMode="auto">
              <a:xfrm>
                <a:off x="275" y="1919"/>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8" name="Rectangle 185"/>
              <p:cNvSpPr>
                <a:spLocks noChangeArrowheads="1"/>
              </p:cNvSpPr>
              <p:nvPr/>
            </p:nvSpPr>
            <p:spPr bwMode="auto">
              <a:xfrm>
                <a:off x="275" y="1920"/>
                <a:ext cx="265" cy="1"/>
              </a:xfrm>
              <a:prstGeom prst="rect">
                <a:avLst/>
              </a:prstGeom>
              <a:solidFill>
                <a:srgbClr val="E68E1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9" name="Rectangle 186"/>
              <p:cNvSpPr>
                <a:spLocks noChangeArrowheads="1"/>
              </p:cNvSpPr>
              <p:nvPr/>
            </p:nvSpPr>
            <p:spPr bwMode="auto">
              <a:xfrm>
                <a:off x="275" y="1921"/>
                <a:ext cx="265" cy="1"/>
              </a:xfrm>
              <a:prstGeom prst="rect">
                <a:avLst/>
              </a:prstGeom>
              <a:solidFill>
                <a:srgbClr val="E6901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0" name="Rectangle 187"/>
              <p:cNvSpPr>
                <a:spLocks noChangeArrowheads="1"/>
              </p:cNvSpPr>
              <p:nvPr/>
            </p:nvSpPr>
            <p:spPr bwMode="auto">
              <a:xfrm>
                <a:off x="275" y="1922"/>
                <a:ext cx="265" cy="1"/>
              </a:xfrm>
              <a:prstGeom prst="rect">
                <a:avLst/>
              </a:prstGeom>
              <a:solidFill>
                <a:srgbClr val="E8951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1" name="Rectangle 188"/>
              <p:cNvSpPr>
                <a:spLocks noChangeArrowheads="1"/>
              </p:cNvSpPr>
              <p:nvPr/>
            </p:nvSpPr>
            <p:spPr bwMode="auto">
              <a:xfrm>
                <a:off x="275" y="1923"/>
                <a:ext cx="265" cy="1"/>
              </a:xfrm>
              <a:prstGeom prst="rect">
                <a:avLst/>
              </a:prstGeom>
              <a:solidFill>
                <a:srgbClr val="E895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2" name="Rectangle 189"/>
              <p:cNvSpPr>
                <a:spLocks noChangeArrowheads="1"/>
              </p:cNvSpPr>
              <p:nvPr/>
            </p:nvSpPr>
            <p:spPr bwMode="auto">
              <a:xfrm>
                <a:off x="275" y="1924"/>
                <a:ext cx="265" cy="2"/>
              </a:xfrm>
              <a:prstGeom prst="rect">
                <a:avLst/>
              </a:prstGeom>
              <a:solidFill>
                <a:srgbClr val="EB9A1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3" name="Rectangle 190"/>
              <p:cNvSpPr>
                <a:spLocks noChangeArrowheads="1"/>
              </p:cNvSpPr>
              <p:nvPr/>
            </p:nvSpPr>
            <p:spPr bwMode="auto">
              <a:xfrm>
                <a:off x="275" y="1926"/>
                <a:ext cx="265" cy="1"/>
              </a:xfrm>
              <a:prstGeom prst="rect">
                <a:avLst/>
              </a:prstGeom>
              <a:solidFill>
                <a:srgbClr val="EB99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4" name="Rectangle 191"/>
              <p:cNvSpPr>
                <a:spLocks noChangeArrowheads="1"/>
              </p:cNvSpPr>
              <p:nvPr/>
            </p:nvSpPr>
            <p:spPr bwMode="auto">
              <a:xfrm>
                <a:off x="275" y="1927"/>
                <a:ext cx="265" cy="1"/>
              </a:xfrm>
              <a:prstGeom prst="rect">
                <a:avLst/>
              </a:prstGeom>
              <a:solidFill>
                <a:srgbClr val="EB9C1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5" name="Rectangle 192"/>
              <p:cNvSpPr>
                <a:spLocks noChangeArrowheads="1"/>
              </p:cNvSpPr>
              <p:nvPr/>
            </p:nvSpPr>
            <p:spPr bwMode="auto">
              <a:xfrm>
                <a:off x="275" y="1928"/>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6" name="Rectangle 193"/>
              <p:cNvSpPr>
                <a:spLocks noChangeArrowheads="1"/>
              </p:cNvSpPr>
              <p:nvPr/>
            </p:nvSpPr>
            <p:spPr bwMode="auto">
              <a:xfrm>
                <a:off x="275" y="1929"/>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7" name="Rectangle 194"/>
              <p:cNvSpPr>
                <a:spLocks noChangeArrowheads="1"/>
              </p:cNvSpPr>
              <p:nvPr/>
            </p:nvSpPr>
            <p:spPr bwMode="auto">
              <a:xfrm>
                <a:off x="275" y="1930"/>
                <a:ext cx="265" cy="1"/>
              </a:xfrm>
              <a:prstGeom prst="rect">
                <a:avLst/>
              </a:prstGeom>
              <a:solidFill>
                <a:srgbClr val="EDA1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8" name="Rectangle 195"/>
              <p:cNvSpPr>
                <a:spLocks noChangeArrowheads="1"/>
              </p:cNvSpPr>
              <p:nvPr/>
            </p:nvSpPr>
            <p:spPr bwMode="auto">
              <a:xfrm>
                <a:off x="275" y="1931"/>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9" name="Rectangle 196"/>
              <p:cNvSpPr>
                <a:spLocks noChangeArrowheads="1"/>
              </p:cNvSpPr>
              <p:nvPr/>
            </p:nvSpPr>
            <p:spPr bwMode="auto">
              <a:xfrm>
                <a:off x="275" y="1932"/>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0" name="Rectangle 197"/>
              <p:cNvSpPr>
                <a:spLocks noChangeArrowheads="1"/>
              </p:cNvSpPr>
              <p:nvPr/>
            </p:nvSpPr>
            <p:spPr bwMode="auto">
              <a:xfrm>
                <a:off x="275" y="1933"/>
                <a:ext cx="265" cy="1"/>
              </a:xfrm>
              <a:prstGeom prst="rect">
                <a:avLst/>
              </a:prstGeom>
              <a:solidFill>
                <a:srgbClr val="EDA4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1" name="Rectangle 198"/>
              <p:cNvSpPr>
                <a:spLocks noChangeArrowheads="1"/>
              </p:cNvSpPr>
              <p:nvPr/>
            </p:nvSpPr>
            <p:spPr bwMode="auto">
              <a:xfrm>
                <a:off x="275" y="1934"/>
                <a:ext cx="265" cy="2"/>
              </a:xfrm>
              <a:prstGeom prst="rect">
                <a:avLst/>
              </a:prstGeom>
              <a:solidFill>
                <a:srgbClr val="EDA81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2" name="Rectangle 199"/>
              <p:cNvSpPr>
                <a:spLocks noChangeArrowheads="1"/>
              </p:cNvSpPr>
              <p:nvPr/>
            </p:nvSpPr>
            <p:spPr bwMode="auto">
              <a:xfrm>
                <a:off x="275" y="1936"/>
                <a:ext cx="265" cy="1"/>
              </a:xfrm>
              <a:prstGeom prst="rect">
                <a:avLst/>
              </a:prstGeom>
              <a:solidFill>
                <a:srgbClr val="EDA7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3" name="Rectangle 200"/>
              <p:cNvSpPr>
                <a:spLocks noChangeArrowheads="1"/>
              </p:cNvSpPr>
              <p:nvPr/>
            </p:nvSpPr>
            <p:spPr bwMode="auto">
              <a:xfrm>
                <a:off x="275" y="1937"/>
                <a:ext cx="265" cy="1"/>
              </a:xfrm>
              <a:prstGeom prst="rect">
                <a:avLst/>
              </a:prstGeom>
              <a:solidFill>
                <a:srgbClr val="EDAB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4" name="Rectangle 201"/>
              <p:cNvSpPr>
                <a:spLocks noChangeArrowheads="1"/>
              </p:cNvSpPr>
              <p:nvPr/>
            </p:nvSpPr>
            <p:spPr bwMode="auto">
              <a:xfrm>
                <a:off x="275" y="1938"/>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5" name="Rectangle 202"/>
              <p:cNvSpPr>
                <a:spLocks noChangeArrowheads="1"/>
              </p:cNvSpPr>
              <p:nvPr/>
            </p:nvSpPr>
            <p:spPr bwMode="auto">
              <a:xfrm>
                <a:off x="275" y="1939"/>
                <a:ext cx="265" cy="1"/>
              </a:xfrm>
              <a:prstGeom prst="rect">
                <a:avLst/>
              </a:prstGeom>
              <a:solidFill>
                <a:srgbClr val="F0A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6" name="Rectangle 203"/>
              <p:cNvSpPr>
                <a:spLocks noChangeArrowheads="1"/>
              </p:cNvSpPr>
              <p:nvPr/>
            </p:nvSpPr>
            <p:spPr bwMode="auto">
              <a:xfrm>
                <a:off x="275" y="1940"/>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7" name="Rectangle 204"/>
              <p:cNvSpPr>
                <a:spLocks noChangeArrowheads="1"/>
              </p:cNvSpPr>
              <p:nvPr/>
            </p:nvSpPr>
            <p:spPr bwMode="auto">
              <a:xfrm>
                <a:off x="275" y="1941"/>
                <a:ext cx="265" cy="1"/>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91" name="Rectangle 206"/>
            <p:cNvSpPr>
              <a:spLocks noChangeArrowheads="1"/>
            </p:cNvSpPr>
            <p:nvPr/>
          </p:nvSpPr>
          <p:spPr bwMode="auto">
            <a:xfrm>
              <a:off x="436563" y="3082925"/>
              <a:ext cx="420688" cy="1588"/>
            </a:xfrm>
            <a:prstGeom prst="rect">
              <a:avLst/>
            </a:prstGeom>
            <a:solidFill>
              <a:srgbClr val="F0B1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2" name="Rectangle 207"/>
            <p:cNvSpPr>
              <a:spLocks noChangeArrowheads="1"/>
            </p:cNvSpPr>
            <p:nvPr/>
          </p:nvSpPr>
          <p:spPr bwMode="auto">
            <a:xfrm>
              <a:off x="436563" y="3084513"/>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3" name="Rectangle 208"/>
            <p:cNvSpPr>
              <a:spLocks noChangeArrowheads="1"/>
            </p:cNvSpPr>
            <p:nvPr/>
          </p:nvSpPr>
          <p:spPr bwMode="auto">
            <a:xfrm>
              <a:off x="436563" y="3086100"/>
              <a:ext cx="420688" cy="1588"/>
            </a:xfrm>
            <a:prstGeom prst="rect">
              <a:avLst/>
            </a:prstGeom>
            <a:solidFill>
              <a:srgbClr val="F0B4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4" name="Rectangle 209"/>
            <p:cNvSpPr>
              <a:spLocks noChangeArrowheads="1"/>
            </p:cNvSpPr>
            <p:nvPr/>
          </p:nvSpPr>
          <p:spPr bwMode="auto">
            <a:xfrm>
              <a:off x="436563" y="3087688"/>
              <a:ext cx="420688" cy="3175"/>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5" name="Rectangle 210"/>
            <p:cNvSpPr>
              <a:spLocks noChangeArrowheads="1"/>
            </p:cNvSpPr>
            <p:nvPr/>
          </p:nvSpPr>
          <p:spPr bwMode="auto">
            <a:xfrm>
              <a:off x="436563" y="3090863"/>
              <a:ext cx="420688" cy="1588"/>
            </a:xfrm>
            <a:prstGeom prst="rect">
              <a:avLst/>
            </a:prstGeom>
            <a:solidFill>
              <a:srgbClr val="F0B70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6" name="Rectangle 211"/>
            <p:cNvSpPr>
              <a:spLocks noChangeArrowheads="1"/>
            </p:cNvSpPr>
            <p:nvPr/>
          </p:nvSpPr>
          <p:spPr bwMode="auto">
            <a:xfrm>
              <a:off x="436563" y="3092450"/>
              <a:ext cx="420688" cy="1588"/>
            </a:xfrm>
            <a:prstGeom prst="rect">
              <a:avLst/>
            </a:prstGeom>
            <a:solidFill>
              <a:srgbClr val="F2B9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7" name="Rectangle 212"/>
            <p:cNvSpPr>
              <a:spLocks noChangeArrowheads="1"/>
            </p:cNvSpPr>
            <p:nvPr/>
          </p:nvSpPr>
          <p:spPr bwMode="auto">
            <a:xfrm>
              <a:off x="436563" y="3094038"/>
              <a:ext cx="420688" cy="1588"/>
            </a:xfrm>
            <a:prstGeom prst="rect">
              <a:avLst/>
            </a:prstGeom>
            <a:solidFill>
              <a:srgbClr val="F2BD0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8" name="Rectangle 213"/>
            <p:cNvSpPr>
              <a:spLocks noChangeArrowheads="1"/>
            </p:cNvSpPr>
            <p:nvPr/>
          </p:nvSpPr>
          <p:spPr bwMode="auto">
            <a:xfrm>
              <a:off x="436563" y="3095625"/>
              <a:ext cx="420688" cy="1588"/>
            </a:xfrm>
            <a:prstGeom prst="rect">
              <a:avLst/>
            </a:prstGeom>
            <a:solidFill>
              <a:srgbClr val="F2BD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9" name="Rectangle 214"/>
            <p:cNvSpPr>
              <a:spLocks noChangeArrowheads="1"/>
            </p:cNvSpPr>
            <p:nvPr/>
          </p:nvSpPr>
          <p:spPr bwMode="auto">
            <a:xfrm>
              <a:off x="436563" y="3097213"/>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0" name="Rectangle 215"/>
            <p:cNvSpPr>
              <a:spLocks noChangeArrowheads="1"/>
            </p:cNvSpPr>
            <p:nvPr/>
          </p:nvSpPr>
          <p:spPr bwMode="auto">
            <a:xfrm>
              <a:off x="436563" y="3098800"/>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1" name="Rectangle 216"/>
            <p:cNvSpPr>
              <a:spLocks noChangeArrowheads="1"/>
            </p:cNvSpPr>
            <p:nvPr/>
          </p:nvSpPr>
          <p:spPr bwMode="auto">
            <a:xfrm>
              <a:off x="436563" y="3100388"/>
              <a:ext cx="420688" cy="1588"/>
            </a:xfrm>
            <a:prstGeom prst="rect">
              <a:avLst/>
            </a:prstGeom>
            <a:solidFill>
              <a:srgbClr val="F2C0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2" name="Rectangle 217"/>
            <p:cNvSpPr>
              <a:spLocks noChangeArrowheads="1"/>
            </p:cNvSpPr>
            <p:nvPr/>
          </p:nvSpPr>
          <p:spPr bwMode="auto">
            <a:xfrm>
              <a:off x="436563" y="3101975"/>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3" name="Rectangle 218"/>
            <p:cNvSpPr>
              <a:spLocks noChangeArrowheads="1"/>
            </p:cNvSpPr>
            <p:nvPr/>
          </p:nvSpPr>
          <p:spPr bwMode="auto">
            <a:xfrm>
              <a:off x="436563" y="3103563"/>
              <a:ext cx="420688" cy="1588"/>
            </a:xfrm>
            <a:prstGeom prst="rect">
              <a:avLst/>
            </a:prstGeom>
            <a:solidFill>
              <a:srgbClr val="F2C40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4" name="Rectangle 219"/>
            <p:cNvSpPr>
              <a:spLocks noChangeArrowheads="1"/>
            </p:cNvSpPr>
            <p:nvPr/>
          </p:nvSpPr>
          <p:spPr bwMode="auto">
            <a:xfrm>
              <a:off x="436563" y="3105150"/>
              <a:ext cx="420688" cy="3175"/>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5" name="Rectangle 220"/>
            <p:cNvSpPr>
              <a:spLocks noChangeArrowheads="1"/>
            </p:cNvSpPr>
            <p:nvPr/>
          </p:nvSpPr>
          <p:spPr bwMode="auto">
            <a:xfrm>
              <a:off x="436563" y="3108325"/>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6" name="Rectangle 221"/>
            <p:cNvSpPr>
              <a:spLocks noChangeArrowheads="1"/>
            </p:cNvSpPr>
            <p:nvPr/>
          </p:nvSpPr>
          <p:spPr bwMode="auto">
            <a:xfrm>
              <a:off x="436563" y="3109913"/>
              <a:ext cx="420688" cy="1588"/>
            </a:xfrm>
            <a:prstGeom prst="rect">
              <a:avLst/>
            </a:prstGeom>
            <a:solidFill>
              <a:srgbClr val="F5CA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7" name="Rectangle 222"/>
            <p:cNvSpPr>
              <a:spLocks noChangeArrowheads="1"/>
            </p:cNvSpPr>
            <p:nvPr/>
          </p:nvSpPr>
          <p:spPr bwMode="auto">
            <a:xfrm>
              <a:off x="436563" y="3111500"/>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8" name="Rectangle 223"/>
            <p:cNvSpPr>
              <a:spLocks noChangeArrowheads="1"/>
            </p:cNvSpPr>
            <p:nvPr/>
          </p:nvSpPr>
          <p:spPr bwMode="auto">
            <a:xfrm>
              <a:off x="436563" y="3113088"/>
              <a:ext cx="420688" cy="1588"/>
            </a:xfrm>
            <a:prstGeom prst="rect">
              <a:avLst/>
            </a:prstGeom>
            <a:solidFill>
              <a:srgbClr val="F5CE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9" name="Rectangle 224"/>
            <p:cNvSpPr>
              <a:spLocks noChangeArrowheads="1"/>
            </p:cNvSpPr>
            <p:nvPr/>
          </p:nvSpPr>
          <p:spPr bwMode="auto">
            <a:xfrm>
              <a:off x="436563" y="3114675"/>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0" name="Rectangle 225"/>
            <p:cNvSpPr>
              <a:spLocks noChangeArrowheads="1"/>
            </p:cNvSpPr>
            <p:nvPr/>
          </p:nvSpPr>
          <p:spPr bwMode="auto">
            <a:xfrm>
              <a:off x="436563" y="3116263"/>
              <a:ext cx="420688" cy="1588"/>
            </a:xfrm>
            <a:prstGeom prst="rect">
              <a:avLst/>
            </a:prstGeom>
            <a:solidFill>
              <a:srgbClr val="F5D2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1" name="Rectangle 226"/>
            <p:cNvSpPr>
              <a:spLocks noChangeArrowheads="1"/>
            </p:cNvSpPr>
            <p:nvPr/>
          </p:nvSpPr>
          <p:spPr bwMode="auto">
            <a:xfrm>
              <a:off x="436563" y="3117850"/>
              <a:ext cx="420688" cy="1588"/>
            </a:xfrm>
            <a:prstGeom prst="rect">
              <a:avLst/>
            </a:prstGeom>
            <a:solidFill>
              <a:srgbClr val="F7D3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2" name="Rectangle 227"/>
            <p:cNvSpPr>
              <a:spLocks noChangeArrowheads="1"/>
            </p:cNvSpPr>
            <p:nvPr/>
          </p:nvSpPr>
          <p:spPr bwMode="auto">
            <a:xfrm>
              <a:off x="436563" y="3119438"/>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3" name="Rectangle 228"/>
            <p:cNvSpPr>
              <a:spLocks noChangeArrowheads="1"/>
            </p:cNvSpPr>
            <p:nvPr/>
          </p:nvSpPr>
          <p:spPr bwMode="auto">
            <a:xfrm>
              <a:off x="436563" y="3121025"/>
              <a:ext cx="420688" cy="1588"/>
            </a:xfrm>
            <a:prstGeom prst="rect">
              <a:avLst/>
            </a:prstGeom>
            <a:solidFill>
              <a:srgbClr val="F7D7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4" name="Rectangle 229"/>
            <p:cNvSpPr>
              <a:spLocks noChangeArrowheads="1"/>
            </p:cNvSpPr>
            <p:nvPr/>
          </p:nvSpPr>
          <p:spPr bwMode="auto">
            <a:xfrm>
              <a:off x="436563" y="3122613"/>
              <a:ext cx="420688" cy="3175"/>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5" name="Rectangle 230"/>
            <p:cNvSpPr>
              <a:spLocks noChangeArrowheads="1"/>
            </p:cNvSpPr>
            <p:nvPr/>
          </p:nvSpPr>
          <p:spPr bwMode="auto">
            <a:xfrm>
              <a:off x="436563" y="3125788"/>
              <a:ext cx="420688" cy="1588"/>
            </a:xfrm>
            <a:prstGeom prst="rect">
              <a:avLst/>
            </a:prstGeom>
            <a:solidFill>
              <a:srgbClr val="F7DB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6" name="Rectangle 231"/>
            <p:cNvSpPr>
              <a:spLocks noChangeArrowheads="1"/>
            </p:cNvSpPr>
            <p:nvPr/>
          </p:nvSpPr>
          <p:spPr bwMode="auto">
            <a:xfrm>
              <a:off x="436563" y="3127375"/>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7" name="Rectangle 232"/>
            <p:cNvSpPr>
              <a:spLocks noChangeArrowheads="1"/>
            </p:cNvSpPr>
            <p:nvPr/>
          </p:nvSpPr>
          <p:spPr bwMode="auto">
            <a:xfrm>
              <a:off x="436563" y="3128963"/>
              <a:ext cx="420688" cy="1588"/>
            </a:xfrm>
            <a:prstGeom prst="rect">
              <a:avLst/>
            </a:prstGeom>
            <a:solidFill>
              <a:srgbClr val="F7DF0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8" name="Rectangle 233"/>
            <p:cNvSpPr>
              <a:spLocks noChangeArrowheads="1"/>
            </p:cNvSpPr>
            <p:nvPr/>
          </p:nvSpPr>
          <p:spPr bwMode="auto">
            <a:xfrm>
              <a:off x="436563" y="3130550"/>
              <a:ext cx="420688" cy="1588"/>
            </a:xfrm>
            <a:prstGeom prst="rect">
              <a:avLst/>
            </a:prstGeom>
            <a:solidFill>
              <a:srgbClr val="FAE1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9" name="Rectangle 234"/>
            <p:cNvSpPr>
              <a:spLocks noChangeArrowheads="1"/>
            </p:cNvSpPr>
            <p:nvPr/>
          </p:nvSpPr>
          <p:spPr bwMode="auto">
            <a:xfrm>
              <a:off x="436563" y="3132138"/>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0" name="Rectangle 235"/>
            <p:cNvSpPr>
              <a:spLocks noChangeArrowheads="1"/>
            </p:cNvSpPr>
            <p:nvPr/>
          </p:nvSpPr>
          <p:spPr bwMode="auto">
            <a:xfrm>
              <a:off x="436563" y="3133725"/>
              <a:ext cx="420688" cy="1588"/>
            </a:xfrm>
            <a:prstGeom prst="rect">
              <a:avLst/>
            </a:prstGeom>
            <a:solidFill>
              <a:srgbClr val="FAE5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1" name="Rectangle 236"/>
            <p:cNvSpPr>
              <a:spLocks noChangeArrowheads="1"/>
            </p:cNvSpPr>
            <p:nvPr/>
          </p:nvSpPr>
          <p:spPr bwMode="auto">
            <a:xfrm>
              <a:off x="436563" y="3135313"/>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2" name="Rectangle 237"/>
            <p:cNvSpPr>
              <a:spLocks noChangeArrowheads="1"/>
            </p:cNvSpPr>
            <p:nvPr/>
          </p:nvSpPr>
          <p:spPr bwMode="auto">
            <a:xfrm>
              <a:off x="436563" y="3136900"/>
              <a:ext cx="420688" cy="1588"/>
            </a:xfrm>
            <a:prstGeom prst="rect">
              <a:avLst/>
            </a:prstGeom>
            <a:solidFill>
              <a:srgbClr val="FAEA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3" name="Rectangle 238"/>
            <p:cNvSpPr>
              <a:spLocks noChangeArrowheads="1"/>
            </p:cNvSpPr>
            <p:nvPr/>
          </p:nvSpPr>
          <p:spPr bwMode="auto">
            <a:xfrm>
              <a:off x="436563" y="3138488"/>
              <a:ext cx="420688" cy="3175"/>
            </a:xfrm>
            <a:prstGeom prst="rect">
              <a:avLst/>
            </a:prstGeom>
            <a:solidFill>
              <a:srgbClr val="FAEE0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4" name="Rectangle 239"/>
            <p:cNvSpPr>
              <a:spLocks noChangeArrowheads="1"/>
            </p:cNvSpPr>
            <p:nvPr/>
          </p:nvSpPr>
          <p:spPr bwMode="auto">
            <a:xfrm>
              <a:off x="436563" y="3141663"/>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5" name="Rectangle 240"/>
            <p:cNvSpPr>
              <a:spLocks noChangeArrowheads="1"/>
            </p:cNvSpPr>
            <p:nvPr/>
          </p:nvSpPr>
          <p:spPr bwMode="auto">
            <a:xfrm>
              <a:off x="436563" y="3143250"/>
              <a:ext cx="420688" cy="1588"/>
            </a:xfrm>
            <a:prstGeom prst="rect">
              <a:avLst/>
            </a:prstGeom>
            <a:solidFill>
              <a:srgbClr val="FCF0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6" name="Rectangle 241"/>
            <p:cNvSpPr>
              <a:spLocks noChangeArrowheads="1"/>
            </p:cNvSpPr>
            <p:nvPr/>
          </p:nvSpPr>
          <p:spPr bwMode="auto">
            <a:xfrm>
              <a:off x="436563" y="3144838"/>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7" name="Rectangle 242"/>
            <p:cNvSpPr>
              <a:spLocks noChangeArrowheads="1"/>
            </p:cNvSpPr>
            <p:nvPr/>
          </p:nvSpPr>
          <p:spPr bwMode="auto">
            <a:xfrm>
              <a:off x="436563" y="3146425"/>
              <a:ext cx="420688" cy="1588"/>
            </a:xfrm>
            <a:prstGeom prst="rect">
              <a:avLst/>
            </a:prstGeom>
            <a:solidFill>
              <a:srgbClr val="FCF4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8" name="Rectangle 243"/>
            <p:cNvSpPr>
              <a:spLocks noChangeArrowheads="1"/>
            </p:cNvSpPr>
            <p:nvPr/>
          </p:nvSpPr>
          <p:spPr bwMode="auto">
            <a:xfrm>
              <a:off x="436563" y="3148013"/>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9" name="Rectangle 244"/>
            <p:cNvSpPr>
              <a:spLocks noChangeArrowheads="1"/>
            </p:cNvSpPr>
            <p:nvPr/>
          </p:nvSpPr>
          <p:spPr bwMode="auto">
            <a:xfrm>
              <a:off x="436563" y="3149600"/>
              <a:ext cx="420688" cy="1588"/>
            </a:xfrm>
            <a:prstGeom prst="rect">
              <a:avLst/>
            </a:prstGeom>
            <a:solidFill>
              <a:srgbClr val="FCF80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0" name="Rectangle 245"/>
            <p:cNvSpPr>
              <a:spLocks noChangeArrowheads="1"/>
            </p:cNvSpPr>
            <p:nvPr/>
          </p:nvSpPr>
          <p:spPr bwMode="auto">
            <a:xfrm>
              <a:off x="436563" y="3151188"/>
              <a:ext cx="420688" cy="1588"/>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1" name="Rectangle 246"/>
            <p:cNvSpPr>
              <a:spLocks noChangeArrowheads="1"/>
            </p:cNvSpPr>
            <p:nvPr/>
          </p:nvSpPr>
          <p:spPr bwMode="auto">
            <a:xfrm>
              <a:off x="436563" y="3152775"/>
              <a:ext cx="420688" cy="1588"/>
            </a:xfrm>
            <a:prstGeom prst="rect">
              <a:avLst/>
            </a:prstGeom>
            <a:solidFill>
              <a:srgbClr val="FC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2" name="Rectangle 247"/>
            <p:cNvSpPr>
              <a:spLocks noChangeArrowheads="1"/>
            </p:cNvSpPr>
            <p:nvPr/>
          </p:nvSpPr>
          <p:spPr bwMode="auto">
            <a:xfrm>
              <a:off x="436563" y="3154363"/>
              <a:ext cx="420688" cy="1588"/>
            </a:xfrm>
            <a:prstGeom prst="rect">
              <a:avLst/>
            </a:prstGeom>
            <a:solidFill>
              <a:srgbClr val="F8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3" name="Rectangle 248"/>
            <p:cNvSpPr>
              <a:spLocks noChangeArrowheads="1"/>
            </p:cNvSpPr>
            <p:nvPr/>
          </p:nvSpPr>
          <p:spPr bwMode="auto">
            <a:xfrm>
              <a:off x="436563" y="3155950"/>
              <a:ext cx="420688" cy="3175"/>
            </a:xfrm>
            <a:prstGeom prst="rect">
              <a:avLst/>
            </a:prstGeom>
            <a:solidFill>
              <a:srgbClr val="F0F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4" name="Rectangle 249"/>
            <p:cNvSpPr>
              <a:spLocks noChangeArrowheads="1"/>
            </p:cNvSpPr>
            <p:nvPr/>
          </p:nvSpPr>
          <p:spPr bwMode="auto">
            <a:xfrm>
              <a:off x="436563" y="3159125"/>
              <a:ext cx="420688" cy="1588"/>
            </a:xfrm>
            <a:prstGeom prst="rect">
              <a:avLst/>
            </a:prstGeom>
            <a:solidFill>
              <a:srgbClr val="E9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5" name="Rectangle 250"/>
            <p:cNvSpPr>
              <a:spLocks noChangeArrowheads="1"/>
            </p:cNvSpPr>
            <p:nvPr/>
          </p:nvSpPr>
          <p:spPr bwMode="auto">
            <a:xfrm>
              <a:off x="436563" y="3160713"/>
              <a:ext cx="420688" cy="1588"/>
            </a:xfrm>
            <a:prstGeom prst="rect">
              <a:avLst/>
            </a:prstGeom>
            <a:solidFill>
              <a:srgbClr val="E5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6" name="Rectangle 251"/>
            <p:cNvSpPr>
              <a:spLocks noChangeArrowheads="1"/>
            </p:cNvSpPr>
            <p:nvPr/>
          </p:nvSpPr>
          <p:spPr bwMode="auto">
            <a:xfrm>
              <a:off x="436563" y="3162300"/>
              <a:ext cx="420688" cy="1588"/>
            </a:xfrm>
            <a:prstGeom prst="rect">
              <a:avLst/>
            </a:prstGeom>
            <a:solidFill>
              <a:srgbClr val="E1FA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7" name="Rectangle 252"/>
            <p:cNvSpPr>
              <a:spLocks noChangeArrowheads="1"/>
            </p:cNvSpPr>
            <p:nvPr/>
          </p:nvSpPr>
          <p:spPr bwMode="auto">
            <a:xfrm>
              <a:off x="436563" y="3163888"/>
              <a:ext cx="420688" cy="1588"/>
            </a:xfrm>
            <a:prstGeom prst="rect">
              <a:avLst/>
            </a:prstGeom>
            <a:solidFill>
              <a:srgbClr val="D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8" name="Rectangle 253"/>
            <p:cNvSpPr>
              <a:spLocks noChangeArrowheads="1"/>
            </p:cNvSpPr>
            <p:nvPr/>
          </p:nvSpPr>
          <p:spPr bwMode="auto">
            <a:xfrm>
              <a:off x="436563" y="3165475"/>
              <a:ext cx="420688" cy="1588"/>
            </a:xfrm>
            <a:prstGeom prst="rect">
              <a:avLst/>
            </a:prstGeom>
            <a:solidFill>
              <a:srgbClr val="D6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9" name="Rectangle 254"/>
            <p:cNvSpPr>
              <a:spLocks noChangeArrowheads="1"/>
            </p:cNvSpPr>
            <p:nvPr/>
          </p:nvSpPr>
          <p:spPr bwMode="auto">
            <a:xfrm>
              <a:off x="436563" y="3167063"/>
              <a:ext cx="420688" cy="1588"/>
            </a:xfrm>
            <a:prstGeom prst="rect">
              <a:avLst/>
            </a:prstGeom>
            <a:solidFill>
              <a:srgbClr val="D2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0" name="Rectangle 255"/>
            <p:cNvSpPr>
              <a:spLocks noChangeArrowheads="1"/>
            </p:cNvSpPr>
            <p:nvPr/>
          </p:nvSpPr>
          <p:spPr bwMode="auto">
            <a:xfrm>
              <a:off x="436563" y="3168650"/>
              <a:ext cx="420688" cy="1588"/>
            </a:xfrm>
            <a:prstGeom prst="rect">
              <a:avLst/>
            </a:prstGeom>
            <a:solidFill>
              <a:srgbClr val="CAF7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1" name="Rectangle 256"/>
            <p:cNvSpPr>
              <a:spLocks noChangeArrowheads="1"/>
            </p:cNvSpPr>
            <p:nvPr/>
          </p:nvSpPr>
          <p:spPr bwMode="auto">
            <a:xfrm>
              <a:off x="436563" y="3170238"/>
              <a:ext cx="420688" cy="1588"/>
            </a:xfrm>
            <a:prstGeom prst="rect">
              <a:avLst/>
            </a:prstGeom>
            <a:solidFill>
              <a:srgbClr val="C4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2" name="Rectangle 257"/>
            <p:cNvSpPr>
              <a:spLocks noChangeArrowheads="1"/>
            </p:cNvSpPr>
            <p:nvPr/>
          </p:nvSpPr>
          <p:spPr bwMode="auto">
            <a:xfrm>
              <a:off x="436563" y="3171825"/>
              <a:ext cx="420688" cy="1588"/>
            </a:xfrm>
            <a:prstGeom prst="rect">
              <a:avLst/>
            </a:prstGeom>
            <a:solidFill>
              <a:srgbClr val="C0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3" name="Rectangle 258"/>
            <p:cNvSpPr>
              <a:spLocks noChangeArrowheads="1"/>
            </p:cNvSpPr>
            <p:nvPr/>
          </p:nvSpPr>
          <p:spPr bwMode="auto">
            <a:xfrm>
              <a:off x="436563" y="3173413"/>
              <a:ext cx="420688" cy="3175"/>
            </a:xfrm>
            <a:prstGeom prst="rect">
              <a:avLst/>
            </a:prstGeom>
            <a:solidFill>
              <a:srgbClr val="BCF5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4" name="Rectangle 259"/>
            <p:cNvSpPr>
              <a:spLocks noChangeArrowheads="1"/>
            </p:cNvSpPr>
            <p:nvPr/>
          </p:nvSpPr>
          <p:spPr bwMode="auto">
            <a:xfrm>
              <a:off x="436563" y="3176588"/>
              <a:ext cx="420688" cy="1588"/>
            </a:xfrm>
            <a:prstGeom prst="rect">
              <a:avLst/>
            </a:prstGeom>
            <a:solidFill>
              <a:srgbClr val="B6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5" name="Rectangle 260"/>
            <p:cNvSpPr>
              <a:spLocks noChangeArrowheads="1"/>
            </p:cNvSpPr>
            <p:nvPr/>
          </p:nvSpPr>
          <p:spPr bwMode="auto">
            <a:xfrm>
              <a:off x="436563" y="3178175"/>
              <a:ext cx="420688" cy="1588"/>
            </a:xfrm>
            <a:prstGeom prst="rect">
              <a:avLst/>
            </a:prstGeom>
            <a:solidFill>
              <a:srgbClr val="B2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6" name="Rectangle 261"/>
            <p:cNvSpPr>
              <a:spLocks noChangeArrowheads="1"/>
            </p:cNvSpPr>
            <p:nvPr/>
          </p:nvSpPr>
          <p:spPr bwMode="auto">
            <a:xfrm>
              <a:off x="436563" y="3179763"/>
              <a:ext cx="420688" cy="1588"/>
            </a:xfrm>
            <a:prstGeom prst="rect">
              <a:avLst/>
            </a:prstGeom>
            <a:solidFill>
              <a:srgbClr val="AAF2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7" name="Rectangle 262"/>
            <p:cNvSpPr>
              <a:spLocks noChangeArrowheads="1"/>
            </p:cNvSpPr>
            <p:nvPr/>
          </p:nvSpPr>
          <p:spPr bwMode="auto">
            <a:xfrm>
              <a:off x="436563" y="3181350"/>
              <a:ext cx="420688" cy="1588"/>
            </a:xfrm>
            <a:prstGeom prst="rect">
              <a:avLst/>
            </a:prstGeom>
            <a:solidFill>
              <a:srgbClr val="A4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8" name="Rectangle 263"/>
            <p:cNvSpPr>
              <a:spLocks noChangeArrowheads="1"/>
            </p:cNvSpPr>
            <p:nvPr/>
          </p:nvSpPr>
          <p:spPr bwMode="auto">
            <a:xfrm>
              <a:off x="436563" y="3182938"/>
              <a:ext cx="420688" cy="1588"/>
            </a:xfrm>
            <a:prstGeom prst="rect">
              <a:avLst/>
            </a:prstGeom>
            <a:solidFill>
              <a:srgbClr val="A0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9" name="Rectangle 264"/>
            <p:cNvSpPr>
              <a:spLocks noChangeArrowheads="1"/>
            </p:cNvSpPr>
            <p:nvPr/>
          </p:nvSpPr>
          <p:spPr bwMode="auto">
            <a:xfrm>
              <a:off x="436563" y="3184525"/>
              <a:ext cx="420688" cy="1588"/>
            </a:xfrm>
            <a:prstGeom prst="rect">
              <a:avLst/>
            </a:prstGeom>
            <a:solidFill>
              <a:srgbClr val="9CF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0" name="Rectangle 265"/>
            <p:cNvSpPr>
              <a:spLocks noChangeArrowheads="1"/>
            </p:cNvSpPr>
            <p:nvPr/>
          </p:nvSpPr>
          <p:spPr bwMode="auto">
            <a:xfrm>
              <a:off x="436563" y="3186113"/>
              <a:ext cx="420688" cy="1588"/>
            </a:xfrm>
            <a:prstGeom prst="rect">
              <a:avLst/>
            </a:prstGeom>
            <a:solidFill>
              <a:srgbClr val="96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1" name="Rectangle 266"/>
            <p:cNvSpPr>
              <a:spLocks noChangeArrowheads="1"/>
            </p:cNvSpPr>
            <p:nvPr/>
          </p:nvSpPr>
          <p:spPr bwMode="auto">
            <a:xfrm>
              <a:off x="436563" y="3187700"/>
              <a:ext cx="420688" cy="1588"/>
            </a:xfrm>
            <a:prstGeom prst="rect">
              <a:avLst/>
            </a:prstGeom>
            <a:solidFill>
              <a:srgbClr val="92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2" name="Rectangle 267"/>
            <p:cNvSpPr>
              <a:spLocks noChangeArrowheads="1"/>
            </p:cNvSpPr>
            <p:nvPr/>
          </p:nvSpPr>
          <p:spPr bwMode="auto">
            <a:xfrm>
              <a:off x="436563" y="3189288"/>
              <a:ext cx="420688" cy="3175"/>
            </a:xfrm>
            <a:prstGeom prst="rect">
              <a:avLst/>
            </a:prstGeom>
            <a:solidFill>
              <a:srgbClr val="8AE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3" name="Rectangle 268"/>
            <p:cNvSpPr>
              <a:spLocks noChangeArrowheads="1"/>
            </p:cNvSpPr>
            <p:nvPr/>
          </p:nvSpPr>
          <p:spPr bwMode="auto">
            <a:xfrm>
              <a:off x="436563" y="3192463"/>
              <a:ext cx="420688" cy="1588"/>
            </a:xfrm>
            <a:prstGeom prst="rect">
              <a:avLst/>
            </a:prstGeom>
            <a:solidFill>
              <a:srgbClr val="8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4" name="Rectangle 269"/>
            <p:cNvSpPr>
              <a:spLocks noChangeArrowheads="1"/>
            </p:cNvSpPr>
            <p:nvPr/>
          </p:nvSpPr>
          <p:spPr bwMode="auto">
            <a:xfrm>
              <a:off x="436563" y="3194050"/>
              <a:ext cx="420688" cy="1588"/>
            </a:xfrm>
            <a:prstGeom prst="rect">
              <a:avLst/>
            </a:prstGeom>
            <a:solidFill>
              <a:srgbClr val="81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5" name="Rectangle 270"/>
            <p:cNvSpPr>
              <a:spLocks noChangeArrowheads="1"/>
            </p:cNvSpPr>
            <p:nvPr/>
          </p:nvSpPr>
          <p:spPr bwMode="auto">
            <a:xfrm>
              <a:off x="436563" y="3195638"/>
              <a:ext cx="420688" cy="1588"/>
            </a:xfrm>
            <a:prstGeom prst="rect">
              <a:avLst/>
            </a:prstGeom>
            <a:solidFill>
              <a:srgbClr val="7D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6" name="Rectangle 271"/>
            <p:cNvSpPr>
              <a:spLocks noChangeArrowheads="1"/>
            </p:cNvSpPr>
            <p:nvPr/>
          </p:nvSpPr>
          <p:spPr bwMode="auto">
            <a:xfrm>
              <a:off x="436563" y="3197225"/>
              <a:ext cx="420688" cy="1588"/>
            </a:xfrm>
            <a:prstGeom prst="rect">
              <a:avLst/>
            </a:prstGeom>
            <a:solidFill>
              <a:srgbClr val="75EB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7" name="Line 272"/>
            <p:cNvSpPr>
              <a:spLocks noChangeShapeType="1"/>
            </p:cNvSpPr>
            <p:nvPr/>
          </p:nvSpPr>
          <p:spPr bwMode="auto">
            <a:xfrm>
              <a:off x="857250" y="3197225"/>
              <a:ext cx="36513" cy="0"/>
            </a:xfrm>
            <a:prstGeom prst="line">
              <a:avLst/>
            </a:prstGeom>
            <a:noFill/>
            <a:ln w="0">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658" name="TextBox 1657"/>
          <p:cNvSpPr txBox="1"/>
          <p:nvPr/>
        </p:nvSpPr>
        <p:spPr>
          <a:xfrm>
            <a:off x="0" y="6400800"/>
            <a:ext cx="6934200" cy="246221"/>
          </a:xfrm>
          <a:prstGeom prst="rect">
            <a:avLst/>
          </a:prstGeom>
          <a:noFill/>
        </p:spPr>
        <p:txBody>
          <a:bodyPr wrap="square" rtlCol="0">
            <a:spAutoFit/>
          </a:bodyPr>
          <a:lstStyle/>
          <a:p>
            <a:r>
              <a:rPr lang="en-US" sz="1000" dirty="0" smtClean="0">
                <a:solidFill>
                  <a:schemeClr val="bg1"/>
                </a:solidFill>
                <a:latin typeface="+mj-lt"/>
                <a:cs typeface="Times New Roman" pitchFamily="18" charset="0"/>
              </a:rPr>
              <a:t>Data Source:  Statewide Integrated Traffic Reporting System (SWITRS), California Highway </a:t>
            </a:r>
            <a:r>
              <a:rPr lang="en-US" sz="1000" dirty="0" smtClean="0">
                <a:solidFill>
                  <a:schemeClr val="bg1"/>
                </a:solidFill>
                <a:latin typeface="+mj-lt"/>
                <a:cs typeface="Times New Roman" pitchFamily="18" charset="0"/>
              </a:rPr>
              <a:t>Patrol</a:t>
            </a:r>
            <a:endParaRPr lang="en-US" sz="1000" dirty="0" smtClean="0">
              <a:solidFill>
                <a:schemeClr val="bg1"/>
              </a:solidFill>
              <a:latin typeface="+mj-lt"/>
              <a:cs typeface="Times New Roman" pitchFamily="18" charset="0"/>
            </a:endParaRPr>
          </a:p>
        </p:txBody>
      </p:sp>
    </p:spTree>
    <p:extLst>
      <p:ext uri="{BB962C8B-B14F-4D97-AF65-F5344CB8AC3E}">
        <p14:creationId xmlns:p14="http://schemas.microsoft.com/office/powerpoint/2010/main" xmlns="" val="38490281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FFC000"/>
                </a:solidFill>
              </a:rPr>
              <a:t>Results</a:t>
            </a:r>
            <a:endParaRPr lang="en-US" dirty="0">
              <a:solidFill>
                <a:srgbClr val="FFC000"/>
              </a:solidFill>
            </a:endParaRPr>
          </a:p>
        </p:txBody>
      </p:sp>
      <p:sp>
        <p:nvSpPr>
          <p:cNvPr id="4" name="Slide Number Placeholder 3"/>
          <p:cNvSpPr>
            <a:spLocks noGrp="1"/>
          </p:cNvSpPr>
          <p:nvPr>
            <p:ph type="sldNum" sz="quarter" idx="12"/>
          </p:nvPr>
        </p:nvSpPr>
        <p:spPr/>
        <p:txBody>
          <a:bodyPr/>
          <a:lstStyle/>
          <a:p>
            <a:pPr>
              <a:defRPr/>
            </a:pPr>
            <a:fld id="{EA7BA058-1E0A-4C7E-BE24-F8EAD1C2E072}" type="slidenum">
              <a:rPr lang="en-US" altLang="zh-CN" smtClean="0"/>
              <a:pPr>
                <a:defRPr/>
              </a:pPr>
              <a:t>29</a:t>
            </a:fld>
            <a:endParaRPr lang="en-US" altLang="zh-CN" dirty="0"/>
          </a:p>
        </p:txBody>
      </p:sp>
      <p:sp>
        <p:nvSpPr>
          <p:cNvPr id="6" name="TextBox 5"/>
          <p:cNvSpPr txBox="1"/>
          <p:nvPr/>
        </p:nvSpPr>
        <p:spPr>
          <a:xfrm>
            <a:off x="0" y="4419600"/>
            <a:ext cx="4343400" cy="1815882"/>
          </a:xfrm>
          <a:prstGeom prst="rect">
            <a:avLst/>
          </a:prstGeom>
          <a:noFill/>
        </p:spPr>
        <p:txBody>
          <a:bodyPr wrap="square" rtlCol="0">
            <a:spAutoFit/>
          </a:bodyPr>
          <a:lstStyle/>
          <a:p>
            <a:r>
              <a:rPr lang="en-US" sz="1600" b="1" dirty="0" smtClean="0">
                <a:solidFill>
                  <a:schemeClr val="bg1"/>
                </a:solidFill>
              </a:rPr>
              <a:t>Linear Fit</a:t>
            </a:r>
          </a:p>
          <a:p>
            <a:r>
              <a:rPr lang="en-US" sz="1600" b="1" dirty="0" smtClean="0">
                <a:solidFill>
                  <a:schemeClr val="bg1"/>
                </a:solidFill>
              </a:rPr>
              <a:t>Alcohol Collisions</a:t>
            </a:r>
            <a:r>
              <a:rPr lang="en-US" sz="1600" b="1" dirty="0" smtClean="0">
                <a:solidFill>
                  <a:schemeClr val="bg1"/>
                </a:solidFill>
              </a:rPr>
              <a:t> </a:t>
            </a:r>
            <a:r>
              <a:rPr lang="en-US" sz="1600" b="1" dirty="0" smtClean="0">
                <a:solidFill>
                  <a:schemeClr val="bg1"/>
                </a:solidFill>
              </a:rPr>
              <a:t>= -14.55412 + 236.17285*Log(</a:t>
            </a:r>
            <a:r>
              <a:rPr lang="en-US" sz="1600" b="1" dirty="0" err="1" smtClean="0">
                <a:solidFill>
                  <a:schemeClr val="bg1"/>
                </a:solidFill>
              </a:rPr>
              <a:t>PcHispanic</a:t>
            </a:r>
            <a:r>
              <a:rPr lang="en-US" sz="1600" b="1" dirty="0" smtClean="0">
                <a:solidFill>
                  <a:schemeClr val="bg1"/>
                </a:solidFill>
              </a:rPr>
              <a:t>)</a:t>
            </a:r>
          </a:p>
          <a:p>
            <a:r>
              <a:rPr lang="en-US" sz="1600" b="1" dirty="0" smtClean="0">
                <a:solidFill>
                  <a:schemeClr val="bg1"/>
                </a:solidFill>
              </a:rPr>
              <a:t>n=100</a:t>
            </a:r>
          </a:p>
          <a:p>
            <a:r>
              <a:rPr lang="en-US" sz="1600" b="1" dirty="0" smtClean="0">
                <a:solidFill>
                  <a:schemeClr val="bg1"/>
                </a:solidFill>
              </a:rPr>
              <a:t>Summary of Fit</a:t>
            </a:r>
          </a:p>
          <a:p>
            <a:r>
              <a:rPr lang="en-US" sz="1600" b="1" dirty="0" err="1" smtClean="0">
                <a:solidFill>
                  <a:schemeClr val="bg1"/>
                </a:solidFill>
              </a:rPr>
              <a:t>RSquare</a:t>
            </a:r>
            <a:r>
              <a:rPr lang="en-US" sz="1600" b="1" dirty="0" smtClean="0">
                <a:solidFill>
                  <a:schemeClr val="bg1"/>
                </a:solidFill>
              </a:rPr>
              <a:t>	0.054796; p &lt; 0.05* significant at 0.05 alpha level</a:t>
            </a:r>
          </a:p>
        </p:txBody>
      </p:sp>
      <p:sp>
        <p:nvSpPr>
          <p:cNvPr id="10" name="TextBox 9"/>
          <p:cNvSpPr txBox="1"/>
          <p:nvPr/>
        </p:nvSpPr>
        <p:spPr>
          <a:xfrm>
            <a:off x="4648200" y="4419600"/>
            <a:ext cx="4495800" cy="1815882"/>
          </a:xfrm>
          <a:prstGeom prst="rect">
            <a:avLst/>
          </a:prstGeom>
          <a:noFill/>
        </p:spPr>
        <p:txBody>
          <a:bodyPr wrap="square" rtlCol="0">
            <a:spAutoFit/>
          </a:bodyPr>
          <a:lstStyle/>
          <a:p>
            <a:r>
              <a:rPr lang="en-US" sz="1600" b="1" dirty="0" smtClean="0">
                <a:solidFill>
                  <a:schemeClr val="bg1"/>
                </a:solidFill>
              </a:rPr>
              <a:t>Linear Fit</a:t>
            </a:r>
          </a:p>
          <a:p>
            <a:r>
              <a:rPr lang="en-US" sz="1600" b="1" dirty="0" smtClean="0">
                <a:solidFill>
                  <a:schemeClr val="bg1"/>
                </a:solidFill>
              </a:rPr>
              <a:t>Alcohol Collisions </a:t>
            </a:r>
            <a:r>
              <a:rPr lang="en-US" sz="1600" b="1" dirty="0" smtClean="0">
                <a:solidFill>
                  <a:schemeClr val="bg1"/>
                </a:solidFill>
              </a:rPr>
              <a:t>= 410.65085 - 52.994569*Log(</a:t>
            </a:r>
            <a:r>
              <a:rPr lang="en-US" sz="1600" b="1" dirty="0" err="1" smtClean="0">
                <a:solidFill>
                  <a:schemeClr val="bg1"/>
                </a:solidFill>
              </a:rPr>
              <a:t>PcWhite</a:t>
            </a:r>
            <a:r>
              <a:rPr lang="en-US" sz="1600" b="1" dirty="0" smtClean="0">
                <a:solidFill>
                  <a:schemeClr val="bg1"/>
                </a:solidFill>
              </a:rPr>
              <a:t>)</a:t>
            </a:r>
          </a:p>
          <a:p>
            <a:r>
              <a:rPr lang="en-US" sz="1600" b="1" dirty="0" smtClean="0">
                <a:solidFill>
                  <a:schemeClr val="bg1"/>
                </a:solidFill>
              </a:rPr>
              <a:t>n=100</a:t>
            </a:r>
            <a:endParaRPr lang="en-US" sz="1600" b="1" dirty="0" smtClean="0">
              <a:solidFill>
                <a:schemeClr val="bg1"/>
              </a:solidFill>
            </a:endParaRPr>
          </a:p>
          <a:p>
            <a:r>
              <a:rPr lang="en-US" sz="1600" b="1" dirty="0" smtClean="0">
                <a:solidFill>
                  <a:schemeClr val="bg1"/>
                </a:solidFill>
              </a:rPr>
              <a:t>Summary of Fit: 	 </a:t>
            </a:r>
          </a:p>
          <a:p>
            <a:r>
              <a:rPr lang="en-US" sz="1600" b="1" dirty="0" err="1" smtClean="0">
                <a:solidFill>
                  <a:schemeClr val="bg1"/>
                </a:solidFill>
              </a:rPr>
              <a:t>RSquare</a:t>
            </a:r>
            <a:r>
              <a:rPr lang="en-US" sz="1600" b="1" dirty="0" smtClean="0">
                <a:solidFill>
                  <a:schemeClr val="bg1"/>
                </a:solidFill>
              </a:rPr>
              <a:t>	0.004965; p not significant at 0.05 alpha level</a:t>
            </a:r>
            <a:endParaRPr lang="en-US" sz="1600" dirty="0">
              <a:solidFill>
                <a:schemeClr val="bg1"/>
              </a:solidFill>
            </a:endParaRPr>
          </a:p>
        </p:txBody>
      </p:sp>
      <p:pic>
        <p:nvPicPr>
          <p:cNvPr id="9" name="Content Placeholder 8" descr="LogHISPANICScommunities_ACCIDENTS.png"/>
          <p:cNvPicPr>
            <a:picLocks noGrp="1" noChangeAspect="1"/>
          </p:cNvPicPr>
          <p:nvPr>
            <p:ph idx="1"/>
          </p:nvPr>
        </p:nvPicPr>
        <p:blipFill>
          <a:blip r:embed="rId3" cstate="print"/>
          <a:stretch>
            <a:fillRect/>
          </a:stretch>
        </p:blipFill>
        <p:spPr>
          <a:xfrm>
            <a:off x="0" y="1066799"/>
            <a:ext cx="4591489" cy="3353179"/>
          </a:xfrm>
        </p:spPr>
      </p:pic>
      <p:pic>
        <p:nvPicPr>
          <p:cNvPr id="11" name="Picture 10" descr="LogWhitecommunities_ACCIDENTS.png"/>
          <p:cNvPicPr>
            <a:picLocks noChangeAspect="1"/>
          </p:cNvPicPr>
          <p:nvPr/>
        </p:nvPicPr>
        <p:blipFill>
          <a:blip r:embed="rId4" cstate="print"/>
          <a:stretch>
            <a:fillRect/>
          </a:stretch>
        </p:blipFill>
        <p:spPr>
          <a:xfrm>
            <a:off x="4724400" y="1066800"/>
            <a:ext cx="4419600" cy="3352800"/>
          </a:xfrm>
          <a:prstGeom prst="rect">
            <a:avLst/>
          </a:prstGeom>
        </p:spPr>
      </p:pic>
    </p:spTree>
    <p:extLst>
      <p:ext uri="{BB962C8B-B14F-4D97-AF65-F5344CB8AC3E}">
        <p14:creationId xmlns:p14="http://schemas.microsoft.com/office/powerpoint/2010/main" xmlns="" val="2061500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FFC000"/>
                </a:solidFill>
              </a:rPr>
              <a:t>Results</a:t>
            </a:r>
            <a:endParaRPr lang="en-US" dirty="0">
              <a:solidFill>
                <a:srgbClr val="FFC000"/>
              </a:solidFill>
            </a:endParaRPr>
          </a:p>
        </p:txBody>
      </p:sp>
      <p:sp>
        <p:nvSpPr>
          <p:cNvPr id="4" name="Slide Number Placeholder 3"/>
          <p:cNvSpPr>
            <a:spLocks noGrp="1"/>
          </p:cNvSpPr>
          <p:nvPr>
            <p:ph type="sldNum" sz="quarter" idx="12"/>
          </p:nvPr>
        </p:nvSpPr>
        <p:spPr/>
        <p:txBody>
          <a:bodyPr/>
          <a:lstStyle/>
          <a:p>
            <a:pPr>
              <a:defRPr/>
            </a:pPr>
            <a:fld id="{EA7BA058-1E0A-4C7E-BE24-F8EAD1C2E072}" type="slidenum">
              <a:rPr lang="en-US" altLang="zh-CN" smtClean="0"/>
              <a:pPr>
                <a:defRPr/>
              </a:pPr>
              <a:t>30</a:t>
            </a:fld>
            <a:endParaRPr lang="en-US" altLang="zh-CN" dirty="0"/>
          </a:p>
        </p:txBody>
      </p:sp>
      <p:sp>
        <p:nvSpPr>
          <p:cNvPr id="6" name="TextBox 5"/>
          <p:cNvSpPr txBox="1"/>
          <p:nvPr/>
        </p:nvSpPr>
        <p:spPr>
          <a:xfrm>
            <a:off x="0" y="4419600"/>
            <a:ext cx="4572000" cy="1569660"/>
          </a:xfrm>
          <a:prstGeom prst="rect">
            <a:avLst/>
          </a:prstGeom>
          <a:noFill/>
        </p:spPr>
        <p:txBody>
          <a:bodyPr wrap="square" rtlCol="0">
            <a:spAutoFit/>
          </a:bodyPr>
          <a:lstStyle/>
          <a:p>
            <a:r>
              <a:rPr lang="en-US" sz="1600" b="1" dirty="0" smtClean="0">
                <a:solidFill>
                  <a:schemeClr val="bg1"/>
                </a:solidFill>
              </a:rPr>
              <a:t>Linear Fit</a:t>
            </a:r>
          </a:p>
          <a:p>
            <a:r>
              <a:rPr lang="en-US" sz="1600" b="1" dirty="0" smtClean="0">
                <a:solidFill>
                  <a:schemeClr val="bg1"/>
                </a:solidFill>
              </a:rPr>
              <a:t>fpl100 = -4935.139 + 7659.3889*Log(</a:t>
            </a:r>
            <a:r>
              <a:rPr lang="en-US" sz="1600" b="1" dirty="0" err="1" smtClean="0">
                <a:solidFill>
                  <a:schemeClr val="bg1"/>
                </a:solidFill>
              </a:rPr>
              <a:t>PcHispanic</a:t>
            </a:r>
            <a:r>
              <a:rPr lang="en-US" sz="1600" b="1" dirty="0" smtClean="0">
                <a:solidFill>
                  <a:schemeClr val="bg1"/>
                </a:solidFill>
              </a:rPr>
              <a:t>)</a:t>
            </a:r>
          </a:p>
          <a:p>
            <a:r>
              <a:rPr lang="en-US" sz="1600" b="1" dirty="0" smtClean="0">
                <a:solidFill>
                  <a:schemeClr val="bg1"/>
                </a:solidFill>
              </a:rPr>
              <a:t>n=100</a:t>
            </a:r>
          </a:p>
          <a:p>
            <a:r>
              <a:rPr lang="en-US" sz="1600" b="1" dirty="0" smtClean="0">
                <a:solidFill>
                  <a:schemeClr val="bg1"/>
                </a:solidFill>
              </a:rPr>
              <a:t>Summary of Fit 	</a:t>
            </a:r>
          </a:p>
          <a:p>
            <a:r>
              <a:rPr lang="en-US" sz="1600" b="1" dirty="0" err="1" smtClean="0">
                <a:solidFill>
                  <a:schemeClr val="bg1"/>
                </a:solidFill>
              </a:rPr>
              <a:t>RSquare</a:t>
            </a:r>
            <a:r>
              <a:rPr lang="en-US" sz="1600" b="1" dirty="0" smtClean="0">
                <a:solidFill>
                  <a:schemeClr val="bg1"/>
                </a:solidFill>
              </a:rPr>
              <a:t>	0.120394; p&lt; 0.05 alpha level</a:t>
            </a:r>
          </a:p>
        </p:txBody>
      </p:sp>
      <p:sp>
        <p:nvSpPr>
          <p:cNvPr id="10" name="TextBox 9"/>
          <p:cNvSpPr txBox="1"/>
          <p:nvPr/>
        </p:nvSpPr>
        <p:spPr>
          <a:xfrm>
            <a:off x="4648200" y="4495800"/>
            <a:ext cx="4495800" cy="1323439"/>
          </a:xfrm>
          <a:prstGeom prst="rect">
            <a:avLst/>
          </a:prstGeom>
          <a:noFill/>
        </p:spPr>
        <p:txBody>
          <a:bodyPr wrap="square" rtlCol="0">
            <a:spAutoFit/>
          </a:bodyPr>
          <a:lstStyle/>
          <a:p>
            <a:r>
              <a:rPr lang="en-US" sz="1600" b="1" dirty="0" smtClean="0">
                <a:solidFill>
                  <a:schemeClr val="bg1"/>
                </a:solidFill>
              </a:rPr>
              <a:t>Linear Fit</a:t>
            </a:r>
          </a:p>
          <a:p>
            <a:r>
              <a:rPr lang="en-US" sz="1600" b="1" dirty="0" smtClean="0">
                <a:solidFill>
                  <a:schemeClr val="bg1"/>
                </a:solidFill>
              </a:rPr>
              <a:t>fpl100 = 11888.392 - 4072.44*Log(</a:t>
            </a:r>
            <a:r>
              <a:rPr lang="en-US" sz="1600" b="1" dirty="0" err="1" smtClean="0">
                <a:solidFill>
                  <a:schemeClr val="bg1"/>
                </a:solidFill>
              </a:rPr>
              <a:t>PcWhite</a:t>
            </a:r>
            <a:r>
              <a:rPr lang="en-US" sz="1600" b="1" dirty="0" smtClean="0">
                <a:solidFill>
                  <a:schemeClr val="bg1"/>
                </a:solidFill>
              </a:rPr>
              <a:t>)</a:t>
            </a:r>
          </a:p>
          <a:p>
            <a:r>
              <a:rPr lang="en-US" sz="1600" b="1" dirty="0" smtClean="0">
                <a:solidFill>
                  <a:schemeClr val="bg1"/>
                </a:solidFill>
              </a:rPr>
              <a:t>n=100</a:t>
            </a:r>
          </a:p>
          <a:p>
            <a:r>
              <a:rPr lang="en-US" sz="1600" b="1" dirty="0" smtClean="0">
                <a:solidFill>
                  <a:schemeClr val="bg1"/>
                </a:solidFill>
              </a:rPr>
              <a:t>Summary of Fit  </a:t>
            </a:r>
          </a:p>
          <a:p>
            <a:r>
              <a:rPr lang="en-US" sz="1600" b="1" dirty="0" err="1" smtClean="0">
                <a:solidFill>
                  <a:schemeClr val="bg1"/>
                </a:solidFill>
              </a:rPr>
              <a:t>RSquare</a:t>
            </a:r>
            <a:r>
              <a:rPr lang="en-US" sz="1600" b="1" dirty="0" smtClean="0">
                <a:solidFill>
                  <a:schemeClr val="bg1"/>
                </a:solidFill>
              </a:rPr>
              <a:t>	0.061245; p&lt; 0.05 alpha level</a:t>
            </a:r>
            <a:endParaRPr lang="en-US" sz="1600" dirty="0">
              <a:solidFill>
                <a:schemeClr val="bg1"/>
              </a:solidFill>
            </a:endParaRPr>
          </a:p>
        </p:txBody>
      </p:sp>
      <p:pic>
        <p:nvPicPr>
          <p:cNvPr id="12" name="Content Placeholder 11" descr="HISPANICPOP_FPL100.png"/>
          <p:cNvPicPr>
            <a:picLocks noGrp="1" noChangeAspect="1"/>
          </p:cNvPicPr>
          <p:nvPr>
            <p:ph idx="1"/>
          </p:nvPr>
        </p:nvPicPr>
        <p:blipFill>
          <a:blip r:embed="rId2" cstate="print"/>
          <a:stretch>
            <a:fillRect/>
          </a:stretch>
        </p:blipFill>
        <p:spPr>
          <a:xfrm>
            <a:off x="-1" y="1066800"/>
            <a:ext cx="4419601" cy="3352800"/>
          </a:xfrm>
        </p:spPr>
      </p:pic>
      <p:pic>
        <p:nvPicPr>
          <p:cNvPr id="13" name="Picture 12" descr="WhitePOP_FPL100.png"/>
          <p:cNvPicPr>
            <a:picLocks noChangeAspect="1"/>
          </p:cNvPicPr>
          <p:nvPr/>
        </p:nvPicPr>
        <p:blipFill>
          <a:blip r:embed="rId3" cstate="print"/>
          <a:stretch>
            <a:fillRect/>
          </a:stretch>
        </p:blipFill>
        <p:spPr>
          <a:xfrm>
            <a:off x="4572000" y="1066800"/>
            <a:ext cx="4572000" cy="3352800"/>
          </a:xfrm>
          <a:prstGeom prst="rect">
            <a:avLst/>
          </a:prstGeom>
        </p:spPr>
      </p:pic>
    </p:spTree>
    <p:extLst>
      <p:ext uri="{BB962C8B-B14F-4D97-AF65-F5344CB8AC3E}">
        <p14:creationId xmlns:p14="http://schemas.microsoft.com/office/powerpoint/2010/main" xmlns="" val="2061500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2"/>
          <p:cNvSpPr txBox="1">
            <a:spLocks noChangeArrowheads="1"/>
          </p:cNvSpPr>
          <p:nvPr/>
        </p:nvSpPr>
        <p:spPr bwMode="auto">
          <a:xfrm>
            <a:off x="381000" y="1143000"/>
            <a:ext cx="87630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25471" rIns="0" bIns="0"/>
          <a:lstStyle>
            <a:lvl1pPr marL="430213" indent="-323850"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1pPr>
            <a:lvl2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2pPr>
            <a:lvl3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3pPr>
            <a:lvl4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4pPr>
            <a:lvl5pPr eaLnBrk="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sz="2400">
                <a:solidFill>
                  <a:schemeClr val="bg1"/>
                </a:solidFill>
                <a:latin typeface="Arial" charset="0"/>
                <a:ea typeface="msmincho" charset="0"/>
                <a:cs typeface="msmincho" charset="0"/>
              </a:defRPr>
            </a:lvl9pPr>
          </a:lstStyle>
          <a:p>
            <a:pPr marL="563563" indent="-457200" eaLnBrk="1">
              <a:spcAft>
                <a:spcPts val="1293"/>
              </a:spcAft>
              <a:buClr>
                <a:schemeClr val="bg1"/>
              </a:buClr>
              <a:buSzPct val="100000"/>
              <a:buFont typeface="Arial" panose="020B0604020202020204" pitchFamily="34" charset="0"/>
              <a:buChar char="•"/>
            </a:pPr>
            <a:r>
              <a:rPr lang="en-US" altLang="en-US" sz="2800" b="1" dirty="0" smtClean="0">
                <a:ea typeface="Arial Unicode MS" pitchFamily="34" charset="-128"/>
                <a:cs typeface="Arial Unicode MS" pitchFamily="34" charset="-128"/>
              </a:rPr>
              <a:t>Regression analyses of alcohol-related collisions and poverty areas showed</a:t>
            </a:r>
            <a:r>
              <a:rPr lang="en-US" altLang="en-US" sz="2800" b="1" dirty="0" smtClean="0">
                <a:ea typeface="Arial Unicode MS" pitchFamily="34" charset="-128"/>
                <a:cs typeface="Arial Unicode MS" pitchFamily="34" charset="-128"/>
              </a:rPr>
              <a:t>:</a:t>
            </a:r>
            <a:endParaRPr lang="en-US" altLang="en-US" sz="2800" b="1" dirty="0" smtClean="0">
              <a:ea typeface="Arial Unicode MS" pitchFamily="34" charset="-128"/>
              <a:cs typeface="Arial Unicode MS" pitchFamily="34" charset="-128"/>
            </a:endParaRPr>
          </a:p>
          <a:p>
            <a:pPr marL="1047750" lvl="2" indent="-457200" eaLnBrk="1">
              <a:spcAft>
                <a:spcPts val="1293"/>
              </a:spcAft>
              <a:buClr>
                <a:schemeClr val="bg1"/>
              </a:buClr>
              <a:buSzPct val="100000"/>
              <a:buFont typeface="Arial" panose="020B0604020202020204" pitchFamily="34" charset="0"/>
              <a:buChar char="•"/>
            </a:pPr>
            <a:r>
              <a:rPr lang="en-US" altLang="en-US" sz="2800" b="1" dirty="0" smtClean="0">
                <a:ea typeface="Arial Unicode MS" pitchFamily="34" charset="-128"/>
                <a:cs typeface="Arial Unicode MS" pitchFamily="34" charset="-128"/>
              </a:rPr>
              <a:t>In cities/communities where more Latinos live, there is a significant association to alcohol-related accidents to have occurred for the 2007-2011 Year period</a:t>
            </a:r>
          </a:p>
          <a:p>
            <a:pPr marL="1047750" lvl="2" indent="-457200" eaLnBrk="1">
              <a:spcAft>
                <a:spcPts val="1293"/>
              </a:spcAft>
              <a:buClr>
                <a:schemeClr val="bg1"/>
              </a:buClr>
              <a:buSzPct val="100000"/>
              <a:buFont typeface="Arial" panose="020B0604020202020204" pitchFamily="34" charset="0"/>
              <a:buChar char="•"/>
            </a:pPr>
            <a:r>
              <a:rPr lang="en-US" altLang="en-US" sz="2800" b="1" dirty="0" smtClean="0">
                <a:ea typeface="Arial Unicode MS" pitchFamily="34" charset="-128"/>
                <a:cs typeface="Arial Unicode MS" pitchFamily="34" charset="-128"/>
              </a:rPr>
              <a:t>In </a:t>
            </a:r>
            <a:r>
              <a:rPr lang="en-US" altLang="en-US" sz="2800" b="1" dirty="0" smtClean="0">
                <a:ea typeface="Arial Unicode MS" pitchFamily="34" charset="-128"/>
                <a:cs typeface="Arial Unicode MS" pitchFamily="34" charset="-128"/>
              </a:rPr>
              <a:t>cities/communities </a:t>
            </a:r>
            <a:r>
              <a:rPr lang="en-US" altLang="en-US" sz="2800" b="1" dirty="0" smtClean="0">
                <a:ea typeface="Arial Unicode MS" pitchFamily="34" charset="-128"/>
                <a:cs typeface="Arial Unicode MS" pitchFamily="34" charset="-128"/>
              </a:rPr>
              <a:t>where more Latinos live, there is a significant association to </a:t>
            </a:r>
            <a:r>
              <a:rPr lang="en-US" altLang="en-US" sz="2800" b="1" dirty="0" smtClean="0">
                <a:ea typeface="Arial Unicode MS" pitchFamily="34" charset="-128"/>
                <a:cs typeface="Arial Unicode MS" pitchFamily="34" charset="-128"/>
              </a:rPr>
              <a:t>observing more people living under poverty (below 100 FPL)</a:t>
            </a:r>
            <a:endParaRPr lang="en-US" altLang="en-US" sz="2800" b="1" dirty="0">
              <a:ea typeface="Arial Unicode MS" pitchFamily="34" charset="-128"/>
              <a:cs typeface="Arial Unicode MS" pitchFamily="34" charset="-128"/>
            </a:endParaRPr>
          </a:p>
        </p:txBody>
      </p:sp>
      <p:sp>
        <p:nvSpPr>
          <p:cNvPr id="2" name="Rectangle 1"/>
          <p:cNvSpPr/>
          <p:nvPr/>
        </p:nvSpPr>
        <p:spPr>
          <a:xfrm>
            <a:off x="990600" y="228600"/>
            <a:ext cx="6858000" cy="769441"/>
          </a:xfrm>
          <a:prstGeom prst="rect">
            <a:avLst/>
          </a:prstGeom>
        </p:spPr>
        <p:txBody>
          <a:bodyPr wrap="square">
            <a:spAutoFit/>
          </a:bodyPr>
          <a:lstStyle/>
          <a:p>
            <a:pPr marL="106363" lvl="0" algn="ctr">
              <a:spcAft>
                <a:spcPts val="1293"/>
              </a:spcAft>
              <a:buClr>
                <a:srgbClr val="FF0000"/>
              </a:buClr>
              <a:buSzPct val="45000"/>
            </a:pPr>
            <a:r>
              <a:rPr lang="en-US" sz="4400" dirty="0" smtClean="0">
                <a:solidFill>
                  <a:srgbClr val="FFC000"/>
                </a:solidFill>
              </a:rPr>
              <a:t>Results</a:t>
            </a:r>
            <a:endParaRPr lang="en-US" altLang="en-US" sz="4400" b="1" dirty="0">
              <a:solidFill>
                <a:srgbClr val="FFC000"/>
              </a:solidFill>
              <a:ea typeface="Arial Unicode MS" pitchFamily="34" charset="-128"/>
              <a:cs typeface="Arial Unicode MS" pitchFamily="34" charset="-128"/>
            </a:endParaRPr>
          </a:p>
        </p:txBody>
      </p:sp>
      <p:sp>
        <p:nvSpPr>
          <p:cNvPr id="6" name="TextBox 5"/>
          <p:cNvSpPr txBox="1"/>
          <p:nvPr/>
        </p:nvSpPr>
        <p:spPr>
          <a:xfrm>
            <a:off x="228600" y="6400800"/>
            <a:ext cx="5257800" cy="276999"/>
          </a:xfrm>
          <a:prstGeom prst="rect">
            <a:avLst/>
          </a:prstGeom>
          <a:noFill/>
        </p:spPr>
        <p:txBody>
          <a:bodyPr wrap="square" rtlCol="0">
            <a:spAutoFit/>
          </a:bodyPr>
          <a:lstStyle/>
          <a:p>
            <a:r>
              <a:rPr lang="en-US" sz="1200" dirty="0" smtClean="0">
                <a:solidFill>
                  <a:schemeClr val="bg1"/>
                </a:solidFill>
              </a:rPr>
              <a:t>Data Source:  State of California Alcoholic Beverage Control (ABC) Office </a:t>
            </a:r>
            <a:endParaRPr lang="en-US" sz="1200" dirty="0">
              <a:solidFill>
                <a:schemeClr val="bg1"/>
              </a:solidFill>
            </a:endParaRPr>
          </a:p>
        </p:txBody>
      </p:sp>
    </p:spTree>
    <p:extLst>
      <p:ext uri="{BB962C8B-B14F-4D97-AF65-F5344CB8AC3E}">
        <p14:creationId xmlns:p14="http://schemas.microsoft.com/office/powerpoint/2010/main" xmlns="" val="2501156278"/>
      </p:ext>
    </p:extLst>
  </p:cSld>
  <p:clrMapOvr>
    <a:masterClrMapping/>
  </p:clrMapOvr>
  <p:transition spd="med">
    <p:wheel/>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914400"/>
            <a:ext cx="8229600" cy="1143000"/>
          </a:xfrm>
        </p:spPr>
        <p:txBody>
          <a:bodyPr/>
          <a:lstStyle/>
          <a:p>
            <a:r>
              <a:rPr lang="en-US" altLang="en-US" dirty="0" smtClean="0">
                <a:solidFill>
                  <a:srgbClr val="FFC000"/>
                </a:solidFill>
                <a:ea typeface="Arial Unicode MS" pitchFamily="34" charset="-128"/>
                <a:cs typeface="Arial Unicode MS" pitchFamily="34" charset="-128"/>
              </a:rPr>
              <a:t>Underage Drinking Behavior and Alcohol Outlet Proximity Analysis</a:t>
            </a:r>
            <a:r>
              <a:rPr lang="en-US" altLang="en-US" dirty="0" smtClean="0">
                <a:solidFill>
                  <a:srgbClr val="FFC000"/>
                </a:solidFill>
                <a:ea typeface="Arial Unicode MS" pitchFamily="34" charset="-128"/>
                <a:cs typeface="Arial Unicode MS" pitchFamily="34" charset="-128"/>
              </a:rPr>
              <a:t/>
            </a:r>
            <a:br>
              <a:rPr lang="en-US" altLang="en-US" dirty="0" smtClean="0">
                <a:solidFill>
                  <a:srgbClr val="FFC000"/>
                </a:solidFill>
                <a:ea typeface="Arial Unicode MS" pitchFamily="34" charset="-128"/>
                <a:cs typeface="Arial Unicode MS" pitchFamily="34" charset="-128"/>
              </a:rPr>
            </a:br>
            <a:endParaRPr lang="en-US" dirty="0"/>
          </a:p>
        </p:txBody>
      </p:sp>
      <p:sp>
        <p:nvSpPr>
          <p:cNvPr id="4" name="Content Placeholder 3"/>
          <p:cNvSpPr>
            <a:spLocks noGrp="1"/>
          </p:cNvSpPr>
          <p:nvPr>
            <p:ph idx="1"/>
          </p:nvPr>
        </p:nvSpPr>
        <p:spPr>
          <a:xfrm>
            <a:off x="457200" y="2362200"/>
            <a:ext cx="8229600" cy="3763963"/>
          </a:xfrm>
        </p:spPr>
        <p:txBody>
          <a:bodyPr/>
          <a:lstStyle/>
          <a:p>
            <a:pPr lvl="0"/>
            <a:r>
              <a:rPr lang="en-US" sz="3400" dirty="0" smtClean="0"/>
              <a:t>Conducted </a:t>
            </a:r>
            <a:r>
              <a:rPr lang="en-US" sz="3400" dirty="0" smtClean="0"/>
              <a:t>GIS, regression analyses </a:t>
            </a:r>
            <a:r>
              <a:rPr lang="en-US" sz="3400" dirty="0" smtClean="0"/>
              <a:t>to explore the </a:t>
            </a:r>
            <a:r>
              <a:rPr lang="en-US" sz="3400" dirty="0" smtClean="0"/>
              <a:t>relationship </a:t>
            </a:r>
            <a:r>
              <a:rPr lang="en-US" sz="3400" dirty="0" smtClean="0"/>
              <a:t>between vehicular collisions and </a:t>
            </a:r>
            <a:r>
              <a:rPr lang="en-US" sz="3400" dirty="0" smtClean="0"/>
              <a:t>Federal </a:t>
            </a:r>
            <a:r>
              <a:rPr lang="en-US" sz="3400" dirty="0" smtClean="0"/>
              <a:t>Poverty </a:t>
            </a:r>
            <a:r>
              <a:rPr lang="en-US" sz="3400" dirty="0" smtClean="0"/>
              <a:t>Level (100 %) </a:t>
            </a:r>
            <a:r>
              <a:rPr lang="en-US" sz="3400" dirty="0" smtClean="0"/>
              <a:t>between Hispanic and White city/communities</a:t>
            </a:r>
          </a:p>
          <a:p>
            <a:endParaRPr lang="en-US" dirty="0"/>
          </a:p>
        </p:txBody>
      </p:sp>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33</a:t>
            </a:fld>
            <a:endParaRPr lang="en-US"/>
          </a:p>
        </p:txBody>
      </p:sp>
      <p:sp>
        <p:nvSpPr>
          <p:cNvPr id="4" name="TextBox 3"/>
          <p:cNvSpPr txBox="1"/>
          <p:nvPr/>
        </p:nvSpPr>
        <p:spPr>
          <a:xfrm>
            <a:off x="838200" y="0"/>
            <a:ext cx="7620000" cy="1138773"/>
          </a:xfrm>
          <a:prstGeom prst="rect">
            <a:avLst/>
          </a:prstGeom>
          <a:noFill/>
        </p:spPr>
        <p:txBody>
          <a:bodyPr wrap="square" rtlCol="0">
            <a:spAutoFit/>
          </a:bodyPr>
          <a:lstStyle/>
          <a:p>
            <a:pPr algn="ctr"/>
            <a:r>
              <a:rPr lang="en-US" sz="3400" b="1" dirty="0" smtClean="0">
                <a:solidFill>
                  <a:srgbClr val="FFC000"/>
                </a:solidFill>
              </a:rPr>
              <a:t>Alcohol Outlet </a:t>
            </a:r>
            <a:r>
              <a:rPr lang="en-US" sz="3400" b="1" dirty="0" smtClean="0">
                <a:solidFill>
                  <a:srgbClr val="FFC000"/>
                </a:solidFill>
              </a:rPr>
              <a:t>Density Analysis</a:t>
            </a:r>
            <a:endParaRPr lang="en-US" sz="3400" b="1" dirty="0" smtClean="0">
              <a:solidFill>
                <a:srgbClr val="FFC000"/>
              </a:solidFill>
            </a:endParaRPr>
          </a:p>
          <a:p>
            <a:pPr algn="ctr"/>
            <a:r>
              <a:rPr lang="en-US" sz="3400" b="1" dirty="0" smtClean="0">
                <a:solidFill>
                  <a:srgbClr val="FFC000"/>
                </a:solidFill>
              </a:rPr>
              <a:t>Los Angeles County, 2011</a:t>
            </a:r>
            <a:endParaRPr lang="en-US" sz="3400" b="1" dirty="0">
              <a:solidFill>
                <a:srgbClr val="FFC000"/>
              </a:solidFill>
            </a:endParaRPr>
          </a:p>
        </p:txBody>
      </p:sp>
      <p:pic>
        <p:nvPicPr>
          <p:cNvPr id="8" name="Picture 7" descr="OutletDensity_SPAs.png"/>
          <p:cNvPicPr>
            <a:picLocks noChangeAspect="1"/>
          </p:cNvPicPr>
          <p:nvPr/>
        </p:nvPicPr>
        <p:blipFill>
          <a:blip r:embed="rId3" cstate="print">
            <a:clrChange>
              <a:clrFrom>
                <a:srgbClr val="FFFFFF"/>
              </a:clrFrom>
              <a:clrTo>
                <a:srgbClr val="FFFFFF">
                  <a:alpha val="0"/>
                </a:srgbClr>
              </a:clrTo>
            </a:clrChange>
          </a:blip>
          <a:stretch>
            <a:fillRect/>
          </a:stretch>
        </p:blipFill>
        <p:spPr>
          <a:xfrm>
            <a:off x="838200" y="1057491"/>
            <a:ext cx="8199892" cy="5800509"/>
          </a:xfrm>
          <a:prstGeom prst="rect">
            <a:avLst/>
          </a:prstGeom>
        </p:spPr>
      </p:pic>
      <p:pic>
        <p:nvPicPr>
          <p:cNvPr id="9" name="Picture 8" descr="OutletDensity_SPAsLegend.png"/>
          <p:cNvPicPr>
            <a:picLocks noChangeAspect="1"/>
          </p:cNvPicPr>
          <p:nvPr/>
        </p:nvPicPr>
        <p:blipFill>
          <a:blip r:embed="rId4" cstate="print"/>
          <a:stretch>
            <a:fillRect/>
          </a:stretch>
        </p:blipFill>
        <p:spPr>
          <a:xfrm>
            <a:off x="228600" y="4648200"/>
            <a:ext cx="1876425" cy="1790700"/>
          </a:xfrm>
          <a:prstGeom prst="rect">
            <a:avLst/>
          </a:prstGeom>
        </p:spPr>
      </p:pic>
    </p:spTree>
    <p:extLst>
      <p:ext uri="{BB962C8B-B14F-4D97-AF65-F5344CB8AC3E}">
        <p14:creationId xmlns:p14="http://schemas.microsoft.com/office/powerpoint/2010/main" xmlns="" val="13233529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noAutofit/>
          </a:bodyPr>
          <a:lstStyle/>
          <a:p>
            <a:r>
              <a:rPr lang="en-US" sz="3600" b="1" dirty="0" smtClean="0">
                <a:solidFill>
                  <a:srgbClr val="EAB200"/>
                </a:solidFill>
                <a:cs typeface="Arial" pitchFamily="34" charset="0"/>
              </a:rPr>
              <a:t>Proportion </a:t>
            </a:r>
            <a:r>
              <a:rPr lang="en-US" sz="3600" b="1" dirty="0" smtClean="0">
                <a:solidFill>
                  <a:srgbClr val="EAB200"/>
                </a:solidFill>
                <a:cs typeface="Arial" pitchFamily="34" charset="0"/>
              </a:rPr>
              <a:t>of </a:t>
            </a:r>
            <a:r>
              <a:rPr lang="en-US" sz="3600" b="1" dirty="0" smtClean="0">
                <a:solidFill>
                  <a:srgbClr val="EAB200"/>
                </a:solidFill>
                <a:cs typeface="Arial" pitchFamily="34" charset="0"/>
              </a:rPr>
              <a:t>Schools with Alcohol Outlets within selected </a:t>
            </a:r>
            <a:r>
              <a:rPr lang="en-US" sz="3600" b="1" dirty="0" smtClean="0">
                <a:solidFill>
                  <a:srgbClr val="EAB200"/>
                </a:solidFill>
                <a:cs typeface="Arial" pitchFamily="34" charset="0"/>
              </a:rPr>
              <a:t>distance </a:t>
            </a:r>
            <a:r>
              <a:rPr lang="en-US" sz="3600" b="1" dirty="0" smtClean="0">
                <a:solidFill>
                  <a:srgbClr val="EAB200"/>
                </a:solidFill>
                <a:cs typeface="Arial" pitchFamily="34" charset="0"/>
              </a:rPr>
              <a:t>thresholds</a:t>
            </a:r>
            <a:endParaRPr lang="en-US" sz="3600" b="1" dirty="0">
              <a:solidFill>
                <a:srgbClr val="EAB200"/>
              </a:solidFill>
              <a:cs typeface="Arial" pitchFamily="34" charset="0"/>
            </a:endParaRPr>
          </a:p>
        </p:txBody>
      </p:sp>
      <p:sp>
        <p:nvSpPr>
          <p:cNvPr id="6" name="Content Placeholder 2"/>
          <p:cNvSpPr>
            <a:spLocks noGrp="1"/>
          </p:cNvSpPr>
          <p:nvPr>
            <p:ph idx="1"/>
          </p:nvPr>
        </p:nvSpPr>
        <p:spPr>
          <a:xfrm>
            <a:off x="2514600" y="2667000"/>
            <a:ext cx="6400800" cy="3505200"/>
          </a:xfrm>
        </p:spPr>
        <p:txBody>
          <a:bodyPr>
            <a:noAutofit/>
          </a:bodyPr>
          <a:lstStyle/>
          <a:p>
            <a:pPr marL="342900" lvl="1" indent="-342900">
              <a:buFont typeface="Wingdings" pitchFamily="2" charset="2"/>
              <a:buChar char="Ø"/>
            </a:pPr>
            <a:r>
              <a:rPr lang="en-US" sz="2400" dirty="0">
                <a:solidFill>
                  <a:srgbClr val="FFFF00"/>
                </a:solidFill>
                <a:latin typeface="+mj-lt"/>
                <a:cs typeface="Arial" pitchFamily="34" charset="0"/>
              </a:rPr>
              <a:t>At 2 Miles:</a:t>
            </a:r>
          </a:p>
          <a:p>
            <a:pPr marL="742950" lvl="2" indent="-342900"/>
            <a:r>
              <a:rPr lang="en-US" sz="2400" dirty="0">
                <a:solidFill>
                  <a:srgbClr val="FFFF00"/>
                </a:solidFill>
                <a:latin typeface="+mj-lt"/>
                <a:cs typeface="Arial" pitchFamily="34" charset="0"/>
              </a:rPr>
              <a:t>In LAC, 98 %</a:t>
            </a:r>
            <a:r>
              <a:rPr lang="en-US" sz="2400" dirty="0">
                <a:latin typeface="+mj-lt"/>
                <a:cs typeface="Arial" pitchFamily="34" charset="0"/>
              </a:rPr>
              <a:t> of all schools have </a:t>
            </a:r>
            <a:r>
              <a:rPr lang="en-US" sz="2400" dirty="0">
                <a:solidFill>
                  <a:srgbClr val="FFFF00"/>
                </a:solidFill>
                <a:latin typeface="+mj-lt"/>
                <a:cs typeface="Arial" pitchFamily="34" charset="0"/>
              </a:rPr>
              <a:t>&gt; 10 </a:t>
            </a:r>
            <a:r>
              <a:rPr lang="en-US" sz="2400" dirty="0">
                <a:latin typeface="+mj-lt"/>
                <a:cs typeface="Arial" pitchFamily="34" charset="0"/>
              </a:rPr>
              <a:t>outlets within a 2 mile radius</a:t>
            </a:r>
          </a:p>
          <a:p>
            <a:pPr>
              <a:buFont typeface="Wingdings" pitchFamily="2" charset="2"/>
              <a:buChar char="Ø"/>
            </a:pPr>
            <a:r>
              <a:rPr lang="en-US" sz="2400" dirty="0" smtClean="0">
                <a:solidFill>
                  <a:srgbClr val="FFFF00"/>
                </a:solidFill>
                <a:latin typeface="+mj-lt"/>
                <a:cs typeface="Arial" pitchFamily="34" charset="0"/>
              </a:rPr>
              <a:t>At ½ Mile:</a:t>
            </a:r>
          </a:p>
          <a:p>
            <a:pPr lvl="1">
              <a:buFont typeface="Arial" pitchFamily="34" charset="0"/>
              <a:buChar char="•"/>
            </a:pPr>
            <a:r>
              <a:rPr lang="en-US" sz="2400" dirty="0" smtClean="0">
                <a:solidFill>
                  <a:srgbClr val="FFFF00"/>
                </a:solidFill>
                <a:latin typeface="+mj-lt"/>
                <a:cs typeface="Arial" pitchFamily="34" charset="0"/>
              </a:rPr>
              <a:t>58%</a:t>
            </a:r>
            <a:r>
              <a:rPr lang="en-US" sz="2400" dirty="0" smtClean="0">
                <a:latin typeface="+mj-lt"/>
                <a:cs typeface="Arial" pitchFamily="34" charset="0"/>
              </a:rPr>
              <a:t> of schools </a:t>
            </a:r>
            <a:r>
              <a:rPr lang="en-US" sz="2400" dirty="0" smtClean="0">
                <a:latin typeface="+mj-lt"/>
                <a:cs typeface="Arial" pitchFamily="34" charset="0"/>
              </a:rPr>
              <a:t>found with</a:t>
            </a:r>
            <a:r>
              <a:rPr lang="en-US" sz="2400" dirty="0" smtClean="0">
                <a:latin typeface="+mj-lt"/>
                <a:cs typeface="Arial" pitchFamily="34" charset="0"/>
              </a:rPr>
              <a:t> </a:t>
            </a:r>
            <a:r>
              <a:rPr lang="en-US" sz="2400" dirty="0" smtClean="0">
                <a:latin typeface="+mj-lt"/>
                <a:cs typeface="Arial" pitchFamily="34" charset="0"/>
              </a:rPr>
              <a:t>at least </a:t>
            </a:r>
            <a:r>
              <a:rPr lang="en-US" sz="2400" dirty="0" smtClean="0">
                <a:latin typeface="+mj-lt"/>
                <a:cs typeface="Arial" pitchFamily="34" charset="0"/>
              </a:rPr>
              <a:t> 1 </a:t>
            </a:r>
            <a:r>
              <a:rPr lang="en-US" sz="2400" dirty="0" smtClean="0">
                <a:latin typeface="+mj-lt"/>
                <a:cs typeface="Arial" pitchFamily="34" charset="0"/>
              </a:rPr>
              <a:t>alcohol </a:t>
            </a:r>
            <a:r>
              <a:rPr lang="en-US" sz="2400" dirty="0" smtClean="0">
                <a:latin typeface="+mj-lt"/>
                <a:cs typeface="Arial" pitchFamily="34" charset="0"/>
              </a:rPr>
              <a:t>outlet </a:t>
            </a:r>
            <a:r>
              <a:rPr lang="en-US" sz="2400" dirty="0" smtClean="0">
                <a:latin typeface="+mj-lt"/>
                <a:cs typeface="Arial" pitchFamily="34" charset="0"/>
              </a:rPr>
              <a:t>with </a:t>
            </a:r>
            <a:r>
              <a:rPr lang="en-US" sz="2400" dirty="0" smtClean="0">
                <a:latin typeface="+mj-lt"/>
                <a:cs typeface="Arial" pitchFamily="34" charset="0"/>
              </a:rPr>
              <a:t>ABC violations</a:t>
            </a:r>
            <a:endParaRPr lang="en-US" sz="2400" dirty="0" smtClean="0">
              <a:latin typeface="+mj-lt"/>
              <a:cs typeface="Arial" pitchFamily="34" charset="0"/>
            </a:endParaRPr>
          </a:p>
          <a:p>
            <a:pPr lvl="1">
              <a:buFont typeface="Arial" pitchFamily="34" charset="0"/>
              <a:buChar char="•"/>
            </a:pPr>
            <a:r>
              <a:rPr lang="en-US" sz="2400" dirty="0" smtClean="0">
                <a:solidFill>
                  <a:srgbClr val="FFFF00"/>
                </a:solidFill>
                <a:latin typeface="+mj-lt"/>
                <a:cs typeface="Arial" pitchFamily="34" charset="0"/>
              </a:rPr>
              <a:t>33%</a:t>
            </a:r>
            <a:r>
              <a:rPr lang="en-US" sz="2400" dirty="0" smtClean="0">
                <a:latin typeface="+mj-lt"/>
                <a:cs typeface="Arial" pitchFamily="34" charset="0"/>
              </a:rPr>
              <a:t> </a:t>
            </a:r>
            <a:r>
              <a:rPr lang="en-US" sz="2400" dirty="0" smtClean="0">
                <a:cs typeface="Arial" pitchFamily="34" charset="0"/>
              </a:rPr>
              <a:t>found with</a:t>
            </a:r>
            <a:r>
              <a:rPr lang="en-US" sz="2400" dirty="0" smtClean="0">
                <a:latin typeface="+mj-lt"/>
                <a:cs typeface="Arial" pitchFamily="34" charset="0"/>
              </a:rPr>
              <a:t> </a:t>
            </a:r>
            <a:r>
              <a:rPr lang="en-US" sz="2400" dirty="0" smtClean="0">
                <a:latin typeface="+mj-lt"/>
                <a:cs typeface="Arial" pitchFamily="34" charset="0"/>
              </a:rPr>
              <a:t>&gt; 1 </a:t>
            </a:r>
            <a:r>
              <a:rPr lang="en-US" sz="2400" dirty="0" smtClean="0">
                <a:latin typeface="+mj-lt"/>
                <a:cs typeface="Arial" pitchFamily="34" charset="0"/>
              </a:rPr>
              <a:t>outlet </a:t>
            </a:r>
            <a:r>
              <a:rPr lang="en-US" sz="2400" dirty="0" smtClean="0">
                <a:latin typeface="+mj-lt"/>
                <a:cs typeface="Arial" pitchFamily="34" charset="0"/>
              </a:rPr>
              <a:t>with violations</a:t>
            </a:r>
          </a:p>
          <a:p>
            <a:endParaRPr lang="en-US" sz="2000" dirty="0" smtClean="0">
              <a:latin typeface="+mj-lt"/>
              <a:cs typeface="Arial" pitchFamily="34" charset="0"/>
            </a:endParaRPr>
          </a:p>
          <a:p>
            <a:pPr marL="0" indent="0">
              <a:buNone/>
            </a:pPr>
            <a:endParaRPr lang="en-US" sz="2000" dirty="0" smtClean="0">
              <a:latin typeface="+mj-lt"/>
              <a:cs typeface="Arial" pitchFamily="34" charset="0"/>
            </a:endParaRPr>
          </a:p>
          <a:p>
            <a:pPr lvl="1"/>
            <a:endParaRPr lang="en-US" sz="2000" dirty="0">
              <a:latin typeface="+mj-lt"/>
              <a:cs typeface="Arial" pitchFamily="34" charset="0"/>
            </a:endParaRPr>
          </a:p>
        </p:txBody>
      </p:sp>
      <p:pic>
        <p:nvPicPr>
          <p:cNvPr id="2050" name="Picture 2" descr="C:\Users\ffiali\AppData\Local\Microsoft\Windows\Temporary Internet Files\Content.IE5\126ES0NB\MC900290671[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800" y="3124200"/>
            <a:ext cx="1971417" cy="2362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304800" y="1828800"/>
            <a:ext cx="8577944" cy="861774"/>
          </a:xfrm>
          <a:prstGeom prst="rect">
            <a:avLst/>
          </a:prstGeom>
        </p:spPr>
        <p:txBody>
          <a:bodyPr wrap="square">
            <a:spAutoFit/>
          </a:bodyPr>
          <a:lstStyle/>
          <a:p>
            <a:r>
              <a:rPr lang="en-US" sz="2500" dirty="0" smtClean="0">
                <a:solidFill>
                  <a:schemeClr val="bg1"/>
                </a:solidFill>
                <a:latin typeface="+mj-lt"/>
                <a:cs typeface="Arial" pitchFamily="34" charset="0"/>
              </a:rPr>
              <a:t>In this analysis, 3,395 </a:t>
            </a:r>
            <a:r>
              <a:rPr lang="en-US" sz="2500" dirty="0" smtClean="0">
                <a:solidFill>
                  <a:schemeClr val="bg1"/>
                </a:solidFill>
                <a:latin typeface="+mj-lt"/>
                <a:cs typeface="Arial" pitchFamily="34" charset="0"/>
              </a:rPr>
              <a:t>Schools </a:t>
            </a:r>
            <a:r>
              <a:rPr lang="en-US" sz="2500" dirty="0" smtClean="0">
                <a:solidFill>
                  <a:schemeClr val="bg1"/>
                </a:solidFill>
                <a:latin typeface="+mj-lt"/>
                <a:cs typeface="Arial" pitchFamily="34" charset="0"/>
              </a:rPr>
              <a:t>were considered: 70</a:t>
            </a:r>
            <a:r>
              <a:rPr lang="en-US" sz="2500" dirty="0">
                <a:solidFill>
                  <a:schemeClr val="bg1"/>
                </a:solidFill>
                <a:latin typeface="+mj-lt"/>
                <a:cs typeface="Arial" pitchFamily="34" charset="0"/>
              </a:rPr>
              <a:t>% </a:t>
            </a:r>
            <a:r>
              <a:rPr lang="en-US" sz="2500" dirty="0" smtClean="0">
                <a:solidFill>
                  <a:schemeClr val="bg1"/>
                </a:solidFill>
                <a:latin typeface="+mj-lt"/>
                <a:cs typeface="Arial" pitchFamily="34" charset="0"/>
              </a:rPr>
              <a:t>were public schools</a:t>
            </a:r>
            <a:endParaRPr lang="en-US" sz="2500" dirty="0">
              <a:solidFill>
                <a:schemeClr val="bg1"/>
              </a:solidFill>
              <a:latin typeface="+mj-lt"/>
              <a:cs typeface="Arial" pitchFamily="34" charset="0"/>
            </a:endParaRPr>
          </a:p>
        </p:txBody>
      </p:sp>
    </p:spTree>
    <p:extLst>
      <p:ext uri="{BB962C8B-B14F-4D97-AF65-F5344CB8AC3E}">
        <p14:creationId xmlns:p14="http://schemas.microsoft.com/office/powerpoint/2010/main" xmlns="" val="19686883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35</a:t>
            </a:fld>
            <a:endParaRPr lang="en-US"/>
          </a:p>
        </p:txBody>
      </p:sp>
      <p:sp>
        <p:nvSpPr>
          <p:cNvPr id="4" name="TextBox 3"/>
          <p:cNvSpPr txBox="1"/>
          <p:nvPr/>
        </p:nvSpPr>
        <p:spPr>
          <a:xfrm>
            <a:off x="609600" y="228600"/>
            <a:ext cx="8001000" cy="615553"/>
          </a:xfrm>
          <a:prstGeom prst="rect">
            <a:avLst/>
          </a:prstGeom>
          <a:noFill/>
        </p:spPr>
        <p:txBody>
          <a:bodyPr wrap="square" rtlCol="0">
            <a:spAutoFit/>
          </a:bodyPr>
          <a:lstStyle/>
          <a:p>
            <a:pPr algn="ctr"/>
            <a:r>
              <a:rPr lang="en-US" sz="3400" b="1" dirty="0" smtClean="0">
                <a:solidFill>
                  <a:srgbClr val="FFC000"/>
                </a:solidFill>
              </a:rPr>
              <a:t>Alcohol Outlet Density and </a:t>
            </a:r>
            <a:r>
              <a:rPr lang="en-US" sz="3400" b="1" dirty="0" smtClean="0">
                <a:solidFill>
                  <a:srgbClr val="FFC000"/>
                </a:solidFill>
              </a:rPr>
              <a:t>Schools*</a:t>
            </a:r>
            <a:endParaRPr lang="en-US" sz="3400" b="1" dirty="0" smtClean="0">
              <a:solidFill>
                <a:srgbClr val="FFC000"/>
              </a:solidFill>
            </a:endParaRPr>
          </a:p>
        </p:txBody>
      </p:sp>
      <p:pic>
        <p:nvPicPr>
          <p:cNvPr id="2457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b="7692"/>
          <a:stretch>
            <a:fillRect/>
          </a:stretch>
        </p:blipFill>
        <p:spPr bwMode="auto">
          <a:xfrm>
            <a:off x="228600" y="4495800"/>
            <a:ext cx="1826954" cy="182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6" descr="Schools_OutletDensityHalfMileSearchRadius.png"/>
          <p:cNvPicPr>
            <a:picLocks noChangeAspect="1"/>
          </p:cNvPicPr>
          <p:nvPr/>
        </p:nvPicPr>
        <p:blipFill>
          <a:blip r:embed="rId4" cstate="print">
            <a:clrChange>
              <a:clrFrom>
                <a:srgbClr val="FFFFFF"/>
              </a:clrFrom>
              <a:clrTo>
                <a:srgbClr val="FFFFFF">
                  <a:alpha val="0"/>
                </a:srgbClr>
              </a:clrTo>
            </a:clrChange>
          </a:blip>
          <a:srcRect r="4159"/>
          <a:stretch>
            <a:fillRect/>
          </a:stretch>
        </p:blipFill>
        <p:spPr>
          <a:xfrm>
            <a:off x="1143000" y="952574"/>
            <a:ext cx="7772400" cy="5736700"/>
          </a:xfrm>
          <a:prstGeom prst="rect">
            <a:avLst/>
          </a:prstGeom>
        </p:spPr>
      </p:pic>
      <p:sp>
        <p:nvSpPr>
          <p:cNvPr id="6" name="TextBox 5"/>
          <p:cNvSpPr txBox="1"/>
          <p:nvPr/>
        </p:nvSpPr>
        <p:spPr>
          <a:xfrm>
            <a:off x="0" y="6396335"/>
            <a:ext cx="4114800" cy="461665"/>
          </a:xfrm>
          <a:prstGeom prst="rect">
            <a:avLst/>
          </a:prstGeom>
          <a:noFill/>
        </p:spPr>
        <p:txBody>
          <a:bodyPr wrap="square" rtlCol="0">
            <a:spAutoFit/>
          </a:bodyPr>
          <a:lstStyle/>
          <a:p>
            <a:r>
              <a:rPr lang="en-US" sz="1200" dirty="0" smtClean="0">
                <a:solidFill>
                  <a:schemeClr val="bg1"/>
                </a:solidFill>
              </a:rPr>
              <a:t>* Data Source: California Department of Education, Public and Private School  Registry, 2011</a:t>
            </a:r>
            <a:endParaRPr lang="en-US" sz="1200" dirty="0">
              <a:solidFill>
                <a:schemeClr val="bg1"/>
              </a:solidFill>
            </a:endParaRPr>
          </a:p>
        </p:txBody>
      </p:sp>
    </p:spTree>
    <p:extLst>
      <p:ext uri="{BB962C8B-B14F-4D97-AF65-F5344CB8AC3E}">
        <p14:creationId xmlns:p14="http://schemas.microsoft.com/office/powerpoint/2010/main" xmlns="" val="13233529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2209800"/>
            <a:ext cx="8915400" cy="1143000"/>
          </a:xfrm>
        </p:spPr>
        <p:txBody>
          <a:bodyPr/>
          <a:lstStyle/>
          <a:p>
            <a:pPr algn="l"/>
            <a:r>
              <a:rPr lang="en-US" sz="4400" dirty="0" smtClean="0">
                <a:solidFill>
                  <a:srgbClr val="FFC000"/>
                </a:solidFill>
              </a:rPr>
              <a:t/>
            </a:r>
            <a:br>
              <a:rPr lang="en-US" sz="4400" dirty="0" smtClean="0">
                <a:solidFill>
                  <a:srgbClr val="FFC000"/>
                </a:solidFill>
              </a:rPr>
            </a:br>
            <a:r>
              <a:rPr lang="en-US" sz="3800" dirty="0" smtClean="0">
                <a:solidFill>
                  <a:srgbClr val="FFC000"/>
                </a:solidFill>
              </a:rPr>
              <a:t>Outlet to School Risk Score Proximity Analysis</a:t>
            </a:r>
            <a:br>
              <a:rPr lang="en-US" sz="3800" dirty="0" smtClean="0">
                <a:solidFill>
                  <a:srgbClr val="FFC000"/>
                </a:solidFill>
              </a:rPr>
            </a:br>
            <a:r>
              <a:rPr lang="en-US" sz="3800" dirty="0" smtClean="0">
                <a:solidFill>
                  <a:srgbClr val="FFC000"/>
                </a:solidFill>
              </a:rPr>
              <a:t/>
            </a:r>
            <a:br>
              <a:rPr lang="en-US" sz="3800" dirty="0" smtClean="0">
                <a:solidFill>
                  <a:srgbClr val="FFC000"/>
                </a:solidFill>
              </a:rPr>
            </a:br>
            <a:r>
              <a:rPr lang="en-US" sz="3600" dirty="0" smtClean="0">
                <a:solidFill>
                  <a:schemeClr val="bg1"/>
                </a:solidFill>
              </a:rPr>
              <a:t>California Healthy Kids Survey (CHKS) Participating Schools (n=114) with 1 or more Outlets with ABC Violations (n=132) </a:t>
            </a:r>
            <a:r>
              <a:rPr lang="en-US" sz="3600" dirty="0" smtClean="0">
                <a:solidFill>
                  <a:schemeClr val="bg1"/>
                </a:solidFill>
              </a:rPr>
              <a:t>within </a:t>
            </a:r>
            <a:r>
              <a:rPr lang="en-US" sz="3600" dirty="0" smtClean="0">
                <a:solidFill>
                  <a:schemeClr val="bg1"/>
                </a:solidFill>
              </a:rPr>
              <a:t>½ mile, Survey </a:t>
            </a:r>
            <a:r>
              <a:rPr lang="en-US" sz="3600" dirty="0" smtClean="0">
                <a:solidFill>
                  <a:schemeClr val="bg1"/>
                </a:solidFill>
              </a:rPr>
              <a:t>Risk </a:t>
            </a:r>
            <a:r>
              <a:rPr lang="en-US" sz="3600" dirty="0" smtClean="0">
                <a:solidFill>
                  <a:schemeClr val="bg1"/>
                </a:solidFill>
              </a:rPr>
              <a:t>Average Score per School calculated, Census Tract Population used per School Location </a:t>
            </a:r>
            <a:endParaRPr lang="en-US" sz="3600" dirty="0">
              <a:solidFill>
                <a:schemeClr val="bg1"/>
              </a:solidFill>
            </a:endParaRPr>
          </a:p>
        </p:txBody>
      </p:sp>
      <p:sp>
        <p:nvSpPr>
          <p:cNvPr id="4" name="Slide Number Placeholder 3"/>
          <p:cNvSpPr>
            <a:spLocks noGrp="1"/>
          </p:cNvSpPr>
          <p:nvPr>
            <p:ph type="sldNum" sz="quarter" idx="12"/>
          </p:nvPr>
        </p:nvSpPr>
        <p:spPr/>
        <p:txBody>
          <a:bodyPr/>
          <a:lstStyle/>
          <a:p>
            <a:pPr>
              <a:defRPr/>
            </a:pPr>
            <a:fld id="{1081B6BF-8D73-482C-802E-A8B7468F3D88}" type="slidenum">
              <a:rPr lang="en-US" smtClean="0"/>
              <a:pPr>
                <a:defRPr/>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37</a:t>
            </a:fld>
            <a:endParaRPr lang="en-US"/>
          </a:p>
        </p:txBody>
      </p:sp>
      <p:sp>
        <p:nvSpPr>
          <p:cNvPr id="4" name="TextBox 3"/>
          <p:cNvSpPr txBox="1"/>
          <p:nvPr/>
        </p:nvSpPr>
        <p:spPr>
          <a:xfrm>
            <a:off x="304800" y="0"/>
            <a:ext cx="8534400" cy="954107"/>
          </a:xfrm>
          <a:prstGeom prst="rect">
            <a:avLst/>
          </a:prstGeom>
          <a:noFill/>
        </p:spPr>
        <p:txBody>
          <a:bodyPr wrap="square" rtlCol="0">
            <a:spAutoFit/>
          </a:bodyPr>
          <a:lstStyle/>
          <a:p>
            <a:pPr algn="ctr"/>
            <a:r>
              <a:rPr lang="en-US" sz="2800" b="1" dirty="0" smtClean="0">
                <a:solidFill>
                  <a:srgbClr val="FFC000"/>
                </a:solidFill>
              </a:rPr>
              <a:t>Participating </a:t>
            </a:r>
            <a:r>
              <a:rPr lang="en-US" sz="2800" b="1" dirty="0" smtClean="0">
                <a:solidFill>
                  <a:srgbClr val="FFC000"/>
                </a:solidFill>
              </a:rPr>
              <a:t>CHKS Survey </a:t>
            </a:r>
            <a:r>
              <a:rPr lang="en-US" sz="2800" b="1" dirty="0" smtClean="0">
                <a:solidFill>
                  <a:srgbClr val="FFC000"/>
                </a:solidFill>
              </a:rPr>
              <a:t>Schools*</a:t>
            </a:r>
            <a:r>
              <a:rPr lang="en-US" sz="2800" b="1" dirty="0" smtClean="0">
                <a:solidFill>
                  <a:srgbClr val="FFC000"/>
                </a:solidFill>
              </a:rPr>
              <a:t> and Outlets with Violations within ½ Mile of Schools</a:t>
            </a:r>
            <a:endParaRPr lang="en-US" sz="2800" b="1" dirty="0" smtClean="0">
              <a:solidFill>
                <a:srgbClr val="FFC000"/>
              </a:solidFill>
            </a:endParaRPr>
          </a:p>
        </p:txBody>
      </p:sp>
      <p:sp>
        <p:nvSpPr>
          <p:cNvPr id="6" name="TextBox 5"/>
          <p:cNvSpPr txBox="1"/>
          <p:nvPr/>
        </p:nvSpPr>
        <p:spPr>
          <a:xfrm>
            <a:off x="0" y="6396335"/>
            <a:ext cx="4724400" cy="461665"/>
          </a:xfrm>
          <a:prstGeom prst="rect">
            <a:avLst/>
          </a:prstGeom>
          <a:noFill/>
        </p:spPr>
        <p:txBody>
          <a:bodyPr wrap="square" rtlCol="0">
            <a:spAutoFit/>
          </a:bodyPr>
          <a:lstStyle/>
          <a:p>
            <a:r>
              <a:rPr lang="en-US" sz="1200" dirty="0" smtClean="0">
                <a:solidFill>
                  <a:schemeClr val="bg1"/>
                </a:solidFill>
              </a:rPr>
              <a:t>* Data Sources: California Healthy Kids Survey (CHKS) 2008-2010 Survey; Census Bureau, 2010, n=114 schools, 132 outlets </a:t>
            </a:r>
            <a:endParaRPr lang="en-US" sz="1200" dirty="0">
              <a:solidFill>
                <a:schemeClr val="bg1"/>
              </a:solidFill>
            </a:endParaRPr>
          </a:p>
        </p:txBody>
      </p:sp>
      <p:pic>
        <p:nvPicPr>
          <p:cNvPr id="9" name="Picture 8" descr="CTsRiskySchools_OutletsViolationsHalfMile.png"/>
          <p:cNvPicPr>
            <a:picLocks noChangeAspect="1"/>
          </p:cNvPicPr>
          <p:nvPr/>
        </p:nvPicPr>
        <p:blipFill>
          <a:blip r:embed="rId3" cstate="print">
            <a:clrChange>
              <a:clrFrom>
                <a:srgbClr val="FFFFFF"/>
              </a:clrFrom>
              <a:clrTo>
                <a:srgbClr val="FFFFFF">
                  <a:alpha val="0"/>
                </a:srgbClr>
              </a:clrTo>
            </a:clrChange>
          </a:blip>
          <a:stretch>
            <a:fillRect/>
          </a:stretch>
        </p:blipFill>
        <p:spPr>
          <a:xfrm>
            <a:off x="1295400" y="914400"/>
            <a:ext cx="8402173" cy="5943600"/>
          </a:xfrm>
          <a:prstGeom prst="rect">
            <a:avLst/>
          </a:prstGeom>
        </p:spPr>
      </p:pic>
      <p:pic>
        <p:nvPicPr>
          <p:cNvPr id="10" name="Picture 9" descr="LEGEND_RiskySchools_RiskyOutlets.png"/>
          <p:cNvPicPr>
            <a:picLocks noChangeAspect="1"/>
          </p:cNvPicPr>
          <p:nvPr/>
        </p:nvPicPr>
        <p:blipFill>
          <a:blip r:embed="rId4" cstate="print"/>
          <a:stretch>
            <a:fillRect/>
          </a:stretch>
        </p:blipFill>
        <p:spPr>
          <a:xfrm>
            <a:off x="228600" y="3962400"/>
            <a:ext cx="1600423" cy="2295846"/>
          </a:xfrm>
          <a:prstGeom prst="rect">
            <a:avLst/>
          </a:prstGeom>
        </p:spPr>
      </p:pic>
    </p:spTree>
    <p:extLst>
      <p:ext uri="{BB962C8B-B14F-4D97-AF65-F5344CB8AC3E}">
        <p14:creationId xmlns:p14="http://schemas.microsoft.com/office/powerpoint/2010/main" xmlns="" val="13233529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74638"/>
            <a:ext cx="8458200" cy="1143000"/>
          </a:xfrm>
        </p:spPr>
        <p:txBody>
          <a:bodyPr/>
          <a:lstStyle/>
          <a:p>
            <a:r>
              <a:rPr lang="en-US" sz="3600" dirty="0" smtClean="0">
                <a:solidFill>
                  <a:srgbClr val="FFC000"/>
                </a:solidFill>
              </a:rPr>
              <a:t>Proximity Analysis linked to Selected Risk Behavior Outcomes in CHKS</a:t>
            </a:r>
            <a:r>
              <a:rPr lang="en-US" dirty="0" smtClean="0">
                <a:solidFill>
                  <a:srgbClr val="FFC000"/>
                </a:solidFill>
              </a:rPr>
              <a:t>*</a:t>
            </a:r>
            <a:endParaRPr lang="en-US" dirty="0">
              <a:solidFill>
                <a:srgbClr val="FFC000"/>
              </a:solidFill>
            </a:endParaRPr>
          </a:p>
        </p:txBody>
      </p:sp>
      <p:sp>
        <p:nvSpPr>
          <p:cNvPr id="4" name="Content Placeholder 3"/>
          <p:cNvSpPr>
            <a:spLocks noGrp="1"/>
          </p:cNvSpPr>
          <p:nvPr>
            <p:ph idx="1"/>
          </p:nvPr>
        </p:nvSpPr>
        <p:spPr>
          <a:xfrm>
            <a:off x="304800" y="1600200"/>
            <a:ext cx="8610600" cy="4525963"/>
          </a:xfrm>
        </p:spPr>
        <p:txBody>
          <a:bodyPr/>
          <a:lstStyle/>
          <a:p>
            <a:r>
              <a:rPr lang="en-US" sz="3200" dirty="0" smtClean="0"/>
              <a:t>Exposure </a:t>
            </a:r>
            <a:r>
              <a:rPr lang="en-US" sz="3200" dirty="0" smtClean="0"/>
              <a:t>variable: </a:t>
            </a:r>
            <a:r>
              <a:rPr lang="en-US" sz="3200" dirty="0" smtClean="0"/>
              <a:t>the number </a:t>
            </a:r>
            <a:r>
              <a:rPr lang="en-US" sz="3200" dirty="0" smtClean="0"/>
              <a:t>of </a:t>
            </a:r>
            <a:r>
              <a:rPr lang="en-US" sz="3200" dirty="0" smtClean="0"/>
              <a:t>outlets with violations </a:t>
            </a:r>
            <a:r>
              <a:rPr lang="en-US" sz="3200" dirty="0" smtClean="0"/>
              <a:t>within 1/2 a mile of </a:t>
            </a:r>
            <a:r>
              <a:rPr lang="en-US" sz="3200" dirty="0" smtClean="0"/>
              <a:t>a participating school</a:t>
            </a:r>
          </a:p>
          <a:p>
            <a:r>
              <a:rPr lang="en-US" sz="3200" dirty="0" smtClean="0"/>
              <a:t>Schools with fewer than 35 respondents were excluded					</a:t>
            </a:r>
          </a:p>
          <a:p>
            <a:r>
              <a:rPr lang="en-US" sz="3200" dirty="0" smtClean="0"/>
              <a:t>The Scale Average represents the average of the scale scores for each </a:t>
            </a:r>
            <a:r>
              <a:rPr lang="en-US" sz="3200" dirty="0" smtClean="0"/>
              <a:t> school in sample</a:t>
            </a:r>
          </a:p>
          <a:p>
            <a:endParaRPr lang="en-US" dirty="0" smtClean="0"/>
          </a:p>
          <a:p>
            <a:endParaRPr lang="en-US" dirty="0" smtClean="0"/>
          </a:p>
          <a:p>
            <a:endParaRPr lang="en-US" dirty="0"/>
          </a:p>
        </p:txBody>
      </p:sp>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38</a:t>
            </a:fld>
            <a:endParaRPr lang="en-US"/>
          </a:p>
        </p:txBody>
      </p:sp>
      <p:sp>
        <p:nvSpPr>
          <p:cNvPr id="5" name="TextBox 4"/>
          <p:cNvSpPr txBox="1"/>
          <p:nvPr/>
        </p:nvSpPr>
        <p:spPr>
          <a:xfrm>
            <a:off x="0" y="6396335"/>
            <a:ext cx="6400800" cy="461665"/>
          </a:xfrm>
          <a:prstGeom prst="rect">
            <a:avLst/>
          </a:prstGeom>
          <a:noFill/>
        </p:spPr>
        <p:txBody>
          <a:bodyPr wrap="square" rtlCol="0">
            <a:spAutoFit/>
          </a:bodyPr>
          <a:lstStyle/>
          <a:p>
            <a:r>
              <a:rPr lang="en-US" sz="1200" dirty="0" smtClean="0">
                <a:solidFill>
                  <a:schemeClr val="bg1"/>
                </a:solidFill>
              </a:rPr>
              <a:t>* There were 114 participating schools in CHKS Survey with 132 alcohol outlets with license violations within ½ mile of their premises</a:t>
            </a:r>
            <a:endParaRPr lang="en-US" sz="1200" dirty="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74638"/>
            <a:ext cx="8458200" cy="1143000"/>
          </a:xfrm>
        </p:spPr>
        <p:txBody>
          <a:bodyPr/>
          <a:lstStyle/>
          <a:p>
            <a:r>
              <a:rPr lang="en-US" sz="3600" dirty="0" smtClean="0">
                <a:solidFill>
                  <a:srgbClr val="FFC000"/>
                </a:solidFill>
              </a:rPr>
              <a:t>Proximity Analysis linked to Selected Risk Behavior Outcomes</a:t>
            </a:r>
            <a:r>
              <a:rPr lang="en-US" dirty="0" smtClean="0">
                <a:solidFill>
                  <a:srgbClr val="FFC000"/>
                </a:solidFill>
              </a:rPr>
              <a:t> (cont.)</a:t>
            </a:r>
            <a:endParaRPr lang="en-US" dirty="0">
              <a:solidFill>
                <a:srgbClr val="FFC000"/>
              </a:solidFill>
            </a:endParaRPr>
          </a:p>
        </p:txBody>
      </p:sp>
      <p:sp>
        <p:nvSpPr>
          <p:cNvPr id="4" name="Content Placeholder 3"/>
          <p:cNvSpPr>
            <a:spLocks noGrp="1"/>
          </p:cNvSpPr>
          <p:nvPr>
            <p:ph idx="1"/>
          </p:nvPr>
        </p:nvSpPr>
        <p:spPr>
          <a:xfrm>
            <a:off x="304800" y="1828800"/>
            <a:ext cx="8610600" cy="4191000"/>
          </a:xfrm>
        </p:spPr>
        <p:txBody>
          <a:bodyPr/>
          <a:lstStyle/>
          <a:p>
            <a:r>
              <a:rPr lang="en-US" sz="3200" b="0" dirty="0" smtClean="0"/>
              <a:t>Scale score was calculated using the </a:t>
            </a:r>
            <a:r>
              <a:rPr lang="en-US" sz="3200" b="0" dirty="0" smtClean="0"/>
              <a:t>answers </a:t>
            </a:r>
            <a:r>
              <a:rPr lang="en-US" sz="3200" b="0" dirty="0" smtClean="0"/>
              <a:t>to 7 drinking related </a:t>
            </a:r>
            <a:r>
              <a:rPr lang="en-US" sz="3200" b="0" dirty="0" smtClean="0"/>
              <a:t>questions*</a:t>
            </a:r>
          </a:p>
          <a:p>
            <a:r>
              <a:rPr lang="en-US" sz="3200" b="0" dirty="0" smtClean="0"/>
              <a:t>Responses </a:t>
            </a:r>
            <a:r>
              <a:rPr lang="en-US" sz="3200" b="0" dirty="0" smtClean="0"/>
              <a:t>were </a:t>
            </a:r>
            <a:r>
              <a:rPr lang="en-US" sz="3200" b="0" dirty="0" smtClean="0"/>
              <a:t>awarded </a:t>
            </a:r>
            <a:r>
              <a:rPr lang="en-US" sz="3200" b="0" dirty="0" smtClean="0"/>
              <a:t>one point </a:t>
            </a:r>
            <a:r>
              <a:rPr lang="en-US" sz="3200" b="0" dirty="0" smtClean="0"/>
              <a:t>for school respondents having engaged </a:t>
            </a:r>
            <a:r>
              <a:rPr lang="en-US" sz="3200" b="0" dirty="0" smtClean="0"/>
              <a:t>in the behavior once or </a:t>
            </a:r>
            <a:r>
              <a:rPr lang="en-US" sz="3200" b="0" dirty="0" smtClean="0"/>
              <a:t>more</a:t>
            </a:r>
          </a:p>
          <a:p>
            <a:r>
              <a:rPr lang="en-US" sz="3200" b="0" dirty="0" smtClean="0"/>
              <a:t>Adjusted for school population</a:t>
            </a:r>
          </a:p>
          <a:p>
            <a:endParaRPr lang="en-US" dirty="0" smtClean="0"/>
          </a:p>
          <a:p>
            <a:endParaRPr lang="en-US" dirty="0" smtClean="0"/>
          </a:p>
          <a:p>
            <a:endParaRPr lang="en-US" dirty="0"/>
          </a:p>
        </p:txBody>
      </p:sp>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39</a:t>
            </a:fld>
            <a:endParaRPr lang="en-US"/>
          </a:p>
        </p:txBody>
      </p:sp>
      <p:sp>
        <p:nvSpPr>
          <p:cNvPr id="5" name="TextBox 4"/>
          <p:cNvSpPr txBox="1"/>
          <p:nvPr/>
        </p:nvSpPr>
        <p:spPr>
          <a:xfrm>
            <a:off x="0" y="6396335"/>
            <a:ext cx="6400800" cy="646331"/>
          </a:xfrm>
          <a:prstGeom prst="rect">
            <a:avLst/>
          </a:prstGeom>
          <a:noFill/>
        </p:spPr>
        <p:txBody>
          <a:bodyPr wrap="square" rtlCol="0">
            <a:spAutoFit/>
          </a:bodyPr>
          <a:lstStyle/>
          <a:p>
            <a:r>
              <a:rPr lang="en-US" sz="1200" dirty="0" smtClean="0">
                <a:solidFill>
                  <a:schemeClr val="bg1"/>
                </a:solidFill>
              </a:rPr>
              <a:t>* </a:t>
            </a:r>
            <a:r>
              <a:rPr lang="en-US" sz="1200" dirty="0" smtClean="0">
                <a:solidFill>
                  <a:schemeClr val="bg1"/>
                </a:solidFill>
              </a:rPr>
              <a:t>Alcohol-related questions from the CHKS Survey, 2008-2010 Survey Wave in Los Angeles County; Question items are a37, a53, a55, a63, a64, a73 and a89</a:t>
            </a:r>
          </a:p>
          <a:p>
            <a:endParaRPr lang="en-US" sz="1200"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304800"/>
            <a:ext cx="8458200" cy="1143000"/>
          </a:xfrm>
        </p:spPr>
        <p:txBody>
          <a:bodyPr/>
          <a:lstStyle/>
          <a:p>
            <a:r>
              <a:rPr lang="en-US" dirty="0" smtClean="0">
                <a:solidFill>
                  <a:srgbClr val="FFC000"/>
                </a:solidFill>
              </a:rPr>
              <a:t>Selected Risk Behavior Outcomes*</a:t>
            </a:r>
            <a:endParaRPr lang="en-US" dirty="0">
              <a:solidFill>
                <a:srgbClr val="FFC000"/>
              </a:solidFill>
            </a:endParaRPr>
          </a:p>
        </p:txBody>
      </p:sp>
      <p:sp>
        <p:nvSpPr>
          <p:cNvPr id="4" name="Content Placeholder 3"/>
          <p:cNvSpPr>
            <a:spLocks noGrp="1"/>
          </p:cNvSpPr>
          <p:nvPr>
            <p:ph idx="1"/>
          </p:nvPr>
        </p:nvSpPr>
        <p:spPr>
          <a:xfrm>
            <a:off x="228600" y="1676400"/>
            <a:ext cx="8610600" cy="4191000"/>
          </a:xfrm>
        </p:spPr>
        <p:txBody>
          <a:bodyPr/>
          <a:lstStyle/>
          <a:p>
            <a:r>
              <a:rPr lang="en-US" sz="3200" b="0" dirty="0" smtClean="0"/>
              <a:t>In your lifetime, Have you had one full drink of alcohol</a:t>
            </a:r>
            <a:r>
              <a:rPr lang="en-US" sz="3200" b="0" dirty="0" smtClean="0"/>
              <a:t>?</a:t>
            </a:r>
            <a:r>
              <a:rPr lang="en-US" sz="3200" b="0" dirty="0" smtClean="0"/>
              <a:t>		</a:t>
            </a:r>
          </a:p>
          <a:p>
            <a:r>
              <a:rPr lang="en-US" sz="3200" b="0" dirty="0" smtClean="0"/>
              <a:t>In your lifetime, Have you been very drunk or sick after drinking alcohol?	</a:t>
            </a:r>
          </a:p>
          <a:p>
            <a:r>
              <a:rPr lang="en-US" sz="3200" b="0" dirty="0" smtClean="0"/>
              <a:t>In your lifetime, Have you been drunk or high on school property</a:t>
            </a:r>
            <a:r>
              <a:rPr lang="en-US" sz="3200" b="0" dirty="0" smtClean="0"/>
              <a:t>?</a:t>
            </a:r>
            <a:endParaRPr lang="en-US" sz="3200" b="0" dirty="0" smtClean="0"/>
          </a:p>
          <a:p>
            <a:r>
              <a:rPr lang="en-US" sz="3200" b="0" dirty="0" smtClean="0"/>
              <a:t>During the past 30 </a:t>
            </a:r>
            <a:r>
              <a:rPr lang="en-US" sz="3200" b="0" dirty="0" smtClean="0"/>
              <a:t>days </a:t>
            </a:r>
            <a:r>
              <a:rPr lang="en-US" sz="3200" b="0" dirty="0" smtClean="0"/>
              <a:t>did you have at least one drink of alcohol</a:t>
            </a:r>
            <a:r>
              <a:rPr lang="en-US" sz="3200" b="0" dirty="0" smtClean="0"/>
              <a:t>?</a:t>
            </a:r>
          </a:p>
          <a:p>
            <a:endParaRPr lang="en-US" sz="2400" dirty="0" smtClean="0"/>
          </a:p>
          <a:p>
            <a:endParaRPr lang="en-US" dirty="0" smtClean="0"/>
          </a:p>
          <a:p>
            <a:endParaRPr lang="en-US" dirty="0"/>
          </a:p>
        </p:txBody>
      </p:sp>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40</a:t>
            </a:fld>
            <a:endParaRPr lang="en-US"/>
          </a:p>
        </p:txBody>
      </p:sp>
      <p:sp>
        <p:nvSpPr>
          <p:cNvPr id="5" name="TextBox 4"/>
          <p:cNvSpPr txBox="1"/>
          <p:nvPr/>
        </p:nvSpPr>
        <p:spPr>
          <a:xfrm>
            <a:off x="0" y="6396335"/>
            <a:ext cx="6400800" cy="461665"/>
          </a:xfrm>
          <a:prstGeom prst="rect">
            <a:avLst/>
          </a:prstGeom>
          <a:noFill/>
        </p:spPr>
        <p:txBody>
          <a:bodyPr wrap="square" rtlCol="0">
            <a:spAutoFit/>
          </a:bodyPr>
          <a:lstStyle/>
          <a:p>
            <a:r>
              <a:rPr lang="en-US" sz="1200" dirty="0" smtClean="0">
                <a:solidFill>
                  <a:schemeClr val="bg1"/>
                </a:solidFill>
              </a:rPr>
              <a:t>* Alcohol-related questions from the CHKS Survey, 2008-2010 Survey Wave in Los </a:t>
            </a:r>
            <a:r>
              <a:rPr lang="en-US" sz="1200" dirty="0" smtClean="0">
                <a:solidFill>
                  <a:schemeClr val="bg1"/>
                </a:solidFill>
              </a:rPr>
              <a:t>Angeles County; Question items are a37, a53, a55, a63, a64, a73 and a89</a:t>
            </a:r>
            <a:endParaRPr lang="en-US" sz="1200" dirty="0">
              <a:solidFill>
                <a:schemeClr val="bg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74638"/>
            <a:ext cx="8458200" cy="1143000"/>
          </a:xfrm>
        </p:spPr>
        <p:txBody>
          <a:bodyPr/>
          <a:lstStyle/>
          <a:p>
            <a:r>
              <a:rPr lang="en-US" dirty="0" smtClean="0">
                <a:solidFill>
                  <a:srgbClr val="FFC000"/>
                </a:solidFill>
              </a:rPr>
              <a:t>Selected Risk Behavior Outcomes*</a:t>
            </a:r>
            <a:endParaRPr lang="en-US" dirty="0">
              <a:solidFill>
                <a:srgbClr val="FFC000"/>
              </a:solidFill>
            </a:endParaRPr>
          </a:p>
        </p:txBody>
      </p:sp>
      <p:sp>
        <p:nvSpPr>
          <p:cNvPr id="4" name="Content Placeholder 3"/>
          <p:cNvSpPr>
            <a:spLocks noGrp="1"/>
          </p:cNvSpPr>
          <p:nvPr>
            <p:ph idx="1"/>
          </p:nvPr>
        </p:nvSpPr>
        <p:spPr>
          <a:xfrm>
            <a:off x="304800" y="1828800"/>
            <a:ext cx="8610600" cy="4191000"/>
          </a:xfrm>
        </p:spPr>
        <p:txBody>
          <a:bodyPr/>
          <a:lstStyle/>
          <a:p>
            <a:r>
              <a:rPr lang="en-US" sz="3200" b="0" dirty="0" smtClean="0"/>
              <a:t>During the past 30 days did you have 5 or more drinks of alcohol in a row?		</a:t>
            </a:r>
          </a:p>
          <a:p>
            <a:r>
              <a:rPr lang="en-US" sz="3200" b="0" dirty="0" smtClean="0"/>
              <a:t>During the past 30 days have you had at least one alcoholic drink on school property?</a:t>
            </a:r>
          </a:p>
          <a:p>
            <a:r>
              <a:rPr lang="en-US" sz="3200" b="0" dirty="0" smtClean="0"/>
              <a:t>In your lifetime, Have you ever driven a care while you had been drinking</a:t>
            </a:r>
            <a:endParaRPr lang="en-US" b="0" dirty="0" smtClean="0"/>
          </a:p>
          <a:p>
            <a:endParaRPr lang="en-US" dirty="0" smtClean="0"/>
          </a:p>
          <a:p>
            <a:endParaRPr lang="en-US" dirty="0"/>
          </a:p>
        </p:txBody>
      </p:sp>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41</a:t>
            </a:fld>
            <a:endParaRPr lang="en-US"/>
          </a:p>
        </p:txBody>
      </p:sp>
      <p:sp>
        <p:nvSpPr>
          <p:cNvPr id="5" name="TextBox 4"/>
          <p:cNvSpPr txBox="1"/>
          <p:nvPr/>
        </p:nvSpPr>
        <p:spPr>
          <a:xfrm>
            <a:off x="0" y="6396335"/>
            <a:ext cx="6400800" cy="461665"/>
          </a:xfrm>
          <a:prstGeom prst="rect">
            <a:avLst/>
          </a:prstGeom>
          <a:noFill/>
        </p:spPr>
        <p:txBody>
          <a:bodyPr wrap="square" rtlCol="0">
            <a:spAutoFit/>
          </a:bodyPr>
          <a:lstStyle/>
          <a:p>
            <a:r>
              <a:rPr lang="en-US" sz="1200" dirty="0" smtClean="0">
                <a:solidFill>
                  <a:schemeClr val="bg1"/>
                </a:solidFill>
              </a:rPr>
              <a:t>* </a:t>
            </a:r>
            <a:r>
              <a:rPr lang="en-US" sz="1200" dirty="0" smtClean="0">
                <a:solidFill>
                  <a:schemeClr val="bg1"/>
                </a:solidFill>
              </a:rPr>
              <a:t>Alcohol-related questions from the CHKS Survey, 2008-2010 Survey Wave in Los Angeles County; Question items are a37, a53, a55, a63, a64, a73 and a89</a:t>
            </a:r>
            <a:endParaRPr lang="en-US" sz="1200" dirty="0">
              <a:solidFill>
                <a:schemeClr val="bg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0"/>
            <a:ext cx="8229600" cy="1143000"/>
          </a:xfrm>
        </p:spPr>
        <p:txBody>
          <a:bodyPr/>
          <a:lstStyle/>
          <a:p>
            <a:r>
              <a:rPr lang="en-US" dirty="0" smtClean="0">
                <a:solidFill>
                  <a:srgbClr val="FFC000"/>
                </a:solidFill>
              </a:rPr>
              <a:t>Average Risk Score Results</a:t>
            </a:r>
            <a:endParaRPr lang="en-US" dirty="0">
              <a:solidFill>
                <a:srgbClr val="FFC000"/>
              </a:solidFill>
            </a:endParaRPr>
          </a:p>
        </p:txBody>
      </p:sp>
      <p:pic>
        <p:nvPicPr>
          <p:cNvPr id="7" name="Content Placeholder 6" descr="RiskScoreDistribution.png"/>
          <p:cNvPicPr>
            <a:picLocks noGrp="1" noChangeAspect="1"/>
          </p:cNvPicPr>
          <p:nvPr>
            <p:ph idx="1"/>
          </p:nvPr>
        </p:nvPicPr>
        <p:blipFill>
          <a:blip r:embed="rId2" cstate="print"/>
          <a:stretch>
            <a:fillRect/>
          </a:stretch>
        </p:blipFill>
        <p:spPr>
          <a:xfrm>
            <a:off x="533400" y="1295400"/>
            <a:ext cx="3564958" cy="4495800"/>
          </a:xfrm>
        </p:spPr>
      </p:pic>
      <p:sp>
        <p:nvSpPr>
          <p:cNvPr id="4" name="Slide Number Placeholder 3"/>
          <p:cNvSpPr>
            <a:spLocks noGrp="1"/>
          </p:cNvSpPr>
          <p:nvPr>
            <p:ph type="sldNum" sz="quarter" idx="12"/>
          </p:nvPr>
        </p:nvSpPr>
        <p:spPr/>
        <p:txBody>
          <a:bodyPr/>
          <a:lstStyle/>
          <a:p>
            <a:pPr>
              <a:defRPr/>
            </a:pPr>
            <a:fld id="{1081B6BF-8D73-482C-802E-A8B7468F3D88}" type="slidenum">
              <a:rPr lang="en-US" smtClean="0"/>
              <a:pPr>
                <a:defRPr/>
              </a:pPr>
              <a:t>42</a:t>
            </a:fld>
            <a:endParaRPr lang="en-US"/>
          </a:p>
        </p:txBody>
      </p:sp>
      <p:pic>
        <p:nvPicPr>
          <p:cNvPr id="8" name="Picture 7" descr="RiskScoreDistributionSTATISTICS.png"/>
          <p:cNvPicPr>
            <a:picLocks noChangeAspect="1"/>
          </p:cNvPicPr>
          <p:nvPr/>
        </p:nvPicPr>
        <p:blipFill>
          <a:blip r:embed="rId3" cstate="print"/>
          <a:stretch>
            <a:fillRect/>
          </a:stretch>
        </p:blipFill>
        <p:spPr>
          <a:xfrm>
            <a:off x="4800600" y="1295400"/>
            <a:ext cx="3581400" cy="447675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FFC000"/>
                </a:solidFill>
              </a:rPr>
              <a:t>Regression Analysis Results*</a:t>
            </a:r>
            <a:endParaRPr lang="en-US" dirty="0">
              <a:solidFill>
                <a:srgbClr val="FFC000"/>
              </a:solidFill>
            </a:endParaRPr>
          </a:p>
        </p:txBody>
      </p:sp>
      <p:sp>
        <p:nvSpPr>
          <p:cNvPr id="4" name="Slide Number Placeholder 3"/>
          <p:cNvSpPr>
            <a:spLocks noGrp="1"/>
          </p:cNvSpPr>
          <p:nvPr>
            <p:ph type="sldNum" sz="quarter" idx="12"/>
          </p:nvPr>
        </p:nvSpPr>
        <p:spPr/>
        <p:txBody>
          <a:bodyPr/>
          <a:lstStyle/>
          <a:p>
            <a:pPr>
              <a:defRPr/>
            </a:pPr>
            <a:fld id="{1081B6BF-8D73-482C-802E-A8B7468F3D88}" type="slidenum">
              <a:rPr lang="en-US" smtClean="0"/>
              <a:pPr>
                <a:defRPr/>
              </a:pPr>
              <a:t>43</a:t>
            </a:fld>
            <a:endParaRPr lang="en-US"/>
          </a:p>
        </p:txBody>
      </p:sp>
      <p:pic>
        <p:nvPicPr>
          <p:cNvPr id="7" name="Content Placeholder 6" descr="LogTransfrm_PctWHITE_RiskAvrg_CHKS.png"/>
          <p:cNvPicPr>
            <a:picLocks noGrp="1" noChangeAspect="1"/>
          </p:cNvPicPr>
          <p:nvPr>
            <p:ph idx="1"/>
          </p:nvPr>
        </p:nvPicPr>
        <p:blipFill>
          <a:blip r:embed="rId2" cstate="print"/>
          <a:stretch>
            <a:fillRect/>
          </a:stretch>
        </p:blipFill>
        <p:spPr>
          <a:xfrm>
            <a:off x="381000" y="1219200"/>
            <a:ext cx="5670176" cy="4325327"/>
          </a:xfrm>
        </p:spPr>
      </p:pic>
      <p:sp>
        <p:nvSpPr>
          <p:cNvPr id="8" name="TextBox 7"/>
          <p:cNvSpPr txBox="1"/>
          <p:nvPr/>
        </p:nvSpPr>
        <p:spPr>
          <a:xfrm>
            <a:off x="6172200" y="1219200"/>
            <a:ext cx="2514600" cy="1323439"/>
          </a:xfrm>
          <a:prstGeom prst="rect">
            <a:avLst/>
          </a:prstGeom>
          <a:noFill/>
        </p:spPr>
        <p:txBody>
          <a:bodyPr wrap="square" rtlCol="0">
            <a:spAutoFit/>
          </a:bodyPr>
          <a:lstStyle/>
          <a:p>
            <a:r>
              <a:rPr lang="en-US" sz="2000" dirty="0" smtClean="0">
                <a:solidFill>
                  <a:schemeClr val="bg1"/>
                </a:solidFill>
              </a:rPr>
              <a:t>R Square=0.007187</a:t>
            </a:r>
          </a:p>
          <a:p>
            <a:r>
              <a:rPr lang="en-US" sz="2000" dirty="0" smtClean="0">
                <a:solidFill>
                  <a:schemeClr val="bg1"/>
                </a:solidFill>
              </a:rPr>
              <a:t>n=114</a:t>
            </a:r>
          </a:p>
          <a:p>
            <a:r>
              <a:rPr lang="en-US" sz="2000" dirty="0" smtClean="0">
                <a:solidFill>
                  <a:schemeClr val="bg1"/>
                </a:solidFill>
              </a:rPr>
              <a:t>P not significant at 0.05 alpha level</a:t>
            </a:r>
            <a:endParaRPr lang="en-US" sz="2000" dirty="0">
              <a:solidFill>
                <a:schemeClr val="bg1"/>
              </a:solidFill>
            </a:endParaRPr>
          </a:p>
        </p:txBody>
      </p:sp>
      <p:sp>
        <p:nvSpPr>
          <p:cNvPr id="10" name="TextBox 9"/>
          <p:cNvSpPr txBox="1"/>
          <p:nvPr/>
        </p:nvSpPr>
        <p:spPr>
          <a:xfrm>
            <a:off x="304800" y="5715000"/>
            <a:ext cx="6400800" cy="923330"/>
          </a:xfrm>
          <a:prstGeom prst="rect">
            <a:avLst/>
          </a:prstGeom>
          <a:noFill/>
        </p:spPr>
        <p:txBody>
          <a:bodyPr wrap="square" rtlCol="0">
            <a:spAutoFit/>
          </a:bodyPr>
          <a:lstStyle/>
          <a:p>
            <a:r>
              <a:rPr lang="en-US" b="1" dirty="0" smtClean="0"/>
              <a:t> </a:t>
            </a:r>
            <a:r>
              <a:rPr lang="en-US" b="1" dirty="0" smtClean="0">
                <a:solidFill>
                  <a:schemeClr val="bg1"/>
                </a:solidFill>
              </a:rPr>
              <a:t>Linear Fit</a:t>
            </a:r>
            <a:endParaRPr lang="en-US" dirty="0" smtClean="0">
              <a:solidFill>
                <a:schemeClr val="bg1"/>
              </a:solidFill>
            </a:endParaRPr>
          </a:p>
          <a:p>
            <a:r>
              <a:rPr lang="en-US" dirty="0" err="1" smtClean="0">
                <a:solidFill>
                  <a:schemeClr val="bg1"/>
                </a:solidFill>
              </a:rPr>
              <a:t>ScaleAvg</a:t>
            </a:r>
            <a:r>
              <a:rPr lang="en-US" dirty="0" smtClean="0">
                <a:solidFill>
                  <a:schemeClr val="bg1"/>
                </a:solidFill>
              </a:rPr>
              <a:t> </a:t>
            </a:r>
            <a:r>
              <a:rPr lang="en-US" dirty="0" smtClean="0">
                <a:solidFill>
                  <a:schemeClr val="bg1"/>
                </a:solidFill>
              </a:rPr>
              <a:t>= 1.6895521 - 0.0716715*Log(</a:t>
            </a:r>
            <a:r>
              <a:rPr lang="en-US" dirty="0" err="1" smtClean="0">
                <a:solidFill>
                  <a:schemeClr val="bg1"/>
                </a:solidFill>
              </a:rPr>
              <a:t>PcWhite</a:t>
            </a:r>
            <a:r>
              <a:rPr lang="en-US" dirty="0" smtClean="0">
                <a:solidFill>
                  <a:schemeClr val="bg1"/>
                </a:solidFill>
              </a:rPr>
              <a:t>)</a:t>
            </a:r>
          </a:p>
          <a:p>
            <a:endParaRPr lang="en-US" dirty="0"/>
          </a:p>
        </p:txBody>
      </p:sp>
      <p:sp>
        <p:nvSpPr>
          <p:cNvPr id="11" name="Rectangle 10"/>
          <p:cNvSpPr/>
          <p:nvPr/>
        </p:nvSpPr>
        <p:spPr>
          <a:xfrm>
            <a:off x="0" y="6396335"/>
            <a:ext cx="6400800" cy="461665"/>
          </a:xfrm>
          <a:prstGeom prst="rect">
            <a:avLst/>
          </a:prstGeom>
        </p:spPr>
        <p:txBody>
          <a:bodyPr wrap="square">
            <a:spAutoFit/>
          </a:bodyPr>
          <a:lstStyle/>
          <a:p>
            <a:r>
              <a:rPr lang="en-US" sz="1200" dirty="0" smtClean="0">
                <a:solidFill>
                  <a:schemeClr val="bg1"/>
                </a:solidFill>
              </a:rPr>
              <a:t>* Analysis </a:t>
            </a:r>
            <a:r>
              <a:rPr lang="en-US" sz="1200" dirty="0" smtClean="0">
                <a:solidFill>
                  <a:schemeClr val="bg1"/>
                </a:solidFill>
              </a:rPr>
              <a:t>of School Survey Risk Average by Percent of Population in Census </a:t>
            </a:r>
            <a:r>
              <a:rPr lang="en-US" sz="1200" dirty="0" smtClean="0">
                <a:solidFill>
                  <a:schemeClr val="bg1"/>
                </a:solidFill>
              </a:rPr>
              <a:t>Tract where school was located</a:t>
            </a:r>
            <a:endParaRPr lang="en-US" sz="1200" dirty="0">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FFC000"/>
                </a:solidFill>
              </a:rPr>
              <a:t>Regression Analysis Results*</a:t>
            </a:r>
            <a:endParaRPr lang="en-US" dirty="0">
              <a:solidFill>
                <a:srgbClr val="FFC000"/>
              </a:solidFill>
            </a:endParaRPr>
          </a:p>
        </p:txBody>
      </p:sp>
      <p:sp>
        <p:nvSpPr>
          <p:cNvPr id="4" name="Slide Number Placeholder 3"/>
          <p:cNvSpPr>
            <a:spLocks noGrp="1"/>
          </p:cNvSpPr>
          <p:nvPr>
            <p:ph type="sldNum" sz="quarter" idx="12"/>
          </p:nvPr>
        </p:nvSpPr>
        <p:spPr/>
        <p:txBody>
          <a:bodyPr/>
          <a:lstStyle/>
          <a:p>
            <a:pPr>
              <a:defRPr/>
            </a:pPr>
            <a:fld id="{1081B6BF-8D73-482C-802E-A8B7468F3D88}" type="slidenum">
              <a:rPr lang="en-US" smtClean="0"/>
              <a:pPr>
                <a:defRPr/>
              </a:pPr>
              <a:t>44</a:t>
            </a:fld>
            <a:endParaRPr lang="en-US"/>
          </a:p>
        </p:txBody>
      </p:sp>
      <p:sp>
        <p:nvSpPr>
          <p:cNvPr id="8" name="TextBox 7"/>
          <p:cNvSpPr txBox="1"/>
          <p:nvPr/>
        </p:nvSpPr>
        <p:spPr>
          <a:xfrm>
            <a:off x="6096000" y="1295400"/>
            <a:ext cx="2590800" cy="1323439"/>
          </a:xfrm>
          <a:prstGeom prst="rect">
            <a:avLst/>
          </a:prstGeom>
          <a:noFill/>
        </p:spPr>
        <p:txBody>
          <a:bodyPr wrap="square" rtlCol="0">
            <a:spAutoFit/>
          </a:bodyPr>
          <a:lstStyle/>
          <a:p>
            <a:r>
              <a:rPr lang="en-US" sz="2000" dirty="0" smtClean="0">
                <a:solidFill>
                  <a:schemeClr val="bg1"/>
                </a:solidFill>
              </a:rPr>
              <a:t>R Square=0.202911</a:t>
            </a:r>
          </a:p>
          <a:p>
            <a:r>
              <a:rPr lang="en-US" sz="2000" dirty="0" smtClean="0">
                <a:solidFill>
                  <a:schemeClr val="bg1"/>
                </a:solidFill>
              </a:rPr>
              <a:t>N=114</a:t>
            </a:r>
          </a:p>
          <a:p>
            <a:r>
              <a:rPr lang="en-US" sz="2000" dirty="0" smtClean="0">
                <a:solidFill>
                  <a:schemeClr val="bg1"/>
                </a:solidFill>
              </a:rPr>
              <a:t>P </a:t>
            </a:r>
            <a:r>
              <a:rPr lang="en-US" sz="2000" dirty="0" smtClean="0">
                <a:solidFill>
                  <a:schemeClr val="bg1"/>
                </a:solidFill>
              </a:rPr>
              <a:t>&lt;.</a:t>
            </a:r>
            <a:r>
              <a:rPr lang="en-US" sz="2000" dirty="0" smtClean="0">
                <a:solidFill>
                  <a:schemeClr val="bg1"/>
                </a:solidFill>
              </a:rPr>
              <a:t>0001 at 0.05 alpha level</a:t>
            </a:r>
            <a:endParaRPr lang="en-US" sz="2000" dirty="0">
              <a:solidFill>
                <a:schemeClr val="bg1"/>
              </a:solidFill>
            </a:endParaRPr>
          </a:p>
        </p:txBody>
      </p:sp>
      <p:pic>
        <p:nvPicPr>
          <p:cNvPr id="11" name="Content Placeholder 8" descr="LogTransfrm_PctHispanic_RiskAvrg_CHKS.png"/>
          <p:cNvPicPr>
            <a:picLocks noGrp="1" noChangeAspect="1"/>
          </p:cNvPicPr>
          <p:nvPr>
            <p:ph idx="1"/>
          </p:nvPr>
        </p:nvPicPr>
        <p:blipFill>
          <a:blip r:embed="rId2" cstate="print"/>
          <a:stretch>
            <a:fillRect/>
          </a:stretch>
        </p:blipFill>
        <p:spPr bwMode="auto">
          <a:xfrm>
            <a:off x="381000" y="1295400"/>
            <a:ext cx="5593976" cy="4267200"/>
          </a:xfrm>
          <a:prstGeom prst="rect">
            <a:avLst/>
          </a:prstGeom>
          <a:noFill/>
          <a:ln w="9525">
            <a:noFill/>
            <a:miter lim="800000"/>
            <a:headEnd/>
            <a:tailEnd/>
          </a:ln>
        </p:spPr>
      </p:pic>
      <p:sp>
        <p:nvSpPr>
          <p:cNvPr id="12" name="TextBox 11"/>
          <p:cNvSpPr txBox="1"/>
          <p:nvPr/>
        </p:nvSpPr>
        <p:spPr>
          <a:xfrm>
            <a:off x="228600" y="5715000"/>
            <a:ext cx="6096000" cy="923330"/>
          </a:xfrm>
          <a:prstGeom prst="rect">
            <a:avLst/>
          </a:prstGeom>
          <a:noFill/>
        </p:spPr>
        <p:txBody>
          <a:bodyPr wrap="square" rtlCol="0">
            <a:spAutoFit/>
          </a:bodyPr>
          <a:lstStyle/>
          <a:p>
            <a:r>
              <a:rPr lang="en-US" b="1" dirty="0" smtClean="0">
                <a:solidFill>
                  <a:schemeClr val="bg1"/>
                </a:solidFill>
              </a:rPr>
              <a:t>Linear </a:t>
            </a:r>
            <a:r>
              <a:rPr lang="en-US" b="1" dirty="0" smtClean="0">
                <a:solidFill>
                  <a:schemeClr val="bg1"/>
                </a:solidFill>
              </a:rPr>
              <a:t>Fit</a:t>
            </a:r>
            <a:endParaRPr lang="en-US" dirty="0" smtClean="0">
              <a:solidFill>
                <a:schemeClr val="bg1"/>
              </a:solidFill>
            </a:endParaRPr>
          </a:p>
          <a:p>
            <a:r>
              <a:rPr lang="en-US" dirty="0" err="1" smtClean="0">
                <a:solidFill>
                  <a:schemeClr val="bg1"/>
                </a:solidFill>
              </a:rPr>
              <a:t>ScaleAvg</a:t>
            </a:r>
            <a:r>
              <a:rPr lang="en-US" dirty="0" smtClean="0">
                <a:solidFill>
                  <a:schemeClr val="bg1"/>
                </a:solidFill>
              </a:rPr>
              <a:t> </a:t>
            </a:r>
            <a:r>
              <a:rPr lang="en-US" dirty="0" smtClean="0">
                <a:solidFill>
                  <a:schemeClr val="bg1"/>
                </a:solidFill>
              </a:rPr>
              <a:t>= 2.0089974 + 0.5390579*Log(</a:t>
            </a:r>
            <a:r>
              <a:rPr lang="en-US" dirty="0" err="1" smtClean="0">
                <a:solidFill>
                  <a:schemeClr val="bg1"/>
                </a:solidFill>
              </a:rPr>
              <a:t>PcHisp</a:t>
            </a:r>
            <a:r>
              <a:rPr lang="en-US" dirty="0" smtClean="0">
                <a:solidFill>
                  <a:schemeClr val="bg1"/>
                </a:solidFill>
              </a:rPr>
              <a:t>)</a:t>
            </a:r>
          </a:p>
          <a:p>
            <a:endParaRPr lang="en-US" dirty="0">
              <a:solidFill>
                <a:schemeClr val="bg1"/>
              </a:solidFill>
            </a:endParaRPr>
          </a:p>
        </p:txBody>
      </p:sp>
      <p:sp>
        <p:nvSpPr>
          <p:cNvPr id="13" name="TextBox 12"/>
          <p:cNvSpPr txBox="1"/>
          <p:nvPr/>
        </p:nvSpPr>
        <p:spPr>
          <a:xfrm>
            <a:off x="0" y="6400800"/>
            <a:ext cx="6096000" cy="461665"/>
          </a:xfrm>
          <a:prstGeom prst="rect">
            <a:avLst/>
          </a:prstGeom>
          <a:noFill/>
        </p:spPr>
        <p:txBody>
          <a:bodyPr wrap="square" rtlCol="0">
            <a:spAutoFit/>
          </a:bodyPr>
          <a:lstStyle/>
          <a:p>
            <a:r>
              <a:rPr lang="en-US" sz="1200" dirty="0" smtClean="0">
                <a:solidFill>
                  <a:schemeClr val="bg1"/>
                </a:solidFill>
              </a:rPr>
              <a:t>* Analysis </a:t>
            </a:r>
            <a:r>
              <a:rPr lang="en-US" sz="1200" dirty="0" smtClean="0">
                <a:solidFill>
                  <a:schemeClr val="bg1"/>
                </a:solidFill>
              </a:rPr>
              <a:t>of School Survey Risk Average by Percent of Population in Census </a:t>
            </a:r>
            <a:r>
              <a:rPr lang="en-US" sz="1200" dirty="0" smtClean="0">
                <a:solidFill>
                  <a:schemeClr val="bg1"/>
                </a:solidFill>
              </a:rPr>
              <a:t>Tract where school is located</a:t>
            </a:r>
            <a:endParaRPr lang="en-US" sz="1200" dirty="0">
              <a:solidFill>
                <a:schemeClr val="bg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A7BA058-1E0A-4C7E-BE24-F8EAD1C2E072}" type="slidenum">
              <a:rPr lang="en-US" altLang="zh-CN" smtClean="0"/>
              <a:pPr>
                <a:defRPr/>
              </a:pPr>
              <a:t>45</a:t>
            </a:fld>
            <a:endParaRPr lang="en-US" altLang="zh-CN" dirty="0"/>
          </a:p>
        </p:txBody>
      </p:sp>
      <p:pic>
        <p:nvPicPr>
          <p:cNvPr id="9" name="Content Placeholder 8" descr="OutletDensity_Cities1.png"/>
          <p:cNvPicPr>
            <a:picLocks noGrp="1" noChangeAspect="1"/>
          </p:cNvPicPr>
          <p:nvPr>
            <p:ph idx="1"/>
          </p:nvPr>
        </p:nvPicPr>
        <p:blipFill>
          <a:blip r:embed="rId2" cstate="print">
            <a:clrChange>
              <a:clrFrom>
                <a:srgbClr val="FFFFFF"/>
              </a:clrFrom>
              <a:clrTo>
                <a:srgbClr val="FFFFFF">
                  <a:alpha val="0"/>
                </a:srgbClr>
              </a:clrTo>
            </a:clrChange>
          </a:blip>
          <a:srcRect l="2361" r="4743"/>
          <a:stretch>
            <a:fillRect/>
          </a:stretch>
        </p:blipFill>
        <p:spPr>
          <a:xfrm>
            <a:off x="762000" y="1066800"/>
            <a:ext cx="7605139" cy="5791200"/>
          </a:xfrm>
        </p:spPr>
      </p:pic>
      <p:pic>
        <p:nvPicPr>
          <p:cNvPr id="11" name="Picture 10" descr="OutletDensity_CitiesLegend.png"/>
          <p:cNvPicPr>
            <a:picLocks noChangeAspect="1"/>
          </p:cNvPicPr>
          <p:nvPr/>
        </p:nvPicPr>
        <p:blipFill>
          <a:blip r:embed="rId3" cstate="print"/>
          <a:stretch>
            <a:fillRect/>
          </a:stretch>
        </p:blipFill>
        <p:spPr>
          <a:xfrm>
            <a:off x="181978" y="5181600"/>
            <a:ext cx="1514169" cy="1524000"/>
          </a:xfrm>
          <a:prstGeom prst="rect">
            <a:avLst/>
          </a:prstGeom>
        </p:spPr>
      </p:pic>
      <p:sp>
        <p:nvSpPr>
          <p:cNvPr id="12" name="Title 1"/>
          <p:cNvSpPr>
            <a:spLocks noGrp="1"/>
          </p:cNvSpPr>
          <p:nvPr>
            <p:ph type="title"/>
          </p:nvPr>
        </p:nvSpPr>
        <p:spPr>
          <a:xfrm>
            <a:off x="381000" y="228600"/>
            <a:ext cx="8458200" cy="990600"/>
          </a:xfrm>
        </p:spPr>
        <p:txBody>
          <a:bodyPr/>
          <a:lstStyle/>
          <a:p>
            <a:r>
              <a:rPr lang="en-US" sz="3400" b="1" dirty="0" smtClean="0">
                <a:solidFill>
                  <a:srgbClr val="FFC000"/>
                </a:solidFill>
              </a:rPr>
              <a:t>Outlet </a:t>
            </a:r>
            <a:r>
              <a:rPr lang="en-US" sz="3400" b="1" dirty="0" smtClean="0">
                <a:solidFill>
                  <a:srgbClr val="FFC000"/>
                </a:solidFill>
              </a:rPr>
              <a:t>Density Analysis </a:t>
            </a:r>
            <a:r>
              <a:rPr lang="en-US" sz="3400" b="1" dirty="0" smtClean="0">
                <a:solidFill>
                  <a:srgbClr val="FFC000"/>
                </a:solidFill>
              </a:rPr>
              <a:t>by City/Community</a:t>
            </a:r>
            <a:br>
              <a:rPr lang="en-US" sz="3400" b="1" dirty="0" smtClean="0">
                <a:solidFill>
                  <a:srgbClr val="FFC000"/>
                </a:solidFill>
              </a:rPr>
            </a:br>
            <a:endParaRPr lang="en-US" sz="3400" dirty="0">
              <a:solidFill>
                <a:srgbClr val="FFC000"/>
              </a:solidFill>
            </a:endParaRPr>
          </a:p>
        </p:txBody>
      </p:sp>
    </p:spTree>
    <p:extLst>
      <p:ext uri="{BB962C8B-B14F-4D97-AF65-F5344CB8AC3E}">
        <p14:creationId xmlns:p14="http://schemas.microsoft.com/office/powerpoint/2010/main" xmlns="" val="7098659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762000"/>
          </a:xfrm>
        </p:spPr>
        <p:txBody>
          <a:bodyPr/>
          <a:lstStyle/>
          <a:p>
            <a:r>
              <a:rPr lang="en-US" sz="4000" b="1" dirty="0" smtClean="0">
                <a:solidFill>
                  <a:srgbClr val="FFC000"/>
                </a:solidFill>
              </a:rPr>
              <a:t>Results</a:t>
            </a:r>
            <a:endParaRPr lang="en-US" sz="4000" dirty="0">
              <a:solidFill>
                <a:srgbClr val="FFC000"/>
              </a:solidFill>
            </a:endParaRPr>
          </a:p>
        </p:txBody>
      </p:sp>
      <p:sp>
        <p:nvSpPr>
          <p:cNvPr id="4" name="Slide Number Placeholder 3"/>
          <p:cNvSpPr>
            <a:spLocks noGrp="1"/>
          </p:cNvSpPr>
          <p:nvPr>
            <p:ph type="sldNum" sz="quarter" idx="12"/>
          </p:nvPr>
        </p:nvSpPr>
        <p:spPr/>
        <p:txBody>
          <a:bodyPr/>
          <a:lstStyle/>
          <a:p>
            <a:pPr>
              <a:defRPr/>
            </a:pPr>
            <a:fld id="{EA7BA058-1E0A-4C7E-BE24-F8EAD1C2E072}" type="slidenum">
              <a:rPr lang="en-US" altLang="zh-CN" smtClean="0"/>
              <a:pPr>
                <a:defRPr/>
              </a:pPr>
              <a:t>46</a:t>
            </a:fld>
            <a:endParaRPr lang="en-US" altLang="zh-CN" dirty="0"/>
          </a:p>
        </p:txBody>
      </p:sp>
      <p:sp>
        <p:nvSpPr>
          <p:cNvPr id="7" name="Content Placeholder 6"/>
          <p:cNvSpPr>
            <a:spLocks noGrp="1"/>
          </p:cNvSpPr>
          <p:nvPr>
            <p:ph idx="1"/>
          </p:nvPr>
        </p:nvSpPr>
        <p:spPr>
          <a:xfrm>
            <a:off x="304800" y="685800"/>
            <a:ext cx="8229600" cy="4525963"/>
          </a:xfrm>
        </p:spPr>
        <p:txBody>
          <a:bodyPr/>
          <a:lstStyle/>
          <a:p>
            <a:r>
              <a:rPr lang="en-US" sz="2800" dirty="0" smtClean="0"/>
              <a:t>Comparison of alcohol outlet densities to Federal Poverty Levels and densities of African American, Asian, Hispanic, and White populations by </a:t>
            </a:r>
            <a:r>
              <a:rPr lang="en-US" sz="2800" dirty="0" smtClean="0"/>
              <a:t>City/Community (n=100) showed:</a:t>
            </a:r>
            <a:endParaRPr lang="en-US" sz="2800" dirty="0" smtClean="0"/>
          </a:p>
          <a:p>
            <a:pPr marL="914400" lvl="1" indent="-457200">
              <a:buFont typeface="+mj-lt"/>
              <a:buAutoNum type="arabicPeriod"/>
            </a:pPr>
            <a:r>
              <a:rPr lang="en-US" sz="2600" dirty="0" smtClean="0"/>
              <a:t>A total of 6,235 off-premise alcohol outlets were identified in LAC in 2011.</a:t>
            </a:r>
          </a:p>
          <a:p>
            <a:pPr marL="914400" lvl="1" indent="-457200">
              <a:buFont typeface="+mj-lt"/>
              <a:buAutoNum type="arabicPeriod"/>
            </a:pPr>
            <a:r>
              <a:rPr lang="en-US" sz="2600" dirty="0" smtClean="0"/>
              <a:t>Of these off-premise outlets, 2,931 </a:t>
            </a:r>
            <a:r>
              <a:rPr lang="en-US" sz="2600" dirty="0" smtClean="0">
                <a:solidFill>
                  <a:srgbClr val="FFC000"/>
                </a:solidFill>
              </a:rPr>
              <a:t>(47 %) </a:t>
            </a:r>
            <a:r>
              <a:rPr lang="en-US" sz="2600" dirty="0" smtClean="0"/>
              <a:t>were liquor stores.</a:t>
            </a:r>
          </a:p>
          <a:p>
            <a:pPr marL="914400" lvl="1" indent="-457200">
              <a:buFont typeface="+mj-lt"/>
              <a:buAutoNum type="arabicPeriod"/>
            </a:pPr>
            <a:r>
              <a:rPr lang="en-US" sz="2600" dirty="0" smtClean="0"/>
              <a:t>Hot spot and regression analyses showed liquor stores tend to be aggregated in inner-city areas with high poverty levels (FPLs &lt; 200%, p &lt; 0.0001, </a:t>
            </a:r>
            <a:r>
              <a:rPr lang="en-US" sz="2600" dirty="0" err="1" smtClean="0"/>
              <a:t>Rsqrd</a:t>
            </a:r>
            <a:r>
              <a:rPr lang="en-US" sz="2600" dirty="0" smtClean="0"/>
              <a:t> </a:t>
            </a:r>
            <a:r>
              <a:rPr lang="en-US" sz="2600" dirty="0" smtClean="0"/>
              <a:t>= 0.546</a:t>
            </a:r>
            <a:r>
              <a:rPr lang="en-US" sz="2600" dirty="0" smtClean="0"/>
              <a:t>)</a:t>
            </a:r>
            <a:endParaRPr lang="en-US" sz="2600" dirty="0" smtClean="0"/>
          </a:p>
        </p:txBody>
      </p:sp>
    </p:spTree>
    <p:extLst>
      <p:ext uri="{BB962C8B-B14F-4D97-AF65-F5344CB8AC3E}">
        <p14:creationId xmlns:p14="http://schemas.microsoft.com/office/powerpoint/2010/main" xmlns="" val="8651610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FFC000"/>
                </a:solidFill>
              </a:rPr>
              <a:t>Results</a:t>
            </a:r>
            <a:endParaRPr lang="en-US" dirty="0">
              <a:solidFill>
                <a:srgbClr val="FFC000"/>
              </a:solidFill>
            </a:endParaRPr>
          </a:p>
        </p:txBody>
      </p:sp>
      <p:sp>
        <p:nvSpPr>
          <p:cNvPr id="4" name="Slide Number Placeholder 3"/>
          <p:cNvSpPr>
            <a:spLocks noGrp="1"/>
          </p:cNvSpPr>
          <p:nvPr>
            <p:ph type="sldNum" sz="quarter" idx="12"/>
          </p:nvPr>
        </p:nvSpPr>
        <p:spPr/>
        <p:txBody>
          <a:bodyPr/>
          <a:lstStyle/>
          <a:p>
            <a:pPr>
              <a:defRPr/>
            </a:pPr>
            <a:fld id="{EA7BA058-1E0A-4C7E-BE24-F8EAD1C2E072}" type="slidenum">
              <a:rPr lang="en-US" altLang="zh-CN" smtClean="0"/>
              <a:pPr>
                <a:defRPr/>
              </a:pPr>
              <a:t>47</a:t>
            </a:fld>
            <a:endParaRPr lang="en-US" altLang="zh-CN" dirty="0"/>
          </a:p>
        </p:txBody>
      </p:sp>
      <p:pic>
        <p:nvPicPr>
          <p:cNvPr id="5" name="Content Placeholder 4" descr="OutletDensity_FPL100.png"/>
          <p:cNvPicPr>
            <a:picLocks noGrp="1" noChangeAspect="1"/>
          </p:cNvPicPr>
          <p:nvPr>
            <p:ph idx="1"/>
          </p:nvPr>
        </p:nvPicPr>
        <p:blipFill>
          <a:blip r:embed="rId2" cstate="print"/>
          <a:stretch>
            <a:fillRect/>
          </a:stretch>
        </p:blipFill>
        <p:spPr>
          <a:xfrm>
            <a:off x="0" y="1066800"/>
            <a:ext cx="4572000" cy="3352800"/>
          </a:xfrm>
          <a:prstGeom prst="rect">
            <a:avLst/>
          </a:prstGeom>
        </p:spPr>
      </p:pic>
      <p:sp>
        <p:nvSpPr>
          <p:cNvPr id="6" name="TextBox 5"/>
          <p:cNvSpPr txBox="1"/>
          <p:nvPr/>
        </p:nvSpPr>
        <p:spPr>
          <a:xfrm>
            <a:off x="228600" y="4419600"/>
            <a:ext cx="4343400" cy="1569660"/>
          </a:xfrm>
          <a:prstGeom prst="rect">
            <a:avLst/>
          </a:prstGeom>
          <a:noFill/>
        </p:spPr>
        <p:txBody>
          <a:bodyPr wrap="square" rtlCol="0">
            <a:spAutoFit/>
          </a:bodyPr>
          <a:lstStyle/>
          <a:p>
            <a:r>
              <a:rPr lang="en-US" sz="1600" b="1" dirty="0" smtClean="0">
                <a:solidFill>
                  <a:schemeClr val="bg1"/>
                </a:solidFill>
              </a:rPr>
              <a:t>Linear Fit</a:t>
            </a:r>
            <a:endParaRPr lang="en-US" sz="1600" dirty="0" smtClean="0">
              <a:solidFill>
                <a:schemeClr val="bg1"/>
              </a:solidFill>
            </a:endParaRPr>
          </a:p>
          <a:p>
            <a:r>
              <a:rPr lang="en-US" sz="1600" dirty="0" smtClean="0">
                <a:solidFill>
                  <a:schemeClr val="bg1"/>
                </a:solidFill>
              </a:rPr>
              <a:t>Total Outlet Density </a:t>
            </a:r>
            <a:r>
              <a:rPr lang="en-US" sz="1600" dirty="0" smtClean="0">
                <a:solidFill>
                  <a:schemeClr val="bg1"/>
                </a:solidFill>
              </a:rPr>
              <a:t>= 49.722545 + 0.0137872*fpl100</a:t>
            </a:r>
          </a:p>
          <a:p>
            <a:r>
              <a:rPr lang="en-US" sz="1600" dirty="0" smtClean="0">
                <a:solidFill>
                  <a:schemeClr val="bg1"/>
                </a:solidFill>
              </a:rPr>
              <a:t> n = 98</a:t>
            </a:r>
          </a:p>
          <a:p>
            <a:r>
              <a:rPr lang="en-US" sz="1600" b="1" dirty="0" smtClean="0">
                <a:solidFill>
                  <a:schemeClr val="bg1"/>
                </a:solidFill>
              </a:rPr>
              <a:t>Summary of Fit</a:t>
            </a:r>
            <a:endParaRPr lang="en-US" sz="1600" dirty="0" smtClean="0">
              <a:solidFill>
                <a:schemeClr val="bg1"/>
              </a:solidFill>
            </a:endParaRPr>
          </a:p>
          <a:p>
            <a:r>
              <a:rPr lang="en-US" sz="1600" b="1" dirty="0" smtClean="0">
                <a:solidFill>
                  <a:schemeClr val="bg1"/>
                </a:solidFill>
              </a:rPr>
              <a:t> </a:t>
            </a:r>
            <a:r>
              <a:rPr lang="en-US" sz="1600" dirty="0" smtClean="0">
                <a:solidFill>
                  <a:schemeClr val="bg1"/>
                </a:solidFill>
              </a:rPr>
              <a:t>R square= </a:t>
            </a:r>
            <a:r>
              <a:rPr lang="en-US" sz="1600" dirty="0" smtClean="0">
                <a:solidFill>
                  <a:schemeClr val="bg1"/>
                </a:solidFill>
              </a:rPr>
              <a:t>0.582581; p&lt; 0.05 alpha level</a:t>
            </a:r>
            <a:endParaRPr lang="en-US" sz="1600" dirty="0">
              <a:solidFill>
                <a:schemeClr val="bg1"/>
              </a:solidFill>
            </a:endParaRPr>
          </a:p>
        </p:txBody>
      </p:sp>
      <p:pic>
        <p:nvPicPr>
          <p:cNvPr id="7" name="Picture 6" descr="OutletDensity_FPL125.png"/>
          <p:cNvPicPr>
            <a:picLocks noChangeAspect="1"/>
          </p:cNvPicPr>
          <p:nvPr/>
        </p:nvPicPr>
        <p:blipFill>
          <a:blip r:embed="rId3" cstate="print"/>
          <a:stretch>
            <a:fillRect/>
          </a:stretch>
        </p:blipFill>
        <p:spPr>
          <a:xfrm>
            <a:off x="4661903" y="1066800"/>
            <a:ext cx="4451617" cy="3352800"/>
          </a:xfrm>
          <a:prstGeom prst="rect">
            <a:avLst/>
          </a:prstGeom>
        </p:spPr>
      </p:pic>
      <p:sp>
        <p:nvSpPr>
          <p:cNvPr id="10" name="TextBox 9"/>
          <p:cNvSpPr txBox="1"/>
          <p:nvPr/>
        </p:nvSpPr>
        <p:spPr>
          <a:xfrm>
            <a:off x="4648200" y="4419600"/>
            <a:ext cx="4495800" cy="1569660"/>
          </a:xfrm>
          <a:prstGeom prst="rect">
            <a:avLst/>
          </a:prstGeom>
          <a:noFill/>
        </p:spPr>
        <p:txBody>
          <a:bodyPr wrap="square" rtlCol="0">
            <a:spAutoFit/>
          </a:bodyPr>
          <a:lstStyle/>
          <a:p>
            <a:r>
              <a:rPr lang="en-US" sz="1600" b="1" dirty="0" smtClean="0">
                <a:solidFill>
                  <a:schemeClr val="bg1"/>
                </a:solidFill>
              </a:rPr>
              <a:t>Linear Fit</a:t>
            </a:r>
            <a:endParaRPr lang="en-US" sz="1600" dirty="0" smtClean="0">
              <a:solidFill>
                <a:schemeClr val="bg1"/>
              </a:solidFill>
            </a:endParaRPr>
          </a:p>
          <a:p>
            <a:r>
              <a:rPr lang="en-US" sz="1600" dirty="0" smtClean="0">
                <a:solidFill>
                  <a:schemeClr val="bg1"/>
                </a:solidFill>
              </a:rPr>
              <a:t>Total Outlet Density </a:t>
            </a:r>
            <a:r>
              <a:rPr lang="en-US" sz="1600" dirty="0" smtClean="0">
                <a:solidFill>
                  <a:schemeClr val="bg1"/>
                </a:solidFill>
              </a:rPr>
              <a:t>= 53.734951 + 0.0176907*fpl125</a:t>
            </a:r>
          </a:p>
          <a:p>
            <a:r>
              <a:rPr lang="en-US" sz="1600" dirty="0" smtClean="0">
                <a:solidFill>
                  <a:schemeClr val="bg1"/>
                </a:solidFill>
              </a:rPr>
              <a:t> n = 98</a:t>
            </a:r>
          </a:p>
          <a:p>
            <a:r>
              <a:rPr lang="en-US" sz="1600" b="1" dirty="0" smtClean="0">
                <a:solidFill>
                  <a:schemeClr val="bg1"/>
                </a:solidFill>
              </a:rPr>
              <a:t>Summary of Fit</a:t>
            </a:r>
            <a:endParaRPr lang="en-US" sz="1600" dirty="0" smtClean="0">
              <a:solidFill>
                <a:schemeClr val="bg1"/>
              </a:solidFill>
            </a:endParaRPr>
          </a:p>
          <a:p>
            <a:r>
              <a:rPr lang="en-US" sz="1600" dirty="0" smtClean="0">
                <a:solidFill>
                  <a:schemeClr val="bg1"/>
                </a:solidFill>
              </a:rPr>
              <a:t>R square </a:t>
            </a:r>
            <a:r>
              <a:rPr lang="en-US" sz="1600" dirty="0" smtClean="0">
                <a:solidFill>
                  <a:schemeClr val="bg1"/>
                </a:solidFill>
              </a:rPr>
              <a:t>= </a:t>
            </a:r>
            <a:r>
              <a:rPr lang="en-US" sz="1600" dirty="0" smtClean="0">
                <a:solidFill>
                  <a:schemeClr val="bg1"/>
                </a:solidFill>
              </a:rPr>
              <a:t>0.540843; p&lt; 0.05 alpha level</a:t>
            </a:r>
            <a:endParaRPr lang="en-US" sz="1600" dirty="0">
              <a:solidFill>
                <a:schemeClr val="bg1"/>
              </a:solidFill>
            </a:endParaRPr>
          </a:p>
        </p:txBody>
      </p:sp>
    </p:spTree>
    <p:extLst>
      <p:ext uri="{BB962C8B-B14F-4D97-AF65-F5344CB8AC3E}">
        <p14:creationId xmlns:p14="http://schemas.microsoft.com/office/powerpoint/2010/main" xmlns="" val="20615005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FFC000"/>
                </a:solidFill>
              </a:rPr>
              <a:t>Results (cont.)</a:t>
            </a:r>
            <a:endParaRPr lang="en-US" dirty="0">
              <a:solidFill>
                <a:srgbClr val="FFC000"/>
              </a:solidFill>
            </a:endParaRPr>
          </a:p>
        </p:txBody>
      </p:sp>
      <p:sp>
        <p:nvSpPr>
          <p:cNvPr id="4" name="Slide Number Placeholder 3"/>
          <p:cNvSpPr>
            <a:spLocks noGrp="1"/>
          </p:cNvSpPr>
          <p:nvPr>
            <p:ph type="sldNum" sz="quarter" idx="12"/>
          </p:nvPr>
        </p:nvSpPr>
        <p:spPr/>
        <p:txBody>
          <a:bodyPr/>
          <a:lstStyle/>
          <a:p>
            <a:pPr>
              <a:defRPr/>
            </a:pPr>
            <a:fld id="{EA7BA058-1E0A-4C7E-BE24-F8EAD1C2E072}" type="slidenum">
              <a:rPr lang="en-US" altLang="zh-CN" smtClean="0"/>
              <a:pPr>
                <a:defRPr/>
              </a:pPr>
              <a:t>48</a:t>
            </a:fld>
            <a:endParaRPr lang="en-US" altLang="zh-CN" dirty="0"/>
          </a:p>
        </p:txBody>
      </p:sp>
      <p:sp>
        <p:nvSpPr>
          <p:cNvPr id="6" name="TextBox 5"/>
          <p:cNvSpPr txBox="1"/>
          <p:nvPr/>
        </p:nvSpPr>
        <p:spPr>
          <a:xfrm>
            <a:off x="0" y="4490496"/>
            <a:ext cx="4495800" cy="1569660"/>
          </a:xfrm>
          <a:prstGeom prst="rect">
            <a:avLst/>
          </a:prstGeom>
          <a:noFill/>
        </p:spPr>
        <p:txBody>
          <a:bodyPr wrap="square" rtlCol="0">
            <a:spAutoFit/>
          </a:bodyPr>
          <a:lstStyle/>
          <a:p>
            <a:r>
              <a:rPr lang="en-US" sz="1600" b="1" dirty="0" smtClean="0">
                <a:solidFill>
                  <a:schemeClr val="bg1"/>
                </a:solidFill>
              </a:rPr>
              <a:t>Linear Fit</a:t>
            </a:r>
            <a:endParaRPr lang="en-US" sz="1600" dirty="0" smtClean="0">
              <a:solidFill>
                <a:schemeClr val="bg1"/>
              </a:solidFill>
            </a:endParaRPr>
          </a:p>
          <a:p>
            <a:r>
              <a:rPr lang="en-US" sz="1600" dirty="0" smtClean="0">
                <a:solidFill>
                  <a:schemeClr val="bg1"/>
                </a:solidFill>
              </a:rPr>
              <a:t>Total Outlet Density </a:t>
            </a:r>
            <a:r>
              <a:rPr lang="en-US" sz="1600" dirty="0" smtClean="0">
                <a:solidFill>
                  <a:schemeClr val="bg1"/>
                </a:solidFill>
              </a:rPr>
              <a:t>= 48.327727 + 0.0188045*fpl150</a:t>
            </a:r>
          </a:p>
          <a:p>
            <a:r>
              <a:rPr lang="en-US" sz="1600" dirty="0" smtClean="0">
                <a:solidFill>
                  <a:schemeClr val="bg1"/>
                </a:solidFill>
              </a:rPr>
              <a:t> n = 98</a:t>
            </a:r>
          </a:p>
          <a:p>
            <a:r>
              <a:rPr lang="en-US" sz="1600" b="1" dirty="0" smtClean="0">
                <a:solidFill>
                  <a:schemeClr val="bg1"/>
                </a:solidFill>
              </a:rPr>
              <a:t>Summary of Fit</a:t>
            </a:r>
            <a:endParaRPr lang="en-US" sz="1600" dirty="0" smtClean="0">
              <a:solidFill>
                <a:schemeClr val="bg1"/>
              </a:solidFill>
            </a:endParaRPr>
          </a:p>
          <a:p>
            <a:r>
              <a:rPr lang="en-US" sz="1600" b="1" dirty="0" smtClean="0">
                <a:solidFill>
                  <a:schemeClr val="bg1"/>
                </a:solidFill>
              </a:rPr>
              <a:t> </a:t>
            </a:r>
            <a:r>
              <a:rPr lang="en-US" sz="1600" dirty="0" err="1" smtClean="0">
                <a:solidFill>
                  <a:schemeClr val="bg1"/>
                </a:solidFill>
              </a:rPr>
              <a:t>Rsquare</a:t>
            </a:r>
            <a:r>
              <a:rPr lang="en-US" sz="1600" dirty="0" smtClean="0">
                <a:solidFill>
                  <a:schemeClr val="bg1"/>
                </a:solidFill>
              </a:rPr>
              <a:t>= </a:t>
            </a:r>
            <a:r>
              <a:rPr lang="en-US" sz="1600" dirty="0" smtClean="0">
                <a:solidFill>
                  <a:schemeClr val="bg1"/>
                </a:solidFill>
              </a:rPr>
              <a:t>0.557976; p&lt; 0.05 alpha level</a:t>
            </a:r>
            <a:endParaRPr lang="en-US" sz="1600" dirty="0">
              <a:solidFill>
                <a:schemeClr val="bg1"/>
              </a:solidFill>
            </a:endParaRPr>
          </a:p>
        </p:txBody>
      </p:sp>
      <p:sp>
        <p:nvSpPr>
          <p:cNvPr id="10" name="TextBox 9"/>
          <p:cNvSpPr txBox="1"/>
          <p:nvPr/>
        </p:nvSpPr>
        <p:spPr>
          <a:xfrm>
            <a:off x="4572000" y="4490497"/>
            <a:ext cx="4343400" cy="1569660"/>
          </a:xfrm>
          <a:prstGeom prst="rect">
            <a:avLst/>
          </a:prstGeom>
          <a:noFill/>
        </p:spPr>
        <p:txBody>
          <a:bodyPr wrap="square" rtlCol="0">
            <a:spAutoFit/>
          </a:bodyPr>
          <a:lstStyle/>
          <a:p>
            <a:r>
              <a:rPr lang="en-US" sz="1600" b="1" dirty="0" smtClean="0">
                <a:solidFill>
                  <a:schemeClr val="bg1"/>
                </a:solidFill>
              </a:rPr>
              <a:t>Linear Fit</a:t>
            </a:r>
            <a:endParaRPr lang="en-US" sz="1600" dirty="0" smtClean="0">
              <a:solidFill>
                <a:schemeClr val="bg1"/>
              </a:solidFill>
            </a:endParaRPr>
          </a:p>
          <a:p>
            <a:r>
              <a:rPr lang="en-US" sz="1600" dirty="0" err="1" smtClean="0">
                <a:solidFill>
                  <a:schemeClr val="bg1"/>
                </a:solidFill>
              </a:rPr>
              <a:t>TTotal</a:t>
            </a:r>
            <a:r>
              <a:rPr lang="en-US" sz="1600" dirty="0" smtClean="0">
                <a:solidFill>
                  <a:schemeClr val="bg1"/>
                </a:solidFill>
              </a:rPr>
              <a:t> </a:t>
            </a:r>
            <a:r>
              <a:rPr lang="en-US" sz="1600" dirty="0" smtClean="0">
                <a:solidFill>
                  <a:schemeClr val="bg1"/>
                </a:solidFill>
              </a:rPr>
              <a:t>Outlet Density </a:t>
            </a:r>
            <a:r>
              <a:rPr lang="en-US" sz="1600" dirty="0" smtClean="0">
                <a:solidFill>
                  <a:schemeClr val="bg1"/>
                </a:solidFill>
              </a:rPr>
              <a:t>= 36.309447 + 0.0414117*fpl200</a:t>
            </a:r>
          </a:p>
          <a:p>
            <a:r>
              <a:rPr lang="en-US" sz="1600" dirty="0" smtClean="0">
                <a:solidFill>
                  <a:schemeClr val="bg1"/>
                </a:solidFill>
              </a:rPr>
              <a:t> n = 98</a:t>
            </a:r>
          </a:p>
          <a:p>
            <a:r>
              <a:rPr lang="en-US" sz="1600" b="1" dirty="0" smtClean="0">
                <a:solidFill>
                  <a:schemeClr val="bg1"/>
                </a:solidFill>
              </a:rPr>
              <a:t>Summary of Fit</a:t>
            </a:r>
            <a:endParaRPr lang="en-US" sz="1600" dirty="0" smtClean="0">
              <a:solidFill>
                <a:schemeClr val="bg1"/>
              </a:solidFill>
            </a:endParaRPr>
          </a:p>
          <a:p>
            <a:r>
              <a:rPr lang="en-US" sz="1600" b="1" dirty="0" smtClean="0">
                <a:solidFill>
                  <a:schemeClr val="bg1"/>
                </a:solidFill>
              </a:rPr>
              <a:t> </a:t>
            </a:r>
            <a:r>
              <a:rPr lang="en-US" sz="1600" dirty="0" err="1" smtClean="0">
                <a:solidFill>
                  <a:schemeClr val="bg1"/>
                </a:solidFill>
              </a:rPr>
              <a:t>Rsquare</a:t>
            </a:r>
            <a:r>
              <a:rPr lang="en-US" sz="1600" dirty="0" smtClean="0">
                <a:solidFill>
                  <a:schemeClr val="bg1"/>
                </a:solidFill>
              </a:rPr>
              <a:t>= </a:t>
            </a:r>
            <a:r>
              <a:rPr lang="en-US" sz="1600" dirty="0" smtClean="0">
                <a:solidFill>
                  <a:schemeClr val="bg1"/>
                </a:solidFill>
              </a:rPr>
              <a:t>0.560293; p&lt; 0.05 alpha level</a:t>
            </a:r>
            <a:endParaRPr lang="en-US" sz="1600" dirty="0">
              <a:solidFill>
                <a:schemeClr val="bg1"/>
              </a:solidFill>
            </a:endParaRPr>
          </a:p>
        </p:txBody>
      </p:sp>
      <p:pic>
        <p:nvPicPr>
          <p:cNvPr id="11" name="Content Placeholder 10" descr="OutletDensity_FPL150.png"/>
          <p:cNvPicPr>
            <a:picLocks noGrp="1" noChangeAspect="1"/>
          </p:cNvPicPr>
          <p:nvPr>
            <p:ph idx="1"/>
          </p:nvPr>
        </p:nvPicPr>
        <p:blipFill>
          <a:blip r:embed="rId3" cstate="print"/>
          <a:stretch>
            <a:fillRect/>
          </a:stretch>
        </p:blipFill>
        <p:spPr>
          <a:xfrm>
            <a:off x="15241" y="1066800"/>
            <a:ext cx="4404360" cy="3447809"/>
          </a:xfrm>
        </p:spPr>
      </p:pic>
      <p:pic>
        <p:nvPicPr>
          <p:cNvPr id="12" name="Picture 11" descr="OutletDensity_FPL200.png"/>
          <p:cNvPicPr>
            <a:picLocks noChangeAspect="1"/>
          </p:cNvPicPr>
          <p:nvPr/>
        </p:nvPicPr>
        <p:blipFill>
          <a:blip r:embed="rId4" cstate="print"/>
          <a:stretch>
            <a:fillRect/>
          </a:stretch>
        </p:blipFill>
        <p:spPr>
          <a:xfrm>
            <a:off x="4583014" y="1066800"/>
            <a:ext cx="4545746" cy="3429000"/>
          </a:xfrm>
          <a:prstGeom prst="rect">
            <a:avLst/>
          </a:prstGeom>
        </p:spPr>
      </p:pic>
    </p:spTree>
    <p:extLst>
      <p:ext uri="{BB962C8B-B14F-4D97-AF65-F5344CB8AC3E}">
        <p14:creationId xmlns:p14="http://schemas.microsoft.com/office/powerpoint/2010/main" xmlns="" val="34995557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752600"/>
          </a:xfrm>
        </p:spPr>
        <p:txBody>
          <a:bodyPr>
            <a:noAutofit/>
          </a:bodyPr>
          <a:lstStyle/>
          <a:p>
            <a:r>
              <a:rPr lang="en-US" sz="3200" b="1" dirty="0" smtClean="0">
                <a:solidFill>
                  <a:srgbClr val="FFC000"/>
                </a:solidFill>
                <a:cs typeface="Arial" pitchFamily="34" charset="0"/>
              </a:rPr>
              <a:t>Differences </a:t>
            </a:r>
            <a:r>
              <a:rPr lang="en-US" sz="3200" b="1" dirty="0" smtClean="0">
                <a:solidFill>
                  <a:srgbClr val="FFC000"/>
                </a:solidFill>
                <a:cs typeface="Arial" pitchFamily="34" charset="0"/>
              </a:rPr>
              <a:t>Between</a:t>
            </a:r>
            <a:br>
              <a:rPr lang="en-US" sz="3200" b="1" dirty="0" smtClean="0">
                <a:solidFill>
                  <a:srgbClr val="FFC000"/>
                </a:solidFill>
                <a:cs typeface="Arial" pitchFamily="34" charset="0"/>
              </a:rPr>
            </a:br>
            <a:r>
              <a:rPr lang="en-US" sz="3200" b="1" dirty="0" smtClean="0">
                <a:solidFill>
                  <a:srgbClr val="FFC000"/>
                </a:solidFill>
                <a:cs typeface="Arial" pitchFamily="34" charset="0"/>
              </a:rPr>
              <a:t>Proportion of Outlets with ABC License Violations by Type of License, </a:t>
            </a:r>
            <a:br>
              <a:rPr lang="en-US" sz="3200" b="1" dirty="0" smtClean="0">
                <a:solidFill>
                  <a:srgbClr val="FFC000"/>
                </a:solidFill>
                <a:cs typeface="Arial" pitchFamily="34" charset="0"/>
              </a:rPr>
            </a:br>
            <a:r>
              <a:rPr lang="en-US" sz="3200" b="1" dirty="0" smtClean="0">
                <a:solidFill>
                  <a:srgbClr val="FFC000"/>
                </a:solidFill>
                <a:cs typeface="Arial" pitchFamily="34" charset="0"/>
              </a:rPr>
              <a:t>Los Angeles County, 2005-2010</a:t>
            </a:r>
          </a:p>
        </p:txBody>
      </p:sp>
      <p:sp>
        <p:nvSpPr>
          <p:cNvPr id="6" name="Content Placeholder 2"/>
          <p:cNvSpPr>
            <a:spLocks noGrp="1"/>
          </p:cNvSpPr>
          <p:nvPr>
            <p:ph idx="1"/>
          </p:nvPr>
        </p:nvSpPr>
        <p:spPr>
          <a:xfrm>
            <a:off x="260230" y="2133600"/>
            <a:ext cx="8382000" cy="2743200"/>
          </a:xfrm>
          <a:ln>
            <a:noFill/>
          </a:ln>
        </p:spPr>
        <p:txBody>
          <a:bodyPr>
            <a:noAutofit/>
          </a:bodyPr>
          <a:lstStyle/>
          <a:p>
            <a:pPr marL="342900" lvl="1" indent="-342900">
              <a:buFontTx/>
              <a:buChar char="•"/>
            </a:pPr>
            <a:r>
              <a:rPr lang="en-US" sz="2400" dirty="0" smtClean="0">
                <a:cs typeface="Arial" pitchFamily="34" charset="0"/>
              </a:rPr>
              <a:t>Null Hypothesis:  There is no difference between the proportion of alcohol outlet violations for </a:t>
            </a:r>
            <a:r>
              <a:rPr lang="en-US" sz="2400" dirty="0">
                <a:solidFill>
                  <a:srgbClr val="FFFF00"/>
                </a:solidFill>
                <a:cs typeface="Arial" pitchFamily="34" charset="0"/>
              </a:rPr>
              <a:t>o</a:t>
            </a:r>
            <a:r>
              <a:rPr lang="en-US" sz="2400" dirty="0" smtClean="0">
                <a:solidFill>
                  <a:srgbClr val="FFFF00"/>
                </a:solidFill>
                <a:cs typeface="Arial" pitchFamily="34" charset="0"/>
              </a:rPr>
              <a:t>ff</a:t>
            </a:r>
            <a:r>
              <a:rPr lang="en-US" sz="2400" dirty="0" smtClean="0">
                <a:cs typeface="Arial" pitchFamily="34" charset="0"/>
              </a:rPr>
              <a:t>- and </a:t>
            </a:r>
            <a:r>
              <a:rPr lang="en-US" sz="2400" dirty="0">
                <a:solidFill>
                  <a:srgbClr val="FFFF00"/>
                </a:solidFill>
                <a:cs typeface="Arial" pitchFamily="34" charset="0"/>
              </a:rPr>
              <a:t>o</a:t>
            </a:r>
            <a:r>
              <a:rPr lang="en-US" sz="2400" dirty="0" smtClean="0">
                <a:solidFill>
                  <a:srgbClr val="FFFF00"/>
                </a:solidFill>
                <a:cs typeface="Arial" pitchFamily="34" charset="0"/>
              </a:rPr>
              <a:t>n</a:t>
            </a:r>
            <a:r>
              <a:rPr lang="en-US" sz="2400" dirty="0" smtClean="0">
                <a:cs typeface="Arial" pitchFamily="34" charset="0"/>
              </a:rPr>
              <a:t>-premise licensed outlets in LAC</a:t>
            </a:r>
            <a:endParaRPr lang="en-US" sz="1000" dirty="0" smtClean="0">
              <a:cs typeface="Arial" pitchFamily="34" charset="0"/>
            </a:endParaRPr>
          </a:p>
          <a:p>
            <a:pPr marL="342900" lvl="1" indent="-342900">
              <a:buFontTx/>
              <a:buChar char="•"/>
            </a:pPr>
            <a:endParaRPr lang="en-US" sz="1000" dirty="0" smtClean="0">
              <a:cs typeface="Arial" pitchFamily="34" charset="0"/>
            </a:endParaRPr>
          </a:p>
          <a:p>
            <a:pPr marL="2686050" lvl="7" indent="0">
              <a:buNone/>
            </a:pPr>
            <a:r>
              <a:rPr lang="en-US" sz="2400" dirty="0" smtClean="0">
                <a:cs typeface="Arial" pitchFamily="34" charset="0"/>
              </a:rPr>
              <a:t>		Odds Ratio   		p Value</a:t>
            </a:r>
          </a:p>
          <a:p>
            <a:pPr marL="400050" lvl="2" indent="0">
              <a:buNone/>
            </a:pPr>
            <a:r>
              <a:rPr lang="en-US" dirty="0" smtClean="0">
                <a:solidFill>
                  <a:srgbClr val="FFFF00"/>
                </a:solidFill>
                <a:cs typeface="Arial" pitchFamily="34" charset="0"/>
              </a:rPr>
              <a:t>Finding:			      1.9		</a:t>
            </a:r>
            <a:r>
              <a:rPr lang="en-US" dirty="0" smtClean="0">
                <a:solidFill>
                  <a:srgbClr val="FFFF00"/>
                </a:solidFill>
                <a:cs typeface="Arial" pitchFamily="34" charset="0"/>
              </a:rPr>
              <a:t>p &lt;.</a:t>
            </a:r>
            <a:r>
              <a:rPr lang="en-US" dirty="0" smtClean="0">
                <a:solidFill>
                  <a:srgbClr val="FFFF00"/>
                </a:solidFill>
                <a:cs typeface="Arial" pitchFamily="34" charset="0"/>
              </a:rPr>
              <a:t>001</a:t>
            </a:r>
          </a:p>
          <a:p>
            <a:pPr marL="400050" lvl="2" indent="0">
              <a:buNone/>
            </a:pPr>
            <a:endParaRPr lang="en-US" dirty="0" smtClean="0">
              <a:cs typeface="Arial" pitchFamily="34" charset="0"/>
            </a:endParaRPr>
          </a:p>
          <a:p>
            <a:pPr marL="400050" lvl="2" indent="0">
              <a:buNone/>
            </a:pPr>
            <a:r>
              <a:rPr lang="en-US" dirty="0" smtClean="0">
                <a:cs typeface="Arial" pitchFamily="34" charset="0"/>
              </a:rPr>
              <a:t>The </a:t>
            </a:r>
            <a:r>
              <a:rPr lang="en-US" dirty="0" smtClean="0">
                <a:cs typeface="Arial" pitchFamily="34" charset="0"/>
              </a:rPr>
              <a:t>odds for an off-premise outlet to have a violation compared to an on-premise outlet was about 1.9 times higher</a:t>
            </a:r>
            <a:endParaRPr lang="en-US" dirty="0" smtClean="0">
              <a:solidFill>
                <a:srgbClr val="FFFF00"/>
              </a:solidFill>
              <a:cs typeface="Arial" pitchFamily="34" charset="0"/>
            </a:endParaRPr>
          </a:p>
          <a:p>
            <a:pPr marL="342900" lvl="1" indent="-342900">
              <a:buFontTx/>
              <a:buChar char="•"/>
            </a:pPr>
            <a:endParaRPr lang="en-US" sz="2400" dirty="0">
              <a:cs typeface="Arial" pitchFamily="34" charset="0"/>
            </a:endParaRPr>
          </a:p>
          <a:p>
            <a:endParaRPr lang="en-US" sz="2400" dirty="0" smtClean="0">
              <a:latin typeface="+mj-lt"/>
              <a:cs typeface="Arial" pitchFamily="34" charset="0"/>
            </a:endParaRPr>
          </a:p>
        </p:txBody>
      </p:sp>
      <p:sp>
        <p:nvSpPr>
          <p:cNvPr id="3" name="TextBox 2"/>
          <p:cNvSpPr txBox="1"/>
          <p:nvPr/>
        </p:nvSpPr>
        <p:spPr>
          <a:xfrm>
            <a:off x="228600" y="6400800"/>
            <a:ext cx="4495800" cy="261610"/>
          </a:xfrm>
          <a:prstGeom prst="rect">
            <a:avLst/>
          </a:prstGeom>
          <a:noFill/>
        </p:spPr>
        <p:txBody>
          <a:bodyPr wrap="square" rtlCol="0">
            <a:spAutoFit/>
          </a:bodyPr>
          <a:lstStyle/>
          <a:p>
            <a:r>
              <a:rPr lang="en-US" sz="1100" dirty="0" smtClean="0">
                <a:solidFill>
                  <a:schemeClr val="bg1"/>
                </a:solidFill>
                <a:latin typeface="+mj-lt"/>
              </a:rPr>
              <a:t>* N = 7,977 violation events for time period 2005-2010  </a:t>
            </a:r>
            <a:endParaRPr lang="en-US" sz="1100" dirty="0">
              <a:solidFill>
                <a:schemeClr val="bg1"/>
              </a:solidFill>
              <a:latin typeface="+mj-lt"/>
            </a:endParaRPr>
          </a:p>
        </p:txBody>
      </p:sp>
    </p:spTree>
    <p:extLst>
      <p:ext uri="{BB962C8B-B14F-4D97-AF65-F5344CB8AC3E}">
        <p14:creationId xmlns:p14="http://schemas.microsoft.com/office/powerpoint/2010/main" xmlns="" val="23332521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228600" y="1991096"/>
            <a:ext cx="8763000" cy="3114304"/>
          </a:xfrm>
        </p:spPr>
        <p:txBody>
          <a:bodyPr>
            <a:noAutofit/>
          </a:bodyPr>
          <a:lstStyle/>
          <a:p>
            <a:pPr marL="342900" lvl="1" indent="-342900">
              <a:buFontTx/>
              <a:buChar char="•"/>
            </a:pPr>
            <a:r>
              <a:rPr lang="en-US" sz="2400" dirty="0" smtClean="0">
                <a:cs typeface="Arial" pitchFamily="34" charset="0"/>
              </a:rPr>
              <a:t>Null Hypothesis:  There is no difference between the proportion of alcohol outlet violations </a:t>
            </a:r>
            <a:r>
              <a:rPr lang="en-US" sz="2400" dirty="0" smtClean="0">
                <a:solidFill>
                  <a:srgbClr val="FFFF00"/>
                </a:solidFill>
                <a:cs typeface="Arial" pitchFamily="34" charset="0"/>
              </a:rPr>
              <a:t>when a minor was involved</a:t>
            </a:r>
            <a:r>
              <a:rPr lang="en-US" sz="2400" dirty="0" smtClean="0">
                <a:cs typeface="Arial" pitchFamily="34" charset="0"/>
              </a:rPr>
              <a:t> for </a:t>
            </a:r>
            <a:r>
              <a:rPr lang="en-US" sz="2400" dirty="0">
                <a:solidFill>
                  <a:srgbClr val="FFFF00"/>
                </a:solidFill>
                <a:cs typeface="Arial" pitchFamily="34" charset="0"/>
              </a:rPr>
              <a:t>o</a:t>
            </a:r>
            <a:r>
              <a:rPr lang="en-US" sz="2400" dirty="0" smtClean="0">
                <a:solidFill>
                  <a:srgbClr val="FFFF00"/>
                </a:solidFill>
                <a:cs typeface="Arial" pitchFamily="34" charset="0"/>
              </a:rPr>
              <a:t>ff</a:t>
            </a:r>
            <a:r>
              <a:rPr lang="en-US" sz="2400" dirty="0" smtClean="0">
                <a:cs typeface="Arial" pitchFamily="34" charset="0"/>
              </a:rPr>
              <a:t>- and </a:t>
            </a:r>
            <a:r>
              <a:rPr lang="en-US" sz="2400" dirty="0">
                <a:solidFill>
                  <a:srgbClr val="FFFF00"/>
                </a:solidFill>
                <a:cs typeface="Arial" pitchFamily="34" charset="0"/>
              </a:rPr>
              <a:t>o</a:t>
            </a:r>
            <a:r>
              <a:rPr lang="en-US" sz="2400" dirty="0" smtClean="0">
                <a:solidFill>
                  <a:srgbClr val="FFFF00"/>
                </a:solidFill>
                <a:cs typeface="Arial" pitchFamily="34" charset="0"/>
              </a:rPr>
              <a:t>n</a:t>
            </a:r>
            <a:r>
              <a:rPr lang="en-US" sz="2400" dirty="0" smtClean="0">
                <a:cs typeface="Arial" pitchFamily="34" charset="0"/>
              </a:rPr>
              <a:t>-premise licensed outlets in LA County</a:t>
            </a:r>
            <a:r>
              <a:rPr lang="en-US" sz="1000" dirty="0">
                <a:cs typeface="Arial" pitchFamily="34" charset="0"/>
              </a:rPr>
              <a:t>	</a:t>
            </a:r>
            <a:r>
              <a:rPr lang="en-US" sz="1000" dirty="0" smtClean="0">
                <a:cs typeface="Arial" pitchFamily="34" charset="0"/>
              </a:rPr>
              <a:t>	</a:t>
            </a:r>
            <a:endParaRPr lang="en-US" sz="1000" dirty="0">
              <a:cs typeface="Arial" pitchFamily="34" charset="0"/>
            </a:endParaRPr>
          </a:p>
          <a:p>
            <a:pPr marL="400050" lvl="2" indent="0">
              <a:buNone/>
            </a:pPr>
            <a:r>
              <a:rPr lang="en-US" sz="1000" dirty="0" smtClean="0">
                <a:cs typeface="Arial" pitchFamily="34" charset="0"/>
              </a:rPr>
              <a:t>			</a:t>
            </a:r>
            <a:r>
              <a:rPr lang="en-US" dirty="0" smtClean="0">
                <a:cs typeface="Arial" pitchFamily="34" charset="0"/>
              </a:rPr>
              <a:t>	Odds </a:t>
            </a:r>
            <a:r>
              <a:rPr lang="en-US" dirty="0">
                <a:cs typeface="Arial" pitchFamily="34" charset="0"/>
              </a:rPr>
              <a:t>Ratio   		</a:t>
            </a:r>
            <a:r>
              <a:rPr lang="en-US" dirty="0" smtClean="0">
                <a:cs typeface="Arial" pitchFamily="34" charset="0"/>
              </a:rPr>
              <a:t>p </a:t>
            </a:r>
            <a:r>
              <a:rPr lang="en-US" dirty="0">
                <a:cs typeface="Arial" pitchFamily="34" charset="0"/>
              </a:rPr>
              <a:t>Value</a:t>
            </a:r>
            <a:endParaRPr lang="en-US" dirty="0" smtClean="0">
              <a:solidFill>
                <a:srgbClr val="FFFF00"/>
              </a:solidFill>
              <a:cs typeface="Arial" pitchFamily="34" charset="0"/>
            </a:endParaRPr>
          </a:p>
          <a:p>
            <a:pPr marL="400050" lvl="2" indent="0">
              <a:buNone/>
            </a:pPr>
            <a:r>
              <a:rPr lang="en-US" dirty="0" smtClean="0">
                <a:solidFill>
                  <a:srgbClr val="FFFF00"/>
                </a:solidFill>
                <a:cs typeface="Arial" pitchFamily="34" charset="0"/>
              </a:rPr>
              <a:t>Finding:	</a:t>
            </a:r>
            <a:r>
              <a:rPr lang="en-US" dirty="0">
                <a:solidFill>
                  <a:srgbClr val="FFFF00"/>
                </a:solidFill>
                <a:cs typeface="Arial" pitchFamily="34" charset="0"/>
              </a:rPr>
              <a:t>		</a:t>
            </a:r>
            <a:r>
              <a:rPr lang="en-US" dirty="0" smtClean="0">
                <a:solidFill>
                  <a:srgbClr val="FFFF00"/>
                </a:solidFill>
                <a:cs typeface="Arial" pitchFamily="34" charset="0"/>
              </a:rPr>
              <a:t>      2.6</a:t>
            </a:r>
            <a:r>
              <a:rPr lang="en-US" dirty="0">
                <a:solidFill>
                  <a:srgbClr val="FFFF00"/>
                </a:solidFill>
                <a:cs typeface="Arial" pitchFamily="34" charset="0"/>
              </a:rPr>
              <a:t>			&lt;.001</a:t>
            </a:r>
          </a:p>
          <a:p>
            <a:pPr marL="400050" lvl="2" indent="0">
              <a:buNone/>
            </a:pPr>
            <a:r>
              <a:rPr lang="en-US" sz="2400" dirty="0" smtClean="0">
                <a:cs typeface="Arial" pitchFamily="34" charset="0"/>
              </a:rPr>
              <a:t>The </a:t>
            </a:r>
            <a:r>
              <a:rPr lang="en-US" sz="2400" dirty="0">
                <a:cs typeface="Arial" pitchFamily="34" charset="0"/>
              </a:rPr>
              <a:t>odds for an </a:t>
            </a:r>
            <a:r>
              <a:rPr lang="en-US" sz="2400" dirty="0" smtClean="0">
                <a:cs typeface="Arial" pitchFamily="34" charset="0"/>
              </a:rPr>
              <a:t>off-premise </a:t>
            </a:r>
            <a:r>
              <a:rPr lang="en-US" sz="2400" dirty="0">
                <a:cs typeface="Arial" pitchFamily="34" charset="0"/>
              </a:rPr>
              <a:t>outlet to have a </a:t>
            </a:r>
            <a:r>
              <a:rPr lang="en-US" sz="2400" dirty="0" smtClean="0">
                <a:cs typeface="Arial" pitchFamily="34" charset="0"/>
              </a:rPr>
              <a:t>violation when a minor was involved </a:t>
            </a:r>
            <a:r>
              <a:rPr lang="en-US" sz="2400" dirty="0">
                <a:cs typeface="Arial" pitchFamily="34" charset="0"/>
              </a:rPr>
              <a:t>compared to an </a:t>
            </a:r>
            <a:r>
              <a:rPr lang="en-US" sz="2400" dirty="0" smtClean="0">
                <a:cs typeface="Arial" pitchFamily="34" charset="0"/>
              </a:rPr>
              <a:t>on-premise </a:t>
            </a:r>
            <a:r>
              <a:rPr lang="en-US" sz="2400" dirty="0">
                <a:cs typeface="Arial" pitchFamily="34" charset="0"/>
              </a:rPr>
              <a:t>outlet </a:t>
            </a:r>
            <a:r>
              <a:rPr lang="en-US" sz="2400" dirty="0" smtClean="0">
                <a:cs typeface="Arial" pitchFamily="34" charset="0"/>
              </a:rPr>
              <a:t>was </a:t>
            </a:r>
            <a:r>
              <a:rPr lang="en-US" sz="2400" dirty="0">
                <a:cs typeface="Arial" pitchFamily="34" charset="0"/>
              </a:rPr>
              <a:t>about </a:t>
            </a:r>
            <a:r>
              <a:rPr lang="en-US" sz="2400" dirty="0" smtClean="0">
                <a:cs typeface="Arial" pitchFamily="34" charset="0"/>
              </a:rPr>
              <a:t>2.6 </a:t>
            </a:r>
            <a:r>
              <a:rPr lang="en-US" sz="2400" dirty="0">
                <a:cs typeface="Arial" pitchFamily="34" charset="0"/>
              </a:rPr>
              <a:t>times </a:t>
            </a:r>
            <a:r>
              <a:rPr lang="en-US" sz="2400" dirty="0" smtClean="0">
                <a:cs typeface="Arial" pitchFamily="34" charset="0"/>
              </a:rPr>
              <a:t>higher</a:t>
            </a:r>
            <a:endParaRPr lang="en-US" sz="2400" dirty="0">
              <a:cs typeface="Arial" pitchFamily="34" charset="0"/>
            </a:endParaRPr>
          </a:p>
          <a:p>
            <a:endParaRPr lang="en-US" sz="2400" dirty="0" smtClean="0">
              <a:latin typeface="+mj-lt"/>
              <a:cs typeface="Arial" pitchFamily="34" charset="0"/>
            </a:endParaRPr>
          </a:p>
        </p:txBody>
      </p:sp>
      <p:sp>
        <p:nvSpPr>
          <p:cNvPr id="3" name="TextBox 2"/>
          <p:cNvSpPr txBox="1"/>
          <p:nvPr/>
        </p:nvSpPr>
        <p:spPr>
          <a:xfrm>
            <a:off x="228600" y="6400800"/>
            <a:ext cx="5867400" cy="261610"/>
          </a:xfrm>
          <a:prstGeom prst="rect">
            <a:avLst/>
          </a:prstGeom>
          <a:noFill/>
        </p:spPr>
        <p:txBody>
          <a:bodyPr wrap="square" rtlCol="0">
            <a:spAutoFit/>
          </a:bodyPr>
          <a:lstStyle/>
          <a:p>
            <a:r>
              <a:rPr lang="en-US" sz="1100" dirty="0" smtClean="0">
                <a:solidFill>
                  <a:schemeClr val="bg1"/>
                </a:solidFill>
                <a:latin typeface="+mj-lt"/>
              </a:rPr>
              <a:t>* N = 7,977 violation events for time period 2005-2010,  n=2004 violations involved a minor.  </a:t>
            </a:r>
            <a:endParaRPr lang="en-US" sz="1100" dirty="0">
              <a:solidFill>
                <a:schemeClr val="bg1"/>
              </a:solidFill>
              <a:latin typeface="+mj-lt"/>
            </a:endParaRPr>
          </a:p>
        </p:txBody>
      </p:sp>
      <p:sp>
        <p:nvSpPr>
          <p:cNvPr id="7" name="Title 1"/>
          <p:cNvSpPr txBox="1">
            <a:spLocks/>
          </p:cNvSpPr>
          <p:nvPr/>
        </p:nvSpPr>
        <p:spPr bwMode="auto">
          <a:xfrm>
            <a:off x="228600" y="152400"/>
            <a:ext cx="8763000" cy="1676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400">
                <a:solidFill>
                  <a:srgbClr val="FFFF00"/>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rgbClr val="FFFF00"/>
                </a:solidFill>
                <a:latin typeface="Times New Roman" pitchFamily="18" charset="0"/>
                <a:ea typeface="MS PGothic" pitchFamily="34" charset="-128"/>
                <a:cs typeface="ＭＳ Ｐゴシック" charset="0"/>
              </a:defRPr>
            </a:lvl2pPr>
            <a:lvl3pPr algn="ctr" rtl="0" eaLnBrk="0" fontAlgn="base" hangingPunct="0">
              <a:spcBef>
                <a:spcPct val="0"/>
              </a:spcBef>
              <a:spcAft>
                <a:spcPct val="0"/>
              </a:spcAft>
              <a:defRPr sz="4400">
                <a:solidFill>
                  <a:srgbClr val="FFFF00"/>
                </a:solidFill>
                <a:latin typeface="Times New Roman" pitchFamily="18" charset="0"/>
                <a:ea typeface="MS PGothic" pitchFamily="34" charset="-128"/>
                <a:cs typeface="ＭＳ Ｐゴシック" charset="0"/>
              </a:defRPr>
            </a:lvl3pPr>
            <a:lvl4pPr algn="ctr" rtl="0" eaLnBrk="0" fontAlgn="base" hangingPunct="0">
              <a:spcBef>
                <a:spcPct val="0"/>
              </a:spcBef>
              <a:spcAft>
                <a:spcPct val="0"/>
              </a:spcAft>
              <a:defRPr sz="4400">
                <a:solidFill>
                  <a:srgbClr val="FFFF00"/>
                </a:solidFill>
                <a:latin typeface="Times New Roman" pitchFamily="18" charset="0"/>
                <a:ea typeface="MS PGothic" pitchFamily="34" charset="-128"/>
                <a:cs typeface="ＭＳ Ｐゴシック" charset="0"/>
              </a:defRPr>
            </a:lvl4pPr>
            <a:lvl5pPr algn="ctr" rtl="0" eaLnBrk="0" fontAlgn="base" hangingPunct="0">
              <a:spcBef>
                <a:spcPct val="0"/>
              </a:spcBef>
              <a:spcAft>
                <a:spcPct val="0"/>
              </a:spcAft>
              <a:defRPr sz="4400">
                <a:solidFill>
                  <a:srgbClr val="FFFF00"/>
                </a:solidFill>
                <a:latin typeface="Times New Roman" pitchFamily="18" charset="0"/>
                <a:ea typeface="MS PGothic" pitchFamily="34" charset="-128"/>
                <a:cs typeface="ＭＳ Ｐゴシック" charset="0"/>
              </a:defRPr>
            </a:lvl5pPr>
            <a:lvl6pPr marL="457200" algn="ctr" rtl="0" fontAlgn="base">
              <a:spcBef>
                <a:spcPct val="0"/>
              </a:spcBef>
              <a:spcAft>
                <a:spcPct val="0"/>
              </a:spcAft>
              <a:defRPr sz="4400">
                <a:solidFill>
                  <a:schemeClr val="bg1"/>
                </a:solidFill>
                <a:latin typeface="Times New Roman" pitchFamily="18" charset="0"/>
              </a:defRPr>
            </a:lvl6pPr>
            <a:lvl7pPr marL="914400" algn="ctr" rtl="0" fontAlgn="base">
              <a:spcBef>
                <a:spcPct val="0"/>
              </a:spcBef>
              <a:spcAft>
                <a:spcPct val="0"/>
              </a:spcAft>
              <a:defRPr sz="4400">
                <a:solidFill>
                  <a:schemeClr val="bg1"/>
                </a:solidFill>
                <a:latin typeface="Times New Roman" pitchFamily="18" charset="0"/>
              </a:defRPr>
            </a:lvl7pPr>
            <a:lvl8pPr marL="1371600" algn="ctr" rtl="0" fontAlgn="base">
              <a:spcBef>
                <a:spcPct val="0"/>
              </a:spcBef>
              <a:spcAft>
                <a:spcPct val="0"/>
              </a:spcAft>
              <a:defRPr sz="4400">
                <a:solidFill>
                  <a:schemeClr val="bg1"/>
                </a:solidFill>
                <a:latin typeface="Times New Roman" pitchFamily="18" charset="0"/>
              </a:defRPr>
            </a:lvl8pPr>
            <a:lvl9pPr marL="1828800" algn="ctr" rtl="0" fontAlgn="base">
              <a:spcBef>
                <a:spcPct val="0"/>
              </a:spcBef>
              <a:spcAft>
                <a:spcPct val="0"/>
              </a:spcAft>
              <a:defRPr sz="4400">
                <a:solidFill>
                  <a:schemeClr val="bg1"/>
                </a:solidFill>
                <a:latin typeface="Times New Roman" pitchFamily="18" charset="0"/>
              </a:defRPr>
            </a:lvl9pPr>
          </a:lstStyle>
          <a:p>
            <a:r>
              <a:rPr lang="en-US" sz="3200" b="1" kern="0" dirty="0" smtClean="0">
                <a:solidFill>
                  <a:srgbClr val="FFC000"/>
                </a:solidFill>
                <a:cs typeface="Arial" pitchFamily="34" charset="0"/>
              </a:rPr>
              <a:t>Differences </a:t>
            </a:r>
            <a:r>
              <a:rPr lang="en-US" sz="3200" b="1" kern="0" dirty="0" smtClean="0">
                <a:solidFill>
                  <a:srgbClr val="FFC000"/>
                </a:solidFill>
                <a:cs typeface="Arial" pitchFamily="34" charset="0"/>
              </a:rPr>
              <a:t>Between</a:t>
            </a:r>
          </a:p>
          <a:p>
            <a:r>
              <a:rPr lang="en-US" sz="3200" b="1" kern="0" dirty="0" smtClean="0">
                <a:solidFill>
                  <a:srgbClr val="FFC000"/>
                </a:solidFill>
                <a:cs typeface="Arial" pitchFamily="34" charset="0"/>
              </a:rPr>
              <a:t>Proportion of Outlets with ABC License </a:t>
            </a:r>
            <a:r>
              <a:rPr lang="en-US" sz="3200" b="1" kern="0" dirty="0" smtClean="0">
                <a:solidFill>
                  <a:srgbClr val="FFC000"/>
                </a:solidFill>
                <a:cs typeface="Arial" pitchFamily="34" charset="0"/>
              </a:rPr>
              <a:t>Violations by </a:t>
            </a:r>
            <a:r>
              <a:rPr lang="en-US" sz="3200" b="1" kern="0" dirty="0" smtClean="0">
                <a:solidFill>
                  <a:srgbClr val="FFC000"/>
                </a:solidFill>
                <a:cs typeface="Arial" pitchFamily="34" charset="0"/>
              </a:rPr>
              <a:t>Type of License, </a:t>
            </a:r>
            <a:br>
              <a:rPr lang="en-US" sz="3200" b="1" kern="0" dirty="0" smtClean="0">
                <a:solidFill>
                  <a:srgbClr val="FFC000"/>
                </a:solidFill>
                <a:cs typeface="Arial" pitchFamily="34" charset="0"/>
              </a:rPr>
            </a:br>
            <a:r>
              <a:rPr lang="en-US" sz="3200" b="1" kern="0" dirty="0" smtClean="0">
                <a:solidFill>
                  <a:srgbClr val="FFC000"/>
                </a:solidFill>
                <a:cs typeface="Arial" pitchFamily="34" charset="0"/>
              </a:rPr>
              <a:t>Los Angeles County, 2005-2010</a:t>
            </a:r>
          </a:p>
        </p:txBody>
      </p:sp>
    </p:spTree>
    <p:extLst>
      <p:ext uri="{BB962C8B-B14F-4D97-AF65-F5344CB8AC3E}">
        <p14:creationId xmlns:p14="http://schemas.microsoft.com/office/powerpoint/2010/main" xmlns="" val="31069876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685800"/>
          </a:xfrm>
        </p:spPr>
        <p:txBody>
          <a:bodyPr/>
          <a:lstStyle/>
          <a:p>
            <a:r>
              <a:rPr lang="en-US" dirty="0" smtClean="0">
                <a:solidFill>
                  <a:srgbClr val="FFC000"/>
                </a:solidFill>
              </a:rPr>
              <a:t>Summary</a:t>
            </a:r>
            <a:endParaRPr lang="en-US" dirty="0">
              <a:solidFill>
                <a:srgbClr val="FFC000"/>
              </a:solidFill>
            </a:endParaRPr>
          </a:p>
        </p:txBody>
      </p:sp>
      <p:sp>
        <p:nvSpPr>
          <p:cNvPr id="3" name="Content Placeholder 2"/>
          <p:cNvSpPr>
            <a:spLocks noGrp="1"/>
          </p:cNvSpPr>
          <p:nvPr>
            <p:ph idx="1"/>
          </p:nvPr>
        </p:nvSpPr>
        <p:spPr>
          <a:xfrm>
            <a:off x="152400" y="1600201"/>
            <a:ext cx="8839200" cy="3962400"/>
          </a:xfrm>
        </p:spPr>
        <p:txBody>
          <a:bodyPr/>
          <a:lstStyle/>
          <a:p>
            <a:r>
              <a:rPr lang="en-US" sz="3200" dirty="0" smtClean="0"/>
              <a:t>The proximity of outlets with </a:t>
            </a:r>
            <a:r>
              <a:rPr lang="en-US" sz="3200" dirty="0" smtClean="0"/>
              <a:t>violations </a:t>
            </a:r>
            <a:r>
              <a:rPr lang="en-US" sz="3200" dirty="0" smtClean="0"/>
              <a:t>to schools was significantly associated with selected alcohol related risk behaviors among youth who responded to CHKS survey questions (2008-2010) at schools located in census tracts with higher numbers of Latino </a:t>
            </a:r>
            <a:r>
              <a:rPr lang="en-US" sz="3200" dirty="0" smtClean="0"/>
              <a:t>residents and people living in poverty (&lt;100 FPL)</a:t>
            </a:r>
            <a:endParaRPr lang="en-US" sz="3200" dirty="0" smtClean="0"/>
          </a:p>
          <a:p>
            <a:endParaRPr lang="en-US" sz="2400" dirty="0" smtClean="0">
              <a:cs typeface="Arial" pitchFamily="34" charset="0"/>
            </a:endParaRPr>
          </a:p>
          <a:p>
            <a:endParaRPr lang="en-US" sz="2400" dirty="0">
              <a:cs typeface="Arial" pitchFamily="34" charset="0"/>
            </a:endParaRPr>
          </a:p>
          <a:p>
            <a:endParaRPr lang="en-US" sz="2400" dirty="0"/>
          </a:p>
        </p:txBody>
      </p:sp>
      <p:sp>
        <p:nvSpPr>
          <p:cNvPr id="4" name="Slide Number Placeholder 3"/>
          <p:cNvSpPr>
            <a:spLocks noGrp="1"/>
          </p:cNvSpPr>
          <p:nvPr>
            <p:ph type="sldNum" sz="quarter" idx="12"/>
          </p:nvPr>
        </p:nvSpPr>
        <p:spPr/>
        <p:txBody>
          <a:bodyPr/>
          <a:lstStyle/>
          <a:p>
            <a:pPr>
              <a:defRPr/>
            </a:pPr>
            <a:fld id="{E636FBF6-86EE-4B02-96FC-EB3388CF8586}" type="slidenum">
              <a:rPr lang="en-US" smtClean="0"/>
              <a:pPr>
                <a:defRPr/>
              </a:pPr>
              <a:t>51</a:t>
            </a:fld>
            <a:endParaRPr lang="en-US"/>
          </a:p>
        </p:txBody>
      </p:sp>
    </p:spTree>
    <p:extLst>
      <p:ext uri="{BB962C8B-B14F-4D97-AF65-F5344CB8AC3E}">
        <p14:creationId xmlns:p14="http://schemas.microsoft.com/office/powerpoint/2010/main" xmlns="" val="12432613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dirty="0" smtClean="0">
                <a:solidFill>
                  <a:srgbClr val="FFC000"/>
                </a:solidFill>
              </a:rPr>
              <a:t>Summary</a:t>
            </a:r>
            <a:endParaRPr lang="en-US" dirty="0"/>
          </a:p>
        </p:txBody>
      </p:sp>
      <p:sp>
        <p:nvSpPr>
          <p:cNvPr id="6" name="Content Placeholder 5"/>
          <p:cNvSpPr>
            <a:spLocks noGrp="1"/>
          </p:cNvSpPr>
          <p:nvPr>
            <p:ph idx="1"/>
          </p:nvPr>
        </p:nvSpPr>
        <p:spPr>
          <a:xfrm>
            <a:off x="457200" y="1371600"/>
            <a:ext cx="8229600" cy="4525963"/>
          </a:xfrm>
        </p:spPr>
        <p:txBody>
          <a:bodyPr/>
          <a:lstStyle/>
          <a:p>
            <a:r>
              <a:rPr lang="en-US" sz="3000" dirty="0" smtClean="0"/>
              <a:t>The odds for an off-premise (i.e., liquor store) outlet to have a violation compared to an on-premise </a:t>
            </a:r>
            <a:r>
              <a:rPr lang="en-US" sz="3000" dirty="0" smtClean="0"/>
              <a:t>(</a:t>
            </a:r>
            <a:r>
              <a:rPr lang="en-US" sz="3000" dirty="0" smtClean="0"/>
              <a:t>i.e., restaurant) outlet was about 1.9 times higher</a:t>
            </a:r>
          </a:p>
          <a:p>
            <a:endParaRPr lang="en-US" sz="3000" dirty="0" smtClean="0"/>
          </a:p>
          <a:p>
            <a:r>
              <a:rPr lang="en-US" sz="3000" dirty="0" smtClean="0"/>
              <a:t>The odds for an off-premise (i.e., liquor store)  outlet to have a violation when a minor was involved </a:t>
            </a:r>
            <a:r>
              <a:rPr lang="en-US" sz="3000" dirty="0" smtClean="0"/>
              <a:t>compared </a:t>
            </a:r>
            <a:r>
              <a:rPr lang="en-US" sz="3000" dirty="0" smtClean="0"/>
              <a:t>to an on-premise (i.e., restaurant) outlet was about 2.6 times higher</a:t>
            </a:r>
          </a:p>
          <a:p>
            <a:endParaRPr lang="en-US" dirty="0" smtClean="0"/>
          </a:p>
        </p:txBody>
      </p:sp>
      <p:sp>
        <p:nvSpPr>
          <p:cNvPr id="4" name="Slide Number Placeholder 3"/>
          <p:cNvSpPr>
            <a:spLocks noGrp="1"/>
          </p:cNvSpPr>
          <p:nvPr>
            <p:ph type="sldNum" sz="quarter" idx="12"/>
          </p:nvPr>
        </p:nvSpPr>
        <p:spPr/>
        <p:txBody>
          <a:bodyPr/>
          <a:lstStyle/>
          <a:p>
            <a:pPr>
              <a:defRPr/>
            </a:pPr>
            <a:fld id="{1081B6BF-8D73-482C-802E-A8B7468F3D88}" type="slidenum">
              <a:rPr lang="en-US" smtClean="0"/>
              <a:pPr>
                <a:defRPr/>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0AA8927-5750-4F68-B503-F0921F2E7976}" type="slidenum">
              <a:rPr lang="en-US" smtClean="0"/>
              <a:pPr>
                <a:defRPr/>
              </a:pPr>
              <a:t>53</a:t>
            </a:fld>
            <a:endParaRPr lang="en-US"/>
          </a:p>
        </p:txBody>
      </p:sp>
      <p:sp>
        <p:nvSpPr>
          <p:cNvPr id="3" name="Rectangle 2"/>
          <p:cNvSpPr/>
          <p:nvPr/>
        </p:nvSpPr>
        <p:spPr>
          <a:xfrm>
            <a:off x="381000" y="1600200"/>
            <a:ext cx="8534400" cy="3908762"/>
          </a:xfrm>
          <a:prstGeom prst="rect">
            <a:avLst/>
          </a:prstGeom>
        </p:spPr>
        <p:txBody>
          <a:bodyPr wrap="square">
            <a:spAutoFit/>
          </a:bodyPr>
          <a:lstStyle/>
          <a:p>
            <a:r>
              <a:rPr lang="en-US" sz="3200" b="1" dirty="0" smtClean="0">
                <a:solidFill>
                  <a:srgbClr val="FFFF00"/>
                </a:solidFill>
                <a:latin typeface="Arial"/>
                <a:ea typeface="Calibri"/>
              </a:rPr>
              <a:t>Analyses </a:t>
            </a:r>
            <a:r>
              <a:rPr lang="en-US" sz="3200" b="1" dirty="0" smtClean="0">
                <a:solidFill>
                  <a:srgbClr val="FFFF00"/>
                </a:solidFill>
                <a:latin typeface="Arial"/>
                <a:ea typeface="Calibri"/>
              </a:rPr>
              <a:t>suggest that LAC </a:t>
            </a:r>
            <a:r>
              <a:rPr lang="en-US" sz="3200" b="1" dirty="0">
                <a:solidFill>
                  <a:srgbClr val="FFFF00"/>
                </a:solidFill>
                <a:latin typeface="Arial"/>
                <a:ea typeface="Calibri"/>
              </a:rPr>
              <a:t>communities with higher alcohol outlet </a:t>
            </a:r>
            <a:r>
              <a:rPr lang="en-US" sz="3200" b="1" dirty="0" smtClean="0">
                <a:solidFill>
                  <a:srgbClr val="FFFF00"/>
                </a:solidFill>
                <a:latin typeface="Arial"/>
                <a:ea typeface="Calibri"/>
              </a:rPr>
              <a:t>density (i.e., liquor stores), alcohol-related collisions and </a:t>
            </a:r>
            <a:r>
              <a:rPr lang="en-US" sz="3200" b="1" dirty="0">
                <a:solidFill>
                  <a:srgbClr val="FFFF00"/>
                </a:solidFill>
                <a:latin typeface="Arial"/>
                <a:ea typeface="Calibri"/>
              </a:rPr>
              <a:t>underage </a:t>
            </a:r>
            <a:r>
              <a:rPr lang="en-US" sz="3200" b="1" dirty="0" smtClean="0">
                <a:solidFill>
                  <a:srgbClr val="FFFF00"/>
                </a:solidFill>
                <a:latin typeface="Arial"/>
                <a:ea typeface="Calibri"/>
              </a:rPr>
              <a:t>drinking behaviors may be associated to census tracts, cities and communities </a:t>
            </a:r>
            <a:r>
              <a:rPr lang="en-US" sz="3200" b="1" dirty="0">
                <a:solidFill>
                  <a:srgbClr val="FFFF00"/>
                </a:solidFill>
                <a:latin typeface="Arial"/>
                <a:ea typeface="Calibri"/>
              </a:rPr>
              <a:t>where </a:t>
            </a:r>
            <a:r>
              <a:rPr lang="en-US" sz="3200" b="1" dirty="0" smtClean="0">
                <a:solidFill>
                  <a:srgbClr val="FFFF00"/>
                </a:solidFill>
                <a:latin typeface="Arial"/>
                <a:ea typeface="Calibri"/>
              </a:rPr>
              <a:t>Hispanics and people living in poverty are more likely to live </a:t>
            </a:r>
            <a:endParaRPr lang="en-US" sz="3200" b="1" dirty="0" smtClean="0">
              <a:solidFill>
                <a:srgbClr val="FFFF00"/>
              </a:solidFill>
              <a:latin typeface="Arial"/>
              <a:ea typeface="Calibri"/>
            </a:endParaRPr>
          </a:p>
          <a:p>
            <a:endParaRPr lang="en-US" sz="2400" b="1" dirty="0">
              <a:solidFill>
                <a:srgbClr val="FFFFFF"/>
              </a:solidFill>
              <a:latin typeface="Arial"/>
              <a:ea typeface="Calibri"/>
            </a:endParaRPr>
          </a:p>
        </p:txBody>
      </p:sp>
      <p:sp>
        <p:nvSpPr>
          <p:cNvPr id="5" name="Text Box 1"/>
          <p:cNvSpPr txBox="1">
            <a:spLocks noChangeArrowheads="1"/>
          </p:cNvSpPr>
          <p:nvPr/>
        </p:nvSpPr>
        <p:spPr bwMode="auto">
          <a:xfrm>
            <a:off x="458640" y="116662"/>
            <a:ext cx="8226720" cy="8217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0" rIns="0" bIns="0" anchor="ctr"/>
          <a:lstStyle>
            <a:lvl1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1pPr>
            <a:lvl2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2pPr>
            <a:lvl3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3pPr>
            <a:lvl4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4pPr>
            <a:lvl5pPr eaLnBrk="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sz="2400">
                <a:solidFill>
                  <a:schemeClr val="bg1"/>
                </a:solidFill>
                <a:latin typeface="Arial" charset="0"/>
                <a:ea typeface="msmincho" charset="0"/>
                <a:cs typeface="msmincho" charset="0"/>
              </a:defRPr>
            </a:lvl9pPr>
          </a:lstStyle>
          <a:p>
            <a:pPr algn="ctr" eaLnBrk="1">
              <a:buClrTx/>
              <a:buFontTx/>
              <a:buNone/>
            </a:pPr>
            <a:r>
              <a:rPr lang="en-US" altLang="en-US" sz="4000" b="1" dirty="0" smtClean="0">
                <a:solidFill>
                  <a:srgbClr val="FFC000"/>
                </a:solidFill>
                <a:ea typeface="Arial Unicode MS" pitchFamily="34" charset="-128"/>
                <a:cs typeface="Arial Unicode MS" pitchFamily="34" charset="-128"/>
              </a:rPr>
              <a:t>Conclusions</a:t>
            </a:r>
            <a:endParaRPr lang="en-US" altLang="en-US" sz="4000" b="1" dirty="0">
              <a:solidFill>
                <a:srgbClr val="FFC000"/>
              </a:solidFill>
              <a:ea typeface="Arial Unicode MS" pitchFamily="34" charset="-128"/>
              <a:cs typeface="Arial Unicode MS" pitchFamily="34" charset="-128"/>
            </a:endParaRPr>
          </a:p>
        </p:txBody>
      </p:sp>
    </p:spTree>
    <p:extLst>
      <p:ext uri="{BB962C8B-B14F-4D97-AF65-F5344CB8AC3E}">
        <p14:creationId xmlns:p14="http://schemas.microsoft.com/office/powerpoint/2010/main" xmlns="" val="26547698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lstStyle/>
          <a:p>
            <a:r>
              <a:rPr lang="en-US" sz="4400" dirty="0" smtClean="0">
                <a:solidFill>
                  <a:srgbClr val="FFC000"/>
                </a:solidFill>
                <a:cs typeface="Arial" pitchFamily="34" charset="0"/>
              </a:rPr>
              <a:t>Limitations</a:t>
            </a:r>
            <a:endParaRPr lang="en-US" sz="4400" dirty="0">
              <a:solidFill>
                <a:srgbClr val="FFC000"/>
              </a:solidFill>
              <a:cs typeface="Arial" pitchFamily="34" charset="0"/>
            </a:endParaRPr>
          </a:p>
        </p:txBody>
      </p:sp>
      <p:sp>
        <p:nvSpPr>
          <p:cNvPr id="3" name="Content Placeholder 2"/>
          <p:cNvSpPr>
            <a:spLocks noGrp="1"/>
          </p:cNvSpPr>
          <p:nvPr>
            <p:ph idx="1"/>
          </p:nvPr>
        </p:nvSpPr>
        <p:spPr>
          <a:xfrm>
            <a:off x="457200" y="990600"/>
            <a:ext cx="8229600" cy="5410200"/>
          </a:xfrm>
        </p:spPr>
        <p:txBody>
          <a:bodyPr>
            <a:normAutofit/>
          </a:bodyPr>
          <a:lstStyle/>
          <a:p>
            <a:r>
              <a:rPr lang="en-US" sz="2800" dirty="0" smtClean="0">
                <a:latin typeface="+mj-lt"/>
                <a:cs typeface="Arial" pitchFamily="34" charset="0"/>
              </a:rPr>
              <a:t>Cross-sectional, retrospective design</a:t>
            </a:r>
          </a:p>
          <a:p>
            <a:r>
              <a:rPr lang="en-US" sz="2800" dirty="0" smtClean="0">
                <a:latin typeface="+mj-lt"/>
                <a:cs typeface="Arial" pitchFamily="34" charset="0"/>
              </a:rPr>
              <a:t>Ecological design study</a:t>
            </a:r>
            <a:endParaRPr lang="en-US" sz="2800" dirty="0" smtClean="0">
              <a:latin typeface="+mj-lt"/>
              <a:cs typeface="Arial" pitchFamily="34" charset="0"/>
            </a:endParaRPr>
          </a:p>
          <a:p>
            <a:r>
              <a:rPr lang="en-US" sz="2800" dirty="0" smtClean="0">
                <a:latin typeface="+mj-lt"/>
                <a:cs typeface="Arial" pitchFamily="34" charset="0"/>
              </a:rPr>
              <a:t>California ABC License violations data was aggregated for 2005-2010 time period</a:t>
            </a:r>
          </a:p>
          <a:p>
            <a:r>
              <a:rPr lang="en-US" sz="2800" dirty="0" smtClean="0">
                <a:latin typeface="+mj-lt"/>
                <a:cs typeface="Arial" pitchFamily="34" charset="0"/>
              </a:rPr>
              <a:t>California Healthy Kids Survey Data was for voluntarily participating schools only</a:t>
            </a:r>
            <a:endParaRPr lang="en-US" sz="2800" dirty="0" smtClean="0">
              <a:latin typeface="+mj-lt"/>
              <a:cs typeface="Arial" pitchFamily="34" charset="0"/>
            </a:endParaRPr>
          </a:p>
          <a:p>
            <a:r>
              <a:rPr lang="en-US" sz="2800" dirty="0" smtClean="0">
                <a:latin typeface="+mj-lt"/>
                <a:cs typeface="Arial" pitchFamily="34" charset="0"/>
              </a:rPr>
              <a:t>Alcoholic Beverage Control (ABC) Office License Violations Data is aggregated to years 2005-2010, ABC Office understaffed, data may be incomplete</a:t>
            </a:r>
            <a:endParaRPr lang="en-US" sz="2800" dirty="0" smtClean="0">
              <a:latin typeface="+mj-lt"/>
              <a:cs typeface="Arial" pitchFamily="34" charset="0"/>
            </a:endParaRPr>
          </a:p>
        </p:txBody>
      </p:sp>
    </p:spTree>
    <p:extLst>
      <p:ext uri="{BB962C8B-B14F-4D97-AF65-F5344CB8AC3E}">
        <p14:creationId xmlns:p14="http://schemas.microsoft.com/office/powerpoint/2010/main" xmlns="" val="27553876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lstStyle/>
          <a:p>
            <a:r>
              <a:rPr lang="en-US" b="1" dirty="0" smtClean="0">
                <a:solidFill>
                  <a:srgbClr val="FFC000"/>
                </a:solidFill>
                <a:cs typeface="Arial" pitchFamily="34" charset="0"/>
              </a:rPr>
              <a:t>Policy Implications</a:t>
            </a:r>
            <a:endParaRPr lang="en-US" b="1" dirty="0">
              <a:solidFill>
                <a:srgbClr val="FFC000"/>
              </a:solidFill>
              <a:cs typeface="Arial" pitchFamily="34" charset="0"/>
            </a:endParaRPr>
          </a:p>
        </p:txBody>
      </p:sp>
      <p:sp>
        <p:nvSpPr>
          <p:cNvPr id="3" name="Content Placeholder 2"/>
          <p:cNvSpPr>
            <a:spLocks noGrp="1"/>
          </p:cNvSpPr>
          <p:nvPr>
            <p:ph idx="1"/>
          </p:nvPr>
        </p:nvSpPr>
        <p:spPr>
          <a:xfrm>
            <a:off x="0" y="838200"/>
            <a:ext cx="9144000" cy="5181600"/>
          </a:xfrm>
        </p:spPr>
        <p:txBody>
          <a:bodyPr/>
          <a:lstStyle/>
          <a:p>
            <a:r>
              <a:rPr lang="en-US" dirty="0" smtClean="0">
                <a:latin typeface="+mj-lt"/>
                <a:cs typeface="Arial" pitchFamily="34" charset="0"/>
              </a:rPr>
              <a:t>Monitor </a:t>
            </a:r>
            <a:r>
              <a:rPr lang="en-US" dirty="0">
                <a:latin typeface="+mj-lt"/>
                <a:cs typeface="Arial" pitchFamily="34" charset="0"/>
              </a:rPr>
              <a:t>the urban built environment in LA </a:t>
            </a:r>
            <a:r>
              <a:rPr lang="en-US" dirty="0" smtClean="0">
                <a:latin typeface="+mj-lt"/>
                <a:cs typeface="Arial" pitchFamily="34" charset="0"/>
              </a:rPr>
              <a:t>County</a:t>
            </a:r>
          </a:p>
          <a:p>
            <a:endParaRPr lang="en-US" dirty="0" smtClean="0">
              <a:latin typeface="+mj-lt"/>
              <a:cs typeface="Arial" pitchFamily="34" charset="0"/>
            </a:endParaRPr>
          </a:p>
          <a:p>
            <a:r>
              <a:rPr lang="en-US" dirty="0" smtClean="0">
                <a:latin typeface="+mj-lt"/>
                <a:cs typeface="Arial" pitchFamily="34" charset="0"/>
              </a:rPr>
              <a:t>Explore </a:t>
            </a:r>
            <a:r>
              <a:rPr lang="en-US" dirty="0" smtClean="0">
                <a:latin typeface="+mj-lt"/>
                <a:cs typeface="Arial" pitchFamily="34" charset="0"/>
              </a:rPr>
              <a:t>policy opportunities for change at the County &amp; city level (i.e., city-specific ordinances) </a:t>
            </a:r>
            <a:endParaRPr lang="en-US" dirty="0" smtClean="0">
              <a:latin typeface="+mj-lt"/>
              <a:cs typeface="Arial" pitchFamily="34" charset="0"/>
            </a:endParaRPr>
          </a:p>
          <a:p>
            <a:endParaRPr lang="en-US" dirty="0" smtClean="0">
              <a:latin typeface="+mj-lt"/>
              <a:cs typeface="Arial" pitchFamily="34" charset="0"/>
            </a:endParaRPr>
          </a:p>
          <a:p>
            <a:pPr>
              <a:buClr>
                <a:schemeClr val="bg1"/>
              </a:buClr>
              <a:buSzPct val="100000"/>
              <a:buFont typeface="Arial" pitchFamily="34" charset="0"/>
              <a:buChar char="•"/>
            </a:pPr>
            <a:r>
              <a:rPr lang="en-US" dirty="0" smtClean="0">
                <a:solidFill>
                  <a:srgbClr val="FFFFFF"/>
                </a:solidFill>
                <a:latin typeface="+mj-lt"/>
              </a:rPr>
              <a:t>Follow </a:t>
            </a:r>
            <a:r>
              <a:rPr lang="en-US" dirty="0" smtClean="0">
                <a:solidFill>
                  <a:srgbClr val="FFFF00"/>
                </a:solidFill>
                <a:latin typeface="+mj-lt"/>
              </a:rPr>
              <a:t>The </a:t>
            </a:r>
            <a:r>
              <a:rPr lang="en-US" dirty="0">
                <a:solidFill>
                  <a:srgbClr val="FFFF00"/>
                </a:solidFill>
                <a:latin typeface="+mj-lt"/>
              </a:rPr>
              <a:t>Community </a:t>
            </a:r>
            <a:r>
              <a:rPr lang="en-US" dirty="0" smtClean="0">
                <a:solidFill>
                  <a:srgbClr val="FFFF00"/>
                </a:solidFill>
                <a:latin typeface="+mj-lt"/>
              </a:rPr>
              <a:t>Guide* </a:t>
            </a:r>
            <a:r>
              <a:rPr lang="en-US" dirty="0">
                <a:solidFill>
                  <a:srgbClr val="FFFFFF"/>
                </a:solidFill>
                <a:latin typeface="+mj-lt"/>
              </a:rPr>
              <a:t>Recommendations to reduce </a:t>
            </a:r>
            <a:r>
              <a:rPr lang="en-US" dirty="0" smtClean="0">
                <a:solidFill>
                  <a:srgbClr val="FFFFFF"/>
                </a:solidFill>
                <a:latin typeface="+mj-lt"/>
              </a:rPr>
              <a:t>drinking:</a:t>
            </a:r>
            <a:endParaRPr lang="en-US" dirty="0">
              <a:solidFill>
                <a:srgbClr val="FFFFFF"/>
              </a:solidFill>
              <a:latin typeface="+mj-lt"/>
            </a:endParaRPr>
          </a:p>
          <a:p>
            <a:pPr lvl="1">
              <a:buClr>
                <a:schemeClr val="bg1"/>
              </a:buClr>
              <a:buSzPct val="100000"/>
              <a:buFont typeface="Arial" pitchFamily="34" charset="0"/>
              <a:buChar char="•"/>
            </a:pPr>
            <a:r>
              <a:rPr lang="en-US" sz="2400" dirty="0" smtClean="0">
                <a:latin typeface="+mj-lt"/>
              </a:rPr>
              <a:t>Regulate </a:t>
            </a:r>
            <a:r>
              <a:rPr lang="en-US" sz="2400" dirty="0">
                <a:latin typeface="+mj-lt"/>
              </a:rPr>
              <a:t>Alcohol Outlet </a:t>
            </a:r>
            <a:r>
              <a:rPr lang="en-US" sz="2400" dirty="0" smtClean="0">
                <a:latin typeface="+mj-lt"/>
              </a:rPr>
              <a:t>Density</a:t>
            </a:r>
            <a:endParaRPr lang="en-US" sz="2400" dirty="0">
              <a:latin typeface="+mj-lt"/>
            </a:endParaRPr>
          </a:p>
          <a:p>
            <a:pPr lvl="1">
              <a:buClr>
                <a:schemeClr val="bg1"/>
              </a:buClr>
              <a:buSzPct val="100000"/>
              <a:buFont typeface="Arial" pitchFamily="34" charset="0"/>
              <a:buChar char="•"/>
            </a:pPr>
            <a:r>
              <a:rPr lang="en-US" sz="2400" dirty="0" smtClean="0">
                <a:solidFill>
                  <a:srgbClr val="FFFFFF"/>
                </a:solidFill>
                <a:latin typeface="+mj-lt"/>
              </a:rPr>
              <a:t>Enforce </a:t>
            </a:r>
            <a:r>
              <a:rPr lang="en-US" sz="2400" dirty="0">
                <a:solidFill>
                  <a:srgbClr val="FFFFFF"/>
                </a:solidFill>
                <a:latin typeface="+mj-lt"/>
              </a:rPr>
              <a:t>Laws Prohibiting Sales to </a:t>
            </a:r>
            <a:r>
              <a:rPr lang="en-US" sz="2400" dirty="0" smtClean="0">
                <a:solidFill>
                  <a:srgbClr val="FFFFFF"/>
                </a:solidFill>
                <a:latin typeface="+mj-lt"/>
              </a:rPr>
              <a:t>Minors</a:t>
            </a:r>
          </a:p>
          <a:p>
            <a:pPr lvl="1">
              <a:buClr>
                <a:schemeClr val="bg1"/>
              </a:buClr>
              <a:buSzPct val="100000"/>
              <a:buFont typeface="Arial" pitchFamily="34" charset="0"/>
              <a:buChar char="•"/>
            </a:pPr>
            <a:r>
              <a:rPr lang="en-US" sz="2400" dirty="0" smtClean="0">
                <a:solidFill>
                  <a:srgbClr val="FFFFFF"/>
                </a:solidFill>
                <a:latin typeface="+mj-lt"/>
                <a:cs typeface="Arial" pitchFamily="34" charset="0"/>
              </a:rPr>
              <a:t>Create limits on days and/or hours of sale by outlets</a:t>
            </a:r>
            <a:endParaRPr lang="en-US" sz="2400" dirty="0">
              <a:latin typeface="+mj-lt"/>
              <a:cs typeface="Arial" pitchFamily="34" charset="0"/>
            </a:endParaRPr>
          </a:p>
        </p:txBody>
      </p:sp>
      <p:sp>
        <p:nvSpPr>
          <p:cNvPr id="4" name="TextBox 3"/>
          <p:cNvSpPr txBox="1"/>
          <p:nvPr/>
        </p:nvSpPr>
        <p:spPr>
          <a:xfrm>
            <a:off x="0" y="6400800"/>
            <a:ext cx="6858000" cy="461665"/>
          </a:xfrm>
          <a:prstGeom prst="rect">
            <a:avLst/>
          </a:prstGeom>
          <a:noFill/>
        </p:spPr>
        <p:txBody>
          <a:bodyPr wrap="square" rtlCol="0">
            <a:spAutoFit/>
          </a:bodyPr>
          <a:lstStyle/>
          <a:p>
            <a:r>
              <a:rPr lang="en-US" sz="1200" dirty="0" smtClean="0">
                <a:solidFill>
                  <a:schemeClr val="bg1"/>
                </a:solidFill>
                <a:latin typeface="+mj-lt"/>
              </a:rPr>
              <a:t>* The Community Guide on Preventing Excessive Alcohol Consumption can be found at  http://www.thecommunityguide.org/alcohol/index.html</a:t>
            </a:r>
            <a:endParaRPr lang="en-US" sz="1200" dirty="0">
              <a:solidFill>
                <a:schemeClr val="bg1"/>
              </a:solidFill>
              <a:latin typeface="+mj-lt"/>
            </a:endParaRPr>
          </a:p>
        </p:txBody>
      </p:sp>
    </p:spTree>
    <p:extLst>
      <p:ext uri="{BB962C8B-B14F-4D97-AF65-F5344CB8AC3E}">
        <p14:creationId xmlns:p14="http://schemas.microsoft.com/office/powerpoint/2010/main" xmlns="" val="46498488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solidFill>
                  <a:srgbClr val="FFC000"/>
                </a:solidFill>
                <a:cs typeface="Arial" pitchFamily="34" charset="0"/>
              </a:rPr>
              <a:t>Policy Implications (cont.)</a:t>
            </a:r>
            <a:endParaRPr lang="en-US" dirty="0">
              <a:solidFill>
                <a:srgbClr val="FFC000"/>
              </a:solidFill>
              <a:cs typeface="Arial" pitchFamily="34" charset="0"/>
            </a:endParaRPr>
          </a:p>
        </p:txBody>
      </p:sp>
      <p:sp>
        <p:nvSpPr>
          <p:cNvPr id="3" name="Content Placeholder 2"/>
          <p:cNvSpPr>
            <a:spLocks noGrp="1"/>
          </p:cNvSpPr>
          <p:nvPr>
            <p:ph idx="1"/>
          </p:nvPr>
        </p:nvSpPr>
        <p:spPr>
          <a:xfrm>
            <a:off x="228600" y="1295400"/>
            <a:ext cx="8610600" cy="4678363"/>
          </a:xfrm>
        </p:spPr>
        <p:txBody>
          <a:bodyPr/>
          <a:lstStyle/>
          <a:p>
            <a:pPr defTabSz="924458">
              <a:defRPr/>
            </a:pPr>
            <a:r>
              <a:rPr lang="en-US" dirty="0" smtClean="0"/>
              <a:t>Work </a:t>
            </a:r>
            <a:r>
              <a:rPr lang="en-US" dirty="0" smtClean="0"/>
              <a:t>with community partners to address </a:t>
            </a:r>
            <a:r>
              <a:rPr lang="en-US" dirty="0" smtClean="0"/>
              <a:t>help reduce </a:t>
            </a:r>
            <a:r>
              <a:rPr lang="en-US" dirty="0"/>
              <a:t>alcohol-related harms in Los Angeles </a:t>
            </a:r>
            <a:r>
              <a:rPr lang="en-US" dirty="0" smtClean="0"/>
              <a:t>County by: </a:t>
            </a:r>
          </a:p>
          <a:p>
            <a:pPr defTabSz="924458">
              <a:defRPr/>
            </a:pPr>
            <a:endParaRPr lang="en-US" dirty="0" smtClean="0"/>
          </a:p>
          <a:p>
            <a:pPr marL="857250" lvl="1" indent="-457200" defTabSz="924458">
              <a:buFont typeface="+mj-lt"/>
              <a:buAutoNum type="arabicPeriod"/>
              <a:defRPr/>
            </a:pPr>
            <a:r>
              <a:rPr lang="en-US" sz="2400" dirty="0" smtClean="0">
                <a:latin typeface="+mj-lt"/>
              </a:rPr>
              <a:t>Restricting </a:t>
            </a:r>
            <a:r>
              <a:rPr lang="en-US" sz="2400" dirty="0">
                <a:latin typeface="+mj-lt"/>
              </a:rPr>
              <a:t>alcohol availability and accessibility to </a:t>
            </a:r>
            <a:r>
              <a:rPr lang="en-US" sz="2400" dirty="0" smtClean="0">
                <a:latin typeface="+mj-lt"/>
              </a:rPr>
              <a:t>minors.</a:t>
            </a:r>
          </a:p>
          <a:p>
            <a:pPr marL="857250" lvl="1" indent="-457200" defTabSz="924458">
              <a:buFont typeface="+mj-lt"/>
              <a:buAutoNum type="arabicPeriod"/>
              <a:defRPr/>
            </a:pPr>
            <a:r>
              <a:rPr lang="en-US" sz="2400" dirty="0" smtClean="0"/>
              <a:t>Reducing </a:t>
            </a:r>
            <a:r>
              <a:rPr lang="en-US" sz="2400" dirty="0"/>
              <a:t>alcohol advertising in public places and in areas </a:t>
            </a:r>
            <a:r>
              <a:rPr lang="en-US" sz="2400" dirty="0" smtClean="0"/>
              <a:t>commonly </a:t>
            </a:r>
            <a:r>
              <a:rPr lang="en-US" sz="2400" dirty="0"/>
              <a:t>seen and walked by minors, such as walking paths to </a:t>
            </a:r>
            <a:r>
              <a:rPr lang="en-US" sz="2400" dirty="0" smtClean="0"/>
              <a:t>school.</a:t>
            </a:r>
          </a:p>
          <a:p>
            <a:pPr marL="857250" lvl="1" indent="-457200" defTabSz="924458">
              <a:buFont typeface="+mj-lt"/>
              <a:buAutoNum type="arabicPeriod"/>
              <a:defRPr/>
            </a:pPr>
            <a:r>
              <a:rPr lang="en-US" sz="2400" dirty="0" smtClean="0">
                <a:latin typeface="+mj-lt"/>
              </a:rPr>
              <a:t>Collaborate with other law enforcement agencies for additional crime data to corroborate findings.</a:t>
            </a:r>
          </a:p>
          <a:p>
            <a:pPr marL="457200" lvl="1" indent="0" defTabSz="924458">
              <a:buNone/>
              <a:defRPr/>
            </a:pPr>
            <a:endParaRPr lang="en-US" sz="2400" dirty="0" smtClean="0">
              <a:latin typeface="+mj-lt"/>
              <a:cs typeface="Arial" pitchFamily="34" charset="0"/>
            </a:endParaRPr>
          </a:p>
          <a:p>
            <a:endParaRPr lang="en-US" dirty="0" smtClean="0">
              <a:latin typeface="Arial" pitchFamily="34" charset="0"/>
              <a:cs typeface="Arial" pitchFamily="34" charset="0"/>
            </a:endParaRPr>
          </a:p>
          <a:p>
            <a:pPr marL="0" indent="0">
              <a:buNone/>
            </a:pPr>
            <a:endParaRPr lang="en-US" dirty="0" smtClean="0">
              <a:latin typeface="Arial" pitchFamily="34" charset="0"/>
              <a:cs typeface="Arial" pitchFamily="34" charset="0"/>
            </a:endParaRPr>
          </a:p>
          <a:p>
            <a:pPr marL="0" indent="0">
              <a:buNone/>
            </a:pPr>
            <a:endParaRPr lang="en-US" dirty="0">
              <a:latin typeface="Arial" pitchFamily="34" charset="0"/>
              <a:cs typeface="Arial" pitchFamily="34" charset="0"/>
            </a:endParaRPr>
          </a:p>
        </p:txBody>
      </p:sp>
    </p:spTree>
    <p:extLst>
      <p:ext uri="{BB962C8B-B14F-4D97-AF65-F5344CB8AC3E}">
        <p14:creationId xmlns:p14="http://schemas.microsoft.com/office/powerpoint/2010/main" xmlns="" val="229932076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cs typeface="Arial" pitchFamily="34" charset="0"/>
              </a:rPr>
              <a:t>Data Sources</a:t>
            </a:r>
            <a:endParaRPr lang="en-US" dirty="0">
              <a:solidFill>
                <a:srgbClr val="FFC000"/>
              </a:solidFill>
              <a:cs typeface="Arial" pitchFamily="34" charset="0"/>
            </a:endParaRPr>
          </a:p>
        </p:txBody>
      </p:sp>
      <p:sp>
        <p:nvSpPr>
          <p:cNvPr id="3" name="Content Placeholder 2"/>
          <p:cNvSpPr>
            <a:spLocks noGrp="1"/>
          </p:cNvSpPr>
          <p:nvPr>
            <p:ph idx="1"/>
          </p:nvPr>
        </p:nvSpPr>
        <p:spPr>
          <a:xfrm>
            <a:off x="457200" y="1493837"/>
            <a:ext cx="7086600" cy="4525963"/>
          </a:xfrm>
        </p:spPr>
        <p:txBody>
          <a:bodyPr>
            <a:normAutofit fontScale="77500" lnSpcReduction="20000"/>
          </a:bodyPr>
          <a:lstStyle/>
          <a:p>
            <a:r>
              <a:rPr lang="en-US" dirty="0"/>
              <a:t>Statewide Integrated Traffic Reporting System (SWITRS), California Highway </a:t>
            </a:r>
            <a:r>
              <a:rPr lang="en-US" dirty="0" smtClean="0"/>
              <a:t>Patrol (2007-2011)</a:t>
            </a:r>
            <a:endParaRPr lang="en-US" dirty="0"/>
          </a:p>
          <a:p>
            <a:endParaRPr lang="en-US" dirty="0" smtClean="0">
              <a:latin typeface="+mj-lt"/>
              <a:cs typeface="Arial" pitchFamily="34" charset="0"/>
            </a:endParaRPr>
          </a:p>
          <a:p>
            <a:r>
              <a:rPr lang="en-US" dirty="0" smtClean="0">
                <a:latin typeface="+mj-lt"/>
                <a:cs typeface="Arial" pitchFamily="34" charset="0"/>
              </a:rPr>
              <a:t>State </a:t>
            </a:r>
            <a:r>
              <a:rPr lang="en-US" dirty="0">
                <a:latin typeface="+mj-lt"/>
                <a:cs typeface="Arial" pitchFamily="34" charset="0"/>
              </a:rPr>
              <a:t>of California Department of Education School </a:t>
            </a:r>
            <a:r>
              <a:rPr lang="en-US" dirty="0" smtClean="0">
                <a:latin typeface="+mj-lt"/>
                <a:cs typeface="Arial" pitchFamily="34" charset="0"/>
              </a:rPr>
              <a:t>Identification (LAC </a:t>
            </a:r>
            <a:r>
              <a:rPr lang="en-US" sz="2600" dirty="0" smtClean="0">
                <a:latin typeface="+mj-lt"/>
                <a:cs typeface="Arial" pitchFamily="34" charset="0"/>
              </a:rPr>
              <a:t>public and private schools) </a:t>
            </a:r>
          </a:p>
          <a:p>
            <a:endParaRPr lang="en-US" dirty="0" smtClean="0">
              <a:latin typeface="+mj-lt"/>
              <a:cs typeface="Arial" pitchFamily="34" charset="0"/>
            </a:endParaRPr>
          </a:p>
          <a:p>
            <a:r>
              <a:rPr lang="en-US" dirty="0" smtClean="0">
                <a:latin typeface="+mj-lt"/>
                <a:cs typeface="Arial" pitchFamily="34" charset="0"/>
              </a:rPr>
              <a:t>California Alcoholic Beverage Control (ABC) Office ( </a:t>
            </a:r>
            <a:r>
              <a:rPr lang="en-US" sz="2600" dirty="0" smtClean="0">
                <a:latin typeface="+mj-lt"/>
                <a:cs typeface="Arial" pitchFamily="34" charset="0"/>
              </a:rPr>
              <a:t>Off-sale alcohol retail outlet licenses )</a:t>
            </a:r>
          </a:p>
          <a:p>
            <a:pPr marL="0" indent="0">
              <a:buNone/>
            </a:pPr>
            <a:r>
              <a:rPr lang="en-US" sz="2600" dirty="0" smtClean="0">
                <a:latin typeface="+mj-lt"/>
                <a:cs typeface="Arial" pitchFamily="34" charset="0"/>
              </a:rPr>
              <a:t>  </a:t>
            </a:r>
          </a:p>
          <a:p>
            <a:r>
              <a:rPr lang="en-US" dirty="0" smtClean="0">
                <a:latin typeface="+mj-lt"/>
                <a:cs typeface="Arial" pitchFamily="34" charset="0"/>
              </a:rPr>
              <a:t>California Healthy Kids Survey (CHKS)-</a:t>
            </a:r>
            <a:r>
              <a:rPr lang="en-US" sz="2600" dirty="0" smtClean="0">
                <a:latin typeface="+mj-lt"/>
                <a:cs typeface="Arial" pitchFamily="34" charset="0"/>
              </a:rPr>
              <a:t>2008-201</a:t>
            </a:r>
            <a:r>
              <a:rPr lang="en-US" dirty="0" smtClean="0">
                <a:latin typeface="+mj-lt"/>
                <a:cs typeface="Arial" pitchFamily="34" charset="0"/>
              </a:rPr>
              <a:t>0</a:t>
            </a:r>
          </a:p>
          <a:p>
            <a:endParaRPr lang="en-US" dirty="0" smtClean="0">
              <a:latin typeface="+mj-lt"/>
              <a:cs typeface="Arial" pitchFamily="34" charset="0"/>
            </a:endParaRPr>
          </a:p>
          <a:p>
            <a:r>
              <a:rPr lang="en-US" dirty="0" smtClean="0">
                <a:latin typeface="+mj-lt"/>
                <a:cs typeface="Arial" pitchFamily="34" charset="0"/>
              </a:rPr>
              <a:t>Census 2010: Census </a:t>
            </a:r>
            <a:r>
              <a:rPr lang="en-US" dirty="0" smtClean="0">
                <a:latin typeface="+mj-lt"/>
                <a:cs typeface="Arial" pitchFamily="34" charset="0"/>
              </a:rPr>
              <a:t>Tract Demographic </a:t>
            </a:r>
            <a:r>
              <a:rPr lang="en-US" dirty="0" smtClean="0">
                <a:latin typeface="+mj-lt"/>
                <a:cs typeface="Arial" pitchFamily="34" charset="0"/>
              </a:rPr>
              <a:t>and </a:t>
            </a:r>
            <a:r>
              <a:rPr lang="en-US" dirty="0" smtClean="0">
                <a:latin typeface="+mj-lt"/>
                <a:cs typeface="Arial" pitchFamily="34" charset="0"/>
              </a:rPr>
              <a:t>Poverty </a:t>
            </a:r>
            <a:r>
              <a:rPr lang="en-US" dirty="0" smtClean="0">
                <a:latin typeface="+mj-lt"/>
                <a:cs typeface="Arial" pitchFamily="34" charset="0"/>
              </a:rPr>
              <a:t>measures</a:t>
            </a:r>
            <a:endParaRPr lang="en-US" dirty="0">
              <a:latin typeface="+mj-lt"/>
              <a:cs typeface="Arial" pitchFamily="34" charset="0"/>
            </a:endParaRPr>
          </a:p>
        </p:txBody>
      </p:sp>
      <p:pic>
        <p:nvPicPr>
          <p:cNvPr id="5" name="Picture 4" descr="Seal_of_the_California_Department_of_Alcoholic_Beverage_Control.gif"/>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719961" y="3185303"/>
            <a:ext cx="948104" cy="924401"/>
          </a:xfrm>
          <a:prstGeom prst="rect">
            <a:avLst/>
          </a:prstGeom>
        </p:spPr>
      </p:pic>
      <p:pic>
        <p:nvPicPr>
          <p:cNvPr id="6" name="Picture 5" descr="chks_logo.gif"/>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37855" y="4343400"/>
            <a:ext cx="1312316" cy="607415"/>
          </a:xfrm>
          <a:prstGeom prst="rect">
            <a:avLst/>
          </a:prstGeom>
        </p:spPr>
      </p:pic>
      <p:pic>
        <p:nvPicPr>
          <p:cNvPr id="12" name="Picture 11" descr="California-Department-of-Education-seal.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634985" y="2174575"/>
            <a:ext cx="1010728" cy="1010728"/>
          </a:xfrm>
          <a:prstGeom prst="rect">
            <a:avLst/>
          </a:prstGeom>
        </p:spPr>
      </p:pic>
      <p:pic>
        <p:nvPicPr>
          <p:cNvPr id="24580" name="Picture 4" descr="CALEA Image"/>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778399" y="1255412"/>
            <a:ext cx="723900" cy="881063"/>
          </a:xfrm>
          <a:prstGeom prst="rect">
            <a:avLst/>
          </a:prstGeom>
          <a:noFill/>
          <a:extLst>
            <a:ext uri="{909E8E84-426E-40DD-AFC4-6F175D3DCCD1}">
              <a14:hiddenFill xmlns:a14="http://schemas.microsoft.com/office/drawing/2010/main" xmlns="">
                <a:solidFill>
                  <a:srgbClr val="FFFFFF"/>
                </a:solidFill>
              </a14:hiddenFill>
            </a:ext>
          </a:extLst>
        </p:spPr>
      </p:pic>
      <p:pic>
        <p:nvPicPr>
          <p:cNvPr id="24584" name="Picture 8" descr="US Census Bureau Logo">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7537855" y="5147241"/>
            <a:ext cx="1362075" cy="6191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1667478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FFC000"/>
                </a:solidFill>
              </a:rPr>
              <a:t>Acknowledgements</a:t>
            </a:r>
            <a:endParaRPr lang="en-US" sz="4400" dirty="0">
              <a:solidFill>
                <a:srgbClr val="FFC000"/>
              </a:solidFill>
            </a:endParaRPr>
          </a:p>
        </p:txBody>
      </p:sp>
      <p:sp>
        <p:nvSpPr>
          <p:cNvPr id="3" name="Content Placeholder 2"/>
          <p:cNvSpPr>
            <a:spLocks noGrp="1"/>
          </p:cNvSpPr>
          <p:nvPr>
            <p:ph idx="1"/>
          </p:nvPr>
        </p:nvSpPr>
        <p:spPr>
          <a:xfrm>
            <a:off x="1143000" y="1676400"/>
            <a:ext cx="6934200" cy="3886199"/>
          </a:xfrm>
        </p:spPr>
        <p:txBody>
          <a:bodyPr/>
          <a:lstStyle/>
          <a:p>
            <a:r>
              <a:rPr lang="en-US" sz="3200" dirty="0" smtClean="0"/>
              <a:t>Farimah Fiali, M.S</a:t>
            </a:r>
            <a:r>
              <a:rPr lang="en-US" sz="3200" dirty="0" smtClean="0"/>
              <a:t>.</a:t>
            </a:r>
          </a:p>
          <a:p>
            <a:r>
              <a:rPr lang="en-US" sz="3200" dirty="0" smtClean="0"/>
              <a:t>Emily </a:t>
            </a:r>
            <a:r>
              <a:rPr lang="en-US" sz="3200" dirty="0" err="1" smtClean="0"/>
              <a:t>Dieschel</a:t>
            </a:r>
            <a:r>
              <a:rPr lang="en-US" sz="3200" dirty="0" smtClean="0"/>
              <a:t>, M.P.H</a:t>
            </a:r>
            <a:r>
              <a:rPr lang="en-US" sz="3200" dirty="0" smtClean="0"/>
              <a:t>.</a:t>
            </a:r>
            <a:endParaRPr lang="en-US" sz="3200" dirty="0" smtClean="0"/>
          </a:p>
          <a:p>
            <a:r>
              <a:rPr lang="en-US" sz="3200" dirty="0" smtClean="0"/>
              <a:t>James </a:t>
            </a:r>
            <a:r>
              <a:rPr lang="en-US" sz="3200" dirty="0" smtClean="0"/>
              <a:t>Martinez, M.P.H., </a:t>
            </a:r>
            <a:r>
              <a:rPr lang="en-US" sz="3200" dirty="0" err="1" smtClean="0"/>
              <a:t>Ed.D</a:t>
            </a:r>
            <a:r>
              <a:rPr lang="en-US" sz="3200" dirty="0" smtClean="0"/>
              <a:t>.</a:t>
            </a:r>
          </a:p>
          <a:p>
            <a:r>
              <a:rPr lang="en-US" sz="3200" dirty="0" smtClean="0"/>
              <a:t>Tina Kim, Ph.D.</a:t>
            </a:r>
            <a:endParaRPr lang="en-US" sz="3200" dirty="0" smtClean="0"/>
          </a:p>
          <a:p>
            <a:r>
              <a:rPr lang="en-US" sz="3200" dirty="0" smtClean="0"/>
              <a:t>Benedict </a:t>
            </a:r>
            <a:r>
              <a:rPr lang="en-US" sz="3200" dirty="0" smtClean="0"/>
              <a:t>Lee, Ph.D</a:t>
            </a:r>
            <a:r>
              <a:rPr lang="en-US" sz="3200" dirty="0" smtClean="0"/>
              <a:t>.</a:t>
            </a:r>
          </a:p>
          <a:p>
            <a:r>
              <a:rPr lang="en-US" sz="3200" dirty="0" smtClean="0"/>
              <a:t>John </a:t>
            </a:r>
            <a:r>
              <a:rPr lang="en-US" sz="3200" dirty="0" err="1" smtClean="0"/>
              <a:t>Viernes</a:t>
            </a:r>
            <a:r>
              <a:rPr lang="en-US" sz="3200" dirty="0" smtClean="0"/>
              <a:t> Jr.</a:t>
            </a:r>
            <a:endParaRPr lang="en-US" sz="3200" dirty="0" smtClean="0"/>
          </a:p>
        </p:txBody>
      </p:sp>
      <p:sp>
        <p:nvSpPr>
          <p:cNvPr id="4" name="Slide Number Placeholder 3"/>
          <p:cNvSpPr>
            <a:spLocks noGrp="1"/>
          </p:cNvSpPr>
          <p:nvPr>
            <p:ph type="sldNum" sz="quarter" idx="12"/>
          </p:nvPr>
        </p:nvSpPr>
        <p:spPr/>
        <p:txBody>
          <a:bodyPr/>
          <a:lstStyle/>
          <a:p>
            <a:pPr>
              <a:defRPr/>
            </a:pPr>
            <a:fld id="{1081B6BF-8D73-482C-802E-A8B7468F3D88}" type="slidenum">
              <a:rPr lang="en-US" smtClean="0"/>
              <a:pPr>
                <a:defRPr/>
              </a:pPr>
              <a:t>58</a:t>
            </a:fld>
            <a:endParaRPr lang="en-US"/>
          </a:p>
        </p:txBody>
      </p:sp>
    </p:spTree>
    <p:extLst>
      <p:ext uri="{BB962C8B-B14F-4D97-AF65-F5344CB8AC3E}">
        <p14:creationId xmlns:p14="http://schemas.microsoft.com/office/powerpoint/2010/main" xmlns="" val="41757473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6062663" y="3970338"/>
            <a:ext cx="903287"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ja-JP" altLang="en-US" sz="2800" b="1" dirty="0">
                <a:solidFill>
                  <a:srgbClr val="CC00CC"/>
                </a:solidFill>
                <a:ea typeface="ＭＳ Ｐゴシック" charset="-128"/>
              </a:rPr>
              <a:t>謝謝</a:t>
            </a:r>
            <a:endParaRPr lang="en-US" altLang="en-US" sz="2800" b="1" dirty="0">
              <a:solidFill>
                <a:srgbClr val="CC00CC"/>
              </a:solidFill>
            </a:endParaRPr>
          </a:p>
        </p:txBody>
      </p:sp>
      <p:sp>
        <p:nvSpPr>
          <p:cNvPr id="2051" name="Rectangle 4"/>
          <p:cNvSpPr>
            <a:spLocks noChangeArrowheads="1"/>
          </p:cNvSpPr>
          <p:nvPr/>
        </p:nvSpPr>
        <p:spPr bwMode="auto">
          <a:xfrm rot="-407453">
            <a:off x="771680" y="1102688"/>
            <a:ext cx="30075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6000" b="1" dirty="0">
                <a:solidFill>
                  <a:srgbClr val="FFC000"/>
                </a:solidFill>
              </a:rPr>
              <a:t>Gracias</a:t>
            </a:r>
          </a:p>
        </p:txBody>
      </p:sp>
      <p:sp>
        <p:nvSpPr>
          <p:cNvPr id="2052" name="Rectangle 7"/>
          <p:cNvSpPr>
            <a:spLocks noChangeArrowheads="1"/>
          </p:cNvSpPr>
          <p:nvPr/>
        </p:nvSpPr>
        <p:spPr bwMode="auto">
          <a:xfrm>
            <a:off x="304800" y="3095625"/>
            <a:ext cx="1384300"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hi-IN" altLang="en-US" sz="2800">
                <a:solidFill>
                  <a:srgbClr val="00B0F0"/>
                </a:solidFill>
              </a:rPr>
              <a:t>धन्यवाद</a:t>
            </a:r>
            <a:endParaRPr lang="en-US" altLang="en-US" sz="2800">
              <a:solidFill>
                <a:srgbClr val="00B0F0"/>
              </a:solidFill>
            </a:endParaRPr>
          </a:p>
        </p:txBody>
      </p:sp>
      <p:sp>
        <p:nvSpPr>
          <p:cNvPr id="2053" name="Rectangle 8"/>
          <p:cNvSpPr>
            <a:spLocks noChangeArrowheads="1"/>
          </p:cNvSpPr>
          <p:nvPr/>
        </p:nvSpPr>
        <p:spPr bwMode="auto">
          <a:xfrm rot="-245826">
            <a:off x="6061075" y="1282700"/>
            <a:ext cx="7651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ar-AE" altLang="en-US" sz="2800" b="1">
                <a:solidFill>
                  <a:schemeClr val="accent1"/>
                </a:solidFill>
              </a:rPr>
              <a:t>شكرا</a:t>
            </a:r>
            <a:endParaRPr lang="en-US" altLang="en-US" sz="2800" b="1">
              <a:solidFill>
                <a:schemeClr val="accent1"/>
              </a:solidFill>
            </a:endParaRPr>
          </a:p>
        </p:txBody>
      </p:sp>
      <p:sp>
        <p:nvSpPr>
          <p:cNvPr id="10" name="Rectangle 9"/>
          <p:cNvSpPr/>
          <p:nvPr/>
        </p:nvSpPr>
        <p:spPr>
          <a:xfrm>
            <a:off x="351778" y="4986742"/>
            <a:ext cx="1664238" cy="523220"/>
          </a:xfrm>
          <a:prstGeom prst="rect">
            <a:avLst/>
          </a:prstGeom>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ru-RU" sz="2800" b="1" dirty="0">
                <a:ln w="11430"/>
                <a:solidFill>
                  <a:srgbClr val="FFFF00"/>
                </a:solidFill>
                <a:effectLst>
                  <a:outerShdw blurRad="80000" dist="40000" dir="5040000" algn="tl">
                    <a:srgbClr val="000000">
                      <a:alpha val="30000"/>
                    </a:srgbClr>
                  </a:outerShdw>
                </a:effectLst>
              </a:rPr>
              <a:t>спасибо</a:t>
            </a:r>
            <a:endParaRPr lang="en-US" sz="2800" b="1" dirty="0">
              <a:ln w="11430"/>
              <a:solidFill>
                <a:srgbClr val="FFFF00"/>
              </a:solidFill>
              <a:effectLst>
                <a:outerShdw blurRad="80000" dist="40000" dir="5040000" algn="tl">
                  <a:srgbClr val="000000">
                    <a:alpha val="30000"/>
                  </a:srgbClr>
                </a:outerShdw>
              </a:effectLst>
            </a:endParaRPr>
          </a:p>
        </p:txBody>
      </p:sp>
      <p:sp>
        <p:nvSpPr>
          <p:cNvPr id="2055" name="Rectangle 10"/>
          <p:cNvSpPr>
            <a:spLocks noChangeArrowheads="1"/>
          </p:cNvSpPr>
          <p:nvPr/>
        </p:nvSpPr>
        <p:spPr bwMode="auto">
          <a:xfrm rot="-1056117">
            <a:off x="6145213" y="4581525"/>
            <a:ext cx="2767012"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bn-IN" altLang="en-US" sz="2800" b="1" dirty="0">
                <a:solidFill>
                  <a:srgbClr val="FF0000"/>
                </a:solidFill>
              </a:rPr>
              <a:t>তোমাকে ধন্যবাদ</a:t>
            </a:r>
            <a:endParaRPr lang="en-US" altLang="en-US" sz="2800" b="1" dirty="0">
              <a:solidFill>
                <a:srgbClr val="FF0000"/>
              </a:solidFill>
            </a:endParaRPr>
          </a:p>
        </p:txBody>
      </p:sp>
      <p:sp>
        <p:nvSpPr>
          <p:cNvPr id="2056" name="Rectangle 11"/>
          <p:cNvSpPr>
            <a:spLocks noChangeArrowheads="1"/>
          </p:cNvSpPr>
          <p:nvPr/>
        </p:nvSpPr>
        <p:spPr bwMode="auto">
          <a:xfrm rot="369847">
            <a:off x="7180263" y="3355975"/>
            <a:ext cx="1722437"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PT" altLang="en-US" sz="2800" b="1">
                <a:solidFill>
                  <a:srgbClr val="3366FF"/>
                </a:solidFill>
              </a:rPr>
              <a:t>obrigado</a:t>
            </a:r>
            <a:endParaRPr lang="en-US" altLang="en-US" sz="2800" b="1">
              <a:solidFill>
                <a:srgbClr val="3366FF"/>
              </a:solidFill>
            </a:endParaRPr>
          </a:p>
        </p:txBody>
      </p:sp>
      <p:sp>
        <p:nvSpPr>
          <p:cNvPr id="2057" name="Rectangle 12"/>
          <p:cNvSpPr>
            <a:spLocks noChangeArrowheads="1"/>
          </p:cNvSpPr>
          <p:nvPr/>
        </p:nvSpPr>
        <p:spPr bwMode="auto">
          <a:xfrm rot="979634">
            <a:off x="3318694" y="5832668"/>
            <a:ext cx="23256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ja-JP" altLang="en-US" sz="2800" b="1" dirty="0">
                <a:solidFill>
                  <a:srgbClr val="FF0066"/>
                </a:solidFill>
                <a:ea typeface="ＭＳ Ｐゴシック" charset="-128"/>
              </a:rPr>
              <a:t>ありがとう</a:t>
            </a:r>
            <a:endParaRPr lang="en-US" altLang="en-US" sz="2800" b="1" dirty="0">
              <a:solidFill>
                <a:srgbClr val="FF0066"/>
              </a:solidFill>
            </a:endParaRPr>
          </a:p>
        </p:txBody>
      </p:sp>
      <p:sp>
        <p:nvSpPr>
          <p:cNvPr id="2058" name="Rectangle 13"/>
          <p:cNvSpPr>
            <a:spLocks noChangeArrowheads="1"/>
          </p:cNvSpPr>
          <p:nvPr/>
        </p:nvSpPr>
        <p:spPr bwMode="auto">
          <a:xfrm rot="485508">
            <a:off x="5024929" y="5524039"/>
            <a:ext cx="126523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altLang="en-US" sz="2800" b="1" dirty="0">
                <a:solidFill>
                  <a:srgbClr val="CC6600"/>
                </a:solidFill>
              </a:rPr>
              <a:t>Danke</a:t>
            </a:r>
            <a:endParaRPr lang="en-US" altLang="en-US" sz="2800" b="1" dirty="0">
              <a:solidFill>
                <a:srgbClr val="CC6600"/>
              </a:solidFill>
            </a:endParaRPr>
          </a:p>
        </p:txBody>
      </p:sp>
      <p:sp>
        <p:nvSpPr>
          <p:cNvPr id="2059" name="Rectangle 14"/>
          <p:cNvSpPr>
            <a:spLocks noChangeArrowheads="1"/>
          </p:cNvSpPr>
          <p:nvPr/>
        </p:nvSpPr>
        <p:spPr bwMode="auto">
          <a:xfrm rot="-497594">
            <a:off x="423443" y="5832669"/>
            <a:ext cx="24399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800" b="1" dirty="0" err="1">
                <a:solidFill>
                  <a:srgbClr val="009900"/>
                </a:solidFill>
              </a:rPr>
              <a:t>matur</a:t>
            </a:r>
            <a:r>
              <a:rPr lang="en-US" altLang="en-US" sz="2800" b="1" dirty="0">
                <a:solidFill>
                  <a:srgbClr val="009900"/>
                </a:solidFill>
              </a:rPr>
              <a:t> </a:t>
            </a:r>
            <a:r>
              <a:rPr lang="en-US" altLang="en-US" sz="2800" b="1" dirty="0" err="1">
                <a:solidFill>
                  <a:srgbClr val="009900"/>
                </a:solidFill>
              </a:rPr>
              <a:t>nuwun</a:t>
            </a:r>
            <a:endParaRPr lang="en-US" altLang="en-US" sz="2800" b="1" dirty="0">
              <a:solidFill>
                <a:srgbClr val="009900"/>
              </a:solidFill>
            </a:endParaRPr>
          </a:p>
        </p:txBody>
      </p:sp>
      <p:sp>
        <p:nvSpPr>
          <p:cNvPr id="2060" name="Rectangle 15"/>
          <p:cNvSpPr>
            <a:spLocks noChangeArrowheads="1"/>
          </p:cNvSpPr>
          <p:nvPr/>
        </p:nvSpPr>
        <p:spPr bwMode="auto">
          <a:xfrm>
            <a:off x="3305175" y="1860550"/>
            <a:ext cx="134461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l-NL" altLang="en-US" sz="2800" b="1" dirty="0">
                <a:solidFill>
                  <a:srgbClr val="DA9EE6"/>
                </a:solidFill>
              </a:rPr>
              <a:t>dank u</a:t>
            </a:r>
            <a:endParaRPr lang="en-US" altLang="en-US" sz="2800" b="1" dirty="0">
              <a:solidFill>
                <a:srgbClr val="DA9EE6"/>
              </a:solidFill>
            </a:endParaRPr>
          </a:p>
        </p:txBody>
      </p:sp>
      <p:sp>
        <p:nvSpPr>
          <p:cNvPr id="2061" name="Rectangle 16"/>
          <p:cNvSpPr>
            <a:spLocks noChangeArrowheads="1"/>
          </p:cNvSpPr>
          <p:nvPr/>
        </p:nvSpPr>
        <p:spPr bwMode="auto">
          <a:xfrm>
            <a:off x="2003425" y="3973513"/>
            <a:ext cx="11239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en-US" sz="2800" b="1">
                <a:solidFill>
                  <a:srgbClr val="FF0000"/>
                </a:solidFill>
              </a:rPr>
              <a:t>Merci</a:t>
            </a:r>
            <a:endParaRPr lang="en-US" altLang="en-US" sz="2800" b="1">
              <a:solidFill>
                <a:srgbClr val="FF0000"/>
              </a:solidFill>
            </a:endParaRPr>
          </a:p>
        </p:txBody>
      </p:sp>
      <p:sp>
        <p:nvSpPr>
          <p:cNvPr id="2062" name="Rectangle 17"/>
          <p:cNvSpPr>
            <a:spLocks noChangeArrowheads="1"/>
          </p:cNvSpPr>
          <p:nvPr/>
        </p:nvSpPr>
        <p:spPr bwMode="auto">
          <a:xfrm rot="-1877615">
            <a:off x="158750" y="411163"/>
            <a:ext cx="1254125" cy="58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i-FI" altLang="en-US" sz="3200" b="1" dirty="0">
                <a:solidFill>
                  <a:srgbClr val="00B0F0"/>
                </a:solidFill>
              </a:rPr>
              <a:t>kiitos</a:t>
            </a:r>
            <a:endParaRPr lang="en-US" altLang="en-US" sz="3200" b="1" dirty="0">
              <a:solidFill>
                <a:srgbClr val="00B0F0"/>
              </a:solidFill>
            </a:endParaRPr>
          </a:p>
        </p:txBody>
      </p:sp>
      <p:sp>
        <p:nvSpPr>
          <p:cNvPr id="2063" name="Rectangle 18"/>
          <p:cNvSpPr>
            <a:spLocks noChangeArrowheads="1"/>
          </p:cNvSpPr>
          <p:nvPr/>
        </p:nvSpPr>
        <p:spPr bwMode="auto">
          <a:xfrm rot="652660">
            <a:off x="5378450" y="2192338"/>
            <a:ext cx="3559175"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ga-IE" altLang="en-US" sz="2800" b="1">
                <a:solidFill>
                  <a:srgbClr val="00B050"/>
                </a:solidFill>
              </a:rPr>
              <a:t>Go raibh maith agat</a:t>
            </a:r>
            <a:endParaRPr lang="en-US" altLang="en-US" sz="2800" b="1">
              <a:solidFill>
                <a:srgbClr val="00B050"/>
              </a:solidFill>
            </a:endParaRPr>
          </a:p>
        </p:txBody>
      </p:sp>
      <p:sp>
        <p:nvSpPr>
          <p:cNvPr id="2064" name="Rectangle 19"/>
          <p:cNvSpPr>
            <a:spLocks noChangeArrowheads="1"/>
          </p:cNvSpPr>
          <p:nvPr/>
        </p:nvSpPr>
        <p:spPr bwMode="auto">
          <a:xfrm rot="-1113303">
            <a:off x="5942689" y="578122"/>
            <a:ext cx="9429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he-IL" altLang="en-US" sz="2800" b="1" dirty="0">
                <a:solidFill>
                  <a:srgbClr val="FFFF00"/>
                </a:solidFill>
                <a:cs typeface="Arial" charset="0"/>
              </a:rPr>
              <a:t>תודה</a:t>
            </a:r>
            <a:endParaRPr lang="en-US" altLang="en-US" sz="2800" b="1" dirty="0">
              <a:solidFill>
                <a:srgbClr val="FFFF00"/>
              </a:solidFill>
            </a:endParaRPr>
          </a:p>
        </p:txBody>
      </p:sp>
      <p:sp>
        <p:nvSpPr>
          <p:cNvPr id="2065" name="Rectangle 20"/>
          <p:cNvSpPr>
            <a:spLocks noChangeArrowheads="1"/>
          </p:cNvSpPr>
          <p:nvPr/>
        </p:nvSpPr>
        <p:spPr bwMode="auto">
          <a:xfrm rot="841863">
            <a:off x="7429500" y="1196975"/>
            <a:ext cx="12239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altLang="en-US" sz="2800" b="1">
                <a:solidFill>
                  <a:srgbClr val="CC6600"/>
                </a:solidFill>
              </a:rPr>
              <a:t>grazie</a:t>
            </a:r>
            <a:endParaRPr lang="en-US" altLang="en-US" sz="2800" b="1">
              <a:solidFill>
                <a:srgbClr val="CC6600"/>
              </a:solidFill>
            </a:endParaRPr>
          </a:p>
        </p:txBody>
      </p:sp>
      <p:sp>
        <p:nvSpPr>
          <p:cNvPr id="2066" name="Rectangle 21"/>
          <p:cNvSpPr>
            <a:spLocks noChangeArrowheads="1"/>
          </p:cNvSpPr>
          <p:nvPr/>
        </p:nvSpPr>
        <p:spPr bwMode="auto">
          <a:xfrm rot="750249">
            <a:off x="209550" y="2149475"/>
            <a:ext cx="20970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km-KH" altLang="en-US" sz="2800" b="1">
                <a:solidFill>
                  <a:srgbClr val="92D050"/>
                </a:solidFill>
              </a:rPr>
              <a:t>​សូមអរគុណ</a:t>
            </a:r>
            <a:endParaRPr lang="en-US" altLang="en-US" sz="2800" b="1">
              <a:solidFill>
                <a:srgbClr val="92D050"/>
              </a:solidFill>
            </a:endParaRPr>
          </a:p>
        </p:txBody>
      </p:sp>
      <p:sp>
        <p:nvSpPr>
          <p:cNvPr id="2067" name="Rectangle 22"/>
          <p:cNvSpPr>
            <a:spLocks noChangeArrowheads="1"/>
          </p:cNvSpPr>
          <p:nvPr/>
        </p:nvSpPr>
        <p:spPr bwMode="auto">
          <a:xfrm rot="806400">
            <a:off x="3783013" y="860425"/>
            <a:ext cx="16033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en-US" sz="2800" b="1">
                <a:solidFill>
                  <a:srgbClr val="FF0000"/>
                </a:solidFill>
              </a:rPr>
              <a:t>dziękuję</a:t>
            </a:r>
            <a:endParaRPr lang="en-US" altLang="en-US" sz="2800" b="1">
              <a:solidFill>
                <a:srgbClr val="FF0000"/>
              </a:solidFill>
            </a:endParaRPr>
          </a:p>
        </p:txBody>
      </p:sp>
      <p:sp>
        <p:nvSpPr>
          <p:cNvPr id="25" name="Rectangle 24"/>
          <p:cNvSpPr/>
          <p:nvPr/>
        </p:nvSpPr>
        <p:spPr>
          <a:xfrm>
            <a:off x="90488" y="4110038"/>
            <a:ext cx="1382712" cy="523875"/>
          </a:xfrm>
          <a:prstGeom prst="rect">
            <a:avLst/>
          </a:prstGeom>
        </p:spPr>
        <p:txBody>
          <a:bodyPr wrap="none">
            <a:spAutoFit/>
          </a:bodyPr>
          <a:lstStyle/>
          <a:p>
            <a:pPr>
              <a:defRPr/>
            </a:pPr>
            <a:r>
              <a:rPr lang="en-US" sz="2800" b="1" dirty="0" err="1">
                <a:solidFill>
                  <a:srgbClr val="DA9EE6"/>
                </a:solidFill>
              </a:rPr>
              <a:t>Grazas</a:t>
            </a:r>
            <a:endParaRPr lang="en-US" sz="2800" b="1" dirty="0">
              <a:solidFill>
                <a:srgbClr val="DA9EE6"/>
              </a:solidFill>
            </a:endParaRPr>
          </a:p>
        </p:txBody>
      </p:sp>
      <p:sp>
        <p:nvSpPr>
          <p:cNvPr id="2069" name="Rectangle 25"/>
          <p:cNvSpPr>
            <a:spLocks noChangeArrowheads="1"/>
          </p:cNvSpPr>
          <p:nvPr/>
        </p:nvSpPr>
        <p:spPr bwMode="auto">
          <a:xfrm>
            <a:off x="7516813" y="5397500"/>
            <a:ext cx="9779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800" b="1">
                <a:solidFill>
                  <a:srgbClr val="6600FF"/>
                </a:solidFill>
              </a:rPr>
              <a:t>Tack</a:t>
            </a:r>
          </a:p>
        </p:txBody>
      </p:sp>
      <p:sp>
        <p:nvSpPr>
          <p:cNvPr id="2070" name="Rectangle 26"/>
          <p:cNvSpPr>
            <a:spLocks noChangeArrowheads="1"/>
          </p:cNvSpPr>
          <p:nvPr/>
        </p:nvSpPr>
        <p:spPr bwMode="auto">
          <a:xfrm rot="-1107206">
            <a:off x="1568450" y="350838"/>
            <a:ext cx="264001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cy-GB" altLang="en-US" sz="2800" b="1" dirty="0">
                <a:solidFill>
                  <a:schemeClr val="bg1"/>
                </a:solidFill>
              </a:rPr>
              <a:t>Diolch yn fawr</a:t>
            </a:r>
            <a:endParaRPr lang="en-US" altLang="en-US" sz="2800" b="1" dirty="0">
              <a:solidFill>
                <a:schemeClr val="bg1"/>
              </a:solidFill>
            </a:endParaRPr>
          </a:p>
        </p:txBody>
      </p:sp>
      <p:sp>
        <p:nvSpPr>
          <p:cNvPr id="2071" name="Rectangle 27"/>
          <p:cNvSpPr>
            <a:spLocks noChangeArrowheads="1"/>
          </p:cNvSpPr>
          <p:nvPr/>
        </p:nvSpPr>
        <p:spPr bwMode="auto">
          <a:xfrm rot="806273">
            <a:off x="7640638" y="385763"/>
            <a:ext cx="124142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yi-Hebr" altLang="en-US" sz="2800" b="1">
                <a:solidFill>
                  <a:srgbClr val="00B050"/>
                </a:solidFill>
              </a:rPr>
              <a:t>אַ דאַנק</a:t>
            </a:r>
            <a:endParaRPr lang="en-US" altLang="en-US" sz="2800" b="1">
              <a:solidFill>
                <a:srgbClr val="00B050"/>
              </a:solidFill>
            </a:endParaRPr>
          </a:p>
        </p:txBody>
      </p:sp>
      <p:sp>
        <p:nvSpPr>
          <p:cNvPr id="2" name="Rectangle 1"/>
          <p:cNvSpPr/>
          <p:nvPr/>
        </p:nvSpPr>
        <p:spPr>
          <a:xfrm>
            <a:off x="4489765" y="213524"/>
            <a:ext cx="1742755" cy="351975"/>
          </a:xfrm>
          <a:prstGeom prst="rect">
            <a:avLst/>
          </a:prstGeom>
          <a:noFill/>
        </p:spPr>
        <p:txBody>
          <a:bodyPr wrap="none">
            <a:prstTxWarp prst="textInflate">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5400" b="1" dirty="0" smtClean="0">
                <a:ln w="11430"/>
                <a:solidFill>
                  <a:srgbClr val="CCFFCC"/>
                </a:solidFill>
                <a:effectLst>
                  <a:outerShdw blurRad="50800" dist="39000" dir="5460000" algn="tl">
                    <a:srgbClr val="000000">
                      <a:alpha val="38000"/>
                    </a:srgbClr>
                  </a:outerShdw>
                </a:effectLst>
              </a:rPr>
              <a:t>Mahalo Nui Loa!</a:t>
            </a:r>
            <a:endParaRPr lang="en-US" sz="5400" b="1" dirty="0">
              <a:ln w="11430"/>
              <a:solidFill>
                <a:srgbClr val="CCFFCC"/>
              </a:solidFill>
              <a:effectLst>
                <a:outerShdw blurRad="50800" dist="39000" dir="5460000" algn="tl">
                  <a:srgbClr val="000000">
                    <a:alpha val="38000"/>
                  </a:srgbClr>
                </a:outerShdw>
              </a:effectLst>
            </a:endParaRPr>
          </a:p>
        </p:txBody>
      </p:sp>
      <p:sp>
        <p:nvSpPr>
          <p:cNvPr id="2073" name="Rectangle 2"/>
          <p:cNvSpPr>
            <a:spLocks noChangeArrowheads="1"/>
          </p:cNvSpPr>
          <p:nvPr/>
        </p:nvSpPr>
        <p:spPr bwMode="auto">
          <a:xfrm rot="723705">
            <a:off x="3781425" y="4011613"/>
            <a:ext cx="19478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ko-KR" altLang="en-US" sz="2800" b="1" dirty="0">
                <a:solidFill>
                  <a:schemeClr val="bg1"/>
                </a:solidFill>
                <a:ea typeface="굴림" charset="-127"/>
              </a:rPr>
              <a:t>감사합니다</a:t>
            </a:r>
            <a:endParaRPr lang="en-US" altLang="en-US" sz="2800" b="1" dirty="0">
              <a:solidFill>
                <a:schemeClr val="bg1"/>
              </a:solidFill>
            </a:endParaRPr>
          </a:p>
        </p:txBody>
      </p:sp>
      <p:sp>
        <p:nvSpPr>
          <p:cNvPr id="3" name="TextBox 2"/>
          <p:cNvSpPr txBox="1"/>
          <p:nvPr/>
        </p:nvSpPr>
        <p:spPr>
          <a:xfrm>
            <a:off x="1689100" y="2433905"/>
            <a:ext cx="5215697" cy="1323439"/>
          </a:xfrm>
          <a:prstGeom prst="rect">
            <a:avLst/>
          </a:prstGeom>
          <a:noFill/>
        </p:spPr>
        <p:txBody>
          <a:bodyPr wrap="square" rtlCol="0">
            <a:spAutoFit/>
          </a:bodyPr>
          <a:lstStyle/>
          <a:p>
            <a:r>
              <a:rPr lang="en-US" sz="8000" b="1" dirty="0" smtClean="0">
                <a:solidFill>
                  <a:srgbClr val="FFFF66"/>
                </a:solidFill>
              </a:rPr>
              <a:t>Thank</a:t>
            </a:r>
            <a:r>
              <a:rPr lang="en-US" sz="7200" b="1" dirty="0" smtClean="0">
                <a:solidFill>
                  <a:srgbClr val="FFFF66"/>
                </a:solidFill>
              </a:rPr>
              <a:t> you</a:t>
            </a:r>
            <a:endParaRPr lang="en-US" sz="7200" b="1" dirty="0">
              <a:solidFill>
                <a:srgbClr val="FFFF66"/>
              </a:solidFill>
            </a:endParaRPr>
          </a:p>
        </p:txBody>
      </p:sp>
      <p:pic>
        <p:nvPicPr>
          <p:cNvPr id="25604" name="Picture 4" descr="http://www.karoon.com/services/ecards/cards_web/thank_you/kheyliiii_mamnoon.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43552" r="67243" b="41149"/>
          <a:stretch/>
        </p:blipFill>
        <p:spPr bwMode="auto">
          <a:xfrm>
            <a:off x="3079226" y="4800468"/>
            <a:ext cx="1915131" cy="59631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716702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21066</TotalTime>
  <Words>4142</Words>
  <Application>Microsoft Office PowerPoint</Application>
  <PresentationFormat>On-screen Show (4:3)</PresentationFormat>
  <Paragraphs>656</Paragraphs>
  <Slides>59</Slides>
  <Notes>40</Notes>
  <HiddenSlides>0</HiddenSlides>
  <MMClips>0</MMClips>
  <ScaleCrop>false</ScaleCrop>
  <HeadingPairs>
    <vt:vector size="6" baseType="variant">
      <vt:variant>
        <vt:lpstr>Theme</vt:lpstr>
      </vt:variant>
      <vt:variant>
        <vt:i4>2</vt:i4>
      </vt:variant>
      <vt:variant>
        <vt:lpstr>Links</vt:lpstr>
      </vt:variant>
      <vt:variant>
        <vt:i4>1</vt:i4>
      </vt:variant>
      <vt:variant>
        <vt:lpstr>Slide Titles</vt:lpstr>
      </vt:variant>
      <vt:variant>
        <vt:i4>59</vt:i4>
      </vt:variant>
    </vt:vector>
  </HeadingPairs>
  <TitlesOfParts>
    <vt:vector size="62" baseType="lpstr">
      <vt:lpstr>Default Design</vt:lpstr>
      <vt:lpstr>Custom Design</vt:lpstr>
      <vt:lpstr>C:\Users\ffiali\Documents\Data\Hospitalizations\JV092013graphs ED&amp; Hosp091913.xlsx!EDGraphs![JV092013graphs ED&amp; Hosp091913.xlsx]EDGraphs Chart 8</vt:lpstr>
      <vt:lpstr>Ecological Associations of  Alcohol Outlet Density with  Drunk Driving and  Underage Drinking  between Latino and White Communities in Los Angeles County (LAC)</vt:lpstr>
      <vt:lpstr>Presenter Disclosures</vt:lpstr>
      <vt:lpstr>Purpose of Ecological Study</vt:lpstr>
      <vt:lpstr>Slide 4</vt:lpstr>
      <vt:lpstr>Slide 5</vt:lpstr>
      <vt:lpstr>Slide 6</vt:lpstr>
      <vt:lpstr>Latino/Hispanic Population  Los Angeles County, 2011</vt:lpstr>
      <vt:lpstr>Latino/Hispanic Subgroups in Los Angeles County</vt:lpstr>
      <vt:lpstr>Slide 9</vt:lpstr>
      <vt:lpstr>Slide 10</vt:lpstr>
      <vt:lpstr>Slide 11</vt:lpstr>
      <vt:lpstr>Slide 12</vt:lpstr>
      <vt:lpstr>The Impact of Alcohol-related Harms in Los Angeles County</vt:lpstr>
      <vt:lpstr>Estimated Costs of Alcohol Harms in Los Angeles County, 2010 </vt:lpstr>
      <vt:lpstr>Slide 15</vt:lpstr>
      <vt:lpstr>Slide 16</vt:lpstr>
      <vt:lpstr>Slide 17</vt:lpstr>
      <vt:lpstr>Alcohol Related Hospitalizations  in LAC, 2005-2011</vt:lpstr>
      <vt:lpstr>Slide 19</vt:lpstr>
      <vt:lpstr>Alcohol Outlets are Related to Alcohol-related Harms</vt:lpstr>
      <vt:lpstr>Slide 21</vt:lpstr>
      <vt:lpstr>What Choices Do Adolescents Face in Urban Settings?</vt:lpstr>
      <vt:lpstr>Slide 23</vt:lpstr>
      <vt:lpstr>Slide 24</vt:lpstr>
      <vt:lpstr>Slide 25</vt:lpstr>
      <vt:lpstr>Drunk Driving Analyses </vt:lpstr>
      <vt:lpstr>Alcohol-Related Collisions (2007-2011)  Los Angeles County </vt:lpstr>
      <vt:lpstr>Slide 28</vt:lpstr>
      <vt:lpstr>Results</vt:lpstr>
      <vt:lpstr>Results</vt:lpstr>
      <vt:lpstr>Slide 31</vt:lpstr>
      <vt:lpstr>Underage Drinking Behavior and Alcohol Outlet Proximity Analysis </vt:lpstr>
      <vt:lpstr>Slide 33</vt:lpstr>
      <vt:lpstr>Proportion of Schools with Alcohol Outlets within selected distance thresholds</vt:lpstr>
      <vt:lpstr>Slide 35</vt:lpstr>
      <vt:lpstr> Outlet to School Risk Score Proximity Analysis  California Healthy Kids Survey (CHKS) Participating Schools (n=114) with 1 or more Outlets with ABC Violations (n=132) within ½ mile, Survey Risk Average Score per School calculated, Census Tract Population used per School Location </vt:lpstr>
      <vt:lpstr>Slide 37</vt:lpstr>
      <vt:lpstr>Proximity Analysis linked to Selected Risk Behavior Outcomes in CHKS*</vt:lpstr>
      <vt:lpstr>Proximity Analysis linked to Selected Risk Behavior Outcomes (cont.)</vt:lpstr>
      <vt:lpstr>Selected Risk Behavior Outcomes*</vt:lpstr>
      <vt:lpstr>Selected Risk Behavior Outcomes*</vt:lpstr>
      <vt:lpstr>Average Risk Score Results</vt:lpstr>
      <vt:lpstr>Regression Analysis Results*</vt:lpstr>
      <vt:lpstr>Regression Analysis Results*</vt:lpstr>
      <vt:lpstr>Outlet Density Analysis by City/Community </vt:lpstr>
      <vt:lpstr>Results</vt:lpstr>
      <vt:lpstr>Results</vt:lpstr>
      <vt:lpstr>Results (cont.)</vt:lpstr>
      <vt:lpstr>Differences Between Proportion of Outlets with ABC License Violations by Type of License,  Los Angeles County, 2005-2010</vt:lpstr>
      <vt:lpstr>Slide 50</vt:lpstr>
      <vt:lpstr>Summary</vt:lpstr>
      <vt:lpstr>Summary</vt:lpstr>
      <vt:lpstr>Slide 53</vt:lpstr>
      <vt:lpstr>Limitations</vt:lpstr>
      <vt:lpstr>Policy Implications</vt:lpstr>
      <vt:lpstr>Policy Implications (cont.)</vt:lpstr>
      <vt:lpstr>Data Sources</vt:lpstr>
      <vt:lpstr>Acknowledgements</vt:lpstr>
      <vt:lpstr>Slide 59</vt:lpstr>
    </vt:vector>
  </TitlesOfParts>
  <Company>LA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Public Health</dc:creator>
  <cp:lastModifiedBy>Ricardo Contreras</cp:lastModifiedBy>
  <cp:revision>765</cp:revision>
  <cp:lastPrinted>2013-10-30T22:38:11Z</cp:lastPrinted>
  <dcterms:created xsi:type="dcterms:W3CDTF">2008-07-30T22:24:13Z</dcterms:created>
  <dcterms:modified xsi:type="dcterms:W3CDTF">2013-11-03T23:10:23Z</dcterms:modified>
</cp:coreProperties>
</file>