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vml" ContentType="application/vnd.openxmlformats-officedocument.vmlDrawing"/>
  <Default Extension="bin" ContentType="application/vnd.openxmlformats-officedocument.presentationml.printerSettings"/>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embeddings/oleObject1.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6" r:id="rId2"/>
  </p:sldIdLst>
  <p:sldSz cx="43891200" cy="32918400"/>
  <p:notesSz cx="7004050" cy="9283700"/>
  <p:defaultTextStyle>
    <a:defPPr>
      <a:defRPr lang="en-US"/>
    </a:defPPr>
    <a:lvl1pPr algn="l" rtl="0" fontAlgn="base">
      <a:spcBef>
        <a:spcPct val="0"/>
      </a:spcBef>
      <a:spcAft>
        <a:spcPct val="0"/>
      </a:spcAft>
      <a:defRPr sz="3200"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sz="3200"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sz="3200"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sz="3200"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sz="3200" kern="1200">
        <a:solidFill>
          <a:schemeClr val="tx1"/>
        </a:solidFill>
        <a:latin typeface="Arial" charset="0"/>
        <a:ea typeface="ＭＳ Ｐゴシック" charset="0"/>
        <a:cs typeface="ＭＳ Ｐゴシック" charset="0"/>
      </a:defRPr>
    </a:lvl5pPr>
    <a:lvl6pPr marL="2286000" algn="l" defTabSz="457200" rtl="0" eaLnBrk="1" latinLnBrk="0" hangingPunct="1">
      <a:defRPr sz="3200" kern="1200">
        <a:solidFill>
          <a:schemeClr val="tx1"/>
        </a:solidFill>
        <a:latin typeface="Arial" charset="0"/>
        <a:ea typeface="ＭＳ Ｐゴシック" charset="0"/>
        <a:cs typeface="ＭＳ Ｐゴシック" charset="0"/>
      </a:defRPr>
    </a:lvl6pPr>
    <a:lvl7pPr marL="2743200" algn="l" defTabSz="457200" rtl="0" eaLnBrk="1" latinLnBrk="0" hangingPunct="1">
      <a:defRPr sz="3200" kern="1200">
        <a:solidFill>
          <a:schemeClr val="tx1"/>
        </a:solidFill>
        <a:latin typeface="Arial" charset="0"/>
        <a:ea typeface="ＭＳ Ｐゴシック" charset="0"/>
        <a:cs typeface="ＭＳ Ｐゴシック" charset="0"/>
      </a:defRPr>
    </a:lvl7pPr>
    <a:lvl8pPr marL="3200400" algn="l" defTabSz="457200" rtl="0" eaLnBrk="1" latinLnBrk="0" hangingPunct="1">
      <a:defRPr sz="3200" kern="1200">
        <a:solidFill>
          <a:schemeClr val="tx1"/>
        </a:solidFill>
        <a:latin typeface="Arial" charset="0"/>
        <a:ea typeface="ＭＳ Ｐゴシック" charset="0"/>
        <a:cs typeface="ＭＳ Ｐゴシック" charset="0"/>
      </a:defRPr>
    </a:lvl8pPr>
    <a:lvl9pPr marL="3657600" algn="l" defTabSz="457200" rtl="0" eaLnBrk="1" latinLnBrk="0" hangingPunct="1">
      <a:defRPr sz="3200" kern="1200">
        <a:solidFill>
          <a:schemeClr val="tx1"/>
        </a:solidFill>
        <a:latin typeface="Arial" charset="0"/>
        <a:ea typeface="ＭＳ Ｐゴシック" charset="0"/>
        <a:cs typeface="ＭＳ Ｐゴシック"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Martinez" initials="M"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E82404"/>
    <a:srgbClr val="99CC00"/>
    <a:srgbClr val="CC9900"/>
    <a:srgbClr val="996600"/>
    <a:srgbClr val="7B92BB"/>
    <a:srgbClr val="8B007D"/>
    <a:srgbClr val="BA1BEB"/>
    <a:srgbClr val="850FC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7853" autoAdjust="0"/>
  </p:normalViewPr>
  <p:slideViewPr>
    <p:cSldViewPr>
      <p:cViewPr>
        <p:scale>
          <a:sx n="33" d="100"/>
          <a:sy n="33" d="100"/>
        </p:scale>
        <p:origin x="-248" y="-80"/>
      </p:cViewPr>
      <p:guideLst>
        <p:guide orient="horz" pos="10368"/>
        <p:guide pos="13824"/>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4" Type="http://schemas.openxmlformats.org/officeDocument/2006/relationships/printerSettings" Target="printerSettings/printerSettings1.bin"/><Relationship Id="rId5" Type="http://schemas.openxmlformats.org/officeDocument/2006/relationships/commentAuthors" Target="commentAuthors.xml"/><Relationship Id="rId6" Type="http://schemas.openxmlformats.org/officeDocument/2006/relationships/presProps" Target="presProps.xml"/><Relationship Id="rId7" Type="http://schemas.openxmlformats.org/officeDocument/2006/relationships/viewProps" Target="viewProps.xml"/><Relationship Id="rId8" Type="http://schemas.openxmlformats.org/officeDocument/2006/relationships/theme" Target="theme/theme1.xml"/><Relationship Id="rId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5300" cy="4635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67163" y="0"/>
            <a:ext cx="3035300" cy="463550"/>
          </a:xfrm>
          <a:prstGeom prst="rect">
            <a:avLst/>
          </a:prstGeom>
        </p:spPr>
        <p:txBody>
          <a:bodyPr vert="horz" lIns="91440" tIns="45720" rIns="91440" bIns="45720" rtlCol="0"/>
          <a:lstStyle>
            <a:lvl1pPr algn="r">
              <a:defRPr sz="1200"/>
            </a:lvl1pPr>
          </a:lstStyle>
          <a:p>
            <a:fld id="{560E1B2A-4730-734B-9C8A-430E4DE16813}" type="datetimeFigureOut">
              <a:rPr lang="en-US" smtClean="0"/>
              <a:pPr/>
              <a:t>10/30/13</a:t>
            </a:fld>
            <a:endParaRPr lang="en-US"/>
          </a:p>
        </p:txBody>
      </p:sp>
      <p:sp>
        <p:nvSpPr>
          <p:cNvPr id="4" name="Slide Image Placeholder 3"/>
          <p:cNvSpPr>
            <a:spLocks noGrp="1" noRot="1" noChangeAspect="1"/>
          </p:cNvSpPr>
          <p:nvPr>
            <p:ph type="sldImg" idx="2"/>
          </p:nvPr>
        </p:nvSpPr>
        <p:spPr>
          <a:xfrm>
            <a:off x="1181100" y="696913"/>
            <a:ext cx="4641850" cy="34813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0088" y="4410075"/>
            <a:ext cx="5603875" cy="417671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18563"/>
            <a:ext cx="3035300" cy="46355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67163" y="8818563"/>
            <a:ext cx="3035300" cy="463550"/>
          </a:xfrm>
          <a:prstGeom prst="rect">
            <a:avLst/>
          </a:prstGeom>
        </p:spPr>
        <p:txBody>
          <a:bodyPr vert="horz" lIns="91440" tIns="45720" rIns="91440" bIns="45720" rtlCol="0" anchor="b"/>
          <a:lstStyle>
            <a:lvl1pPr algn="r">
              <a:defRPr sz="1200"/>
            </a:lvl1pPr>
          </a:lstStyle>
          <a:p>
            <a:fld id="{80A80D08-7C7B-364F-BF85-D54EB62EC007}" type="slidenum">
              <a:rPr lang="en-US" smtClean="0"/>
              <a:pPr/>
              <a:t>‹#›</a:t>
            </a:fld>
            <a:endParaRPr lang="en-US"/>
          </a:p>
        </p:txBody>
      </p:sp>
    </p:spTree>
    <p:extLst>
      <p:ext uri="{BB962C8B-B14F-4D97-AF65-F5344CB8AC3E}">
        <p14:creationId xmlns:p14="http://schemas.microsoft.com/office/powerpoint/2010/main" val="249739447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A80D08-7C7B-364F-BF85-D54EB62EC007}" type="slidenum">
              <a:rPr lang="en-US" smtClean="0"/>
              <a:pPr/>
              <a:t>1</a:t>
            </a:fld>
            <a:endParaRPr lang="en-US"/>
          </a:p>
        </p:txBody>
      </p:sp>
    </p:spTree>
    <p:extLst>
      <p:ext uri="{BB962C8B-B14F-4D97-AF65-F5344CB8AC3E}">
        <p14:creationId xmlns:p14="http://schemas.microsoft.com/office/powerpoint/2010/main" val="21314427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2475" y="10226675"/>
            <a:ext cx="37306250" cy="7054850"/>
          </a:xfrm>
          <a:prstGeom prst="rect">
            <a:avLst/>
          </a:prstGeom>
        </p:spPr>
        <p:txBody>
          <a:bodyPr vert="horz"/>
          <a:lstStyle/>
          <a:p>
            <a:r>
              <a:rPr lang="en-US" smtClean="0"/>
              <a:t>Click to edit Master title style</a:t>
            </a:r>
            <a:endParaRPr lang="en-US"/>
          </a:p>
        </p:txBody>
      </p:sp>
      <p:sp>
        <p:nvSpPr>
          <p:cNvPr id="3" name="Subtitle 2"/>
          <p:cNvSpPr>
            <a:spLocks noGrp="1"/>
          </p:cNvSpPr>
          <p:nvPr>
            <p:ph type="subTitle" idx="1"/>
          </p:nvPr>
        </p:nvSpPr>
        <p:spPr>
          <a:xfrm>
            <a:off x="6583363" y="18653125"/>
            <a:ext cx="30724475" cy="8413750"/>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4844775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93925" y="1317625"/>
            <a:ext cx="39503350" cy="54864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idx="1"/>
          </p:nvPr>
        </p:nvSpPr>
        <p:spPr>
          <a:xfrm>
            <a:off x="2193925" y="7680325"/>
            <a:ext cx="39503350" cy="21724938"/>
          </a:xfrm>
          <a:prstGeom prst="rect">
            <a:avLst/>
          </a:prstGeom>
        </p:spPr>
        <p:txBody>
          <a:bodyPr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580152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0" y="21153438"/>
            <a:ext cx="37307838" cy="6537325"/>
          </a:xfrm>
          <a:prstGeom prst="rect">
            <a:avLst/>
          </a:prstGeom>
        </p:spPr>
        <p:txBody>
          <a:bodyPr vert="horz"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3467100" y="13952538"/>
            <a:ext cx="37307838" cy="7200900"/>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739096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193925" y="1317625"/>
            <a:ext cx="39503350" cy="54864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sz="half" idx="1"/>
          </p:nvPr>
        </p:nvSpPr>
        <p:spPr>
          <a:xfrm>
            <a:off x="2193925" y="7680325"/>
            <a:ext cx="19675475" cy="21724938"/>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2021800" y="7680325"/>
            <a:ext cx="19675475" cy="21724938"/>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30350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3925" y="1317625"/>
            <a:ext cx="39503350" cy="5486400"/>
          </a:xfrm>
          <a:prstGeom prst="rect">
            <a:avLst/>
          </a:prstGeom>
        </p:spPr>
        <p:txBody>
          <a:bodyPr vert="horz"/>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193925" y="7369175"/>
            <a:ext cx="19392900" cy="3070225"/>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193925" y="10439400"/>
            <a:ext cx="19392900" cy="18965863"/>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2296438" y="7369175"/>
            <a:ext cx="19400837" cy="3070225"/>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22296438" y="10439400"/>
            <a:ext cx="19400837" cy="18965863"/>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347851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193925" y="1317625"/>
            <a:ext cx="39503350" cy="5486400"/>
          </a:xfrm>
          <a:prstGeom prst="rect">
            <a:avLst/>
          </a:prstGeom>
        </p:spPr>
        <p:txBody>
          <a:bodyPr vert="horz"/>
          <a:lstStyle/>
          <a:p>
            <a:r>
              <a:rPr lang="en-US" smtClean="0"/>
              <a:t>Click to edit Master title style</a:t>
            </a:r>
            <a:endParaRPr lang="en-US"/>
          </a:p>
        </p:txBody>
      </p:sp>
    </p:spTree>
    <p:extLst>
      <p:ext uri="{BB962C8B-B14F-4D97-AF65-F5344CB8AC3E}">
        <p14:creationId xmlns:p14="http://schemas.microsoft.com/office/powerpoint/2010/main" val="19996047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54107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3925" y="1311275"/>
            <a:ext cx="14439900" cy="5576888"/>
          </a:xfrm>
          <a:prstGeom prst="rect">
            <a:avLst/>
          </a:prstGeom>
        </p:spPr>
        <p:txBody>
          <a:bodyPr vert="horz"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17160875" y="1311275"/>
            <a:ext cx="24536400" cy="28093988"/>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193925" y="6888163"/>
            <a:ext cx="14439900" cy="22517100"/>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9041640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663" y="23042563"/>
            <a:ext cx="26335037" cy="2720975"/>
          </a:xfrm>
          <a:prstGeom prst="rect">
            <a:avLst/>
          </a:prstGeom>
        </p:spPr>
        <p:txBody>
          <a:bodyPr vert="horz"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8602663" y="2941638"/>
            <a:ext cx="26335037" cy="19750087"/>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8602663" y="25763538"/>
            <a:ext cx="26335037" cy="3862387"/>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4092565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2193925" y="1317625"/>
            <a:ext cx="39503350" cy="5486400"/>
          </a:xfrm>
          <a:prstGeom prst="rect">
            <a:avLst/>
          </a:prstGeom>
        </p:spPr>
        <p:txBody>
          <a:bodyPr vert="horz"/>
          <a:lstStyle/>
          <a:p>
            <a:r>
              <a:rPr lang="en-US" smtClean="0"/>
              <a:t>Click to edit Master title style</a:t>
            </a:r>
            <a:endParaRPr lang="en-US"/>
          </a:p>
        </p:txBody>
      </p:sp>
      <p:sp>
        <p:nvSpPr>
          <p:cNvPr id="3" name="Vertical Text Placeholder 2"/>
          <p:cNvSpPr>
            <a:spLocks noGrp="1"/>
          </p:cNvSpPr>
          <p:nvPr>
            <p:ph type="body" orient="vert" idx="1"/>
          </p:nvPr>
        </p:nvSpPr>
        <p:spPr>
          <a:xfrm>
            <a:off x="2193925" y="7680325"/>
            <a:ext cx="39503350" cy="21724938"/>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889246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821438" y="1317625"/>
            <a:ext cx="9875837" cy="28087638"/>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193925" y="1317625"/>
            <a:ext cx="29475113" cy="28087638"/>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18040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33" name="Rectangle 9"/>
          <p:cNvSpPr>
            <a:spLocks noChangeArrowheads="1"/>
          </p:cNvSpPr>
          <p:nvPr userDrawn="1"/>
        </p:nvSpPr>
        <p:spPr bwMode="auto">
          <a:xfrm>
            <a:off x="0" y="5483225"/>
            <a:ext cx="43876913" cy="27424063"/>
          </a:xfrm>
          <a:prstGeom prst="rect">
            <a:avLst/>
          </a:prstGeom>
          <a:solidFill>
            <a:srgbClr val="EAEAEA"/>
          </a:solidFill>
          <a:ln w="9525">
            <a:noFill/>
            <a:miter lim="800000"/>
            <a:headEnd/>
            <a:tailEnd/>
          </a:ln>
          <a:effectLst/>
        </p:spPr>
        <p:txBody>
          <a:bodyPr wrap="none" lIns="457200" tIns="457200" rIns="457200" bIns="457200"/>
          <a:lstStyle/>
          <a:p>
            <a:pPr>
              <a:defRPr/>
            </a:pPr>
            <a:endParaRPr lang="en-US">
              <a:latin typeface="Arial" pitchFamily="-1" charset="0"/>
              <a:ea typeface="+mn-ea"/>
              <a:cs typeface="+mn-cs"/>
            </a:endParaRPr>
          </a:p>
        </p:txBody>
      </p:sp>
      <p:sp>
        <p:nvSpPr>
          <p:cNvPr id="1038" name="Text Box 14"/>
          <p:cNvSpPr txBox="1">
            <a:spLocks noChangeArrowheads="1"/>
          </p:cNvSpPr>
          <p:nvPr userDrawn="1"/>
        </p:nvSpPr>
        <p:spPr bwMode="auto">
          <a:xfrm>
            <a:off x="1408113" y="32200850"/>
            <a:ext cx="6324600" cy="336550"/>
          </a:xfrm>
          <a:prstGeom prst="rect">
            <a:avLst/>
          </a:prstGeom>
          <a:noFill/>
          <a:ln w="9525">
            <a:noFill/>
            <a:miter lim="800000"/>
            <a:headEnd/>
            <a:tailEnd/>
          </a:ln>
          <a:effectLst/>
        </p:spPr>
        <p:txBody>
          <a:bodyPr>
            <a:spAutoFit/>
          </a:bodyPr>
          <a:lstStyle/>
          <a:p>
            <a:pPr algn="ctr" defTabSz="4022725">
              <a:defRPr/>
            </a:pPr>
            <a:r>
              <a:rPr lang="en-US" sz="1600">
                <a:solidFill>
                  <a:srgbClr val="808080"/>
                </a:solidFill>
                <a:latin typeface="Arial" pitchFamily="-84" charset="0"/>
                <a:ea typeface="+mn-ea"/>
                <a:cs typeface="+mn-cs"/>
              </a:rPr>
              <a:t>Poster Design &amp; Printing by Graphic Arts Center</a:t>
            </a:r>
          </a:p>
        </p:txBody>
      </p:sp>
      <p:cxnSp>
        <p:nvCxnSpPr>
          <p:cNvPr id="1028" name="Straight Connector 11"/>
          <p:cNvCxnSpPr>
            <a:cxnSpLocks noChangeShapeType="1"/>
          </p:cNvCxnSpPr>
          <p:nvPr userDrawn="1"/>
        </p:nvCxnSpPr>
        <p:spPr bwMode="auto">
          <a:xfrm>
            <a:off x="0" y="5486400"/>
            <a:ext cx="43891200" cy="1588"/>
          </a:xfrm>
          <a:prstGeom prst="line">
            <a:avLst/>
          </a:prstGeom>
          <a:noFill/>
          <a:ln w="25400">
            <a:solidFill>
              <a:srgbClr val="BBE0E3"/>
            </a:solidFill>
            <a:round/>
            <a:headEnd/>
            <a:tailEnd/>
          </a:ln>
          <a:extLst>
            <a:ext uri="{909E8E84-426E-40dd-AFC4-6F175D3DCCD1}">
              <a14:hiddenFill xmlns:a14="http://schemas.microsoft.com/office/drawing/2010/main">
                <a:noFill/>
              </a14:hiddenFill>
            </a:ext>
          </a:extLst>
        </p:spPr>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389438" rtl="0" eaLnBrk="0" fontAlgn="base" hangingPunct="0">
        <a:spcBef>
          <a:spcPct val="0"/>
        </a:spcBef>
        <a:spcAft>
          <a:spcPct val="0"/>
        </a:spcAft>
        <a:defRPr sz="21100">
          <a:solidFill>
            <a:schemeClr val="tx2"/>
          </a:solidFill>
          <a:latin typeface="+mj-lt"/>
          <a:ea typeface="ＭＳ Ｐゴシック" pitchFamily="-84" charset="-128"/>
          <a:cs typeface="ＭＳ Ｐゴシック" pitchFamily="-84" charset="-128"/>
        </a:defRPr>
      </a:lvl1pPr>
      <a:lvl2pPr algn="ctr" defTabSz="4389438" rtl="0" eaLnBrk="0" fontAlgn="base" hangingPunct="0">
        <a:spcBef>
          <a:spcPct val="0"/>
        </a:spcBef>
        <a:spcAft>
          <a:spcPct val="0"/>
        </a:spcAft>
        <a:defRPr sz="21100">
          <a:solidFill>
            <a:schemeClr val="tx2"/>
          </a:solidFill>
          <a:latin typeface="Arial" pitchFamily="-1" charset="0"/>
          <a:ea typeface="ＭＳ Ｐゴシック" pitchFamily="-84" charset="-128"/>
          <a:cs typeface="ＭＳ Ｐゴシック" pitchFamily="-84" charset="-128"/>
        </a:defRPr>
      </a:lvl2pPr>
      <a:lvl3pPr algn="ctr" defTabSz="4389438" rtl="0" eaLnBrk="0" fontAlgn="base" hangingPunct="0">
        <a:spcBef>
          <a:spcPct val="0"/>
        </a:spcBef>
        <a:spcAft>
          <a:spcPct val="0"/>
        </a:spcAft>
        <a:defRPr sz="21100">
          <a:solidFill>
            <a:schemeClr val="tx2"/>
          </a:solidFill>
          <a:latin typeface="Arial" pitchFamily="-1" charset="0"/>
          <a:ea typeface="ＭＳ Ｐゴシック" pitchFamily="-84" charset="-128"/>
          <a:cs typeface="ＭＳ Ｐゴシック" pitchFamily="-84" charset="-128"/>
        </a:defRPr>
      </a:lvl3pPr>
      <a:lvl4pPr algn="ctr" defTabSz="4389438" rtl="0" eaLnBrk="0" fontAlgn="base" hangingPunct="0">
        <a:spcBef>
          <a:spcPct val="0"/>
        </a:spcBef>
        <a:spcAft>
          <a:spcPct val="0"/>
        </a:spcAft>
        <a:defRPr sz="21100">
          <a:solidFill>
            <a:schemeClr val="tx2"/>
          </a:solidFill>
          <a:latin typeface="Arial" pitchFamily="-1" charset="0"/>
          <a:ea typeface="ＭＳ Ｐゴシック" pitchFamily="-84" charset="-128"/>
          <a:cs typeface="ＭＳ Ｐゴシック" pitchFamily="-84" charset="-128"/>
        </a:defRPr>
      </a:lvl4pPr>
      <a:lvl5pPr algn="ctr" defTabSz="4389438" rtl="0" eaLnBrk="0" fontAlgn="base" hangingPunct="0">
        <a:spcBef>
          <a:spcPct val="0"/>
        </a:spcBef>
        <a:spcAft>
          <a:spcPct val="0"/>
        </a:spcAft>
        <a:defRPr sz="21100">
          <a:solidFill>
            <a:schemeClr val="tx2"/>
          </a:solidFill>
          <a:latin typeface="Arial" pitchFamily="-1" charset="0"/>
          <a:ea typeface="ＭＳ Ｐゴシック" pitchFamily="-84" charset="-128"/>
          <a:cs typeface="ＭＳ Ｐゴシック" pitchFamily="-84" charset="-128"/>
        </a:defRPr>
      </a:lvl5pPr>
      <a:lvl6pPr marL="457200" algn="ctr" defTabSz="4389438" rtl="0" fontAlgn="base">
        <a:spcBef>
          <a:spcPct val="0"/>
        </a:spcBef>
        <a:spcAft>
          <a:spcPct val="0"/>
        </a:spcAft>
        <a:defRPr sz="21100">
          <a:solidFill>
            <a:schemeClr val="tx2"/>
          </a:solidFill>
          <a:latin typeface="Arial" pitchFamily="-1" charset="0"/>
        </a:defRPr>
      </a:lvl6pPr>
      <a:lvl7pPr marL="914400" algn="ctr" defTabSz="4389438" rtl="0" fontAlgn="base">
        <a:spcBef>
          <a:spcPct val="0"/>
        </a:spcBef>
        <a:spcAft>
          <a:spcPct val="0"/>
        </a:spcAft>
        <a:defRPr sz="21100">
          <a:solidFill>
            <a:schemeClr val="tx2"/>
          </a:solidFill>
          <a:latin typeface="Arial" pitchFamily="-1" charset="0"/>
        </a:defRPr>
      </a:lvl7pPr>
      <a:lvl8pPr marL="1371600" algn="ctr" defTabSz="4389438" rtl="0" fontAlgn="base">
        <a:spcBef>
          <a:spcPct val="0"/>
        </a:spcBef>
        <a:spcAft>
          <a:spcPct val="0"/>
        </a:spcAft>
        <a:defRPr sz="21100">
          <a:solidFill>
            <a:schemeClr val="tx2"/>
          </a:solidFill>
          <a:latin typeface="Arial" pitchFamily="-1" charset="0"/>
        </a:defRPr>
      </a:lvl8pPr>
      <a:lvl9pPr marL="1828800" algn="ctr" defTabSz="4389438" rtl="0" fontAlgn="base">
        <a:spcBef>
          <a:spcPct val="0"/>
        </a:spcBef>
        <a:spcAft>
          <a:spcPct val="0"/>
        </a:spcAft>
        <a:defRPr sz="21100">
          <a:solidFill>
            <a:schemeClr val="tx2"/>
          </a:solidFill>
          <a:latin typeface="Arial" pitchFamily="-1" charset="0"/>
        </a:defRPr>
      </a:lvl9pPr>
    </p:titleStyle>
    <p:bodyStyle>
      <a:lvl1pPr marL="1646238" indent="-1646238" algn="l" defTabSz="4389438" rtl="0" eaLnBrk="0" fontAlgn="base" hangingPunct="0">
        <a:spcBef>
          <a:spcPct val="20000"/>
        </a:spcBef>
        <a:spcAft>
          <a:spcPct val="0"/>
        </a:spcAft>
        <a:buChar char="•"/>
        <a:defRPr sz="15400">
          <a:solidFill>
            <a:schemeClr val="tx1"/>
          </a:solidFill>
          <a:latin typeface="+mn-lt"/>
          <a:ea typeface="ＭＳ Ｐゴシック" pitchFamily="-84" charset="-128"/>
          <a:cs typeface="ＭＳ Ｐゴシック" pitchFamily="-84" charset="-128"/>
        </a:defRPr>
      </a:lvl1pPr>
      <a:lvl2pPr marL="3565525" indent="-1371600" algn="l" defTabSz="4389438" rtl="0" eaLnBrk="0" fontAlgn="base" hangingPunct="0">
        <a:spcBef>
          <a:spcPct val="20000"/>
        </a:spcBef>
        <a:spcAft>
          <a:spcPct val="0"/>
        </a:spcAft>
        <a:buChar char="–"/>
        <a:defRPr sz="13400">
          <a:solidFill>
            <a:schemeClr val="tx1"/>
          </a:solidFill>
          <a:latin typeface="+mn-lt"/>
          <a:ea typeface="ＭＳ Ｐゴシック" pitchFamily="-1" charset="-128"/>
        </a:defRPr>
      </a:lvl2pPr>
      <a:lvl3pPr marL="5486400" indent="-1096963" algn="l" defTabSz="4389438" rtl="0" eaLnBrk="0" fontAlgn="base" hangingPunct="0">
        <a:spcBef>
          <a:spcPct val="20000"/>
        </a:spcBef>
        <a:spcAft>
          <a:spcPct val="0"/>
        </a:spcAft>
        <a:buChar char="•"/>
        <a:defRPr sz="11500">
          <a:solidFill>
            <a:schemeClr val="tx1"/>
          </a:solidFill>
          <a:latin typeface="+mn-lt"/>
          <a:ea typeface="ＭＳ Ｐゴシック" pitchFamily="-1" charset="-128"/>
        </a:defRPr>
      </a:lvl3pPr>
      <a:lvl4pPr marL="7680325" indent="-1096963" algn="l" defTabSz="4389438" rtl="0" eaLnBrk="0" fontAlgn="base" hangingPunct="0">
        <a:spcBef>
          <a:spcPct val="20000"/>
        </a:spcBef>
        <a:spcAft>
          <a:spcPct val="0"/>
        </a:spcAft>
        <a:buChar char="–"/>
        <a:defRPr sz="9600">
          <a:solidFill>
            <a:schemeClr val="tx1"/>
          </a:solidFill>
          <a:latin typeface="+mn-lt"/>
          <a:ea typeface="ＭＳ Ｐゴシック" pitchFamily="-1" charset="-128"/>
        </a:defRPr>
      </a:lvl4pPr>
      <a:lvl5pPr marL="9875838" indent="-1096963" algn="l" defTabSz="4389438" rtl="0" eaLnBrk="0" fontAlgn="base" hangingPunct="0">
        <a:spcBef>
          <a:spcPct val="20000"/>
        </a:spcBef>
        <a:spcAft>
          <a:spcPct val="0"/>
        </a:spcAft>
        <a:buChar char="»"/>
        <a:defRPr sz="9600">
          <a:solidFill>
            <a:schemeClr val="tx1"/>
          </a:solidFill>
          <a:latin typeface="+mn-lt"/>
          <a:ea typeface="ＭＳ Ｐゴシック" pitchFamily="-1" charset="-128"/>
        </a:defRPr>
      </a:lvl5pPr>
      <a:lvl6pPr marL="10333038" indent="-1096963" algn="l" defTabSz="4389438" rtl="0" fontAlgn="base">
        <a:spcBef>
          <a:spcPct val="20000"/>
        </a:spcBef>
        <a:spcAft>
          <a:spcPct val="0"/>
        </a:spcAft>
        <a:buChar char="»"/>
        <a:defRPr sz="9600">
          <a:solidFill>
            <a:schemeClr val="tx1"/>
          </a:solidFill>
          <a:latin typeface="+mn-lt"/>
          <a:ea typeface="ＭＳ Ｐゴシック" pitchFamily="-1" charset="-128"/>
        </a:defRPr>
      </a:lvl6pPr>
      <a:lvl7pPr marL="10790238" indent="-1096963" algn="l" defTabSz="4389438" rtl="0" fontAlgn="base">
        <a:spcBef>
          <a:spcPct val="20000"/>
        </a:spcBef>
        <a:spcAft>
          <a:spcPct val="0"/>
        </a:spcAft>
        <a:buChar char="»"/>
        <a:defRPr sz="9600">
          <a:solidFill>
            <a:schemeClr val="tx1"/>
          </a:solidFill>
          <a:latin typeface="+mn-lt"/>
          <a:ea typeface="ＭＳ Ｐゴシック" pitchFamily="-1" charset="-128"/>
        </a:defRPr>
      </a:lvl7pPr>
      <a:lvl8pPr marL="11247438" indent="-1096963" algn="l" defTabSz="4389438" rtl="0" fontAlgn="base">
        <a:spcBef>
          <a:spcPct val="20000"/>
        </a:spcBef>
        <a:spcAft>
          <a:spcPct val="0"/>
        </a:spcAft>
        <a:buChar char="»"/>
        <a:defRPr sz="9600">
          <a:solidFill>
            <a:schemeClr val="tx1"/>
          </a:solidFill>
          <a:latin typeface="+mn-lt"/>
          <a:ea typeface="ＭＳ Ｐゴシック" pitchFamily="-1" charset="-128"/>
        </a:defRPr>
      </a:lvl8pPr>
      <a:lvl9pPr marL="11704638" indent="-1096963" algn="l" defTabSz="4389438" rtl="0" fontAlgn="base">
        <a:spcBef>
          <a:spcPct val="20000"/>
        </a:spcBef>
        <a:spcAft>
          <a:spcPct val="0"/>
        </a:spcAft>
        <a:buChar char="»"/>
        <a:defRPr sz="9600">
          <a:solidFill>
            <a:schemeClr val="tx1"/>
          </a:solidFill>
          <a:latin typeface="+mn-lt"/>
          <a:ea typeface="ＭＳ Ｐゴシック" pitchFamily="-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4" Type="http://schemas.openxmlformats.org/officeDocument/2006/relationships/oleObject" Target="../embeddings/oleObject1.bin"/><Relationship Id="rId5" Type="http://schemas.openxmlformats.org/officeDocument/2006/relationships/image" Target="../media/image2.emf"/><Relationship Id="rId6" Type="http://schemas.openxmlformats.org/officeDocument/2006/relationships/image" Target="../media/image3.emf"/><Relationship Id="rId7" Type="http://schemas.openxmlformats.org/officeDocument/2006/relationships/image" Target="../media/image4.emf"/><Relationship Id="rId8" Type="http://schemas.openxmlformats.org/officeDocument/2006/relationships/image" Target="../media/image5.jpg"/><Relationship Id="rId1" Type="http://schemas.openxmlformats.org/officeDocument/2006/relationships/vmlDrawing" Target="../drawings/vmlDrawing1.vml"/><Relationship Id="rId2"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3" name="Text Box 15"/>
          <p:cNvSpPr txBox="1">
            <a:spLocks noChangeArrowheads="1"/>
          </p:cNvSpPr>
          <p:nvPr/>
        </p:nvSpPr>
        <p:spPr bwMode="auto">
          <a:xfrm>
            <a:off x="0" y="457200"/>
            <a:ext cx="43876913" cy="2741613"/>
          </a:xfrm>
          <a:prstGeom prst="rect">
            <a:avLst/>
          </a:prstGeom>
          <a:noFill/>
          <a:ln w="9525">
            <a:noFill/>
            <a:miter lim="800000"/>
            <a:headEnd/>
            <a:tailEnd/>
          </a:ln>
          <a:effectLst/>
        </p:spPr>
        <p:txBody>
          <a:bodyPr lIns="457200" tIns="914400" rIns="457200" bIns="457200" anchor="ctr" anchorCtr="1"/>
          <a:lstStyle/>
          <a:p>
            <a:r>
              <a:rPr lang="en-US" sz="7200" b="1" dirty="0">
                <a:solidFill>
                  <a:schemeClr val="bg1"/>
                </a:solidFill>
              </a:rPr>
              <a:t>INTEREST IN USING COMPLEMENTARY THERAPIES BY DISTRESSED CANCER PATIENTS IN CLINICS AFFILIATED WITH MONTEFIORE HOSPITALS FROM 2008 TO 2012</a:t>
            </a:r>
            <a:endParaRPr lang="en-US" sz="7200" dirty="0">
              <a:solidFill>
                <a:schemeClr val="bg1"/>
              </a:solidFill>
            </a:endParaRPr>
          </a:p>
        </p:txBody>
      </p:sp>
      <p:sp>
        <p:nvSpPr>
          <p:cNvPr id="13316" name="Text Box 16"/>
          <p:cNvSpPr txBox="1">
            <a:spLocks noChangeArrowheads="1"/>
          </p:cNvSpPr>
          <p:nvPr/>
        </p:nvSpPr>
        <p:spPr bwMode="auto">
          <a:xfrm>
            <a:off x="0" y="2741613"/>
            <a:ext cx="43876913" cy="274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0" tIns="457200" rIns="457200" bIns="457200" anchor="ctr" anchorCtr="1"/>
          <a:lstStyle>
            <a:lvl1pPr defTabSz="4389438" eaLnBrk="0" hangingPunct="0">
              <a:defRPr sz="3200">
                <a:solidFill>
                  <a:schemeClr val="tx1"/>
                </a:solidFill>
                <a:latin typeface="Arial" charset="0"/>
                <a:ea typeface="ＭＳ Ｐゴシック" charset="0"/>
                <a:cs typeface="ＭＳ Ｐゴシック" charset="0"/>
              </a:defRPr>
            </a:lvl1pPr>
            <a:lvl2pPr marL="37931725" indent="-37474525" defTabSz="4389438" eaLnBrk="0" hangingPunct="0">
              <a:defRPr sz="3200">
                <a:solidFill>
                  <a:schemeClr val="tx1"/>
                </a:solidFill>
                <a:latin typeface="Arial" charset="0"/>
                <a:ea typeface="ＭＳ Ｐゴシック" charset="0"/>
              </a:defRPr>
            </a:lvl2pPr>
            <a:lvl3pPr eaLnBrk="0" hangingPunct="0">
              <a:defRPr sz="3200">
                <a:solidFill>
                  <a:schemeClr val="tx1"/>
                </a:solidFill>
                <a:latin typeface="Arial" charset="0"/>
                <a:ea typeface="ＭＳ Ｐゴシック" charset="0"/>
              </a:defRPr>
            </a:lvl3pPr>
            <a:lvl4pPr eaLnBrk="0" hangingPunct="0">
              <a:defRPr sz="3200">
                <a:solidFill>
                  <a:schemeClr val="tx1"/>
                </a:solidFill>
                <a:latin typeface="Arial" charset="0"/>
                <a:ea typeface="ＭＳ Ｐゴシック" charset="0"/>
              </a:defRPr>
            </a:lvl4pPr>
            <a:lvl5pPr eaLnBrk="0" hangingPunct="0">
              <a:defRPr sz="3200">
                <a:solidFill>
                  <a:schemeClr val="tx1"/>
                </a:solidFill>
                <a:latin typeface="Arial" charset="0"/>
                <a:ea typeface="ＭＳ Ｐゴシック" charset="0"/>
              </a:defRPr>
            </a:lvl5pPr>
            <a:lvl6pPr marL="457200" eaLnBrk="0" fontAlgn="base" hangingPunct="0">
              <a:spcBef>
                <a:spcPct val="0"/>
              </a:spcBef>
              <a:spcAft>
                <a:spcPct val="0"/>
              </a:spcAft>
              <a:defRPr sz="3200">
                <a:solidFill>
                  <a:schemeClr val="tx1"/>
                </a:solidFill>
                <a:latin typeface="Arial" charset="0"/>
                <a:ea typeface="ＭＳ Ｐゴシック" charset="0"/>
              </a:defRPr>
            </a:lvl6pPr>
            <a:lvl7pPr marL="914400" eaLnBrk="0" fontAlgn="base" hangingPunct="0">
              <a:spcBef>
                <a:spcPct val="0"/>
              </a:spcBef>
              <a:spcAft>
                <a:spcPct val="0"/>
              </a:spcAft>
              <a:defRPr sz="3200">
                <a:solidFill>
                  <a:schemeClr val="tx1"/>
                </a:solidFill>
                <a:latin typeface="Arial" charset="0"/>
                <a:ea typeface="ＭＳ Ｐゴシック" charset="0"/>
              </a:defRPr>
            </a:lvl7pPr>
            <a:lvl8pPr marL="1371600" eaLnBrk="0" fontAlgn="base" hangingPunct="0">
              <a:spcBef>
                <a:spcPct val="0"/>
              </a:spcBef>
              <a:spcAft>
                <a:spcPct val="0"/>
              </a:spcAft>
              <a:defRPr sz="3200">
                <a:solidFill>
                  <a:schemeClr val="tx1"/>
                </a:solidFill>
                <a:latin typeface="Arial" charset="0"/>
                <a:ea typeface="ＭＳ Ｐゴシック" charset="0"/>
              </a:defRPr>
            </a:lvl8pPr>
            <a:lvl9pPr marL="1828800" eaLnBrk="0" fontAlgn="base" hangingPunct="0">
              <a:spcBef>
                <a:spcPct val="0"/>
              </a:spcBef>
              <a:spcAft>
                <a:spcPct val="0"/>
              </a:spcAft>
              <a:defRPr sz="3200">
                <a:solidFill>
                  <a:schemeClr val="tx1"/>
                </a:solidFill>
                <a:latin typeface="Arial" charset="0"/>
                <a:ea typeface="ＭＳ Ｐゴシック" charset="0"/>
              </a:defRPr>
            </a:lvl9pPr>
          </a:lstStyle>
          <a:p>
            <a:pPr algn="ctr" eaLnBrk="1" hangingPunct="1"/>
            <a:r>
              <a:rPr lang="en-US" sz="5400" dirty="0" err="1" smtClean="0">
                <a:solidFill>
                  <a:schemeClr val="bg1"/>
                </a:solidFill>
              </a:rPr>
              <a:t>Asif</a:t>
            </a:r>
            <a:r>
              <a:rPr lang="en-US" sz="5400" dirty="0" smtClean="0">
                <a:solidFill>
                  <a:schemeClr val="bg1"/>
                </a:solidFill>
              </a:rPr>
              <a:t> Patel , MBBS MPH</a:t>
            </a:r>
            <a:r>
              <a:rPr lang="en-US" sz="5400" baseline="30000" dirty="0" smtClean="0">
                <a:solidFill>
                  <a:schemeClr val="bg1"/>
                </a:solidFill>
              </a:rPr>
              <a:t>1</a:t>
            </a:r>
            <a:r>
              <a:rPr lang="en-US" sz="5400" dirty="0">
                <a:solidFill>
                  <a:schemeClr val="bg1"/>
                </a:solidFill>
              </a:rPr>
              <a:t>; </a:t>
            </a:r>
            <a:r>
              <a:rPr lang="en-US" sz="5400" dirty="0" smtClean="0">
                <a:solidFill>
                  <a:schemeClr val="bg1"/>
                </a:solidFill>
              </a:rPr>
              <a:t>Evelyn </a:t>
            </a:r>
            <a:r>
              <a:rPr lang="en-US" sz="5400" dirty="0" err="1" smtClean="0">
                <a:solidFill>
                  <a:schemeClr val="bg1"/>
                </a:solidFill>
              </a:rPr>
              <a:t>Kolidas</a:t>
            </a:r>
            <a:r>
              <a:rPr lang="en-US" sz="5400" dirty="0" smtClean="0">
                <a:solidFill>
                  <a:schemeClr val="bg1"/>
                </a:solidFill>
              </a:rPr>
              <a:t>, </a:t>
            </a:r>
            <a:r>
              <a:rPr lang="en-US" sz="5400" dirty="0">
                <a:solidFill>
                  <a:schemeClr val="bg1"/>
                </a:solidFill>
              </a:rPr>
              <a:t>PhD</a:t>
            </a:r>
            <a:r>
              <a:rPr lang="en-US" sz="5400" baseline="30000" dirty="0">
                <a:solidFill>
                  <a:schemeClr val="bg1"/>
                </a:solidFill>
              </a:rPr>
              <a:t>2</a:t>
            </a:r>
            <a:r>
              <a:rPr lang="en-US" sz="5400" dirty="0">
                <a:solidFill>
                  <a:schemeClr val="bg1"/>
                </a:solidFill>
              </a:rPr>
              <a:t>; </a:t>
            </a:r>
            <a:r>
              <a:rPr lang="en-US" sz="5400" dirty="0" smtClean="0">
                <a:solidFill>
                  <a:schemeClr val="bg1"/>
                </a:solidFill>
              </a:rPr>
              <a:t>Melissa Martinez, </a:t>
            </a:r>
            <a:r>
              <a:rPr lang="en-US" sz="5400" dirty="0" smtClean="0">
                <a:solidFill>
                  <a:schemeClr val="bg1"/>
                </a:solidFill>
              </a:rPr>
              <a:t>MS</a:t>
            </a:r>
            <a:r>
              <a:rPr lang="en-US" sz="5400" baseline="30000" dirty="0" smtClean="0">
                <a:solidFill>
                  <a:schemeClr val="bg1"/>
                </a:solidFill>
              </a:rPr>
              <a:t>2</a:t>
            </a:r>
            <a:r>
              <a:rPr lang="en-US" sz="5400" dirty="0" smtClean="0">
                <a:solidFill>
                  <a:schemeClr val="bg1"/>
                </a:solidFill>
              </a:rPr>
              <a:t>; Alyson </a:t>
            </a:r>
            <a:r>
              <a:rPr lang="en-US" sz="5400" dirty="0" err="1" smtClean="0">
                <a:solidFill>
                  <a:schemeClr val="bg1"/>
                </a:solidFill>
              </a:rPr>
              <a:t>Moadel</a:t>
            </a:r>
            <a:r>
              <a:rPr lang="en-US" sz="5400" dirty="0" smtClean="0">
                <a:solidFill>
                  <a:schemeClr val="bg1"/>
                </a:solidFill>
              </a:rPr>
              <a:t>,  PhD</a:t>
            </a:r>
            <a:r>
              <a:rPr lang="en-US" sz="5400" baseline="30000" dirty="0" smtClean="0">
                <a:solidFill>
                  <a:schemeClr val="bg1"/>
                </a:solidFill>
              </a:rPr>
              <a:t>2</a:t>
            </a:r>
          </a:p>
          <a:p>
            <a:pPr algn="ctr" eaLnBrk="1" hangingPunct="1"/>
            <a:r>
              <a:rPr lang="en-US" sz="5400" baseline="30000" dirty="0" smtClean="0">
                <a:solidFill>
                  <a:schemeClr val="bg1"/>
                </a:solidFill>
              </a:rPr>
              <a:t>1</a:t>
            </a:r>
            <a:r>
              <a:rPr lang="en-US" sz="5400" dirty="0" smtClean="0">
                <a:solidFill>
                  <a:schemeClr val="bg1"/>
                </a:solidFill>
              </a:rPr>
              <a:t>Lehman College CUNY, </a:t>
            </a:r>
            <a:r>
              <a:rPr lang="en-US" sz="5400" baseline="30000" dirty="0" smtClean="0">
                <a:solidFill>
                  <a:schemeClr val="bg1"/>
                </a:solidFill>
              </a:rPr>
              <a:t>2,</a:t>
            </a:r>
            <a:r>
              <a:rPr lang="en-US" sz="5400" dirty="0" smtClean="0">
                <a:solidFill>
                  <a:schemeClr val="bg1"/>
                </a:solidFill>
              </a:rPr>
              <a:t>Albert Einstein College of Medicine</a:t>
            </a:r>
            <a:endParaRPr lang="en-US" sz="5400" dirty="0">
              <a:solidFill>
                <a:schemeClr val="bg1"/>
              </a:solidFill>
            </a:endParaRPr>
          </a:p>
        </p:txBody>
      </p:sp>
      <p:graphicFrame>
        <p:nvGraphicFramePr>
          <p:cNvPr id="13314" name="Object 2"/>
          <p:cNvGraphicFramePr>
            <a:graphicFrameLocks noChangeAspect="1"/>
          </p:cNvGraphicFramePr>
          <p:nvPr>
            <p:extLst>
              <p:ext uri="{D42A27DB-BD31-4B8C-83A1-F6EECF244321}">
                <p14:modId xmlns:p14="http://schemas.microsoft.com/office/powerpoint/2010/main" val="1403299029"/>
              </p:ext>
            </p:extLst>
          </p:nvPr>
        </p:nvGraphicFramePr>
        <p:xfrm>
          <a:off x="21728113" y="26974800"/>
          <a:ext cx="5181600" cy="4157663"/>
        </p:xfrm>
        <a:graphic>
          <a:graphicData uri="http://schemas.openxmlformats.org/presentationml/2006/ole">
            <mc:AlternateContent xmlns:mc="http://schemas.openxmlformats.org/markup-compatibility/2006">
              <mc:Choice xmlns:v="urn:schemas-microsoft-com:vml" Requires="v">
                <p:oleObj spid="_x0000_s13412" name="Chart" r:id="rId4" imgW="11791950" imgH="11791950" progId="MSGraph.Chart.8">
                  <p:embed followColorScheme="full"/>
                </p:oleObj>
              </mc:Choice>
              <mc:Fallback>
                <p:oleObj name="Chart" r:id="rId4" imgW="11791950" imgH="11791950" progId="MSGraph.Chart.8">
                  <p:embed followColorScheme="full"/>
                  <p:pic>
                    <p:nvPicPr>
                      <p:cNvPr id="0" name="Picture 7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728113" y="26974800"/>
                        <a:ext cx="5181600" cy="4157663"/>
                      </a:xfrm>
                      <a:prstGeom prst="rect">
                        <a:avLst/>
                      </a:prstGeom>
                      <a:noFill/>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8099" dir="2700000" algn="ctr" rotWithShape="0">
                                <a:srgbClr val="000000">
                                  <a:alpha val="74997"/>
                                </a:srgbClr>
                              </a:outerShdw>
                            </a:effectLst>
                          </a14:hiddenEffects>
                        </a:ext>
                      </a:extLst>
                    </p:spPr>
                  </p:pic>
                </p:oleObj>
              </mc:Fallback>
            </mc:AlternateContent>
          </a:graphicData>
        </a:graphic>
      </p:graphicFrame>
      <p:graphicFrame>
        <p:nvGraphicFramePr>
          <p:cNvPr id="2158" name="Group 110"/>
          <p:cNvGraphicFramePr>
            <a:graphicFrameLocks noGrp="1"/>
          </p:cNvGraphicFramePr>
          <p:nvPr>
            <p:extLst>
              <p:ext uri="{D42A27DB-BD31-4B8C-83A1-F6EECF244321}">
                <p14:modId xmlns:p14="http://schemas.microsoft.com/office/powerpoint/2010/main" val="1852129167"/>
              </p:ext>
            </p:extLst>
          </p:nvPr>
        </p:nvGraphicFramePr>
        <p:xfrm>
          <a:off x="27443113" y="27051000"/>
          <a:ext cx="5410200" cy="3810002"/>
        </p:xfrm>
        <a:graphic>
          <a:graphicData uri="http://schemas.openxmlformats.org/drawingml/2006/table">
            <a:tbl>
              <a:tblPr/>
              <a:tblGrid>
                <a:gridCol w="1754188"/>
                <a:gridCol w="914400"/>
                <a:gridCol w="912812"/>
                <a:gridCol w="912813"/>
                <a:gridCol w="915987"/>
              </a:tblGrid>
              <a:tr h="887413">
                <a:tc>
                  <a:txBody>
                    <a:bodyPr/>
                    <a:lstStyle/>
                    <a:p>
                      <a:pPr marL="0" marR="0" lvl="0" indent="0" algn="l" defTabSz="4389438"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1" charset="0"/>
                      </a:endParaRP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389438"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Arial" pitchFamily="-1" charset="0"/>
                        </a:rPr>
                        <a:t>A</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389438"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Arial" pitchFamily="-1" charset="0"/>
                        </a:rPr>
                        <a:t>B</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389438"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Arial" pitchFamily="-1" charset="0"/>
                        </a:rPr>
                        <a:t>C</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389438"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Arial" pitchFamily="-1" charset="0"/>
                        </a:rPr>
                        <a:t>D</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731838">
                <a:tc>
                  <a:txBody>
                    <a:bodyPr/>
                    <a:lstStyle/>
                    <a:p>
                      <a:pPr marL="0" marR="0" lvl="0" indent="0" algn="l" defTabSz="4389438"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Arial" pitchFamily="-1" charset="0"/>
                        </a:rPr>
                        <a:t>Patient 1</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389438"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1"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389438"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389438"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389438"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 charset="0"/>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728663">
                <a:tc>
                  <a:txBody>
                    <a:bodyPr/>
                    <a:lstStyle/>
                    <a:p>
                      <a:pPr marL="0" marR="0" lvl="0" indent="0" algn="l" defTabSz="4389438"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Arial" pitchFamily="-1" charset="0"/>
                        </a:rPr>
                        <a:t>Patient 2</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389438"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389438"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1"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389438"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389438"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 charset="0"/>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731838">
                <a:tc>
                  <a:txBody>
                    <a:bodyPr/>
                    <a:lstStyle/>
                    <a:p>
                      <a:pPr marL="0" marR="0" lvl="0" indent="0" algn="l" defTabSz="4389438"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Arial" pitchFamily="-1" charset="0"/>
                        </a:rPr>
                        <a:t>Patient 3</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389438"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1"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389438"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1"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389438"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389438"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 charset="0"/>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730250">
                <a:tc>
                  <a:txBody>
                    <a:bodyPr/>
                    <a:lstStyle/>
                    <a:p>
                      <a:pPr marL="0" marR="0" lvl="0" indent="0" algn="l" defTabSz="4389438"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Arial" pitchFamily="-1" charset="0"/>
                        </a:rPr>
                        <a:t>Patient 4</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389438"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389438"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389438"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389438"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1" charset="0"/>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13355" name="Text Box 111"/>
          <p:cNvSpPr txBox="1">
            <a:spLocks noChangeArrowheads="1"/>
          </p:cNvSpPr>
          <p:nvPr/>
        </p:nvSpPr>
        <p:spPr bwMode="auto">
          <a:xfrm>
            <a:off x="22353588" y="31434088"/>
            <a:ext cx="39306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389438" eaLnBrk="0" hangingPunct="0">
              <a:defRPr sz="3200">
                <a:solidFill>
                  <a:schemeClr val="tx1"/>
                </a:solidFill>
                <a:latin typeface="Arial" charset="0"/>
                <a:ea typeface="ＭＳ Ｐゴシック" charset="0"/>
                <a:cs typeface="ＭＳ Ｐゴシック" charset="0"/>
              </a:defRPr>
            </a:lvl1pPr>
            <a:lvl2pPr marL="37931725" indent="-37474525" defTabSz="4389438" eaLnBrk="0" hangingPunct="0">
              <a:defRPr sz="3200">
                <a:solidFill>
                  <a:schemeClr val="tx1"/>
                </a:solidFill>
                <a:latin typeface="Arial" charset="0"/>
                <a:ea typeface="ＭＳ Ｐゴシック" charset="0"/>
              </a:defRPr>
            </a:lvl2pPr>
            <a:lvl3pPr eaLnBrk="0" hangingPunct="0">
              <a:defRPr sz="3200">
                <a:solidFill>
                  <a:schemeClr val="tx1"/>
                </a:solidFill>
                <a:latin typeface="Arial" charset="0"/>
                <a:ea typeface="ＭＳ Ｐゴシック" charset="0"/>
              </a:defRPr>
            </a:lvl3pPr>
            <a:lvl4pPr eaLnBrk="0" hangingPunct="0">
              <a:defRPr sz="3200">
                <a:solidFill>
                  <a:schemeClr val="tx1"/>
                </a:solidFill>
                <a:latin typeface="Arial" charset="0"/>
                <a:ea typeface="ＭＳ Ｐゴシック" charset="0"/>
              </a:defRPr>
            </a:lvl4pPr>
            <a:lvl5pPr eaLnBrk="0" hangingPunct="0">
              <a:defRPr sz="3200">
                <a:solidFill>
                  <a:schemeClr val="tx1"/>
                </a:solidFill>
                <a:latin typeface="Arial" charset="0"/>
                <a:ea typeface="ＭＳ Ｐゴシック" charset="0"/>
              </a:defRPr>
            </a:lvl5pPr>
            <a:lvl6pPr marL="457200" eaLnBrk="0" fontAlgn="base" hangingPunct="0">
              <a:spcBef>
                <a:spcPct val="0"/>
              </a:spcBef>
              <a:spcAft>
                <a:spcPct val="0"/>
              </a:spcAft>
              <a:defRPr sz="3200">
                <a:solidFill>
                  <a:schemeClr val="tx1"/>
                </a:solidFill>
                <a:latin typeface="Arial" charset="0"/>
                <a:ea typeface="ＭＳ Ｐゴシック" charset="0"/>
              </a:defRPr>
            </a:lvl6pPr>
            <a:lvl7pPr marL="914400" eaLnBrk="0" fontAlgn="base" hangingPunct="0">
              <a:spcBef>
                <a:spcPct val="0"/>
              </a:spcBef>
              <a:spcAft>
                <a:spcPct val="0"/>
              </a:spcAft>
              <a:defRPr sz="3200">
                <a:solidFill>
                  <a:schemeClr val="tx1"/>
                </a:solidFill>
                <a:latin typeface="Arial" charset="0"/>
                <a:ea typeface="ＭＳ Ｐゴシック" charset="0"/>
              </a:defRPr>
            </a:lvl7pPr>
            <a:lvl8pPr marL="1371600" eaLnBrk="0" fontAlgn="base" hangingPunct="0">
              <a:spcBef>
                <a:spcPct val="0"/>
              </a:spcBef>
              <a:spcAft>
                <a:spcPct val="0"/>
              </a:spcAft>
              <a:defRPr sz="3200">
                <a:solidFill>
                  <a:schemeClr val="tx1"/>
                </a:solidFill>
                <a:latin typeface="Arial" charset="0"/>
                <a:ea typeface="ＭＳ Ｐゴシック" charset="0"/>
              </a:defRPr>
            </a:lvl8pPr>
            <a:lvl9pPr marL="1828800" eaLnBrk="0" fontAlgn="base" hangingPunct="0">
              <a:spcBef>
                <a:spcPct val="0"/>
              </a:spcBef>
              <a:spcAft>
                <a:spcPct val="0"/>
              </a:spcAft>
              <a:defRPr sz="3200">
                <a:solidFill>
                  <a:schemeClr val="tx1"/>
                </a:solidFill>
                <a:latin typeface="Arial" charset="0"/>
                <a:ea typeface="ＭＳ Ｐゴシック" charset="0"/>
              </a:defRPr>
            </a:lvl9pPr>
          </a:lstStyle>
          <a:p>
            <a:pPr eaLnBrk="1" hangingPunct="1"/>
            <a:r>
              <a:rPr lang="en-US" sz="2400" b="1"/>
              <a:t>Chart 1.</a:t>
            </a:r>
            <a:r>
              <a:rPr lang="en-US" sz="2400"/>
              <a:t> Label in 24pt Arial.</a:t>
            </a:r>
          </a:p>
        </p:txBody>
      </p:sp>
      <p:grpSp>
        <p:nvGrpSpPr>
          <p:cNvPr id="13357" name="Group 70"/>
          <p:cNvGrpSpPr>
            <a:grpSpLocks/>
          </p:cNvGrpSpPr>
          <p:nvPr/>
        </p:nvGrpSpPr>
        <p:grpSpPr bwMode="auto">
          <a:xfrm>
            <a:off x="21826538" y="5483226"/>
            <a:ext cx="10969625" cy="7117352"/>
            <a:chOff x="21415375" y="5483225"/>
            <a:chExt cx="10969625" cy="15981363"/>
          </a:xfrm>
        </p:grpSpPr>
        <p:sp>
          <p:nvSpPr>
            <p:cNvPr id="2077" name="Text Box 29"/>
            <p:cNvSpPr txBox="1">
              <a:spLocks noChangeArrowheads="1"/>
            </p:cNvSpPr>
            <p:nvPr/>
          </p:nvSpPr>
          <p:spPr bwMode="auto">
            <a:xfrm>
              <a:off x="21415375" y="5483225"/>
              <a:ext cx="10969625" cy="1371600"/>
            </a:xfrm>
            <a:prstGeom prst="rect">
              <a:avLst/>
            </a:prstGeom>
            <a:noFill/>
            <a:ln w="9525">
              <a:noFill/>
              <a:prstDash val="sysDot"/>
              <a:miter lim="800000"/>
              <a:headEnd/>
              <a:tailEnd/>
            </a:ln>
            <a:effectLst/>
          </p:spPr>
          <p:txBody>
            <a:bodyPr wrap="none" lIns="228600" tIns="228600" rIns="228600" bIns="228600" anchor="ctr" anchorCtr="1"/>
            <a:lstStyle/>
            <a:p>
              <a:pPr defTabSz="4389438">
                <a:defRPr/>
              </a:pPr>
              <a:r>
                <a:rPr lang="en-US" sz="4800" dirty="0">
                  <a:latin typeface="+mj-lt"/>
                  <a:ea typeface="+mn-ea"/>
                  <a:cs typeface="+mn-cs"/>
                </a:rPr>
                <a:t>Results</a:t>
              </a:r>
            </a:p>
          </p:txBody>
        </p:sp>
        <p:sp>
          <p:nvSpPr>
            <p:cNvPr id="13379" name="Text Box 122"/>
            <p:cNvSpPr txBox="1">
              <a:spLocks noChangeArrowheads="1"/>
            </p:cNvSpPr>
            <p:nvPr/>
          </p:nvSpPr>
          <p:spPr bwMode="auto">
            <a:xfrm>
              <a:off x="21415375" y="6854825"/>
              <a:ext cx="10969625" cy="1460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228600" tIns="228600" rIns="228600" bIns="228600"/>
            <a:lstStyle>
              <a:lvl1pPr eaLnBrk="0" hangingPunct="0">
                <a:defRPr sz="3200">
                  <a:solidFill>
                    <a:schemeClr val="tx1"/>
                  </a:solidFill>
                  <a:latin typeface="Arial" charset="0"/>
                  <a:ea typeface="ＭＳ Ｐゴシック" charset="0"/>
                  <a:cs typeface="ＭＳ Ｐゴシック" charset="0"/>
                </a:defRPr>
              </a:lvl1pPr>
              <a:lvl2pPr marL="37931725" indent="-37474525" eaLnBrk="0" hangingPunct="0">
                <a:defRPr sz="3200">
                  <a:solidFill>
                    <a:schemeClr val="tx1"/>
                  </a:solidFill>
                  <a:latin typeface="Arial" charset="0"/>
                  <a:ea typeface="ＭＳ Ｐゴシック" charset="0"/>
                </a:defRPr>
              </a:lvl2pPr>
              <a:lvl3pPr eaLnBrk="0" hangingPunct="0">
                <a:defRPr sz="3200">
                  <a:solidFill>
                    <a:schemeClr val="tx1"/>
                  </a:solidFill>
                  <a:latin typeface="Arial" charset="0"/>
                  <a:ea typeface="ＭＳ Ｐゴシック" charset="0"/>
                </a:defRPr>
              </a:lvl3pPr>
              <a:lvl4pPr eaLnBrk="0" hangingPunct="0">
                <a:defRPr sz="3200">
                  <a:solidFill>
                    <a:schemeClr val="tx1"/>
                  </a:solidFill>
                  <a:latin typeface="Arial" charset="0"/>
                  <a:ea typeface="ＭＳ Ｐゴシック" charset="0"/>
                </a:defRPr>
              </a:lvl4pPr>
              <a:lvl5pPr eaLnBrk="0" hangingPunct="0">
                <a:defRPr sz="3200">
                  <a:solidFill>
                    <a:schemeClr val="tx1"/>
                  </a:solidFill>
                  <a:latin typeface="Arial" charset="0"/>
                  <a:ea typeface="ＭＳ Ｐゴシック" charset="0"/>
                </a:defRPr>
              </a:lvl5pPr>
              <a:lvl6pPr marL="457200" eaLnBrk="0" fontAlgn="base" hangingPunct="0">
                <a:spcBef>
                  <a:spcPct val="0"/>
                </a:spcBef>
                <a:spcAft>
                  <a:spcPct val="0"/>
                </a:spcAft>
                <a:defRPr sz="3200">
                  <a:solidFill>
                    <a:schemeClr val="tx1"/>
                  </a:solidFill>
                  <a:latin typeface="Arial" charset="0"/>
                  <a:ea typeface="ＭＳ Ｐゴシック" charset="0"/>
                </a:defRPr>
              </a:lvl6pPr>
              <a:lvl7pPr marL="914400" eaLnBrk="0" fontAlgn="base" hangingPunct="0">
                <a:spcBef>
                  <a:spcPct val="0"/>
                </a:spcBef>
                <a:spcAft>
                  <a:spcPct val="0"/>
                </a:spcAft>
                <a:defRPr sz="3200">
                  <a:solidFill>
                    <a:schemeClr val="tx1"/>
                  </a:solidFill>
                  <a:latin typeface="Arial" charset="0"/>
                  <a:ea typeface="ＭＳ Ｐゴシック" charset="0"/>
                </a:defRPr>
              </a:lvl7pPr>
              <a:lvl8pPr marL="1371600" eaLnBrk="0" fontAlgn="base" hangingPunct="0">
                <a:spcBef>
                  <a:spcPct val="0"/>
                </a:spcBef>
                <a:spcAft>
                  <a:spcPct val="0"/>
                </a:spcAft>
                <a:defRPr sz="3200">
                  <a:solidFill>
                    <a:schemeClr val="tx1"/>
                  </a:solidFill>
                  <a:latin typeface="Arial" charset="0"/>
                  <a:ea typeface="ＭＳ Ｐゴシック" charset="0"/>
                </a:defRPr>
              </a:lvl8pPr>
              <a:lvl9pPr marL="1828800" eaLnBrk="0" fontAlgn="base" hangingPunct="0">
                <a:spcBef>
                  <a:spcPct val="0"/>
                </a:spcBef>
                <a:spcAft>
                  <a:spcPct val="0"/>
                </a:spcAft>
                <a:defRPr sz="3200">
                  <a:solidFill>
                    <a:schemeClr val="tx1"/>
                  </a:solidFill>
                  <a:latin typeface="Arial" charset="0"/>
                  <a:ea typeface="ＭＳ Ｐゴシック" charset="0"/>
                </a:defRPr>
              </a:lvl9pPr>
            </a:lstStyle>
            <a:p>
              <a:pPr eaLnBrk="1" hangingPunct="1"/>
              <a:endParaRPr lang="en-US" dirty="0" smtClean="0"/>
            </a:p>
            <a:p>
              <a:pPr eaLnBrk="1" hangingPunct="1"/>
              <a:endParaRPr lang="en-US" dirty="0"/>
            </a:p>
            <a:p>
              <a:pPr eaLnBrk="1" hangingPunct="1"/>
              <a:endParaRPr lang="en-US" dirty="0"/>
            </a:p>
          </p:txBody>
        </p:sp>
      </p:grpSp>
      <p:grpSp>
        <p:nvGrpSpPr>
          <p:cNvPr id="13358" name="Group 69"/>
          <p:cNvGrpSpPr>
            <a:grpSpLocks/>
          </p:cNvGrpSpPr>
          <p:nvPr/>
        </p:nvGrpSpPr>
        <p:grpSpPr bwMode="auto">
          <a:xfrm>
            <a:off x="11337924" y="5562600"/>
            <a:ext cx="10058401" cy="20878799"/>
            <a:chOff x="10439400" y="5486400"/>
            <a:chExt cx="10058400" cy="10743110"/>
          </a:xfrm>
        </p:grpSpPr>
        <p:sp>
          <p:nvSpPr>
            <p:cNvPr id="2071" name="Text Box 23"/>
            <p:cNvSpPr txBox="1">
              <a:spLocks noChangeArrowheads="1"/>
            </p:cNvSpPr>
            <p:nvPr/>
          </p:nvSpPr>
          <p:spPr bwMode="auto">
            <a:xfrm>
              <a:off x="10442575" y="5486400"/>
              <a:ext cx="10055225" cy="1371600"/>
            </a:xfrm>
            <a:prstGeom prst="rect">
              <a:avLst/>
            </a:prstGeom>
            <a:noFill/>
            <a:ln w="9525">
              <a:noFill/>
              <a:prstDash val="sysDot"/>
              <a:miter lim="800000"/>
              <a:headEnd/>
              <a:tailEnd/>
            </a:ln>
            <a:effectLst/>
          </p:spPr>
          <p:txBody>
            <a:bodyPr wrap="none" lIns="228600" tIns="228600" rIns="228600" bIns="228600" anchor="ctr" anchorCtr="1"/>
            <a:lstStyle/>
            <a:p>
              <a:pPr defTabSz="4389438">
                <a:defRPr/>
              </a:pPr>
              <a:r>
                <a:rPr lang="en-US" sz="4800" dirty="0" smtClean="0">
                  <a:latin typeface="+mj-lt"/>
                  <a:ea typeface="+mn-ea"/>
                  <a:cs typeface="+mn-cs"/>
                </a:rPr>
                <a:t>Methods and materials</a:t>
              </a:r>
              <a:endParaRPr lang="en-US" sz="4800" dirty="0">
                <a:latin typeface="+mj-lt"/>
                <a:ea typeface="+mn-ea"/>
                <a:cs typeface="+mn-cs"/>
              </a:endParaRPr>
            </a:p>
          </p:txBody>
        </p:sp>
        <p:sp>
          <p:nvSpPr>
            <p:cNvPr id="2174" name="Text Box 126"/>
            <p:cNvSpPr txBox="1">
              <a:spLocks noChangeArrowheads="1"/>
            </p:cNvSpPr>
            <p:nvPr/>
          </p:nvSpPr>
          <p:spPr bwMode="auto">
            <a:xfrm>
              <a:off x="10439400" y="6854825"/>
              <a:ext cx="10055225" cy="9374685"/>
            </a:xfrm>
            <a:prstGeom prst="rect">
              <a:avLst/>
            </a:prstGeom>
            <a:noFill/>
            <a:ln w="19050" cap="flat" cmpd="sng" algn="ctr">
              <a:noFill/>
              <a:prstDash val="solid"/>
              <a:miter lim="800000"/>
              <a:headEnd type="none" w="med" len="med"/>
              <a:tailEnd type="none" w="med" len="med"/>
            </a:ln>
            <a:effectLst/>
          </p:spPr>
          <p:txBody>
            <a:bodyPr lIns="228600" tIns="228600" rIns="228600" bIns="228600"/>
            <a:lstStyle/>
            <a:p>
              <a:pPr eaLnBrk="1" hangingPunct="1"/>
              <a:r>
                <a:rPr lang="en-US" dirty="0" smtClean="0"/>
                <a:t>We administered questionnaires to individuals diagnosed with cancer </a:t>
              </a:r>
              <a:r>
                <a:rPr lang="en-US" dirty="0" smtClean="0"/>
                <a:t>at</a:t>
              </a:r>
              <a:r>
                <a:rPr lang="en-US" dirty="0" smtClean="0"/>
                <a:t> </a:t>
              </a:r>
              <a:r>
                <a:rPr lang="en-US" dirty="0" smtClean="0"/>
                <a:t>visiting oncology clinics</a:t>
              </a:r>
              <a:r>
                <a:rPr lang="en-US" dirty="0" smtClean="0">
                  <a:solidFill>
                    <a:srgbClr val="FF0000"/>
                  </a:solidFill>
                </a:rPr>
                <a:t>. </a:t>
              </a:r>
              <a:r>
                <a:rPr lang="en-US" dirty="0" smtClean="0"/>
                <a:t>Interviews with participants were conducted either on the phone or face to face in English or Spanish. A total of 967 cancer patients participated in the study, the majority (78%) of whom were women. </a:t>
              </a:r>
            </a:p>
            <a:p>
              <a:pPr eaLnBrk="1" hangingPunct="1"/>
              <a:endParaRPr lang="en-US" dirty="0" smtClean="0"/>
            </a:p>
            <a:p>
              <a:pPr eaLnBrk="1" hangingPunct="1"/>
              <a:r>
                <a:rPr lang="en-US" dirty="0" smtClean="0"/>
                <a:t>After excluding questionnaires that had missing data on our key variables of interest, our resulting final sample was 290. All participants took part in the study voluntarily. </a:t>
              </a:r>
            </a:p>
            <a:p>
              <a:pPr eaLnBrk="1" hangingPunct="1"/>
              <a:r>
                <a:rPr lang="en-US" dirty="0" smtClean="0"/>
                <a:t>We used the Distress Thermometer (DT), a self-reported 11-point scale, to measure the level of distress among participants (15-16).  Respondents were asked how distressed they felt in the past week by pointing to</a:t>
              </a:r>
              <a:r>
                <a:rPr lang="en-US" dirty="0" smtClean="0">
                  <a:solidFill>
                    <a:srgbClr val="E82404"/>
                  </a:solidFill>
                </a:rPr>
                <a:t> </a:t>
              </a:r>
              <a:r>
                <a:rPr lang="en-US" dirty="0" smtClean="0"/>
                <a:t>the number. The higher the number, the more distressed they were.  Their responses were recorded and those answering between 0 and 4 were classified as mild or moderately distressed and those answering between 5 and 10 as severely distressed. </a:t>
              </a:r>
            </a:p>
            <a:p>
              <a:pPr eaLnBrk="1" hangingPunct="1"/>
              <a:endParaRPr lang="en-US" dirty="0"/>
            </a:p>
            <a:p>
              <a:endParaRPr lang="en-US" dirty="0" smtClean="0"/>
            </a:p>
            <a:p>
              <a:r>
                <a:rPr lang="en-US" dirty="0" smtClean="0"/>
                <a:t>Demographic </a:t>
              </a:r>
              <a:r>
                <a:rPr lang="en-US" dirty="0"/>
                <a:t>characteristics such as age, sex, race/ethnicity, and language were recorded in the survey. </a:t>
              </a:r>
              <a:endParaRPr lang="en-US" dirty="0" smtClean="0"/>
            </a:p>
            <a:p>
              <a:endParaRPr lang="en-US" dirty="0"/>
            </a:p>
            <a:p>
              <a:r>
                <a:rPr lang="en-US" dirty="0" smtClean="0"/>
                <a:t>Descriptive </a:t>
              </a:r>
              <a:r>
                <a:rPr lang="en-US" dirty="0"/>
                <a:t>statistics were calculated for each characteristic according to distress and interest in CAM use.  </a:t>
              </a:r>
              <a:endParaRPr lang="en-US" dirty="0" smtClean="0"/>
            </a:p>
            <a:p>
              <a:endParaRPr lang="en-US" dirty="0"/>
            </a:p>
            <a:p>
              <a:r>
                <a:rPr lang="en-US" dirty="0" smtClean="0"/>
                <a:t>We </a:t>
              </a:r>
              <a:r>
                <a:rPr lang="en-US" dirty="0"/>
                <a:t>used chi square statistics and odds ratios to examine the association between distress and interest in CAM use. Data were analyzed with </a:t>
              </a:r>
              <a:r>
                <a:rPr lang="en-US" dirty="0" smtClean="0"/>
                <a:t>SPSS.</a:t>
              </a:r>
              <a:r>
                <a:rPr lang="en-US" dirty="0" smtClean="0">
                  <a:effectLst/>
                </a:rPr>
                <a:t> </a:t>
              </a:r>
              <a:endParaRPr lang="en-US" dirty="0"/>
            </a:p>
          </p:txBody>
        </p:sp>
      </p:grpSp>
      <p:grpSp>
        <p:nvGrpSpPr>
          <p:cNvPr id="13359" name="Group 71"/>
          <p:cNvGrpSpPr>
            <a:grpSpLocks/>
          </p:cNvGrpSpPr>
          <p:nvPr/>
        </p:nvGrpSpPr>
        <p:grpSpPr bwMode="auto">
          <a:xfrm>
            <a:off x="32842200" y="5334000"/>
            <a:ext cx="11049000" cy="20955000"/>
            <a:chOff x="32523113" y="5486400"/>
            <a:chExt cx="11049000" cy="20955000"/>
          </a:xfrm>
        </p:grpSpPr>
        <p:sp>
          <p:nvSpPr>
            <p:cNvPr id="2075" name="Text Box 27"/>
            <p:cNvSpPr txBox="1">
              <a:spLocks noChangeArrowheads="1"/>
            </p:cNvSpPr>
            <p:nvPr/>
          </p:nvSpPr>
          <p:spPr bwMode="auto">
            <a:xfrm>
              <a:off x="32907288" y="15468600"/>
              <a:ext cx="10055225" cy="1066800"/>
            </a:xfrm>
            <a:prstGeom prst="rect">
              <a:avLst/>
            </a:prstGeom>
            <a:noFill/>
            <a:ln w="9525">
              <a:noFill/>
              <a:prstDash val="sysDot"/>
              <a:miter lim="800000"/>
              <a:headEnd/>
              <a:tailEnd/>
            </a:ln>
            <a:effectLst/>
          </p:spPr>
          <p:txBody>
            <a:bodyPr wrap="none" lIns="228600" tIns="228600" rIns="228600" bIns="228600" anchor="ctr" anchorCtr="1"/>
            <a:lstStyle/>
            <a:p>
              <a:pPr defTabSz="4389438">
                <a:defRPr/>
              </a:pPr>
              <a:r>
                <a:rPr lang="en-US" sz="4800" dirty="0">
                  <a:latin typeface="+mj-lt"/>
                  <a:ea typeface="+mn-ea"/>
                  <a:cs typeface="+mn-cs"/>
                </a:rPr>
                <a:t>Conclusions</a:t>
              </a:r>
            </a:p>
          </p:txBody>
        </p:sp>
        <p:sp>
          <p:nvSpPr>
            <p:cNvPr id="2076" name="Text Box 28"/>
            <p:cNvSpPr txBox="1">
              <a:spLocks noChangeArrowheads="1"/>
            </p:cNvSpPr>
            <p:nvPr/>
          </p:nvSpPr>
          <p:spPr bwMode="auto">
            <a:xfrm>
              <a:off x="32907288" y="5486400"/>
              <a:ext cx="10055225" cy="1371600"/>
            </a:xfrm>
            <a:prstGeom prst="rect">
              <a:avLst/>
            </a:prstGeom>
            <a:noFill/>
            <a:ln w="9525">
              <a:noFill/>
              <a:prstDash val="sysDot"/>
              <a:miter lim="800000"/>
              <a:headEnd/>
              <a:tailEnd/>
            </a:ln>
            <a:effectLst/>
          </p:spPr>
          <p:txBody>
            <a:bodyPr wrap="none" lIns="228600" tIns="228600" rIns="228600" bIns="228600" anchor="ctr" anchorCtr="1"/>
            <a:lstStyle/>
            <a:p>
              <a:pPr defTabSz="4389438">
                <a:defRPr/>
              </a:pPr>
              <a:r>
                <a:rPr lang="en-US" sz="4800" dirty="0">
                  <a:latin typeface="+mj-lt"/>
                  <a:ea typeface="+mn-ea"/>
                  <a:cs typeface="+mn-cs"/>
                </a:rPr>
                <a:t>Discussion</a:t>
              </a:r>
            </a:p>
          </p:txBody>
        </p:sp>
        <p:sp>
          <p:nvSpPr>
            <p:cNvPr id="2078" name="Text Box 30"/>
            <p:cNvSpPr txBox="1">
              <a:spLocks noChangeArrowheads="1"/>
            </p:cNvSpPr>
            <p:nvPr/>
          </p:nvSpPr>
          <p:spPr bwMode="auto">
            <a:xfrm>
              <a:off x="32907288" y="21107401"/>
              <a:ext cx="10055225" cy="1676400"/>
            </a:xfrm>
            <a:prstGeom prst="rect">
              <a:avLst/>
            </a:prstGeom>
            <a:noFill/>
            <a:ln w="9525">
              <a:noFill/>
              <a:prstDash val="sysDot"/>
              <a:miter lim="800000"/>
              <a:headEnd/>
              <a:tailEnd/>
            </a:ln>
            <a:effectLst/>
          </p:spPr>
          <p:txBody>
            <a:bodyPr wrap="none" lIns="228600" tIns="228600" rIns="228600" bIns="228600" anchor="ctr" anchorCtr="1"/>
            <a:lstStyle/>
            <a:p>
              <a:pPr defTabSz="4389438">
                <a:defRPr/>
              </a:pPr>
              <a:r>
                <a:rPr lang="en-US" sz="4800" dirty="0">
                  <a:latin typeface="+mj-lt"/>
                  <a:ea typeface="+mn-ea"/>
                  <a:cs typeface="+mn-cs"/>
                </a:rPr>
                <a:t>References</a:t>
              </a:r>
            </a:p>
          </p:txBody>
        </p:sp>
        <p:sp>
          <p:nvSpPr>
            <p:cNvPr id="13371" name="Text Box 123"/>
            <p:cNvSpPr txBox="1">
              <a:spLocks noChangeArrowheads="1"/>
            </p:cNvSpPr>
            <p:nvPr/>
          </p:nvSpPr>
          <p:spPr bwMode="auto">
            <a:xfrm>
              <a:off x="32523113" y="6854825"/>
              <a:ext cx="11049000" cy="792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miter lim="800000"/>
                  <a:headEnd/>
                  <a:tailEnd/>
                </a14:hiddenLine>
              </a:ext>
            </a:extLst>
          </p:spPr>
          <p:txBody>
            <a:bodyPr lIns="228600" tIns="228600" rIns="228600" bIns="228600"/>
            <a:lstStyle>
              <a:lvl1pPr eaLnBrk="0" hangingPunct="0">
                <a:defRPr sz="3200">
                  <a:solidFill>
                    <a:schemeClr val="tx1"/>
                  </a:solidFill>
                  <a:latin typeface="Arial" charset="0"/>
                  <a:ea typeface="ＭＳ Ｐゴシック" charset="0"/>
                  <a:cs typeface="ＭＳ Ｐゴシック" charset="0"/>
                </a:defRPr>
              </a:lvl1pPr>
              <a:lvl2pPr marL="37931725" indent="-37474525" eaLnBrk="0" hangingPunct="0">
                <a:defRPr sz="3200">
                  <a:solidFill>
                    <a:schemeClr val="tx1"/>
                  </a:solidFill>
                  <a:latin typeface="Arial" charset="0"/>
                  <a:ea typeface="ＭＳ Ｐゴシック" charset="0"/>
                </a:defRPr>
              </a:lvl2pPr>
              <a:lvl3pPr eaLnBrk="0" hangingPunct="0">
                <a:defRPr sz="3200">
                  <a:solidFill>
                    <a:schemeClr val="tx1"/>
                  </a:solidFill>
                  <a:latin typeface="Arial" charset="0"/>
                  <a:ea typeface="ＭＳ Ｐゴシック" charset="0"/>
                </a:defRPr>
              </a:lvl3pPr>
              <a:lvl4pPr eaLnBrk="0" hangingPunct="0">
                <a:defRPr sz="3200">
                  <a:solidFill>
                    <a:schemeClr val="tx1"/>
                  </a:solidFill>
                  <a:latin typeface="Arial" charset="0"/>
                  <a:ea typeface="ＭＳ Ｐゴシック" charset="0"/>
                </a:defRPr>
              </a:lvl4pPr>
              <a:lvl5pPr eaLnBrk="0" hangingPunct="0">
                <a:defRPr sz="3200">
                  <a:solidFill>
                    <a:schemeClr val="tx1"/>
                  </a:solidFill>
                  <a:latin typeface="Arial" charset="0"/>
                  <a:ea typeface="ＭＳ Ｐゴシック" charset="0"/>
                </a:defRPr>
              </a:lvl5pPr>
              <a:lvl6pPr marL="457200" eaLnBrk="0" fontAlgn="base" hangingPunct="0">
                <a:spcBef>
                  <a:spcPct val="0"/>
                </a:spcBef>
                <a:spcAft>
                  <a:spcPct val="0"/>
                </a:spcAft>
                <a:defRPr sz="3200">
                  <a:solidFill>
                    <a:schemeClr val="tx1"/>
                  </a:solidFill>
                  <a:latin typeface="Arial" charset="0"/>
                  <a:ea typeface="ＭＳ Ｐゴシック" charset="0"/>
                </a:defRPr>
              </a:lvl6pPr>
              <a:lvl7pPr marL="914400" eaLnBrk="0" fontAlgn="base" hangingPunct="0">
                <a:spcBef>
                  <a:spcPct val="0"/>
                </a:spcBef>
                <a:spcAft>
                  <a:spcPct val="0"/>
                </a:spcAft>
                <a:defRPr sz="3200">
                  <a:solidFill>
                    <a:schemeClr val="tx1"/>
                  </a:solidFill>
                  <a:latin typeface="Arial" charset="0"/>
                  <a:ea typeface="ＭＳ Ｐゴシック" charset="0"/>
                </a:defRPr>
              </a:lvl7pPr>
              <a:lvl8pPr marL="1371600" eaLnBrk="0" fontAlgn="base" hangingPunct="0">
                <a:spcBef>
                  <a:spcPct val="0"/>
                </a:spcBef>
                <a:spcAft>
                  <a:spcPct val="0"/>
                </a:spcAft>
                <a:defRPr sz="3200">
                  <a:solidFill>
                    <a:schemeClr val="tx1"/>
                  </a:solidFill>
                  <a:latin typeface="Arial" charset="0"/>
                  <a:ea typeface="ＭＳ Ｐゴシック" charset="0"/>
                </a:defRPr>
              </a:lvl8pPr>
              <a:lvl9pPr marL="1828800" eaLnBrk="0" fontAlgn="base" hangingPunct="0">
                <a:spcBef>
                  <a:spcPct val="0"/>
                </a:spcBef>
                <a:spcAft>
                  <a:spcPct val="0"/>
                </a:spcAft>
                <a:defRPr sz="3200">
                  <a:solidFill>
                    <a:schemeClr val="tx1"/>
                  </a:solidFill>
                  <a:latin typeface="Arial" charset="0"/>
                  <a:ea typeface="ＭＳ Ｐゴシック" charset="0"/>
                </a:defRPr>
              </a:lvl9pPr>
            </a:lstStyle>
            <a:p>
              <a:pPr eaLnBrk="1" hangingPunct="1"/>
              <a:r>
                <a:rPr lang="en-US" dirty="0"/>
                <a:t>Ku and colleagues showed that highly distressed patients were more likely to use complementary medicine (OR=14) and the prevalence of using these therapies among their sample was 87%. </a:t>
              </a:r>
              <a:r>
                <a:rPr lang="en-US" dirty="0" err="1"/>
                <a:t>Vehoeff</a:t>
              </a:r>
              <a:r>
                <a:rPr lang="en-US" dirty="0"/>
                <a:t> et al study also showed that distressed patients were more likely to use complementary therapies and the prevalence of using complementary therapies among their sample was 97%. </a:t>
              </a:r>
              <a:r>
                <a:rPr lang="en-US" dirty="0" smtClean="0"/>
                <a:t> </a:t>
              </a:r>
              <a:r>
                <a:rPr lang="en-US" dirty="0"/>
                <a:t>In contrast, however, </a:t>
              </a:r>
              <a:r>
                <a:rPr lang="en-US" dirty="0" err="1"/>
                <a:t>Sollner</a:t>
              </a:r>
              <a:r>
                <a:rPr lang="en-US" dirty="0"/>
                <a:t>  </a:t>
              </a:r>
              <a:r>
                <a:rPr lang="en-US" dirty="0" smtClean="0"/>
                <a:t>concluded against any association.</a:t>
              </a:r>
            </a:p>
            <a:p>
              <a:pPr eaLnBrk="1" hangingPunct="1"/>
              <a:endParaRPr lang="en-US" dirty="0" smtClean="0">
                <a:effectLst/>
              </a:endParaRPr>
            </a:p>
            <a:p>
              <a:pPr eaLnBrk="1" hangingPunct="1"/>
              <a:r>
                <a:rPr lang="en-US" b="1" dirty="0" smtClean="0"/>
                <a:t>This is one of the first studies to examine the association of CAM use and distress in a predominantly underserved and ethnic minority population of cancer patients in the U.S.</a:t>
              </a:r>
            </a:p>
            <a:p>
              <a:pPr eaLnBrk="1" hangingPunct="1"/>
              <a:endParaRPr lang="en-US" dirty="0"/>
            </a:p>
            <a:p>
              <a:pPr eaLnBrk="1" hangingPunct="1"/>
              <a:r>
                <a:rPr lang="en-US" dirty="0" smtClean="0"/>
                <a:t>Our </a:t>
              </a:r>
              <a:r>
                <a:rPr lang="en-US" dirty="0"/>
                <a:t>study </a:t>
              </a:r>
              <a:r>
                <a:rPr lang="en-US" dirty="0" smtClean="0"/>
                <a:t>has a </a:t>
              </a:r>
              <a:r>
                <a:rPr lang="en-US" dirty="0" smtClean="0">
                  <a:solidFill>
                    <a:srgbClr val="0000FF"/>
                  </a:solidFill>
                </a:rPr>
                <a:t> </a:t>
              </a:r>
              <a:r>
                <a:rPr lang="en-US" dirty="0" smtClean="0"/>
                <a:t>few </a:t>
              </a:r>
              <a:r>
                <a:rPr lang="en-US" dirty="0"/>
                <a:t>limitations.  Because all participants are from the clinics affiliated with Montefiore hospital, the sample does not represent the general population</a:t>
              </a:r>
              <a:r>
                <a:rPr lang="en-US" dirty="0" smtClean="0"/>
                <a:t>.</a:t>
              </a:r>
              <a:r>
                <a:rPr lang="en-US" dirty="0" smtClean="0">
                  <a:solidFill>
                    <a:srgbClr val="0000FF"/>
                  </a:solidFill>
                </a:rPr>
                <a:t>.</a:t>
              </a:r>
              <a:r>
                <a:rPr lang="en-US" dirty="0" smtClean="0"/>
                <a:t> </a:t>
              </a:r>
            </a:p>
            <a:p>
              <a:pPr eaLnBrk="1" hangingPunct="1"/>
              <a:r>
                <a:rPr lang="en-US" dirty="0" smtClean="0"/>
                <a:t>Our </a:t>
              </a:r>
              <a:r>
                <a:rPr lang="en-US" dirty="0"/>
                <a:t>sample is overrepresented by women. </a:t>
              </a:r>
              <a:endParaRPr lang="en-US" dirty="0" smtClean="0"/>
            </a:p>
            <a:p>
              <a:pPr eaLnBrk="1" hangingPunct="1"/>
              <a:endParaRPr lang="en-US" dirty="0"/>
            </a:p>
            <a:p>
              <a:pPr eaLnBrk="1" hangingPunct="1"/>
              <a:endParaRPr lang="en-US" dirty="0" smtClean="0"/>
            </a:p>
            <a:p>
              <a:pPr eaLnBrk="1" hangingPunct="1"/>
              <a:endParaRPr lang="en-US" dirty="0"/>
            </a:p>
            <a:p>
              <a:pPr eaLnBrk="1" hangingPunct="1"/>
              <a:endParaRPr lang="en-US" dirty="0" smtClean="0"/>
            </a:p>
            <a:p>
              <a:pPr eaLnBrk="1" hangingPunct="1"/>
              <a:endParaRPr lang="en-US" dirty="0" smtClean="0"/>
            </a:p>
            <a:p>
              <a:pPr eaLnBrk="1" hangingPunct="1"/>
              <a:endParaRPr lang="en-US" dirty="0" smtClean="0"/>
            </a:p>
            <a:p>
              <a:pPr eaLnBrk="1" hangingPunct="1"/>
              <a:endParaRPr lang="en-US" dirty="0">
                <a:solidFill>
                  <a:srgbClr val="0000FF"/>
                </a:solidFill>
              </a:endParaRPr>
            </a:p>
            <a:p>
              <a:pPr eaLnBrk="1" hangingPunct="1"/>
              <a:endParaRPr lang="en-US" dirty="0" smtClean="0">
                <a:effectLst/>
              </a:endParaRPr>
            </a:p>
            <a:p>
              <a:pPr eaLnBrk="1" hangingPunct="1"/>
              <a:endParaRPr lang="en-US" dirty="0" smtClean="0"/>
            </a:p>
            <a:p>
              <a:pPr eaLnBrk="1" hangingPunct="1"/>
              <a:endParaRPr lang="en-US" dirty="0" smtClean="0"/>
            </a:p>
            <a:p>
              <a:pPr eaLnBrk="1" hangingPunct="1"/>
              <a:endParaRPr lang="en-US" dirty="0" smtClean="0">
                <a:effectLst/>
              </a:endParaRPr>
            </a:p>
            <a:p>
              <a:pPr eaLnBrk="1" hangingPunct="1"/>
              <a:endParaRPr lang="en-US" dirty="0"/>
            </a:p>
            <a:p>
              <a:pPr eaLnBrk="1" hangingPunct="1"/>
              <a:endParaRPr lang="en-US" dirty="0"/>
            </a:p>
            <a:p>
              <a:pPr eaLnBrk="1" hangingPunct="1"/>
              <a:endParaRPr lang="en-US" dirty="0" smtClean="0"/>
            </a:p>
            <a:p>
              <a:pPr eaLnBrk="1" hangingPunct="1"/>
              <a:endParaRPr lang="en-US" dirty="0" smtClean="0"/>
            </a:p>
            <a:p>
              <a:pPr eaLnBrk="1" hangingPunct="1"/>
              <a:endParaRPr lang="en-US" dirty="0"/>
            </a:p>
          </p:txBody>
        </p:sp>
        <p:sp>
          <p:nvSpPr>
            <p:cNvPr id="13372" name="Text Box 125"/>
            <p:cNvSpPr txBox="1">
              <a:spLocks noChangeArrowheads="1"/>
            </p:cNvSpPr>
            <p:nvPr/>
          </p:nvSpPr>
          <p:spPr bwMode="auto">
            <a:xfrm>
              <a:off x="32907288" y="16992601"/>
              <a:ext cx="10055225"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miter lim="800000"/>
                  <a:headEnd/>
                  <a:tailEnd/>
                </a14:hiddenLine>
              </a:ext>
            </a:extLst>
          </p:spPr>
          <p:txBody>
            <a:bodyPr lIns="228600" tIns="228600" rIns="228600" bIns="228600"/>
            <a:lstStyle>
              <a:lvl1pPr eaLnBrk="0" hangingPunct="0">
                <a:defRPr sz="3200">
                  <a:solidFill>
                    <a:schemeClr val="tx1"/>
                  </a:solidFill>
                  <a:latin typeface="Arial" charset="0"/>
                  <a:ea typeface="ＭＳ Ｐゴシック" charset="0"/>
                  <a:cs typeface="ＭＳ Ｐゴシック" charset="0"/>
                </a:defRPr>
              </a:lvl1pPr>
              <a:lvl2pPr marL="37931725" indent="-37474525" eaLnBrk="0" hangingPunct="0">
                <a:defRPr sz="3200">
                  <a:solidFill>
                    <a:schemeClr val="tx1"/>
                  </a:solidFill>
                  <a:latin typeface="Arial" charset="0"/>
                  <a:ea typeface="ＭＳ Ｐゴシック" charset="0"/>
                </a:defRPr>
              </a:lvl2pPr>
              <a:lvl3pPr eaLnBrk="0" hangingPunct="0">
                <a:defRPr sz="3200">
                  <a:solidFill>
                    <a:schemeClr val="tx1"/>
                  </a:solidFill>
                  <a:latin typeface="Arial" charset="0"/>
                  <a:ea typeface="ＭＳ Ｐゴシック" charset="0"/>
                </a:defRPr>
              </a:lvl3pPr>
              <a:lvl4pPr eaLnBrk="0" hangingPunct="0">
                <a:defRPr sz="3200">
                  <a:solidFill>
                    <a:schemeClr val="tx1"/>
                  </a:solidFill>
                  <a:latin typeface="Arial" charset="0"/>
                  <a:ea typeface="ＭＳ Ｐゴシック" charset="0"/>
                </a:defRPr>
              </a:lvl4pPr>
              <a:lvl5pPr eaLnBrk="0" hangingPunct="0">
                <a:defRPr sz="3200">
                  <a:solidFill>
                    <a:schemeClr val="tx1"/>
                  </a:solidFill>
                  <a:latin typeface="Arial" charset="0"/>
                  <a:ea typeface="ＭＳ Ｐゴシック" charset="0"/>
                </a:defRPr>
              </a:lvl5pPr>
              <a:lvl6pPr marL="457200" eaLnBrk="0" fontAlgn="base" hangingPunct="0">
                <a:spcBef>
                  <a:spcPct val="0"/>
                </a:spcBef>
                <a:spcAft>
                  <a:spcPct val="0"/>
                </a:spcAft>
                <a:defRPr sz="3200">
                  <a:solidFill>
                    <a:schemeClr val="tx1"/>
                  </a:solidFill>
                  <a:latin typeface="Arial" charset="0"/>
                  <a:ea typeface="ＭＳ Ｐゴシック" charset="0"/>
                </a:defRPr>
              </a:lvl6pPr>
              <a:lvl7pPr marL="914400" eaLnBrk="0" fontAlgn="base" hangingPunct="0">
                <a:spcBef>
                  <a:spcPct val="0"/>
                </a:spcBef>
                <a:spcAft>
                  <a:spcPct val="0"/>
                </a:spcAft>
                <a:defRPr sz="3200">
                  <a:solidFill>
                    <a:schemeClr val="tx1"/>
                  </a:solidFill>
                  <a:latin typeface="Arial" charset="0"/>
                  <a:ea typeface="ＭＳ Ｐゴシック" charset="0"/>
                </a:defRPr>
              </a:lvl7pPr>
              <a:lvl8pPr marL="1371600" eaLnBrk="0" fontAlgn="base" hangingPunct="0">
                <a:spcBef>
                  <a:spcPct val="0"/>
                </a:spcBef>
                <a:spcAft>
                  <a:spcPct val="0"/>
                </a:spcAft>
                <a:defRPr sz="3200">
                  <a:solidFill>
                    <a:schemeClr val="tx1"/>
                  </a:solidFill>
                  <a:latin typeface="Arial" charset="0"/>
                  <a:ea typeface="ＭＳ Ｐゴシック" charset="0"/>
                </a:defRPr>
              </a:lvl8pPr>
              <a:lvl9pPr marL="1828800" eaLnBrk="0" fontAlgn="base" hangingPunct="0">
                <a:spcBef>
                  <a:spcPct val="0"/>
                </a:spcBef>
                <a:spcAft>
                  <a:spcPct val="0"/>
                </a:spcAft>
                <a:defRPr sz="3200">
                  <a:solidFill>
                    <a:schemeClr val="tx1"/>
                  </a:solidFill>
                  <a:latin typeface="Arial" charset="0"/>
                  <a:ea typeface="ＭＳ Ｐゴシック" charset="0"/>
                </a:defRPr>
              </a:lvl9pPr>
            </a:lstStyle>
            <a:p>
              <a:pPr eaLnBrk="1" hangingPunct="1"/>
              <a:r>
                <a:rPr lang="en-US" dirty="0"/>
                <a:t>Cancer patients with severe distress were more likely to use complementary medicine compared to those mildly or moderately distressed. </a:t>
              </a:r>
              <a:endParaRPr lang="en-US" dirty="0" smtClean="0"/>
            </a:p>
            <a:p>
              <a:pPr eaLnBrk="1" hangingPunct="1"/>
              <a:endParaRPr lang="en-US" dirty="0"/>
            </a:p>
            <a:p>
              <a:pPr eaLnBrk="1" hangingPunct="1"/>
              <a:r>
                <a:rPr lang="en-US" dirty="0" smtClean="0"/>
                <a:t>Further </a:t>
              </a:r>
              <a:r>
                <a:rPr lang="en-US" dirty="0"/>
                <a:t>studies are needed to know whether cancer patients with severe distress may </a:t>
              </a:r>
              <a:r>
                <a:rPr lang="en-US" dirty="0" smtClean="0"/>
                <a:t>benefit from an extra layer of counseling.</a:t>
              </a:r>
              <a:endParaRPr lang="en-US" dirty="0"/>
            </a:p>
          </p:txBody>
        </p:sp>
        <p:sp>
          <p:nvSpPr>
            <p:cNvPr id="13373" name="Text Box 127"/>
            <p:cNvSpPr txBox="1">
              <a:spLocks noChangeArrowheads="1"/>
            </p:cNvSpPr>
            <p:nvPr/>
          </p:nvSpPr>
          <p:spPr bwMode="auto">
            <a:xfrm>
              <a:off x="32907288" y="22783801"/>
              <a:ext cx="10055225" cy="3657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dash"/>
                  <a:miter lim="800000"/>
                  <a:headEnd/>
                  <a:tailEnd/>
                </a14:hiddenLine>
              </a:ext>
            </a:extLst>
          </p:spPr>
          <p:txBody>
            <a:bodyPr lIns="228600" tIns="228600" rIns="228600" bIns="228600"/>
            <a:lstStyle>
              <a:lvl1pPr marL="342900" indent="-342900" eaLnBrk="0" hangingPunct="0">
                <a:defRPr sz="3200">
                  <a:solidFill>
                    <a:schemeClr val="tx1"/>
                  </a:solidFill>
                  <a:latin typeface="Arial" charset="0"/>
                  <a:ea typeface="ＭＳ Ｐゴシック" charset="0"/>
                  <a:cs typeface="ＭＳ Ｐゴシック" charset="0"/>
                </a:defRPr>
              </a:lvl1pPr>
              <a:lvl2pPr marL="37931725" indent="-37474525" eaLnBrk="0" hangingPunct="0">
                <a:defRPr sz="3200">
                  <a:solidFill>
                    <a:schemeClr val="tx1"/>
                  </a:solidFill>
                  <a:latin typeface="Arial" charset="0"/>
                  <a:ea typeface="ＭＳ Ｐゴシック" charset="0"/>
                </a:defRPr>
              </a:lvl2pPr>
              <a:lvl3pPr eaLnBrk="0" hangingPunct="0">
                <a:defRPr sz="3200">
                  <a:solidFill>
                    <a:schemeClr val="tx1"/>
                  </a:solidFill>
                  <a:latin typeface="Arial" charset="0"/>
                  <a:ea typeface="ＭＳ Ｐゴシック" charset="0"/>
                </a:defRPr>
              </a:lvl3pPr>
              <a:lvl4pPr eaLnBrk="0" hangingPunct="0">
                <a:defRPr sz="3200">
                  <a:solidFill>
                    <a:schemeClr val="tx1"/>
                  </a:solidFill>
                  <a:latin typeface="Arial" charset="0"/>
                  <a:ea typeface="ＭＳ Ｐゴシック" charset="0"/>
                </a:defRPr>
              </a:lvl4pPr>
              <a:lvl5pPr eaLnBrk="0" hangingPunct="0">
                <a:defRPr sz="3200">
                  <a:solidFill>
                    <a:schemeClr val="tx1"/>
                  </a:solidFill>
                  <a:latin typeface="Arial" charset="0"/>
                  <a:ea typeface="ＭＳ Ｐゴシック" charset="0"/>
                </a:defRPr>
              </a:lvl5pPr>
              <a:lvl6pPr marL="457200" eaLnBrk="0" fontAlgn="base" hangingPunct="0">
                <a:spcBef>
                  <a:spcPct val="0"/>
                </a:spcBef>
                <a:spcAft>
                  <a:spcPct val="0"/>
                </a:spcAft>
                <a:defRPr sz="3200">
                  <a:solidFill>
                    <a:schemeClr val="tx1"/>
                  </a:solidFill>
                  <a:latin typeface="Arial" charset="0"/>
                  <a:ea typeface="ＭＳ Ｐゴシック" charset="0"/>
                </a:defRPr>
              </a:lvl6pPr>
              <a:lvl7pPr marL="914400" eaLnBrk="0" fontAlgn="base" hangingPunct="0">
                <a:spcBef>
                  <a:spcPct val="0"/>
                </a:spcBef>
                <a:spcAft>
                  <a:spcPct val="0"/>
                </a:spcAft>
                <a:defRPr sz="3200">
                  <a:solidFill>
                    <a:schemeClr val="tx1"/>
                  </a:solidFill>
                  <a:latin typeface="Arial" charset="0"/>
                  <a:ea typeface="ＭＳ Ｐゴシック" charset="0"/>
                </a:defRPr>
              </a:lvl7pPr>
              <a:lvl8pPr marL="1371600" eaLnBrk="0" fontAlgn="base" hangingPunct="0">
                <a:spcBef>
                  <a:spcPct val="0"/>
                </a:spcBef>
                <a:spcAft>
                  <a:spcPct val="0"/>
                </a:spcAft>
                <a:defRPr sz="3200">
                  <a:solidFill>
                    <a:schemeClr val="tx1"/>
                  </a:solidFill>
                  <a:latin typeface="Arial" charset="0"/>
                  <a:ea typeface="ＭＳ Ｐゴシック" charset="0"/>
                </a:defRPr>
              </a:lvl8pPr>
              <a:lvl9pPr marL="1828800" eaLnBrk="0" fontAlgn="base" hangingPunct="0">
                <a:spcBef>
                  <a:spcPct val="0"/>
                </a:spcBef>
                <a:spcAft>
                  <a:spcPct val="0"/>
                </a:spcAft>
                <a:defRPr sz="3200">
                  <a:solidFill>
                    <a:schemeClr val="tx1"/>
                  </a:solidFill>
                  <a:latin typeface="Arial" charset="0"/>
                  <a:ea typeface="ＭＳ Ｐゴシック" charset="0"/>
                </a:defRPr>
              </a:lvl9pPr>
            </a:lstStyle>
            <a:p>
              <a:pPr eaLnBrk="1" hangingPunct="1">
                <a:spcAft>
                  <a:spcPct val="50000"/>
                </a:spcAft>
                <a:buFontTx/>
                <a:buAutoNum type="arabicPeriod"/>
              </a:pPr>
              <a:endParaRPr lang="en-US" sz="2400" dirty="0"/>
            </a:p>
          </p:txBody>
        </p:sp>
      </p:grpSp>
      <p:grpSp>
        <p:nvGrpSpPr>
          <p:cNvPr id="13362" name="Group 68"/>
          <p:cNvGrpSpPr>
            <a:grpSpLocks/>
          </p:cNvGrpSpPr>
          <p:nvPr/>
        </p:nvGrpSpPr>
        <p:grpSpPr bwMode="auto">
          <a:xfrm>
            <a:off x="587375" y="5638800"/>
            <a:ext cx="10055225" cy="26517600"/>
            <a:chOff x="268288" y="5486400"/>
            <a:chExt cx="10055225" cy="26517600"/>
          </a:xfrm>
        </p:grpSpPr>
        <p:sp>
          <p:nvSpPr>
            <p:cNvPr id="67" name="Text Box 23"/>
            <p:cNvSpPr txBox="1">
              <a:spLocks noChangeArrowheads="1"/>
            </p:cNvSpPr>
            <p:nvPr/>
          </p:nvSpPr>
          <p:spPr bwMode="auto">
            <a:xfrm>
              <a:off x="268288" y="5486400"/>
              <a:ext cx="10055225" cy="1371600"/>
            </a:xfrm>
            <a:prstGeom prst="rect">
              <a:avLst/>
            </a:prstGeom>
            <a:noFill/>
            <a:ln w="9525">
              <a:noFill/>
              <a:prstDash val="sysDot"/>
              <a:miter lim="800000"/>
              <a:headEnd/>
              <a:tailEnd/>
            </a:ln>
            <a:effectLst/>
          </p:spPr>
          <p:txBody>
            <a:bodyPr wrap="none" lIns="228600" tIns="228600" rIns="228600" bIns="228600" anchor="ctr" anchorCtr="1"/>
            <a:lstStyle/>
            <a:p>
              <a:pPr defTabSz="4389438">
                <a:defRPr/>
              </a:pPr>
              <a:r>
                <a:rPr lang="en-US" sz="4800" dirty="0">
                  <a:solidFill>
                    <a:srgbClr val="0D0D0D"/>
                  </a:solidFill>
                  <a:latin typeface="+mj-lt"/>
                  <a:ea typeface="+mn-ea"/>
                  <a:cs typeface="+mn-cs"/>
                </a:rPr>
                <a:t>Introduction</a:t>
              </a:r>
            </a:p>
          </p:txBody>
        </p:sp>
        <p:sp>
          <p:nvSpPr>
            <p:cNvPr id="68" name="Text Box 126"/>
            <p:cNvSpPr txBox="1">
              <a:spLocks noChangeArrowheads="1"/>
            </p:cNvSpPr>
            <p:nvPr/>
          </p:nvSpPr>
          <p:spPr bwMode="auto">
            <a:xfrm>
              <a:off x="268288" y="6854825"/>
              <a:ext cx="10055225" cy="25149175"/>
            </a:xfrm>
            <a:prstGeom prst="rect">
              <a:avLst/>
            </a:prstGeom>
            <a:noFill/>
            <a:ln w="19050" cap="flat" cmpd="sng" algn="ctr">
              <a:noFill/>
              <a:prstDash val="solid"/>
              <a:miter lim="800000"/>
              <a:headEnd type="none" w="med" len="med"/>
              <a:tailEnd type="none" w="med" len="med"/>
            </a:ln>
            <a:effectLst/>
          </p:spPr>
          <p:txBody>
            <a:bodyPr lIns="228600" tIns="228600" rIns="228600" bIns="228600"/>
            <a:lstStyle/>
            <a:p>
              <a:pPr>
                <a:defRPr/>
              </a:pPr>
              <a:r>
                <a:rPr lang="en-US" dirty="0"/>
                <a:t>Cancer continues to be a major public health problem despite advances in the medical sciences. </a:t>
              </a:r>
              <a:r>
                <a:rPr lang="en-US" dirty="0" smtClean="0"/>
                <a:t>Estimated figures of cancer survivors stand at 15 million</a:t>
              </a:r>
              <a:r>
                <a:rPr lang="en-US" dirty="0" smtClean="0">
                  <a:solidFill>
                    <a:srgbClr val="FF0000"/>
                  </a:solidFill>
                </a:rPr>
                <a:t>.</a:t>
              </a:r>
              <a:r>
                <a:rPr lang="en-US" dirty="0" smtClean="0"/>
                <a:t> </a:t>
              </a:r>
            </a:p>
            <a:p>
              <a:pPr>
                <a:defRPr/>
              </a:pPr>
              <a:endParaRPr lang="en-US" dirty="0">
                <a:latin typeface="Arial" pitchFamily="-1" charset="0"/>
                <a:ea typeface="+mn-ea"/>
                <a:cs typeface="+mn-cs"/>
              </a:endParaRPr>
            </a:p>
            <a:p>
              <a:pPr>
                <a:defRPr/>
              </a:pPr>
              <a:r>
                <a:rPr lang="en-US" dirty="0"/>
                <a:t>They have fear of recurrence</a:t>
              </a:r>
              <a:r>
                <a:rPr lang="en-US" strike="sngStrike" dirty="0"/>
                <a:t>s</a:t>
              </a:r>
              <a:r>
                <a:rPr lang="en-US" dirty="0"/>
                <a:t> and death, anxiety, stress stemming from the financial burdens associated with their therapy, depression, and </a:t>
              </a:r>
              <a:r>
                <a:rPr lang="en-US" dirty="0" smtClean="0"/>
                <a:t>sometimes suicidal </a:t>
              </a:r>
              <a:r>
                <a:rPr lang="en-US" dirty="0"/>
                <a:t>tendencies. </a:t>
              </a:r>
            </a:p>
            <a:p>
              <a:pPr>
                <a:defRPr/>
              </a:pPr>
              <a:endParaRPr lang="en-US" dirty="0" smtClean="0"/>
            </a:p>
            <a:p>
              <a:pPr>
                <a:defRPr/>
              </a:pPr>
              <a:r>
                <a:rPr lang="en-US" dirty="0" smtClean="0"/>
                <a:t>The American </a:t>
              </a:r>
              <a:r>
                <a:rPr lang="en-US" dirty="0"/>
                <a:t>Cancer Society estimated that </a:t>
              </a:r>
              <a:r>
                <a:rPr lang="en-US" dirty="0" smtClean="0"/>
                <a:t>a</a:t>
              </a:r>
              <a:r>
                <a:rPr lang="en-US" dirty="0" smtClean="0">
                  <a:solidFill>
                    <a:srgbClr val="FF0000"/>
                  </a:solidFill>
                </a:rPr>
                <a:t>l</a:t>
              </a:r>
              <a:r>
                <a:rPr lang="en-US" dirty="0" smtClean="0"/>
                <a:t>most one quarter </a:t>
              </a:r>
              <a:r>
                <a:rPr lang="en-US" dirty="0"/>
                <a:t>of patients with cancer undergoing treatment became clinically depressed. </a:t>
              </a:r>
              <a:r>
                <a:rPr lang="en-US" dirty="0" smtClean="0"/>
                <a:t> Research found that </a:t>
              </a:r>
              <a:r>
                <a:rPr lang="en-US" dirty="0"/>
                <a:t>the prevalence of mental </a:t>
              </a:r>
              <a:r>
                <a:rPr lang="en-US" dirty="0" smtClean="0"/>
                <a:t>distress in cancer </a:t>
              </a:r>
              <a:r>
                <a:rPr lang="en-US" dirty="0"/>
                <a:t>patients is between 22% and 58%</a:t>
              </a:r>
              <a:r>
                <a:rPr lang="en-US" dirty="0" smtClean="0"/>
                <a:t>.</a:t>
              </a:r>
            </a:p>
            <a:p>
              <a:pPr>
                <a:defRPr/>
              </a:pPr>
              <a:endParaRPr lang="en-US" dirty="0"/>
            </a:p>
            <a:p>
              <a:pPr>
                <a:defRPr/>
              </a:pPr>
              <a:r>
                <a:rPr lang="en-US" dirty="0" smtClean="0"/>
                <a:t>  </a:t>
              </a:r>
              <a:r>
                <a:rPr lang="en-US" dirty="0"/>
                <a:t>The National Comprehensive Cancer Network (NCCN, 2005) defined distress as “a multifactorial, unpleasant emotional experience of a psychological (cognitive, behavioral, emotional), social, and/or spiritual nature that may interfere with the ability to cope effectively with cancer, its physical symptoms, and its treatment</a:t>
              </a:r>
              <a:r>
                <a:rPr lang="en-US" dirty="0" smtClean="0"/>
                <a:t>”</a:t>
              </a:r>
              <a:r>
                <a:rPr lang="en-US" dirty="0" smtClean="0">
                  <a:solidFill>
                    <a:srgbClr val="FF0000"/>
                  </a:solidFill>
                </a:rPr>
                <a:t>.</a:t>
              </a:r>
              <a:r>
                <a:rPr lang="en-US" dirty="0" smtClean="0"/>
                <a:t> </a:t>
              </a:r>
            </a:p>
            <a:p>
              <a:pPr>
                <a:defRPr/>
              </a:pPr>
              <a:endParaRPr lang="en-US" dirty="0" smtClean="0"/>
            </a:p>
            <a:p>
              <a:pPr>
                <a:defRPr/>
              </a:pPr>
              <a:r>
                <a:rPr lang="en-US" dirty="0"/>
                <a:t>The National Center for Complementary and Alternative Medicine (NCCAM) defines Complementary and Alternative (CAM) therapies as “a group of diverse medical and healthcare system, practices, and products that are not generally consider part of conventional medicine.” </a:t>
              </a:r>
            </a:p>
            <a:p>
              <a:pPr>
                <a:defRPr/>
              </a:pPr>
              <a:endParaRPr lang="en-US" dirty="0">
                <a:latin typeface="Arial" pitchFamily="-1" charset="0"/>
              </a:endParaRPr>
            </a:p>
            <a:p>
              <a:pPr>
                <a:defRPr/>
              </a:pPr>
              <a:r>
                <a:rPr lang="en-US" dirty="0"/>
                <a:t>Over the past few decades, the use of CAM by Americans has increased substantially from 33.8 percent to 42.1 percent. </a:t>
              </a:r>
              <a:endParaRPr lang="en-US" dirty="0" smtClean="0"/>
            </a:p>
            <a:p>
              <a:pPr>
                <a:defRPr/>
              </a:pPr>
              <a:endParaRPr lang="en-US" dirty="0"/>
            </a:p>
            <a:p>
              <a:pPr>
                <a:defRPr/>
              </a:pPr>
              <a:r>
                <a:rPr lang="en-US" dirty="0" smtClean="0"/>
                <a:t>A few studies </a:t>
              </a:r>
              <a:r>
                <a:rPr lang="en-US" dirty="0"/>
                <a:t>have shown that distressed individuals are more likely to use complementary medicine than non-distressed individuals.  However, there is no consensus among researchers whether an association exists between distress among cancer survivors and their interest in using complementary medicine.</a:t>
              </a:r>
            </a:p>
            <a:p>
              <a:pPr>
                <a:defRPr/>
              </a:pPr>
              <a:endParaRPr lang="en-US" dirty="0"/>
            </a:p>
            <a:p>
              <a:pPr>
                <a:defRPr/>
              </a:pPr>
              <a:r>
                <a:rPr lang="en-US" dirty="0"/>
                <a:t> The aim of this study is therefore to determine whether distressed individuals diagnosed with cancer are interested in complementary therapies in Montefiore Hospital clinics during 2008 and 2012. </a:t>
              </a:r>
              <a:endParaRPr lang="en-US" dirty="0" smtClean="0"/>
            </a:p>
            <a:p>
              <a:pPr>
                <a:defRPr/>
              </a:pPr>
              <a:endParaRPr lang="en-US" dirty="0">
                <a:latin typeface="Arial" pitchFamily="-1" charset="0"/>
              </a:endParaRPr>
            </a:p>
            <a:p>
              <a:pPr>
                <a:defRPr/>
              </a:pPr>
              <a:endParaRPr lang="en-US" dirty="0">
                <a:latin typeface="Arial" pitchFamily="-1" charset="0"/>
              </a:endParaRPr>
            </a:p>
            <a:p>
              <a:pPr>
                <a:defRPr/>
              </a:pPr>
              <a:endParaRPr lang="en-US" dirty="0">
                <a:latin typeface="Arial" pitchFamily="-1" charset="0"/>
                <a:ea typeface="+mn-ea"/>
                <a:cs typeface="+mn-cs"/>
              </a:endParaRPr>
            </a:p>
          </p:txBody>
        </p:sp>
      </p:grpSp>
      <p:sp>
        <p:nvSpPr>
          <p:cNvPr id="2" name="TextBox 1"/>
          <p:cNvSpPr txBox="1"/>
          <p:nvPr/>
        </p:nvSpPr>
        <p:spPr>
          <a:xfrm>
            <a:off x="33985200" y="27355800"/>
            <a:ext cx="7162800" cy="830997"/>
          </a:xfrm>
          <a:prstGeom prst="rect">
            <a:avLst/>
          </a:prstGeom>
          <a:noFill/>
        </p:spPr>
        <p:txBody>
          <a:bodyPr wrap="square" rtlCol="0">
            <a:spAutoFit/>
          </a:bodyPr>
          <a:lstStyle/>
          <a:p>
            <a:pPr algn="ctr"/>
            <a:r>
              <a:rPr lang="en-US" sz="4800" dirty="0" smtClean="0">
                <a:solidFill>
                  <a:srgbClr val="0000FF"/>
                </a:solidFill>
              </a:rPr>
              <a:t>Acknowledgement</a:t>
            </a:r>
            <a:endParaRPr lang="en-US" sz="4800" dirty="0">
              <a:solidFill>
                <a:srgbClr val="0000FF"/>
              </a:solidFill>
            </a:endParaRPr>
          </a:p>
        </p:txBody>
      </p:sp>
      <p:sp>
        <p:nvSpPr>
          <p:cNvPr id="3" name="TextBox 2"/>
          <p:cNvSpPr txBox="1"/>
          <p:nvPr/>
        </p:nvSpPr>
        <p:spPr>
          <a:xfrm>
            <a:off x="33756600" y="28651200"/>
            <a:ext cx="8915400" cy="1569660"/>
          </a:xfrm>
          <a:prstGeom prst="rect">
            <a:avLst/>
          </a:prstGeom>
          <a:noFill/>
        </p:spPr>
        <p:txBody>
          <a:bodyPr wrap="square" rtlCol="0">
            <a:spAutoFit/>
          </a:bodyPr>
          <a:lstStyle/>
          <a:p>
            <a:r>
              <a:rPr lang="en-US" dirty="0" smtClean="0"/>
              <a:t>Many </a:t>
            </a:r>
            <a:r>
              <a:rPr lang="en-US" dirty="0" err="1" smtClean="0"/>
              <a:t>thanksto</a:t>
            </a:r>
            <a:r>
              <a:rPr lang="en-US" dirty="0" smtClean="0"/>
              <a:t> internship advisor </a:t>
            </a:r>
            <a:r>
              <a:rPr lang="en-US" dirty="0" smtClean="0"/>
              <a:t>Dr. Emma </a:t>
            </a:r>
            <a:r>
              <a:rPr lang="en-US" dirty="0" smtClean="0"/>
              <a:t>Tsui( Lehman College) and Bold team at Albert Einstein College of Medicine</a:t>
            </a:r>
            <a:r>
              <a:rPr lang="en-US" strike="sngStrike" dirty="0" smtClean="0"/>
              <a:t>.</a:t>
            </a:r>
            <a:endParaRPr lang="en-US" dirty="0"/>
          </a:p>
        </p:txBody>
      </p:sp>
      <p:pic>
        <p:nvPicPr>
          <p:cNvPr id="37" name="Picture 36"/>
          <p:cNvPicPr/>
          <p:nvPr/>
        </p:nvPicPr>
        <p:blipFill>
          <a:blip r:embed="rId6">
            <a:extLst>
              <a:ext uri="{28A0092B-C50C-407E-A947-70E740481C1C}">
                <a14:useLocalDpi xmlns:a14="http://schemas.microsoft.com/office/drawing/2010/main" val="0"/>
              </a:ext>
            </a:extLst>
          </a:blip>
          <a:srcRect/>
          <a:stretch>
            <a:fillRect/>
          </a:stretch>
        </p:blipFill>
        <p:spPr bwMode="auto">
          <a:xfrm>
            <a:off x="21869400" y="26898600"/>
            <a:ext cx="5105400" cy="4876800"/>
          </a:xfrm>
          <a:prstGeom prst="rect">
            <a:avLst/>
          </a:prstGeom>
          <a:noFill/>
          <a:ln>
            <a:noFill/>
          </a:ln>
        </p:spPr>
      </p:pic>
      <p:pic>
        <p:nvPicPr>
          <p:cNvPr id="38" name="Picture 37"/>
          <p:cNvPicPr/>
          <p:nvPr/>
        </p:nvPicPr>
        <p:blipFill>
          <a:blip r:embed="rId7">
            <a:extLst>
              <a:ext uri="{28A0092B-C50C-407E-A947-70E740481C1C}">
                <a14:useLocalDpi xmlns:a14="http://schemas.microsoft.com/office/drawing/2010/main" val="0"/>
              </a:ext>
            </a:extLst>
          </a:blip>
          <a:srcRect/>
          <a:stretch>
            <a:fillRect/>
          </a:stretch>
        </p:blipFill>
        <p:spPr bwMode="auto">
          <a:xfrm>
            <a:off x="27355800" y="26822400"/>
            <a:ext cx="5410200" cy="4953000"/>
          </a:xfrm>
          <a:prstGeom prst="rect">
            <a:avLst/>
          </a:prstGeom>
          <a:noFill/>
          <a:ln>
            <a:noFill/>
          </a:ln>
        </p:spPr>
      </p:pic>
      <p:pic>
        <p:nvPicPr>
          <p:cNvPr id="31" name="Picture 30"/>
          <p:cNvPicPr/>
          <p:nvPr/>
        </p:nvPicPr>
        <p:blipFill>
          <a:blip r:embed="rId8">
            <a:extLst>
              <a:ext uri="{28A0092B-C50C-407E-A947-70E740481C1C}">
                <a14:useLocalDpi xmlns:a14="http://schemas.microsoft.com/office/drawing/2010/main" val="0"/>
              </a:ext>
            </a:extLst>
          </a:blip>
          <a:stretch>
            <a:fillRect/>
          </a:stretch>
        </p:blipFill>
        <p:spPr>
          <a:xfrm>
            <a:off x="11658600" y="25831800"/>
            <a:ext cx="7848600" cy="5943600"/>
          </a:xfrm>
          <a:prstGeom prst="rect">
            <a:avLst/>
          </a:prstGeom>
        </p:spPr>
      </p:pic>
      <p:sp>
        <p:nvSpPr>
          <p:cNvPr id="6" name="Rectangle 5"/>
          <p:cNvSpPr/>
          <p:nvPr/>
        </p:nvSpPr>
        <p:spPr>
          <a:xfrm>
            <a:off x="21396325" y="7772400"/>
            <a:ext cx="11293475" cy="5016758"/>
          </a:xfrm>
          <a:prstGeom prst="rect">
            <a:avLst/>
          </a:prstGeom>
        </p:spPr>
        <p:txBody>
          <a:bodyPr wrap="square">
            <a:spAutoFit/>
          </a:bodyPr>
          <a:lstStyle/>
          <a:p>
            <a:pPr lvl="2"/>
            <a:r>
              <a:rPr lang="en-US" dirty="0"/>
              <a:t>Over half (</a:t>
            </a:r>
            <a:r>
              <a:rPr lang="en-US" dirty="0" smtClean="0"/>
              <a:t>52%) </a:t>
            </a:r>
            <a:r>
              <a:rPr lang="en-US" dirty="0"/>
              <a:t>of respondents reported interest in complementary medicine. Nearly two-thirds (</a:t>
            </a:r>
            <a:r>
              <a:rPr lang="en-US" dirty="0" smtClean="0"/>
              <a:t>62%) </a:t>
            </a:r>
            <a:r>
              <a:rPr lang="en-US" dirty="0"/>
              <a:t>of severely distressed respondents reported interest in complementary medicine, while only 49% of mildly or moderately distressed individuals reported interest in complementary medicine. Distress was significantly associated with interest in complementary medicine (p&lt;0.05, OR=1.8 CI 1.19-2.9). Even after adjusting age, this association was significant (p&lt;0.05, OR=1.8 CI 1.11-2.81). </a:t>
            </a:r>
          </a:p>
        </p:txBody>
      </p:sp>
      <p:graphicFrame>
        <p:nvGraphicFramePr>
          <p:cNvPr id="8" name="Table 7"/>
          <p:cNvGraphicFramePr>
            <a:graphicFrameLocks noGrp="1"/>
          </p:cNvGraphicFramePr>
          <p:nvPr>
            <p:extLst>
              <p:ext uri="{D42A27DB-BD31-4B8C-83A1-F6EECF244321}">
                <p14:modId xmlns:p14="http://schemas.microsoft.com/office/powerpoint/2010/main" val="799289852"/>
              </p:ext>
            </p:extLst>
          </p:nvPr>
        </p:nvGraphicFramePr>
        <p:xfrm>
          <a:off x="22205951" y="12836366"/>
          <a:ext cx="8959849" cy="6421933"/>
        </p:xfrm>
        <a:graphic>
          <a:graphicData uri="http://schemas.openxmlformats.org/drawingml/2006/table">
            <a:tbl>
              <a:tblPr firstRow="1" bandRow="1">
                <a:tableStyleId>{5C22544A-7EE6-4342-B048-85BDC9FD1C3A}</a:tableStyleId>
              </a:tblPr>
              <a:tblGrid>
                <a:gridCol w="2006632"/>
                <a:gridCol w="1576193"/>
                <a:gridCol w="1872207"/>
                <a:gridCol w="1337291"/>
                <a:gridCol w="2167526"/>
              </a:tblGrid>
              <a:tr h="676348">
                <a:tc>
                  <a:txBody>
                    <a:bodyPr/>
                    <a:lstStyle/>
                    <a:p>
                      <a:endParaRPr lang="en-US" dirty="0"/>
                    </a:p>
                  </a:txBody>
                  <a:tcPr/>
                </a:tc>
                <a:tc>
                  <a:txBody>
                    <a:bodyPr/>
                    <a:lstStyle/>
                    <a:p>
                      <a:r>
                        <a:rPr lang="en-US" dirty="0" smtClean="0"/>
                        <a:t>Interest in</a:t>
                      </a:r>
                      <a:r>
                        <a:rPr lang="en-US" baseline="0" dirty="0" smtClean="0"/>
                        <a:t> </a:t>
                      </a:r>
                      <a:r>
                        <a:rPr lang="en-US" dirty="0" smtClean="0"/>
                        <a:t>CAM  %</a:t>
                      </a:r>
                      <a:endParaRPr lang="en-US"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Interest in</a:t>
                      </a:r>
                      <a:r>
                        <a:rPr lang="en-US" baseline="0" dirty="0" smtClean="0"/>
                        <a:t> </a:t>
                      </a:r>
                      <a:r>
                        <a:rPr lang="en-US" dirty="0" smtClean="0"/>
                        <a:t>CAM  </a:t>
                      </a:r>
                    </a:p>
                    <a:p>
                      <a:r>
                        <a:rPr lang="en-US" dirty="0" smtClean="0"/>
                        <a:t> %</a:t>
                      </a:r>
                      <a:endParaRPr lang="en-US" dirty="0"/>
                    </a:p>
                  </a:txBody>
                  <a:tcPr/>
                </a:tc>
                <a:tc>
                  <a:txBody>
                    <a:bodyPr/>
                    <a:lstStyle/>
                    <a:p>
                      <a:endParaRPr lang="en-US" dirty="0"/>
                    </a:p>
                  </a:txBody>
                  <a:tcPr/>
                </a:tc>
                <a:tc>
                  <a:txBody>
                    <a:bodyPr/>
                    <a:lstStyle/>
                    <a:p>
                      <a:endParaRPr lang="en-US" dirty="0"/>
                    </a:p>
                  </a:txBody>
                  <a:tcPr/>
                </a:tc>
              </a:tr>
              <a:tr h="990706">
                <a:tc>
                  <a:txBody>
                    <a:bodyPr/>
                    <a:lstStyle/>
                    <a:p>
                      <a:r>
                        <a:rPr lang="en-US" dirty="0" smtClean="0"/>
                        <a:t>Character</a:t>
                      </a:r>
                      <a:endParaRPr lang="en-US" dirty="0"/>
                    </a:p>
                  </a:txBody>
                  <a:tcPr/>
                </a:tc>
                <a:tc>
                  <a:txBody>
                    <a:bodyPr/>
                    <a:lstStyle/>
                    <a:p>
                      <a:r>
                        <a:rPr lang="en-US" dirty="0" smtClean="0"/>
                        <a:t>YES</a:t>
                      </a:r>
                      <a:endParaRPr lang="en-US" dirty="0"/>
                    </a:p>
                  </a:txBody>
                  <a:tcPr/>
                </a:tc>
                <a:tc>
                  <a:txBody>
                    <a:bodyPr/>
                    <a:lstStyle/>
                    <a:p>
                      <a:r>
                        <a:rPr lang="en-US" dirty="0" smtClean="0"/>
                        <a:t>NO</a:t>
                      </a:r>
                      <a:endParaRPr lang="en-US" dirty="0"/>
                    </a:p>
                  </a:txBody>
                  <a:tcPr/>
                </a:tc>
                <a:tc>
                  <a:txBody>
                    <a:bodyPr/>
                    <a:lstStyle/>
                    <a:p>
                      <a:r>
                        <a:rPr lang="en-US" dirty="0" smtClean="0"/>
                        <a:t>P-value</a:t>
                      </a:r>
                      <a:endParaRPr lang="en-US" dirty="0"/>
                    </a:p>
                  </a:txBody>
                  <a:tcPr/>
                </a:tc>
                <a:tc>
                  <a:txBody>
                    <a:bodyPr/>
                    <a:lstStyle/>
                    <a:p>
                      <a:pPr algn="l"/>
                      <a:r>
                        <a:rPr lang="en-US" dirty="0" smtClean="0"/>
                        <a:t>OR</a:t>
                      </a:r>
                      <a:r>
                        <a:rPr lang="en-US" baseline="0" dirty="0" smtClean="0"/>
                        <a:t> ( Confidence interval)</a:t>
                      </a:r>
                      <a:endParaRPr lang="en-US" dirty="0"/>
                    </a:p>
                  </a:txBody>
                  <a:tcPr/>
                </a:tc>
              </a:tr>
              <a:tr h="853070">
                <a:tc>
                  <a:txBody>
                    <a:bodyPr/>
                    <a:lstStyle/>
                    <a:p>
                      <a:r>
                        <a:rPr lang="en-US" dirty="0" smtClean="0"/>
                        <a:t>SEX</a:t>
                      </a:r>
                    </a:p>
                    <a:p>
                      <a:r>
                        <a:rPr lang="en-US" dirty="0" smtClean="0"/>
                        <a:t>      Male</a:t>
                      </a:r>
                    </a:p>
                    <a:p>
                      <a:r>
                        <a:rPr lang="en-US" dirty="0" smtClean="0"/>
                        <a:t>      Female</a:t>
                      </a:r>
                      <a:endParaRPr lang="en-US" dirty="0"/>
                    </a:p>
                  </a:txBody>
                  <a:tcPr/>
                </a:tc>
                <a:tc>
                  <a:txBody>
                    <a:bodyPr/>
                    <a:lstStyle/>
                    <a:p>
                      <a:endParaRPr lang="en-US" dirty="0" smtClean="0"/>
                    </a:p>
                    <a:p>
                      <a:r>
                        <a:rPr lang="en-US" dirty="0" smtClean="0"/>
                        <a:t>44.2</a:t>
                      </a:r>
                    </a:p>
                    <a:p>
                      <a:r>
                        <a:rPr lang="en-US" dirty="0" smtClean="0"/>
                        <a:t>56.3</a:t>
                      </a:r>
                    </a:p>
                  </a:txBody>
                  <a:tcPr/>
                </a:tc>
                <a:tc>
                  <a:txBody>
                    <a:bodyPr/>
                    <a:lstStyle/>
                    <a:p>
                      <a:endParaRPr lang="en-US" dirty="0" smtClean="0"/>
                    </a:p>
                    <a:p>
                      <a:r>
                        <a:rPr lang="en-US" dirty="0" smtClean="0"/>
                        <a:t>55.8</a:t>
                      </a:r>
                    </a:p>
                    <a:p>
                      <a:r>
                        <a:rPr lang="en-US" dirty="0" smtClean="0"/>
                        <a:t>43.7</a:t>
                      </a:r>
                      <a:endParaRPr lang="en-US" dirty="0"/>
                    </a:p>
                  </a:txBody>
                  <a:tcPr/>
                </a:tc>
                <a:tc>
                  <a:txBody>
                    <a:bodyPr/>
                    <a:lstStyle/>
                    <a:p>
                      <a:endParaRPr lang="en-US" dirty="0" smtClean="0"/>
                    </a:p>
                    <a:p>
                      <a:r>
                        <a:rPr lang="en-US" dirty="0" smtClean="0"/>
                        <a:t>0.07</a:t>
                      </a:r>
                      <a:endParaRPr lang="en-US" dirty="0"/>
                    </a:p>
                  </a:txBody>
                  <a:tcPr/>
                </a:tc>
                <a:tc>
                  <a:txBody>
                    <a:bodyPr/>
                    <a:lstStyle/>
                    <a:p>
                      <a:endParaRPr lang="en-US" dirty="0" smtClean="0"/>
                    </a:p>
                    <a:p>
                      <a:r>
                        <a:rPr lang="en-US" dirty="0" smtClean="0"/>
                        <a:t>1.63(0.9-2.9)</a:t>
                      </a:r>
                      <a:endParaRPr lang="en-US" dirty="0"/>
                    </a:p>
                  </a:txBody>
                  <a:tcPr/>
                </a:tc>
              </a:tr>
              <a:tr h="853070">
                <a:tc>
                  <a:txBody>
                    <a:bodyPr/>
                    <a:lstStyle/>
                    <a:p>
                      <a:r>
                        <a:rPr lang="en-US" dirty="0" smtClean="0"/>
                        <a:t>AGE</a:t>
                      </a:r>
                    </a:p>
                    <a:p>
                      <a:r>
                        <a:rPr lang="en-US" dirty="0" smtClean="0"/>
                        <a:t>        &lt;49</a:t>
                      </a:r>
                    </a:p>
                    <a:p>
                      <a:r>
                        <a:rPr lang="en-US" dirty="0" smtClean="0"/>
                        <a:t>         &gt;49</a:t>
                      </a:r>
                      <a:endParaRPr lang="en-US" dirty="0"/>
                    </a:p>
                  </a:txBody>
                  <a:tcPr/>
                </a:tc>
                <a:tc>
                  <a:txBody>
                    <a:bodyPr/>
                    <a:lstStyle/>
                    <a:p>
                      <a:endParaRPr lang="en-US" dirty="0" smtClean="0"/>
                    </a:p>
                    <a:p>
                      <a:r>
                        <a:rPr lang="en-US" dirty="0" smtClean="0"/>
                        <a:t>69.4</a:t>
                      </a:r>
                    </a:p>
                    <a:p>
                      <a:r>
                        <a:rPr lang="en-US" dirty="0" smtClean="0"/>
                        <a:t>49.1</a:t>
                      </a:r>
                      <a:endParaRPr lang="en-US" dirty="0"/>
                    </a:p>
                  </a:txBody>
                  <a:tcPr/>
                </a:tc>
                <a:tc>
                  <a:txBody>
                    <a:bodyPr/>
                    <a:lstStyle/>
                    <a:p>
                      <a:endParaRPr lang="en-US" dirty="0" smtClean="0"/>
                    </a:p>
                    <a:p>
                      <a:r>
                        <a:rPr lang="en-US" dirty="0" smtClean="0"/>
                        <a:t>30.6</a:t>
                      </a:r>
                    </a:p>
                    <a:p>
                      <a:r>
                        <a:rPr lang="en-US" dirty="0" smtClean="0"/>
                        <a:t>51.9</a:t>
                      </a:r>
                      <a:endParaRPr lang="en-US" dirty="0"/>
                    </a:p>
                  </a:txBody>
                  <a:tcPr/>
                </a:tc>
                <a:tc>
                  <a:txBody>
                    <a:bodyPr/>
                    <a:lstStyle/>
                    <a:p>
                      <a:endParaRPr lang="en-US" dirty="0" smtClean="0"/>
                    </a:p>
                    <a:p>
                      <a:r>
                        <a:rPr lang="en-US" dirty="0" smtClean="0"/>
                        <a:t>0.002</a:t>
                      </a:r>
                      <a:endParaRPr lang="en-US" dirty="0"/>
                    </a:p>
                  </a:txBody>
                  <a:tcPr/>
                </a:tc>
                <a:tc>
                  <a:txBody>
                    <a:bodyPr/>
                    <a:lstStyle/>
                    <a:p>
                      <a:endParaRPr lang="en-US" dirty="0" smtClean="0"/>
                    </a:p>
                    <a:p>
                      <a:r>
                        <a:rPr lang="en-US" dirty="0" smtClean="0"/>
                        <a:t>1.41(1.15-1.75)</a:t>
                      </a:r>
                      <a:endParaRPr lang="en-US" dirty="0"/>
                    </a:p>
                  </a:txBody>
                  <a:tcPr/>
                </a:tc>
              </a:tr>
              <a:tr h="1620834">
                <a:tc>
                  <a:txBody>
                    <a:bodyPr/>
                    <a:lstStyle/>
                    <a:p>
                      <a:r>
                        <a:rPr lang="en-US" dirty="0" smtClean="0"/>
                        <a:t>RACE</a:t>
                      </a:r>
                    </a:p>
                    <a:p>
                      <a:r>
                        <a:rPr lang="en-US" dirty="0" smtClean="0"/>
                        <a:t>      African American</a:t>
                      </a:r>
                    </a:p>
                    <a:p>
                      <a:r>
                        <a:rPr lang="en-US" dirty="0" smtClean="0"/>
                        <a:t>      Hispanics</a:t>
                      </a:r>
                    </a:p>
                    <a:p>
                      <a:r>
                        <a:rPr lang="en-US" dirty="0" smtClean="0"/>
                        <a:t>      Whites </a:t>
                      </a:r>
                    </a:p>
                    <a:p>
                      <a:r>
                        <a:rPr lang="en-US" dirty="0" smtClean="0"/>
                        <a:t>      Others</a:t>
                      </a:r>
                      <a:endParaRPr lang="en-US" dirty="0"/>
                    </a:p>
                  </a:txBody>
                  <a:tcPr/>
                </a:tc>
                <a:tc>
                  <a:txBody>
                    <a:bodyPr/>
                    <a:lstStyle/>
                    <a:p>
                      <a:endParaRPr lang="en-US" dirty="0" smtClean="0"/>
                    </a:p>
                    <a:p>
                      <a:r>
                        <a:rPr lang="en-US" dirty="0" smtClean="0"/>
                        <a:t>54.6</a:t>
                      </a:r>
                    </a:p>
                    <a:p>
                      <a:r>
                        <a:rPr lang="en-US" dirty="0" smtClean="0"/>
                        <a:t>59.5</a:t>
                      </a:r>
                    </a:p>
                    <a:p>
                      <a:r>
                        <a:rPr lang="en-US" dirty="0" smtClean="0"/>
                        <a:t>38.3</a:t>
                      </a:r>
                    </a:p>
                    <a:p>
                      <a:r>
                        <a:rPr lang="en-US" dirty="0" smtClean="0"/>
                        <a:t>56.0</a:t>
                      </a:r>
                    </a:p>
                    <a:p>
                      <a:endParaRPr lang="en-US" dirty="0"/>
                    </a:p>
                  </a:txBody>
                  <a:tcPr/>
                </a:tc>
                <a:tc>
                  <a:txBody>
                    <a:bodyPr/>
                    <a:lstStyle/>
                    <a:p>
                      <a:endParaRPr lang="en-US" dirty="0" smtClean="0"/>
                    </a:p>
                    <a:p>
                      <a:r>
                        <a:rPr lang="en-US" dirty="0" smtClean="0"/>
                        <a:t>45.5</a:t>
                      </a:r>
                    </a:p>
                    <a:p>
                      <a:r>
                        <a:rPr lang="en-US" dirty="0" smtClean="0"/>
                        <a:t>40.5</a:t>
                      </a:r>
                    </a:p>
                    <a:p>
                      <a:r>
                        <a:rPr lang="en-US" dirty="0" smtClean="0"/>
                        <a:t>61.7</a:t>
                      </a:r>
                    </a:p>
                    <a:p>
                      <a:r>
                        <a:rPr lang="en-US" dirty="0" smtClean="0"/>
                        <a:t>44.0</a:t>
                      </a:r>
                      <a:endParaRPr lang="en-US" dirty="0"/>
                    </a:p>
                  </a:txBody>
                  <a:tcPr/>
                </a:tc>
                <a:tc>
                  <a:txBody>
                    <a:bodyPr/>
                    <a:lstStyle/>
                    <a:p>
                      <a:endParaRPr lang="en-US" dirty="0" smtClean="0"/>
                    </a:p>
                    <a:p>
                      <a:r>
                        <a:rPr lang="en-US" dirty="0" smtClean="0"/>
                        <a:t>REF</a:t>
                      </a:r>
                    </a:p>
                    <a:p>
                      <a:r>
                        <a:rPr lang="en-US" dirty="0" smtClean="0"/>
                        <a:t>0.5</a:t>
                      </a:r>
                    </a:p>
                    <a:p>
                      <a:r>
                        <a:rPr lang="en-US" dirty="0" smtClean="0"/>
                        <a:t>0.08</a:t>
                      </a:r>
                    </a:p>
                    <a:p>
                      <a:r>
                        <a:rPr lang="en-US" dirty="0" smtClean="0"/>
                        <a:t>0.9</a:t>
                      </a:r>
                    </a:p>
                  </a:txBody>
                  <a:tcPr/>
                </a:tc>
                <a:tc>
                  <a:txBody>
                    <a:bodyPr/>
                    <a:lstStyle/>
                    <a:p>
                      <a:endParaRPr lang="en-US" dirty="0" smtClean="0"/>
                    </a:p>
                    <a:p>
                      <a:r>
                        <a:rPr lang="en-US" dirty="0" smtClean="0"/>
                        <a:t>1</a:t>
                      </a:r>
                    </a:p>
                    <a:p>
                      <a:r>
                        <a:rPr lang="en-US" dirty="0" smtClean="0"/>
                        <a:t>1.2(0.7-2.0)</a:t>
                      </a:r>
                    </a:p>
                    <a:p>
                      <a:r>
                        <a:rPr lang="en-US" dirty="0" smtClean="0"/>
                        <a:t>0.5(0.3-1.0)</a:t>
                      </a:r>
                    </a:p>
                    <a:p>
                      <a:r>
                        <a:rPr lang="en-US" dirty="0" smtClean="0"/>
                        <a:t>1.0(0.4-2.3)</a:t>
                      </a:r>
                      <a:endParaRPr lang="en-US" dirty="0"/>
                    </a:p>
                  </a:txBody>
                  <a:tcPr/>
                </a:tc>
              </a:tr>
              <a:tr h="853070">
                <a:tc>
                  <a:txBody>
                    <a:bodyPr/>
                    <a:lstStyle/>
                    <a:p>
                      <a:r>
                        <a:rPr lang="en-US" dirty="0" smtClean="0"/>
                        <a:t>DISTRESS</a:t>
                      </a:r>
                    </a:p>
                    <a:p>
                      <a:r>
                        <a:rPr lang="en-US" dirty="0" smtClean="0"/>
                        <a:t>       Mild/Moderate</a:t>
                      </a:r>
                    </a:p>
                    <a:p>
                      <a:r>
                        <a:rPr lang="en-US" dirty="0" smtClean="0"/>
                        <a:t>        Severe</a:t>
                      </a:r>
                      <a:endParaRPr lang="en-US" dirty="0"/>
                    </a:p>
                  </a:txBody>
                  <a:tcPr/>
                </a:tc>
                <a:tc>
                  <a:txBody>
                    <a:bodyPr/>
                    <a:lstStyle/>
                    <a:p>
                      <a:endParaRPr lang="en-US" dirty="0" smtClean="0"/>
                    </a:p>
                    <a:p>
                      <a:r>
                        <a:rPr lang="en-US" dirty="0" smtClean="0"/>
                        <a:t>47.9</a:t>
                      </a:r>
                    </a:p>
                    <a:p>
                      <a:r>
                        <a:rPr lang="en-US" dirty="0" smtClean="0"/>
                        <a:t>62.2</a:t>
                      </a:r>
                      <a:endParaRPr lang="en-US" dirty="0"/>
                    </a:p>
                  </a:txBody>
                  <a:tcPr/>
                </a:tc>
                <a:tc>
                  <a:txBody>
                    <a:bodyPr/>
                    <a:lstStyle/>
                    <a:p>
                      <a:endParaRPr lang="en-US" dirty="0" smtClean="0"/>
                    </a:p>
                    <a:p>
                      <a:r>
                        <a:rPr lang="en-US" dirty="0" smtClean="0"/>
                        <a:t>52.1</a:t>
                      </a:r>
                    </a:p>
                    <a:p>
                      <a:r>
                        <a:rPr lang="en-US" dirty="0" smtClean="0"/>
                        <a:t>37.8</a:t>
                      </a:r>
                      <a:endParaRPr lang="en-US" dirty="0"/>
                    </a:p>
                  </a:txBody>
                  <a:tcPr/>
                </a:tc>
                <a:tc>
                  <a:txBody>
                    <a:bodyPr/>
                    <a:lstStyle/>
                    <a:p>
                      <a:endParaRPr lang="en-US" dirty="0" smtClean="0"/>
                    </a:p>
                    <a:p>
                      <a:r>
                        <a:rPr lang="en-US" dirty="0" smtClean="0"/>
                        <a:t>0.01</a:t>
                      </a:r>
                      <a:endParaRPr lang="en-US" dirty="0"/>
                    </a:p>
                  </a:txBody>
                  <a:tcPr/>
                </a:tc>
                <a:tc>
                  <a:txBody>
                    <a:bodyPr/>
                    <a:lstStyle/>
                    <a:p>
                      <a:endParaRPr lang="en-US" dirty="0" smtClean="0"/>
                    </a:p>
                    <a:p>
                      <a:r>
                        <a:rPr lang="en-US" dirty="0" smtClean="0"/>
                        <a:t>1.8(1.19-2.9)</a:t>
                      </a:r>
                      <a:endParaRPr lang="en-US" dirty="0"/>
                    </a:p>
                  </a:txBody>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3233986249"/>
              </p:ext>
            </p:extLst>
          </p:nvPr>
        </p:nvGraphicFramePr>
        <p:xfrm>
          <a:off x="22353588" y="19581811"/>
          <a:ext cx="8812212" cy="6675120"/>
        </p:xfrm>
        <a:graphic>
          <a:graphicData uri="http://schemas.openxmlformats.org/drawingml/2006/table">
            <a:tbl>
              <a:tblPr firstRow="1" bandRow="1">
                <a:tableStyleId>{5C22544A-7EE6-4342-B048-85BDC9FD1C3A}</a:tableStyleId>
              </a:tblPr>
              <a:tblGrid>
                <a:gridCol w="2937404"/>
                <a:gridCol w="2937404"/>
                <a:gridCol w="2937404"/>
              </a:tblGrid>
              <a:tr h="365760">
                <a:tc>
                  <a:txBody>
                    <a:bodyPr/>
                    <a:lstStyle/>
                    <a:p>
                      <a:r>
                        <a:rPr lang="en-US" dirty="0" err="1" smtClean="0"/>
                        <a:t>Characterstics</a:t>
                      </a:r>
                      <a:endParaRPr lang="en-US" dirty="0"/>
                    </a:p>
                  </a:txBody>
                  <a:tcPr/>
                </a:tc>
                <a:tc>
                  <a:txBody>
                    <a:bodyPr/>
                    <a:lstStyle/>
                    <a:p>
                      <a:r>
                        <a:rPr lang="en-US" dirty="0" smtClean="0"/>
                        <a:t>Total(n=290)</a:t>
                      </a:r>
                      <a:endParaRPr lang="en-US" dirty="0"/>
                    </a:p>
                  </a:txBody>
                  <a:tcPr/>
                </a:tc>
                <a:tc>
                  <a:txBody>
                    <a:bodyPr/>
                    <a:lstStyle/>
                    <a:p>
                      <a:r>
                        <a:rPr lang="en-US" dirty="0" smtClean="0"/>
                        <a:t>Proportion(%)</a:t>
                      </a:r>
                      <a:endParaRPr lang="en-US" dirty="0"/>
                    </a:p>
                  </a:txBody>
                  <a:tcPr/>
                </a:tc>
              </a:tr>
              <a:tr h="914400">
                <a:tc>
                  <a:txBody>
                    <a:bodyPr/>
                    <a:lstStyle/>
                    <a:p>
                      <a:r>
                        <a:rPr lang="en-US" dirty="0" smtClean="0"/>
                        <a:t>Age</a:t>
                      </a:r>
                    </a:p>
                    <a:p>
                      <a:r>
                        <a:rPr lang="en-US" dirty="0" smtClean="0"/>
                        <a:t>&lt;49</a:t>
                      </a:r>
                    </a:p>
                    <a:p>
                      <a:r>
                        <a:rPr lang="en-US" dirty="0" smtClean="0"/>
                        <a:t>&gt;49</a:t>
                      </a:r>
                      <a:endParaRPr lang="en-US" dirty="0"/>
                    </a:p>
                  </a:txBody>
                  <a:tcPr/>
                </a:tc>
                <a:tc>
                  <a:txBody>
                    <a:bodyPr/>
                    <a:lstStyle/>
                    <a:p>
                      <a:endParaRPr lang="en-US" dirty="0" smtClean="0"/>
                    </a:p>
                    <a:p>
                      <a:r>
                        <a:rPr lang="en-US" dirty="0" smtClean="0"/>
                        <a:t>72</a:t>
                      </a:r>
                    </a:p>
                    <a:p>
                      <a:r>
                        <a:rPr lang="en-US" dirty="0" smtClean="0"/>
                        <a:t>218</a:t>
                      </a:r>
                      <a:endParaRPr lang="en-US" dirty="0"/>
                    </a:p>
                  </a:txBody>
                  <a:tcPr/>
                </a:tc>
                <a:tc>
                  <a:txBody>
                    <a:bodyPr/>
                    <a:lstStyle/>
                    <a:p>
                      <a:endParaRPr lang="en-US" dirty="0" smtClean="0"/>
                    </a:p>
                    <a:p>
                      <a:r>
                        <a:rPr lang="en-US" dirty="0" smtClean="0"/>
                        <a:t>24.8</a:t>
                      </a:r>
                    </a:p>
                    <a:p>
                      <a:r>
                        <a:rPr lang="en-US" dirty="0" smtClean="0"/>
                        <a:t>75.2</a:t>
                      </a:r>
                      <a:endParaRPr lang="en-US" dirty="0"/>
                    </a:p>
                  </a:txBody>
                  <a:tcPr/>
                </a:tc>
              </a:tr>
              <a:tr h="914400">
                <a:tc>
                  <a:txBody>
                    <a:bodyPr/>
                    <a:lstStyle/>
                    <a:p>
                      <a:r>
                        <a:rPr lang="en-US" dirty="0" smtClean="0"/>
                        <a:t>Sex</a:t>
                      </a:r>
                    </a:p>
                    <a:p>
                      <a:r>
                        <a:rPr lang="en-US" dirty="0" smtClean="0"/>
                        <a:t>Male</a:t>
                      </a:r>
                    </a:p>
                    <a:p>
                      <a:r>
                        <a:rPr lang="en-US" dirty="0" smtClean="0"/>
                        <a:t>Female</a:t>
                      </a:r>
                      <a:endParaRPr lang="en-US" dirty="0"/>
                    </a:p>
                  </a:txBody>
                  <a:tcPr/>
                </a:tc>
                <a:tc>
                  <a:txBody>
                    <a:bodyPr/>
                    <a:lstStyle/>
                    <a:p>
                      <a:endParaRPr lang="en-US" dirty="0" smtClean="0"/>
                    </a:p>
                    <a:p>
                      <a:r>
                        <a:rPr lang="en-US" dirty="0" smtClean="0"/>
                        <a:t>52</a:t>
                      </a:r>
                    </a:p>
                    <a:p>
                      <a:r>
                        <a:rPr lang="en-US" dirty="0" smtClean="0"/>
                        <a:t>238</a:t>
                      </a:r>
                      <a:endParaRPr lang="en-US" dirty="0"/>
                    </a:p>
                  </a:txBody>
                  <a:tcPr/>
                </a:tc>
                <a:tc>
                  <a:txBody>
                    <a:bodyPr/>
                    <a:lstStyle/>
                    <a:p>
                      <a:endParaRPr lang="en-US" dirty="0" smtClean="0"/>
                    </a:p>
                    <a:p>
                      <a:r>
                        <a:rPr lang="en-US" dirty="0" smtClean="0"/>
                        <a:t>17.9</a:t>
                      </a:r>
                    </a:p>
                    <a:p>
                      <a:r>
                        <a:rPr lang="en-US" dirty="0" smtClean="0"/>
                        <a:t>82.1</a:t>
                      </a:r>
                      <a:endParaRPr lang="en-US" dirty="0"/>
                    </a:p>
                  </a:txBody>
                  <a:tcPr/>
                </a:tc>
              </a:tr>
              <a:tr h="1463040">
                <a:tc>
                  <a:txBody>
                    <a:bodyPr/>
                    <a:lstStyle/>
                    <a:p>
                      <a:r>
                        <a:rPr lang="en-US" dirty="0" smtClean="0"/>
                        <a:t>Race</a:t>
                      </a:r>
                    </a:p>
                    <a:p>
                      <a:r>
                        <a:rPr lang="en-US" dirty="0" smtClean="0"/>
                        <a:t>African American</a:t>
                      </a:r>
                    </a:p>
                    <a:p>
                      <a:r>
                        <a:rPr lang="en-US" dirty="0" smtClean="0"/>
                        <a:t>Hispanics</a:t>
                      </a:r>
                    </a:p>
                    <a:p>
                      <a:r>
                        <a:rPr lang="en-US" dirty="0" smtClean="0"/>
                        <a:t>Whites</a:t>
                      </a:r>
                    </a:p>
                    <a:p>
                      <a:r>
                        <a:rPr lang="en-US" dirty="0" smtClean="0"/>
                        <a:t>Others</a:t>
                      </a:r>
                      <a:endParaRPr lang="en-US" dirty="0"/>
                    </a:p>
                  </a:txBody>
                  <a:tcPr/>
                </a:tc>
                <a:tc>
                  <a:txBody>
                    <a:bodyPr/>
                    <a:lstStyle/>
                    <a:p>
                      <a:endParaRPr lang="en-US" dirty="0" smtClean="0"/>
                    </a:p>
                    <a:p>
                      <a:r>
                        <a:rPr lang="en-US" dirty="0" smtClean="0"/>
                        <a:t>97</a:t>
                      </a:r>
                    </a:p>
                    <a:p>
                      <a:r>
                        <a:rPr lang="en-US" dirty="0" smtClean="0"/>
                        <a:t>121</a:t>
                      </a:r>
                    </a:p>
                    <a:p>
                      <a:r>
                        <a:rPr lang="en-US" dirty="0" smtClean="0"/>
                        <a:t>47</a:t>
                      </a:r>
                    </a:p>
                    <a:p>
                      <a:r>
                        <a:rPr lang="en-US" dirty="0" smtClean="0"/>
                        <a:t>25</a:t>
                      </a:r>
                      <a:endParaRPr lang="en-US" dirty="0"/>
                    </a:p>
                  </a:txBody>
                  <a:tcPr/>
                </a:tc>
                <a:tc>
                  <a:txBody>
                    <a:bodyPr/>
                    <a:lstStyle/>
                    <a:p>
                      <a:endParaRPr lang="en-US" dirty="0" smtClean="0"/>
                    </a:p>
                    <a:p>
                      <a:r>
                        <a:rPr lang="en-US" dirty="0" smtClean="0"/>
                        <a:t>33.4</a:t>
                      </a:r>
                    </a:p>
                    <a:p>
                      <a:r>
                        <a:rPr lang="en-US" dirty="0" smtClean="0"/>
                        <a:t>41</a:t>
                      </a:r>
                    </a:p>
                    <a:p>
                      <a:r>
                        <a:rPr lang="en-US" dirty="0" smtClean="0"/>
                        <a:t>16.2</a:t>
                      </a:r>
                    </a:p>
                    <a:p>
                      <a:r>
                        <a:rPr lang="en-US" dirty="0" smtClean="0"/>
                        <a:t>8.6</a:t>
                      </a:r>
                      <a:endParaRPr lang="en-US" dirty="0"/>
                    </a:p>
                  </a:txBody>
                  <a:tcPr/>
                </a:tc>
              </a:tr>
              <a:tr h="914400">
                <a:tc>
                  <a:txBody>
                    <a:bodyPr/>
                    <a:lstStyle/>
                    <a:p>
                      <a:r>
                        <a:rPr lang="en-US" dirty="0" smtClean="0"/>
                        <a:t>Interest</a:t>
                      </a:r>
                    </a:p>
                    <a:p>
                      <a:r>
                        <a:rPr lang="en-US" dirty="0" smtClean="0"/>
                        <a:t>No</a:t>
                      </a:r>
                    </a:p>
                    <a:p>
                      <a:r>
                        <a:rPr lang="en-US" dirty="0" smtClean="0"/>
                        <a:t>Yes</a:t>
                      </a:r>
                      <a:endParaRPr lang="en-US" dirty="0"/>
                    </a:p>
                  </a:txBody>
                  <a:tcPr/>
                </a:tc>
                <a:tc>
                  <a:txBody>
                    <a:bodyPr/>
                    <a:lstStyle/>
                    <a:p>
                      <a:endParaRPr lang="en-US" dirty="0" smtClean="0"/>
                    </a:p>
                    <a:p>
                      <a:r>
                        <a:rPr lang="en-US" dirty="0" smtClean="0"/>
                        <a:t>133</a:t>
                      </a:r>
                    </a:p>
                    <a:p>
                      <a:r>
                        <a:rPr lang="en-US" dirty="0" smtClean="0"/>
                        <a:t>157</a:t>
                      </a:r>
                      <a:endParaRPr lang="en-US" dirty="0"/>
                    </a:p>
                  </a:txBody>
                  <a:tcPr/>
                </a:tc>
                <a:tc>
                  <a:txBody>
                    <a:bodyPr/>
                    <a:lstStyle/>
                    <a:p>
                      <a:endParaRPr lang="en-US" dirty="0" smtClean="0"/>
                    </a:p>
                    <a:p>
                      <a:r>
                        <a:rPr lang="en-US" dirty="0" smtClean="0"/>
                        <a:t>45.9</a:t>
                      </a:r>
                    </a:p>
                    <a:p>
                      <a:r>
                        <a:rPr lang="en-US" dirty="0" smtClean="0"/>
                        <a:t>54.1</a:t>
                      </a:r>
                      <a:endParaRPr lang="en-US" dirty="0"/>
                    </a:p>
                  </a:txBody>
                  <a:tcPr/>
                </a:tc>
              </a:tr>
              <a:tr h="914400">
                <a:tc>
                  <a:txBody>
                    <a:bodyPr/>
                    <a:lstStyle/>
                    <a:p>
                      <a:r>
                        <a:rPr lang="en-US" dirty="0" smtClean="0"/>
                        <a:t>Distress</a:t>
                      </a:r>
                    </a:p>
                    <a:p>
                      <a:r>
                        <a:rPr lang="en-US" dirty="0" smtClean="0"/>
                        <a:t>Mild</a:t>
                      </a:r>
                      <a:r>
                        <a:rPr lang="en-US" baseline="0" dirty="0" smtClean="0"/>
                        <a:t> to moderate</a:t>
                      </a:r>
                    </a:p>
                    <a:p>
                      <a:r>
                        <a:rPr lang="en-US" baseline="0" dirty="0" smtClean="0"/>
                        <a:t>Severe</a:t>
                      </a:r>
                      <a:endParaRPr lang="en-US" dirty="0"/>
                    </a:p>
                  </a:txBody>
                  <a:tcPr/>
                </a:tc>
                <a:tc>
                  <a:txBody>
                    <a:bodyPr/>
                    <a:lstStyle/>
                    <a:p>
                      <a:endParaRPr lang="en-US" dirty="0" smtClean="0"/>
                    </a:p>
                    <a:p>
                      <a:r>
                        <a:rPr lang="en-US" dirty="0" smtClean="0"/>
                        <a:t>163</a:t>
                      </a:r>
                    </a:p>
                    <a:p>
                      <a:r>
                        <a:rPr lang="en-US" dirty="0" smtClean="0"/>
                        <a:t>127</a:t>
                      </a:r>
                      <a:endParaRPr lang="en-US" dirty="0"/>
                    </a:p>
                  </a:txBody>
                  <a:tcPr/>
                </a:tc>
                <a:tc>
                  <a:txBody>
                    <a:bodyPr/>
                    <a:lstStyle/>
                    <a:p>
                      <a:endParaRPr lang="en-US" dirty="0" smtClean="0"/>
                    </a:p>
                    <a:p>
                      <a:r>
                        <a:rPr lang="en-US" dirty="0" smtClean="0"/>
                        <a:t>56.2</a:t>
                      </a:r>
                    </a:p>
                    <a:p>
                      <a:r>
                        <a:rPr lang="en-US" dirty="0" smtClean="0"/>
                        <a:t>43.8</a:t>
                      </a:r>
                      <a:endParaRPr lang="en-US" dirty="0"/>
                    </a:p>
                  </a:txBody>
                  <a:tcPr/>
                </a:tc>
              </a:tr>
              <a:tr h="1188720">
                <a:tc>
                  <a:txBody>
                    <a:bodyPr/>
                    <a:lstStyle/>
                    <a:p>
                      <a:r>
                        <a:rPr lang="en-US" dirty="0" smtClean="0"/>
                        <a:t>Language</a:t>
                      </a:r>
                    </a:p>
                    <a:p>
                      <a:r>
                        <a:rPr lang="en-US" dirty="0" smtClean="0"/>
                        <a:t>English</a:t>
                      </a:r>
                    </a:p>
                    <a:p>
                      <a:r>
                        <a:rPr lang="en-US" dirty="0" smtClean="0"/>
                        <a:t>Spanish</a:t>
                      </a:r>
                    </a:p>
                    <a:p>
                      <a:endParaRPr lang="en-US" dirty="0"/>
                    </a:p>
                  </a:txBody>
                  <a:tcPr/>
                </a:tc>
                <a:tc>
                  <a:txBody>
                    <a:bodyPr/>
                    <a:lstStyle/>
                    <a:p>
                      <a:endParaRPr lang="en-US" dirty="0" smtClean="0"/>
                    </a:p>
                    <a:p>
                      <a:r>
                        <a:rPr lang="en-US" dirty="0" smtClean="0"/>
                        <a:t>237</a:t>
                      </a:r>
                    </a:p>
                    <a:p>
                      <a:r>
                        <a:rPr lang="en-US" dirty="0" smtClean="0"/>
                        <a:t>53</a:t>
                      </a:r>
                      <a:endParaRPr lang="en-US" dirty="0"/>
                    </a:p>
                  </a:txBody>
                  <a:tcPr/>
                </a:tc>
                <a:tc>
                  <a:txBody>
                    <a:bodyPr/>
                    <a:lstStyle/>
                    <a:p>
                      <a:endParaRPr lang="en-US" dirty="0" smtClean="0"/>
                    </a:p>
                    <a:p>
                      <a:r>
                        <a:rPr lang="en-US" dirty="0" smtClean="0"/>
                        <a:t>81.7</a:t>
                      </a:r>
                    </a:p>
                    <a:p>
                      <a:r>
                        <a:rPr lang="en-US" dirty="0" smtClean="0"/>
                        <a:t>19.3</a:t>
                      </a:r>
                      <a:endParaRPr lang="en-US" dirty="0"/>
                    </a:p>
                  </a:txBody>
                  <a:tcPr/>
                </a:tc>
              </a:tr>
            </a:tbl>
          </a:graphicData>
        </a:graphic>
      </p:graphicFrame>
      <p:sp>
        <p:nvSpPr>
          <p:cNvPr id="10" name="Rectangle 9"/>
          <p:cNvSpPr/>
          <p:nvPr/>
        </p:nvSpPr>
        <p:spPr>
          <a:xfrm>
            <a:off x="33226375" y="22783801"/>
            <a:ext cx="9445625" cy="4031873"/>
          </a:xfrm>
          <a:prstGeom prst="rect">
            <a:avLst/>
          </a:prstGeom>
        </p:spPr>
        <p:txBody>
          <a:bodyPr wrap="square">
            <a:spAutoFit/>
          </a:bodyPr>
          <a:lstStyle/>
          <a:p>
            <a:r>
              <a:rPr lang="en-US" dirty="0" err="1"/>
              <a:t>ffman</a:t>
            </a:r>
            <a:r>
              <a:rPr lang="en-US" dirty="0"/>
              <a:t> BM, </a:t>
            </a:r>
            <a:r>
              <a:rPr lang="en-US" dirty="0" err="1"/>
              <a:t>Zevon</a:t>
            </a:r>
            <a:r>
              <a:rPr lang="en-US" dirty="0"/>
              <a:t> MA, </a:t>
            </a:r>
            <a:r>
              <a:rPr lang="en-US" dirty="0" err="1"/>
              <a:t>D'Arrigo</a:t>
            </a:r>
            <a:r>
              <a:rPr lang="en-US" dirty="0"/>
              <a:t> MC, et al. Screening for distress </a:t>
            </a:r>
            <a:r>
              <a:rPr lang="en-US" dirty="0" smtClean="0"/>
              <a:t>in cancer </a:t>
            </a:r>
            <a:r>
              <a:rPr lang="en-US" dirty="0"/>
              <a:t>patients: the NCCN rapid-screening measure. </a:t>
            </a:r>
            <a:r>
              <a:rPr lang="en-US" dirty="0" err="1"/>
              <a:t>Psychooncology</a:t>
            </a:r>
            <a:r>
              <a:rPr lang="en-US" dirty="0"/>
              <a:t>.</a:t>
            </a:r>
            <a:br>
              <a:rPr lang="en-US" dirty="0"/>
            </a:br>
            <a:r>
              <a:rPr lang="en-US" dirty="0"/>
              <a:t>2004; 13(11): 792-799.</a:t>
            </a:r>
            <a:br>
              <a:rPr lang="en-US" dirty="0"/>
            </a:br>
            <a:r>
              <a:rPr lang="en-US" dirty="0" smtClean="0"/>
              <a:t>Carlson </a:t>
            </a:r>
            <a:r>
              <a:rPr lang="en-US" dirty="0"/>
              <a:t>LE, Waller A, Mitchell AJ: Screening for distress and </a:t>
            </a:r>
            <a:r>
              <a:rPr lang="en-US" dirty="0" smtClean="0"/>
              <a:t>unmet needs </a:t>
            </a:r>
            <a:r>
              <a:rPr lang="en-US" dirty="0"/>
              <a:t>in patients with cancer: review and recommendations. J </a:t>
            </a:r>
            <a:r>
              <a:rPr lang="en-US" dirty="0" err="1" smtClean="0"/>
              <a:t>ClinOncol</a:t>
            </a:r>
            <a:r>
              <a:rPr lang="en-US" dirty="0"/>
              <a:t>. 2012; 30(11): 1160-1177 </a:t>
            </a:r>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389438"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chemeClr val="tx1"/>
            </a:solidFill>
            <a:effectLst/>
            <a:latin typeface="Arial"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389438"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chemeClr val="tx1"/>
            </a:solidFill>
            <a:effectLst/>
            <a:latin typeface="Arial" pitchFamily="-1"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4719</TotalTime>
  <Words>1113</Words>
  <Application>Microsoft Macintosh PowerPoint</Application>
  <PresentationFormat>Custom</PresentationFormat>
  <Paragraphs>209</Paragraphs>
  <Slides>1</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vt:i4>
      </vt:variant>
    </vt:vector>
  </HeadingPairs>
  <TitlesOfParts>
    <vt:vector size="3" baseType="lpstr">
      <vt:lpstr>Default Design</vt:lpstr>
      <vt:lpstr>Chart</vt:lpstr>
      <vt:lpstr>PowerPoint Presentation</vt:lpstr>
    </vt:vector>
  </TitlesOfParts>
  <Company>Genigraphics 800.790.4001</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Poster 36 x 48 - C</dc:title>
  <dc:creator>Genigraphics 800.790.4001</dc:creator>
  <dc:description>To order poster prints visit us at www.genigraphics.com</dc:description>
  <cp:lastModifiedBy>journalism patel</cp:lastModifiedBy>
  <cp:revision>47</cp:revision>
  <dcterms:created xsi:type="dcterms:W3CDTF">2012-05-10T21:03:42Z</dcterms:created>
  <dcterms:modified xsi:type="dcterms:W3CDTF">2013-10-30T14:46:37Z</dcterms:modified>
</cp:coreProperties>
</file>