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55" r:id="rId1"/>
  </p:sldMasterIdLst>
  <p:notesMasterIdLst>
    <p:notesMasterId r:id="rId9"/>
  </p:notesMasterIdLst>
  <p:handoutMasterIdLst>
    <p:handoutMasterId r:id="rId10"/>
  </p:handoutMasterIdLst>
  <p:sldIdLst>
    <p:sldId id="1093" r:id="rId2"/>
    <p:sldId id="1266" r:id="rId3"/>
    <p:sldId id="1269" r:id="rId4"/>
    <p:sldId id="1270" r:id="rId5"/>
    <p:sldId id="1271" r:id="rId6"/>
    <p:sldId id="1272" r:id="rId7"/>
    <p:sldId id="1268" r:id="rId8"/>
  </p:sldIdLst>
  <p:sldSz cx="9144000" cy="6858000" type="screen4x3"/>
  <p:notesSz cx="7010400" cy="9296400"/>
  <p:defaultTextStyle>
    <a:defPPr>
      <a:defRPr lang="en-US"/>
    </a:defPPr>
    <a:lvl1pPr algn="l" rtl="0" fontAlgn="base">
      <a:spcBef>
        <a:spcPct val="0"/>
      </a:spcBef>
      <a:spcAft>
        <a:spcPct val="0"/>
      </a:spcAft>
      <a:defRPr sz="1200" b="1" kern="1200">
        <a:solidFill>
          <a:srgbClr val="FFFF00"/>
        </a:solidFill>
        <a:latin typeface="Arial" charset="0"/>
        <a:ea typeface="+mn-ea"/>
        <a:cs typeface="+mn-cs"/>
      </a:defRPr>
    </a:lvl1pPr>
    <a:lvl2pPr marL="457200" algn="l" rtl="0" fontAlgn="base">
      <a:spcBef>
        <a:spcPct val="0"/>
      </a:spcBef>
      <a:spcAft>
        <a:spcPct val="0"/>
      </a:spcAft>
      <a:defRPr sz="1200" b="1" kern="1200">
        <a:solidFill>
          <a:srgbClr val="FFFF00"/>
        </a:solidFill>
        <a:latin typeface="Arial" charset="0"/>
        <a:ea typeface="+mn-ea"/>
        <a:cs typeface="+mn-cs"/>
      </a:defRPr>
    </a:lvl2pPr>
    <a:lvl3pPr marL="914400" algn="l" rtl="0" fontAlgn="base">
      <a:spcBef>
        <a:spcPct val="0"/>
      </a:spcBef>
      <a:spcAft>
        <a:spcPct val="0"/>
      </a:spcAft>
      <a:defRPr sz="1200" b="1" kern="1200">
        <a:solidFill>
          <a:srgbClr val="FFFF00"/>
        </a:solidFill>
        <a:latin typeface="Arial" charset="0"/>
        <a:ea typeface="+mn-ea"/>
        <a:cs typeface="+mn-cs"/>
      </a:defRPr>
    </a:lvl3pPr>
    <a:lvl4pPr marL="1371600" algn="l" rtl="0" fontAlgn="base">
      <a:spcBef>
        <a:spcPct val="0"/>
      </a:spcBef>
      <a:spcAft>
        <a:spcPct val="0"/>
      </a:spcAft>
      <a:defRPr sz="1200" b="1" kern="1200">
        <a:solidFill>
          <a:srgbClr val="FFFF00"/>
        </a:solidFill>
        <a:latin typeface="Arial" charset="0"/>
        <a:ea typeface="+mn-ea"/>
        <a:cs typeface="+mn-cs"/>
      </a:defRPr>
    </a:lvl4pPr>
    <a:lvl5pPr marL="1828800" algn="l" rtl="0" fontAlgn="base">
      <a:spcBef>
        <a:spcPct val="0"/>
      </a:spcBef>
      <a:spcAft>
        <a:spcPct val="0"/>
      </a:spcAft>
      <a:defRPr sz="1200" b="1" kern="1200">
        <a:solidFill>
          <a:srgbClr val="FFFF00"/>
        </a:solidFill>
        <a:latin typeface="Arial" charset="0"/>
        <a:ea typeface="+mn-ea"/>
        <a:cs typeface="+mn-cs"/>
      </a:defRPr>
    </a:lvl5pPr>
    <a:lvl6pPr marL="2286000" algn="l" defTabSz="914400" rtl="0" eaLnBrk="1" latinLnBrk="0" hangingPunct="1">
      <a:defRPr sz="1200" b="1" kern="1200">
        <a:solidFill>
          <a:srgbClr val="FFFF00"/>
        </a:solidFill>
        <a:latin typeface="Arial" charset="0"/>
        <a:ea typeface="+mn-ea"/>
        <a:cs typeface="+mn-cs"/>
      </a:defRPr>
    </a:lvl6pPr>
    <a:lvl7pPr marL="2743200" algn="l" defTabSz="914400" rtl="0" eaLnBrk="1" latinLnBrk="0" hangingPunct="1">
      <a:defRPr sz="1200" b="1" kern="1200">
        <a:solidFill>
          <a:srgbClr val="FFFF00"/>
        </a:solidFill>
        <a:latin typeface="Arial" charset="0"/>
        <a:ea typeface="+mn-ea"/>
        <a:cs typeface="+mn-cs"/>
      </a:defRPr>
    </a:lvl7pPr>
    <a:lvl8pPr marL="3200400" algn="l" defTabSz="914400" rtl="0" eaLnBrk="1" latinLnBrk="0" hangingPunct="1">
      <a:defRPr sz="1200" b="1" kern="1200">
        <a:solidFill>
          <a:srgbClr val="FFFF00"/>
        </a:solidFill>
        <a:latin typeface="Arial" charset="0"/>
        <a:ea typeface="+mn-ea"/>
        <a:cs typeface="+mn-cs"/>
      </a:defRPr>
    </a:lvl8pPr>
    <a:lvl9pPr marL="3657600" algn="l" defTabSz="914400" rtl="0" eaLnBrk="1" latinLnBrk="0" hangingPunct="1">
      <a:defRPr sz="1200" b="1" kern="1200">
        <a:solidFill>
          <a:srgbClr val="FFFF00"/>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Laziuck Deppen" initials="HLD" lastIdx="2" clrIdx="0"/>
  <p:cmAuthor id="1" name="Joines, Jaclyn" initials="J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FFFF66"/>
    <a:srgbClr val="CCCC00"/>
    <a:srgbClr val="5F5F5F"/>
    <a:srgbClr val="003BB0"/>
    <a:srgbClr val="DDDDFF"/>
    <a:srgbClr val="C0C0C0"/>
    <a:srgbClr val="969696"/>
    <a:srgbClr val="DDDDDD"/>
    <a:srgbClr val="A4BD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5" autoAdjust="0"/>
    <p:restoredTop sz="95504" autoAdjust="0"/>
  </p:normalViewPr>
  <p:slideViewPr>
    <p:cSldViewPr snapToGrid="0">
      <p:cViewPr varScale="1">
        <p:scale>
          <a:sx n="95" d="100"/>
          <a:sy n="95" d="100"/>
        </p:scale>
        <p:origin x="-1104" y="-86"/>
      </p:cViewPr>
      <p:guideLst>
        <p:guide orient="horz" pos="1181"/>
        <p:guide orient="horz" pos="5748"/>
        <p:guide orient="horz" pos="3953"/>
        <p:guide orient="horz" pos="256"/>
        <p:guide pos="845"/>
        <p:guide pos="5759"/>
        <p:guide pos="129"/>
        <p:guide pos="2017"/>
        <p:guide pos="25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2" d="100"/>
        <a:sy n="92" d="100"/>
      </p:scale>
      <p:origin x="0" y="0"/>
    </p:cViewPr>
  </p:sorterViewPr>
  <p:notesViewPr>
    <p:cSldViewPr snapToGrid="0">
      <p:cViewPr varScale="1">
        <p:scale>
          <a:sx n="81" d="100"/>
          <a:sy n="81" d="100"/>
        </p:scale>
        <p:origin x="-3162" y="-102"/>
      </p:cViewPr>
      <p:guideLst>
        <p:guide orient="horz" pos="5736"/>
        <p:guide pos="156"/>
        <p:guide pos="42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3-10-31T10:47:30.036" idx="1">
    <p:pos x="3857" y="1584"/>
    <p:text>spell out</p:text>
  </p:cm>
</p: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3676650" y="8694738"/>
            <a:ext cx="3038475" cy="461962"/>
          </a:xfrm>
          <a:prstGeom prst="rect">
            <a:avLst/>
          </a:prstGeom>
          <a:noFill/>
          <a:ln w="12700">
            <a:noFill/>
            <a:miter lim="800000"/>
            <a:headEnd type="none" w="sm" len="sm"/>
            <a:tailEnd type="none" w="sm" len="sm"/>
          </a:ln>
          <a:effectLst/>
        </p:spPr>
        <p:txBody>
          <a:bodyPr lIns="92679" tIns="46342" rIns="92679" bIns="46342" anchor="ctr"/>
          <a:lstStyle/>
          <a:p>
            <a:pPr algn="r" defTabSz="923801" eaLnBrk="0" hangingPunct="0">
              <a:defRPr/>
            </a:pPr>
            <a:fld id="{93E758C9-8841-4686-BECD-06B9AE272238}" type="slidenum">
              <a:rPr lang="en-US" b="0">
                <a:solidFill>
                  <a:schemeClr val="tx1"/>
                </a:solidFill>
              </a:rPr>
              <a:pPr algn="r" defTabSz="923801" eaLnBrk="0" hangingPunct="0">
                <a:defRPr/>
              </a:pPr>
              <a:t>‹#›</a:t>
            </a:fld>
            <a:endParaRPr lang="en-US" b="0" dirty="0">
              <a:solidFill>
                <a:schemeClr val="tx1"/>
              </a:solidFill>
            </a:endParaRPr>
          </a:p>
        </p:txBody>
      </p:sp>
      <p:sp>
        <p:nvSpPr>
          <p:cNvPr id="4100" name="Text Box 4"/>
          <p:cNvSpPr txBox="1">
            <a:spLocks noChangeArrowheads="1"/>
          </p:cNvSpPr>
          <p:nvPr/>
        </p:nvSpPr>
        <p:spPr bwMode="auto">
          <a:xfrm>
            <a:off x="366713" y="211138"/>
            <a:ext cx="6326187" cy="314325"/>
          </a:xfrm>
          <a:prstGeom prst="rect">
            <a:avLst/>
          </a:prstGeom>
          <a:noFill/>
          <a:ln w="28575">
            <a:noFill/>
            <a:miter lim="800000"/>
            <a:headEnd/>
            <a:tailEnd/>
          </a:ln>
          <a:effectLst/>
        </p:spPr>
        <p:txBody>
          <a:bodyPr lIns="88658" tIns="44331" rIns="88658" bIns="44331" anchor="ctr">
            <a:spAutoFit/>
          </a:bodyPr>
          <a:lstStyle/>
          <a:p>
            <a:pPr algn="r" defTabSz="885705" eaLnBrk="0" hangingPunct="0">
              <a:spcBef>
                <a:spcPct val="50000"/>
              </a:spcBef>
              <a:defRPr/>
            </a:pPr>
            <a:r>
              <a:rPr lang="en-US" sz="1400" dirty="0">
                <a:solidFill>
                  <a:schemeClr val="tx1"/>
                </a:solidFill>
              </a:rPr>
              <a:t>Title of Presentation </a:t>
            </a:r>
          </a:p>
        </p:txBody>
      </p:sp>
      <p:sp>
        <p:nvSpPr>
          <p:cNvPr id="4101" name="Line 5"/>
          <p:cNvSpPr>
            <a:spLocks noChangeShapeType="1"/>
          </p:cNvSpPr>
          <p:nvPr/>
        </p:nvSpPr>
        <p:spPr bwMode="auto">
          <a:xfrm>
            <a:off x="366713" y="8724900"/>
            <a:ext cx="6251575" cy="0"/>
          </a:xfrm>
          <a:prstGeom prst="line">
            <a:avLst/>
          </a:prstGeom>
          <a:noFill/>
          <a:ln w="12700">
            <a:solidFill>
              <a:schemeClr val="tx1"/>
            </a:solidFill>
            <a:round/>
            <a:headEnd/>
            <a:tailEnd/>
          </a:ln>
          <a:effectLst/>
        </p:spPr>
        <p:txBody>
          <a:bodyPr wrap="none" lIns="91428" tIns="45714" rIns="91428" bIns="45714" anchor="ctr"/>
          <a:lstStyle/>
          <a:p>
            <a:pPr algn="ctr" eaLnBrk="0" hangingPunct="0">
              <a:spcBef>
                <a:spcPct val="50000"/>
              </a:spcBef>
              <a:defRPr/>
            </a:pPr>
            <a:endParaRPr lang="en-US" dirty="0"/>
          </a:p>
        </p:txBody>
      </p:sp>
      <p:pic>
        <p:nvPicPr>
          <p:cNvPr id="14341" name="Picture 8"/>
          <p:cNvPicPr>
            <a:picLocks noChangeAspect="1" noChangeArrowheads="1"/>
          </p:cNvPicPr>
          <p:nvPr/>
        </p:nvPicPr>
        <p:blipFill>
          <a:blip r:embed="rId2" cstate="print"/>
          <a:srcRect/>
          <a:stretch>
            <a:fillRect/>
          </a:stretch>
        </p:blipFill>
        <p:spPr bwMode="auto">
          <a:xfrm>
            <a:off x="325438" y="8829675"/>
            <a:ext cx="2284412" cy="363538"/>
          </a:xfrm>
          <a:prstGeom prst="rect">
            <a:avLst/>
          </a:prstGeom>
          <a:noFill/>
          <a:ln w="9525">
            <a:noFill/>
            <a:miter lim="800000"/>
            <a:headEnd/>
            <a:tailEnd/>
          </a:ln>
        </p:spPr>
      </p:pic>
    </p:spTree>
    <p:extLst>
      <p:ext uri="{BB962C8B-B14F-4D97-AF65-F5344CB8AC3E}">
        <p14:creationId xmlns:p14="http://schemas.microsoft.com/office/powerpoint/2010/main" val="2398529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4"/>
          <p:cNvSpPr>
            <a:spLocks noGrp="1" noRot="1" noChangeAspect="1" noChangeArrowheads="1" noTextEdit="1"/>
          </p:cNvSpPr>
          <p:nvPr>
            <p:ph type="sldImg" idx="2"/>
          </p:nvPr>
        </p:nvSpPr>
        <p:spPr bwMode="auto">
          <a:xfrm>
            <a:off x="1211263" y="692150"/>
            <a:ext cx="4625975" cy="3470275"/>
          </a:xfrm>
          <a:prstGeom prst="rect">
            <a:avLst/>
          </a:prstGeom>
          <a:noFill/>
          <a:ln w="9525">
            <a:solidFill>
              <a:schemeClr val="tx1"/>
            </a:solidFill>
            <a:miter lim="800000"/>
            <a:headEnd/>
            <a:tailEnd/>
          </a:ln>
        </p:spPr>
      </p:sp>
      <p:sp>
        <p:nvSpPr>
          <p:cNvPr id="142341" name="Rectangle 5"/>
          <p:cNvSpPr>
            <a:spLocks noGrp="1" noChangeArrowheads="1"/>
          </p:cNvSpPr>
          <p:nvPr>
            <p:ph type="body" sz="quarter" idx="3"/>
          </p:nvPr>
        </p:nvSpPr>
        <p:spPr bwMode="auto">
          <a:xfrm>
            <a:off x="955675" y="4376738"/>
            <a:ext cx="5141913" cy="4238625"/>
          </a:xfrm>
          <a:prstGeom prst="rect">
            <a:avLst/>
          </a:prstGeom>
          <a:noFill/>
          <a:ln w="12700">
            <a:noFill/>
            <a:miter lim="800000"/>
            <a:headEnd type="none" w="sm" len="sm"/>
            <a:tailEnd type="none" w="sm" len="sm"/>
          </a:ln>
          <a:effectLst/>
        </p:spPr>
        <p:txBody>
          <a:bodyPr vert="horz" wrap="square" lIns="92679" tIns="46342" rIns="92679" bIns="463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2343" name="Rectangle 7"/>
          <p:cNvSpPr>
            <a:spLocks noGrp="1" noChangeArrowheads="1"/>
          </p:cNvSpPr>
          <p:nvPr>
            <p:ph type="sldNum" sz="quarter" idx="5"/>
          </p:nvPr>
        </p:nvSpPr>
        <p:spPr bwMode="auto">
          <a:xfrm>
            <a:off x="2749550" y="8694738"/>
            <a:ext cx="3965575" cy="461962"/>
          </a:xfrm>
          <a:prstGeom prst="rect">
            <a:avLst/>
          </a:prstGeom>
          <a:noFill/>
          <a:ln w="12700">
            <a:noFill/>
            <a:miter lim="800000"/>
            <a:headEnd type="none" w="sm" len="sm"/>
            <a:tailEnd type="none" w="sm" len="sm"/>
          </a:ln>
          <a:effectLst/>
        </p:spPr>
        <p:txBody>
          <a:bodyPr vert="horz" wrap="square" lIns="92679" tIns="46342" rIns="92679" bIns="46342" numCol="1" anchor="ctr" anchorCtr="0" compatLnSpc="1">
            <a:prstTxWarp prst="textNoShape">
              <a:avLst/>
            </a:prstTxWarp>
          </a:bodyPr>
          <a:lstStyle>
            <a:lvl1pPr algn="r" defTabSz="923801" eaLnBrk="0" hangingPunct="0">
              <a:spcBef>
                <a:spcPct val="0"/>
              </a:spcBef>
              <a:defRPr b="0">
                <a:solidFill>
                  <a:schemeClr val="tx1"/>
                </a:solidFill>
                <a:latin typeface="Arial" charset="0"/>
              </a:defRPr>
            </a:lvl1pPr>
          </a:lstStyle>
          <a:p>
            <a:pPr>
              <a:defRPr/>
            </a:pPr>
            <a:r>
              <a:rPr lang="en-US"/>
              <a:t> General Dynamics Private Information   </a:t>
            </a:r>
            <a:fld id="{0F0DD2DF-CE87-47B5-B2CA-7EDA62D727B6}" type="slidenum">
              <a:rPr lang="en-US"/>
              <a:pPr>
                <a:defRPr/>
              </a:pPr>
              <a:t>‹#›</a:t>
            </a:fld>
            <a:endParaRPr lang="en-US"/>
          </a:p>
        </p:txBody>
      </p:sp>
      <p:sp>
        <p:nvSpPr>
          <p:cNvPr id="142345" name="Text Box 9"/>
          <p:cNvSpPr txBox="1">
            <a:spLocks noChangeArrowheads="1"/>
          </p:cNvSpPr>
          <p:nvPr/>
        </p:nvSpPr>
        <p:spPr bwMode="auto">
          <a:xfrm>
            <a:off x="366713" y="212725"/>
            <a:ext cx="6326187" cy="314325"/>
          </a:xfrm>
          <a:prstGeom prst="rect">
            <a:avLst/>
          </a:prstGeom>
          <a:noFill/>
          <a:ln w="28575">
            <a:noFill/>
            <a:miter lim="800000"/>
            <a:headEnd/>
            <a:tailEnd/>
          </a:ln>
          <a:effectLst/>
        </p:spPr>
        <p:txBody>
          <a:bodyPr lIns="88658" tIns="44331" rIns="88658" bIns="44331" anchor="ctr">
            <a:spAutoFit/>
          </a:bodyPr>
          <a:lstStyle/>
          <a:p>
            <a:pPr algn="r" defTabSz="885705" eaLnBrk="0" hangingPunct="0">
              <a:spcBef>
                <a:spcPct val="50000"/>
              </a:spcBef>
              <a:defRPr/>
            </a:pPr>
            <a:r>
              <a:rPr lang="en-US" sz="1400" dirty="0">
                <a:solidFill>
                  <a:schemeClr val="tx1"/>
                </a:solidFill>
              </a:rPr>
              <a:t>ViPS Review</a:t>
            </a:r>
          </a:p>
        </p:txBody>
      </p:sp>
      <p:sp>
        <p:nvSpPr>
          <p:cNvPr id="142346" name="Line 10"/>
          <p:cNvSpPr>
            <a:spLocks noChangeShapeType="1"/>
          </p:cNvSpPr>
          <p:nvPr/>
        </p:nvSpPr>
        <p:spPr bwMode="auto">
          <a:xfrm>
            <a:off x="366713" y="8724900"/>
            <a:ext cx="6251575" cy="0"/>
          </a:xfrm>
          <a:prstGeom prst="line">
            <a:avLst/>
          </a:prstGeom>
          <a:noFill/>
          <a:ln w="12700">
            <a:solidFill>
              <a:schemeClr val="tx1"/>
            </a:solidFill>
            <a:round/>
            <a:headEnd/>
            <a:tailEnd/>
          </a:ln>
          <a:effectLst/>
        </p:spPr>
        <p:txBody>
          <a:bodyPr wrap="none" lIns="91428" tIns="45714" rIns="91428" bIns="45714" anchor="ctr"/>
          <a:lstStyle/>
          <a:p>
            <a:pPr algn="ctr" eaLnBrk="0" hangingPunct="0">
              <a:spcBef>
                <a:spcPct val="50000"/>
              </a:spcBef>
              <a:defRPr/>
            </a:pPr>
            <a:endParaRPr lang="en-US" dirty="0"/>
          </a:p>
        </p:txBody>
      </p:sp>
    </p:spTree>
    <p:extLst>
      <p:ext uri="{BB962C8B-B14F-4D97-AF65-F5344CB8AC3E}">
        <p14:creationId xmlns:p14="http://schemas.microsoft.com/office/powerpoint/2010/main" val="35120766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1" kern="1200">
        <a:solidFill>
          <a:schemeClr val="tx1"/>
        </a:solidFill>
        <a:latin typeface="Arial" charset="0"/>
        <a:ea typeface="+mn-ea"/>
        <a:cs typeface="+mn-cs"/>
      </a:defRPr>
    </a:lvl1pPr>
    <a:lvl2pPr marL="274638" indent="-15557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2pPr>
    <a:lvl3pPr marL="627063" indent="-23812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3pPr>
    <a:lvl4pPr marL="919163" indent="-17462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4pPr>
    <a:lvl5pPr marL="1196975" indent="-112713"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4788" y="47625"/>
            <a:ext cx="5584825" cy="945145"/>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Text Box 5"/>
          <p:cNvSpPr txBox="1">
            <a:spLocks noChangeArrowheads="1"/>
          </p:cNvSpPr>
          <p:nvPr userDrawn="1"/>
        </p:nvSpPr>
        <p:spPr bwMode="auto">
          <a:xfrm>
            <a:off x="3905250" y="6391275"/>
            <a:ext cx="3857625" cy="228600"/>
          </a:xfrm>
          <a:prstGeom prst="rect">
            <a:avLst/>
          </a:prstGeom>
          <a:noFill/>
          <a:ln w="9525" algn="ctr">
            <a:noFill/>
            <a:miter lim="800000"/>
            <a:headEnd/>
            <a:tailEnd/>
          </a:ln>
        </p:spPr>
        <p:txBody>
          <a:bodyPr>
            <a:spAutoFit/>
          </a:bodyPr>
          <a:lstStyle/>
          <a:p>
            <a:pPr algn="ctr" eaLnBrk="0" hangingPunct="0">
              <a:spcBef>
                <a:spcPct val="50000"/>
              </a:spcBef>
              <a:defRPr/>
            </a:pPr>
            <a:r>
              <a:rPr lang="en-US" sz="900" dirty="0">
                <a:solidFill>
                  <a:schemeClr val="bg1"/>
                </a:solidFill>
              </a:rPr>
              <a:t>General Dynamics Proprietary Information</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 Box 5"/>
          <p:cNvSpPr txBox="1">
            <a:spLocks noChangeArrowheads="1"/>
          </p:cNvSpPr>
          <p:nvPr userDrawn="1"/>
        </p:nvSpPr>
        <p:spPr bwMode="auto">
          <a:xfrm>
            <a:off x="3905250" y="6391275"/>
            <a:ext cx="3857625" cy="228600"/>
          </a:xfrm>
          <a:prstGeom prst="rect">
            <a:avLst/>
          </a:prstGeom>
          <a:noFill/>
          <a:ln w="9525" algn="ctr">
            <a:noFill/>
            <a:miter lim="800000"/>
            <a:headEnd/>
            <a:tailEnd/>
          </a:ln>
        </p:spPr>
        <p:txBody>
          <a:bodyPr>
            <a:spAutoFit/>
          </a:bodyPr>
          <a:lstStyle/>
          <a:p>
            <a:pPr algn="ctr" eaLnBrk="0" hangingPunct="0">
              <a:spcBef>
                <a:spcPct val="50000"/>
              </a:spcBef>
              <a:defRPr/>
            </a:pPr>
            <a:r>
              <a:rPr lang="en-US" sz="900" dirty="0">
                <a:solidFill>
                  <a:schemeClr val="bg1"/>
                </a:solidFill>
              </a:rPr>
              <a:t>General Dynamics Proprietary Information</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9763" y="1276350"/>
            <a:ext cx="3948112"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40275" y="1276350"/>
            <a:ext cx="3948113"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 Box 5"/>
          <p:cNvSpPr txBox="1">
            <a:spLocks noChangeArrowheads="1"/>
          </p:cNvSpPr>
          <p:nvPr userDrawn="1"/>
        </p:nvSpPr>
        <p:spPr bwMode="auto">
          <a:xfrm>
            <a:off x="3905250" y="6391275"/>
            <a:ext cx="3857625" cy="228600"/>
          </a:xfrm>
          <a:prstGeom prst="rect">
            <a:avLst/>
          </a:prstGeom>
          <a:noFill/>
          <a:ln w="9525" algn="ctr">
            <a:noFill/>
            <a:miter lim="800000"/>
            <a:headEnd/>
            <a:tailEnd/>
          </a:ln>
        </p:spPr>
        <p:txBody>
          <a:bodyPr>
            <a:spAutoFit/>
          </a:bodyPr>
          <a:lstStyle/>
          <a:p>
            <a:pPr algn="ctr" eaLnBrk="0" hangingPunct="0">
              <a:spcBef>
                <a:spcPct val="50000"/>
              </a:spcBef>
              <a:defRPr/>
            </a:pPr>
            <a:r>
              <a:rPr lang="en-US" sz="900" dirty="0">
                <a:solidFill>
                  <a:schemeClr val="bg1"/>
                </a:solidFill>
              </a:rPr>
              <a:t>General Dynamics Proprietary Information</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0675" y="209550"/>
            <a:ext cx="2017713" cy="5886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5950" y="209550"/>
            <a:ext cx="5902325" cy="5886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15950" y="209550"/>
            <a:ext cx="8061325" cy="8001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39763" y="1276350"/>
            <a:ext cx="8048625" cy="4819650"/>
          </a:xfrm>
        </p:spPr>
        <p:txBody>
          <a:bodyPr/>
          <a:lstStyle/>
          <a:p>
            <a:pPr lvl="0"/>
            <a:endParaRPr lang="en-US" noProof="0" dirty="0" smtClean="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chntfile\proposal_center_workspace$\Library\Projects\MARKETING\_002 PRESENTATIONS\_GDIT Briefing to Howard County BBI_Victor Spahic_072512_\PSDs\_00_ISD INSIDE SLIDE.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5" y="0"/>
            <a:ext cx="9150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2"/>
          <p:cNvSpPr>
            <a:spLocks noGrp="1" noChangeArrowheads="1"/>
          </p:cNvSpPr>
          <p:nvPr>
            <p:ph type="title"/>
          </p:nvPr>
        </p:nvSpPr>
        <p:spPr bwMode="auto">
          <a:xfrm>
            <a:off x="34925" y="-57150"/>
            <a:ext cx="7613288" cy="945145"/>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dirty="0" smtClean="0"/>
              <a:t>Click to edit Master title style</a:t>
            </a:r>
          </a:p>
        </p:txBody>
      </p:sp>
      <p:sp>
        <p:nvSpPr>
          <p:cNvPr id="1028" name="Rectangle 3"/>
          <p:cNvSpPr>
            <a:spLocks noGrp="1" noChangeArrowheads="1"/>
          </p:cNvSpPr>
          <p:nvPr>
            <p:ph type="body" idx="1"/>
          </p:nvPr>
        </p:nvSpPr>
        <p:spPr bwMode="auto">
          <a:xfrm>
            <a:off x="133350" y="1600199"/>
            <a:ext cx="8858250" cy="4429125"/>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651147" name="Rectangle 11"/>
          <p:cNvSpPr>
            <a:spLocks noChangeArrowheads="1"/>
          </p:cNvSpPr>
          <p:nvPr/>
        </p:nvSpPr>
        <p:spPr bwMode="auto">
          <a:xfrm>
            <a:off x="8820150" y="6353175"/>
            <a:ext cx="323850" cy="320675"/>
          </a:xfrm>
          <a:prstGeom prst="rect">
            <a:avLst/>
          </a:prstGeom>
          <a:noFill/>
          <a:ln w="6350">
            <a:noFill/>
            <a:miter lim="800000"/>
            <a:headEnd/>
            <a:tailEnd/>
          </a:ln>
          <a:effectLst/>
        </p:spPr>
        <p:txBody>
          <a:bodyPr wrap="none" tIns="91440" bIns="91440" anchorCtr="1">
            <a:spAutoFit/>
          </a:bodyPr>
          <a:lstStyle/>
          <a:p>
            <a:pPr algn="r" eaLnBrk="0" hangingPunct="0">
              <a:spcBef>
                <a:spcPct val="50000"/>
              </a:spcBef>
              <a:defRPr/>
            </a:pPr>
            <a:fld id="{CFC75A42-FEA3-4BA8-9568-2619E61561EE}" type="slidenum">
              <a:rPr lang="en-US" sz="900">
                <a:solidFill>
                  <a:schemeClr val="bg1"/>
                </a:solidFill>
              </a:rPr>
              <a:pPr algn="r" eaLnBrk="0" hangingPunct="0">
                <a:spcBef>
                  <a:spcPct val="50000"/>
                </a:spcBef>
                <a:defRPr/>
              </a:pPr>
              <a:t>‹#›</a:t>
            </a:fld>
            <a:endParaRPr lang="en-US" sz="9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69" r:id="rId6"/>
    <p:sldLayoutId id="2147483868" r:id="rId7"/>
    <p:sldLayoutId id="2147483867" r:id="rId8"/>
    <p:sldLayoutId id="2147483866" r:id="rId9"/>
    <p:sldLayoutId id="2147483865" r:id="rId10"/>
    <p:sldLayoutId id="2147483864" r:id="rId11"/>
  </p:sldLayoutIdLst>
  <p:transition>
    <p:fade thruBlk="1"/>
  </p:transition>
  <p:hf hdr="0" ftr="0" dt="0"/>
  <p:txStyles>
    <p:titleStyle>
      <a:lvl1pPr algn="l" rtl="0" eaLnBrk="0" fontAlgn="base" hangingPunct="0">
        <a:spcBef>
          <a:spcPct val="0"/>
        </a:spcBef>
        <a:spcAft>
          <a:spcPct val="0"/>
        </a:spcAft>
        <a:defRPr sz="2800" b="1">
          <a:solidFill>
            <a:srgbClr val="001B50"/>
          </a:solidFill>
          <a:latin typeface="+mj-lt"/>
          <a:ea typeface="+mj-ea"/>
          <a:cs typeface="+mj-cs"/>
        </a:defRPr>
      </a:lvl1pPr>
      <a:lvl2pPr algn="l" rtl="0" eaLnBrk="0" fontAlgn="base" hangingPunct="0">
        <a:spcBef>
          <a:spcPct val="0"/>
        </a:spcBef>
        <a:spcAft>
          <a:spcPct val="0"/>
        </a:spcAft>
        <a:defRPr sz="2800" b="1">
          <a:solidFill>
            <a:srgbClr val="001B50"/>
          </a:solidFill>
          <a:latin typeface="Arial" charset="0"/>
        </a:defRPr>
      </a:lvl2pPr>
      <a:lvl3pPr algn="l" rtl="0" eaLnBrk="0" fontAlgn="base" hangingPunct="0">
        <a:spcBef>
          <a:spcPct val="0"/>
        </a:spcBef>
        <a:spcAft>
          <a:spcPct val="0"/>
        </a:spcAft>
        <a:defRPr sz="2800" b="1">
          <a:solidFill>
            <a:srgbClr val="001B50"/>
          </a:solidFill>
          <a:latin typeface="Arial" charset="0"/>
        </a:defRPr>
      </a:lvl3pPr>
      <a:lvl4pPr algn="l" rtl="0" eaLnBrk="0" fontAlgn="base" hangingPunct="0">
        <a:spcBef>
          <a:spcPct val="0"/>
        </a:spcBef>
        <a:spcAft>
          <a:spcPct val="0"/>
        </a:spcAft>
        <a:defRPr sz="2800" b="1">
          <a:solidFill>
            <a:srgbClr val="001B50"/>
          </a:solidFill>
          <a:latin typeface="Arial" charset="0"/>
        </a:defRPr>
      </a:lvl4pPr>
      <a:lvl5pPr algn="l" rtl="0" eaLnBrk="0" fontAlgn="base" hangingPunct="0">
        <a:spcBef>
          <a:spcPct val="0"/>
        </a:spcBef>
        <a:spcAft>
          <a:spcPct val="0"/>
        </a:spcAft>
        <a:defRPr sz="2800" b="1">
          <a:solidFill>
            <a:srgbClr val="001B50"/>
          </a:solidFill>
          <a:latin typeface="Arial" charset="0"/>
        </a:defRPr>
      </a:lvl5pPr>
      <a:lvl6pPr marL="457200" algn="l" rtl="0" eaLnBrk="0" fontAlgn="base" hangingPunct="0">
        <a:spcBef>
          <a:spcPct val="0"/>
        </a:spcBef>
        <a:spcAft>
          <a:spcPct val="0"/>
        </a:spcAft>
        <a:defRPr sz="3200" b="1">
          <a:solidFill>
            <a:schemeClr val="tx2"/>
          </a:solidFill>
          <a:latin typeface="Arial" charset="0"/>
        </a:defRPr>
      </a:lvl6pPr>
      <a:lvl7pPr marL="914400" algn="l" rtl="0" eaLnBrk="0" fontAlgn="base" hangingPunct="0">
        <a:spcBef>
          <a:spcPct val="0"/>
        </a:spcBef>
        <a:spcAft>
          <a:spcPct val="0"/>
        </a:spcAft>
        <a:defRPr sz="3200" b="1">
          <a:solidFill>
            <a:schemeClr val="tx2"/>
          </a:solidFill>
          <a:latin typeface="Arial" charset="0"/>
        </a:defRPr>
      </a:lvl7pPr>
      <a:lvl8pPr marL="1371600" algn="l" rtl="0" eaLnBrk="0" fontAlgn="base" hangingPunct="0">
        <a:spcBef>
          <a:spcPct val="0"/>
        </a:spcBef>
        <a:spcAft>
          <a:spcPct val="0"/>
        </a:spcAft>
        <a:defRPr sz="3200" b="1">
          <a:solidFill>
            <a:schemeClr val="tx2"/>
          </a:solidFill>
          <a:latin typeface="Arial" charset="0"/>
        </a:defRPr>
      </a:lvl8pPr>
      <a:lvl9pPr marL="1828800" algn="l" rtl="0" eaLnBrk="0" fontAlgn="base" hangingPunct="0">
        <a:spcBef>
          <a:spcPct val="0"/>
        </a:spcBef>
        <a:spcAft>
          <a:spcPct val="0"/>
        </a:spcAft>
        <a:defRPr sz="3200" b="1">
          <a:solidFill>
            <a:schemeClr val="tx2"/>
          </a:solidFill>
          <a:latin typeface="Arial" charset="0"/>
        </a:defRPr>
      </a:lvl9pPr>
    </p:titleStyle>
    <p:body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1" descr="01 Cover_012910.jpg"/>
          <p:cNvPicPr>
            <a:picLocks noChangeAspect="1"/>
          </p:cNvPicPr>
          <p:nvPr/>
        </p:nvPicPr>
        <p:blipFill>
          <a:blip r:embed="rId2" cstate="print"/>
          <a:srcRect/>
          <a:stretch>
            <a:fillRect/>
          </a:stretch>
        </p:blipFill>
        <p:spPr bwMode="auto">
          <a:xfrm>
            <a:off x="0" y="0"/>
            <a:ext cx="9144000" cy="6854825"/>
          </a:xfrm>
          <a:prstGeom prst="rect">
            <a:avLst/>
          </a:prstGeom>
          <a:noFill/>
          <a:ln w="9525">
            <a:noFill/>
            <a:miter lim="800000"/>
            <a:headEnd/>
            <a:tailEnd/>
          </a:ln>
        </p:spPr>
      </p:pic>
      <p:sp>
        <p:nvSpPr>
          <p:cNvPr id="7172" name="Rectangle 4"/>
          <p:cNvSpPr>
            <a:spLocks noChangeArrowheads="1"/>
          </p:cNvSpPr>
          <p:nvPr/>
        </p:nvSpPr>
        <p:spPr bwMode="auto">
          <a:xfrm>
            <a:off x="431800" y="4747962"/>
            <a:ext cx="7733632" cy="1444625"/>
          </a:xfrm>
          <a:prstGeom prst="rect">
            <a:avLst/>
          </a:prstGeom>
          <a:noFill/>
          <a:ln w="12700">
            <a:noFill/>
            <a:miter lim="800000"/>
            <a:headEnd/>
            <a:tailEnd/>
          </a:ln>
        </p:spPr>
        <p:txBody>
          <a:bodyPr lIns="90488" tIns="44450" rIns="90488" bIns="44450"/>
          <a:lstStyle/>
          <a:p>
            <a:pPr eaLnBrk="0" hangingPunct="0">
              <a:lnSpc>
                <a:spcPct val="85000"/>
              </a:lnSpc>
              <a:buClr>
                <a:srgbClr val="001B50"/>
              </a:buClr>
            </a:pPr>
            <a:r>
              <a:rPr lang="en-US" sz="1800" b="0" dirty="0" smtClean="0">
                <a:solidFill>
                  <a:srgbClr val="001B50"/>
                </a:solidFill>
              </a:rPr>
              <a:t>Craig Miller</a:t>
            </a:r>
          </a:p>
          <a:p>
            <a:pPr eaLnBrk="0" hangingPunct="0">
              <a:lnSpc>
                <a:spcPct val="85000"/>
              </a:lnSpc>
              <a:buClr>
                <a:srgbClr val="001B50"/>
              </a:buClr>
            </a:pPr>
            <a:r>
              <a:rPr lang="en-US" sz="1800" b="0" dirty="0" smtClean="0">
                <a:solidFill>
                  <a:srgbClr val="001B50"/>
                </a:solidFill>
              </a:rPr>
              <a:t>Vice President, Health Strategy and Innovation</a:t>
            </a:r>
          </a:p>
          <a:p>
            <a:pPr eaLnBrk="0" hangingPunct="0">
              <a:lnSpc>
                <a:spcPct val="85000"/>
              </a:lnSpc>
              <a:buClr>
                <a:srgbClr val="001B50"/>
              </a:buClr>
            </a:pPr>
            <a:r>
              <a:rPr lang="en-US" sz="1800" b="0" dirty="0">
                <a:solidFill>
                  <a:srgbClr val="001B50"/>
                </a:solidFill>
              </a:rPr>
              <a:t>c</a:t>
            </a:r>
            <a:r>
              <a:rPr lang="en-US" sz="1800" b="0" dirty="0" smtClean="0">
                <a:solidFill>
                  <a:srgbClr val="001B50"/>
                </a:solidFill>
              </a:rPr>
              <a:t>raig.miller@gdit.com</a:t>
            </a:r>
          </a:p>
          <a:p>
            <a:pPr eaLnBrk="0" hangingPunct="0">
              <a:lnSpc>
                <a:spcPct val="85000"/>
              </a:lnSpc>
              <a:buClr>
                <a:srgbClr val="001B50"/>
              </a:buClr>
            </a:pPr>
            <a:endParaRPr lang="en-US" sz="1800" b="0" dirty="0" smtClean="0">
              <a:solidFill>
                <a:srgbClr val="001B50"/>
              </a:solidFill>
            </a:endParaRPr>
          </a:p>
        </p:txBody>
      </p:sp>
      <p:sp>
        <p:nvSpPr>
          <p:cNvPr id="10" name="Text Placeholder 8"/>
          <p:cNvSpPr txBox="1">
            <a:spLocks/>
          </p:cNvSpPr>
          <p:nvPr/>
        </p:nvSpPr>
        <p:spPr bwMode="auto">
          <a:xfrm>
            <a:off x="431800" y="2647950"/>
            <a:ext cx="8515350" cy="779462"/>
          </a:xfrm>
          <a:prstGeom prst="rect">
            <a:avLst/>
          </a:prstGeom>
          <a:noFill/>
          <a:ln w="12700">
            <a:noFill/>
            <a:miter lim="800000"/>
            <a:headEnd/>
            <a:tailEnd/>
          </a:ln>
        </p:spPr>
        <p:txBody>
          <a:bodyPr lIns="90488" tIns="44450" rIns="90488" bIns="44450"/>
          <a:lstStyle/>
          <a:p>
            <a:r>
              <a:rPr lang="en-US" sz="3200" dirty="0" smtClean="0">
                <a:solidFill>
                  <a:schemeClr val="tx2">
                    <a:lumMod val="75000"/>
                  </a:schemeClr>
                </a:solidFill>
              </a:rPr>
              <a:t>Health </a:t>
            </a:r>
            <a:r>
              <a:rPr lang="en-US" sz="3200" dirty="0">
                <a:solidFill>
                  <a:schemeClr val="tx2">
                    <a:lumMod val="75000"/>
                  </a:schemeClr>
                </a:solidFill>
              </a:rPr>
              <a:t>Information Exchange: </a:t>
            </a:r>
            <a:r>
              <a:rPr lang="en-US" sz="3200" dirty="0" smtClean="0">
                <a:solidFill>
                  <a:schemeClr val="tx2">
                    <a:lumMod val="75000"/>
                  </a:schemeClr>
                </a:solidFill>
              </a:rPr>
              <a:t/>
            </a:r>
            <a:br>
              <a:rPr lang="en-US" sz="3200" dirty="0" smtClean="0">
                <a:solidFill>
                  <a:schemeClr val="tx2">
                    <a:lumMod val="75000"/>
                  </a:schemeClr>
                </a:solidFill>
              </a:rPr>
            </a:br>
            <a:r>
              <a:rPr lang="en-US" sz="3200" dirty="0" smtClean="0">
                <a:solidFill>
                  <a:schemeClr val="tx2">
                    <a:lumMod val="75000"/>
                  </a:schemeClr>
                </a:solidFill>
              </a:rPr>
              <a:t>Facilitating </a:t>
            </a:r>
            <a:r>
              <a:rPr lang="en-US" sz="3200" dirty="0">
                <a:solidFill>
                  <a:schemeClr val="tx2">
                    <a:lumMod val="75000"/>
                  </a:schemeClr>
                </a:solidFill>
              </a:rPr>
              <a:t>data sharing between public health and clinical care systems</a:t>
            </a:r>
            <a:endParaRPr lang="en-US" sz="3200" dirty="0" smtClean="0">
              <a:solidFill>
                <a:schemeClr val="tx2">
                  <a:lumMod val="75000"/>
                </a:schemeClr>
              </a:solidFill>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Evolution of HIEs</a:t>
            </a:r>
            <a:endParaRPr lang="en-US" dirty="0"/>
          </a:p>
        </p:txBody>
      </p:sp>
      <p:sp>
        <p:nvSpPr>
          <p:cNvPr id="3" name="Content Placeholder 1"/>
          <p:cNvSpPr txBox="1">
            <a:spLocks/>
          </p:cNvSpPr>
          <p:nvPr/>
        </p:nvSpPr>
        <p:spPr>
          <a:xfrm>
            <a:off x="133350" y="1600199"/>
            <a:ext cx="8553450" cy="4429125"/>
          </a:xfrm>
          <a:prstGeom prst="rect">
            <a:avLst/>
          </a:prstGeom>
        </p:spPr>
        <p:txBody>
          <a:bodyPr>
            <a:noAutofit/>
          </a:bodyPr>
          <a:lst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a:lstStyle>
          <a:p>
            <a:r>
              <a:rPr lang="en-US" sz="2000" dirty="0" smtClean="0"/>
              <a:t>Health Information Exchanges </a:t>
            </a:r>
            <a:r>
              <a:rPr lang="en-US" sz="2000" dirty="0"/>
              <a:t>(HIE) </a:t>
            </a:r>
            <a:r>
              <a:rPr lang="en-US" sz="2000" dirty="0" smtClean="0"/>
              <a:t>began to evolve in the late 1980s and early 1990s and Community Health Information Networks</a:t>
            </a:r>
          </a:p>
          <a:p>
            <a:r>
              <a:rPr lang="en-US" sz="2000" dirty="0"/>
              <a:t>Early part of 2000s was characterized by rise of isolated Regional Health Information Organizations</a:t>
            </a:r>
          </a:p>
          <a:p>
            <a:r>
              <a:rPr lang="en-US" sz="2000" dirty="0" smtClean="0"/>
              <a:t>Integrated Delivery Networks (like Kaiser Permanente and the Dept. </a:t>
            </a:r>
            <a:r>
              <a:rPr lang="en-US" sz="2000" dirty="0"/>
              <a:t>o</a:t>
            </a:r>
            <a:r>
              <a:rPr lang="en-US" sz="2000" dirty="0" smtClean="0"/>
              <a:t>f Veterans Affairs) were pioneers in implementing HIE as a means to facilitate continuity of care across multiple care settings within their networks</a:t>
            </a:r>
          </a:p>
          <a:p>
            <a:r>
              <a:rPr lang="en-US" sz="2000" dirty="0" smtClean="0"/>
              <a:t>Development of HIEs dramatically accelerated by the American Recovery and Reinvestment Act in 2009, which provided over $600M in funding to facilitate the development of state-based exchanges; activity overseen by HHS Office of the National Coordinator for Health IT (ONC)</a:t>
            </a:r>
            <a:endParaRPr lang="en-US" sz="2000" dirty="0"/>
          </a:p>
        </p:txBody>
      </p:sp>
    </p:spTree>
    <p:extLst>
      <p:ext uri="{BB962C8B-B14F-4D97-AF65-F5344CB8AC3E}">
        <p14:creationId xmlns:p14="http://schemas.microsoft.com/office/powerpoint/2010/main" val="3990838836"/>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Clinical Data</a:t>
            </a:r>
            <a:br>
              <a:rPr lang="en-US" dirty="0" smtClean="0"/>
            </a:br>
            <a:r>
              <a:rPr lang="en-US" dirty="0" smtClean="0"/>
              <a:t>Collected by HIEs</a:t>
            </a:r>
            <a:endParaRPr lang="en-US" dirty="0"/>
          </a:p>
        </p:txBody>
      </p:sp>
      <p:sp>
        <p:nvSpPr>
          <p:cNvPr id="3" name="Content Placeholder 1"/>
          <p:cNvSpPr txBox="1">
            <a:spLocks/>
          </p:cNvSpPr>
          <p:nvPr/>
        </p:nvSpPr>
        <p:spPr>
          <a:xfrm>
            <a:off x="133350" y="1600199"/>
            <a:ext cx="8553450" cy="4429125"/>
          </a:xfrm>
          <a:prstGeom prst="rect">
            <a:avLst/>
          </a:prstGeom>
        </p:spPr>
        <p:txBody>
          <a:bodyPr>
            <a:noAutofit/>
          </a:bodyPr>
          <a:lst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a:lstStyle>
          <a:p>
            <a:r>
              <a:rPr lang="en-US" sz="2000" dirty="0" smtClean="0"/>
              <a:t>HIEs typically focus on facilitating the exchange of clinical documentation associated with patients</a:t>
            </a:r>
          </a:p>
          <a:p>
            <a:r>
              <a:rPr lang="en-US" sz="2000" dirty="0" smtClean="0"/>
              <a:t>Primary content areas include:</a:t>
            </a:r>
          </a:p>
          <a:p>
            <a:pPr lvl="1"/>
            <a:r>
              <a:rPr lang="en-US" sz="1800" dirty="0" smtClean="0"/>
              <a:t>Patient demographics</a:t>
            </a:r>
          </a:p>
          <a:p>
            <a:pPr lvl="1"/>
            <a:r>
              <a:rPr lang="en-US" sz="1800" dirty="0" smtClean="0"/>
              <a:t>Medications</a:t>
            </a:r>
          </a:p>
          <a:p>
            <a:pPr lvl="1"/>
            <a:r>
              <a:rPr lang="en-US" sz="1800" dirty="0" smtClean="0"/>
              <a:t>Diagnoses and Problem Lists</a:t>
            </a:r>
          </a:p>
          <a:p>
            <a:pPr lvl="1"/>
            <a:r>
              <a:rPr lang="en-US" sz="1800" dirty="0" smtClean="0"/>
              <a:t>Allergies</a:t>
            </a:r>
          </a:p>
          <a:p>
            <a:pPr lvl="1"/>
            <a:r>
              <a:rPr lang="en-US" sz="1800" dirty="0"/>
              <a:t>C</a:t>
            </a:r>
            <a:r>
              <a:rPr lang="en-US" sz="1800" dirty="0" smtClean="0"/>
              <a:t>linical encounters and discharge summaries</a:t>
            </a:r>
          </a:p>
          <a:p>
            <a:r>
              <a:rPr lang="en-US" sz="2000" dirty="0" smtClean="0"/>
              <a:t>Some HIEs have incorporated laboratory reports and prescription data</a:t>
            </a:r>
          </a:p>
          <a:p>
            <a:r>
              <a:rPr lang="en-US" sz="2000" dirty="0" smtClean="0"/>
              <a:t>Imagery data is not commonly exchanged within HIEs yet</a:t>
            </a:r>
          </a:p>
          <a:p>
            <a:r>
              <a:rPr lang="en-US" sz="2000" dirty="0" smtClean="0"/>
              <a:t>Some standards exist for encoding clinical data for exchange (e.g. HL7 Continuity of Care Document)</a:t>
            </a:r>
          </a:p>
          <a:p>
            <a:endParaRPr lang="en-US" sz="2000" dirty="0"/>
          </a:p>
        </p:txBody>
      </p:sp>
    </p:spTree>
    <p:extLst>
      <p:ext uri="{BB962C8B-B14F-4D97-AF65-F5344CB8AC3E}">
        <p14:creationId xmlns:p14="http://schemas.microsoft.com/office/powerpoint/2010/main" val="3434144373"/>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Dominant </a:t>
            </a:r>
            <a:br>
              <a:rPr lang="en-US" dirty="0" smtClean="0"/>
            </a:br>
            <a:r>
              <a:rPr lang="en-US" dirty="0" smtClean="0"/>
              <a:t>Architectures for HIE</a:t>
            </a:r>
            <a:endParaRPr lang="en-US" dirty="0"/>
          </a:p>
        </p:txBody>
      </p:sp>
      <p:sp>
        <p:nvSpPr>
          <p:cNvPr id="3" name="Content Placeholder 1"/>
          <p:cNvSpPr txBox="1">
            <a:spLocks/>
          </p:cNvSpPr>
          <p:nvPr/>
        </p:nvSpPr>
        <p:spPr>
          <a:xfrm>
            <a:off x="133350" y="1600199"/>
            <a:ext cx="8553450" cy="4429125"/>
          </a:xfrm>
          <a:prstGeom prst="rect">
            <a:avLst/>
          </a:prstGeom>
        </p:spPr>
        <p:txBody>
          <a:bodyPr>
            <a:noAutofit/>
          </a:bodyPr>
          <a:lst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a:lstStyle>
          <a:p>
            <a:r>
              <a:rPr lang="en-US" sz="1800" dirty="0" smtClean="0"/>
              <a:t>Two primary models exist for facilitating the exchange of clinical data within the US, each of which serves different audiences and needs:</a:t>
            </a:r>
          </a:p>
          <a:p>
            <a:r>
              <a:rPr lang="en-US" sz="1800" i="1" dirty="0" smtClean="0"/>
              <a:t>eHealth Exchange </a:t>
            </a:r>
            <a:r>
              <a:rPr lang="en-US" sz="1800" dirty="0" smtClean="0"/>
              <a:t>supports large-scale HIE between organizations with IT infrastructure such as hospitals, agencies and IDNs</a:t>
            </a:r>
          </a:p>
          <a:p>
            <a:pPr lvl="1"/>
            <a:r>
              <a:rPr lang="en-US" sz="1600" dirty="0" smtClean="0"/>
              <a:t>Supports a query/response approach to requesting information about individuals and their associated health documents</a:t>
            </a:r>
          </a:p>
          <a:p>
            <a:pPr lvl="1"/>
            <a:r>
              <a:rPr lang="en-US" sz="1600" dirty="0" smtClean="0"/>
              <a:t>Robust security, including authorization and authentication mechanisms</a:t>
            </a:r>
          </a:p>
          <a:p>
            <a:pPr lvl="1"/>
            <a:r>
              <a:rPr lang="en-US" sz="1600" dirty="0" smtClean="0"/>
              <a:t>Typically requires software HIE gateways to store and share health documents</a:t>
            </a:r>
          </a:p>
          <a:p>
            <a:r>
              <a:rPr lang="en-US" sz="1800" i="1" dirty="0" smtClean="0"/>
              <a:t>DIRECT</a:t>
            </a:r>
            <a:r>
              <a:rPr lang="en-US" sz="1800" dirty="0" smtClean="0"/>
              <a:t> is a lightweight protocol to facilitate point-to-point exchange of data between health organizations that already trust each other using simpler approaches such as secure email</a:t>
            </a:r>
          </a:p>
          <a:p>
            <a:pPr lvl="1"/>
            <a:r>
              <a:rPr lang="en-US" sz="1600" dirty="0" smtClean="0"/>
              <a:t>A “better fax machine”</a:t>
            </a:r>
          </a:p>
          <a:p>
            <a:pPr lvl="1"/>
            <a:r>
              <a:rPr lang="en-US" sz="1600" dirty="0" smtClean="0"/>
              <a:t>Can support the same kinds of clinical data as eHealth Exchange</a:t>
            </a:r>
          </a:p>
          <a:p>
            <a:endParaRPr lang="en-US" sz="1800" dirty="0"/>
          </a:p>
        </p:txBody>
      </p:sp>
    </p:spTree>
    <p:extLst>
      <p:ext uri="{BB962C8B-B14F-4D97-AF65-F5344CB8AC3E}">
        <p14:creationId xmlns:p14="http://schemas.microsoft.com/office/powerpoint/2010/main" val="583677605"/>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Patient Privacy</a:t>
            </a:r>
            <a:br>
              <a:rPr lang="en-US" dirty="0" smtClean="0"/>
            </a:br>
            <a:r>
              <a:rPr lang="en-US" dirty="0" smtClean="0"/>
              <a:t>and Data De-Identification</a:t>
            </a:r>
            <a:endParaRPr lang="en-US" dirty="0"/>
          </a:p>
        </p:txBody>
      </p:sp>
      <p:sp>
        <p:nvSpPr>
          <p:cNvPr id="3" name="Content Placeholder 1"/>
          <p:cNvSpPr txBox="1">
            <a:spLocks/>
          </p:cNvSpPr>
          <p:nvPr/>
        </p:nvSpPr>
        <p:spPr>
          <a:xfrm>
            <a:off x="133350" y="1600199"/>
            <a:ext cx="8553450" cy="4429125"/>
          </a:xfrm>
          <a:prstGeom prst="rect">
            <a:avLst/>
          </a:prstGeom>
        </p:spPr>
        <p:txBody>
          <a:bodyPr>
            <a:noAutofit/>
          </a:bodyPr>
          <a:lst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a:lstStyle>
          <a:p>
            <a:r>
              <a:rPr lang="en-US" sz="2000" dirty="0" smtClean="0"/>
              <a:t>Release of personally identifiable health information in the US is governed by HIPAA, which provides only limited exchanges of this information without prior patient consent (typically for treatment, payment and operations)</a:t>
            </a:r>
          </a:p>
          <a:p>
            <a:r>
              <a:rPr lang="en-US" sz="2000" dirty="0" smtClean="0"/>
              <a:t>Use of clinical data stored within HIEs for public health purposes such as biosurveillance typically needs to incorporate data de-identification and/or aggregation to protect patient privacy rights</a:t>
            </a:r>
          </a:p>
          <a:p>
            <a:r>
              <a:rPr lang="en-US" sz="2000" dirty="0" smtClean="0"/>
              <a:t>Data de-identification is a balancing act between obscuring enough identifiers to protect privacy while still providing enough information to be of probative value for research and surveillance</a:t>
            </a:r>
          </a:p>
          <a:p>
            <a:r>
              <a:rPr lang="en-US" sz="2000" dirty="0" smtClean="0"/>
              <a:t>HIEs must provide a means for patient to opt out of information exchanges, so no HIE has 100% coverage of clinical encounters	</a:t>
            </a:r>
            <a:endParaRPr lang="en-US" sz="2000" dirty="0"/>
          </a:p>
        </p:txBody>
      </p:sp>
    </p:spTree>
    <p:extLst>
      <p:ext uri="{BB962C8B-B14F-4D97-AF65-F5344CB8AC3E}">
        <p14:creationId xmlns:p14="http://schemas.microsoft.com/office/powerpoint/2010/main" val="2631099035"/>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Applications of HIE</a:t>
            </a:r>
            <a:br>
              <a:rPr lang="en-US" dirty="0" smtClean="0"/>
            </a:br>
            <a:r>
              <a:rPr lang="en-US" dirty="0" smtClean="0"/>
              <a:t>Data for Public Health</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519379496"/>
              </p:ext>
            </p:extLst>
          </p:nvPr>
        </p:nvGraphicFramePr>
        <p:xfrm>
          <a:off x="144376" y="1685758"/>
          <a:ext cx="8702844" cy="4394200"/>
        </p:xfrm>
        <a:graphic>
          <a:graphicData uri="http://schemas.openxmlformats.org/drawingml/2006/table">
            <a:tbl>
              <a:tblPr firstRow="1" bandRow="1">
                <a:tableStyleId>{5C22544A-7EE6-4342-B048-85BDC9FD1C3A}</a:tableStyleId>
              </a:tblPr>
              <a:tblGrid>
                <a:gridCol w="2927687"/>
                <a:gridCol w="5775157"/>
              </a:tblGrid>
              <a:tr h="370840">
                <a:tc>
                  <a:txBody>
                    <a:bodyPr/>
                    <a:lstStyle/>
                    <a:p>
                      <a:r>
                        <a:rPr lang="en-US" dirty="0" smtClean="0"/>
                        <a:t>Application</a:t>
                      </a:r>
                      <a:endParaRPr lang="en-US" dirty="0"/>
                    </a:p>
                  </a:txBody>
                  <a:tcPr/>
                </a:tc>
                <a:tc>
                  <a:txBody>
                    <a:bodyPr/>
                    <a:lstStyle/>
                    <a:p>
                      <a:r>
                        <a:rPr lang="en-US" dirty="0" smtClean="0"/>
                        <a:t>Description</a:t>
                      </a:r>
                      <a:endParaRPr lang="en-US" dirty="0"/>
                    </a:p>
                  </a:txBody>
                  <a:tcPr/>
                </a:tc>
              </a:tr>
              <a:tr h="370840">
                <a:tc>
                  <a:txBody>
                    <a:bodyPr/>
                    <a:lstStyle/>
                    <a:p>
                      <a:r>
                        <a:rPr lang="en-US" dirty="0" smtClean="0"/>
                        <a:t>Clinical diagnosis reporting</a:t>
                      </a:r>
                      <a:endParaRPr lang="en-US" dirty="0"/>
                    </a:p>
                  </a:txBody>
                  <a:tcPr/>
                </a:tc>
                <a:tc>
                  <a:txBody>
                    <a:bodyPr/>
                    <a:lstStyle/>
                    <a:p>
                      <a:r>
                        <a:rPr lang="en-US" dirty="0" smtClean="0"/>
                        <a:t>Clinician</a:t>
                      </a:r>
                      <a:r>
                        <a:rPr lang="en-US" baseline="0" dirty="0" smtClean="0"/>
                        <a:t> diagnoses of health conditions; may be voluntary or mandated, may include chronic diseases</a:t>
                      </a:r>
                      <a:endParaRPr lang="en-US" dirty="0"/>
                    </a:p>
                  </a:txBody>
                  <a:tcPr/>
                </a:tc>
              </a:tr>
              <a:tr h="370840">
                <a:tc>
                  <a:txBody>
                    <a:bodyPr/>
                    <a:lstStyle/>
                    <a:p>
                      <a:r>
                        <a:rPr lang="en-US" dirty="0" smtClean="0"/>
                        <a:t>Laboratory diagnosis reporting</a:t>
                      </a:r>
                      <a:endParaRPr lang="en-US" dirty="0"/>
                    </a:p>
                  </a:txBody>
                  <a:tcPr/>
                </a:tc>
                <a:tc>
                  <a:txBody>
                    <a:bodyPr/>
                    <a:lstStyle/>
                    <a:p>
                      <a:r>
                        <a:rPr lang="en-US" dirty="0" smtClean="0"/>
                        <a:t>Use of HIEs to replace mail/fax machines</a:t>
                      </a:r>
                      <a:r>
                        <a:rPr lang="en-US" baseline="0" dirty="0" smtClean="0"/>
                        <a:t> to report </a:t>
                      </a:r>
                      <a:r>
                        <a:rPr lang="en-US" baseline="0" dirty="0" err="1" smtClean="0"/>
                        <a:t>notifiable</a:t>
                      </a:r>
                      <a:r>
                        <a:rPr lang="en-US" baseline="0" dirty="0" smtClean="0"/>
                        <a:t> conditions from labs to public health authorities</a:t>
                      </a:r>
                      <a:endParaRPr lang="en-US" dirty="0"/>
                    </a:p>
                  </a:txBody>
                  <a:tcPr/>
                </a:tc>
              </a:tr>
              <a:tr h="370840">
                <a:tc>
                  <a:txBody>
                    <a:bodyPr/>
                    <a:lstStyle/>
                    <a:p>
                      <a:r>
                        <a:rPr lang="en-US" dirty="0" smtClean="0"/>
                        <a:t>Disaster response</a:t>
                      </a:r>
                      <a:endParaRPr lang="en-US" dirty="0"/>
                    </a:p>
                  </a:txBody>
                  <a:tcPr/>
                </a:tc>
                <a:tc>
                  <a:txBody>
                    <a:bodyPr/>
                    <a:lstStyle/>
                    <a:p>
                      <a:r>
                        <a:rPr lang="en-US" dirty="0" smtClean="0"/>
                        <a:t>Use of HIEs to enable  better treatment by responders</a:t>
                      </a:r>
                      <a:r>
                        <a:rPr lang="en-US" baseline="0" dirty="0" smtClean="0"/>
                        <a:t> to major disease outbreaks and/or mass casualty events</a:t>
                      </a:r>
                      <a:endParaRPr lang="en-US" dirty="0"/>
                    </a:p>
                  </a:txBody>
                  <a:tcPr/>
                </a:tc>
              </a:tr>
              <a:tr h="370840">
                <a:tc>
                  <a:txBody>
                    <a:bodyPr/>
                    <a:lstStyle/>
                    <a:p>
                      <a:r>
                        <a:rPr lang="en-US" dirty="0" smtClean="0"/>
                        <a:t>Biosurveillance</a:t>
                      </a:r>
                      <a:endParaRPr lang="en-US" dirty="0"/>
                    </a:p>
                  </a:txBody>
                  <a:tcPr/>
                </a:tc>
                <a:tc>
                  <a:txBody>
                    <a:bodyPr/>
                    <a:lstStyle/>
                    <a:p>
                      <a:r>
                        <a:rPr lang="en-US" dirty="0" smtClean="0"/>
                        <a:t>Use of aggregate/de-identified HIE clinical data to detect trends in population health for epidemiology and research</a:t>
                      </a:r>
                      <a:endParaRPr lang="en-US" dirty="0"/>
                    </a:p>
                  </a:txBody>
                  <a:tcPr/>
                </a:tc>
              </a:tr>
              <a:tr h="370840">
                <a:tc>
                  <a:txBody>
                    <a:bodyPr/>
                    <a:lstStyle/>
                    <a:p>
                      <a:r>
                        <a:rPr lang="en-US" dirty="0" smtClean="0"/>
                        <a:t>Public</a:t>
                      </a:r>
                      <a:r>
                        <a:rPr lang="en-US" baseline="0" dirty="0" smtClean="0"/>
                        <a:t> health alerting</a:t>
                      </a:r>
                      <a:endParaRPr lang="en-US" dirty="0"/>
                    </a:p>
                  </a:txBody>
                  <a:tcPr/>
                </a:tc>
                <a:tc>
                  <a:txBody>
                    <a:bodyPr/>
                    <a:lstStyle/>
                    <a:p>
                      <a:r>
                        <a:rPr lang="en-US" dirty="0" smtClean="0"/>
                        <a:t>Use of HIEs</a:t>
                      </a:r>
                      <a:r>
                        <a:rPr lang="en-US" baseline="0" dirty="0" smtClean="0"/>
                        <a:t> to provide alerts to providers/patients at the point of care of current public health events</a:t>
                      </a:r>
                      <a:endParaRPr lang="en-US" dirty="0"/>
                    </a:p>
                  </a:txBody>
                  <a:tcPr/>
                </a:tc>
              </a:tr>
            </a:tbl>
          </a:graphicData>
        </a:graphic>
      </p:graphicFrame>
    </p:spTree>
    <p:extLst>
      <p:ext uri="{BB962C8B-B14F-4D97-AF65-F5344CB8AC3E}">
        <p14:creationId xmlns:p14="http://schemas.microsoft.com/office/powerpoint/2010/main" val="797062782"/>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1"/>
          <p:cNvSpPr txBox="1">
            <a:spLocks/>
          </p:cNvSpPr>
          <p:nvPr/>
        </p:nvSpPr>
        <p:spPr>
          <a:xfrm>
            <a:off x="133350" y="1596187"/>
            <a:ext cx="8553450" cy="4429125"/>
          </a:xfrm>
          <a:prstGeom prst="rect">
            <a:avLst/>
          </a:prstGeom>
        </p:spPr>
        <p:txBody>
          <a:bodyPr>
            <a:noAutofit/>
          </a:bodyPr>
          <a:lstStyle>
            <a:lvl1pPr marL="228600" indent="-228600" algn="l" rtl="0" eaLnBrk="0" fontAlgn="base" hangingPunct="0">
              <a:spcBef>
                <a:spcPct val="20000"/>
              </a:spcBef>
              <a:spcAft>
                <a:spcPct val="0"/>
              </a:spcAft>
              <a:buClr>
                <a:srgbClr val="001B50"/>
              </a:buClr>
              <a:buChar char="•"/>
              <a:defRPr sz="2800">
                <a:solidFill>
                  <a:srgbClr val="001B50"/>
                </a:solidFill>
                <a:latin typeface="+mn-lt"/>
                <a:ea typeface="+mn-ea"/>
                <a:cs typeface="+mn-cs"/>
              </a:defRPr>
            </a:lvl1pPr>
            <a:lvl2pPr marL="571500" indent="-228600" algn="l" rtl="0" eaLnBrk="0" fontAlgn="base" hangingPunct="0">
              <a:spcBef>
                <a:spcPct val="20000"/>
              </a:spcBef>
              <a:spcAft>
                <a:spcPct val="0"/>
              </a:spcAft>
              <a:buClr>
                <a:srgbClr val="001B50"/>
              </a:buClr>
              <a:buFont typeface="Arial" charset="0"/>
              <a:buChar char="­"/>
              <a:defRPr sz="2600">
                <a:solidFill>
                  <a:srgbClr val="001B50"/>
                </a:solidFill>
                <a:latin typeface="+mn-lt"/>
              </a:defRPr>
            </a:lvl2pPr>
            <a:lvl3pPr marL="1028700" indent="-228600" algn="l" rtl="0" eaLnBrk="0" fontAlgn="base" hangingPunct="0">
              <a:spcBef>
                <a:spcPct val="20000"/>
              </a:spcBef>
              <a:spcAft>
                <a:spcPct val="0"/>
              </a:spcAft>
              <a:buClr>
                <a:srgbClr val="001B50"/>
              </a:buClr>
              <a:buChar char="•"/>
              <a:defRPr sz="2400">
                <a:solidFill>
                  <a:srgbClr val="001B50"/>
                </a:solidFill>
                <a:latin typeface="+mn-lt"/>
              </a:defRPr>
            </a:lvl3pPr>
            <a:lvl4pPr marL="1314450" indent="-171450" algn="l" rtl="0" eaLnBrk="0" fontAlgn="base" hangingPunct="0">
              <a:spcBef>
                <a:spcPct val="20000"/>
              </a:spcBef>
              <a:spcAft>
                <a:spcPct val="0"/>
              </a:spcAft>
              <a:buClr>
                <a:srgbClr val="001B50"/>
              </a:buClr>
              <a:buFont typeface="Arial" charset="0"/>
              <a:buChar char="­"/>
              <a:defRPr sz="2200">
                <a:solidFill>
                  <a:srgbClr val="001B50"/>
                </a:solidFill>
                <a:latin typeface="+mn-lt"/>
              </a:defRPr>
            </a:lvl4pPr>
            <a:lvl5pPr marL="1657350" indent="-171450" algn="l" rtl="0" eaLnBrk="0" fontAlgn="base" hangingPunct="0">
              <a:spcBef>
                <a:spcPct val="20000"/>
              </a:spcBef>
              <a:spcAft>
                <a:spcPct val="0"/>
              </a:spcAft>
              <a:buClr>
                <a:srgbClr val="001B50"/>
              </a:buClr>
              <a:buChar char="•"/>
              <a:defRPr sz="2000">
                <a:solidFill>
                  <a:srgbClr val="001B50"/>
                </a:solidFill>
                <a:latin typeface="+mn-lt"/>
              </a:defRPr>
            </a:lvl5pPr>
            <a:lvl6pPr marL="23431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6pPr>
            <a:lvl7pPr marL="28003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7pPr>
            <a:lvl8pPr marL="32575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8pPr>
            <a:lvl9pPr marL="3714750" indent="-228600" algn="l" rtl="0" eaLnBrk="0" fontAlgn="base" hangingPunct="0">
              <a:spcBef>
                <a:spcPct val="20000"/>
              </a:spcBef>
              <a:spcAft>
                <a:spcPct val="0"/>
              </a:spcAft>
              <a:buClr>
                <a:schemeClr val="tx1"/>
              </a:buClr>
              <a:buSzPct val="80000"/>
              <a:buFont typeface="Monotype Sorts" pitchFamily="2" charset="2"/>
              <a:buChar char="n"/>
              <a:defRPr sz="2000">
                <a:solidFill>
                  <a:schemeClr val="bg2"/>
                </a:solidFill>
                <a:latin typeface="+mn-lt"/>
              </a:defRPr>
            </a:lvl9pPr>
          </a:lstStyle>
          <a:p>
            <a:r>
              <a:rPr lang="en-US" sz="2000" dirty="0" smtClean="0"/>
              <a:t>What plans has your organization made to incorporate clinical data from health information exchanges into public health reporting and surveillance activities?</a:t>
            </a:r>
          </a:p>
          <a:p>
            <a:r>
              <a:rPr lang="en-US" sz="2000" dirty="0" smtClean="0"/>
              <a:t>What public health scenarios are best served through the integration of clinical data from HIEs?</a:t>
            </a:r>
          </a:p>
          <a:p>
            <a:r>
              <a:rPr lang="en-US" sz="2000" dirty="0" smtClean="0"/>
              <a:t>What challenges and solutions exist to standardize clinical data for “secondary use” within public health systems?</a:t>
            </a:r>
          </a:p>
          <a:p>
            <a:r>
              <a:rPr lang="en-US" sz="2000" dirty="0" smtClean="0"/>
              <a:t>How would public health systems and processes need to be updated to incorporate clinical data from HIEs?</a:t>
            </a:r>
          </a:p>
          <a:p>
            <a:r>
              <a:rPr lang="en-US" sz="2000" dirty="0" smtClean="0"/>
              <a:t>How can we ensure that patient privacy rights are protected while providing sufficiently detailed information about clinical encounters to facilitate biosurveillance?</a:t>
            </a:r>
            <a:endParaRPr lang="en-US" sz="2000" dirty="0"/>
          </a:p>
        </p:txBody>
      </p:sp>
    </p:spTree>
    <p:extLst>
      <p:ext uri="{BB962C8B-B14F-4D97-AF65-F5344CB8AC3E}">
        <p14:creationId xmlns:p14="http://schemas.microsoft.com/office/powerpoint/2010/main" val="250595164"/>
      </p:ext>
    </p:extLst>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2_NSPPColor&amp;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NSPPColor&amp;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4E5781">
            <a:alpha val="60001"/>
          </a:srgbClr>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rgbClr val="4E5781">
            <a:alpha val="60001"/>
          </a:srgbClr>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lnDef>
  </a:objectDefaults>
  <a:extraClrSchemeLst>
    <a:extraClrScheme>
      <a:clrScheme name="2_NSPPColor&amp;Whi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NSPPColor&amp;Whi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NSPPColor&amp;Whi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NSPPColor&amp;Whi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NSPPColor&amp;Whi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NSPPColor&amp;Whi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NSPPColor&amp;Whi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NSPPColor&amp;Whi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NSPPColor&amp;Whi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NSPPColor&amp;Whi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NSPPColor&amp;Whi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NSPPColor&amp;Whi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NSPPColor&amp;Whi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NSPPColor&amp;Whi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NSPPColor&amp;White 8">
        <a:dk1>
          <a:srgbClr val="000000"/>
        </a:dk1>
        <a:lt1>
          <a:srgbClr val="FFFFFF"/>
        </a:lt1>
        <a:dk2>
          <a:srgbClr val="003896"/>
        </a:dk2>
        <a:lt2>
          <a:srgbClr val="000000"/>
        </a:lt2>
        <a:accent1>
          <a:srgbClr val="59178A"/>
        </a:accent1>
        <a:accent2>
          <a:srgbClr val="BA122B"/>
        </a:accent2>
        <a:accent3>
          <a:srgbClr val="FFFFFF"/>
        </a:accent3>
        <a:accent4>
          <a:srgbClr val="000000"/>
        </a:accent4>
        <a:accent5>
          <a:srgbClr val="B5ABC4"/>
        </a:accent5>
        <a:accent6>
          <a:srgbClr val="A80F26"/>
        </a:accent6>
        <a:hlink>
          <a:srgbClr val="000066"/>
        </a:hlink>
        <a:folHlink>
          <a:srgbClr val="00824A"/>
        </a:folHlink>
      </a:clrScheme>
      <a:clrMap bg1="lt1" tx1="dk1" bg2="lt2" tx2="dk2" accent1="accent1" accent2="accent2" accent3="accent3" accent4="accent4" accent5="accent5" accent6="accent6" hlink="hlink" folHlink="folHlink"/>
    </a:extraClrScheme>
    <a:extraClrScheme>
      <a:clrScheme name="2_NSPPColor&amp;White 9">
        <a:dk1>
          <a:srgbClr val="000000"/>
        </a:dk1>
        <a:lt1>
          <a:srgbClr val="FFFFFF"/>
        </a:lt1>
        <a:dk2>
          <a:srgbClr val="003896"/>
        </a:dk2>
        <a:lt2>
          <a:srgbClr val="000000"/>
        </a:lt2>
        <a:accent1>
          <a:srgbClr val="59178A"/>
        </a:accent1>
        <a:accent2>
          <a:srgbClr val="BA122B"/>
        </a:accent2>
        <a:accent3>
          <a:srgbClr val="FFFFFF"/>
        </a:accent3>
        <a:accent4>
          <a:srgbClr val="000000"/>
        </a:accent4>
        <a:accent5>
          <a:srgbClr val="B5ABC4"/>
        </a:accent5>
        <a:accent6>
          <a:srgbClr val="A80F26"/>
        </a:accent6>
        <a:hlink>
          <a:srgbClr val="001B50"/>
        </a:hlink>
        <a:folHlink>
          <a:srgbClr val="00824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22590</TotalTime>
  <Words>642</Words>
  <Application>Microsoft Office PowerPoint</Application>
  <PresentationFormat>On-screen Show (4:3)</PresentationFormat>
  <Paragraphs>53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2_NSPPColor&amp;White</vt:lpstr>
      <vt:lpstr>PowerPoint Presentation</vt:lpstr>
      <vt:lpstr>Background: Evolution of HIEs</vt:lpstr>
      <vt:lpstr>Background: Clinical Data Collected by HIEs</vt:lpstr>
      <vt:lpstr>Background: Dominant  Architectures for HIE</vt:lpstr>
      <vt:lpstr>Background: Patient Privacy and Data De-Identification</vt:lpstr>
      <vt:lpstr>Potential Applications of HIE Data for Public Health</vt:lpstr>
      <vt:lpstr>Discussion</vt:lpstr>
    </vt:vector>
  </TitlesOfParts>
  <Company>GDIT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ViPS Review</dc:title>
  <dc:creator>Matt Candy</dc:creator>
  <cp:lastModifiedBy>Craig Miller</cp:lastModifiedBy>
  <cp:revision>909</cp:revision>
  <cp:lastPrinted>2013-01-08T19:52:58Z</cp:lastPrinted>
  <dcterms:created xsi:type="dcterms:W3CDTF">2011-01-30T15:06:28Z</dcterms:created>
  <dcterms:modified xsi:type="dcterms:W3CDTF">2013-11-01T18:52:32Z</dcterms:modified>
</cp:coreProperties>
</file>