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  <p:sldMasterId id="2147483696" r:id="rId2"/>
  </p:sldMasterIdLst>
  <p:notesMasterIdLst>
    <p:notesMasterId r:id="rId33"/>
  </p:notesMasterIdLst>
  <p:handoutMasterIdLst>
    <p:handoutMasterId r:id="rId34"/>
  </p:handoutMasterIdLst>
  <p:sldIdLst>
    <p:sldId id="354" r:id="rId3"/>
    <p:sldId id="383" r:id="rId4"/>
    <p:sldId id="385" r:id="rId5"/>
    <p:sldId id="387" r:id="rId6"/>
    <p:sldId id="390" r:id="rId7"/>
    <p:sldId id="391" r:id="rId8"/>
    <p:sldId id="392" r:id="rId9"/>
    <p:sldId id="379" r:id="rId10"/>
    <p:sldId id="377" r:id="rId11"/>
    <p:sldId id="394" r:id="rId12"/>
    <p:sldId id="406" r:id="rId13"/>
    <p:sldId id="259" r:id="rId14"/>
    <p:sldId id="373" r:id="rId15"/>
    <p:sldId id="396" r:id="rId16"/>
    <p:sldId id="261" r:id="rId17"/>
    <p:sldId id="262" r:id="rId18"/>
    <p:sldId id="323" r:id="rId19"/>
    <p:sldId id="326" r:id="rId20"/>
    <p:sldId id="327" r:id="rId21"/>
    <p:sldId id="324" r:id="rId22"/>
    <p:sldId id="367" r:id="rId23"/>
    <p:sldId id="399" r:id="rId24"/>
    <p:sldId id="331" r:id="rId25"/>
    <p:sldId id="332" r:id="rId26"/>
    <p:sldId id="401" r:id="rId27"/>
    <p:sldId id="402" r:id="rId28"/>
    <p:sldId id="403" r:id="rId29"/>
    <p:sldId id="375" r:id="rId30"/>
    <p:sldId id="335" r:id="rId31"/>
    <p:sldId id="404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38" autoAdjust="0"/>
    <p:restoredTop sz="72806" autoAdjust="0"/>
  </p:normalViewPr>
  <p:slideViewPr>
    <p:cSldViewPr>
      <p:cViewPr>
        <p:scale>
          <a:sx n="77" d="100"/>
          <a:sy n="77" d="100"/>
        </p:scale>
        <p:origin x="-130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08"/>
    </p:cViewPr>
  </p:sorterViewPr>
  <p:notesViewPr>
    <p:cSldViewPr>
      <p:cViewPr>
        <p:scale>
          <a:sx n="100" d="100"/>
          <a:sy n="100" d="100"/>
        </p:scale>
        <p:origin x="-1758" y="156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3BFC8B-DC58-424D-BC00-91C5FC01FD3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7F3A3-406C-4895-8CFD-2A6FA9C17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48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D9BAE0-039B-487D-86CB-1C5965A8E6A2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92DE8DE-4E22-478B-A7F0-DEFBCA6BEF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61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2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78A15-CE57-4328-80C3-0080AA831F5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07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85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459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4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08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46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74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74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48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78A15-CE57-4328-80C3-0080AA831F5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069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28600" indent="-228600">
              <a:buFont typeface="+mj-lt"/>
              <a:buAutoNum type="arabicPeriod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98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50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DE8DE-4E22-478B-A7F0-DEFBCA6BEF4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7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4EBE474-46F8-410F-8878-E9F6ED2E4699}" type="datetime1">
              <a:rPr lang="en-US" smtClean="0"/>
              <a:t>9/10/2013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DEBD2E-977E-4E38-B2B7-BD31984DB9BF}" type="datetime1">
              <a:rPr lang="en-US" smtClean="0"/>
              <a:t>9/10/2013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868AEA-0762-4DB8-A46B-9ED6D0CEFA2B}" type="datetime1">
              <a:rPr lang="en-US" smtClean="0"/>
              <a:t>9/10/2013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48069B-EEC5-4591-A8CF-8013077B3955}" type="datetime1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INSERT LOGO HERE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C3B2E3-C7D8-4FEF-AA9C-01869134798A}" type="datetime1">
              <a:rPr lang="en-US" smtClean="0"/>
              <a:t>9/10/2013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INSERT LOGO HERE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419823-EC9D-45B3-8DF7-20438ADB662C}" type="datetime1">
              <a:rPr lang="en-US" smtClean="0"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INSERT LOGO HERE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BA5DFB-2A46-4515-A031-DF02FB47F570}" type="datetime1">
              <a:rPr lang="en-US" smtClean="0"/>
              <a:t>9/10/2013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INSERT LOGO HERE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0A81F56-EA23-443C-BA65-8F1E3C459E3F}" type="datetime1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INSERT LOGO HERE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29D8E6-D37B-4068-B31B-F76CC26D9BDE}" type="datetime1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INSERT LOGO HERE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7F11F1-890F-488E-9C2F-69AC1446CDD8}" type="datetime1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INSERT LOGO HERE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FBF05-1ABF-475E-8D41-6C97225B77C4}" type="datetime1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INSERT LOGO HERE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2256"/>
            <a:ext cx="5562600" cy="1122088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2">
                    <a:lumMod val="75000"/>
                  </a:schemeClr>
                </a:solidFill>
                <a:latin typeface="Calibri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4487"/>
            <a:ext cx="4038600" cy="4560294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  <a:latin typeface="Whitney HTF Medium"/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mbria"/>
              </a:defRPr>
            </a:lvl2pPr>
            <a:lvl3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Cambria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ambria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ambri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1"/>
          </p:nvPr>
        </p:nvSpPr>
        <p:spPr>
          <a:xfrm>
            <a:off x="4648200" y="1494344"/>
            <a:ext cx="4038600" cy="4560294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  <a:latin typeface="Whitney HTF Medium"/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oefler Text"/>
              </a:defRPr>
            </a:lvl2pPr>
            <a:lvl3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Hoefler Text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Hoefler Text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Hoefler Tex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94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39862-7E70-48B7-9B15-6174F5E208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2797B-B064-478B-9357-ED0E0A5507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5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4E8C9-6413-4A58-8F21-CB8FFCB879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B7F82-03AA-4150-B35D-33EFB4BE5E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665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8550A-8832-4C45-914D-7431218931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6CAE9-F351-496A-8AD8-7A343CF2D78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549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3EE87-0EBB-4922-B2CE-2EC404AFDD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08A7D-9224-4268-B95D-834CFFAF1E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424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4F048-2E99-48A6-8B72-6CE89CAF9A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0705B-5A5B-4923-8C39-8FB8BA580BA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08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CCDC-393B-4DC5-A304-2D8239B94E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F66A9-300C-40F4-B4B5-734A1C959B6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124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7AB0A-E2F4-4983-BC07-5B59AA206E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1469-39B5-4A3C-910C-5F0529C799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72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71994-6DB7-4B2A-A097-D992665EA1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6FA72-94E2-4A82-97B5-26692769A4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0914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CB338-F427-477B-8505-8ED224F300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D6446-E2C9-4F8E-8737-F5F11CE102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966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1EAE9-A71B-4B54-809A-399CD7E54E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10928-8181-48D3-888A-E6A8BF7F25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124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99EFF-D956-4456-A2CC-4053175133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5C153-C966-495F-A59A-F6752E67E9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07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634ED97-0992-4980-907A-5DC31AD72A05}" type="datetime1">
              <a:rPr lang="en-US" smtClean="0"/>
              <a:t>9/10/2013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A4C64A9-37CF-49E2-B3C0-9BD31A0259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08" r:id="rId12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18BEC7C1-322A-42D3-859D-EB447D1901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2AD9CB92-C183-4E0F-9FAD-451CFB8A6E7C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5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png"/><Relationship Id="rId21" Type="http://schemas.openxmlformats.org/officeDocument/2006/relationships/image" Target="../media/image23.jpe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17" Type="http://schemas.openxmlformats.org/officeDocument/2006/relationships/image" Target="../media/image19.gi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jpe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png"/><Relationship Id="rId23" Type="http://schemas.openxmlformats.org/officeDocument/2006/relationships/image" Target="../media/image25.gif"/><Relationship Id="rId10" Type="http://schemas.openxmlformats.org/officeDocument/2006/relationships/image" Target="../media/image12.gif"/><Relationship Id="rId19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png"/><Relationship Id="rId22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castrucci@debeaumont.org" TargetMode="External"/><Relationship Id="rId2" Type="http://schemas.openxmlformats.org/officeDocument/2006/relationships/hyperlink" Target="mailto:jpearsol@astho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ksellers@astho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1219200"/>
            <a:ext cx="8382000" cy="23637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More </a:t>
            </a:r>
            <a:r>
              <a:rPr lang="en-US" dirty="0"/>
              <a:t>Than the Sum of Our Parts: </a:t>
            </a:r>
            <a:br>
              <a:rPr lang="en-US" dirty="0"/>
            </a:br>
            <a:r>
              <a:rPr lang="en-US" dirty="0"/>
              <a:t>Defining Workforce Needs </a:t>
            </a:r>
            <a:br>
              <a:rPr lang="en-US" dirty="0"/>
            </a:br>
            <a:r>
              <a:rPr lang="en-US" dirty="0"/>
              <a:t>for </a:t>
            </a:r>
            <a:r>
              <a:rPr lang="en-US" dirty="0" smtClean="0"/>
              <a:t>Governmental </a:t>
            </a:r>
            <a:r>
              <a:rPr lang="en-US" dirty="0"/>
              <a:t>Public Health </a:t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467600" y="6418421"/>
            <a:ext cx="13724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INSERT LOGO HERE</a:t>
            </a:r>
            <a:endParaRPr lang="en-US" sz="1000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478" y="4495800"/>
            <a:ext cx="4953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8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/>
          </a:p>
          <a:p>
            <a:r>
              <a:rPr lang="en-US" dirty="0" smtClean="0"/>
              <a:t>Retirements</a:t>
            </a:r>
            <a:endParaRPr lang="en-US" dirty="0"/>
          </a:p>
          <a:p>
            <a:r>
              <a:rPr lang="en-US" dirty="0"/>
              <a:t>Shrinking workforce</a:t>
            </a:r>
          </a:p>
          <a:p>
            <a:r>
              <a:rPr lang="en-US" dirty="0"/>
              <a:t>Competition amongst ourselves for limited funds</a:t>
            </a:r>
          </a:p>
          <a:p>
            <a:r>
              <a:rPr lang="en-US" dirty="0"/>
              <a:t>Focus on our silos</a:t>
            </a:r>
          </a:p>
          <a:p>
            <a:r>
              <a:rPr lang="en-US" dirty="0"/>
              <a:t>Categorical funding streams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to Our Workforce</a:t>
            </a:r>
          </a:p>
        </p:txBody>
      </p:sp>
    </p:spTree>
    <p:extLst>
      <p:ext uri="{BB962C8B-B14F-4D97-AF65-F5344CB8AC3E}">
        <p14:creationId xmlns:p14="http://schemas.microsoft.com/office/powerpoint/2010/main" val="3005538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534"/>
          <a:stretch/>
        </p:blipFill>
        <p:spPr>
          <a:xfrm>
            <a:off x="0" y="0"/>
            <a:ext cx="9144000" cy="69556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4" y="-13649"/>
            <a:ext cx="8686800" cy="6955623"/>
          </a:xfrm>
        </p:spPr>
      </p:pic>
    </p:spTree>
    <p:extLst>
      <p:ext uri="{BB962C8B-B14F-4D97-AF65-F5344CB8AC3E}">
        <p14:creationId xmlns:p14="http://schemas.microsoft.com/office/powerpoint/2010/main" val="277377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7797"/>
            <a:ext cx="9144000" cy="4964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798287" y="1510925"/>
            <a:ext cx="3225327" cy="3823253"/>
            <a:chOff x="4798287" y="1510925"/>
            <a:chExt cx="3225327" cy="382325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146"/>
            <a:stretch/>
          </p:blipFill>
          <p:spPr>
            <a:xfrm>
              <a:off x="4798287" y="3467683"/>
              <a:ext cx="1319211" cy="5131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286"/>
            <a:stretch/>
          </p:blipFill>
          <p:spPr>
            <a:xfrm>
              <a:off x="4834313" y="4120973"/>
              <a:ext cx="1947487" cy="63782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164354"/>
              <a:ext cx="2495548" cy="45373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ECECEC"/>
                </a:clrFrom>
                <a:clrTo>
                  <a:srgbClr val="ECECE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7239" y="2971800"/>
              <a:ext cx="1476375" cy="101917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25"/>
            <a:stretch/>
          </p:blipFill>
          <p:spPr>
            <a:xfrm>
              <a:off x="6103935" y="3276600"/>
              <a:ext cx="754065" cy="5842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11454"/>
            <a:stretch/>
          </p:blipFill>
          <p:spPr>
            <a:xfrm>
              <a:off x="4983149" y="4966018"/>
              <a:ext cx="1581150" cy="36816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33"/>
            <a:stretch/>
          </p:blipFill>
          <p:spPr>
            <a:xfrm>
              <a:off x="4817341" y="2706420"/>
              <a:ext cx="2302808" cy="47451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75244" b="-4903"/>
            <a:stretch/>
          </p:blipFill>
          <p:spPr>
            <a:xfrm>
              <a:off x="5572897" y="1510925"/>
              <a:ext cx="1285103" cy="509588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7" t="13598" r="71502" b="74445"/>
            <a:stretch/>
          </p:blipFill>
          <p:spPr>
            <a:xfrm>
              <a:off x="6854662" y="4214434"/>
              <a:ext cx="1070138" cy="820018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194197" y="1564184"/>
            <a:ext cx="3268076" cy="3743618"/>
            <a:chOff x="1194197" y="1564184"/>
            <a:chExt cx="3268076" cy="3743618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33036"/>
            <a:stretch/>
          </p:blipFill>
          <p:spPr>
            <a:xfrm>
              <a:off x="3081290" y="4029096"/>
              <a:ext cx="1352550" cy="714375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17" t="23126" b="30624"/>
            <a:stretch/>
          </p:blipFill>
          <p:spPr>
            <a:xfrm>
              <a:off x="1350505" y="4955377"/>
              <a:ext cx="1404938" cy="352425"/>
            </a:xfrm>
            <a:prstGeom prst="rect">
              <a:avLst/>
            </a:prstGeom>
          </p:spPr>
        </p:pic>
        <p:pic>
          <p:nvPicPr>
            <p:cNvPr id="21" name="Picture 9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912" y="3343217"/>
              <a:ext cx="1524000" cy="53340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1072" y="2234949"/>
              <a:ext cx="1552575" cy="43428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85" y="4133487"/>
              <a:ext cx="1066800" cy="505592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3" t="9547" r="49731" b="30000"/>
            <a:stretch/>
          </p:blipFill>
          <p:spPr>
            <a:xfrm>
              <a:off x="2286000" y="1564184"/>
              <a:ext cx="2115452" cy="40307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095"/>
            <a:stretch/>
          </p:blipFill>
          <p:spPr>
            <a:xfrm>
              <a:off x="1660068" y="3052635"/>
              <a:ext cx="735806" cy="4095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2847896" y="5010753"/>
              <a:ext cx="1494253" cy="27869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5" t="34525" r="70034" b="59503"/>
            <a:stretch/>
          </p:blipFill>
          <p:spPr>
            <a:xfrm>
              <a:off x="1194197" y="3553992"/>
              <a:ext cx="1667548" cy="409575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7273" y="2771363"/>
              <a:ext cx="1905000" cy="409575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76" t="9553" r="75883" b="79999"/>
            <a:stretch/>
          </p:blipFill>
          <p:spPr>
            <a:xfrm>
              <a:off x="1710074" y="2054855"/>
              <a:ext cx="685800" cy="716508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19" b="7708"/>
          <a:stretch/>
        </p:blipFill>
        <p:spPr>
          <a:xfrm>
            <a:off x="3343726" y="3220840"/>
            <a:ext cx="2541075" cy="389077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0" y="936553"/>
            <a:ext cx="3260785" cy="465945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943600" y="942767"/>
            <a:ext cx="3200400" cy="465945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6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6531E-6 L -0.13281 0.00023 " pathEditMode="relative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39593E-6 L 0.12396 0.0009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Framework </a:t>
            </a:r>
            <a:r>
              <a:rPr lang="en-US" dirty="0"/>
              <a:t>for </a:t>
            </a:r>
            <a:r>
              <a:rPr lang="en-US" dirty="0" smtClean="0"/>
              <a:t>Considering </a:t>
            </a:r>
            <a:r>
              <a:rPr lang="en-US" dirty="0"/>
              <a:t>Workforce Needs</a:t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764" y="1808471"/>
            <a:ext cx="6724471" cy="3871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138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In </a:t>
            </a:r>
            <a:r>
              <a:rPr lang="en-US" dirty="0"/>
              <a:t>an environment of growing demands and diminishing </a:t>
            </a:r>
            <a:r>
              <a:rPr lang="en-US" dirty="0" smtClean="0"/>
              <a:t>resources, </a:t>
            </a:r>
            <a:r>
              <a:rPr lang="en-US" dirty="0"/>
              <a:t>we need to focus on our workforce development efforts on trainings that will have the most impact for the most </a:t>
            </a:r>
            <a:r>
              <a:rPr lang="en-US" dirty="0" smtClean="0"/>
              <a:t>people.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Guiding Principle</a:t>
            </a:r>
          </a:p>
        </p:txBody>
      </p:sp>
    </p:spTree>
    <p:extLst>
      <p:ext uri="{BB962C8B-B14F-4D97-AF65-F5344CB8AC3E}">
        <p14:creationId xmlns:p14="http://schemas.microsoft.com/office/powerpoint/2010/main" val="1321970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By </a:t>
            </a:r>
            <a:r>
              <a:rPr lang="en-US" dirty="0"/>
              <a:t>convening </a:t>
            </a:r>
            <a:r>
              <a:rPr lang="en-US" dirty="0" smtClean="0"/>
              <a:t>various public health membership </a:t>
            </a:r>
            <a:r>
              <a:rPr lang="en-US" dirty="0"/>
              <a:t>groups, peer networks, and other partners, could we identify cross-cutting public health needs that would be valued universally?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Research </a:t>
            </a:r>
            <a:r>
              <a:rPr lang="en-US" dirty="0"/>
              <a:t>Question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3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96239"/>
            <a:ext cx="8229600" cy="369576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Public Health Workforce </a:t>
            </a:r>
            <a:br>
              <a:rPr lang="en-US" dirty="0" smtClean="0"/>
            </a:br>
            <a:r>
              <a:rPr lang="en-US" dirty="0" smtClean="0"/>
              <a:t>Strategic Advisory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15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9694176"/>
              </p:ext>
            </p:extLst>
          </p:nvPr>
        </p:nvGraphicFramePr>
        <p:xfrm>
          <a:off x="304800" y="955040"/>
          <a:ext cx="8610600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/>
                <a:gridCol w="2870200"/>
                <a:gridCol w="2870200"/>
              </a:tblGrid>
              <a:tr h="346929">
                <a:tc>
                  <a:txBody>
                    <a:bodyPr/>
                    <a:lstStyle/>
                    <a:p>
                      <a:r>
                        <a:rPr lang="en-US" dirty="0" smtClean="0"/>
                        <a:t>Affiliates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Peer  Networks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Partners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5175031">
                <a:tc>
                  <a:txBody>
                    <a:bodyPr/>
                    <a:lstStyle/>
                    <a:p>
                      <a:endParaRPr lang="en-US" sz="100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Association of Health Facility Survey Agencies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AMCHP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APHL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Public Health Nurses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ASTDD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Health Liaison Officials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Nutrition Directors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CSTE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DHPE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NPHIC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NACDD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State EMS Officers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NAPHSIS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NASTAD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Safe States Alliance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US" sz="100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Accreditation Coordinators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Chief Fiscal Officers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Environmental Health Directors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Human Resource Directors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Informatics Directors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Preparedness Directors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Primary Care Officers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Senior Deputies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State Legislative Liaisons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US" sz="100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APHA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CDC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HRSA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NACCHO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National WIC Association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Public Health Foundation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Northwest Center for Public Health Practice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34200" y="6553200"/>
            <a:ext cx="2209800" cy="304800"/>
          </a:xfrm>
        </p:spPr>
        <p:txBody>
          <a:bodyPr/>
          <a:lstStyle/>
          <a:p>
            <a:r>
              <a:rPr lang="en-US" sz="1400" dirty="0" smtClean="0"/>
              <a:t>INSERT LOGO HERE </a:t>
            </a:r>
            <a:endParaRPr lang="en-US" sz="1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Advisory </a:t>
            </a:r>
            <a:r>
              <a:rPr lang="en-US" dirty="0"/>
              <a:t>Group </a:t>
            </a:r>
            <a:r>
              <a:rPr lang="en-US" dirty="0" smtClean="0"/>
              <a:t>Participants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92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Look </a:t>
            </a:r>
            <a:r>
              <a:rPr lang="en-US" dirty="0"/>
              <a:t>beyond individual </a:t>
            </a:r>
            <a:r>
              <a:rPr lang="en-US" dirty="0" smtClean="0"/>
              <a:t>priorities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Think about universal </a:t>
            </a:r>
            <a:r>
              <a:rPr lang="en-US" dirty="0" smtClean="0"/>
              <a:t>public </a:t>
            </a:r>
            <a:r>
              <a:rPr lang="en-US" dirty="0"/>
              <a:t>health workforce needs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Charge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30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7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1-1½-hour semi-structured telephone interviews</a:t>
            </a:r>
          </a:p>
          <a:p>
            <a:endParaRPr lang="en-US" sz="1000" dirty="0" smtClean="0"/>
          </a:p>
          <a:p>
            <a:r>
              <a:rPr lang="en-US" dirty="0" smtClean="0"/>
              <a:t>Development of </a:t>
            </a:r>
            <a:r>
              <a:rPr lang="en-US" dirty="0"/>
              <a:t>b</a:t>
            </a:r>
            <a:r>
              <a:rPr lang="en-US" dirty="0" smtClean="0"/>
              <a:t>ackground </a:t>
            </a:r>
            <a:r>
              <a:rPr lang="en-US" dirty="0"/>
              <a:t>w</a:t>
            </a:r>
            <a:r>
              <a:rPr lang="en-US" dirty="0" smtClean="0"/>
              <a:t>orking </a:t>
            </a:r>
            <a:r>
              <a:rPr lang="en-US" dirty="0"/>
              <a:t>d</a:t>
            </a:r>
            <a:r>
              <a:rPr lang="en-US" dirty="0" smtClean="0"/>
              <a:t>ocuments</a:t>
            </a:r>
          </a:p>
          <a:p>
            <a:endParaRPr lang="en-US" sz="1000" dirty="0" smtClean="0"/>
          </a:p>
          <a:p>
            <a:r>
              <a:rPr lang="en-US" dirty="0" smtClean="0"/>
              <a:t>In-person consensus building meeting               (1.5 days)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Methods: Data Collection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00" y="6407944"/>
            <a:ext cx="2057400" cy="365125"/>
          </a:xfrm>
        </p:spPr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2231" y="891574"/>
            <a:ext cx="8429368" cy="5366007"/>
          </a:xfrm>
        </p:spPr>
        <p:txBody>
          <a:bodyPr>
            <a:normAutofit fontScale="85000" lnSpcReduction="20000"/>
          </a:bodyPr>
          <a:lstStyle/>
          <a:p>
            <a:endParaRPr lang="en-US" sz="1400" dirty="0" smtClean="0"/>
          </a:p>
          <a:p>
            <a:r>
              <a:rPr lang="en-US" dirty="0" smtClean="0"/>
              <a:t>Strong Experience </a:t>
            </a:r>
            <a:r>
              <a:rPr lang="en-US" dirty="0"/>
              <a:t>in Workforce Development </a:t>
            </a:r>
            <a:endParaRPr lang="en-US" dirty="0" smtClean="0"/>
          </a:p>
          <a:p>
            <a:pPr marL="109728" indent="0">
              <a:buNone/>
            </a:pPr>
            <a:endParaRPr lang="en-US" sz="1100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1/2 have staff dedicated to workforce development  activities at their organization; the rest have volunteers or no designated staff </a:t>
            </a:r>
          </a:p>
          <a:p>
            <a:endParaRPr lang="en-US" sz="1500" dirty="0" smtClean="0"/>
          </a:p>
          <a:p>
            <a:r>
              <a:rPr lang="en-US" dirty="0"/>
              <a:t>Capacity assessments </a:t>
            </a:r>
            <a:r>
              <a:rPr lang="en-US" dirty="0" smtClean="0"/>
              <a:t>of their professional areas aren’t </a:t>
            </a:r>
            <a:r>
              <a:rPr lang="en-US" dirty="0"/>
              <a:t>done routinely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dirty="0" smtClean="0"/>
              <a:t>Background on Advisory Group </a:t>
            </a:r>
            <a:endParaRPr lang="en-US" dirty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670930"/>
              </p:ext>
            </p:extLst>
          </p:nvPr>
        </p:nvGraphicFramePr>
        <p:xfrm>
          <a:off x="1905000" y="1676400"/>
          <a:ext cx="4526691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708"/>
                <a:gridCol w="2571983"/>
              </a:tblGrid>
              <a:tr h="736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20+ years</a:t>
                      </a:r>
                      <a:endParaRPr lang="en-US" dirty="0"/>
                    </a:p>
                  </a:txBody>
                  <a:tcPr/>
                </a:tc>
              </a:tr>
              <a:tr h="736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11-19 years</a:t>
                      </a:r>
                      <a:endParaRPr lang="en-US" dirty="0"/>
                    </a:p>
                  </a:txBody>
                  <a:tcPr/>
                </a:tc>
              </a:tr>
              <a:tr h="736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1-10 years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INSERT LOGO HERE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41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20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r>
              <a:rPr lang="en-US" dirty="0" smtClean="0"/>
              <a:t>See working in common as way to accelerate 	progress</a:t>
            </a:r>
          </a:p>
          <a:p>
            <a:endParaRPr lang="en-US" sz="1100" dirty="0" smtClean="0"/>
          </a:p>
          <a:p>
            <a:r>
              <a:rPr lang="en-US" dirty="0" smtClean="0"/>
              <a:t>Most calling for collaborative approach &amp; 	excited about it</a:t>
            </a:r>
          </a:p>
          <a:p>
            <a:endParaRPr lang="en-US" sz="1100" dirty="0" smtClean="0"/>
          </a:p>
          <a:p>
            <a:r>
              <a:rPr lang="en-US" dirty="0" smtClean="0"/>
              <a:t>Confusion over who is leading workforce development for the field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0" y="6248400"/>
            <a:ext cx="2350681" cy="365125"/>
          </a:xfrm>
        </p:spPr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r>
              <a:rPr lang="en-US" dirty="0" smtClean="0"/>
              <a:t>Call for a More </a:t>
            </a:r>
            <a:r>
              <a:rPr lang="en-US" dirty="0"/>
              <a:t>F</a:t>
            </a:r>
            <a:r>
              <a:rPr lang="en-US" dirty="0" smtClean="0"/>
              <a:t>ocused &amp; Coordinated WD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Prepare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dirty="0" smtClean="0"/>
              <a:t>workforce for 10 years from now, to 	deliver the “new public health”</a:t>
            </a:r>
          </a:p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Attract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&amp; develop </a:t>
            </a:r>
            <a:r>
              <a:rPr lang="en-US" dirty="0" smtClean="0"/>
              <a:t>quality workforce, so they 	find joy in current jobs while 	understanding opportunities for growth 	in the profession </a:t>
            </a:r>
            <a:r>
              <a:rPr lang="en-US" b="1" dirty="0" smtClean="0"/>
              <a:t>(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Retain</a:t>
            </a:r>
            <a:r>
              <a:rPr lang="en-US" b="1" dirty="0" smtClean="0"/>
              <a:t>) </a:t>
            </a:r>
          </a:p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Right number </a:t>
            </a:r>
            <a:r>
              <a:rPr lang="en-US" dirty="0" smtClean="0"/>
              <a:t>of people in right jobs, with 	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right skills &amp; attitudes</a:t>
            </a:r>
            <a:r>
              <a:rPr lang="en-US" dirty="0" smtClean="0"/>
              <a:t>, ensuring a strong, 	effective workforce that keeps Americans 	healthy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0" y="6248400"/>
            <a:ext cx="2350681" cy="365125"/>
          </a:xfrm>
        </p:spPr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Goal of Workforce Development:   </a:t>
            </a:r>
            <a:r>
              <a:rPr lang="en-US" sz="3100" dirty="0" smtClean="0"/>
              <a:t>3 </a:t>
            </a:r>
            <a:r>
              <a:rPr lang="en-US" sz="3100" dirty="0"/>
              <a:t>T</a:t>
            </a:r>
            <a:r>
              <a:rPr lang="en-US" sz="3100" dirty="0" smtClean="0"/>
              <a:t>hemes Emerged</a:t>
            </a: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386071"/>
          </a:xfrm>
        </p:spPr>
        <p:txBody>
          <a:bodyPr/>
          <a:lstStyle/>
          <a:p>
            <a:r>
              <a:rPr lang="en-US" dirty="0" smtClean="0"/>
              <a:t>Financial crises</a:t>
            </a:r>
          </a:p>
          <a:p>
            <a:r>
              <a:rPr lang="en-US" dirty="0" smtClean="0"/>
              <a:t>Staffing</a:t>
            </a:r>
          </a:p>
          <a:p>
            <a:r>
              <a:rPr lang="en-US" dirty="0" smtClean="0"/>
              <a:t>Retirements</a:t>
            </a:r>
          </a:p>
          <a:p>
            <a:r>
              <a:rPr lang="en-US" dirty="0" smtClean="0"/>
              <a:t>ACA implementation</a:t>
            </a:r>
          </a:p>
          <a:p>
            <a:r>
              <a:rPr lang="en-US" dirty="0" smtClean="0"/>
              <a:t>Poor perceptions of government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0" y="6248400"/>
            <a:ext cx="2350681" cy="365125"/>
          </a:xfrm>
        </p:spPr>
        <p:txBody>
          <a:bodyPr/>
          <a:lstStyle/>
          <a:p>
            <a:r>
              <a:rPr lang="en-US" sz="900" dirty="0" smtClean="0"/>
              <a:t>INSERT LOGO HERE </a:t>
            </a:r>
            <a:endParaRPr lang="en-US" sz="9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Greatest PH </a:t>
            </a:r>
            <a:r>
              <a:rPr lang="en-US" dirty="0" smtClean="0"/>
              <a:t>Challenges</a:t>
            </a:r>
            <a:r>
              <a:rPr lang="en-US" dirty="0"/>
              <a:t>: 2014</a:t>
            </a:r>
          </a:p>
        </p:txBody>
      </p:sp>
    </p:spTree>
    <p:extLst>
      <p:ext uri="{BB962C8B-B14F-4D97-AF65-F5344CB8AC3E}">
        <p14:creationId xmlns:p14="http://schemas.microsoft.com/office/powerpoint/2010/main" val="133497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383579"/>
              </p:ext>
            </p:extLst>
          </p:nvPr>
        </p:nvGraphicFramePr>
        <p:xfrm>
          <a:off x="685800" y="1212088"/>
          <a:ext cx="7848600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830"/>
                <a:gridCol w="45087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Challenge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PH’s ACA role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lost revenue &amp; visibility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Undervaluing 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     declining resources &amp; credibility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Informatics &amp; technology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     requires new skill sets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Retirements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     loss of experienced manager &amp;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        leader skills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Complex issues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     require nimbleness, broader skills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Not a</a:t>
                      </a:r>
                      <a:r>
                        <a:rPr lang="en-US" baseline="0" dirty="0" smtClean="0"/>
                        <a:t> singular</a:t>
                      </a:r>
                      <a:r>
                        <a:rPr lang="en-US" dirty="0" smtClean="0"/>
                        <a:t> profession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     weak pipeline &amp; career paths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     no core requirements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     skill sets limited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/>
                        <a:t>     attracting young difficult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0" y="6248400"/>
            <a:ext cx="2350681" cy="365125"/>
          </a:xfrm>
        </p:spPr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Greatest PH challenges: </a:t>
            </a:r>
            <a:r>
              <a:rPr lang="en-US" dirty="0" smtClean="0"/>
              <a:t>2020</a:t>
            </a:r>
            <a:endParaRPr lang="en-US" dirty="0"/>
          </a:p>
        </p:txBody>
      </p:sp>
      <p:sp>
        <p:nvSpPr>
          <p:cNvPr id="7" name="Striped Right Arrow 6"/>
          <p:cNvSpPr/>
          <p:nvPr/>
        </p:nvSpPr>
        <p:spPr>
          <a:xfrm>
            <a:off x="3733800" y="1738884"/>
            <a:ext cx="489204" cy="2423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riped Right Arrow 7"/>
          <p:cNvSpPr/>
          <p:nvPr/>
        </p:nvSpPr>
        <p:spPr>
          <a:xfrm>
            <a:off x="3733800" y="2209800"/>
            <a:ext cx="489204" cy="2423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riped Right Arrow 8"/>
          <p:cNvSpPr/>
          <p:nvPr/>
        </p:nvSpPr>
        <p:spPr>
          <a:xfrm>
            <a:off x="3733800" y="2743200"/>
            <a:ext cx="489204" cy="2423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riped Right Arrow 9"/>
          <p:cNvSpPr/>
          <p:nvPr/>
        </p:nvSpPr>
        <p:spPr>
          <a:xfrm>
            <a:off x="3733800" y="4800600"/>
            <a:ext cx="489204" cy="2423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riped Right Arrow 10"/>
          <p:cNvSpPr/>
          <p:nvPr/>
        </p:nvSpPr>
        <p:spPr>
          <a:xfrm>
            <a:off x="3733800" y="4146042"/>
            <a:ext cx="489204" cy="2423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riped Right Arrow 11"/>
          <p:cNvSpPr/>
          <p:nvPr/>
        </p:nvSpPr>
        <p:spPr>
          <a:xfrm>
            <a:off x="3733800" y="3429000"/>
            <a:ext cx="489204" cy="2423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38607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ACA support of PH</a:t>
            </a:r>
          </a:p>
          <a:p>
            <a:r>
              <a:rPr lang="en-US" dirty="0" smtClean="0"/>
              <a:t>Raise visibility, demonstrate value</a:t>
            </a:r>
          </a:p>
          <a:p>
            <a:r>
              <a:rPr lang="en-US" dirty="0" smtClean="0"/>
              <a:t>Prepare next generation—entrepreneurship, 	new skills sets &amp; thinking</a:t>
            </a:r>
          </a:p>
          <a:p>
            <a:r>
              <a:rPr lang="en-US" dirty="0" smtClean="0"/>
              <a:t>Integrate &amp; use data faster</a:t>
            </a:r>
          </a:p>
          <a:p>
            <a:r>
              <a:rPr lang="en-US" dirty="0" smtClean="0"/>
              <a:t>Performance based staffing– new mechanism</a:t>
            </a:r>
          </a:p>
          <a:p>
            <a:r>
              <a:rPr lang="en-US" dirty="0" smtClean="0"/>
              <a:t>Social media tools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0" y="6248400"/>
            <a:ext cx="2350681" cy="365125"/>
          </a:xfrm>
        </p:spPr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Greatest O</a:t>
            </a:r>
            <a:r>
              <a:rPr lang="en-US" dirty="0" smtClean="0"/>
              <a:t>pportunities for Strengthening Public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44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386071"/>
          </a:xfrm>
        </p:spPr>
        <p:txBody>
          <a:bodyPr>
            <a:normAutofit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Systems thinking</a:t>
            </a:r>
          </a:p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Communicating Persuasively</a:t>
            </a:r>
          </a:p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Change management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Informatics &amp; analytics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Working with diverse populations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Political sensitivity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Recruiting &amp; managing diverse workforce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Staff development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Resilience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Problem solving</a:t>
            </a:r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77000" y="6248400"/>
            <a:ext cx="2350681" cy="365125"/>
          </a:xfrm>
        </p:spPr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10 List – KSA Rankings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7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08" y="142213"/>
            <a:ext cx="9164008" cy="656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INSERT LOGO HERE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11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199" y="634711"/>
            <a:ext cx="6598694" cy="64633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12700">
                  <a:solidFill>
                    <a:srgbClr val="17375E"/>
                  </a:solidFill>
                  <a:prstDash val="solid"/>
                </a:ln>
                <a:solidFill>
                  <a:srgbClr val="17375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itchFamily="18" charset="0"/>
              </a:rPr>
              <a:t>Attributes Needed</a:t>
            </a:r>
            <a:endParaRPr lang="en-US" sz="3600" b="1" dirty="0">
              <a:ln w="12700">
                <a:solidFill>
                  <a:srgbClr val="17375E"/>
                </a:solidFill>
                <a:prstDash val="solid"/>
              </a:ln>
              <a:solidFill>
                <a:srgbClr val="17375E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949" y="1299949"/>
            <a:ext cx="5158853" cy="515885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57200" y="1787858"/>
            <a:ext cx="3159458" cy="2091518"/>
          </a:xfrm>
          <a:prstGeom prst="round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>
              <a:tabLst>
                <a:tab pos="0" algn="l"/>
              </a:tabLst>
            </a:pPr>
            <a:r>
              <a:rPr lang="en-US" b="1" dirty="0" smtClean="0">
                <a:solidFill>
                  <a:schemeClr val="tx1"/>
                </a:solidFill>
                <a:latin typeface="Georgia" pitchFamily="18" charset="0"/>
              </a:rPr>
              <a:t>Knowledge</a:t>
            </a:r>
          </a:p>
          <a:p>
            <a:pPr marL="400050" lvl="1" indent="-228600">
              <a:buFont typeface="+mj-lt"/>
              <a:buAutoNum type="arabicPeriod"/>
              <a:tabLst>
                <a:tab pos="0" algn="l"/>
              </a:tabLst>
            </a:pPr>
            <a:r>
              <a:rPr lang="en-US" dirty="0" smtClean="0">
                <a:solidFill>
                  <a:schemeClr val="tx1"/>
                </a:solidFill>
                <a:latin typeface="Georgia" pitchFamily="18" charset="0"/>
              </a:rPr>
              <a:t>Data/Informatics</a:t>
            </a:r>
            <a:endParaRPr lang="en-US" dirty="0">
              <a:solidFill>
                <a:schemeClr val="tx1"/>
              </a:solidFill>
              <a:latin typeface="Georgia" pitchFamily="18" charset="0"/>
            </a:endParaRPr>
          </a:p>
          <a:p>
            <a:pPr marL="400050" lvl="1" indent="-2286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Political policy process</a:t>
            </a:r>
          </a:p>
          <a:p>
            <a:pPr marL="400050" lvl="1" indent="-2286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Public health role</a:t>
            </a:r>
          </a:p>
          <a:p>
            <a:pPr marL="400050" lvl="1" indent="-2286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Health care system</a:t>
            </a:r>
          </a:p>
          <a:p>
            <a:pPr marL="400050" lvl="1" indent="-2286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Systems thinking</a:t>
            </a:r>
          </a:p>
          <a:p>
            <a:pPr marL="400050" lvl="1" indent="-2286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Georgia" pitchFamily="18" charset="0"/>
              </a:rPr>
              <a:t>CQI/ROI</a:t>
            </a:r>
            <a:endParaRPr lang="en-US" dirty="0">
              <a:solidFill>
                <a:schemeClr val="tx1"/>
              </a:solidFill>
              <a:latin typeface="Georgia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616658" y="1678675"/>
            <a:ext cx="1214649" cy="1009934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004770" y="4069347"/>
            <a:ext cx="1214649" cy="1009934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57200" y="4233082"/>
            <a:ext cx="3159458" cy="1567217"/>
          </a:xfrm>
          <a:prstGeom prst="round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/>
            <a:r>
              <a:rPr lang="en-US" b="1" dirty="0" smtClean="0">
                <a:solidFill>
                  <a:schemeClr val="tx1"/>
                </a:solidFill>
                <a:latin typeface="Georgia" pitchFamily="18" charset="0"/>
              </a:rPr>
              <a:t>Skills</a:t>
            </a:r>
          </a:p>
          <a:p>
            <a:pPr marL="400050" lvl="1" indent="-2286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endParaRPr lang="en-US" dirty="0">
              <a:solidFill>
                <a:schemeClr val="tx1"/>
              </a:solidFill>
              <a:latin typeface="Georgia" pitchFamily="18" charset="0"/>
            </a:endParaRPr>
          </a:p>
          <a:p>
            <a:pPr marL="400050" lvl="1" indent="-2286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Data savvy</a:t>
            </a:r>
          </a:p>
          <a:p>
            <a:pPr marL="400050" lvl="1" indent="-2286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Management</a:t>
            </a:r>
          </a:p>
          <a:p>
            <a:pPr marL="400050" lvl="1" indent="-2286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Critical thinking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5349923" y="2688610"/>
            <a:ext cx="1992573" cy="2390671"/>
          </a:xfrm>
          <a:prstGeom prst="line">
            <a:avLst/>
          </a:prstGeom>
          <a:ln w="349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687" y="2550461"/>
            <a:ext cx="561975" cy="507207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246134" y="4442348"/>
            <a:ext cx="2761397" cy="1849270"/>
          </a:xfrm>
          <a:prstGeom prst="round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/>
            <a:r>
              <a:rPr lang="en-US" b="1" dirty="0" smtClean="0">
                <a:solidFill>
                  <a:schemeClr val="tx1"/>
                </a:solidFill>
                <a:latin typeface="Georgia" pitchFamily="18" charset="0"/>
              </a:rPr>
              <a:t>Attitudes</a:t>
            </a:r>
          </a:p>
          <a:p>
            <a:pPr lvl="1" indent="-342900">
              <a:buFont typeface="+mj-lt"/>
              <a:buAutoNum type="arabicPeriod"/>
              <a:tabLst>
                <a:tab pos="400050" algn="l"/>
              </a:tabLst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Openness</a:t>
            </a:r>
          </a:p>
          <a:p>
            <a:pPr lvl="1" indent="-342900">
              <a:buFont typeface="+mj-lt"/>
              <a:buAutoNum type="arabicPeriod"/>
              <a:tabLst>
                <a:tab pos="400050" algn="l"/>
              </a:tabLst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Servant leadership</a:t>
            </a:r>
          </a:p>
          <a:p>
            <a:pPr lvl="1" indent="-342900">
              <a:buFont typeface="+mj-lt"/>
              <a:buAutoNum type="arabicPeriod"/>
              <a:tabLst>
                <a:tab pos="400050" algn="l"/>
              </a:tabLst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Political sensitivity</a:t>
            </a:r>
          </a:p>
          <a:p>
            <a:pPr lvl="1" indent="-342900">
              <a:buFont typeface="+mj-lt"/>
              <a:buAutoNum type="arabicPeriod"/>
              <a:tabLst>
                <a:tab pos="400050" algn="l"/>
              </a:tabLst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Values differences</a:t>
            </a:r>
          </a:p>
          <a:p>
            <a:pPr lvl="1" indent="-342900">
              <a:buFont typeface="+mj-lt"/>
              <a:buAutoNum type="arabicPeriod"/>
              <a:tabLst>
                <a:tab pos="400050" algn="l"/>
              </a:tabLst>
            </a:pPr>
            <a:r>
              <a:rPr lang="en-US" dirty="0">
                <a:solidFill>
                  <a:schemeClr val="tx1"/>
                </a:solidFill>
                <a:latin typeface="Georgia" pitchFamily="18" charset="0"/>
              </a:rPr>
              <a:t>Learning spirit</a:t>
            </a:r>
          </a:p>
        </p:txBody>
      </p:sp>
    </p:spTree>
    <p:extLst>
      <p:ext uri="{BB962C8B-B14F-4D97-AF65-F5344CB8AC3E}">
        <p14:creationId xmlns:p14="http://schemas.microsoft.com/office/powerpoint/2010/main" val="419713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59363"/>
          </a:xfrm>
        </p:spPr>
        <p:txBody>
          <a:bodyPr/>
          <a:lstStyle/>
          <a:p>
            <a:r>
              <a:rPr lang="en-US" dirty="0" smtClean="0"/>
              <a:t>Leadership engagement</a:t>
            </a:r>
          </a:p>
          <a:p>
            <a:endParaRPr lang="en-US" sz="1000" dirty="0" smtClean="0"/>
          </a:p>
          <a:p>
            <a:r>
              <a:rPr lang="en-US" dirty="0" smtClean="0"/>
              <a:t>Learning by doing</a:t>
            </a:r>
          </a:p>
          <a:p>
            <a:endParaRPr lang="en-US" sz="1000" dirty="0" smtClean="0"/>
          </a:p>
          <a:p>
            <a:r>
              <a:rPr lang="en-US" dirty="0" smtClean="0"/>
              <a:t>Work environment</a:t>
            </a:r>
          </a:p>
          <a:p>
            <a:endParaRPr lang="en-US" sz="1000" dirty="0" smtClean="0"/>
          </a:p>
          <a:p>
            <a:r>
              <a:rPr lang="en-US" dirty="0" smtClean="0"/>
              <a:t>Staff training</a:t>
            </a:r>
          </a:p>
          <a:p>
            <a:endParaRPr lang="en-US" sz="1000" dirty="0" smtClean="0"/>
          </a:p>
          <a:p>
            <a:r>
              <a:rPr lang="en-US" dirty="0" smtClean="0"/>
              <a:t>Networking with peers</a:t>
            </a:r>
          </a:p>
          <a:p>
            <a:endParaRPr lang="en-US" sz="1000" dirty="0" smtClean="0"/>
          </a:p>
          <a:p>
            <a:r>
              <a:rPr lang="en-US" dirty="0" smtClean="0"/>
              <a:t>Public recognition of value</a:t>
            </a:r>
          </a:p>
          <a:p>
            <a:pPr marL="109728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0" y="6248400"/>
            <a:ext cx="2350681" cy="365125"/>
          </a:xfrm>
        </p:spPr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r>
              <a:rPr lang="en-US" dirty="0" smtClean="0"/>
              <a:t>Factors Influencing KSA’s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Training </a:t>
            </a:r>
            <a:r>
              <a:rPr lang="en-US" dirty="0"/>
              <a:t>O</a:t>
            </a:r>
            <a:r>
              <a:rPr lang="en-US" dirty="0" smtClean="0"/>
              <a:t>ptions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04800" y="5410200"/>
            <a:ext cx="2743200" cy="7620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smtClean="0"/>
              <a:t>Appeal Most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6400801" y="5410200"/>
            <a:ext cx="2438399" cy="762000"/>
          </a:xfrm>
        </p:spPr>
        <p:txBody>
          <a:bodyPr>
            <a:normAutofit/>
          </a:bodyPr>
          <a:lstStyle/>
          <a:p>
            <a:pPr algn="ctr"/>
            <a:r>
              <a:rPr lang="en-US" smtClean="0"/>
              <a:t>Most Feasible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381000" y="1444294"/>
            <a:ext cx="2971800" cy="3941763"/>
          </a:xfrm>
        </p:spPr>
        <p:txBody>
          <a:bodyPr/>
          <a:lstStyle/>
          <a:p>
            <a:pPr marL="349250" indent="-349250">
              <a:buFont typeface="+mj-lt"/>
              <a:buAutoNum type="arabicPeriod"/>
            </a:pPr>
            <a:r>
              <a:rPr lang="en-US" dirty="0" smtClean="0"/>
              <a:t>In-person immersion</a:t>
            </a:r>
          </a:p>
          <a:p>
            <a:pPr marL="349250" indent="-349250">
              <a:buFont typeface="+mj-lt"/>
              <a:buAutoNum type="arabicPeriod"/>
            </a:pPr>
            <a:r>
              <a:rPr lang="en-US" dirty="0" smtClean="0"/>
              <a:t>Distance on-demand</a:t>
            </a:r>
          </a:p>
          <a:p>
            <a:pPr marL="349250" indent="-349250">
              <a:buFont typeface="+mj-lt"/>
              <a:buAutoNum type="arabicPeriod"/>
            </a:pPr>
            <a:r>
              <a:rPr lang="en-US" dirty="0" smtClean="0"/>
              <a:t>Peer network</a:t>
            </a:r>
          </a:p>
          <a:p>
            <a:pPr marL="349250" indent="-349250">
              <a:buFont typeface="+mj-lt"/>
              <a:buAutoNum type="arabicPeriod"/>
            </a:pPr>
            <a:r>
              <a:rPr lang="en-US" dirty="0" smtClean="0"/>
              <a:t>Webinar</a:t>
            </a:r>
          </a:p>
          <a:p>
            <a:pPr marL="349250" indent="-349250">
              <a:buFont typeface="+mj-lt"/>
              <a:buAutoNum type="arabicPeriod"/>
            </a:pPr>
            <a:r>
              <a:rPr lang="en-US" dirty="0" smtClean="0"/>
              <a:t>Mentoring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048000" y="1447800"/>
            <a:ext cx="3124200" cy="3941763"/>
          </a:xfrm>
        </p:spPr>
        <p:txBody>
          <a:bodyPr>
            <a:normAutofit fontScale="92500"/>
          </a:bodyPr>
          <a:lstStyle/>
          <a:p>
            <a:pPr marL="349250" indent="-349250">
              <a:buFont typeface="+mj-lt"/>
              <a:buAutoNum type="arabicPeriod"/>
            </a:pPr>
            <a:r>
              <a:rPr lang="en-US" smtClean="0"/>
              <a:t>In-place or in-person</a:t>
            </a:r>
          </a:p>
          <a:p>
            <a:pPr marL="349250" indent="-295275">
              <a:buFont typeface="+mj-lt"/>
              <a:buAutoNum type="arabicPeriod"/>
            </a:pPr>
            <a:r>
              <a:rPr lang="en-US" smtClean="0"/>
              <a:t>Mentoring/coach-ing</a:t>
            </a:r>
          </a:p>
          <a:p>
            <a:pPr marL="349250" indent="-295275">
              <a:buFont typeface="+mj-lt"/>
              <a:buAutoNum type="arabicPeriod"/>
            </a:pPr>
            <a:r>
              <a:rPr lang="en-US" smtClean="0"/>
              <a:t>Distance learning self-paced, with personal back-up</a:t>
            </a:r>
          </a:p>
          <a:p>
            <a:pPr marL="349250" indent="-295275">
              <a:buFont typeface="+mj-lt"/>
              <a:buAutoNum type="arabicPeriod"/>
            </a:pPr>
            <a:r>
              <a:rPr lang="en-US" smtClean="0"/>
              <a:t>In-person immersion</a:t>
            </a:r>
          </a:p>
          <a:p>
            <a:pPr marL="349250" indent="-295275">
              <a:buFont typeface="+mj-lt"/>
              <a:buAutoNum type="arabicPeriod"/>
            </a:pPr>
            <a:r>
              <a:rPr lang="en-US" smtClean="0"/>
              <a:t>Peer learning collaborative</a:t>
            </a: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24600" y="6324600"/>
            <a:ext cx="2350681" cy="365125"/>
          </a:xfrm>
        </p:spPr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  <p:sp>
        <p:nvSpPr>
          <p:cNvPr id="12" name="Text Placeholder 5"/>
          <p:cNvSpPr txBox="1">
            <a:spLocks/>
          </p:cNvSpPr>
          <p:nvPr/>
        </p:nvSpPr>
        <p:spPr>
          <a:xfrm>
            <a:off x="3200400" y="5410200"/>
            <a:ext cx="3048000" cy="762000"/>
          </a:xfrm>
          <a:prstGeom prst="rect">
            <a:avLst/>
          </a:prstGeo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vert="horz" lIns="18288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Create Lasting Changes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2200" y="1447800"/>
            <a:ext cx="2590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9250" lvl="0" indent="-349250">
              <a:spcBef>
                <a:spcPts val="400"/>
              </a:spcBef>
              <a:buClr>
                <a:srgbClr val="2DA2BF"/>
              </a:buClr>
              <a:buSzPct val="68000"/>
              <a:buFont typeface="+mj-lt"/>
              <a:buAutoNum type="arabicPeriod"/>
            </a:pPr>
            <a:r>
              <a:rPr lang="en-US" sz="2200" dirty="0" smtClean="0">
                <a:solidFill>
                  <a:prstClr val="black"/>
                </a:solidFill>
              </a:rPr>
              <a:t>Distance learning self-paced, online learning collaborative</a:t>
            </a:r>
            <a:endParaRPr lang="en-US" sz="2200" dirty="0">
              <a:solidFill>
                <a:prstClr val="black"/>
              </a:solidFill>
            </a:endParaRPr>
          </a:p>
          <a:p>
            <a:pPr marL="349250" indent="-349250">
              <a:spcBef>
                <a:spcPts val="400"/>
              </a:spcBef>
              <a:buClr>
                <a:srgbClr val="2DA2BF"/>
              </a:buClr>
              <a:buSzPct val="68000"/>
              <a:buFont typeface="+mj-lt"/>
              <a:buAutoNum type="arabicPeriod"/>
            </a:pPr>
            <a:r>
              <a:rPr lang="en-US" sz="2200" dirty="0" smtClean="0">
                <a:solidFill>
                  <a:prstClr val="black"/>
                </a:solidFill>
              </a:rPr>
              <a:t>Web-based</a:t>
            </a:r>
            <a:endParaRPr lang="en-US" sz="2200" dirty="0">
              <a:solidFill>
                <a:prstClr val="black"/>
              </a:solidFill>
            </a:endParaRPr>
          </a:p>
          <a:p>
            <a:pPr marL="349250" lvl="0" indent="-349250">
              <a:spcBef>
                <a:spcPts val="400"/>
              </a:spcBef>
              <a:buClr>
                <a:srgbClr val="2DA2BF"/>
              </a:buClr>
              <a:buSzPct val="68000"/>
              <a:buFont typeface="+mj-lt"/>
              <a:buAutoNum type="arabicPeriod"/>
            </a:pPr>
            <a:r>
              <a:rPr lang="en-US" sz="2200" dirty="0" smtClean="0">
                <a:solidFill>
                  <a:prstClr val="black"/>
                </a:solidFill>
              </a:rPr>
              <a:t>Bring training in</a:t>
            </a:r>
            <a:endParaRPr lang="en-US" sz="2200" dirty="0">
              <a:solidFill>
                <a:prstClr val="black"/>
              </a:solidFill>
            </a:endParaRPr>
          </a:p>
          <a:p>
            <a:pPr marL="349250" lvl="0" indent="-349250">
              <a:spcBef>
                <a:spcPts val="400"/>
              </a:spcBef>
              <a:buClr>
                <a:srgbClr val="2DA2BF"/>
              </a:buClr>
              <a:buSzPct val="68000"/>
              <a:buFont typeface="+mj-lt"/>
              <a:buAutoNum type="arabicPeriod"/>
            </a:pPr>
            <a:r>
              <a:rPr lang="en-US" sz="2200" dirty="0" smtClean="0">
                <a:solidFill>
                  <a:prstClr val="black"/>
                </a:solidFill>
              </a:rPr>
              <a:t>Train the trainers</a:t>
            </a:r>
            <a:endParaRPr lang="en-US" sz="2200" dirty="0">
              <a:solidFill>
                <a:prstClr val="black"/>
              </a:solidFill>
            </a:endParaRPr>
          </a:p>
          <a:p>
            <a:pPr>
              <a:buClr>
                <a:schemeClr val="bg2">
                  <a:lumMod val="50000"/>
                </a:schemeClr>
              </a:buClr>
              <a:buSzPct val="125000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8185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55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national membership organizations do not complete regular workforce assessments</a:t>
            </a:r>
          </a:p>
          <a:p>
            <a:endParaRPr lang="en-US" dirty="0" smtClean="0"/>
          </a:p>
          <a:p>
            <a:r>
              <a:rPr lang="en-US" dirty="0" smtClean="0"/>
              <a:t>Those </a:t>
            </a:r>
            <a:r>
              <a:rPr lang="en-US" dirty="0"/>
              <a:t>that are done are not comparable</a:t>
            </a:r>
          </a:p>
          <a:p>
            <a:endParaRPr lang="en-US" dirty="0" smtClean="0"/>
          </a:p>
          <a:p>
            <a:r>
              <a:rPr lang="en-US" dirty="0" smtClean="0"/>
              <a:t>Information </a:t>
            </a:r>
            <a:r>
              <a:rPr lang="en-US" dirty="0"/>
              <a:t>needed on the strengths, weaknesses, attitudes, and </a:t>
            </a:r>
            <a:r>
              <a:rPr lang="en-US" dirty="0" smtClean="0"/>
              <a:t>beliefs, as well as,</a:t>
            </a:r>
            <a:endParaRPr lang="en-US" dirty="0"/>
          </a:p>
          <a:p>
            <a:pPr lvl="1"/>
            <a:r>
              <a:rPr lang="en-US" dirty="0"/>
              <a:t>Morale</a:t>
            </a:r>
          </a:p>
          <a:p>
            <a:pPr lvl="1"/>
            <a:r>
              <a:rPr lang="en-US" dirty="0"/>
              <a:t>Burn out</a:t>
            </a:r>
          </a:p>
          <a:p>
            <a:pPr lvl="1"/>
            <a:r>
              <a:rPr lang="en-US" dirty="0"/>
              <a:t>Important national initiatives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Capacity </a:t>
            </a:r>
            <a:r>
              <a:rPr lang="en-US" dirty="0"/>
              <a:t>Assessment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634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Drivers </a:t>
            </a:r>
            <a:r>
              <a:rPr lang="en-US" dirty="0"/>
              <a:t>and Goals</a:t>
            </a:r>
          </a:p>
          <a:p>
            <a:pPr lvl="1"/>
            <a:r>
              <a:rPr lang="en-US" dirty="0"/>
              <a:t>Baseline to measure success</a:t>
            </a:r>
          </a:p>
          <a:p>
            <a:pPr lvl="1"/>
            <a:r>
              <a:rPr lang="en-US" dirty="0"/>
              <a:t>Change messaging about key public health topics</a:t>
            </a:r>
          </a:p>
          <a:p>
            <a:pPr lvl="1"/>
            <a:r>
              <a:rPr lang="en-US" dirty="0"/>
              <a:t>PHAB Workforce Assessment requirements</a:t>
            </a:r>
          </a:p>
          <a:p>
            <a:pPr lvl="1"/>
            <a:r>
              <a:rPr lang="en-US" dirty="0"/>
              <a:t>Individual-level data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Sampling</a:t>
            </a:r>
          </a:p>
          <a:p>
            <a:r>
              <a:rPr lang="en-US" dirty="0"/>
              <a:t>Tool is in development</a:t>
            </a:r>
          </a:p>
          <a:p>
            <a:pPr lvl="1"/>
            <a:r>
              <a:rPr lang="en-US" dirty="0"/>
              <a:t>National Scientific Advisory Committee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ASTHO/de Beaumont </a:t>
            </a:r>
            <a:r>
              <a:rPr lang="en-US" dirty="0"/>
              <a:t>Workforce Survey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482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Explore </a:t>
            </a:r>
            <a:r>
              <a:rPr lang="en-US" dirty="0" smtClean="0"/>
              <a:t>and develop WD </a:t>
            </a:r>
            <a:r>
              <a:rPr lang="en-US" dirty="0"/>
              <a:t>trainings based on the top 3 priorities  </a:t>
            </a:r>
          </a:p>
          <a:p>
            <a:pPr marL="109728" indent="0">
              <a:buNone/>
            </a:pPr>
            <a:endParaRPr lang="en-US" sz="1200" dirty="0" smtClean="0"/>
          </a:p>
          <a:p>
            <a:r>
              <a:rPr lang="en-US" dirty="0"/>
              <a:t>Investigate a WD Consortium Model  </a:t>
            </a:r>
          </a:p>
          <a:p>
            <a:endParaRPr lang="en-US" dirty="0" smtClean="0"/>
          </a:p>
          <a:p>
            <a:r>
              <a:rPr lang="en-US" dirty="0" smtClean="0"/>
              <a:t>Phase 2: de Beaumont/ASTHO Workforce Survey will begin</a:t>
            </a:r>
          </a:p>
          <a:p>
            <a:endParaRPr lang="en-US" sz="1400" dirty="0" smtClean="0"/>
          </a:p>
          <a:p>
            <a:r>
              <a:rPr lang="en-US" dirty="0" smtClean="0"/>
              <a:t>Present findings at the 2013 APHA Meeting and Expo</a:t>
            </a:r>
          </a:p>
          <a:p>
            <a:endParaRPr lang="en-US" sz="1400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Next Steps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3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Should be at the Table?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Typical partners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Stretch partners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ASTHO</a:t>
            </a:r>
          </a:p>
          <a:p>
            <a:r>
              <a:rPr lang="en-US" dirty="0" smtClean="0"/>
              <a:t>CDC</a:t>
            </a:r>
          </a:p>
          <a:p>
            <a:r>
              <a:rPr lang="en-US" dirty="0" smtClean="0"/>
              <a:t>HRSA</a:t>
            </a:r>
          </a:p>
          <a:p>
            <a:r>
              <a:rPr lang="en-US" dirty="0" smtClean="0"/>
              <a:t>NACCHO</a:t>
            </a:r>
          </a:p>
          <a:p>
            <a:r>
              <a:rPr lang="en-US" dirty="0" smtClean="0"/>
              <a:t>APHA</a:t>
            </a:r>
          </a:p>
          <a:p>
            <a:r>
              <a:rPr lang="en-US" dirty="0" smtClean="0"/>
              <a:t>PHF Council on Linkages</a:t>
            </a:r>
          </a:p>
          <a:p>
            <a:r>
              <a:rPr lang="en-US" dirty="0" smtClean="0"/>
              <a:t>ASTHO Affiliates</a:t>
            </a:r>
          </a:p>
          <a:p>
            <a:r>
              <a:rPr lang="en-US" dirty="0"/>
              <a:t>State government</a:t>
            </a:r>
          </a:p>
          <a:p>
            <a:r>
              <a:rPr lang="en-US" dirty="0" smtClean="0"/>
              <a:t>Local governments</a:t>
            </a:r>
          </a:p>
          <a:p>
            <a:r>
              <a:rPr lang="en-US" dirty="0" smtClean="0"/>
              <a:t>Schools of public health</a:t>
            </a:r>
          </a:p>
          <a:p>
            <a:r>
              <a:rPr lang="en-US" dirty="0" smtClean="0"/>
              <a:t>Others?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Foundations</a:t>
            </a:r>
          </a:p>
          <a:p>
            <a:r>
              <a:rPr lang="en-US" dirty="0" smtClean="0"/>
              <a:t>FEMA</a:t>
            </a:r>
          </a:p>
          <a:p>
            <a:r>
              <a:rPr lang="en-US" dirty="0" smtClean="0"/>
              <a:t>CMS</a:t>
            </a:r>
          </a:p>
          <a:p>
            <a:r>
              <a:rPr lang="en-US" dirty="0" smtClean="0"/>
              <a:t>Association Directors of Civil Service</a:t>
            </a:r>
          </a:p>
          <a:p>
            <a:r>
              <a:rPr lang="en-US" dirty="0" smtClean="0"/>
              <a:t>NGA</a:t>
            </a:r>
          </a:p>
          <a:p>
            <a:r>
              <a:rPr lang="en-US" dirty="0" smtClean="0"/>
              <a:t>NCSL</a:t>
            </a:r>
          </a:p>
          <a:p>
            <a:r>
              <a:rPr lang="en-US" dirty="0" smtClean="0"/>
              <a:t>ACO’s</a:t>
            </a:r>
          </a:p>
          <a:p>
            <a:r>
              <a:rPr lang="en-US" dirty="0" smtClean="0"/>
              <a:t>Others?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0" y="6324600"/>
            <a:ext cx="2350681" cy="365125"/>
          </a:xfrm>
        </p:spPr>
        <p:txBody>
          <a:bodyPr/>
          <a:lstStyle/>
          <a:p>
            <a:r>
              <a:rPr lang="en-US" dirty="0" smtClean="0"/>
              <a:t>INSERT LOGO HERE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0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915362"/>
          </a:xfrm>
        </p:spPr>
        <p:txBody>
          <a:bodyPr/>
          <a:lstStyle/>
          <a:p>
            <a:pPr algn="l"/>
            <a:r>
              <a:rPr lang="en-US" dirty="0" smtClean="0"/>
              <a:t>For more information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14600"/>
            <a:ext cx="8382000" cy="2590800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en-US" sz="7600" dirty="0" smtClean="0"/>
              <a:t>Please contact:</a:t>
            </a:r>
          </a:p>
          <a:p>
            <a:pPr algn="l"/>
            <a:endParaRPr lang="en-US" sz="7600" dirty="0"/>
          </a:p>
          <a:p>
            <a:pPr algn="l"/>
            <a:r>
              <a:rPr lang="en-US" sz="7600" dirty="0" smtClean="0">
                <a:hlinkClick r:id="rId2"/>
              </a:rPr>
              <a:t>Jim Pearsol, jpearsol@astho.org</a:t>
            </a:r>
            <a:endParaRPr lang="en-US" sz="7600" dirty="0" smtClean="0"/>
          </a:p>
          <a:p>
            <a:pPr algn="l"/>
            <a:r>
              <a:rPr lang="en-US" sz="7600" dirty="0" smtClean="0">
                <a:hlinkClick r:id="rId3"/>
              </a:rPr>
              <a:t>Brian Castrucci, castrucci@debeaumont.org</a:t>
            </a:r>
            <a:endParaRPr lang="en-US" sz="7600" dirty="0"/>
          </a:p>
          <a:p>
            <a:pPr algn="l"/>
            <a:r>
              <a:rPr lang="en-US" sz="7600" dirty="0" smtClean="0">
                <a:hlinkClick r:id="rId4"/>
              </a:rPr>
              <a:t>Katie Sellers, ksellers@astho.org</a:t>
            </a:r>
            <a:endParaRPr lang="en-US" sz="7600" dirty="0" smtClean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0795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771</Words>
  <Application>Microsoft Office PowerPoint</Application>
  <PresentationFormat>On-screen Show (4:3)</PresentationFormat>
  <Paragraphs>290</Paragraphs>
  <Slides>30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Concourse</vt:lpstr>
      <vt:lpstr>Office Theme</vt:lpstr>
      <vt:lpstr>  More Than the Sum of Our Parts:  Defining Workforce Needs  for Governmental Public Health  </vt:lpstr>
      <vt:lpstr>Challenges to Our Workforce</vt:lpstr>
      <vt:lpstr>PowerPoint Presentation</vt:lpstr>
      <vt:lpstr>PowerPoint Presentation</vt:lpstr>
      <vt:lpstr> Framework for Considering Workforce Needs </vt:lpstr>
      <vt:lpstr>Guiding Principle</vt:lpstr>
      <vt:lpstr> Research Question  </vt:lpstr>
      <vt:lpstr>Public Health Workforce  Strategic Advisory Group</vt:lpstr>
      <vt:lpstr>Advisory Group Participants </vt:lpstr>
      <vt:lpstr> Charge </vt:lpstr>
      <vt:lpstr>Methods</vt:lpstr>
      <vt:lpstr>Methods: Data Collection </vt:lpstr>
      <vt:lpstr>Background on Advisory Group </vt:lpstr>
      <vt:lpstr>Results</vt:lpstr>
      <vt:lpstr>Call for a More Focused &amp; Coordinated WD Strategy</vt:lpstr>
      <vt:lpstr>Goal of Workforce Development:   3 Themes Emerged</vt:lpstr>
      <vt:lpstr>Greatest PH Challenges: 2014</vt:lpstr>
      <vt:lpstr>Greatest PH challenges: 2020</vt:lpstr>
      <vt:lpstr>Greatest Opportunities for Strengthening Public Health</vt:lpstr>
      <vt:lpstr>Top 10 List – KSA Rankings </vt:lpstr>
      <vt:lpstr>PowerPoint Presentation</vt:lpstr>
      <vt:lpstr>PowerPoint Presentation</vt:lpstr>
      <vt:lpstr>Factors Influencing KSA’s</vt:lpstr>
      <vt:lpstr>Workforce Training Options</vt:lpstr>
      <vt:lpstr>What Next?</vt:lpstr>
      <vt:lpstr> Capacity Assessment </vt:lpstr>
      <vt:lpstr> ASTHO/de Beaumont Workforce Survey </vt:lpstr>
      <vt:lpstr>Next Steps </vt:lpstr>
      <vt:lpstr>Who Should be at the Table?</vt:lpstr>
      <vt:lpstr>For more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2013-03-21T03:33:55Z</dcterms:created>
  <dcterms:modified xsi:type="dcterms:W3CDTF">2013-09-10T21:15:31Z</dcterms:modified>
</cp:coreProperties>
</file>