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1"/>
  </p:handoutMasterIdLst>
  <p:sldIdLst>
    <p:sldId id="268" r:id="rId2"/>
    <p:sldId id="267" r:id="rId3"/>
    <p:sldId id="257" r:id="rId4"/>
    <p:sldId id="258" r:id="rId5"/>
    <p:sldId id="266" r:id="rId6"/>
    <p:sldId id="259" r:id="rId7"/>
    <p:sldId id="260" r:id="rId8"/>
    <p:sldId id="261" r:id="rId9"/>
    <p:sldId id="262" r:id="rId10"/>
  </p:sldIdLst>
  <p:sldSz cx="9144000" cy="6858000" type="screen4x3"/>
  <p:notesSz cx="69469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>
        <p:scale>
          <a:sx n="84" d="100"/>
          <a:sy n="84" d="100"/>
        </p:scale>
        <p:origin x="-16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0323" cy="461010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4969" y="0"/>
            <a:ext cx="3010323" cy="461010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r">
              <a:defRPr sz="1200"/>
            </a:lvl1pPr>
          </a:lstStyle>
          <a:p>
            <a:fld id="{EED6C426-1238-4180-9DFC-BEADCF885371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7590"/>
            <a:ext cx="3010323" cy="461010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4969" y="8757590"/>
            <a:ext cx="3010323" cy="461010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r">
              <a:defRPr sz="1200"/>
            </a:lvl1pPr>
          </a:lstStyle>
          <a:p>
            <a:fld id="{A674AE1C-E2F8-4C94-BF6B-0602F89CF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41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3399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8038"/>
            <a:ext cx="8229600" cy="63976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339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47800"/>
            <a:ext cx="8229600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004B9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35" name="Picture 11" descr="Beacon Logo (FINAL) Outline fonts RGB copy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7200" y="381000"/>
            <a:ext cx="3581400" cy="385763"/>
          </a:xfrm>
          <a:prstGeom prst="rect">
            <a:avLst/>
          </a:prstGeom>
          <a:noFill/>
        </p:spPr>
      </p:pic>
      <p:pic>
        <p:nvPicPr>
          <p:cNvPr id="1037" name="Picture 13" descr="Beacon Logo Decoration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3352800"/>
            <a:ext cx="8610600" cy="2822575"/>
          </a:xfrm>
          <a:prstGeom prst="rect">
            <a:avLst/>
          </a:prstGeom>
          <a:noFill/>
        </p:spPr>
      </p:pic>
      <p:pic>
        <p:nvPicPr>
          <p:cNvPr id="1038" name="Picture 14" descr="Beacon Logo for Power point copy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743825" y="6248400"/>
            <a:ext cx="1323975" cy="60166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447800"/>
            <a:ext cx="7467600" cy="1066800"/>
          </a:xfrm>
        </p:spPr>
        <p:txBody>
          <a:bodyPr/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high healthcare costs be reduced? - Empirical evidence from community hospitals </a:t>
            </a:r>
          </a:p>
        </p:txBody>
      </p:sp>
      <p:sp>
        <p:nvSpPr>
          <p:cNvPr id="3" name="Subtitle 1"/>
          <p:cNvSpPr txBox="1">
            <a:spLocks/>
          </p:cNvSpPr>
          <p:nvPr/>
        </p:nvSpPr>
        <p:spPr>
          <a:xfrm>
            <a:off x="1447800" y="3352800"/>
            <a:ext cx="6400800" cy="15240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 </a:t>
            </a:r>
            <a:endParaRPr lang="en-US" kern="0" dirty="0"/>
          </a:p>
        </p:txBody>
      </p:sp>
      <p:sp>
        <p:nvSpPr>
          <p:cNvPr id="6" name="Rectangle 5"/>
          <p:cNvSpPr/>
          <p:nvPr/>
        </p:nvSpPr>
        <p:spPr>
          <a:xfrm>
            <a:off x="838200" y="2923822"/>
            <a:ext cx="79629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Haichang Xin</a:t>
            </a:r>
            <a:r>
              <a:rPr lang="en-US" sz="2400" baseline="30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Mark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 Diana</a:t>
            </a:r>
            <a:r>
              <a:rPr lang="en-US" sz="2400" baseline="30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PhD,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Anjum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Khurshid</a:t>
            </a:r>
            <a:r>
              <a:rPr lang="en-US" sz="2400" baseline="30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PhD,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Lisanne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Brown</a:t>
            </a:r>
            <a:r>
              <a:rPr lang="en-US" sz="2400" baseline="30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PhD, Snigdha Mukherjee</a:t>
            </a:r>
            <a:r>
              <a:rPr lang="en-US" sz="2400" baseline="30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PhD 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2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Alabama at Birmingham; </a:t>
            </a:r>
            <a:r>
              <a:rPr lang="en-US" sz="2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Tulane University; </a:t>
            </a:r>
            <a:endParaRPr lang="en-US" sz="22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Louisiana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Health </a:t>
            </a:r>
            <a:r>
              <a:rPr lang="en-US" sz="2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</a:t>
            </a:r>
            <a:endParaRPr lang="en-US" sz="2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44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600200"/>
            <a:ext cx="7467600" cy="685800"/>
          </a:xfrm>
        </p:spPr>
        <p:txBody>
          <a:bodyPr/>
          <a:lstStyle/>
          <a:p>
            <a:r>
              <a:rPr lang="en-US" altLang="en-US" sz="4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Presenter Disclosures</a:t>
            </a:r>
            <a:endParaRPr lang="en-US" sz="4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1"/>
          <p:cNvSpPr txBox="1">
            <a:spLocks/>
          </p:cNvSpPr>
          <p:nvPr/>
        </p:nvSpPr>
        <p:spPr>
          <a:xfrm>
            <a:off x="1447800" y="3352800"/>
            <a:ext cx="6400800" cy="15240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 </a:t>
            </a:r>
            <a:endParaRPr lang="en-US" kern="0" dirty="0"/>
          </a:p>
        </p:txBody>
      </p:sp>
      <p:sp>
        <p:nvSpPr>
          <p:cNvPr id="6" name="Rectangle 5"/>
          <p:cNvSpPr/>
          <p:nvPr/>
        </p:nvSpPr>
        <p:spPr>
          <a:xfrm>
            <a:off x="800100" y="2823865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Haichang 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Xin, 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 </a:t>
            </a:r>
            <a:endParaRPr lang="en-US" sz="36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81200" y="3886200"/>
            <a:ext cx="5562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altLang="en-US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 to </a:t>
            </a:r>
            <a:r>
              <a:rPr lang="en-US" altLang="en-US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disclose</a:t>
            </a:r>
            <a:endParaRPr lang="en-US" altLang="en-US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altLang="en-US" sz="3600" dirty="0">
              <a:solidFill>
                <a:srgbClr val="66CC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9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90978" y="2057400"/>
            <a:ext cx="6858000" cy="30480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Hospital inpatient costs comprise the largest proportion of health care expenditures.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study examines cost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drivers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cost savings attributed to preventable hospital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admissions.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results will inform policies on cost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containment.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1"/>
          <p:cNvSpPr txBox="1">
            <a:spLocks/>
          </p:cNvSpPr>
          <p:nvPr/>
        </p:nvSpPr>
        <p:spPr>
          <a:xfrm>
            <a:off x="1419578" y="1219200"/>
            <a:ext cx="6400800" cy="5334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Objectives</a:t>
            </a: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0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90978" y="2362200"/>
            <a:ext cx="6858000" cy="26670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Retrospective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design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discharge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Jefferson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Orleans parishes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ages 18 and older</a:t>
            </a:r>
          </a:p>
        </p:txBody>
      </p:sp>
      <p:sp>
        <p:nvSpPr>
          <p:cNvPr id="3" name="Subtitle 1"/>
          <p:cNvSpPr txBox="1">
            <a:spLocks/>
          </p:cNvSpPr>
          <p:nvPr/>
        </p:nvSpPr>
        <p:spPr>
          <a:xfrm>
            <a:off x="1419578" y="1485900"/>
            <a:ext cx="6400800" cy="5334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Methods---Overall  </a:t>
            </a:r>
            <a:endParaRPr lang="en-US" sz="3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8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66800" y="2057400"/>
            <a:ext cx="7391400" cy="33528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cost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top ten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percentile charges,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$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14,682.5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characteristics, including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group, gender,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race, insurance status, treatment categories, and length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stay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1"/>
          <p:cNvSpPr txBox="1">
            <a:spLocks/>
          </p:cNvSpPr>
          <p:nvPr/>
        </p:nvSpPr>
        <p:spPr>
          <a:xfrm>
            <a:off x="1419578" y="1219200"/>
            <a:ext cx="6400800" cy="5334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Methods---Cost Drivers  </a:t>
            </a:r>
            <a:endParaRPr lang="en-US" sz="3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38578" y="2209800"/>
            <a:ext cx="7162800" cy="32004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Ambulatory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sensitive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indicators (PQIs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from AHRQ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Preventable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hospital </a:t>
            </a:r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admissions in 2010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Diabetes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heart disease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charge ratio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converts charges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1"/>
          <p:cNvSpPr txBox="1">
            <a:spLocks/>
          </p:cNvSpPr>
          <p:nvPr/>
        </p:nvSpPr>
        <p:spPr>
          <a:xfrm>
            <a:off x="1419578" y="1371600"/>
            <a:ext cx="6400800" cy="5334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Methods---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 Savings </a:t>
            </a: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8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90978" y="1766711"/>
            <a:ext cx="6858000" cy="40386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1612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diabetes discharges and 3228 heart disease discharges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of $49.2 million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Insignificant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among age group, gender,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race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results (P&lt;0.05):</a:t>
            </a:r>
          </a:p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Medicare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other type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to Medicaid;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Urology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medicine and general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surgery;</a:t>
            </a:r>
          </a:p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Longer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length of stay</a:t>
            </a:r>
          </a:p>
        </p:txBody>
      </p:sp>
      <p:sp>
        <p:nvSpPr>
          <p:cNvPr id="3" name="Subtitle 1"/>
          <p:cNvSpPr txBox="1">
            <a:spLocks/>
          </p:cNvSpPr>
          <p:nvPr/>
        </p:nvSpPr>
        <p:spPr>
          <a:xfrm>
            <a:off x="1419578" y="1143000"/>
            <a:ext cx="6400800" cy="5334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Results---Cost Driver </a:t>
            </a: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8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1"/>
          <p:cNvSpPr txBox="1">
            <a:spLocks/>
          </p:cNvSpPr>
          <p:nvPr/>
        </p:nvSpPr>
        <p:spPr>
          <a:xfrm>
            <a:off x="1399822" y="1295400"/>
            <a:ext cx="6400800" cy="5334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Results---Cost Savings</a:t>
            </a: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144451"/>
              </p:ext>
            </p:extLst>
          </p:nvPr>
        </p:nvGraphicFramePr>
        <p:xfrm>
          <a:off x="1324504" y="2133600"/>
          <a:ext cx="6752696" cy="2826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6975"/>
                <a:gridCol w="2736321"/>
                <a:gridCol w="2819400"/>
              </a:tblGrid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en-US" sz="20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en-US" sz="20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Preventable </a:t>
                      </a:r>
                      <a:r>
                        <a:rPr lang="en-US" sz="20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 </a:t>
                      </a:r>
                      <a:r>
                        <a:rPr lang="en-US" sz="20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Admission (N)</a:t>
                      </a:r>
                      <a:endParaRPr lang="en-US" sz="2000" dirty="0" smtClean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Preventable </a:t>
                      </a:r>
                      <a:r>
                        <a:rPr lang="en-US" sz="20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Hospitalization Costs </a:t>
                      </a:r>
                      <a:r>
                        <a:rPr lang="en-US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41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Diabetes</a:t>
                      </a:r>
                      <a:endParaRPr lang="en-US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284.5</a:t>
                      </a:r>
                      <a:endParaRPr lang="en-US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 million</a:t>
                      </a:r>
                      <a:endParaRPr lang="en-US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09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Heart disease</a:t>
                      </a:r>
                      <a:endParaRPr lang="en-US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666.3</a:t>
                      </a:r>
                      <a:endParaRPr lang="en-US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 million</a:t>
                      </a:r>
                      <a:endParaRPr lang="en-US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62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en-US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million</a:t>
                      </a:r>
                      <a:endParaRPr lang="en-US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28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90978" y="2057400"/>
            <a:ext cx="6858000" cy="33528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research needed for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reduction from patient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Substantial room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cost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savings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provider side on ambulatory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quality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endeavors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identify specific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cost containment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1"/>
          <p:cNvSpPr txBox="1">
            <a:spLocks/>
          </p:cNvSpPr>
          <p:nvPr/>
        </p:nvSpPr>
        <p:spPr>
          <a:xfrm>
            <a:off x="1419578" y="1219200"/>
            <a:ext cx="6400800" cy="5334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8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CBC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CCBC template</Template>
  <TotalTime>7874</TotalTime>
  <Words>313</Words>
  <Application>Microsoft Office PowerPoint</Application>
  <PresentationFormat>On-screen Show (4:3)</PresentationFormat>
  <Paragraphs>64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CCBC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tscuderi</dc:creator>
  <cp:lastModifiedBy>Haichang Xin</cp:lastModifiedBy>
  <cp:revision>45</cp:revision>
  <cp:lastPrinted>2013-10-23T17:30:47Z</cp:lastPrinted>
  <dcterms:created xsi:type="dcterms:W3CDTF">2011-09-22T17:21:51Z</dcterms:created>
  <dcterms:modified xsi:type="dcterms:W3CDTF">2013-10-23T18:21:58Z</dcterms:modified>
</cp:coreProperties>
</file>