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8" r:id="rId3"/>
    <p:sldId id="332" r:id="rId4"/>
    <p:sldId id="296" r:id="rId5"/>
    <p:sldId id="306" r:id="rId6"/>
    <p:sldId id="294" r:id="rId7"/>
    <p:sldId id="279" r:id="rId8"/>
    <p:sldId id="281" r:id="rId9"/>
    <p:sldId id="283" r:id="rId10"/>
    <p:sldId id="335" r:id="rId11"/>
    <p:sldId id="336" r:id="rId12"/>
    <p:sldId id="333" r:id="rId13"/>
    <p:sldId id="334" r:id="rId14"/>
    <p:sldId id="313" r:id="rId15"/>
  </p:sldIdLst>
  <p:sldSz cx="9144000" cy="6858000" type="screen4x3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25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744" y="0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41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744" y="8805841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F8728BF-86E3-485C-9B9F-08739D8AF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744" y="0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9770" y="4403725"/>
            <a:ext cx="559816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41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744" y="8805841"/>
            <a:ext cx="30323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03B4FF0-2B91-42B0-B37C-18184D7A2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DB128C-8568-4B9C-96FB-039AF851D3D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3B4FF0-2B91-42B0-B37C-18184D7A2D1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Foster civic,</a:t>
            </a:r>
            <a:r>
              <a:rPr lang="en-US" baseline="0" dirty="0" smtClean="0"/>
              <a:t> intercultural, and ethical learning.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am graduating with a major in Environmental Studies and focus in project management.  Evan Sawyer, </a:t>
            </a:r>
            <a:r>
              <a:rPr lang="fr-FR" dirty="0" smtClean="0"/>
              <a:t>’</a:t>
            </a:r>
            <a:r>
              <a:rPr lang="en-US" dirty="0" smtClean="0"/>
              <a:t>11</a:t>
            </a:r>
          </a:p>
          <a:p>
            <a:r>
              <a:rPr lang="en-US" dirty="0" smtClean="0"/>
              <a:t>First example:  Figure out partnership.  What is going on in</a:t>
            </a:r>
            <a:r>
              <a:rPr lang="en-US" baseline="0" dirty="0" smtClean="0"/>
              <a:t> this picture?  Prompt a bit.  What does this group picture have to do with HIV/AIDS?  (chat with neighbor)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3B4FF0-2B91-42B0-B37C-18184D7A2D1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BE052-7909-4CB9-9A87-0F738723A17B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0ABE29-9180-4AFB-8924-722E81C90E25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84FDDF-4737-473D-A527-5C9786D28B5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780032"/>
                </a:solidFill>
              </a:rPr>
              <a:t>Mention our social contract as faculty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Aim High and Make Excellence Inclusive. </a:t>
            </a:r>
          </a:p>
          <a:p>
            <a:endParaRPr lang="en-US" dirty="0" smtClean="0"/>
          </a:p>
          <a:p>
            <a:r>
              <a:rPr lang="en-US" dirty="0" smtClean="0"/>
              <a:t>It takes a community.</a:t>
            </a:r>
          </a:p>
          <a:p>
            <a:r>
              <a:rPr lang="en-US" dirty="0" smtClean="0"/>
              <a:t>Move from deficit thinking to asset thinking.</a:t>
            </a:r>
            <a:r>
              <a:rPr lang="en-US" baseline="0" dirty="0" smtClean="0"/>
              <a:t>  Students are our future.  They are hugely valuable.  They are assets.  Think of them all that way.</a:t>
            </a:r>
            <a:r>
              <a:rPr lang="en-US" dirty="0"/>
              <a:t>   By 2019, a majority of the U.S. population under 18 will be comprised of</a:t>
            </a:r>
          </a:p>
          <a:p>
            <a:r>
              <a:rPr lang="en-US" dirty="0"/>
              <a:t>African-American, Asian-American and Pacific Islander, Hispanic and other non-White youth.  (Nat’l Coalition for College  Completion)</a:t>
            </a:r>
          </a:p>
          <a:p>
            <a:endParaRPr lang="en-US" dirty="0"/>
          </a:p>
          <a:p>
            <a:r>
              <a:rPr lang="en-US" dirty="0"/>
              <a:t>Enthusiasm, more than anything, builds the fortitude to persevere, and what we currently do to students is patently designed to eliminate any enthusiasm they bring to college. 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Reimagining Remediation. By Stephen J. Handel and Ronald A. Williams. Change March/April 2011.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A2C818-5A23-4E6B-98FF-E1DF890F7A2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3B4FF0-2B91-42B0-B37C-18184D7A2D1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7614B-8CEC-424F-82C7-3C17C62A37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F8F454-A483-4235-8786-C7B7FB8A51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4D274-A59E-4537-A352-B4C8DEEFC9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B635E-22CD-49F6-8BCA-1F7186D2BB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1926E-D322-41B0-A5B4-062A9B5C60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E709D6-6ED9-478A-9A68-9C8CF7C7BF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741E60-7145-466A-960B-9A7CB13284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D12637-81BE-4565-A644-1F71CBC10F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BDE70-22E8-44F5-8774-45965F688D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337DE-93C9-4461-9F37-E3EBF66D3E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16FC19-1310-40B6-B96F-114C219495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C516B5D-8119-4524-A35D-5E2E76A7D7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-Cov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28007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774E63-7D08-4D59-9A0E-266DFE3878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ph.org/document.cfm?page=1085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acu.org/public_health/index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LEAP Toward an Educated Citizenry: The Role of Public Health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APHA Washington, DC</a:t>
            </a:r>
          </a:p>
          <a:p>
            <a:r>
              <a:rPr lang="en-US" dirty="0" smtClean="0"/>
              <a:t>November 1, 2011</a:t>
            </a:r>
          </a:p>
          <a:p>
            <a:endParaRPr lang="en-US" dirty="0" smtClean="0"/>
          </a:p>
          <a:p>
            <a:r>
              <a:rPr lang="en-US" dirty="0" smtClean="0"/>
              <a:t>Susan Albertine</a:t>
            </a:r>
          </a:p>
          <a:p>
            <a:r>
              <a:rPr lang="en-US" dirty="0" smtClean="0"/>
              <a:t>Vice President</a:t>
            </a:r>
            <a:endParaRPr lang="en-US" dirty="0" smtClean="0"/>
          </a:p>
          <a:p>
            <a:r>
              <a:rPr lang="en-US" dirty="0" smtClean="0"/>
              <a:t>Association of American Colleges &amp; Universities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5715000"/>
            <a:ext cx="7683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6CCFF"/>
                </a:solidFill>
              </a:rPr>
              <a:t>Presenter </a:t>
            </a:r>
            <a:r>
              <a:rPr lang="en-US" sz="3200" b="1" dirty="0">
                <a:solidFill>
                  <a:srgbClr val="66CCFF"/>
                </a:solidFill>
              </a:rPr>
              <a:t>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>
                <a:solidFill>
                  <a:srgbClr val="66CCFF"/>
                </a:solidFill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>
              <a:solidFill>
                <a:srgbClr val="66CCFF"/>
              </a:solidFill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folHlink"/>
                </a:solidFill>
              </a:rPr>
              <a:t>Susan Albertine</a:t>
            </a:r>
            <a:endParaRPr lang="en-US" sz="2400" dirty="0">
              <a:solidFill>
                <a:schemeClr val="folHlink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US" sz="2400" dirty="0" smtClean="0">
              <a:solidFill>
                <a:schemeClr val="folHlink"/>
              </a:solidFill>
            </a:endParaRPr>
          </a:p>
          <a:p>
            <a:pPr algn="ctr"/>
            <a:endParaRPr lang="en-US" sz="2400" dirty="0" smtClean="0">
              <a:solidFill>
                <a:schemeClr val="folHlink"/>
              </a:solidFill>
            </a:endParaRPr>
          </a:p>
          <a:p>
            <a:pPr algn="ctr"/>
            <a:r>
              <a:rPr lang="en-US" sz="2400" dirty="0" smtClean="0">
                <a:solidFill>
                  <a:schemeClr val="folHlink"/>
                </a:solidFill>
              </a:rPr>
              <a:t>No </a:t>
            </a:r>
            <a:r>
              <a:rPr lang="en-US" sz="2400" dirty="0">
                <a:solidFill>
                  <a:schemeClr val="folHlink"/>
                </a:solidFill>
              </a:rPr>
              <a:t>relationships to </a:t>
            </a:r>
            <a:r>
              <a:rPr lang="en-US" sz="2400" dirty="0" smtClean="0">
                <a:solidFill>
                  <a:schemeClr val="folHlink"/>
                </a:solidFill>
              </a:rPr>
              <a:t>disclose</a:t>
            </a:r>
            <a:endParaRPr lang="en-US" sz="2400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029200"/>
            <a:ext cx="5679281" cy="1017984"/>
          </a:xfrm>
        </p:spPr>
        <p:txBody>
          <a:bodyPr/>
          <a:lstStyle/>
          <a:p>
            <a:r>
              <a:rPr lang="en-US" sz="4200" dirty="0" smtClean="0"/>
              <a:t>HIV/AIDS Project</a:t>
            </a:r>
            <a:endParaRPr lang="en-US" sz="4200" dirty="0"/>
          </a:p>
        </p:txBody>
      </p:sp>
      <p:pic>
        <p:nvPicPr>
          <p:cNvPr id="4" name="Content Placeholder 3" descr="Evan 1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24000" y="457200"/>
            <a:ext cx="6055081" cy="4530725"/>
          </a:xfrm>
        </p:spPr>
      </p:pic>
    </p:spTree>
    <p:extLst>
      <p:ext uri="{BB962C8B-B14F-4D97-AF65-F5344CB8AC3E}">
        <p14:creationId xmlns:p14="http://schemas.microsoft.com/office/powerpoint/2010/main" xmlns="" val="4250979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solidFill>
                  <a:srgbClr val="FF0000"/>
                </a:solidFill>
              </a:rPr>
              <a:t>Institute of Medicine (IOM) Recommendations* 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b="1" dirty="0"/>
              <a:t>“Public Health is an </a:t>
            </a:r>
            <a:r>
              <a:rPr lang="en-US" b="1" dirty="0">
                <a:solidFill>
                  <a:srgbClr val="FF0000"/>
                </a:solidFill>
              </a:rPr>
              <a:t>essential</a:t>
            </a:r>
            <a:r>
              <a:rPr lang="en-US" b="1" dirty="0"/>
              <a:t> part of the training of </a:t>
            </a:r>
            <a:r>
              <a:rPr lang="en-US" b="1" dirty="0">
                <a:solidFill>
                  <a:srgbClr val="FF0000"/>
                </a:solidFill>
              </a:rPr>
              <a:t>citizens</a:t>
            </a:r>
            <a:r>
              <a:rPr lang="en-US" b="1" dirty="0"/>
              <a:t>”</a:t>
            </a:r>
          </a:p>
          <a:p>
            <a:pPr>
              <a:lnSpc>
                <a:spcPct val="90000"/>
              </a:lnSpc>
              <a:defRPr/>
            </a:pPr>
            <a:endParaRPr lang="en-US" b="1" dirty="0"/>
          </a:p>
          <a:p>
            <a:pPr>
              <a:lnSpc>
                <a:spcPct val="90000"/>
              </a:lnSpc>
              <a:defRPr/>
            </a:pPr>
            <a:r>
              <a:rPr lang="en-US" b="1" dirty="0"/>
              <a:t>“…all undergraduates should have access to education in public health”</a:t>
            </a:r>
          </a:p>
          <a:p>
            <a:pPr>
              <a:lnSpc>
                <a:spcPct val="90000"/>
              </a:lnSpc>
              <a:defRPr/>
            </a:pPr>
            <a:endParaRPr lang="en-US" b="1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b="1" dirty="0"/>
              <a:t>*</a:t>
            </a:r>
            <a:r>
              <a:rPr lang="en-US" sz="1400" b="1" dirty="0" err="1"/>
              <a:t>Gebbie</a:t>
            </a:r>
            <a:r>
              <a:rPr lang="en-US" sz="1400" b="1" dirty="0"/>
              <a:t> K, </a:t>
            </a:r>
            <a:r>
              <a:rPr lang="en-US" sz="1400" b="1" dirty="0" err="1"/>
              <a:t>Rosenstock</a:t>
            </a:r>
            <a:r>
              <a:rPr lang="en-US" sz="1400" b="1" dirty="0"/>
              <a:t> L, Hernandez LM. Who will keep the public healthy? Educating public health professionals for the 21st century. Washington DC: National Academy </a:t>
            </a:r>
            <a:r>
              <a:rPr lang="en-US" sz="1400" b="1" dirty="0" smtClean="0"/>
              <a:t>Press, 2003</a:t>
            </a:r>
            <a:r>
              <a:rPr lang="en-US" sz="1400" b="1" dirty="0"/>
              <a:t>: 144.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i="1" dirty="0" smtClean="0">
                <a:latin typeface="Times New Roman" pitchFamily="18" charset="0"/>
              </a:rPr>
              <a:t>          What </a:t>
            </a:r>
            <a:r>
              <a:rPr lang="en-US" sz="3600" b="1" i="1" dirty="0" smtClean="0">
                <a:latin typeface="Times New Roman" pitchFamily="18" charset="0"/>
              </a:rPr>
              <a:t>Is AAC&amp;U?</a:t>
            </a:r>
          </a:p>
        </p:txBody>
      </p:sp>
      <p:pic>
        <p:nvPicPr>
          <p:cNvPr id="11" name="Content Placeholder 10" descr="Carnegie Chart October 2009.jpg"/>
          <p:cNvPicPr preferRelativeResize="0">
            <a:picLocks noGrp="1"/>
          </p:cNvPicPr>
          <p:nvPr>
            <p:ph type="pic" idx="1"/>
          </p:nvPr>
        </p:nvPicPr>
        <p:blipFill>
          <a:blip r:embed="rId3" cstate="print"/>
          <a:srcRect t="1471" b="1471"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	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57200"/>
            <a:ext cx="1143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Is LEAP?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438400"/>
            <a:ext cx="7772400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	Liberal Education and America’s Promise: </a:t>
            </a:r>
            <a:endParaRPr lang="en-US" dirty="0" smtClean="0"/>
          </a:p>
          <a:p>
            <a:pPr>
              <a:defRPr/>
            </a:pPr>
            <a:r>
              <a:rPr lang="en-US" sz="2400" dirty="0" smtClean="0"/>
              <a:t>A </a:t>
            </a:r>
            <a:r>
              <a:rPr lang="en-US" sz="2400" dirty="0" smtClean="0"/>
              <a:t>ten-year campus action and advocacy initiative </a:t>
            </a:r>
            <a:r>
              <a:rPr lang="en-US" sz="2400" dirty="0" smtClean="0"/>
              <a:t>for liberal </a:t>
            </a:r>
            <a:r>
              <a:rPr lang="en-US" sz="2400" dirty="0" smtClean="0"/>
              <a:t>education. 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The </a:t>
            </a:r>
            <a:r>
              <a:rPr lang="en-US" sz="2400" dirty="0" smtClean="0"/>
              <a:t>initiative focuses attention on campus practices that foster </a:t>
            </a:r>
            <a:r>
              <a:rPr lang="en-US" sz="2400" b="1" dirty="0" smtClean="0">
                <a:solidFill>
                  <a:srgbClr val="C00000"/>
                </a:solidFill>
              </a:rPr>
              <a:t>essential</a:t>
            </a:r>
            <a:r>
              <a:rPr lang="en-US" sz="2400" b="1" dirty="0" smtClean="0"/>
              <a:t> learning outcomes</a:t>
            </a:r>
            <a:r>
              <a:rPr lang="en-US" sz="2400" dirty="0" smtClean="0"/>
              <a:t> for all students, whatever their chosen field of study.  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LEAP </a:t>
            </a:r>
            <a:r>
              <a:rPr lang="en-US" sz="2400" dirty="0" smtClean="0"/>
              <a:t>shines a spotlight on ways that campuses employ </a:t>
            </a:r>
            <a:r>
              <a:rPr lang="en-US" sz="2400" b="1" dirty="0" smtClean="0"/>
              <a:t>high-impact </a:t>
            </a:r>
            <a:r>
              <a:rPr lang="en-US" sz="2400" b="1" dirty="0" smtClean="0"/>
              <a:t>practices</a:t>
            </a:r>
            <a:r>
              <a:rPr lang="en-US" sz="2400" dirty="0" smtClean="0"/>
              <a:t> and enact </a:t>
            </a:r>
            <a:r>
              <a:rPr lang="en-US" sz="2400" b="1" dirty="0" smtClean="0"/>
              <a:t>principles of excellence</a:t>
            </a:r>
            <a:r>
              <a:rPr lang="en-US" sz="2400" dirty="0" smtClean="0"/>
              <a:t> that ensure success for all students. </a:t>
            </a:r>
          </a:p>
          <a:p>
            <a:pPr eaLnBrk="1" hangingPunct="1">
              <a:defRPr/>
            </a:pPr>
            <a:endParaRPr lang="en-US" sz="24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762000"/>
            <a:ext cx="1143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go side 74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410200"/>
            <a:ext cx="15271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14400" y="1066800"/>
            <a:ext cx="70866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400" b="1" i="1" dirty="0">
              <a:cs typeface="Arial" charset="0"/>
            </a:endParaRPr>
          </a:p>
          <a:p>
            <a:pPr algn="ctr"/>
            <a:r>
              <a:rPr lang="en-US" sz="3400" b="1" i="1" dirty="0">
                <a:cs typeface="Arial" charset="0"/>
              </a:rPr>
              <a:t>The </a:t>
            </a:r>
            <a:r>
              <a:rPr lang="en-US" sz="3400" b="1" i="1" dirty="0">
                <a:solidFill>
                  <a:srgbClr val="C00000"/>
                </a:solidFill>
                <a:cs typeface="Arial" charset="0"/>
              </a:rPr>
              <a:t>Essential </a:t>
            </a:r>
            <a:r>
              <a:rPr lang="en-US" sz="3400" b="1" i="1" dirty="0">
                <a:cs typeface="Arial" charset="0"/>
              </a:rPr>
              <a:t>Aims and Outcomes of Undergraduate Education</a:t>
            </a:r>
            <a:endParaRPr lang="en-US" sz="3400" b="1" i="1" dirty="0">
              <a:cs typeface="Times New Roman" pitchFamily="18" charset="0"/>
            </a:endParaRP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3184525" y="2428875"/>
            <a:ext cx="108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1524000" y="2819400"/>
            <a:ext cx="655320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«"/>
              <a:tabLst>
                <a:tab pos="292100" algn="l"/>
              </a:tabLst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	</a:t>
            </a:r>
            <a:r>
              <a:rPr lang="en-US" sz="2800" dirty="0">
                <a:cs typeface="Times New Roman" pitchFamily="18" charset="0"/>
              </a:rPr>
              <a:t>Knowledge of Human Cultures and 		the Physical and Natural World</a:t>
            </a:r>
          </a:p>
          <a:p>
            <a:pPr>
              <a:lnSpc>
                <a:spcPct val="120000"/>
              </a:lnSpc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«"/>
              <a:tabLst>
                <a:tab pos="292100" algn="l"/>
              </a:tabLst>
            </a:pPr>
            <a:r>
              <a:rPr lang="en-US" sz="2800" dirty="0">
                <a:cs typeface="Times New Roman" pitchFamily="18" charset="0"/>
              </a:rPr>
              <a:t> 	Intellectual and Practical Skills</a:t>
            </a:r>
          </a:p>
          <a:p>
            <a:pPr>
              <a:lnSpc>
                <a:spcPct val="120000"/>
              </a:lnSpc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«"/>
              <a:tabLst>
                <a:tab pos="292100" algn="l"/>
              </a:tabLst>
            </a:pPr>
            <a:r>
              <a:rPr lang="en-US" sz="2800" dirty="0">
                <a:cs typeface="Times New Roman" pitchFamily="18" charset="0"/>
              </a:rPr>
              <a:t> 	Personal and Social Responsibility</a:t>
            </a:r>
          </a:p>
          <a:p>
            <a:pPr>
              <a:lnSpc>
                <a:spcPct val="120000"/>
              </a:lnSpc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«"/>
              <a:tabLst>
                <a:tab pos="292100" algn="l"/>
              </a:tabLst>
            </a:pPr>
            <a:r>
              <a:rPr lang="en-US" sz="2800" dirty="0">
                <a:cs typeface="Times New Roman" pitchFamily="18" charset="0"/>
              </a:rPr>
              <a:t> 	Integrative </a:t>
            </a:r>
            <a:r>
              <a:rPr lang="en-US" sz="2800" dirty="0" smtClean="0">
                <a:cs typeface="Times New Roman" pitchFamily="18" charset="0"/>
              </a:rPr>
              <a:t>and Applied Learning</a:t>
            </a:r>
            <a:endParaRPr lang="en-US" sz="3200" dirty="0">
              <a:cs typeface="Times New Roman" pitchFamily="18" charset="0"/>
            </a:endParaRPr>
          </a:p>
        </p:txBody>
      </p:sp>
      <p:pic>
        <p:nvPicPr>
          <p:cNvPr id="7" name="Picture 6" descr="UndergraduateCompetenc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228600"/>
            <a:ext cx="3225800" cy="1397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533400"/>
            <a:ext cx="6096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/>
              <a:t>LEAP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Essential</a:t>
            </a:r>
            <a:r>
              <a:rPr lang="en-US" sz="3200" dirty="0" smtClean="0"/>
              <a:t> Learning Outcomes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7086600" cy="4419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en-US" sz="2000" dirty="0" smtClean="0"/>
              <a:t>Knowledge of Human Cultures and the Physical and Natural World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Through study in the sciences and mathematics, social sciences, humanities, histories, languages, and the arts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Focused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by engagement with big questions, both contemporary and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enduring.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1800" i="1" dirty="0" smtClean="0"/>
          </a:p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en-US" sz="2000" dirty="0" smtClean="0"/>
              <a:t>Intellectual and Practical Skills, including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Inquiry and analysis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Critical and creative thinking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Written and oral communication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Quantitative literacy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Information literacy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Teamwork and problem solving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Practiced extensively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, across the curriculum, in the context of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progressively more challenging problems, projects, and standards for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performance.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324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/>
              <a:t>LEAP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Essential</a:t>
            </a:r>
            <a:r>
              <a:rPr lang="en-US" sz="3200" dirty="0" smtClean="0"/>
              <a:t> Learning Outcomes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Tx/>
              <a:buFontTx/>
              <a:buChar char="•"/>
              <a:defRPr/>
            </a:pPr>
            <a:r>
              <a:rPr lang="en-US" sz="2000" dirty="0" smtClean="0"/>
              <a:t>Personal and Social Responsibility, including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Civic knowledge and engagement—local and global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Intercultural knowledge and competence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Ethical reasoning and action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Foundations and skills for lifelong learning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Anchored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through active involvement with diverse communities and real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world challenges. 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ClrTx/>
              <a:buFontTx/>
              <a:buChar char="•"/>
              <a:defRPr/>
            </a:pPr>
            <a:r>
              <a:rPr lang="en-US" sz="2000" dirty="0" smtClean="0"/>
              <a:t>Integrative and Applied Learning, including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Synthesis and advanced accomplishment across general and specialized studies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Demonstrated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through the application of knowledge, skills, and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responsibilities to new settings and complex problems.  </a:t>
            </a:r>
            <a:endParaRPr lang="en-US" sz="1800" i="1" dirty="0" smtClean="0">
              <a:solidFill>
                <a:schemeClr val="tx2">
                  <a:lumMod val="75000"/>
                </a:schemeClr>
              </a:solidFill>
              <a:latin typeface="Lucida Grande" pitchFamily="-27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533400"/>
            <a:ext cx="6096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/>
              <a:t>LEAP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Essential</a:t>
            </a:r>
            <a:r>
              <a:rPr lang="en-US" sz="3200" dirty="0" smtClean="0"/>
              <a:t> Learning Outcomes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7086600" cy="4419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en-US" sz="2000" dirty="0" smtClean="0"/>
              <a:t>Knowledge of Human Cultures and the Physical and Natural World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Through study in the sciences and mathematics, social sciences, humanities, histories, languages, and the arts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Focused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by engagement with big questions, both contemporary and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nduring—in </a:t>
            </a:r>
            <a:r>
              <a:rPr lang="en-US" sz="1800" i="1" dirty="0" smtClean="0">
                <a:solidFill>
                  <a:srgbClr val="C00000"/>
                </a:solidFill>
              </a:rPr>
              <a:t>public health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endParaRPr lang="en-US" sz="1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1800" i="1" dirty="0" smtClean="0"/>
          </a:p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en-US" sz="2000" dirty="0" smtClean="0"/>
              <a:t>Intellectual and Practical Skills, including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Inquiry and analysis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Critical and creative thinking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Written and oral communication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Quantitative literacy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Information literacy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smtClean="0"/>
              <a:t>Teamwork and problem solving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Practiced extensively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, across the curriculum, in the context of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progressively more challenging problems, projects, and standards for 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performance.  </a:t>
            </a:r>
            <a:r>
              <a:rPr lang="en-US" sz="1800" i="1" dirty="0" smtClean="0">
                <a:solidFill>
                  <a:srgbClr val="C00000"/>
                </a:solidFill>
              </a:rPr>
              <a:t>Public health offers a worthy challenge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1800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324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/>
              <a:t>LEAP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Essential </a:t>
            </a:r>
            <a:r>
              <a:rPr lang="en-US" sz="3200" dirty="0" smtClean="0"/>
              <a:t>Learning Outcomes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ClrTx/>
              <a:buFontTx/>
              <a:buChar char="•"/>
              <a:defRPr/>
            </a:pPr>
            <a:r>
              <a:rPr lang="en-US" sz="2000" dirty="0" smtClean="0"/>
              <a:t>Personal and Social Responsibility, including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Civic knowledge and engagement—local and global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Intercultural knowledge and competence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Ethical reasoning and action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Foundations and skills for lifelong learning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Anchored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through active involvement with diverse communities and real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world challenges. </a:t>
            </a:r>
            <a:r>
              <a:rPr lang="en-US" sz="1800" i="1" dirty="0" smtClean="0">
                <a:solidFill>
                  <a:srgbClr val="C00000"/>
                </a:solidFill>
              </a:rPr>
              <a:t>What more urgent than public health?</a:t>
            </a:r>
            <a:endParaRPr lang="en-US" sz="1800" i="1" dirty="0" smtClean="0">
              <a:solidFill>
                <a:srgbClr val="C0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ClrTx/>
              <a:buFontTx/>
              <a:buChar char="•"/>
              <a:defRPr/>
            </a:pPr>
            <a:r>
              <a:rPr lang="en-US" sz="2000" dirty="0" smtClean="0"/>
              <a:t>Integrative and Applied Learning, including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smtClean="0"/>
              <a:t>Synthesis and advanced accomplishment across general and specialized studies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</a:rPr>
              <a:t>Demonstrated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 through the application of knowledge, skills, and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responsibilities to new settings and complex 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</a:rPr>
              <a:t>problems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800" i="1" dirty="0" smtClean="0">
                <a:solidFill>
                  <a:srgbClr val="C00000"/>
                </a:solidFill>
              </a:rPr>
              <a:t>of human and environmental health.</a:t>
            </a:r>
            <a:endParaRPr lang="en-US" sz="1800" i="1" dirty="0" smtClean="0">
              <a:solidFill>
                <a:schemeClr val="tx2">
                  <a:lumMod val="75000"/>
                </a:schemeClr>
              </a:solidFill>
              <a:latin typeface="Lucida Grande" pitchFamily="-27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Making Excellence Inclusive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Trio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0505" t="1770" b="-46461"/>
          <a:stretch/>
        </p:blipFill>
        <p:spPr>
          <a:xfrm>
            <a:off x="2895600" y="1066800"/>
            <a:ext cx="2417774" cy="1938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000" y="457200"/>
            <a:ext cx="1339453" cy="1339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685800"/>
            <a:ext cx="1339453" cy="13394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81400" y="4038600"/>
            <a:ext cx="1339453" cy="13394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0" y="3657600"/>
            <a:ext cx="1339453" cy="13394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4400" y="3276600"/>
            <a:ext cx="1339453" cy="133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1665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C00000"/>
                </a:solidFill>
              </a:rPr>
              <a:t>Essential</a:t>
            </a:r>
            <a:r>
              <a:rPr lang="en-US" dirty="0" smtClean="0"/>
              <a:t> Tension?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“…all undergraduates should have access to education in public health”</a:t>
            </a:r>
          </a:p>
          <a:p>
            <a:endParaRPr lang="en-US" dirty="0" smtClean="0"/>
          </a:p>
          <a:p>
            <a:r>
              <a:rPr lang="en-US" b="1" dirty="0" smtClean="0"/>
              <a:t>Undergraduate majors in health education departments and programs should have a defined and specific program of learning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LEAP 101  </a:t>
            </a:r>
            <a:r>
              <a:rPr lang="en-US" dirty="0" smtClean="0">
                <a:solidFill>
                  <a:srgbClr val="0070C0"/>
                </a:solidFill>
              </a:rPr>
              <a:t>leap.aacu.org/toolkit</a:t>
            </a:r>
          </a:p>
          <a:p>
            <a:r>
              <a:rPr lang="en-US" dirty="0" smtClean="0"/>
              <a:t>APSH Undergraduate Public Health Learning Outcomes Development Project </a:t>
            </a:r>
            <a:r>
              <a:rPr lang="en-US" sz="2600" dirty="0" smtClean="0">
                <a:hlinkClick r:id="rId3"/>
              </a:rPr>
              <a:t>http://www.asph.org/document.cfm?page=1085</a:t>
            </a:r>
            <a:endParaRPr lang="en-US" sz="2600" dirty="0" smtClean="0"/>
          </a:p>
          <a:p>
            <a:r>
              <a:rPr lang="en-US" dirty="0" smtClean="0"/>
              <a:t> </a:t>
            </a:r>
            <a:r>
              <a:rPr lang="en-US" dirty="0" smtClean="0"/>
              <a:t>Electronic mailing list, ECPH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 </a:t>
            </a:r>
            <a:r>
              <a:rPr lang="en-US" sz="2400" dirty="0" smtClean="0">
                <a:hlinkClick r:id="rId4"/>
              </a:rPr>
              <a:t>http://www.aacu.org/public_health/index.cfm</a:t>
            </a:r>
            <a:endParaRPr lang="en-US" sz="2400" dirty="0" smtClean="0"/>
          </a:p>
          <a:p>
            <a:r>
              <a:rPr lang="en-US" dirty="0" smtClean="0"/>
              <a:t>The Educated Citizen and Public Health</a:t>
            </a:r>
          </a:p>
          <a:p>
            <a:pPr>
              <a:buNone/>
            </a:pPr>
            <a:r>
              <a:rPr lang="en-US" sz="2400" dirty="0" smtClean="0"/>
              <a:t>	 </a:t>
            </a:r>
            <a:r>
              <a:rPr lang="en-US" sz="2400" dirty="0" smtClean="0">
                <a:hlinkClick r:id="rId4"/>
              </a:rPr>
              <a:t>http://www.aacu.org/public_health/index.cfm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</TotalTime>
  <Words>721</Words>
  <Application>Microsoft Office PowerPoint</Application>
  <PresentationFormat>On-screen Show (4:3)</PresentationFormat>
  <Paragraphs>131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 LEAP Toward an Educated Citizenry: The Role of Public Health</vt:lpstr>
      <vt:lpstr>Presenter Disclosures</vt:lpstr>
      <vt:lpstr>HIV/AIDS Project</vt:lpstr>
      <vt:lpstr>Institute of Medicine (IOM) Recommendations* </vt:lpstr>
      <vt:lpstr>          What Is AAC&amp;U?</vt:lpstr>
      <vt:lpstr>What Is LEAP?</vt:lpstr>
      <vt:lpstr>Slide 7</vt:lpstr>
      <vt:lpstr>LEAP The Essential Learning Outcomes</vt:lpstr>
      <vt:lpstr>LEAP The Essential Learning Outcomes</vt:lpstr>
      <vt:lpstr>LEAP The Essential Learning Outcomes</vt:lpstr>
      <vt:lpstr>LEAP The Essential Learning Outcomes</vt:lpstr>
      <vt:lpstr>Making Excellence Inclusive</vt:lpstr>
      <vt:lpstr>An Essential Tension?</vt:lpstr>
      <vt:lpstr>Resources</vt:lpstr>
    </vt:vector>
  </TitlesOfParts>
  <Company>College of New Jersey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LIBERAL EDUCATION &amp; PUBLIC HEALTH</dc:title>
  <dc:creator>Susan Albertine</dc:creator>
  <cp:lastModifiedBy>Susan Albertine</cp:lastModifiedBy>
  <cp:revision>131</cp:revision>
  <dcterms:created xsi:type="dcterms:W3CDTF">2007-10-13T22:01:43Z</dcterms:created>
  <dcterms:modified xsi:type="dcterms:W3CDTF">2011-10-24T02:23:59Z</dcterms:modified>
</cp:coreProperties>
</file>