
<file path=[Content_Types].xml><?xml version="1.0" encoding="utf-8"?>
<Types xmlns="http://schemas.openxmlformats.org/package/2006/content-types">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diagrams/colors1.xml" ContentType="application/vnd.openxmlformats-officedocument.drawingml.diagramColors+xml"/>
  <Override PartName="/ppt/slideMasters/slideMaster1.xml" ContentType="application/vnd.openxmlformats-officedocument.presentationml.slideMaster+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diagrams/drawing1.xml" ContentType="application/vnd.ms-office.drawingml.diagramDrawing+xml"/>
  <Override PartName="/ppt/drawings/drawing1.xml" ContentType="application/vnd.openxmlformats-officedocument.drawingml.chartshapes+xml"/>
  <Override PartName="/ppt/slides/slide1.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wmf" ContentType="image/x-wmf"/>
  <Override PartName="/ppt/diagrams/quickStyle1.xml" ContentType="application/vnd.openxmlformats-officedocument.drawingml.diagramStyle+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0.xml" ContentType="application/vnd.openxmlformats-officedocument.presentationml.slideLayout+xml"/>
  <Override PartName="/ppt/diagrams/layout1.xml" ContentType="application/vnd.openxmlformats-officedocument.drawingml.diagramLayout+xml"/>
  <Override PartName="/ppt/charts/chart3.xml" ContentType="application/vnd.openxmlformats-officedocument.drawingml.chart+xml"/>
  <Override PartName="/ppt/viewProps.xml" ContentType="application/vnd.openxmlformats-officedocument.presentationml.viewProps+xml"/>
  <Override PartName="/ppt/slideLayouts/slideLayout9.xml" ContentType="application/vnd.openxmlformats-officedocument.presentationml.slideLayout+xml"/>
  <Override PartName="/ppt/diagrams/data1.xml" ContentType="application/vnd.openxmlformats-officedocument.drawingml.diagramData+xml"/>
  <Override PartName="/ppt/charts/chart1.xml" ContentType="application/vnd.openxmlformats-officedocument.drawingml.chart+xml"/>
  <Override PartName="/ppt/charts/chart2.xml" ContentType="application/vnd.openxmlformats-officedocument.drawingml.char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9" r:id="rId1"/>
  </p:sldMasterIdLst>
  <p:notesMasterIdLst>
    <p:notesMasterId r:id="rId3"/>
  </p:notesMasterIdLst>
  <p:sldIdLst>
    <p:sldId id="256" r:id="rId2"/>
  </p:sldIdLst>
  <p:sldSz cx="43891200" cy="32918400"/>
  <p:notesSz cx="32099250" cy="43748325"/>
  <p:defaultTextStyle>
    <a:defPPr>
      <a:defRPr lang="en-US"/>
    </a:defPPr>
    <a:lvl1pPr algn="ctr" rtl="0" fontAlgn="base">
      <a:spcBef>
        <a:spcPct val="0"/>
      </a:spcBef>
      <a:spcAft>
        <a:spcPct val="0"/>
      </a:spcAft>
      <a:defRPr sz="8600" kern="1200">
        <a:solidFill>
          <a:schemeClr val="tx1"/>
        </a:solidFill>
        <a:latin typeface="Arial" charset="0"/>
        <a:ea typeface="+mn-ea"/>
        <a:cs typeface="+mn-cs"/>
      </a:defRPr>
    </a:lvl1pPr>
    <a:lvl2pPr marL="457128" algn="ctr" rtl="0" fontAlgn="base">
      <a:spcBef>
        <a:spcPct val="0"/>
      </a:spcBef>
      <a:spcAft>
        <a:spcPct val="0"/>
      </a:spcAft>
      <a:defRPr sz="8600" kern="1200">
        <a:solidFill>
          <a:schemeClr val="tx1"/>
        </a:solidFill>
        <a:latin typeface="Arial" charset="0"/>
        <a:ea typeface="+mn-ea"/>
        <a:cs typeface="+mn-cs"/>
      </a:defRPr>
    </a:lvl2pPr>
    <a:lvl3pPr marL="914256" algn="ctr" rtl="0" fontAlgn="base">
      <a:spcBef>
        <a:spcPct val="0"/>
      </a:spcBef>
      <a:spcAft>
        <a:spcPct val="0"/>
      </a:spcAft>
      <a:defRPr sz="8600" kern="1200">
        <a:solidFill>
          <a:schemeClr val="tx1"/>
        </a:solidFill>
        <a:latin typeface="Arial" charset="0"/>
        <a:ea typeface="+mn-ea"/>
        <a:cs typeface="+mn-cs"/>
      </a:defRPr>
    </a:lvl3pPr>
    <a:lvl4pPr marL="1371379" algn="ctr" rtl="0" fontAlgn="base">
      <a:spcBef>
        <a:spcPct val="0"/>
      </a:spcBef>
      <a:spcAft>
        <a:spcPct val="0"/>
      </a:spcAft>
      <a:defRPr sz="8600" kern="1200">
        <a:solidFill>
          <a:schemeClr val="tx1"/>
        </a:solidFill>
        <a:latin typeface="Arial" charset="0"/>
        <a:ea typeface="+mn-ea"/>
        <a:cs typeface="+mn-cs"/>
      </a:defRPr>
    </a:lvl4pPr>
    <a:lvl5pPr marL="1828507" algn="ctr" rtl="0" fontAlgn="base">
      <a:spcBef>
        <a:spcPct val="0"/>
      </a:spcBef>
      <a:spcAft>
        <a:spcPct val="0"/>
      </a:spcAft>
      <a:defRPr sz="8600" kern="1200">
        <a:solidFill>
          <a:schemeClr val="tx1"/>
        </a:solidFill>
        <a:latin typeface="Arial" charset="0"/>
        <a:ea typeface="+mn-ea"/>
        <a:cs typeface="+mn-cs"/>
      </a:defRPr>
    </a:lvl5pPr>
    <a:lvl6pPr marL="2285635" algn="l" defTabSz="914256" rtl="0" eaLnBrk="1" latinLnBrk="0" hangingPunct="1">
      <a:defRPr sz="8600" kern="1200">
        <a:solidFill>
          <a:schemeClr val="tx1"/>
        </a:solidFill>
        <a:latin typeface="Arial" charset="0"/>
        <a:ea typeface="+mn-ea"/>
        <a:cs typeface="+mn-cs"/>
      </a:defRPr>
    </a:lvl6pPr>
    <a:lvl7pPr marL="2742763" algn="l" defTabSz="914256" rtl="0" eaLnBrk="1" latinLnBrk="0" hangingPunct="1">
      <a:defRPr sz="8600" kern="1200">
        <a:solidFill>
          <a:schemeClr val="tx1"/>
        </a:solidFill>
        <a:latin typeface="Arial" charset="0"/>
        <a:ea typeface="+mn-ea"/>
        <a:cs typeface="+mn-cs"/>
      </a:defRPr>
    </a:lvl7pPr>
    <a:lvl8pPr marL="3199886" algn="l" defTabSz="914256" rtl="0" eaLnBrk="1" latinLnBrk="0" hangingPunct="1">
      <a:defRPr sz="8600" kern="1200">
        <a:solidFill>
          <a:schemeClr val="tx1"/>
        </a:solidFill>
        <a:latin typeface="Arial" charset="0"/>
        <a:ea typeface="+mn-ea"/>
        <a:cs typeface="+mn-cs"/>
      </a:defRPr>
    </a:lvl8pPr>
    <a:lvl9pPr marL="3657014" algn="l" defTabSz="914256" rtl="0" eaLnBrk="1" latinLnBrk="0" hangingPunct="1">
      <a:defRPr sz="8600" kern="1200">
        <a:solidFill>
          <a:schemeClr val="tx1"/>
        </a:solidFill>
        <a:latin typeface="Arial"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AEAEA"/>
    <a:srgbClr val="C0C0C0"/>
    <a:srgbClr val="0046D2"/>
    <a:srgbClr val="FF0000"/>
    <a:srgbClr val="698ED9"/>
    <a:srgbClr val="A7C4FF"/>
    <a:srgbClr val="003064"/>
    <a:srgbClr val="003399"/>
    <a:srgbClr val="002164"/>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vertBarState="minimized" horzBarState="maximized">
    <p:restoredLeft sz="15620"/>
    <p:restoredTop sz="94660"/>
  </p:normalViewPr>
  <p:slideViewPr>
    <p:cSldViewPr snapToGrid="0">
      <p:cViewPr>
        <p:scale>
          <a:sx n="20" d="100"/>
          <a:sy n="20" d="100"/>
        </p:scale>
        <p:origin x="-1026" y="306"/>
      </p:cViewPr>
      <p:guideLst>
        <p:guide orient="horz" pos="4838"/>
        <p:guide orient="horz" pos="20198"/>
        <p:guide orient="horz" pos="2150"/>
        <p:guide pos="13824"/>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3" Type="http://schemas.openxmlformats.org/officeDocument/2006/relationships/notesMaster" Target="notesMasters/notesMaster1.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charts/_rels/chart1.xml.rels><?xml version="1.0" encoding="UTF-8" standalone="yes"?>
<Relationships xmlns="http://schemas.openxmlformats.org/package/2006/relationships"><Relationship Id="rId1" Type="http://schemas.openxmlformats.org/officeDocument/2006/relationships/oleObject" Target="Book1" TargetMode="External"/></Relationships>
</file>

<file path=ppt/charts/_rels/chart2.xml.rels><?xml version="1.0" encoding="UTF-8" standalone="yes"?>
<Relationships xmlns="http://schemas.openxmlformats.org/package/2006/relationships"><Relationship Id="rId1" Type="http://schemas.openxmlformats.org/officeDocument/2006/relationships/oleObject" Target="file:///C:\Users\Student\Documents\DNP\9610%20Practicum\GMU%20Eateries%20and%20Rec-1.xls" TargetMode="External"/></Relationships>
</file>

<file path=ppt/charts/_rels/chart3.xml.rels><?xml version="1.0" encoding="UTF-8" standalone="yes"?>
<Relationships xmlns="http://schemas.openxmlformats.org/package/2006/relationships"><Relationship Id="rId2" Type="http://schemas.openxmlformats.org/officeDocument/2006/relationships/chartUserShapes" Target="../drawings/drawing1.xml"/><Relationship Id="rId1" Type="http://schemas.openxmlformats.org/officeDocument/2006/relationships/oleObject" Target="file:///C:\Users\Student\Documents\DNP\9610%20Practicum\GMU%20Eateries%20%20Rec%20demo-1.xls"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1"/>
  <c:lang val="en-US"/>
  <c:style val="18"/>
  <c:chart>
    <c:title>
      <c:tx>
        <c:rich>
          <a:bodyPr/>
          <a:lstStyle/>
          <a:p>
            <a:pPr>
              <a:defRPr/>
            </a:pPr>
            <a:r>
              <a:rPr lang="en-US"/>
              <a:t>Student Visits to Campus Eateries 2009-2011</a:t>
            </a:r>
          </a:p>
        </c:rich>
      </c:tx>
      <c:layout>
        <c:manualLayout>
          <c:xMode val="edge"/>
          <c:yMode val="edge"/>
          <c:x val="0.22474056461770972"/>
          <c:y val="8.4682272363436305E-3"/>
        </c:manualLayout>
      </c:layout>
    </c:title>
    <c:plotArea>
      <c:layout/>
      <c:barChart>
        <c:barDir val="col"/>
        <c:grouping val="clustered"/>
        <c:ser>
          <c:idx val="0"/>
          <c:order val="0"/>
          <c:tx>
            <c:strRef>
              <c:f>'C:\Users\Student\Documents\DNP\9610 Practicum\[GMU Eateries  Rec demo-1.xls]Sheet1'!$A$24</c:f>
              <c:strCache>
                <c:ptCount val="1"/>
                <c:pt idx="0">
                  <c:v>Southside Dining Hall</c:v>
                </c:pt>
              </c:strCache>
            </c:strRef>
          </c:tx>
          <c:cat>
            <c:numRef>
              <c:f>'C:\Users\Student\Documents\DNP\9610 Practicum\[GMU Eateries  Rec demo-1.xls]Sheet1'!$B$23:$D$23</c:f>
              <c:numCache>
                <c:formatCode>General</c:formatCode>
                <c:ptCount val="3"/>
                <c:pt idx="0">
                  <c:v>2011</c:v>
                </c:pt>
                <c:pt idx="1">
                  <c:v>2010</c:v>
                </c:pt>
                <c:pt idx="2">
                  <c:v>2009</c:v>
                </c:pt>
              </c:numCache>
            </c:numRef>
          </c:cat>
          <c:val>
            <c:numRef>
              <c:f>'C:\Users\Student\Documents\DNP\9610 Practicum\[GMU Eateries  Rec demo-1.xls]Sheet1'!$B$24:$D$24</c:f>
              <c:numCache>
                <c:formatCode>General</c:formatCode>
                <c:ptCount val="3"/>
                <c:pt idx="0">
                  <c:v>477361</c:v>
                </c:pt>
                <c:pt idx="1">
                  <c:v>470721</c:v>
                </c:pt>
                <c:pt idx="2">
                  <c:v>410468</c:v>
                </c:pt>
              </c:numCache>
            </c:numRef>
          </c:val>
        </c:ser>
        <c:ser>
          <c:idx val="1"/>
          <c:order val="1"/>
          <c:tx>
            <c:strRef>
              <c:f>'C:\Users\Student\Documents\DNP\9610 Practicum\[GMU Eateries  Rec demo-1.xls]Sheet1'!$A$25</c:f>
              <c:strCache>
                <c:ptCount val="1"/>
                <c:pt idx="0">
                  <c:v>Burrito Del Rey</c:v>
                </c:pt>
              </c:strCache>
            </c:strRef>
          </c:tx>
          <c:cat>
            <c:numRef>
              <c:f>'C:\Users\Student\Documents\DNP\9610 Practicum\[GMU Eateries  Rec demo-1.xls]Sheet1'!$B$23:$D$23</c:f>
              <c:numCache>
                <c:formatCode>General</c:formatCode>
                <c:ptCount val="3"/>
                <c:pt idx="0">
                  <c:v>2011</c:v>
                </c:pt>
                <c:pt idx="1">
                  <c:v>2010</c:v>
                </c:pt>
                <c:pt idx="2">
                  <c:v>2009</c:v>
                </c:pt>
              </c:numCache>
            </c:numRef>
          </c:cat>
          <c:val>
            <c:numRef>
              <c:f>'C:\Users\Student\Documents\DNP\9610 Practicum\[GMU Eateries  Rec demo-1.xls]Sheet1'!$B$25:$D$25</c:f>
              <c:numCache>
                <c:formatCode>General</c:formatCode>
                <c:ptCount val="3"/>
                <c:pt idx="0">
                  <c:v>20739</c:v>
                </c:pt>
                <c:pt idx="1">
                  <c:v>33065</c:v>
                </c:pt>
                <c:pt idx="2">
                  <c:v>22096</c:v>
                </c:pt>
              </c:numCache>
            </c:numRef>
          </c:val>
        </c:ser>
        <c:ser>
          <c:idx val="2"/>
          <c:order val="2"/>
          <c:tx>
            <c:strRef>
              <c:f>'C:\Users\Student\Documents\DNP\9610 Practicum\[GMU Eateries  Rec demo-1.xls]Sheet1'!$A$26</c:f>
              <c:strCache>
                <c:ptCount val="1"/>
                <c:pt idx="0">
                  <c:v>Food Court</c:v>
                </c:pt>
              </c:strCache>
            </c:strRef>
          </c:tx>
          <c:cat>
            <c:numRef>
              <c:f>'C:\Users\Student\Documents\DNP\9610 Practicum\[GMU Eateries  Rec demo-1.xls]Sheet1'!$B$23:$D$23</c:f>
              <c:numCache>
                <c:formatCode>General</c:formatCode>
                <c:ptCount val="3"/>
                <c:pt idx="0">
                  <c:v>2011</c:v>
                </c:pt>
                <c:pt idx="1">
                  <c:v>2010</c:v>
                </c:pt>
                <c:pt idx="2">
                  <c:v>2009</c:v>
                </c:pt>
              </c:numCache>
            </c:numRef>
          </c:cat>
          <c:val>
            <c:numRef>
              <c:f>'C:\Users\Student\Documents\DNP\9610 Practicum\[GMU Eateries  Rec demo-1.xls]Sheet1'!$B$26:$D$26</c:f>
              <c:numCache>
                <c:formatCode>General</c:formatCode>
                <c:ptCount val="3"/>
                <c:pt idx="0">
                  <c:v>1435614</c:v>
                </c:pt>
                <c:pt idx="1">
                  <c:v>1257497</c:v>
                </c:pt>
                <c:pt idx="2">
                  <c:v>1256473</c:v>
                </c:pt>
              </c:numCache>
            </c:numRef>
          </c:val>
        </c:ser>
        <c:ser>
          <c:idx val="3"/>
          <c:order val="3"/>
          <c:tx>
            <c:strRef>
              <c:f>'C:\Users\Student\Documents\DNP\9610 Practicum\[GMU Eateries  Rec demo-1.xls]Sheet1'!$A$27</c:f>
              <c:strCache>
                <c:ptCount val="1"/>
                <c:pt idx="0">
                  <c:v>Bistro</c:v>
                </c:pt>
              </c:strCache>
            </c:strRef>
          </c:tx>
          <c:cat>
            <c:numRef>
              <c:f>'C:\Users\Student\Documents\DNP\9610 Practicum\[GMU Eateries  Rec demo-1.xls]Sheet1'!$B$23:$D$23</c:f>
              <c:numCache>
                <c:formatCode>General</c:formatCode>
                <c:ptCount val="3"/>
                <c:pt idx="0">
                  <c:v>2011</c:v>
                </c:pt>
                <c:pt idx="1">
                  <c:v>2010</c:v>
                </c:pt>
                <c:pt idx="2">
                  <c:v>2009</c:v>
                </c:pt>
              </c:numCache>
            </c:numRef>
          </c:cat>
          <c:val>
            <c:numRef>
              <c:f>'C:\Users\Student\Documents\DNP\9610 Practicum\[GMU Eateries  Rec demo-1.xls]Sheet1'!$B$27:$D$27</c:f>
              <c:numCache>
                <c:formatCode>General</c:formatCode>
                <c:ptCount val="3"/>
                <c:pt idx="0">
                  <c:v>53100</c:v>
                </c:pt>
                <c:pt idx="1">
                  <c:v>48046</c:v>
                </c:pt>
                <c:pt idx="2">
                  <c:v>47985</c:v>
                </c:pt>
              </c:numCache>
            </c:numRef>
          </c:val>
        </c:ser>
        <c:ser>
          <c:idx val="4"/>
          <c:order val="4"/>
          <c:tx>
            <c:strRef>
              <c:f>'C:\Users\Student\Documents\DNP\9610 Practicum\[GMU Eateries  Rec demo-1.xls]Sheet1'!$A$28</c:f>
              <c:strCache>
                <c:ptCount val="1"/>
                <c:pt idx="0">
                  <c:v>Express C-store</c:v>
                </c:pt>
              </c:strCache>
            </c:strRef>
          </c:tx>
          <c:cat>
            <c:numRef>
              <c:f>'C:\Users\Student\Documents\DNP\9610 Practicum\[GMU Eateries  Rec demo-1.xls]Sheet1'!$B$23:$D$23</c:f>
              <c:numCache>
                <c:formatCode>General</c:formatCode>
                <c:ptCount val="3"/>
                <c:pt idx="0">
                  <c:v>2011</c:v>
                </c:pt>
                <c:pt idx="1">
                  <c:v>2010</c:v>
                </c:pt>
                <c:pt idx="2">
                  <c:v>2009</c:v>
                </c:pt>
              </c:numCache>
            </c:numRef>
          </c:cat>
          <c:val>
            <c:numRef>
              <c:f>'C:\Users\Student\Documents\DNP\9610 Practicum\[GMU Eateries  Rec demo-1.xls]Sheet1'!$B$28:$D$28</c:f>
              <c:numCache>
                <c:formatCode>General</c:formatCode>
                <c:ptCount val="3"/>
                <c:pt idx="0">
                  <c:v>516716</c:v>
                </c:pt>
                <c:pt idx="1">
                  <c:v>519807</c:v>
                </c:pt>
                <c:pt idx="2">
                  <c:v>597582</c:v>
                </c:pt>
              </c:numCache>
            </c:numRef>
          </c:val>
        </c:ser>
        <c:ser>
          <c:idx val="5"/>
          <c:order val="5"/>
          <c:tx>
            <c:strRef>
              <c:f>'C:\Users\Student\Documents\DNP\9610 Practicum\[GMU Eateries  Rec demo-1.xls]Sheet1'!$A$29</c:f>
              <c:strCache>
                <c:ptCount val="1"/>
                <c:pt idx="0">
                  <c:v>George's Restaurant</c:v>
                </c:pt>
              </c:strCache>
            </c:strRef>
          </c:tx>
          <c:cat>
            <c:numRef>
              <c:f>'C:\Users\Student\Documents\DNP\9610 Practicum\[GMU Eateries  Rec demo-1.xls]Sheet1'!$B$23:$D$23</c:f>
              <c:numCache>
                <c:formatCode>General</c:formatCode>
                <c:ptCount val="3"/>
                <c:pt idx="0">
                  <c:v>2011</c:v>
                </c:pt>
                <c:pt idx="1">
                  <c:v>2010</c:v>
                </c:pt>
                <c:pt idx="2">
                  <c:v>2009</c:v>
                </c:pt>
              </c:numCache>
            </c:numRef>
          </c:cat>
          <c:val>
            <c:numRef>
              <c:f>'C:\Users\Student\Documents\DNP\9610 Practicum\[GMU Eateries  Rec demo-1.xls]Sheet1'!$B$29:$D$29</c:f>
              <c:numCache>
                <c:formatCode>General</c:formatCode>
                <c:ptCount val="3"/>
                <c:pt idx="0">
                  <c:v>10180</c:v>
                </c:pt>
                <c:pt idx="1">
                  <c:v>8735</c:v>
                </c:pt>
                <c:pt idx="2">
                  <c:v>16001</c:v>
                </c:pt>
              </c:numCache>
            </c:numRef>
          </c:val>
        </c:ser>
        <c:ser>
          <c:idx val="6"/>
          <c:order val="6"/>
          <c:tx>
            <c:strRef>
              <c:f>'C:\Users\Student\Documents\DNP\9610 Practicum\[GMU Eateries  Rec demo-1.xls]Sheet1'!$A$30</c:f>
              <c:strCache>
                <c:ptCount val="1"/>
                <c:pt idx="0">
                  <c:v>Jazzmans</c:v>
                </c:pt>
              </c:strCache>
            </c:strRef>
          </c:tx>
          <c:cat>
            <c:numRef>
              <c:f>'C:\Users\Student\Documents\DNP\9610 Practicum\[GMU Eateries  Rec demo-1.xls]Sheet1'!$B$23:$D$23</c:f>
              <c:numCache>
                <c:formatCode>General</c:formatCode>
                <c:ptCount val="3"/>
                <c:pt idx="0">
                  <c:v>2011</c:v>
                </c:pt>
                <c:pt idx="1">
                  <c:v>2010</c:v>
                </c:pt>
                <c:pt idx="2">
                  <c:v>2009</c:v>
                </c:pt>
              </c:numCache>
            </c:numRef>
          </c:cat>
          <c:val>
            <c:numRef>
              <c:f>'C:\Users\Student\Documents\DNP\9610 Practicum\[GMU Eateries  Rec demo-1.xls]Sheet1'!$B$30:$D$30</c:f>
              <c:numCache>
                <c:formatCode>General</c:formatCode>
                <c:ptCount val="3"/>
                <c:pt idx="0">
                  <c:v>132808</c:v>
                </c:pt>
                <c:pt idx="1">
                  <c:v>120706</c:v>
                </c:pt>
                <c:pt idx="2">
                  <c:v>110220</c:v>
                </c:pt>
              </c:numCache>
            </c:numRef>
          </c:val>
        </c:ser>
        <c:ser>
          <c:idx val="7"/>
          <c:order val="7"/>
          <c:tx>
            <c:strRef>
              <c:f>'C:\Users\Student\Documents\DNP\9610 Practicum\[GMU Eateries  Rec demo-1.xls]Sheet1'!$A$31</c:f>
              <c:strCache>
                <c:ptCount val="1"/>
                <c:pt idx="0">
                  <c:v>Chick fil A</c:v>
                </c:pt>
              </c:strCache>
            </c:strRef>
          </c:tx>
          <c:cat>
            <c:numRef>
              <c:f>'C:\Users\Student\Documents\DNP\9610 Practicum\[GMU Eateries  Rec demo-1.xls]Sheet1'!$B$23:$D$23</c:f>
              <c:numCache>
                <c:formatCode>General</c:formatCode>
                <c:ptCount val="3"/>
                <c:pt idx="0">
                  <c:v>2011</c:v>
                </c:pt>
                <c:pt idx="1">
                  <c:v>2010</c:v>
                </c:pt>
                <c:pt idx="2">
                  <c:v>2009</c:v>
                </c:pt>
              </c:numCache>
            </c:numRef>
          </c:cat>
          <c:val>
            <c:numRef>
              <c:f>'C:\Users\Student\Documents\DNP\9610 Practicum\[GMU Eateries  Rec demo-1.xls]Sheet1'!$B$31:$D$31</c:f>
              <c:numCache>
                <c:formatCode>General</c:formatCode>
                <c:ptCount val="3"/>
                <c:pt idx="0">
                  <c:v>187969</c:v>
                </c:pt>
                <c:pt idx="1">
                  <c:v>161357</c:v>
                </c:pt>
                <c:pt idx="2">
                  <c:v>163937</c:v>
                </c:pt>
              </c:numCache>
            </c:numRef>
          </c:val>
        </c:ser>
        <c:ser>
          <c:idx val="8"/>
          <c:order val="8"/>
          <c:tx>
            <c:strRef>
              <c:f>'C:\Users\Student\Documents\DNP\9610 Practicum\[GMU Eateries  Rec demo-1.xls]Sheet1'!$A$32</c:f>
              <c:strCache>
                <c:ptCount val="1"/>
                <c:pt idx="0">
                  <c:v>Ikes Diner</c:v>
                </c:pt>
              </c:strCache>
            </c:strRef>
          </c:tx>
          <c:cat>
            <c:numRef>
              <c:f>'C:\Users\Student\Documents\DNP\9610 Practicum\[GMU Eateries  Rec demo-1.xls]Sheet1'!$B$23:$D$23</c:f>
              <c:numCache>
                <c:formatCode>General</c:formatCode>
                <c:ptCount val="3"/>
                <c:pt idx="0">
                  <c:v>2011</c:v>
                </c:pt>
                <c:pt idx="1">
                  <c:v>2010</c:v>
                </c:pt>
                <c:pt idx="2">
                  <c:v>2009</c:v>
                </c:pt>
              </c:numCache>
            </c:numRef>
          </c:cat>
          <c:val>
            <c:numRef>
              <c:f>'C:\Users\Student\Documents\DNP\9610 Practicum\[GMU Eateries  Rec demo-1.xls]Sheet1'!$B$32:$D$32</c:f>
              <c:numCache>
                <c:formatCode>General</c:formatCode>
                <c:ptCount val="3"/>
                <c:pt idx="0">
                  <c:v>86702</c:v>
                </c:pt>
                <c:pt idx="1">
                  <c:v>114033</c:v>
                </c:pt>
                <c:pt idx="2">
                  <c:v>102173</c:v>
                </c:pt>
              </c:numCache>
            </c:numRef>
          </c:val>
        </c:ser>
        <c:ser>
          <c:idx val="9"/>
          <c:order val="9"/>
          <c:tx>
            <c:strRef>
              <c:f>'C:\Users\Student\Documents\DNP\9610 Practicum\[GMU Eateries  Rec demo-1.xls]Sheet1'!$A$33</c:f>
              <c:strCache>
                <c:ptCount val="1"/>
                <c:pt idx="0">
                  <c:v>Jazzmans @ SUB I</c:v>
                </c:pt>
              </c:strCache>
            </c:strRef>
          </c:tx>
          <c:cat>
            <c:numRef>
              <c:f>'C:\Users\Student\Documents\DNP\9610 Practicum\[GMU Eateries  Rec demo-1.xls]Sheet1'!$B$23:$D$23</c:f>
              <c:numCache>
                <c:formatCode>General</c:formatCode>
                <c:ptCount val="3"/>
                <c:pt idx="0">
                  <c:v>2011</c:v>
                </c:pt>
                <c:pt idx="1">
                  <c:v>2010</c:v>
                </c:pt>
                <c:pt idx="2">
                  <c:v>2009</c:v>
                </c:pt>
              </c:numCache>
            </c:numRef>
          </c:cat>
          <c:val>
            <c:numRef>
              <c:f>'C:\Users\Student\Documents\DNP\9610 Practicum\[GMU Eateries  Rec demo-1.xls]Sheet1'!$B$33:$D$33</c:f>
              <c:numCache>
                <c:formatCode>General</c:formatCode>
                <c:ptCount val="3"/>
                <c:pt idx="0">
                  <c:v>24811</c:v>
                </c:pt>
                <c:pt idx="1">
                  <c:v>35232</c:v>
                </c:pt>
                <c:pt idx="2">
                  <c:v>49058</c:v>
                </c:pt>
              </c:numCache>
            </c:numRef>
          </c:val>
        </c:ser>
        <c:ser>
          <c:idx val="10"/>
          <c:order val="10"/>
          <c:tx>
            <c:strRef>
              <c:f>'C:\Users\Student\Documents\DNP\9610 Practicum\[GMU Eateries  Rec demo-1.xls]Sheet1'!$A$34</c:f>
              <c:strCache>
                <c:ptCount val="1"/>
                <c:pt idx="0">
                  <c:v>One Stop</c:v>
                </c:pt>
              </c:strCache>
            </c:strRef>
          </c:tx>
          <c:cat>
            <c:numRef>
              <c:f>'C:\Users\Student\Documents\DNP\9610 Practicum\[GMU Eateries  Rec demo-1.xls]Sheet1'!$B$23:$D$23</c:f>
              <c:numCache>
                <c:formatCode>General</c:formatCode>
                <c:ptCount val="3"/>
                <c:pt idx="0">
                  <c:v>2011</c:v>
                </c:pt>
                <c:pt idx="1">
                  <c:v>2010</c:v>
                </c:pt>
                <c:pt idx="2">
                  <c:v>2009</c:v>
                </c:pt>
              </c:numCache>
            </c:numRef>
          </c:cat>
          <c:val>
            <c:numRef>
              <c:f>'C:\Users\Student\Documents\DNP\9610 Practicum\[GMU Eateries  Rec demo-1.xls]Sheet1'!$B$34:$D$34</c:f>
              <c:numCache>
                <c:formatCode>General</c:formatCode>
                <c:ptCount val="3"/>
                <c:pt idx="0">
                  <c:v>151713</c:v>
                </c:pt>
                <c:pt idx="1">
                  <c:v>188275</c:v>
                </c:pt>
                <c:pt idx="2">
                  <c:v>244013</c:v>
                </c:pt>
              </c:numCache>
            </c:numRef>
          </c:val>
        </c:ser>
        <c:ser>
          <c:idx val="11"/>
          <c:order val="11"/>
          <c:tx>
            <c:strRef>
              <c:f>'C:\Users\Student\Documents\DNP\9610 Practicum\[GMU Eateries  Rec demo-1.xls]Sheet1'!$A$35</c:f>
              <c:strCache>
                <c:ptCount val="1"/>
                <c:pt idx="0">
                  <c:v>Starbucks</c:v>
                </c:pt>
              </c:strCache>
            </c:strRef>
          </c:tx>
          <c:cat>
            <c:numRef>
              <c:f>'C:\Users\Student\Documents\DNP\9610 Practicum\[GMU Eateries  Rec demo-1.xls]Sheet1'!$B$23:$D$23</c:f>
              <c:numCache>
                <c:formatCode>General</c:formatCode>
                <c:ptCount val="3"/>
                <c:pt idx="0">
                  <c:v>2011</c:v>
                </c:pt>
                <c:pt idx="1">
                  <c:v>2010</c:v>
                </c:pt>
                <c:pt idx="2">
                  <c:v>2009</c:v>
                </c:pt>
              </c:numCache>
            </c:numRef>
          </c:cat>
          <c:val>
            <c:numRef>
              <c:f>'C:\Users\Student\Documents\DNP\9610 Practicum\[GMU Eateries  Rec demo-1.xls]Sheet1'!$B$35:$D$35</c:f>
              <c:numCache>
                <c:formatCode>General</c:formatCode>
                <c:ptCount val="3"/>
                <c:pt idx="0">
                  <c:v>202423</c:v>
                </c:pt>
                <c:pt idx="1">
                  <c:v>191134</c:v>
                </c:pt>
              </c:numCache>
            </c:numRef>
          </c:val>
        </c:ser>
        <c:ser>
          <c:idx val="12"/>
          <c:order val="12"/>
          <c:tx>
            <c:strRef>
              <c:f>'C:\Users\Student\Documents\DNP\9610 Practicum\[GMU Eateries  Rec demo-1.xls]Sheet1'!$A$36</c:f>
              <c:strCache>
                <c:ptCount val="1"/>
                <c:pt idx="0">
                  <c:v>Freshens RAC</c:v>
                </c:pt>
              </c:strCache>
            </c:strRef>
          </c:tx>
          <c:cat>
            <c:numRef>
              <c:f>'C:\Users\Student\Documents\DNP\9610 Practicum\[GMU Eateries  Rec demo-1.xls]Sheet1'!$B$23:$D$23</c:f>
              <c:numCache>
                <c:formatCode>General</c:formatCode>
                <c:ptCount val="3"/>
                <c:pt idx="0">
                  <c:v>2011</c:v>
                </c:pt>
                <c:pt idx="1">
                  <c:v>2010</c:v>
                </c:pt>
                <c:pt idx="2">
                  <c:v>2009</c:v>
                </c:pt>
              </c:numCache>
            </c:numRef>
          </c:cat>
          <c:val>
            <c:numRef>
              <c:f>'C:\Users\Student\Documents\DNP\9610 Practicum\[GMU Eateries  Rec demo-1.xls]Sheet1'!$B$36:$D$36</c:f>
              <c:numCache>
                <c:formatCode>General</c:formatCode>
                <c:ptCount val="3"/>
                <c:pt idx="0">
                  <c:v>17344</c:v>
                </c:pt>
                <c:pt idx="1">
                  <c:v>16828</c:v>
                </c:pt>
              </c:numCache>
            </c:numRef>
          </c:val>
        </c:ser>
        <c:ser>
          <c:idx val="13"/>
          <c:order val="13"/>
          <c:tx>
            <c:strRef>
              <c:f>'C:\Users\Student\Documents\DNP\9610 Practicum\[GMU Eateries  Rec demo-1.xls]Sheet1'!$A$37</c:f>
              <c:strCache>
                <c:ptCount val="1"/>
                <c:pt idx="0">
                  <c:v>Rathskeller</c:v>
                </c:pt>
              </c:strCache>
            </c:strRef>
          </c:tx>
          <c:cat>
            <c:numRef>
              <c:f>'C:\Users\Student\Documents\DNP\9610 Practicum\[GMU Eateries  Rec demo-1.xls]Sheet1'!$B$23:$D$23</c:f>
              <c:numCache>
                <c:formatCode>General</c:formatCode>
                <c:ptCount val="3"/>
                <c:pt idx="0">
                  <c:v>2011</c:v>
                </c:pt>
                <c:pt idx="1">
                  <c:v>2010</c:v>
                </c:pt>
                <c:pt idx="2">
                  <c:v>2009</c:v>
                </c:pt>
              </c:numCache>
            </c:numRef>
          </c:cat>
          <c:val>
            <c:numRef>
              <c:f>'C:\Users\Student\Documents\DNP\9610 Practicum\[GMU Eateries  Rec demo-1.xls]Sheet1'!$B$37:$D$37</c:f>
              <c:numCache>
                <c:formatCode>General</c:formatCode>
                <c:ptCount val="3"/>
                <c:pt idx="0">
                  <c:v>82539</c:v>
                </c:pt>
                <c:pt idx="1">
                  <c:v>57870</c:v>
                </c:pt>
                <c:pt idx="2">
                  <c:v>47500</c:v>
                </c:pt>
              </c:numCache>
            </c:numRef>
          </c:val>
        </c:ser>
        <c:ser>
          <c:idx val="14"/>
          <c:order val="14"/>
          <c:tx>
            <c:strRef>
              <c:f>'C:\Users\Student\Documents\DNP\9610 Practicum\[GMU Eateries  Rec demo-1.xls]Sheet1'!$A$38</c:f>
              <c:strCache>
                <c:ptCount val="1"/>
                <c:pt idx="0">
                  <c:v>Pilot House</c:v>
                </c:pt>
              </c:strCache>
            </c:strRef>
          </c:tx>
          <c:cat>
            <c:numRef>
              <c:f>'C:\Users\Student\Documents\DNP\9610 Practicum\[GMU Eateries  Rec demo-1.xls]Sheet1'!$B$23:$D$23</c:f>
              <c:numCache>
                <c:formatCode>General</c:formatCode>
                <c:ptCount val="3"/>
                <c:pt idx="0">
                  <c:v>2011</c:v>
                </c:pt>
                <c:pt idx="1">
                  <c:v>2010</c:v>
                </c:pt>
                <c:pt idx="2">
                  <c:v>2009</c:v>
                </c:pt>
              </c:numCache>
            </c:numRef>
          </c:cat>
          <c:val>
            <c:numRef>
              <c:f>'C:\Users\Student\Documents\DNP\9610 Practicum\[GMU Eateries  Rec demo-1.xls]Sheet1'!$B$38:$D$38</c:f>
              <c:numCache>
                <c:formatCode>General</c:formatCode>
                <c:ptCount val="3"/>
                <c:pt idx="0">
                  <c:v>144238</c:v>
                </c:pt>
              </c:numCache>
            </c:numRef>
          </c:val>
        </c:ser>
        <c:ser>
          <c:idx val="15"/>
          <c:order val="15"/>
          <c:tx>
            <c:strRef>
              <c:f>'C:\Users\Student\Documents\DNP\9610 Practicum\[GMU Eateries  Rec demo-1.xls]Sheet1'!$A$39</c:f>
              <c:strCache>
                <c:ptCount val="1"/>
                <c:pt idx="0">
                  <c:v>Original Burger</c:v>
                </c:pt>
              </c:strCache>
            </c:strRef>
          </c:tx>
          <c:cat>
            <c:numRef>
              <c:f>'C:\Users\Student\Documents\DNP\9610 Practicum\[GMU Eateries  Rec demo-1.xls]Sheet1'!$B$23:$D$23</c:f>
              <c:numCache>
                <c:formatCode>General</c:formatCode>
                <c:ptCount val="3"/>
                <c:pt idx="0">
                  <c:v>2011</c:v>
                </c:pt>
                <c:pt idx="1">
                  <c:v>2010</c:v>
                </c:pt>
                <c:pt idx="2">
                  <c:v>2009</c:v>
                </c:pt>
              </c:numCache>
            </c:numRef>
          </c:cat>
          <c:val>
            <c:numRef>
              <c:f>'C:\Users\Student\Documents\DNP\9610 Practicum\[GMU Eateries  Rec demo-1.xls]Sheet1'!$B$39:$D$39</c:f>
              <c:numCache>
                <c:formatCode>General</c:formatCode>
                <c:ptCount val="3"/>
                <c:pt idx="0">
                  <c:v>35212</c:v>
                </c:pt>
              </c:numCache>
            </c:numRef>
          </c:val>
        </c:ser>
        <c:ser>
          <c:idx val="16"/>
          <c:order val="16"/>
          <c:tx>
            <c:strRef>
              <c:f>'C:\Users\Student\Documents\DNP\9610 Practicum\[GMU Eateries  Rec demo-1.xls]Sheet1'!$A$40</c:f>
              <c:strCache>
                <c:ptCount val="1"/>
                <c:pt idx="0">
                  <c:v>Café a la Cart</c:v>
                </c:pt>
              </c:strCache>
            </c:strRef>
          </c:tx>
          <c:cat>
            <c:numRef>
              <c:f>'C:\Users\Student\Documents\DNP\9610 Practicum\[GMU Eateries  Rec demo-1.xls]Sheet1'!$B$23:$D$23</c:f>
              <c:numCache>
                <c:formatCode>General</c:formatCode>
                <c:ptCount val="3"/>
                <c:pt idx="0">
                  <c:v>2011</c:v>
                </c:pt>
                <c:pt idx="1">
                  <c:v>2010</c:v>
                </c:pt>
                <c:pt idx="2">
                  <c:v>2009</c:v>
                </c:pt>
              </c:numCache>
            </c:numRef>
          </c:cat>
          <c:val>
            <c:numRef>
              <c:f>'C:\Users\Student\Documents\DNP\9610 Practicum\[GMU Eateries  Rec demo-1.xls]Sheet1'!$B$40:$D$40</c:f>
              <c:numCache>
                <c:formatCode>General</c:formatCode>
                <c:ptCount val="3"/>
                <c:pt idx="0">
                  <c:v>22220</c:v>
                </c:pt>
                <c:pt idx="1">
                  <c:v>24276</c:v>
                </c:pt>
                <c:pt idx="2">
                  <c:v>23394</c:v>
                </c:pt>
              </c:numCache>
            </c:numRef>
          </c:val>
        </c:ser>
        <c:axId val="48511616"/>
        <c:axId val="48534272"/>
      </c:barChart>
      <c:catAx>
        <c:axId val="48511616"/>
        <c:scaling>
          <c:orientation val="minMax"/>
        </c:scaling>
        <c:axPos val="b"/>
        <c:title>
          <c:tx>
            <c:rich>
              <a:bodyPr/>
              <a:lstStyle/>
              <a:p>
                <a:pPr>
                  <a:defRPr/>
                </a:pPr>
                <a:r>
                  <a:rPr lang="en-US"/>
                  <a:t>School Year</a:t>
                </a:r>
              </a:p>
            </c:rich>
          </c:tx>
          <c:layout/>
        </c:title>
        <c:numFmt formatCode="General" sourceLinked="1"/>
        <c:majorTickMark val="none"/>
        <c:tickLblPos val="nextTo"/>
        <c:crossAx val="48534272"/>
        <c:crosses val="autoZero"/>
        <c:auto val="1"/>
        <c:lblAlgn val="ctr"/>
        <c:lblOffset val="100"/>
      </c:catAx>
      <c:valAx>
        <c:axId val="48534272"/>
        <c:scaling>
          <c:orientation val="minMax"/>
        </c:scaling>
        <c:axPos val="l"/>
        <c:majorGridlines/>
        <c:title>
          <c:tx>
            <c:rich>
              <a:bodyPr/>
              <a:lstStyle/>
              <a:p>
                <a:pPr>
                  <a:defRPr/>
                </a:pPr>
                <a:r>
                  <a:rPr lang="en-US"/>
                  <a:t>Number of Visits</a:t>
                </a:r>
              </a:p>
            </c:rich>
          </c:tx>
          <c:layout/>
        </c:title>
        <c:numFmt formatCode="General" sourceLinked="1"/>
        <c:tickLblPos val="nextTo"/>
        <c:crossAx val="48511616"/>
        <c:crosses val="autoZero"/>
        <c:crossBetween val="between"/>
      </c:valAx>
    </c:plotArea>
    <c:legend>
      <c:legendPos val="r"/>
      <c:layout/>
    </c:legend>
    <c:plotVisOnly val="1"/>
  </c:chart>
  <c:externalData r:id="rId1"/>
</c:chartSpace>
</file>

<file path=ppt/charts/chart2.xml><?xml version="1.0" encoding="utf-8"?>
<c:chartSpace xmlns:c="http://schemas.openxmlformats.org/drawingml/2006/chart" xmlns:a="http://schemas.openxmlformats.org/drawingml/2006/main" xmlns:r="http://schemas.openxmlformats.org/officeDocument/2006/relationships">
  <c:date1904 val="1"/>
  <c:lang val="en-US"/>
  <c:chart>
    <c:title>
      <c:tx>
        <c:rich>
          <a:bodyPr/>
          <a:lstStyle/>
          <a:p>
            <a:pPr>
              <a:defRPr/>
            </a:pPr>
            <a:r>
              <a:rPr lang="en-US"/>
              <a:t>Athletic Facility Usage</a:t>
            </a:r>
          </a:p>
        </c:rich>
      </c:tx>
      <c:layout/>
    </c:title>
    <c:view3D>
      <c:rAngAx val="1"/>
    </c:view3D>
    <c:plotArea>
      <c:layout/>
      <c:bar3DChart>
        <c:barDir val="col"/>
        <c:grouping val="clustered"/>
        <c:ser>
          <c:idx val="0"/>
          <c:order val="0"/>
          <c:tx>
            <c:strRef>
              <c:f>Sheet2!$C$1</c:f>
              <c:strCache>
                <c:ptCount val="1"/>
                <c:pt idx="0">
                  <c:v>Total Students Visits</c:v>
                </c:pt>
              </c:strCache>
            </c:strRef>
          </c:tx>
          <c:dPt>
            <c:idx val="0"/>
            <c:spPr>
              <a:effectLst>
                <a:outerShdw blurRad="50800" dist="50800" dir="5400000" algn="ctr" rotWithShape="0">
                  <a:schemeClr val="tx2">
                    <a:lumMod val="60000"/>
                    <a:lumOff val="40000"/>
                  </a:schemeClr>
                </a:outerShdw>
              </a:effectLst>
            </c:spPr>
          </c:dPt>
          <c:dPt>
            <c:idx val="1"/>
            <c:spPr>
              <a:solidFill>
                <a:srgbClr val="FF0000"/>
              </a:solidFill>
            </c:spPr>
          </c:dPt>
          <c:dPt>
            <c:idx val="2"/>
            <c:spPr>
              <a:solidFill>
                <a:srgbClr val="00B050"/>
              </a:solidFill>
            </c:spPr>
          </c:dPt>
          <c:dPt>
            <c:idx val="4"/>
            <c:spPr>
              <a:solidFill>
                <a:srgbClr val="FF0000"/>
              </a:solidFill>
            </c:spPr>
          </c:dPt>
          <c:dPt>
            <c:idx val="5"/>
            <c:spPr>
              <a:solidFill>
                <a:srgbClr val="00B050"/>
              </a:solidFill>
            </c:spPr>
          </c:dPt>
          <c:dPt>
            <c:idx val="7"/>
            <c:spPr>
              <a:solidFill>
                <a:srgbClr val="FF0000"/>
              </a:solidFill>
            </c:spPr>
          </c:dPt>
          <c:dPt>
            <c:idx val="8"/>
            <c:spPr>
              <a:solidFill>
                <a:srgbClr val="00B050"/>
              </a:solidFill>
            </c:spPr>
          </c:dPt>
          <c:dPt>
            <c:idx val="10"/>
            <c:spPr>
              <a:solidFill>
                <a:srgbClr val="FF0000"/>
              </a:solidFill>
            </c:spPr>
          </c:dPt>
          <c:dPt>
            <c:idx val="11"/>
            <c:spPr>
              <a:solidFill>
                <a:srgbClr val="00B050"/>
              </a:solidFill>
            </c:spPr>
          </c:dPt>
          <c:dPt>
            <c:idx val="13"/>
            <c:spPr>
              <a:solidFill>
                <a:srgbClr val="FF0000"/>
              </a:solidFill>
            </c:spPr>
          </c:dPt>
          <c:dPt>
            <c:idx val="14"/>
            <c:spPr>
              <a:solidFill>
                <a:srgbClr val="00B050"/>
              </a:solidFill>
            </c:spPr>
          </c:dPt>
          <c:dPt>
            <c:idx val="16"/>
            <c:spPr>
              <a:solidFill>
                <a:srgbClr val="FF0000"/>
              </a:solidFill>
            </c:spPr>
          </c:dPt>
          <c:cat>
            <c:multiLvlStrRef>
              <c:f>Sheet2!$A$2:$B$19</c:f>
              <c:multiLvlStrCache>
                <c:ptCount val="18"/>
                <c:lvl>
                  <c:pt idx="0">
                    <c:v>AFC </c:v>
                  </c:pt>
                  <c:pt idx="1">
                    <c:v>RAC</c:v>
                  </c:pt>
                  <c:pt idx="2">
                    <c:v>Skyline</c:v>
                  </c:pt>
                  <c:pt idx="3">
                    <c:v>AFC</c:v>
                  </c:pt>
                  <c:pt idx="4">
                    <c:v>RAC</c:v>
                  </c:pt>
                  <c:pt idx="5">
                    <c:v>Skyline</c:v>
                  </c:pt>
                  <c:pt idx="6">
                    <c:v>AFC</c:v>
                  </c:pt>
                  <c:pt idx="7">
                    <c:v>RAC</c:v>
                  </c:pt>
                  <c:pt idx="8">
                    <c:v>Skyline</c:v>
                  </c:pt>
                  <c:pt idx="9">
                    <c:v>AFC</c:v>
                  </c:pt>
                  <c:pt idx="10">
                    <c:v>RAC</c:v>
                  </c:pt>
                  <c:pt idx="11">
                    <c:v>Skyline</c:v>
                  </c:pt>
                  <c:pt idx="12">
                    <c:v>AFC</c:v>
                  </c:pt>
                  <c:pt idx="13">
                    <c:v>RAC</c:v>
                  </c:pt>
                  <c:pt idx="14">
                    <c:v>Skyline</c:v>
                  </c:pt>
                  <c:pt idx="15">
                    <c:v>AFC</c:v>
                  </c:pt>
                  <c:pt idx="16">
                    <c:v>RAC</c:v>
                  </c:pt>
                  <c:pt idx="17">
                    <c:v>Skyline</c:v>
                  </c:pt>
                </c:lvl>
                <c:lvl>
                  <c:pt idx="0">
                    <c:v>Summer 2011</c:v>
                  </c:pt>
                  <c:pt idx="3">
                    <c:v>Spring 2011</c:v>
                  </c:pt>
                  <c:pt idx="6">
                    <c:v>Fall 2010</c:v>
                  </c:pt>
                  <c:pt idx="9">
                    <c:v>Summer 2010</c:v>
                  </c:pt>
                  <c:pt idx="12">
                    <c:v>Spring 2010</c:v>
                  </c:pt>
                  <c:pt idx="15">
                    <c:v>Fall 2009 </c:v>
                  </c:pt>
                </c:lvl>
              </c:multiLvlStrCache>
            </c:multiLvlStrRef>
          </c:cat>
          <c:val>
            <c:numRef>
              <c:f>Sheet2!$C$2:$C$19</c:f>
              <c:numCache>
                <c:formatCode>#,##0</c:formatCode>
                <c:ptCount val="18"/>
                <c:pt idx="0" formatCode="General">
                  <c:v>698</c:v>
                </c:pt>
                <c:pt idx="1">
                  <c:v>22681</c:v>
                </c:pt>
                <c:pt idx="2">
                  <c:v>9</c:v>
                </c:pt>
                <c:pt idx="3">
                  <c:v>54322</c:v>
                </c:pt>
                <c:pt idx="4">
                  <c:v>45649</c:v>
                </c:pt>
                <c:pt idx="5">
                  <c:v>29245</c:v>
                </c:pt>
                <c:pt idx="6">
                  <c:v>58146</c:v>
                </c:pt>
                <c:pt idx="7">
                  <c:v>39671</c:v>
                </c:pt>
                <c:pt idx="8">
                  <c:v>32239</c:v>
                </c:pt>
                <c:pt idx="9">
                  <c:v>19996</c:v>
                </c:pt>
                <c:pt idx="10">
                  <c:v>8076</c:v>
                </c:pt>
                <c:pt idx="11" formatCode="General">
                  <c:v>27</c:v>
                </c:pt>
                <c:pt idx="12">
                  <c:v>59124</c:v>
                </c:pt>
                <c:pt idx="13">
                  <c:v>49545</c:v>
                </c:pt>
                <c:pt idx="14">
                  <c:v>32713</c:v>
                </c:pt>
                <c:pt idx="15">
                  <c:v>51229</c:v>
                </c:pt>
                <c:pt idx="16">
                  <c:v>31285</c:v>
                </c:pt>
                <c:pt idx="17">
                  <c:v>27968</c:v>
                </c:pt>
              </c:numCache>
            </c:numRef>
          </c:val>
        </c:ser>
        <c:ser>
          <c:idx val="1"/>
          <c:order val="1"/>
          <c:tx>
            <c:strRef>
              <c:f>Sheet2!$D$1</c:f>
              <c:strCache>
                <c:ptCount val="1"/>
                <c:pt idx="0">
                  <c:v>Total Unique Students</c:v>
                </c:pt>
              </c:strCache>
            </c:strRef>
          </c:tx>
          <c:spPr>
            <a:solidFill>
              <a:srgbClr val="FFC000"/>
            </a:solidFill>
          </c:spPr>
          <c:cat>
            <c:multiLvlStrRef>
              <c:f>Sheet2!$A$2:$B$19</c:f>
              <c:multiLvlStrCache>
                <c:ptCount val="18"/>
                <c:lvl>
                  <c:pt idx="0">
                    <c:v>AFC </c:v>
                  </c:pt>
                  <c:pt idx="1">
                    <c:v>RAC</c:v>
                  </c:pt>
                  <c:pt idx="2">
                    <c:v>Skyline</c:v>
                  </c:pt>
                  <c:pt idx="3">
                    <c:v>AFC</c:v>
                  </c:pt>
                  <c:pt idx="4">
                    <c:v>RAC</c:v>
                  </c:pt>
                  <c:pt idx="5">
                    <c:v>Skyline</c:v>
                  </c:pt>
                  <c:pt idx="6">
                    <c:v>AFC</c:v>
                  </c:pt>
                  <c:pt idx="7">
                    <c:v>RAC</c:v>
                  </c:pt>
                  <c:pt idx="8">
                    <c:v>Skyline</c:v>
                  </c:pt>
                  <c:pt idx="9">
                    <c:v>AFC</c:v>
                  </c:pt>
                  <c:pt idx="10">
                    <c:v>RAC</c:v>
                  </c:pt>
                  <c:pt idx="11">
                    <c:v>Skyline</c:v>
                  </c:pt>
                  <c:pt idx="12">
                    <c:v>AFC</c:v>
                  </c:pt>
                  <c:pt idx="13">
                    <c:v>RAC</c:v>
                  </c:pt>
                  <c:pt idx="14">
                    <c:v>Skyline</c:v>
                  </c:pt>
                  <c:pt idx="15">
                    <c:v>AFC</c:v>
                  </c:pt>
                  <c:pt idx="16">
                    <c:v>RAC</c:v>
                  </c:pt>
                  <c:pt idx="17">
                    <c:v>Skyline</c:v>
                  </c:pt>
                </c:lvl>
                <c:lvl>
                  <c:pt idx="0">
                    <c:v>Summer 2011</c:v>
                  </c:pt>
                  <c:pt idx="3">
                    <c:v>Spring 2011</c:v>
                  </c:pt>
                  <c:pt idx="6">
                    <c:v>Fall 2010</c:v>
                  </c:pt>
                  <c:pt idx="9">
                    <c:v>Summer 2010</c:v>
                  </c:pt>
                  <c:pt idx="12">
                    <c:v>Spring 2010</c:v>
                  </c:pt>
                  <c:pt idx="15">
                    <c:v>Fall 2009 </c:v>
                  </c:pt>
                </c:lvl>
              </c:multiLvlStrCache>
            </c:multiLvlStrRef>
          </c:cat>
          <c:val>
            <c:numRef>
              <c:f>Sheet2!$D$2:$D$19</c:f>
              <c:numCache>
                <c:formatCode>#,##0</c:formatCode>
                <c:ptCount val="18"/>
                <c:pt idx="0" formatCode="General">
                  <c:v>557</c:v>
                </c:pt>
                <c:pt idx="1">
                  <c:v>2774</c:v>
                </c:pt>
                <c:pt idx="2">
                  <c:v>9</c:v>
                </c:pt>
                <c:pt idx="3">
                  <c:v>6784</c:v>
                </c:pt>
                <c:pt idx="4">
                  <c:v>5923</c:v>
                </c:pt>
                <c:pt idx="5">
                  <c:v>3804</c:v>
                </c:pt>
                <c:pt idx="6">
                  <c:v>7346</c:v>
                </c:pt>
                <c:pt idx="7">
                  <c:v>5570</c:v>
                </c:pt>
                <c:pt idx="8">
                  <c:v>4046</c:v>
                </c:pt>
                <c:pt idx="9">
                  <c:v>3005</c:v>
                </c:pt>
                <c:pt idx="10">
                  <c:v>1777</c:v>
                </c:pt>
                <c:pt idx="11" formatCode="General">
                  <c:v>27</c:v>
                </c:pt>
                <c:pt idx="12">
                  <c:v>6911</c:v>
                </c:pt>
                <c:pt idx="13">
                  <c:v>5906</c:v>
                </c:pt>
                <c:pt idx="14">
                  <c:v>3836</c:v>
                </c:pt>
                <c:pt idx="15">
                  <c:v>6811</c:v>
                </c:pt>
                <c:pt idx="16">
                  <c:v>4604</c:v>
                </c:pt>
                <c:pt idx="17">
                  <c:v>3669</c:v>
                </c:pt>
              </c:numCache>
            </c:numRef>
          </c:val>
        </c:ser>
        <c:gapWidth val="0"/>
        <c:gapDepth val="0"/>
        <c:shape val="box"/>
        <c:axId val="51911296"/>
        <c:axId val="51913472"/>
        <c:axId val="0"/>
      </c:bar3DChart>
      <c:catAx>
        <c:axId val="51911296"/>
        <c:scaling>
          <c:orientation val="minMax"/>
        </c:scaling>
        <c:axPos val="b"/>
        <c:title>
          <c:tx>
            <c:rich>
              <a:bodyPr/>
              <a:lstStyle/>
              <a:p>
                <a:pPr>
                  <a:defRPr/>
                </a:pPr>
                <a:r>
                  <a:rPr lang="en-US"/>
                  <a:t>School Term and Facility</a:t>
                </a:r>
              </a:p>
            </c:rich>
          </c:tx>
          <c:layout/>
        </c:title>
        <c:majorTickMark val="none"/>
        <c:tickLblPos val="nextTo"/>
        <c:crossAx val="51913472"/>
        <c:crosses val="autoZero"/>
        <c:auto val="1"/>
        <c:lblAlgn val="ctr"/>
        <c:lblOffset val="100"/>
      </c:catAx>
      <c:valAx>
        <c:axId val="51913472"/>
        <c:scaling>
          <c:orientation val="minMax"/>
        </c:scaling>
        <c:axPos val="l"/>
        <c:title>
          <c:tx>
            <c:rich>
              <a:bodyPr/>
              <a:lstStyle/>
              <a:p>
                <a:pPr>
                  <a:defRPr/>
                </a:pPr>
                <a:r>
                  <a:rPr lang="en-US"/>
                  <a:t>Number of </a:t>
                </a:r>
                <a:r>
                  <a:rPr lang="en-US">
                    <a:solidFill>
                      <a:srgbClr val="FFC000"/>
                    </a:solidFill>
                  </a:rPr>
                  <a:t>Students</a:t>
                </a:r>
                <a:r>
                  <a:rPr lang="en-US"/>
                  <a:t> and visits</a:t>
                </a:r>
              </a:p>
            </c:rich>
          </c:tx>
          <c:layout/>
        </c:title>
        <c:numFmt formatCode="General" sourceLinked="1"/>
        <c:tickLblPos val="nextTo"/>
        <c:crossAx val="51911296"/>
        <c:crosses val="autoZero"/>
        <c:crossBetween val="between"/>
      </c:valAx>
    </c:plotArea>
    <c:plotVisOnly val="1"/>
  </c:chart>
  <c:externalData r:id="rId1"/>
</c:chartSpace>
</file>

<file path=ppt/charts/chart3.xml><?xml version="1.0" encoding="utf-8"?>
<c:chartSpace xmlns:c="http://schemas.openxmlformats.org/drawingml/2006/chart" xmlns:a="http://schemas.openxmlformats.org/drawingml/2006/main" xmlns:r="http://schemas.openxmlformats.org/officeDocument/2006/relationships">
  <c:date1904 val="1"/>
  <c:lang val="en-US"/>
  <c:style val="7"/>
  <c:chart>
    <c:view3D>
      <c:rAngAx val="1"/>
    </c:view3D>
    <c:sideWall>
      <c:spPr>
        <a:noFill/>
        <a:ln w="25400">
          <a:noFill/>
        </a:ln>
      </c:spPr>
    </c:sideWall>
    <c:backWall>
      <c:spPr>
        <a:noFill/>
        <a:ln w="25400">
          <a:noFill/>
        </a:ln>
      </c:spPr>
    </c:backWall>
    <c:plotArea>
      <c:layout/>
      <c:bar3DChart>
        <c:barDir val="col"/>
        <c:grouping val="clustered"/>
        <c:ser>
          <c:idx val="0"/>
          <c:order val="0"/>
          <c:dLbls>
            <c:showVal val="1"/>
          </c:dLbls>
          <c:cat>
            <c:strRef>
              <c:f>Sheet3!$A$2:$A$9</c:f>
              <c:strCache>
                <c:ptCount val="8"/>
                <c:pt idx="0">
                  <c:v>Total enrollment</c:v>
                </c:pt>
                <c:pt idx="1">
                  <c:v>Undergraduate</c:v>
                </c:pt>
                <c:pt idx="2">
                  <c:v>Graduate</c:v>
                </c:pt>
                <c:pt idx="3">
                  <c:v>African Americans</c:v>
                </c:pt>
                <c:pt idx="4">
                  <c:v>Asian Americans</c:v>
                </c:pt>
                <c:pt idx="5">
                  <c:v>Hispanic Americans</c:v>
                </c:pt>
                <c:pt idx="6">
                  <c:v>Native Americans</c:v>
                </c:pt>
                <c:pt idx="7">
                  <c:v>Full Time Freshman</c:v>
                </c:pt>
              </c:strCache>
            </c:strRef>
          </c:cat>
          <c:val>
            <c:numRef>
              <c:f>Sheet3!$B$2:$B$9</c:f>
              <c:numCache>
                <c:formatCode>#,##0</c:formatCode>
                <c:ptCount val="8"/>
                <c:pt idx="0">
                  <c:v>32562</c:v>
                </c:pt>
                <c:pt idx="1">
                  <c:v>19623</c:v>
                </c:pt>
                <c:pt idx="2">
                  <c:v>7945</c:v>
                </c:pt>
                <c:pt idx="3">
                  <c:v>2457</c:v>
                </c:pt>
                <c:pt idx="4">
                  <c:v>4091</c:v>
                </c:pt>
                <c:pt idx="5">
                  <c:v>2417</c:v>
                </c:pt>
                <c:pt idx="6" formatCode="General">
                  <c:v>61</c:v>
                </c:pt>
                <c:pt idx="7">
                  <c:v>2603</c:v>
                </c:pt>
              </c:numCache>
            </c:numRef>
          </c:val>
        </c:ser>
        <c:shape val="box"/>
        <c:axId val="51934336"/>
        <c:axId val="51935872"/>
        <c:axId val="0"/>
      </c:bar3DChart>
      <c:catAx>
        <c:axId val="51934336"/>
        <c:scaling>
          <c:orientation val="minMax"/>
        </c:scaling>
        <c:axPos val="b"/>
        <c:tickLblPos val="nextTo"/>
        <c:crossAx val="51935872"/>
        <c:crosses val="autoZero"/>
        <c:auto val="1"/>
        <c:lblAlgn val="ctr"/>
        <c:lblOffset val="100"/>
      </c:catAx>
      <c:valAx>
        <c:axId val="51935872"/>
        <c:scaling>
          <c:orientation val="minMax"/>
        </c:scaling>
        <c:axPos val="l"/>
        <c:majorGridlines/>
        <c:numFmt formatCode="#,##0" sourceLinked="1"/>
        <c:tickLblPos val="nextTo"/>
        <c:crossAx val="51934336"/>
        <c:crosses val="autoZero"/>
        <c:crossBetween val="between"/>
      </c:valAx>
      <c:spPr>
        <a:noFill/>
        <a:ln w="25400">
          <a:noFill/>
        </a:ln>
      </c:spPr>
    </c:plotArea>
    <c:plotVisOnly val="1"/>
  </c:chart>
  <c:externalData r:id="rId1"/>
  <c:userShapes r:id="rId2"/>
</c:chartSpace>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513D702B-F7C7-4C9A-84C4-FA02C2CC7DCA}" type="doc">
      <dgm:prSet loTypeId="urn:microsoft.com/office/officeart/2005/8/layout/radial6" loCatId="cycle" qsTypeId="urn:microsoft.com/office/officeart/2005/8/quickstyle/3d1" qsCatId="3D" csTypeId="urn:microsoft.com/office/officeart/2005/8/colors/colorful1" csCatId="colorful" phldr="1"/>
      <dgm:spPr/>
      <dgm:t>
        <a:bodyPr/>
        <a:lstStyle/>
        <a:p>
          <a:endParaRPr lang="en-US"/>
        </a:p>
      </dgm:t>
    </dgm:pt>
    <dgm:pt modelId="{0DAFD599-CFDC-4CB9-BB14-23138F35C917}">
      <dgm:prSet phldrT="[Text]" custT="1"/>
      <dgm:spPr/>
      <dgm:t>
        <a:bodyPr/>
        <a:lstStyle/>
        <a:p>
          <a:r>
            <a:rPr lang="en-US" sz="3200" dirty="0" smtClean="0"/>
            <a:t>People in the community</a:t>
          </a:r>
          <a:endParaRPr lang="en-US" sz="3200" dirty="0"/>
        </a:p>
      </dgm:t>
    </dgm:pt>
    <dgm:pt modelId="{5A4F46AA-E4C1-445D-9624-DD65ED159DF6}" type="parTrans" cxnId="{D7B4A36F-D968-436A-B72B-7BF8CB58E993}">
      <dgm:prSet/>
      <dgm:spPr/>
      <dgm:t>
        <a:bodyPr/>
        <a:lstStyle/>
        <a:p>
          <a:endParaRPr lang="en-US"/>
        </a:p>
      </dgm:t>
    </dgm:pt>
    <dgm:pt modelId="{3C1CB08C-C136-4ACA-86DE-2C0FA04B79F1}" type="sibTrans" cxnId="{D7B4A36F-D968-436A-B72B-7BF8CB58E993}">
      <dgm:prSet/>
      <dgm:spPr/>
      <dgm:t>
        <a:bodyPr/>
        <a:lstStyle/>
        <a:p>
          <a:endParaRPr lang="en-US"/>
        </a:p>
      </dgm:t>
    </dgm:pt>
    <dgm:pt modelId="{7348FF48-6573-4347-B135-D8B86211BBA5}">
      <dgm:prSet phldrT="[Text]"/>
      <dgm:spPr/>
      <dgm:t>
        <a:bodyPr/>
        <a:lstStyle/>
        <a:p>
          <a:r>
            <a:rPr lang="en-US" dirty="0" smtClean="0"/>
            <a:t>Physical Environment</a:t>
          </a:r>
          <a:endParaRPr lang="en-US" dirty="0"/>
        </a:p>
      </dgm:t>
    </dgm:pt>
    <dgm:pt modelId="{376B1D05-569D-493A-AB3E-4890D54B522F}" type="parTrans" cxnId="{8422202C-E9DB-4C7C-93DB-26096FCFE0EF}">
      <dgm:prSet/>
      <dgm:spPr/>
      <dgm:t>
        <a:bodyPr/>
        <a:lstStyle/>
        <a:p>
          <a:endParaRPr lang="en-US"/>
        </a:p>
      </dgm:t>
    </dgm:pt>
    <dgm:pt modelId="{7509A90B-9C0C-46C2-89C2-BC49D304A4D7}" type="sibTrans" cxnId="{8422202C-E9DB-4C7C-93DB-26096FCFE0EF}">
      <dgm:prSet/>
      <dgm:spPr/>
      <dgm:t>
        <a:bodyPr/>
        <a:lstStyle/>
        <a:p>
          <a:endParaRPr lang="en-US"/>
        </a:p>
      </dgm:t>
    </dgm:pt>
    <dgm:pt modelId="{309EC081-C14F-4365-AB5E-77C8177ED14E}">
      <dgm:prSet phldrT="[Text]"/>
      <dgm:spPr/>
      <dgm:t>
        <a:bodyPr/>
        <a:lstStyle/>
        <a:p>
          <a:r>
            <a:rPr lang="en-US" dirty="0" smtClean="0"/>
            <a:t>Education</a:t>
          </a:r>
          <a:endParaRPr lang="en-US" dirty="0"/>
        </a:p>
      </dgm:t>
    </dgm:pt>
    <dgm:pt modelId="{DFFC468D-66D5-4E43-90B9-00B9C5E877F8}" type="parTrans" cxnId="{DCC83300-AAEF-4717-882A-4DE3459B07BB}">
      <dgm:prSet/>
      <dgm:spPr/>
      <dgm:t>
        <a:bodyPr/>
        <a:lstStyle/>
        <a:p>
          <a:endParaRPr lang="en-US"/>
        </a:p>
      </dgm:t>
    </dgm:pt>
    <dgm:pt modelId="{068F367B-FE5B-4CF0-AB68-9BB59907461F}" type="sibTrans" cxnId="{DCC83300-AAEF-4717-882A-4DE3459B07BB}">
      <dgm:prSet/>
      <dgm:spPr/>
      <dgm:t>
        <a:bodyPr/>
        <a:lstStyle/>
        <a:p>
          <a:endParaRPr lang="en-US"/>
        </a:p>
      </dgm:t>
    </dgm:pt>
    <dgm:pt modelId="{E5F65EE9-4861-48C0-B22F-FF8A3CAD33D7}">
      <dgm:prSet phldrT="[Text]"/>
      <dgm:spPr/>
      <dgm:t>
        <a:bodyPr/>
        <a:lstStyle/>
        <a:p>
          <a:r>
            <a:rPr lang="en-US" dirty="0" smtClean="0"/>
            <a:t>Safety &amp; Transportation</a:t>
          </a:r>
          <a:endParaRPr lang="en-US" dirty="0"/>
        </a:p>
      </dgm:t>
    </dgm:pt>
    <dgm:pt modelId="{4FA9561C-4ACD-4E03-A8B2-132F4717A5BB}" type="parTrans" cxnId="{C61AB2F8-DA48-4F4D-82E6-C16D7775BB8C}">
      <dgm:prSet/>
      <dgm:spPr/>
      <dgm:t>
        <a:bodyPr/>
        <a:lstStyle/>
        <a:p>
          <a:endParaRPr lang="en-US"/>
        </a:p>
      </dgm:t>
    </dgm:pt>
    <dgm:pt modelId="{D7319E4B-CB1C-4928-8C05-382E9C35EC3D}" type="sibTrans" cxnId="{C61AB2F8-DA48-4F4D-82E6-C16D7775BB8C}">
      <dgm:prSet/>
      <dgm:spPr/>
      <dgm:t>
        <a:bodyPr/>
        <a:lstStyle/>
        <a:p>
          <a:endParaRPr lang="en-US"/>
        </a:p>
      </dgm:t>
    </dgm:pt>
    <dgm:pt modelId="{EB8E0D4E-3DBD-4F10-88D0-285F11854C32}">
      <dgm:prSet phldrT="[Text]"/>
      <dgm:spPr/>
      <dgm:t>
        <a:bodyPr/>
        <a:lstStyle/>
        <a:p>
          <a:r>
            <a:rPr lang="en-US" dirty="0" smtClean="0"/>
            <a:t>Politics &amp; Government </a:t>
          </a:r>
          <a:endParaRPr lang="en-US" dirty="0"/>
        </a:p>
      </dgm:t>
    </dgm:pt>
    <dgm:pt modelId="{4920267B-0BBB-409E-A38E-E400901F5874}" type="parTrans" cxnId="{376A158E-4F66-4D4B-B492-561FC073C612}">
      <dgm:prSet/>
      <dgm:spPr/>
      <dgm:t>
        <a:bodyPr/>
        <a:lstStyle/>
        <a:p>
          <a:endParaRPr lang="en-US"/>
        </a:p>
      </dgm:t>
    </dgm:pt>
    <dgm:pt modelId="{30DE4276-D14B-4A34-9A55-D04CAB5D0A1D}" type="sibTrans" cxnId="{376A158E-4F66-4D4B-B492-561FC073C612}">
      <dgm:prSet/>
      <dgm:spPr/>
      <dgm:t>
        <a:bodyPr/>
        <a:lstStyle/>
        <a:p>
          <a:endParaRPr lang="en-US"/>
        </a:p>
      </dgm:t>
    </dgm:pt>
    <dgm:pt modelId="{A1ECDDAE-99EE-4210-B0B4-50BF5E7B9C4C}">
      <dgm:prSet/>
      <dgm:spPr/>
      <dgm:t>
        <a:bodyPr/>
        <a:lstStyle/>
        <a:p>
          <a:r>
            <a:rPr lang="en-US" dirty="0" smtClean="0"/>
            <a:t>Health &amp; Soc. Services</a:t>
          </a:r>
          <a:endParaRPr lang="en-US" dirty="0"/>
        </a:p>
      </dgm:t>
    </dgm:pt>
    <dgm:pt modelId="{C8518D4F-1DE9-424B-963B-AEFD844FE373}" type="parTrans" cxnId="{E4052BDA-EB9E-49C0-BA48-6DBEFEE35D79}">
      <dgm:prSet/>
      <dgm:spPr/>
      <dgm:t>
        <a:bodyPr/>
        <a:lstStyle/>
        <a:p>
          <a:endParaRPr lang="en-US"/>
        </a:p>
      </dgm:t>
    </dgm:pt>
    <dgm:pt modelId="{9734AD94-C3A3-437D-9AB9-CF14081EFCB7}" type="sibTrans" cxnId="{E4052BDA-EB9E-49C0-BA48-6DBEFEE35D79}">
      <dgm:prSet/>
      <dgm:spPr/>
      <dgm:t>
        <a:bodyPr/>
        <a:lstStyle/>
        <a:p>
          <a:endParaRPr lang="en-US"/>
        </a:p>
      </dgm:t>
    </dgm:pt>
    <dgm:pt modelId="{9BDB8DA0-BE8A-4197-8A0E-E73E5F3F97CD}">
      <dgm:prSet/>
      <dgm:spPr/>
      <dgm:t>
        <a:bodyPr/>
        <a:lstStyle/>
        <a:p>
          <a:r>
            <a:rPr lang="en-US" dirty="0" smtClean="0"/>
            <a:t>Communication</a:t>
          </a:r>
          <a:endParaRPr lang="en-US" dirty="0"/>
        </a:p>
      </dgm:t>
    </dgm:pt>
    <dgm:pt modelId="{37064D9E-B001-473E-940E-F88C71320CE4}" type="parTrans" cxnId="{2DCB771F-006F-4B5A-8AD2-0FACB53C1C68}">
      <dgm:prSet/>
      <dgm:spPr/>
      <dgm:t>
        <a:bodyPr/>
        <a:lstStyle/>
        <a:p>
          <a:endParaRPr lang="en-US"/>
        </a:p>
      </dgm:t>
    </dgm:pt>
    <dgm:pt modelId="{7093CAE0-BD7C-413F-BDD9-8899B7E12C18}" type="sibTrans" cxnId="{2DCB771F-006F-4B5A-8AD2-0FACB53C1C68}">
      <dgm:prSet/>
      <dgm:spPr/>
      <dgm:t>
        <a:bodyPr/>
        <a:lstStyle/>
        <a:p>
          <a:endParaRPr lang="en-US"/>
        </a:p>
      </dgm:t>
    </dgm:pt>
    <dgm:pt modelId="{269DDF67-EE4A-4EDC-95F4-6BEAB0CAC89B}">
      <dgm:prSet/>
      <dgm:spPr/>
      <dgm:t>
        <a:bodyPr/>
        <a:lstStyle/>
        <a:p>
          <a:r>
            <a:rPr lang="en-US" dirty="0" smtClean="0"/>
            <a:t>Economics</a:t>
          </a:r>
          <a:endParaRPr lang="en-US" dirty="0"/>
        </a:p>
      </dgm:t>
    </dgm:pt>
    <dgm:pt modelId="{AFD1D624-E2E5-4B54-803B-A3470339AEEE}" type="parTrans" cxnId="{4602FF80-7CAD-4E61-8474-F5C2CA4AE642}">
      <dgm:prSet/>
      <dgm:spPr/>
      <dgm:t>
        <a:bodyPr/>
        <a:lstStyle/>
        <a:p>
          <a:endParaRPr lang="en-US"/>
        </a:p>
      </dgm:t>
    </dgm:pt>
    <dgm:pt modelId="{083D0767-C9DB-4417-A3D5-946B628D7EEA}" type="sibTrans" cxnId="{4602FF80-7CAD-4E61-8474-F5C2CA4AE642}">
      <dgm:prSet/>
      <dgm:spPr/>
      <dgm:t>
        <a:bodyPr/>
        <a:lstStyle/>
        <a:p>
          <a:endParaRPr lang="en-US"/>
        </a:p>
      </dgm:t>
    </dgm:pt>
    <dgm:pt modelId="{84551B2A-C4D8-4193-B2C5-A04C20A8A4E0}">
      <dgm:prSet/>
      <dgm:spPr/>
      <dgm:t>
        <a:bodyPr/>
        <a:lstStyle/>
        <a:p>
          <a:r>
            <a:rPr lang="en-US" dirty="0" smtClean="0"/>
            <a:t>Recreation</a:t>
          </a:r>
          <a:endParaRPr lang="en-US" dirty="0"/>
        </a:p>
      </dgm:t>
    </dgm:pt>
    <dgm:pt modelId="{5A3C30C2-0193-4952-84DE-A49D14A474D5}" type="parTrans" cxnId="{F0CE5B65-8576-441B-BF95-1CDD38B32C41}">
      <dgm:prSet/>
      <dgm:spPr/>
      <dgm:t>
        <a:bodyPr/>
        <a:lstStyle/>
        <a:p>
          <a:endParaRPr lang="en-US"/>
        </a:p>
      </dgm:t>
    </dgm:pt>
    <dgm:pt modelId="{C12EF685-7F1D-482F-A3DF-8765B8B43E24}" type="sibTrans" cxnId="{F0CE5B65-8576-441B-BF95-1CDD38B32C41}">
      <dgm:prSet/>
      <dgm:spPr/>
      <dgm:t>
        <a:bodyPr/>
        <a:lstStyle/>
        <a:p>
          <a:endParaRPr lang="en-US"/>
        </a:p>
      </dgm:t>
    </dgm:pt>
    <dgm:pt modelId="{DC406B86-3B9E-446B-8CDE-E6A19215F3C4}" type="pres">
      <dgm:prSet presAssocID="{513D702B-F7C7-4C9A-84C4-FA02C2CC7DCA}" presName="Name0" presStyleCnt="0">
        <dgm:presLayoutVars>
          <dgm:chMax val="1"/>
          <dgm:dir/>
          <dgm:animLvl val="ctr"/>
          <dgm:resizeHandles val="exact"/>
        </dgm:presLayoutVars>
      </dgm:prSet>
      <dgm:spPr/>
      <dgm:t>
        <a:bodyPr/>
        <a:lstStyle/>
        <a:p>
          <a:endParaRPr lang="en-US"/>
        </a:p>
      </dgm:t>
    </dgm:pt>
    <dgm:pt modelId="{A9662EB9-60EA-4C16-9ED6-E5ABAA1322BC}" type="pres">
      <dgm:prSet presAssocID="{0DAFD599-CFDC-4CB9-BB14-23138F35C917}" presName="centerShape" presStyleLbl="node0" presStyleIdx="0" presStyleCnt="1" custScaleX="208979" custScaleY="161317"/>
      <dgm:spPr/>
      <dgm:t>
        <a:bodyPr/>
        <a:lstStyle/>
        <a:p>
          <a:endParaRPr lang="en-US"/>
        </a:p>
      </dgm:t>
    </dgm:pt>
    <dgm:pt modelId="{D5A15665-17B6-49E8-92B9-7099824338D8}" type="pres">
      <dgm:prSet presAssocID="{7348FF48-6573-4347-B135-D8B86211BBA5}" presName="node" presStyleLbl="node1" presStyleIdx="0" presStyleCnt="8" custRadScaleRad="98147" custRadScaleInc="-7283">
        <dgm:presLayoutVars>
          <dgm:bulletEnabled val="1"/>
        </dgm:presLayoutVars>
      </dgm:prSet>
      <dgm:spPr/>
      <dgm:t>
        <a:bodyPr/>
        <a:lstStyle/>
        <a:p>
          <a:endParaRPr lang="en-US"/>
        </a:p>
      </dgm:t>
    </dgm:pt>
    <dgm:pt modelId="{92E387FB-8FA6-4DBF-ABE9-F87F43C188DC}" type="pres">
      <dgm:prSet presAssocID="{7348FF48-6573-4347-B135-D8B86211BBA5}" presName="dummy" presStyleCnt="0"/>
      <dgm:spPr/>
      <dgm:t>
        <a:bodyPr/>
        <a:lstStyle/>
        <a:p>
          <a:endParaRPr lang="en-US"/>
        </a:p>
      </dgm:t>
    </dgm:pt>
    <dgm:pt modelId="{8228FF21-17F5-4FE6-8274-4BE6E55F78CA}" type="pres">
      <dgm:prSet presAssocID="{7509A90B-9C0C-46C2-89C2-BC49D304A4D7}" presName="sibTrans" presStyleLbl="sibTrans2D1" presStyleIdx="0" presStyleCnt="8"/>
      <dgm:spPr/>
      <dgm:t>
        <a:bodyPr/>
        <a:lstStyle/>
        <a:p>
          <a:endParaRPr lang="en-US"/>
        </a:p>
      </dgm:t>
    </dgm:pt>
    <dgm:pt modelId="{B64E0E6B-77E2-4699-B495-8B12EF34308C}" type="pres">
      <dgm:prSet presAssocID="{309EC081-C14F-4365-AB5E-77C8177ED14E}" presName="node" presStyleLbl="node1" presStyleIdx="1" presStyleCnt="8">
        <dgm:presLayoutVars>
          <dgm:bulletEnabled val="1"/>
        </dgm:presLayoutVars>
      </dgm:prSet>
      <dgm:spPr/>
      <dgm:t>
        <a:bodyPr/>
        <a:lstStyle/>
        <a:p>
          <a:endParaRPr lang="en-US"/>
        </a:p>
      </dgm:t>
    </dgm:pt>
    <dgm:pt modelId="{F0053EC4-2CA6-46D2-8AA1-97444EA20C47}" type="pres">
      <dgm:prSet presAssocID="{309EC081-C14F-4365-AB5E-77C8177ED14E}" presName="dummy" presStyleCnt="0"/>
      <dgm:spPr/>
      <dgm:t>
        <a:bodyPr/>
        <a:lstStyle/>
        <a:p>
          <a:endParaRPr lang="en-US"/>
        </a:p>
      </dgm:t>
    </dgm:pt>
    <dgm:pt modelId="{F063537D-A405-4A44-963C-29F186A5AC3B}" type="pres">
      <dgm:prSet presAssocID="{068F367B-FE5B-4CF0-AB68-9BB59907461F}" presName="sibTrans" presStyleLbl="sibTrans2D1" presStyleIdx="1" presStyleCnt="8"/>
      <dgm:spPr/>
      <dgm:t>
        <a:bodyPr/>
        <a:lstStyle/>
        <a:p>
          <a:endParaRPr lang="en-US"/>
        </a:p>
      </dgm:t>
    </dgm:pt>
    <dgm:pt modelId="{DDDFE6EF-7819-40FC-846A-FDB502042534}" type="pres">
      <dgm:prSet presAssocID="{E5F65EE9-4861-48C0-B22F-FF8A3CAD33D7}" presName="node" presStyleLbl="node1" presStyleIdx="2" presStyleCnt="8">
        <dgm:presLayoutVars>
          <dgm:bulletEnabled val="1"/>
        </dgm:presLayoutVars>
      </dgm:prSet>
      <dgm:spPr/>
      <dgm:t>
        <a:bodyPr/>
        <a:lstStyle/>
        <a:p>
          <a:endParaRPr lang="en-US"/>
        </a:p>
      </dgm:t>
    </dgm:pt>
    <dgm:pt modelId="{A953FD81-F9A3-406B-9200-750F1C1A5843}" type="pres">
      <dgm:prSet presAssocID="{E5F65EE9-4861-48C0-B22F-FF8A3CAD33D7}" presName="dummy" presStyleCnt="0"/>
      <dgm:spPr/>
      <dgm:t>
        <a:bodyPr/>
        <a:lstStyle/>
        <a:p>
          <a:endParaRPr lang="en-US"/>
        </a:p>
      </dgm:t>
    </dgm:pt>
    <dgm:pt modelId="{0B52176B-7794-406E-B61F-BDFD89FF563E}" type="pres">
      <dgm:prSet presAssocID="{D7319E4B-CB1C-4928-8C05-382E9C35EC3D}" presName="sibTrans" presStyleLbl="sibTrans2D1" presStyleIdx="2" presStyleCnt="8"/>
      <dgm:spPr/>
      <dgm:t>
        <a:bodyPr/>
        <a:lstStyle/>
        <a:p>
          <a:endParaRPr lang="en-US"/>
        </a:p>
      </dgm:t>
    </dgm:pt>
    <dgm:pt modelId="{247144F8-85B6-46BC-B6D4-FEEA2C3B90A4}" type="pres">
      <dgm:prSet presAssocID="{EB8E0D4E-3DBD-4F10-88D0-285F11854C32}" presName="node" presStyleLbl="node1" presStyleIdx="3" presStyleCnt="8">
        <dgm:presLayoutVars>
          <dgm:bulletEnabled val="1"/>
        </dgm:presLayoutVars>
      </dgm:prSet>
      <dgm:spPr/>
      <dgm:t>
        <a:bodyPr/>
        <a:lstStyle/>
        <a:p>
          <a:endParaRPr lang="en-US"/>
        </a:p>
      </dgm:t>
    </dgm:pt>
    <dgm:pt modelId="{C83CE005-78A6-43C3-95C4-003271035F2A}" type="pres">
      <dgm:prSet presAssocID="{EB8E0D4E-3DBD-4F10-88D0-285F11854C32}" presName="dummy" presStyleCnt="0"/>
      <dgm:spPr/>
      <dgm:t>
        <a:bodyPr/>
        <a:lstStyle/>
        <a:p>
          <a:endParaRPr lang="en-US"/>
        </a:p>
      </dgm:t>
    </dgm:pt>
    <dgm:pt modelId="{7E8F5CD5-2A03-4F00-A6B5-68327D392C01}" type="pres">
      <dgm:prSet presAssocID="{30DE4276-D14B-4A34-9A55-D04CAB5D0A1D}" presName="sibTrans" presStyleLbl="sibTrans2D1" presStyleIdx="3" presStyleCnt="8"/>
      <dgm:spPr/>
      <dgm:t>
        <a:bodyPr/>
        <a:lstStyle/>
        <a:p>
          <a:endParaRPr lang="en-US"/>
        </a:p>
      </dgm:t>
    </dgm:pt>
    <dgm:pt modelId="{A2E359D4-5B6A-4C13-9484-994E762C4F08}" type="pres">
      <dgm:prSet presAssocID="{A1ECDDAE-99EE-4210-B0B4-50BF5E7B9C4C}" presName="node" presStyleLbl="node1" presStyleIdx="4" presStyleCnt="8">
        <dgm:presLayoutVars>
          <dgm:bulletEnabled val="1"/>
        </dgm:presLayoutVars>
      </dgm:prSet>
      <dgm:spPr/>
      <dgm:t>
        <a:bodyPr/>
        <a:lstStyle/>
        <a:p>
          <a:endParaRPr lang="en-US"/>
        </a:p>
      </dgm:t>
    </dgm:pt>
    <dgm:pt modelId="{E044CC90-CE8E-4C4C-9FDC-C6303076083D}" type="pres">
      <dgm:prSet presAssocID="{A1ECDDAE-99EE-4210-B0B4-50BF5E7B9C4C}" presName="dummy" presStyleCnt="0"/>
      <dgm:spPr/>
      <dgm:t>
        <a:bodyPr/>
        <a:lstStyle/>
        <a:p>
          <a:endParaRPr lang="en-US"/>
        </a:p>
      </dgm:t>
    </dgm:pt>
    <dgm:pt modelId="{903CFCCB-1836-46FA-9CCE-1AE9E5C34582}" type="pres">
      <dgm:prSet presAssocID="{9734AD94-C3A3-437D-9AB9-CF14081EFCB7}" presName="sibTrans" presStyleLbl="sibTrans2D1" presStyleIdx="4" presStyleCnt="8"/>
      <dgm:spPr/>
      <dgm:t>
        <a:bodyPr/>
        <a:lstStyle/>
        <a:p>
          <a:endParaRPr lang="en-US"/>
        </a:p>
      </dgm:t>
    </dgm:pt>
    <dgm:pt modelId="{A5D5E36C-969B-4BEC-A0BE-2CADDDF8F137}" type="pres">
      <dgm:prSet presAssocID="{9BDB8DA0-BE8A-4197-8A0E-E73E5F3F97CD}" presName="node" presStyleLbl="node1" presStyleIdx="5" presStyleCnt="8">
        <dgm:presLayoutVars>
          <dgm:bulletEnabled val="1"/>
        </dgm:presLayoutVars>
      </dgm:prSet>
      <dgm:spPr/>
      <dgm:t>
        <a:bodyPr/>
        <a:lstStyle/>
        <a:p>
          <a:endParaRPr lang="en-US"/>
        </a:p>
      </dgm:t>
    </dgm:pt>
    <dgm:pt modelId="{D97B5CB5-0429-4182-8B6E-43D5963E1332}" type="pres">
      <dgm:prSet presAssocID="{9BDB8DA0-BE8A-4197-8A0E-E73E5F3F97CD}" presName="dummy" presStyleCnt="0"/>
      <dgm:spPr/>
      <dgm:t>
        <a:bodyPr/>
        <a:lstStyle/>
        <a:p>
          <a:endParaRPr lang="en-US"/>
        </a:p>
      </dgm:t>
    </dgm:pt>
    <dgm:pt modelId="{AE457E11-A5B3-400D-BF16-27D559548B28}" type="pres">
      <dgm:prSet presAssocID="{7093CAE0-BD7C-413F-BDD9-8899B7E12C18}" presName="sibTrans" presStyleLbl="sibTrans2D1" presStyleIdx="5" presStyleCnt="8"/>
      <dgm:spPr/>
      <dgm:t>
        <a:bodyPr/>
        <a:lstStyle/>
        <a:p>
          <a:endParaRPr lang="en-US"/>
        </a:p>
      </dgm:t>
    </dgm:pt>
    <dgm:pt modelId="{85AB602C-1186-4721-91EF-00210A0EC73E}" type="pres">
      <dgm:prSet presAssocID="{269DDF67-EE4A-4EDC-95F4-6BEAB0CAC89B}" presName="node" presStyleLbl="node1" presStyleIdx="6" presStyleCnt="8">
        <dgm:presLayoutVars>
          <dgm:bulletEnabled val="1"/>
        </dgm:presLayoutVars>
      </dgm:prSet>
      <dgm:spPr/>
      <dgm:t>
        <a:bodyPr/>
        <a:lstStyle/>
        <a:p>
          <a:endParaRPr lang="en-US"/>
        </a:p>
      </dgm:t>
    </dgm:pt>
    <dgm:pt modelId="{18429FEA-2BD9-4343-8C7E-5113B4A3A711}" type="pres">
      <dgm:prSet presAssocID="{269DDF67-EE4A-4EDC-95F4-6BEAB0CAC89B}" presName="dummy" presStyleCnt="0"/>
      <dgm:spPr/>
      <dgm:t>
        <a:bodyPr/>
        <a:lstStyle/>
        <a:p>
          <a:endParaRPr lang="en-US"/>
        </a:p>
      </dgm:t>
    </dgm:pt>
    <dgm:pt modelId="{45E088CC-5DDD-445E-ABAB-10F1F62347C5}" type="pres">
      <dgm:prSet presAssocID="{083D0767-C9DB-4417-A3D5-946B628D7EEA}" presName="sibTrans" presStyleLbl="sibTrans2D1" presStyleIdx="6" presStyleCnt="8"/>
      <dgm:spPr/>
      <dgm:t>
        <a:bodyPr/>
        <a:lstStyle/>
        <a:p>
          <a:endParaRPr lang="en-US"/>
        </a:p>
      </dgm:t>
    </dgm:pt>
    <dgm:pt modelId="{55F40E56-4972-4A05-8B59-13A271BA46FD}" type="pres">
      <dgm:prSet presAssocID="{84551B2A-C4D8-4193-B2C5-A04C20A8A4E0}" presName="node" presStyleLbl="node1" presStyleIdx="7" presStyleCnt="8">
        <dgm:presLayoutVars>
          <dgm:bulletEnabled val="1"/>
        </dgm:presLayoutVars>
      </dgm:prSet>
      <dgm:spPr/>
      <dgm:t>
        <a:bodyPr/>
        <a:lstStyle/>
        <a:p>
          <a:endParaRPr lang="en-US"/>
        </a:p>
      </dgm:t>
    </dgm:pt>
    <dgm:pt modelId="{E592D8D9-8F06-4750-8C10-A43CAFE8B375}" type="pres">
      <dgm:prSet presAssocID="{84551B2A-C4D8-4193-B2C5-A04C20A8A4E0}" presName="dummy" presStyleCnt="0"/>
      <dgm:spPr/>
      <dgm:t>
        <a:bodyPr/>
        <a:lstStyle/>
        <a:p>
          <a:endParaRPr lang="en-US"/>
        </a:p>
      </dgm:t>
    </dgm:pt>
    <dgm:pt modelId="{4D680963-006C-48B4-A306-84FA61CD9D08}" type="pres">
      <dgm:prSet presAssocID="{C12EF685-7F1D-482F-A3DF-8765B8B43E24}" presName="sibTrans" presStyleLbl="sibTrans2D1" presStyleIdx="7" presStyleCnt="8" custLinFactNeighborX="4643" custLinFactNeighborY="-2321"/>
      <dgm:spPr/>
      <dgm:t>
        <a:bodyPr/>
        <a:lstStyle/>
        <a:p>
          <a:endParaRPr lang="en-US"/>
        </a:p>
      </dgm:t>
    </dgm:pt>
  </dgm:ptLst>
  <dgm:cxnLst>
    <dgm:cxn modelId="{D7B4A36F-D968-436A-B72B-7BF8CB58E993}" srcId="{513D702B-F7C7-4C9A-84C4-FA02C2CC7DCA}" destId="{0DAFD599-CFDC-4CB9-BB14-23138F35C917}" srcOrd="0" destOrd="0" parTransId="{5A4F46AA-E4C1-445D-9624-DD65ED159DF6}" sibTransId="{3C1CB08C-C136-4ACA-86DE-2C0FA04B79F1}"/>
    <dgm:cxn modelId="{EC1D5262-FF59-4006-96DE-4E89824A0C21}" type="presOf" srcId="{0DAFD599-CFDC-4CB9-BB14-23138F35C917}" destId="{A9662EB9-60EA-4C16-9ED6-E5ABAA1322BC}" srcOrd="0" destOrd="0" presId="urn:microsoft.com/office/officeart/2005/8/layout/radial6"/>
    <dgm:cxn modelId="{FF387382-9EA9-42F4-BD7F-B51A114C64A5}" type="presOf" srcId="{083D0767-C9DB-4417-A3D5-946B628D7EEA}" destId="{45E088CC-5DDD-445E-ABAB-10F1F62347C5}" srcOrd="0" destOrd="0" presId="urn:microsoft.com/office/officeart/2005/8/layout/radial6"/>
    <dgm:cxn modelId="{B2980A62-27DD-4146-8A1C-513645ADD489}" type="presOf" srcId="{E5F65EE9-4861-48C0-B22F-FF8A3CAD33D7}" destId="{DDDFE6EF-7819-40FC-846A-FDB502042534}" srcOrd="0" destOrd="0" presId="urn:microsoft.com/office/officeart/2005/8/layout/radial6"/>
    <dgm:cxn modelId="{D2916B85-D055-4114-8BB5-9CFE04BC8D22}" type="presOf" srcId="{513D702B-F7C7-4C9A-84C4-FA02C2CC7DCA}" destId="{DC406B86-3B9E-446B-8CDE-E6A19215F3C4}" srcOrd="0" destOrd="0" presId="urn:microsoft.com/office/officeart/2005/8/layout/radial6"/>
    <dgm:cxn modelId="{2ED6B5DD-CB91-4E74-8AA2-213E6B0B822A}" type="presOf" srcId="{7348FF48-6573-4347-B135-D8B86211BBA5}" destId="{D5A15665-17B6-49E8-92B9-7099824338D8}" srcOrd="0" destOrd="0" presId="urn:microsoft.com/office/officeart/2005/8/layout/radial6"/>
    <dgm:cxn modelId="{0C0131A3-B7FB-4BD3-9D47-5BACF63B15F4}" type="presOf" srcId="{309EC081-C14F-4365-AB5E-77C8177ED14E}" destId="{B64E0E6B-77E2-4699-B495-8B12EF34308C}" srcOrd="0" destOrd="0" presId="urn:microsoft.com/office/officeart/2005/8/layout/radial6"/>
    <dgm:cxn modelId="{C61AB2F8-DA48-4F4D-82E6-C16D7775BB8C}" srcId="{0DAFD599-CFDC-4CB9-BB14-23138F35C917}" destId="{E5F65EE9-4861-48C0-B22F-FF8A3CAD33D7}" srcOrd="2" destOrd="0" parTransId="{4FA9561C-4ACD-4E03-A8B2-132F4717A5BB}" sibTransId="{D7319E4B-CB1C-4928-8C05-382E9C35EC3D}"/>
    <dgm:cxn modelId="{77489A1C-704D-4251-8D61-AD3E04103269}" type="presOf" srcId="{A1ECDDAE-99EE-4210-B0B4-50BF5E7B9C4C}" destId="{A2E359D4-5B6A-4C13-9484-994E762C4F08}" srcOrd="0" destOrd="0" presId="urn:microsoft.com/office/officeart/2005/8/layout/radial6"/>
    <dgm:cxn modelId="{8422202C-E9DB-4C7C-93DB-26096FCFE0EF}" srcId="{0DAFD599-CFDC-4CB9-BB14-23138F35C917}" destId="{7348FF48-6573-4347-B135-D8B86211BBA5}" srcOrd="0" destOrd="0" parTransId="{376B1D05-569D-493A-AB3E-4890D54B522F}" sibTransId="{7509A90B-9C0C-46C2-89C2-BC49D304A4D7}"/>
    <dgm:cxn modelId="{E4052BDA-EB9E-49C0-BA48-6DBEFEE35D79}" srcId="{0DAFD599-CFDC-4CB9-BB14-23138F35C917}" destId="{A1ECDDAE-99EE-4210-B0B4-50BF5E7B9C4C}" srcOrd="4" destOrd="0" parTransId="{C8518D4F-1DE9-424B-963B-AEFD844FE373}" sibTransId="{9734AD94-C3A3-437D-9AB9-CF14081EFCB7}"/>
    <dgm:cxn modelId="{A22E07F3-8598-4AF6-B29C-C3FE649C54EE}" type="presOf" srcId="{9734AD94-C3A3-437D-9AB9-CF14081EFCB7}" destId="{903CFCCB-1836-46FA-9CCE-1AE9E5C34582}" srcOrd="0" destOrd="0" presId="urn:microsoft.com/office/officeart/2005/8/layout/radial6"/>
    <dgm:cxn modelId="{DF5DC40D-1BF4-458E-BBA6-169302C16F30}" type="presOf" srcId="{7509A90B-9C0C-46C2-89C2-BC49D304A4D7}" destId="{8228FF21-17F5-4FE6-8274-4BE6E55F78CA}" srcOrd="0" destOrd="0" presId="urn:microsoft.com/office/officeart/2005/8/layout/radial6"/>
    <dgm:cxn modelId="{F0CE5B65-8576-441B-BF95-1CDD38B32C41}" srcId="{0DAFD599-CFDC-4CB9-BB14-23138F35C917}" destId="{84551B2A-C4D8-4193-B2C5-A04C20A8A4E0}" srcOrd="7" destOrd="0" parTransId="{5A3C30C2-0193-4952-84DE-A49D14A474D5}" sibTransId="{C12EF685-7F1D-482F-A3DF-8765B8B43E24}"/>
    <dgm:cxn modelId="{CCBF8772-1E0B-4492-B5B9-BEDC353ED81B}" type="presOf" srcId="{9BDB8DA0-BE8A-4197-8A0E-E73E5F3F97CD}" destId="{A5D5E36C-969B-4BEC-A0BE-2CADDDF8F137}" srcOrd="0" destOrd="0" presId="urn:microsoft.com/office/officeart/2005/8/layout/radial6"/>
    <dgm:cxn modelId="{731887EA-330E-4EB0-B6C7-4D20BDE1194D}" type="presOf" srcId="{D7319E4B-CB1C-4928-8C05-382E9C35EC3D}" destId="{0B52176B-7794-406E-B61F-BDFD89FF563E}" srcOrd="0" destOrd="0" presId="urn:microsoft.com/office/officeart/2005/8/layout/radial6"/>
    <dgm:cxn modelId="{5C7AD52D-B6EA-42B9-8A3D-644F0873887C}" type="presOf" srcId="{30DE4276-D14B-4A34-9A55-D04CAB5D0A1D}" destId="{7E8F5CD5-2A03-4F00-A6B5-68327D392C01}" srcOrd="0" destOrd="0" presId="urn:microsoft.com/office/officeart/2005/8/layout/radial6"/>
    <dgm:cxn modelId="{F3AB3EBC-A2CA-4C57-B89F-B031F3E5C04C}" type="presOf" srcId="{7093CAE0-BD7C-413F-BDD9-8899B7E12C18}" destId="{AE457E11-A5B3-400D-BF16-27D559548B28}" srcOrd="0" destOrd="0" presId="urn:microsoft.com/office/officeart/2005/8/layout/radial6"/>
    <dgm:cxn modelId="{4602FF80-7CAD-4E61-8474-F5C2CA4AE642}" srcId="{0DAFD599-CFDC-4CB9-BB14-23138F35C917}" destId="{269DDF67-EE4A-4EDC-95F4-6BEAB0CAC89B}" srcOrd="6" destOrd="0" parTransId="{AFD1D624-E2E5-4B54-803B-A3470339AEEE}" sibTransId="{083D0767-C9DB-4417-A3D5-946B628D7EEA}"/>
    <dgm:cxn modelId="{DCC83300-AAEF-4717-882A-4DE3459B07BB}" srcId="{0DAFD599-CFDC-4CB9-BB14-23138F35C917}" destId="{309EC081-C14F-4365-AB5E-77C8177ED14E}" srcOrd="1" destOrd="0" parTransId="{DFFC468D-66D5-4E43-90B9-00B9C5E877F8}" sibTransId="{068F367B-FE5B-4CF0-AB68-9BB59907461F}"/>
    <dgm:cxn modelId="{155CB6A9-1ACD-42FD-8668-2E7D987E2CBD}" type="presOf" srcId="{C12EF685-7F1D-482F-A3DF-8765B8B43E24}" destId="{4D680963-006C-48B4-A306-84FA61CD9D08}" srcOrd="0" destOrd="0" presId="urn:microsoft.com/office/officeart/2005/8/layout/radial6"/>
    <dgm:cxn modelId="{AD8D000B-0EAF-4249-9FC7-16F58A701410}" type="presOf" srcId="{068F367B-FE5B-4CF0-AB68-9BB59907461F}" destId="{F063537D-A405-4A44-963C-29F186A5AC3B}" srcOrd="0" destOrd="0" presId="urn:microsoft.com/office/officeart/2005/8/layout/radial6"/>
    <dgm:cxn modelId="{0CB6C872-6E16-401E-AAFD-AB96BB35EF69}" type="presOf" srcId="{84551B2A-C4D8-4193-B2C5-A04C20A8A4E0}" destId="{55F40E56-4972-4A05-8B59-13A271BA46FD}" srcOrd="0" destOrd="0" presId="urn:microsoft.com/office/officeart/2005/8/layout/radial6"/>
    <dgm:cxn modelId="{0417381E-2908-4D55-A13B-4D215EED3D37}" type="presOf" srcId="{269DDF67-EE4A-4EDC-95F4-6BEAB0CAC89B}" destId="{85AB602C-1186-4721-91EF-00210A0EC73E}" srcOrd="0" destOrd="0" presId="urn:microsoft.com/office/officeart/2005/8/layout/radial6"/>
    <dgm:cxn modelId="{376A158E-4F66-4D4B-B492-561FC073C612}" srcId="{0DAFD599-CFDC-4CB9-BB14-23138F35C917}" destId="{EB8E0D4E-3DBD-4F10-88D0-285F11854C32}" srcOrd="3" destOrd="0" parTransId="{4920267B-0BBB-409E-A38E-E400901F5874}" sibTransId="{30DE4276-D14B-4A34-9A55-D04CAB5D0A1D}"/>
    <dgm:cxn modelId="{2DCB771F-006F-4B5A-8AD2-0FACB53C1C68}" srcId="{0DAFD599-CFDC-4CB9-BB14-23138F35C917}" destId="{9BDB8DA0-BE8A-4197-8A0E-E73E5F3F97CD}" srcOrd="5" destOrd="0" parTransId="{37064D9E-B001-473E-940E-F88C71320CE4}" sibTransId="{7093CAE0-BD7C-413F-BDD9-8899B7E12C18}"/>
    <dgm:cxn modelId="{CC5FE71F-F0D8-439E-BFF1-E05A52E9D11B}" type="presOf" srcId="{EB8E0D4E-3DBD-4F10-88D0-285F11854C32}" destId="{247144F8-85B6-46BC-B6D4-FEEA2C3B90A4}" srcOrd="0" destOrd="0" presId="urn:microsoft.com/office/officeart/2005/8/layout/radial6"/>
    <dgm:cxn modelId="{1A445547-9234-4308-8F26-88E1CFC4C1FA}" type="presParOf" srcId="{DC406B86-3B9E-446B-8CDE-E6A19215F3C4}" destId="{A9662EB9-60EA-4C16-9ED6-E5ABAA1322BC}" srcOrd="0" destOrd="0" presId="urn:microsoft.com/office/officeart/2005/8/layout/radial6"/>
    <dgm:cxn modelId="{877E1E55-AA20-4874-B0FB-A724513D3B6A}" type="presParOf" srcId="{DC406B86-3B9E-446B-8CDE-E6A19215F3C4}" destId="{D5A15665-17B6-49E8-92B9-7099824338D8}" srcOrd="1" destOrd="0" presId="urn:microsoft.com/office/officeart/2005/8/layout/radial6"/>
    <dgm:cxn modelId="{081E6358-5D89-4B0F-9EF1-95638F996DA8}" type="presParOf" srcId="{DC406B86-3B9E-446B-8CDE-E6A19215F3C4}" destId="{92E387FB-8FA6-4DBF-ABE9-F87F43C188DC}" srcOrd="2" destOrd="0" presId="urn:microsoft.com/office/officeart/2005/8/layout/radial6"/>
    <dgm:cxn modelId="{0D70754C-5631-46BE-B371-8A2FDC18DE31}" type="presParOf" srcId="{DC406B86-3B9E-446B-8CDE-E6A19215F3C4}" destId="{8228FF21-17F5-4FE6-8274-4BE6E55F78CA}" srcOrd="3" destOrd="0" presId="urn:microsoft.com/office/officeart/2005/8/layout/radial6"/>
    <dgm:cxn modelId="{E305F4BD-851D-4D49-9B9C-1F3AE5F0307E}" type="presParOf" srcId="{DC406B86-3B9E-446B-8CDE-E6A19215F3C4}" destId="{B64E0E6B-77E2-4699-B495-8B12EF34308C}" srcOrd="4" destOrd="0" presId="urn:microsoft.com/office/officeart/2005/8/layout/radial6"/>
    <dgm:cxn modelId="{B691F6D9-5FE8-43D4-9D9D-36520A9FA5C1}" type="presParOf" srcId="{DC406B86-3B9E-446B-8CDE-E6A19215F3C4}" destId="{F0053EC4-2CA6-46D2-8AA1-97444EA20C47}" srcOrd="5" destOrd="0" presId="urn:microsoft.com/office/officeart/2005/8/layout/radial6"/>
    <dgm:cxn modelId="{F1EA1736-41DA-4185-8818-7811F8B78177}" type="presParOf" srcId="{DC406B86-3B9E-446B-8CDE-E6A19215F3C4}" destId="{F063537D-A405-4A44-963C-29F186A5AC3B}" srcOrd="6" destOrd="0" presId="urn:microsoft.com/office/officeart/2005/8/layout/radial6"/>
    <dgm:cxn modelId="{5F5DCD4D-16B7-4D2D-B139-21990C8CEB30}" type="presParOf" srcId="{DC406B86-3B9E-446B-8CDE-E6A19215F3C4}" destId="{DDDFE6EF-7819-40FC-846A-FDB502042534}" srcOrd="7" destOrd="0" presId="urn:microsoft.com/office/officeart/2005/8/layout/radial6"/>
    <dgm:cxn modelId="{E27100BB-7395-485E-8B61-B8959708ED3C}" type="presParOf" srcId="{DC406B86-3B9E-446B-8CDE-E6A19215F3C4}" destId="{A953FD81-F9A3-406B-9200-750F1C1A5843}" srcOrd="8" destOrd="0" presId="urn:microsoft.com/office/officeart/2005/8/layout/radial6"/>
    <dgm:cxn modelId="{740BB507-DDDD-45D0-953C-EDE87EEA3948}" type="presParOf" srcId="{DC406B86-3B9E-446B-8CDE-E6A19215F3C4}" destId="{0B52176B-7794-406E-B61F-BDFD89FF563E}" srcOrd="9" destOrd="0" presId="urn:microsoft.com/office/officeart/2005/8/layout/radial6"/>
    <dgm:cxn modelId="{400B61FF-D979-4A38-BD2F-0499E367E86A}" type="presParOf" srcId="{DC406B86-3B9E-446B-8CDE-E6A19215F3C4}" destId="{247144F8-85B6-46BC-B6D4-FEEA2C3B90A4}" srcOrd="10" destOrd="0" presId="urn:microsoft.com/office/officeart/2005/8/layout/radial6"/>
    <dgm:cxn modelId="{4460FEE2-C209-44A7-AD18-43800B506864}" type="presParOf" srcId="{DC406B86-3B9E-446B-8CDE-E6A19215F3C4}" destId="{C83CE005-78A6-43C3-95C4-003271035F2A}" srcOrd="11" destOrd="0" presId="urn:microsoft.com/office/officeart/2005/8/layout/radial6"/>
    <dgm:cxn modelId="{1DDAEE0F-9C26-4D45-AD16-70DDA586D422}" type="presParOf" srcId="{DC406B86-3B9E-446B-8CDE-E6A19215F3C4}" destId="{7E8F5CD5-2A03-4F00-A6B5-68327D392C01}" srcOrd="12" destOrd="0" presId="urn:microsoft.com/office/officeart/2005/8/layout/radial6"/>
    <dgm:cxn modelId="{7F2652C7-C505-4B15-AA18-3BF88981B6E6}" type="presParOf" srcId="{DC406B86-3B9E-446B-8CDE-E6A19215F3C4}" destId="{A2E359D4-5B6A-4C13-9484-994E762C4F08}" srcOrd="13" destOrd="0" presId="urn:microsoft.com/office/officeart/2005/8/layout/radial6"/>
    <dgm:cxn modelId="{67ADB52F-6689-4453-A9F3-EB52E2072768}" type="presParOf" srcId="{DC406B86-3B9E-446B-8CDE-E6A19215F3C4}" destId="{E044CC90-CE8E-4C4C-9FDC-C6303076083D}" srcOrd="14" destOrd="0" presId="urn:microsoft.com/office/officeart/2005/8/layout/radial6"/>
    <dgm:cxn modelId="{52795C13-0472-49C8-86C1-B60FD29AE5C1}" type="presParOf" srcId="{DC406B86-3B9E-446B-8CDE-E6A19215F3C4}" destId="{903CFCCB-1836-46FA-9CCE-1AE9E5C34582}" srcOrd="15" destOrd="0" presId="urn:microsoft.com/office/officeart/2005/8/layout/radial6"/>
    <dgm:cxn modelId="{2B0DE836-F35A-4663-999E-4FAA5EB3C2A7}" type="presParOf" srcId="{DC406B86-3B9E-446B-8CDE-E6A19215F3C4}" destId="{A5D5E36C-969B-4BEC-A0BE-2CADDDF8F137}" srcOrd="16" destOrd="0" presId="urn:microsoft.com/office/officeart/2005/8/layout/radial6"/>
    <dgm:cxn modelId="{A925CF7B-253E-48B1-AAEA-6E4C7BB44C04}" type="presParOf" srcId="{DC406B86-3B9E-446B-8CDE-E6A19215F3C4}" destId="{D97B5CB5-0429-4182-8B6E-43D5963E1332}" srcOrd="17" destOrd="0" presId="urn:microsoft.com/office/officeart/2005/8/layout/radial6"/>
    <dgm:cxn modelId="{23512EB1-ED13-4CA1-90EC-945A22285D68}" type="presParOf" srcId="{DC406B86-3B9E-446B-8CDE-E6A19215F3C4}" destId="{AE457E11-A5B3-400D-BF16-27D559548B28}" srcOrd="18" destOrd="0" presId="urn:microsoft.com/office/officeart/2005/8/layout/radial6"/>
    <dgm:cxn modelId="{D1274830-4343-4619-93BC-83668C830AE3}" type="presParOf" srcId="{DC406B86-3B9E-446B-8CDE-E6A19215F3C4}" destId="{85AB602C-1186-4721-91EF-00210A0EC73E}" srcOrd="19" destOrd="0" presId="urn:microsoft.com/office/officeart/2005/8/layout/radial6"/>
    <dgm:cxn modelId="{B3054000-1F3D-4D20-8E6C-74E2CEEA9890}" type="presParOf" srcId="{DC406B86-3B9E-446B-8CDE-E6A19215F3C4}" destId="{18429FEA-2BD9-4343-8C7E-5113B4A3A711}" srcOrd="20" destOrd="0" presId="urn:microsoft.com/office/officeart/2005/8/layout/radial6"/>
    <dgm:cxn modelId="{9F6E0C45-34EA-4D84-9DEE-3657720E54A7}" type="presParOf" srcId="{DC406B86-3B9E-446B-8CDE-E6A19215F3C4}" destId="{45E088CC-5DDD-445E-ABAB-10F1F62347C5}" srcOrd="21" destOrd="0" presId="urn:microsoft.com/office/officeart/2005/8/layout/radial6"/>
    <dgm:cxn modelId="{F1C0B7DE-BC9A-40B9-A2BD-EBB276A8A1C5}" type="presParOf" srcId="{DC406B86-3B9E-446B-8CDE-E6A19215F3C4}" destId="{55F40E56-4972-4A05-8B59-13A271BA46FD}" srcOrd="22" destOrd="0" presId="urn:microsoft.com/office/officeart/2005/8/layout/radial6"/>
    <dgm:cxn modelId="{42501F04-D0D6-4393-996E-3E5AA42D90B7}" type="presParOf" srcId="{DC406B86-3B9E-446B-8CDE-E6A19215F3C4}" destId="{E592D8D9-8F06-4750-8C10-A43CAFE8B375}" srcOrd="23" destOrd="0" presId="urn:microsoft.com/office/officeart/2005/8/layout/radial6"/>
    <dgm:cxn modelId="{01F31A11-C5F3-4F3C-A943-EBD0A155B3F1}" type="presParOf" srcId="{DC406B86-3B9E-446B-8CDE-E6A19215F3C4}" destId="{4D680963-006C-48B4-A306-84FA61CD9D08}" srcOrd="24" destOrd="0" presId="urn:microsoft.com/office/officeart/2005/8/layout/radial6"/>
  </dgm:cxnLst>
  <dgm:bg/>
  <dgm:whole/>
  <dgm:extLst>
    <a:ext uri="http://schemas.microsoft.com/office/drawing/2008/diagram">
      <dsp:dataModelExt xmlns:dsp="http://schemas.microsoft.com/office/drawing/2008/diagram" xmlns="" relId="rId8" minVer="http://schemas.openxmlformats.org/drawingml/2006/diagram"/>
    </a:ext>
  </dgm:extLst>
</dgm:dataModel>
</file>

<file path=ppt/diagrams/drawing1.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4D680963-006C-48B4-A306-84FA61CD9D08}">
      <dsp:nvSpPr>
        <dsp:cNvPr id="0" name=""/>
        <dsp:cNvSpPr/>
      </dsp:nvSpPr>
      <dsp:spPr>
        <a:xfrm>
          <a:off x="1675859" y="508550"/>
          <a:ext cx="5233486" cy="5233486"/>
        </a:xfrm>
        <a:prstGeom prst="blockArc">
          <a:avLst>
            <a:gd name="adj1" fmla="val 13592202"/>
            <a:gd name="adj2" fmla="val 16201734"/>
            <a:gd name="adj3" fmla="val 3431"/>
          </a:avLst>
        </a:prstGeom>
        <a:gradFill rotWithShape="0">
          <a:gsLst>
            <a:gs pos="0">
              <a:schemeClr val="accent4">
                <a:hueOff val="0"/>
                <a:satOff val="0"/>
                <a:lumOff val="0"/>
                <a:alphaOff val="0"/>
                <a:shade val="51000"/>
                <a:satMod val="130000"/>
              </a:schemeClr>
            </a:gs>
            <a:gs pos="80000">
              <a:schemeClr val="accent4">
                <a:hueOff val="0"/>
                <a:satOff val="0"/>
                <a:lumOff val="0"/>
                <a:alphaOff val="0"/>
                <a:shade val="93000"/>
                <a:satMod val="130000"/>
              </a:schemeClr>
            </a:gs>
            <a:gs pos="100000">
              <a:schemeClr val="accent4">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z="-80000" prstMaterial="plastic">
          <a:bevelT w="50800" h="50800"/>
          <a:bevelB w="25400" h="25400" prst="angle"/>
        </a:sp3d>
      </dsp:spPr>
      <dsp:style>
        <a:lnRef idx="0">
          <a:scrgbClr r="0" g="0" b="0"/>
        </a:lnRef>
        <a:fillRef idx="3">
          <a:scrgbClr r="0" g="0" b="0"/>
        </a:fillRef>
        <a:effectRef idx="2">
          <a:scrgbClr r="0" g="0" b="0"/>
        </a:effectRef>
        <a:fontRef idx="minor">
          <a:schemeClr val="lt1"/>
        </a:fontRef>
      </dsp:style>
    </dsp:sp>
    <dsp:sp modelId="{45E088CC-5DDD-445E-ABAB-10F1F62347C5}">
      <dsp:nvSpPr>
        <dsp:cNvPr id="0" name=""/>
        <dsp:cNvSpPr/>
      </dsp:nvSpPr>
      <dsp:spPr>
        <a:xfrm>
          <a:off x="1482291" y="581904"/>
          <a:ext cx="5233486" cy="5233486"/>
        </a:xfrm>
        <a:prstGeom prst="blockArc">
          <a:avLst>
            <a:gd name="adj1" fmla="val 10800000"/>
            <a:gd name="adj2" fmla="val 13500000"/>
            <a:gd name="adj3" fmla="val 3431"/>
          </a:avLst>
        </a:prstGeom>
        <a:gradFill rotWithShape="0">
          <a:gsLst>
            <a:gs pos="0">
              <a:schemeClr val="accent3">
                <a:hueOff val="0"/>
                <a:satOff val="0"/>
                <a:lumOff val="0"/>
                <a:alphaOff val="0"/>
                <a:shade val="51000"/>
                <a:satMod val="130000"/>
              </a:schemeClr>
            </a:gs>
            <a:gs pos="80000">
              <a:schemeClr val="accent3">
                <a:hueOff val="0"/>
                <a:satOff val="0"/>
                <a:lumOff val="0"/>
                <a:alphaOff val="0"/>
                <a:shade val="93000"/>
                <a:satMod val="130000"/>
              </a:schemeClr>
            </a:gs>
            <a:gs pos="100000">
              <a:schemeClr val="accent3">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z="-80000" prstMaterial="plastic">
          <a:bevelT w="50800" h="50800"/>
          <a:bevelB w="25400" h="25400" prst="angle"/>
        </a:sp3d>
      </dsp:spPr>
      <dsp:style>
        <a:lnRef idx="0">
          <a:scrgbClr r="0" g="0" b="0"/>
        </a:lnRef>
        <a:fillRef idx="3">
          <a:scrgbClr r="0" g="0" b="0"/>
        </a:fillRef>
        <a:effectRef idx="2">
          <a:scrgbClr r="0" g="0" b="0"/>
        </a:effectRef>
        <a:fontRef idx="minor">
          <a:schemeClr val="lt1"/>
        </a:fontRef>
      </dsp:style>
    </dsp:sp>
    <dsp:sp modelId="{AE457E11-A5B3-400D-BF16-27D559548B28}">
      <dsp:nvSpPr>
        <dsp:cNvPr id="0" name=""/>
        <dsp:cNvSpPr/>
      </dsp:nvSpPr>
      <dsp:spPr>
        <a:xfrm>
          <a:off x="1482291" y="581904"/>
          <a:ext cx="5233486" cy="5233486"/>
        </a:xfrm>
        <a:prstGeom prst="blockArc">
          <a:avLst>
            <a:gd name="adj1" fmla="val 8100000"/>
            <a:gd name="adj2" fmla="val 10800000"/>
            <a:gd name="adj3" fmla="val 3431"/>
          </a:avLst>
        </a:prstGeom>
        <a:gradFill rotWithShape="0">
          <a:gsLst>
            <a:gs pos="0">
              <a:schemeClr val="accent2">
                <a:hueOff val="0"/>
                <a:satOff val="0"/>
                <a:lumOff val="0"/>
                <a:alphaOff val="0"/>
                <a:shade val="51000"/>
                <a:satMod val="130000"/>
              </a:schemeClr>
            </a:gs>
            <a:gs pos="80000">
              <a:schemeClr val="accent2">
                <a:hueOff val="0"/>
                <a:satOff val="0"/>
                <a:lumOff val="0"/>
                <a:alphaOff val="0"/>
                <a:shade val="93000"/>
                <a:satMod val="130000"/>
              </a:schemeClr>
            </a:gs>
            <a:gs pos="100000">
              <a:schemeClr val="accent2">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z="-80000" prstMaterial="plastic">
          <a:bevelT w="50800" h="50800"/>
          <a:bevelB w="25400" h="25400" prst="angle"/>
        </a:sp3d>
      </dsp:spPr>
      <dsp:style>
        <a:lnRef idx="0">
          <a:scrgbClr r="0" g="0" b="0"/>
        </a:lnRef>
        <a:fillRef idx="3">
          <a:scrgbClr r="0" g="0" b="0"/>
        </a:fillRef>
        <a:effectRef idx="2">
          <a:scrgbClr r="0" g="0" b="0"/>
        </a:effectRef>
        <a:fontRef idx="minor">
          <a:schemeClr val="lt1"/>
        </a:fontRef>
      </dsp:style>
    </dsp:sp>
    <dsp:sp modelId="{903CFCCB-1836-46FA-9CCE-1AE9E5C34582}">
      <dsp:nvSpPr>
        <dsp:cNvPr id="0" name=""/>
        <dsp:cNvSpPr/>
      </dsp:nvSpPr>
      <dsp:spPr>
        <a:xfrm>
          <a:off x="1482291" y="581904"/>
          <a:ext cx="5233486" cy="5233486"/>
        </a:xfrm>
        <a:prstGeom prst="blockArc">
          <a:avLst>
            <a:gd name="adj1" fmla="val 5400000"/>
            <a:gd name="adj2" fmla="val 8100000"/>
            <a:gd name="adj3" fmla="val 3431"/>
          </a:avLst>
        </a:prstGeom>
        <a:gradFill rotWithShape="0">
          <a:gsLst>
            <a:gs pos="0">
              <a:schemeClr val="accent6">
                <a:hueOff val="0"/>
                <a:satOff val="0"/>
                <a:lumOff val="0"/>
                <a:alphaOff val="0"/>
                <a:shade val="51000"/>
                <a:satMod val="130000"/>
              </a:schemeClr>
            </a:gs>
            <a:gs pos="80000">
              <a:schemeClr val="accent6">
                <a:hueOff val="0"/>
                <a:satOff val="0"/>
                <a:lumOff val="0"/>
                <a:alphaOff val="0"/>
                <a:shade val="93000"/>
                <a:satMod val="130000"/>
              </a:schemeClr>
            </a:gs>
            <a:gs pos="100000">
              <a:schemeClr val="accent6">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z="-80000" prstMaterial="plastic">
          <a:bevelT w="50800" h="50800"/>
          <a:bevelB w="25400" h="25400" prst="angle"/>
        </a:sp3d>
      </dsp:spPr>
      <dsp:style>
        <a:lnRef idx="0">
          <a:scrgbClr r="0" g="0" b="0"/>
        </a:lnRef>
        <a:fillRef idx="3">
          <a:scrgbClr r="0" g="0" b="0"/>
        </a:fillRef>
        <a:effectRef idx="2">
          <a:scrgbClr r="0" g="0" b="0"/>
        </a:effectRef>
        <a:fontRef idx="minor">
          <a:schemeClr val="lt1"/>
        </a:fontRef>
      </dsp:style>
    </dsp:sp>
    <dsp:sp modelId="{7E8F5CD5-2A03-4F00-A6B5-68327D392C01}">
      <dsp:nvSpPr>
        <dsp:cNvPr id="0" name=""/>
        <dsp:cNvSpPr/>
      </dsp:nvSpPr>
      <dsp:spPr>
        <a:xfrm>
          <a:off x="1482291" y="581904"/>
          <a:ext cx="5233486" cy="5233486"/>
        </a:xfrm>
        <a:prstGeom prst="blockArc">
          <a:avLst>
            <a:gd name="adj1" fmla="val 2700000"/>
            <a:gd name="adj2" fmla="val 5400000"/>
            <a:gd name="adj3" fmla="val 3431"/>
          </a:avLst>
        </a:prstGeom>
        <a:gradFill rotWithShape="0">
          <a:gsLst>
            <a:gs pos="0">
              <a:schemeClr val="accent5">
                <a:hueOff val="0"/>
                <a:satOff val="0"/>
                <a:lumOff val="0"/>
                <a:alphaOff val="0"/>
                <a:shade val="51000"/>
                <a:satMod val="130000"/>
              </a:schemeClr>
            </a:gs>
            <a:gs pos="80000">
              <a:schemeClr val="accent5">
                <a:hueOff val="0"/>
                <a:satOff val="0"/>
                <a:lumOff val="0"/>
                <a:alphaOff val="0"/>
                <a:shade val="93000"/>
                <a:satMod val="130000"/>
              </a:schemeClr>
            </a:gs>
            <a:gs pos="100000">
              <a:schemeClr val="accent5">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z="-80000" prstMaterial="plastic">
          <a:bevelT w="50800" h="50800"/>
          <a:bevelB w="25400" h="25400" prst="angle"/>
        </a:sp3d>
      </dsp:spPr>
      <dsp:style>
        <a:lnRef idx="0">
          <a:scrgbClr r="0" g="0" b="0"/>
        </a:lnRef>
        <a:fillRef idx="3">
          <a:scrgbClr r="0" g="0" b="0"/>
        </a:fillRef>
        <a:effectRef idx="2">
          <a:scrgbClr r="0" g="0" b="0"/>
        </a:effectRef>
        <a:fontRef idx="minor">
          <a:schemeClr val="lt1"/>
        </a:fontRef>
      </dsp:style>
    </dsp:sp>
    <dsp:sp modelId="{0B52176B-7794-406E-B61F-BDFD89FF563E}">
      <dsp:nvSpPr>
        <dsp:cNvPr id="0" name=""/>
        <dsp:cNvSpPr/>
      </dsp:nvSpPr>
      <dsp:spPr>
        <a:xfrm>
          <a:off x="1482291" y="581904"/>
          <a:ext cx="5233486" cy="5233486"/>
        </a:xfrm>
        <a:prstGeom prst="blockArc">
          <a:avLst>
            <a:gd name="adj1" fmla="val 0"/>
            <a:gd name="adj2" fmla="val 2700000"/>
            <a:gd name="adj3" fmla="val 3431"/>
          </a:avLst>
        </a:prstGeom>
        <a:gradFill rotWithShape="0">
          <a:gsLst>
            <a:gs pos="0">
              <a:schemeClr val="accent4">
                <a:hueOff val="0"/>
                <a:satOff val="0"/>
                <a:lumOff val="0"/>
                <a:alphaOff val="0"/>
                <a:shade val="51000"/>
                <a:satMod val="130000"/>
              </a:schemeClr>
            </a:gs>
            <a:gs pos="80000">
              <a:schemeClr val="accent4">
                <a:hueOff val="0"/>
                <a:satOff val="0"/>
                <a:lumOff val="0"/>
                <a:alphaOff val="0"/>
                <a:shade val="93000"/>
                <a:satMod val="130000"/>
              </a:schemeClr>
            </a:gs>
            <a:gs pos="100000">
              <a:schemeClr val="accent4">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z="-80000" prstMaterial="plastic">
          <a:bevelT w="50800" h="50800"/>
          <a:bevelB w="25400" h="25400" prst="angle"/>
        </a:sp3d>
      </dsp:spPr>
      <dsp:style>
        <a:lnRef idx="0">
          <a:scrgbClr r="0" g="0" b="0"/>
        </a:lnRef>
        <a:fillRef idx="3">
          <a:scrgbClr r="0" g="0" b="0"/>
        </a:fillRef>
        <a:effectRef idx="2">
          <a:scrgbClr r="0" g="0" b="0"/>
        </a:effectRef>
        <a:fontRef idx="minor">
          <a:schemeClr val="lt1"/>
        </a:fontRef>
      </dsp:style>
    </dsp:sp>
    <dsp:sp modelId="{F063537D-A405-4A44-963C-29F186A5AC3B}">
      <dsp:nvSpPr>
        <dsp:cNvPr id="0" name=""/>
        <dsp:cNvSpPr/>
      </dsp:nvSpPr>
      <dsp:spPr>
        <a:xfrm>
          <a:off x="1482291" y="581904"/>
          <a:ext cx="5233486" cy="5233486"/>
        </a:xfrm>
        <a:prstGeom prst="blockArc">
          <a:avLst>
            <a:gd name="adj1" fmla="val 18900000"/>
            <a:gd name="adj2" fmla="val 0"/>
            <a:gd name="adj3" fmla="val 3431"/>
          </a:avLst>
        </a:prstGeom>
        <a:gradFill rotWithShape="0">
          <a:gsLst>
            <a:gs pos="0">
              <a:schemeClr val="accent3">
                <a:hueOff val="0"/>
                <a:satOff val="0"/>
                <a:lumOff val="0"/>
                <a:alphaOff val="0"/>
                <a:shade val="51000"/>
                <a:satMod val="130000"/>
              </a:schemeClr>
            </a:gs>
            <a:gs pos="80000">
              <a:schemeClr val="accent3">
                <a:hueOff val="0"/>
                <a:satOff val="0"/>
                <a:lumOff val="0"/>
                <a:alphaOff val="0"/>
                <a:shade val="93000"/>
                <a:satMod val="130000"/>
              </a:schemeClr>
            </a:gs>
            <a:gs pos="100000">
              <a:schemeClr val="accent3">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z="-80000" prstMaterial="plastic">
          <a:bevelT w="50800" h="50800"/>
          <a:bevelB w="25400" h="25400" prst="angle"/>
        </a:sp3d>
      </dsp:spPr>
      <dsp:style>
        <a:lnRef idx="0">
          <a:scrgbClr r="0" g="0" b="0"/>
        </a:lnRef>
        <a:fillRef idx="3">
          <a:scrgbClr r="0" g="0" b="0"/>
        </a:fillRef>
        <a:effectRef idx="2">
          <a:scrgbClr r="0" g="0" b="0"/>
        </a:effectRef>
        <a:fontRef idx="minor">
          <a:schemeClr val="lt1"/>
        </a:fontRef>
      </dsp:style>
    </dsp:sp>
    <dsp:sp modelId="{8228FF21-17F5-4FE6-8274-4BE6E55F78CA}">
      <dsp:nvSpPr>
        <dsp:cNvPr id="0" name=""/>
        <dsp:cNvSpPr/>
      </dsp:nvSpPr>
      <dsp:spPr>
        <a:xfrm>
          <a:off x="1529838" y="628239"/>
          <a:ext cx="5233486" cy="5233486"/>
        </a:xfrm>
        <a:prstGeom prst="blockArc">
          <a:avLst>
            <a:gd name="adj1" fmla="val 16072087"/>
            <a:gd name="adj2" fmla="val 18811255"/>
            <a:gd name="adj3" fmla="val 3431"/>
          </a:avLst>
        </a:prstGeom>
        <a:gradFill rotWithShape="0">
          <a:gsLst>
            <a:gs pos="0">
              <a:schemeClr val="accent2">
                <a:hueOff val="0"/>
                <a:satOff val="0"/>
                <a:lumOff val="0"/>
                <a:alphaOff val="0"/>
                <a:shade val="51000"/>
                <a:satMod val="130000"/>
              </a:schemeClr>
            </a:gs>
            <a:gs pos="80000">
              <a:schemeClr val="accent2">
                <a:hueOff val="0"/>
                <a:satOff val="0"/>
                <a:lumOff val="0"/>
                <a:alphaOff val="0"/>
                <a:shade val="93000"/>
                <a:satMod val="130000"/>
              </a:schemeClr>
            </a:gs>
            <a:gs pos="100000">
              <a:schemeClr val="accent2">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z="-80000" prstMaterial="plastic">
          <a:bevelT w="50800" h="50800"/>
          <a:bevelB w="25400" h="25400" prst="angle"/>
        </a:sp3d>
      </dsp:spPr>
      <dsp:style>
        <a:lnRef idx="0">
          <a:scrgbClr r="0" g="0" b="0"/>
        </a:lnRef>
        <a:fillRef idx="3">
          <a:scrgbClr r="0" g="0" b="0"/>
        </a:fillRef>
        <a:effectRef idx="2">
          <a:scrgbClr r="0" g="0" b="0"/>
        </a:effectRef>
        <a:fontRef idx="minor">
          <a:schemeClr val="lt1"/>
        </a:fontRef>
      </dsp:style>
    </dsp:sp>
    <dsp:sp modelId="{A9662EB9-60EA-4C16-9ED6-E5ABAA1322BC}">
      <dsp:nvSpPr>
        <dsp:cNvPr id="0" name=""/>
        <dsp:cNvSpPr/>
      </dsp:nvSpPr>
      <dsp:spPr>
        <a:xfrm>
          <a:off x="2237743" y="1761863"/>
          <a:ext cx="3722582" cy="2873569"/>
        </a:xfrm>
        <a:prstGeom prst="ellipse">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40640" tIns="40640" rIns="40640" bIns="40640" numCol="1" spcCol="1270" anchor="ctr" anchorCtr="0">
          <a:noAutofit/>
        </a:bodyPr>
        <a:lstStyle/>
        <a:p>
          <a:pPr lvl="0" algn="ctr" defTabSz="1422400">
            <a:lnSpc>
              <a:spcPct val="90000"/>
            </a:lnSpc>
            <a:spcBef>
              <a:spcPct val="0"/>
            </a:spcBef>
            <a:spcAft>
              <a:spcPct val="35000"/>
            </a:spcAft>
          </a:pPr>
          <a:r>
            <a:rPr lang="en-US" sz="3200" kern="1200" dirty="0" smtClean="0"/>
            <a:t>People in the community</a:t>
          </a:r>
          <a:endParaRPr lang="en-US" sz="3200" kern="1200" dirty="0"/>
        </a:p>
      </dsp:txBody>
      <dsp:txXfrm>
        <a:off x="2237743" y="1761863"/>
        <a:ext cx="3722582" cy="2873569"/>
      </dsp:txXfrm>
    </dsp:sp>
    <dsp:sp modelId="{D5A15665-17B6-49E8-92B9-7099824338D8}">
      <dsp:nvSpPr>
        <dsp:cNvPr id="0" name=""/>
        <dsp:cNvSpPr/>
      </dsp:nvSpPr>
      <dsp:spPr>
        <a:xfrm>
          <a:off x="3427447" y="51447"/>
          <a:ext cx="1246923" cy="1246923"/>
        </a:xfrm>
        <a:prstGeom prst="ellipse">
          <a:avLst/>
        </a:prstGeom>
        <a:gradFill rotWithShape="0">
          <a:gsLst>
            <a:gs pos="0">
              <a:schemeClr val="accent2">
                <a:hueOff val="0"/>
                <a:satOff val="0"/>
                <a:lumOff val="0"/>
                <a:alphaOff val="0"/>
                <a:shade val="51000"/>
                <a:satMod val="130000"/>
              </a:schemeClr>
            </a:gs>
            <a:gs pos="80000">
              <a:schemeClr val="accent2">
                <a:hueOff val="0"/>
                <a:satOff val="0"/>
                <a:lumOff val="0"/>
                <a:alphaOff val="0"/>
                <a:shade val="93000"/>
                <a:satMod val="130000"/>
              </a:schemeClr>
            </a:gs>
            <a:gs pos="100000">
              <a:schemeClr val="accent2">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2700" tIns="12700" rIns="12700" bIns="12700" numCol="1" spcCol="1270" anchor="ctr" anchorCtr="0">
          <a:noAutofit/>
        </a:bodyPr>
        <a:lstStyle/>
        <a:p>
          <a:pPr lvl="0" algn="ctr" defTabSz="444500">
            <a:lnSpc>
              <a:spcPct val="90000"/>
            </a:lnSpc>
            <a:spcBef>
              <a:spcPct val="0"/>
            </a:spcBef>
            <a:spcAft>
              <a:spcPct val="35000"/>
            </a:spcAft>
          </a:pPr>
          <a:r>
            <a:rPr lang="en-US" sz="1000" kern="1200" dirty="0" smtClean="0"/>
            <a:t>Physical Environment</a:t>
          </a:r>
          <a:endParaRPr lang="en-US" sz="1000" kern="1200" dirty="0"/>
        </a:p>
      </dsp:txBody>
      <dsp:txXfrm>
        <a:off x="3427447" y="51447"/>
        <a:ext cx="1246923" cy="1246923"/>
      </dsp:txXfrm>
    </dsp:sp>
    <dsp:sp modelId="{B64E0E6B-77E2-4699-B495-8B12EF34308C}">
      <dsp:nvSpPr>
        <dsp:cNvPr id="0" name=""/>
        <dsp:cNvSpPr/>
      </dsp:nvSpPr>
      <dsp:spPr>
        <a:xfrm>
          <a:off x="5294148" y="756611"/>
          <a:ext cx="1246923" cy="1246923"/>
        </a:xfrm>
        <a:prstGeom prst="ellipse">
          <a:avLst/>
        </a:prstGeom>
        <a:gradFill rotWithShape="0">
          <a:gsLst>
            <a:gs pos="0">
              <a:schemeClr val="accent3">
                <a:hueOff val="0"/>
                <a:satOff val="0"/>
                <a:lumOff val="0"/>
                <a:alphaOff val="0"/>
                <a:shade val="51000"/>
                <a:satMod val="130000"/>
              </a:schemeClr>
            </a:gs>
            <a:gs pos="80000">
              <a:schemeClr val="accent3">
                <a:hueOff val="0"/>
                <a:satOff val="0"/>
                <a:lumOff val="0"/>
                <a:alphaOff val="0"/>
                <a:shade val="93000"/>
                <a:satMod val="130000"/>
              </a:schemeClr>
            </a:gs>
            <a:gs pos="100000">
              <a:schemeClr val="accent3">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2700" tIns="12700" rIns="12700" bIns="12700" numCol="1" spcCol="1270" anchor="ctr" anchorCtr="0">
          <a:noAutofit/>
        </a:bodyPr>
        <a:lstStyle/>
        <a:p>
          <a:pPr lvl="0" algn="ctr" defTabSz="444500">
            <a:lnSpc>
              <a:spcPct val="90000"/>
            </a:lnSpc>
            <a:spcBef>
              <a:spcPct val="0"/>
            </a:spcBef>
            <a:spcAft>
              <a:spcPct val="35000"/>
            </a:spcAft>
          </a:pPr>
          <a:r>
            <a:rPr lang="en-US" sz="1000" kern="1200" dirty="0" smtClean="0"/>
            <a:t>Education</a:t>
          </a:r>
          <a:endParaRPr lang="en-US" sz="1000" kern="1200" dirty="0"/>
        </a:p>
      </dsp:txBody>
      <dsp:txXfrm>
        <a:off x="5294148" y="756611"/>
        <a:ext cx="1246923" cy="1246923"/>
      </dsp:txXfrm>
    </dsp:sp>
    <dsp:sp modelId="{DDDFE6EF-7819-40FC-846A-FDB502042534}">
      <dsp:nvSpPr>
        <dsp:cNvPr id="0" name=""/>
        <dsp:cNvSpPr/>
      </dsp:nvSpPr>
      <dsp:spPr>
        <a:xfrm>
          <a:off x="6047426" y="2575186"/>
          <a:ext cx="1246923" cy="1246923"/>
        </a:xfrm>
        <a:prstGeom prst="ellipse">
          <a:avLst/>
        </a:prstGeom>
        <a:gradFill rotWithShape="0">
          <a:gsLst>
            <a:gs pos="0">
              <a:schemeClr val="accent4">
                <a:hueOff val="0"/>
                <a:satOff val="0"/>
                <a:lumOff val="0"/>
                <a:alphaOff val="0"/>
                <a:shade val="51000"/>
                <a:satMod val="130000"/>
              </a:schemeClr>
            </a:gs>
            <a:gs pos="80000">
              <a:schemeClr val="accent4">
                <a:hueOff val="0"/>
                <a:satOff val="0"/>
                <a:lumOff val="0"/>
                <a:alphaOff val="0"/>
                <a:shade val="93000"/>
                <a:satMod val="130000"/>
              </a:schemeClr>
            </a:gs>
            <a:gs pos="100000">
              <a:schemeClr val="accent4">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2700" tIns="12700" rIns="12700" bIns="12700" numCol="1" spcCol="1270" anchor="ctr" anchorCtr="0">
          <a:noAutofit/>
        </a:bodyPr>
        <a:lstStyle/>
        <a:p>
          <a:pPr lvl="0" algn="ctr" defTabSz="444500">
            <a:lnSpc>
              <a:spcPct val="90000"/>
            </a:lnSpc>
            <a:spcBef>
              <a:spcPct val="0"/>
            </a:spcBef>
            <a:spcAft>
              <a:spcPct val="35000"/>
            </a:spcAft>
          </a:pPr>
          <a:r>
            <a:rPr lang="en-US" sz="1000" kern="1200" dirty="0" smtClean="0"/>
            <a:t>Safety &amp; Transportation</a:t>
          </a:r>
          <a:endParaRPr lang="en-US" sz="1000" kern="1200" dirty="0"/>
        </a:p>
      </dsp:txBody>
      <dsp:txXfrm>
        <a:off x="6047426" y="2575186"/>
        <a:ext cx="1246923" cy="1246923"/>
      </dsp:txXfrm>
    </dsp:sp>
    <dsp:sp modelId="{247144F8-85B6-46BC-B6D4-FEEA2C3B90A4}">
      <dsp:nvSpPr>
        <dsp:cNvPr id="0" name=""/>
        <dsp:cNvSpPr/>
      </dsp:nvSpPr>
      <dsp:spPr>
        <a:xfrm>
          <a:off x="5294148" y="4393761"/>
          <a:ext cx="1246923" cy="1246923"/>
        </a:xfrm>
        <a:prstGeom prst="ellipse">
          <a:avLst/>
        </a:prstGeom>
        <a:gradFill rotWithShape="0">
          <a:gsLst>
            <a:gs pos="0">
              <a:schemeClr val="accent5">
                <a:hueOff val="0"/>
                <a:satOff val="0"/>
                <a:lumOff val="0"/>
                <a:alphaOff val="0"/>
                <a:shade val="51000"/>
                <a:satMod val="130000"/>
              </a:schemeClr>
            </a:gs>
            <a:gs pos="80000">
              <a:schemeClr val="accent5">
                <a:hueOff val="0"/>
                <a:satOff val="0"/>
                <a:lumOff val="0"/>
                <a:alphaOff val="0"/>
                <a:shade val="93000"/>
                <a:satMod val="130000"/>
              </a:schemeClr>
            </a:gs>
            <a:gs pos="100000">
              <a:schemeClr val="accent5">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2700" tIns="12700" rIns="12700" bIns="12700" numCol="1" spcCol="1270" anchor="ctr" anchorCtr="0">
          <a:noAutofit/>
        </a:bodyPr>
        <a:lstStyle/>
        <a:p>
          <a:pPr lvl="0" algn="ctr" defTabSz="444500">
            <a:lnSpc>
              <a:spcPct val="90000"/>
            </a:lnSpc>
            <a:spcBef>
              <a:spcPct val="0"/>
            </a:spcBef>
            <a:spcAft>
              <a:spcPct val="35000"/>
            </a:spcAft>
          </a:pPr>
          <a:r>
            <a:rPr lang="en-US" sz="1000" kern="1200" dirty="0" smtClean="0"/>
            <a:t>Politics &amp; Government </a:t>
          </a:r>
          <a:endParaRPr lang="en-US" sz="1000" kern="1200" dirty="0"/>
        </a:p>
      </dsp:txBody>
      <dsp:txXfrm>
        <a:off x="5294148" y="4393761"/>
        <a:ext cx="1246923" cy="1246923"/>
      </dsp:txXfrm>
    </dsp:sp>
    <dsp:sp modelId="{A2E359D4-5B6A-4C13-9484-994E762C4F08}">
      <dsp:nvSpPr>
        <dsp:cNvPr id="0" name=""/>
        <dsp:cNvSpPr/>
      </dsp:nvSpPr>
      <dsp:spPr>
        <a:xfrm>
          <a:off x="3475572" y="5147040"/>
          <a:ext cx="1246923" cy="1246923"/>
        </a:xfrm>
        <a:prstGeom prst="ellipse">
          <a:avLst/>
        </a:prstGeom>
        <a:gradFill rotWithShape="0">
          <a:gsLst>
            <a:gs pos="0">
              <a:schemeClr val="accent6">
                <a:hueOff val="0"/>
                <a:satOff val="0"/>
                <a:lumOff val="0"/>
                <a:alphaOff val="0"/>
                <a:shade val="51000"/>
                <a:satMod val="130000"/>
              </a:schemeClr>
            </a:gs>
            <a:gs pos="80000">
              <a:schemeClr val="accent6">
                <a:hueOff val="0"/>
                <a:satOff val="0"/>
                <a:lumOff val="0"/>
                <a:alphaOff val="0"/>
                <a:shade val="93000"/>
                <a:satMod val="130000"/>
              </a:schemeClr>
            </a:gs>
            <a:gs pos="100000">
              <a:schemeClr val="accent6">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2700" tIns="12700" rIns="12700" bIns="12700" numCol="1" spcCol="1270" anchor="ctr" anchorCtr="0">
          <a:noAutofit/>
        </a:bodyPr>
        <a:lstStyle/>
        <a:p>
          <a:pPr lvl="0" algn="ctr" defTabSz="444500">
            <a:lnSpc>
              <a:spcPct val="90000"/>
            </a:lnSpc>
            <a:spcBef>
              <a:spcPct val="0"/>
            </a:spcBef>
            <a:spcAft>
              <a:spcPct val="35000"/>
            </a:spcAft>
          </a:pPr>
          <a:r>
            <a:rPr lang="en-US" sz="1000" kern="1200" dirty="0" smtClean="0"/>
            <a:t>Health &amp; Soc. Services</a:t>
          </a:r>
          <a:endParaRPr lang="en-US" sz="1000" kern="1200" dirty="0"/>
        </a:p>
      </dsp:txBody>
      <dsp:txXfrm>
        <a:off x="3475572" y="5147040"/>
        <a:ext cx="1246923" cy="1246923"/>
      </dsp:txXfrm>
    </dsp:sp>
    <dsp:sp modelId="{A5D5E36C-969B-4BEC-A0BE-2CADDDF8F137}">
      <dsp:nvSpPr>
        <dsp:cNvPr id="0" name=""/>
        <dsp:cNvSpPr/>
      </dsp:nvSpPr>
      <dsp:spPr>
        <a:xfrm>
          <a:off x="1656997" y="4393761"/>
          <a:ext cx="1246923" cy="1246923"/>
        </a:xfrm>
        <a:prstGeom prst="ellipse">
          <a:avLst/>
        </a:prstGeom>
        <a:gradFill rotWithShape="0">
          <a:gsLst>
            <a:gs pos="0">
              <a:schemeClr val="accent2">
                <a:hueOff val="0"/>
                <a:satOff val="0"/>
                <a:lumOff val="0"/>
                <a:alphaOff val="0"/>
                <a:shade val="51000"/>
                <a:satMod val="130000"/>
              </a:schemeClr>
            </a:gs>
            <a:gs pos="80000">
              <a:schemeClr val="accent2">
                <a:hueOff val="0"/>
                <a:satOff val="0"/>
                <a:lumOff val="0"/>
                <a:alphaOff val="0"/>
                <a:shade val="93000"/>
                <a:satMod val="130000"/>
              </a:schemeClr>
            </a:gs>
            <a:gs pos="100000">
              <a:schemeClr val="accent2">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2700" tIns="12700" rIns="12700" bIns="12700" numCol="1" spcCol="1270" anchor="ctr" anchorCtr="0">
          <a:noAutofit/>
        </a:bodyPr>
        <a:lstStyle/>
        <a:p>
          <a:pPr lvl="0" algn="ctr" defTabSz="444500">
            <a:lnSpc>
              <a:spcPct val="90000"/>
            </a:lnSpc>
            <a:spcBef>
              <a:spcPct val="0"/>
            </a:spcBef>
            <a:spcAft>
              <a:spcPct val="35000"/>
            </a:spcAft>
          </a:pPr>
          <a:r>
            <a:rPr lang="en-US" sz="1000" kern="1200" dirty="0" smtClean="0"/>
            <a:t>Communication</a:t>
          </a:r>
          <a:endParaRPr lang="en-US" sz="1000" kern="1200" dirty="0"/>
        </a:p>
      </dsp:txBody>
      <dsp:txXfrm>
        <a:off x="1656997" y="4393761"/>
        <a:ext cx="1246923" cy="1246923"/>
      </dsp:txXfrm>
    </dsp:sp>
    <dsp:sp modelId="{85AB602C-1186-4721-91EF-00210A0EC73E}">
      <dsp:nvSpPr>
        <dsp:cNvPr id="0" name=""/>
        <dsp:cNvSpPr/>
      </dsp:nvSpPr>
      <dsp:spPr>
        <a:xfrm>
          <a:off x="903718" y="2575186"/>
          <a:ext cx="1246923" cy="1246923"/>
        </a:xfrm>
        <a:prstGeom prst="ellipse">
          <a:avLst/>
        </a:prstGeom>
        <a:gradFill rotWithShape="0">
          <a:gsLst>
            <a:gs pos="0">
              <a:schemeClr val="accent3">
                <a:hueOff val="0"/>
                <a:satOff val="0"/>
                <a:lumOff val="0"/>
                <a:alphaOff val="0"/>
                <a:shade val="51000"/>
                <a:satMod val="130000"/>
              </a:schemeClr>
            </a:gs>
            <a:gs pos="80000">
              <a:schemeClr val="accent3">
                <a:hueOff val="0"/>
                <a:satOff val="0"/>
                <a:lumOff val="0"/>
                <a:alphaOff val="0"/>
                <a:shade val="93000"/>
                <a:satMod val="130000"/>
              </a:schemeClr>
            </a:gs>
            <a:gs pos="100000">
              <a:schemeClr val="accent3">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2700" tIns="12700" rIns="12700" bIns="12700" numCol="1" spcCol="1270" anchor="ctr" anchorCtr="0">
          <a:noAutofit/>
        </a:bodyPr>
        <a:lstStyle/>
        <a:p>
          <a:pPr lvl="0" algn="ctr" defTabSz="444500">
            <a:lnSpc>
              <a:spcPct val="90000"/>
            </a:lnSpc>
            <a:spcBef>
              <a:spcPct val="0"/>
            </a:spcBef>
            <a:spcAft>
              <a:spcPct val="35000"/>
            </a:spcAft>
          </a:pPr>
          <a:r>
            <a:rPr lang="en-US" sz="1000" kern="1200" dirty="0" smtClean="0"/>
            <a:t>Economics</a:t>
          </a:r>
          <a:endParaRPr lang="en-US" sz="1000" kern="1200" dirty="0"/>
        </a:p>
      </dsp:txBody>
      <dsp:txXfrm>
        <a:off x="903718" y="2575186"/>
        <a:ext cx="1246923" cy="1246923"/>
      </dsp:txXfrm>
    </dsp:sp>
    <dsp:sp modelId="{55F40E56-4972-4A05-8B59-13A271BA46FD}">
      <dsp:nvSpPr>
        <dsp:cNvPr id="0" name=""/>
        <dsp:cNvSpPr/>
      </dsp:nvSpPr>
      <dsp:spPr>
        <a:xfrm>
          <a:off x="1656997" y="756611"/>
          <a:ext cx="1246923" cy="1246923"/>
        </a:xfrm>
        <a:prstGeom prst="ellipse">
          <a:avLst/>
        </a:prstGeom>
        <a:gradFill rotWithShape="0">
          <a:gsLst>
            <a:gs pos="0">
              <a:schemeClr val="accent4">
                <a:hueOff val="0"/>
                <a:satOff val="0"/>
                <a:lumOff val="0"/>
                <a:alphaOff val="0"/>
                <a:shade val="51000"/>
                <a:satMod val="130000"/>
              </a:schemeClr>
            </a:gs>
            <a:gs pos="80000">
              <a:schemeClr val="accent4">
                <a:hueOff val="0"/>
                <a:satOff val="0"/>
                <a:lumOff val="0"/>
                <a:alphaOff val="0"/>
                <a:shade val="93000"/>
                <a:satMod val="130000"/>
              </a:schemeClr>
            </a:gs>
            <a:gs pos="100000">
              <a:schemeClr val="accent4">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2700" tIns="12700" rIns="12700" bIns="12700" numCol="1" spcCol="1270" anchor="ctr" anchorCtr="0">
          <a:noAutofit/>
        </a:bodyPr>
        <a:lstStyle/>
        <a:p>
          <a:pPr lvl="0" algn="ctr" defTabSz="444500">
            <a:lnSpc>
              <a:spcPct val="90000"/>
            </a:lnSpc>
            <a:spcBef>
              <a:spcPct val="0"/>
            </a:spcBef>
            <a:spcAft>
              <a:spcPct val="35000"/>
            </a:spcAft>
          </a:pPr>
          <a:r>
            <a:rPr lang="en-US" sz="1000" kern="1200" dirty="0" smtClean="0"/>
            <a:t>Recreation</a:t>
          </a:r>
          <a:endParaRPr lang="en-US" sz="1000" kern="1200" dirty="0"/>
        </a:p>
      </dsp:txBody>
      <dsp:txXfrm>
        <a:off x="1656997" y="756611"/>
        <a:ext cx="1246923" cy="1246923"/>
      </dsp:txXfrm>
    </dsp:sp>
  </dsp:spTree>
</dsp:drawing>
</file>

<file path=ppt/diagrams/layout1.xml><?xml version="1.0" encoding="utf-8"?>
<dgm:layoutDef xmlns:dgm="http://schemas.openxmlformats.org/drawingml/2006/diagram" xmlns:a="http://schemas.openxmlformats.org/drawingml/2006/main" uniqueId="urn:microsoft.com/office/officeart/2005/8/layout/radial6">
  <dgm:title val=""/>
  <dgm:desc val=""/>
  <dgm:catLst>
    <dgm:cat type="cycle" pri="9000"/>
    <dgm:cat type="relationship" pri="21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Name0">
    <dgm:varLst>
      <dgm:chMax val="1"/>
      <dgm:dir/>
      <dgm:animLvl val="ctr"/>
      <dgm:resizeHandles val="exact"/>
    </dgm:varLst>
    <dgm:choose name="Name1">
      <dgm:if name="Name2" func="var" arg="dir" op="equ" val="norm">
        <dgm:choose name="Name3">
          <dgm:if name="Name4" axis="ch ch" ptType="node node" st="1 1" cnt="1 0" func="cnt" op="lte" val="1">
            <dgm:alg type="cycle">
              <dgm:param type="stAng" val="90"/>
              <dgm:param type="spanAng" val="360"/>
              <dgm:param type="ctrShpMap" val="fNode"/>
            </dgm:alg>
          </dgm:if>
          <dgm:else name="Name5">
            <dgm:alg type="cycle">
              <dgm:param type="stAng" val="0"/>
              <dgm:param type="spanAng" val="360"/>
              <dgm:param type="ctrShpMap" val="fNode"/>
            </dgm:alg>
          </dgm:else>
        </dgm:choose>
      </dgm:if>
      <dgm:else name="Name6">
        <dgm:choose name="Name7">
          <dgm:if name="Name8" axis="ch ch" ptType="node node" st="1 1" cnt="1 0" func="cnt" op="lte" val="1">
            <dgm:alg type="cycle">
              <dgm:param type="stAng" val="-90"/>
              <dgm:param type="spanAng" val="360"/>
              <dgm:param type="ctrShpMap" val="fNode"/>
            </dgm:alg>
          </dgm:if>
          <dgm:else name="Name9">
            <dgm:alg type="cycle">
              <dgm:param type="stAng" val="0"/>
              <dgm:param type="spanAng" val="-360"/>
              <dgm:param type="ctrShpMap" val="fNode"/>
            </dgm:alg>
          </dgm:else>
        </dgm:choose>
      </dgm:else>
    </dgm:choose>
    <dgm:shape xmlns:r="http://schemas.openxmlformats.org/officeDocument/2006/relationships" r:blip="">
      <dgm:adjLst/>
    </dgm:shape>
    <dgm:presOf/>
    <dgm:choose name="Name10">
      <dgm:if name="Name11" func="var" arg="dir" op="equ" val="norm">
        <dgm:choose name="Name12">
          <dgm:if name="Name13" axis="ch ch" ptType="node node" st="1 1" cnt="1 0" func="cnt" op="equ" val="1">
            <dgm:constrLst>
              <dgm:constr type="diam" val="170"/>
              <dgm:constr type="w" for="ch" forName="centerShape" refType="w"/>
              <dgm:constr type="w" for="ch" forName="oneComp" refType="w" refFor="ch" refForName="centerShape" op="equ" fact="0.7"/>
              <dgm:constr type="sp" refType="w" refFor="ch" refForName="oneComp" fact="0.3"/>
              <dgm:constr type="sibSp" refType="w" refFor="ch" refForName="oneComp" fact="0.3"/>
              <dgm:constr type="primFontSz" for="ch" forName="centerShape" val="65"/>
              <dgm:constr type="primFontSz" for="des" forName="oneNode" refType="primFontSz" refFor="ch" refForName="centerShape" fact="0.95"/>
              <dgm:constr type="primFontSz" for="des" forName="oneNode" refType="primFontSz" refFor="ch" refForName="centerShape" op="lte" fact="0.95"/>
              <dgm:constr type="diam" for="ch" forName="singleconn" refType="diam" op="equ" fact="-1"/>
              <dgm:constr type="h" for="ch" forName="singleconn" refType="w" refFor="ch" refForName="oneComp" fact="0.24"/>
              <dgm:constr type="w" for="ch" forName="dummya" refType="w" refFor="ch" refForName="oneComp" op="equ"/>
              <dgm:constr type="w" for="ch" forName="dummyb" refType="w" refFor="ch" refForName="oneComp" op="equ"/>
              <dgm:constr type="w" for="ch" forName="dummyc" refType="w" refFor="ch" refForName="oneComp" op="equ"/>
            </dgm:constrLst>
          </dgm:if>
          <dgm:else name="Name14">
            <dgm:constrLst>
              <dgm:constr type="diam" val="170"/>
              <dgm:constr type="w" for="ch" forName="centerShape" refType="w"/>
              <dgm:constr type="w" for="ch" forName="node" refType="w" refFor="ch" refForName="centerShape" op="equ" fact="0.7"/>
              <dgm:constr type="sp" refType="w" refFor="ch" refForName="node" fact="0.3"/>
              <dgm:constr type="sibSp" refType="w" refFor="ch" refForName="node" fact="0.3"/>
              <dgm:constr type="primFontSz" for="ch" forName="centerShape" val="65"/>
              <dgm:constr type="primFontSz" for="des" forName="node" refType="primFontSz" refFor="ch" refForName="centerShape" fact="0.78"/>
              <dgm:constr type="primFontSz" for="ch" forName="node" refType="primFontSz" refFor="ch" refForName="centerShape" op="lte" fact="0.95"/>
              <dgm:constr type="diam" for="ch" forName="sibTrans" refType="diam" op="equ"/>
              <dgm:constr type="h" for="ch" forName="sibTrans" refType="w" refFor="ch" refForName="node" fact="0.24"/>
              <dgm:constr type="w" for="ch" forName="dummy" val="1"/>
            </dgm:constrLst>
          </dgm:else>
        </dgm:choose>
      </dgm:if>
      <dgm:else name="Name15">
        <dgm:choose name="Name16">
          <dgm:if name="Name17" axis="ch ch" ptType="node node" st="1 1" cnt="1 0" func="cnt" op="equ" val="1">
            <dgm:constrLst>
              <dgm:constr type="diam" val="170"/>
              <dgm:constr type="w" for="ch" forName="centerShape" refType="w"/>
              <dgm:constr type="w" for="ch" forName="oneComp" refType="w" refFor="ch" refForName="centerShape" op="equ" fact="0.7"/>
              <dgm:constr type="sp" refType="w" refFor="ch" refForName="oneComp" fact="0.3"/>
              <dgm:constr type="sibSp" refType="w" refFor="ch" refForName="oneComp" fact="0.3"/>
              <dgm:constr type="primFontSz" for="ch" forName="centerShape" val="65"/>
              <dgm:constr type="primFontSz" for="des" forName="oneNode" refType="primFontSz" refFor="ch" refForName="centerShape" fact="0.95"/>
              <dgm:constr type="primFontSz" for="ch" forName="oneNode" refType="primFontSz" refFor="ch" refForName="centerShape" op="lte" fact="0.95"/>
              <dgm:constr type="diam" for="ch" forName="singleconn" refType="diam"/>
              <dgm:constr type="h" for="ch" forName="singleconn" refType="w" refFor="ch" refForName="oneComp" fact="0.24"/>
              <dgm:constr type="diam" for="ch" refType="diam" op="equ"/>
              <dgm:constr type="w" for="ch" forName="dummya" refType="w" refFor="ch" refForName="oneComp" op="equ"/>
              <dgm:constr type="w" for="ch" forName="dummyb" refType="w" refFor="ch" refForName="oneComp" op="equ"/>
              <dgm:constr type="w" for="ch" forName="dummyc" refType="w" refFor="ch" refForName="oneComp" op="equ"/>
            </dgm:constrLst>
          </dgm:if>
          <dgm:else name="Name18">
            <dgm:constrLst>
              <dgm:constr type="diam" val="170"/>
              <dgm:constr type="w" for="ch" forName="centerShape" refType="w"/>
              <dgm:constr type="w" for="ch" forName="node" refType="w" refFor="ch" refForName="centerShape" op="equ" fact="0.7"/>
              <dgm:constr type="sp" refType="w" refFor="ch" refForName="node" fact="0.3"/>
              <dgm:constr type="sibSp" refType="w" refFor="ch" refForName="node" fact="0.3"/>
              <dgm:constr type="primFontSz" for="ch" forName="centerShape" val="65"/>
              <dgm:constr type="primFontSz" for="des" forName="node" refType="primFontSz" refFor="ch" refForName="centerShape" fact="0.78"/>
              <dgm:constr type="primFontSz" for="ch" forName="node" refType="primFontSz" refFor="ch" refForName="centerShape" op="lte" fact="0.95"/>
              <dgm:constr type="diam" for="ch" ptType="sibTrans" refType="diam" fact="-1"/>
              <dgm:constr type="h" for="ch" forName="sibTrans" refType="w" refFor="ch" refForName="node" fact="0.24"/>
              <dgm:constr type="diam" for="ch" refType="diam" op="equ" fact="-1"/>
              <dgm:constr type="w" for="ch" forName="dummy" val="1"/>
            </dgm:constrLst>
          </dgm:else>
        </dgm:choose>
      </dgm:else>
    </dgm:choose>
    <dgm:ruleLst>
      <dgm:rule type="diam" val="INF" fact="NaN" max="NaN"/>
    </dgm:ruleLst>
    <dgm:forEach name="Name19"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20" axis="ch">
        <dgm:forEach name="Name21" axis="self" ptType="node">
          <dgm:choose name="Name22">
            <dgm:if name="Name23" axis="par ch" ptType="node node" func="cnt" op="gt" val="1">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dummy">
                <dgm:alg type="sp"/>
                <dgm:shape xmlns:r="http://schemas.openxmlformats.org/officeDocument/2006/relationships" r:blip="">
                  <dgm:adjLst/>
                </dgm:shape>
                <dgm:presOf/>
                <dgm:constrLst>
                  <dgm:constr type="h" refType="w"/>
                </dgm:constrLst>
                <dgm:ruleLst/>
              </dgm:layoutNode>
              <dgm:forEach name="sibTransForEach" axis="followSib" ptType="sibTrans" hideLastTrans="0" cnt="1">
                <dgm:layoutNode name="sibTrans" styleLbl="sibTrans2D1">
                  <dgm:alg type="conn">
                    <dgm:param type="connRout" val="curve"/>
                    <dgm:param type="begPts" val="ctr"/>
                    <dgm:param type="endPts" val="ctr"/>
                    <dgm:param type="begSty" val="noArr"/>
                    <dgm:param type="endSty" val="noArr"/>
                    <dgm:param type="dstNode" val="node"/>
                  </dgm:alg>
                  <dgm:shape xmlns:r="http://schemas.openxmlformats.org/officeDocument/2006/relationships" type="conn" r:blip="" zOrderOff="-999">
                    <dgm:adjLst/>
                  </dgm:shape>
                  <dgm:presOf axis="self"/>
                  <dgm:constrLst>
                    <dgm:constr type="begPad"/>
                    <dgm:constr type="endPad"/>
                  </dgm:constrLst>
                  <dgm:ruleLst/>
                </dgm:layoutNode>
              </dgm:forEach>
            </dgm:if>
            <dgm:if name="Name24" axis="par ch" ptType="node node" func="cnt" op="equ" val="1">
              <dgm:layoutNode name="oneComp">
                <dgm:alg type="composite">
                  <dgm:param type="ar" val="1"/>
                </dgm:alg>
                <dgm:shape xmlns:r="http://schemas.openxmlformats.org/officeDocument/2006/relationships" r:blip="">
                  <dgm:adjLst/>
                </dgm:shape>
                <dgm:presOf/>
                <dgm:constrLst>
                  <dgm:constr type="h" refType="w"/>
                  <dgm:constr type="l" for="ch" forName="dummyConnPt" refType="w" fact="0.5"/>
                  <dgm:constr type="t" for="ch" forName="dummyConnPt" refType="w" fact="0.5"/>
                  <dgm:constr type="l" for="ch" forName="oneNode"/>
                  <dgm:constr type="t" for="ch" forName="oneNode"/>
                  <dgm:constr type="h" for="ch" forName="oneNode" refType="h"/>
                  <dgm:constr type="w" for="ch" forName="oneNode" refType="w"/>
                </dgm:constrLst>
                <dgm:ruleLst/>
                <dgm:layoutNode name="dummyConnPt" styleLbl="node1">
                  <dgm:alg type="sp"/>
                  <dgm:shape xmlns:r="http://schemas.openxmlformats.org/officeDocument/2006/relationships" r:blip="">
                    <dgm:adjLst/>
                  </dgm:shape>
                  <dgm:presOf/>
                  <dgm:constrLst>
                    <dgm:constr type="w" val="1"/>
                    <dgm:constr type="h" val="1"/>
                  </dgm:constrLst>
                  <dgm:ruleLst/>
                </dgm:layoutNode>
                <dgm:layoutNode name="on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dgm:layoutNode name="dummya">
                <dgm:alg type="sp"/>
                <dgm:shape xmlns:r="http://schemas.openxmlformats.org/officeDocument/2006/relationships" r:blip="">
                  <dgm:adjLst/>
                </dgm:shape>
                <dgm:presOf/>
                <dgm:constrLst>
                  <dgm:constr type="h" refType="w"/>
                </dgm:constrLst>
                <dgm:ruleLst/>
              </dgm:layoutNode>
              <dgm:layoutNode name="dummyb">
                <dgm:alg type="sp"/>
                <dgm:shape xmlns:r="http://schemas.openxmlformats.org/officeDocument/2006/relationships" r:blip="">
                  <dgm:adjLst/>
                </dgm:shape>
                <dgm:presOf/>
                <dgm:constrLst>
                  <dgm:constr type="h" refType="w"/>
                </dgm:constrLst>
                <dgm:ruleLst/>
              </dgm:layoutNode>
              <dgm:layoutNode name="dummyc">
                <dgm:alg type="sp"/>
                <dgm:shape xmlns:r="http://schemas.openxmlformats.org/officeDocument/2006/relationships" r:blip="">
                  <dgm:adjLst/>
                </dgm:shape>
                <dgm:presOf/>
                <dgm:constrLst>
                  <dgm:constr type="h" refType="w"/>
                </dgm:constrLst>
                <dgm:ruleLst/>
              </dgm:layoutNode>
              <dgm:forEach name="sibTransForEach1" axis="followSib" ptType="sibTrans" hideLastTrans="0" cnt="1">
                <dgm:layoutNode name="singleconn" styleLbl="sibTrans2D1">
                  <dgm:alg type="conn">
                    <dgm:param type="connRout" val="longCurve"/>
                    <dgm:param type="begPts" val="bCtr"/>
                    <dgm:param type="endPts" val="tCtr"/>
                    <dgm:param type="begSty" val="noArr"/>
                    <dgm:param type="endSty" val="noArr"/>
                    <dgm:param type="srcNode" val="dummyConnPt"/>
                    <dgm:param type="dstNode" val="dummyConnPt"/>
                  </dgm:alg>
                  <dgm:shape xmlns:r="http://schemas.openxmlformats.org/officeDocument/2006/relationships" type="conn" r:blip="" zOrderOff="-999">
                    <dgm:adjLst/>
                  </dgm:shape>
                  <dgm:presOf axis="self"/>
                  <dgm:constrLst>
                    <dgm:constr type="begPad"/>
                    <dgm:constr type="endPad"/>
                  </dgm:constrLst>
                  <dgm:ruleLst/>
                </dgm:layoutNode>
              </dgm:forEach>
            </dgm:if>
            <dgm:else name="Name25"/>
          </dgm:choose>
        </dgm:forEach>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drawing1.xml><?xml version="1.0" encoding="utf-8"?>
<c:userShapes xmlns:c="http://schemas.openxmlformats.org/drawingml/2006/chart">
  <cdr:relSizeAnchor xmlns:cdr="http://schemas.openxmlformats.org/drawingml/2006/chartDrawing">
    <cdr:from>
      <cdr:x>0.45847</cdr:x>
      <cdr:y>0.04018</cdr:y>
    </cdr:from>
    <cdr:to>
      <cdr:x>0.83056</cdr:x>
      <cdr:y>0.13616</cdr:y>
    </cdr:to>
    <cdr:sp macro="" textlink="">
      <cdr:nvSpPr>
        <cdr:cNvPr id="2" name="TextBox 1"/>
        <cdr:cNvSpPr txBox="1"/>
      </cdr:nvSpPr>
      <cdr:spPr>
        <a:xfrm xmlns:a="http://schemas.openxmlformats.org/drawingml/2006/main">
          <a:off x="2628900" y="171449"/>
          <a:ext cx="2133600" cy="409575"/>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r>
            <a:rPr lang="en-US" sz="1100"/>
            <a:t>2010 College Demographics </a:t>
          </a:r>
        </a:p>
      </cdr:txBody>
    </cdr:sp>
  </cdr:relSizeAnchor>
  <cdr:relSizeAnchor xmlns:cdr="http://schemas.openxmlformats.org/drawingml/2006/chartDrawing">
    <cdr:from>
      <cdr:x>0.89112</cdr:x>
      <cdr:y>0.73239</cdr:y>
    </cdr:from>
    <cdr:to>
      <cdr:x>1</cdr:x>
      <cdr:y>1</cdr:y>
    </cdr:to>
    <cdr:sp macro="" textlink="">
      <cdr:nvSpPr>
        <cdr:cNvPr id="3" name="TextBox 2"/>
        <cdr:cNvSpPr txBox="1"/>
      </cdr:nvSpPr>
      <cdr:spPr>
        <a:xfrm xmlns:a="http://schemas.openxmlformats.org/drawingml/2006/main">
          <a:off x="7805384" y="3104838"/>
          <a:ext cx="914400" cy="914400"/>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endParaRPr lang="en-US" sz="1100" dirty="0"/>
        </a:p>
      </cdr:txBody>
    </cdr:sp>
  </cdr:relSizeAnchor>
</c:userShape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hdr" sz="quarter"/>
          </p:nvPr>
        </p:nvSpPr>
        <p:spPr bwMode="auto">
          <a:xfrm>
            <a:off x="0" y="2"/>
            <a:ext cx="13909677" cy="2187419"/>
          </a:xfrm>
          <a:prstGeom prst="rect">
            <a:avLst/>
          </a:prstGeom>
          <a:noFill/>
          <a:ln w="9525">
            <a:noFill/>
            <a:miter lim="800000"/>
            <a:headEnd/>
            <a:tailEnd/>
          </a:ln>
          <a:effectLst/>
        </p:spPr>
        <p:txBody>
          <a:bodyPr vert="horz" wrap="square" lIns="434706" tIns="217353" rIns="434706" bIns="217353" numCol="1" anchor="t" anchorCtr="0" compatLnSpc="1">
            <a:prstTxWarp prst="textNoShape">
              <a:avLst/>
            </a:prstTxWarp>
          </a:bodyPr>
          <a:lstStyle>
            <a:lvl1pPr algn="l">
              <a:defRPr sz="5700"/>
            </a:lvl1pPr>
          </a:lstStyle>
          <a:p>
            <a:endParaRPr lang="en-US" dirty="0"/>
          </a:p>
        </p:txBody>
      </p:sp>
      <p:sp>
        <p:nvSpPr>
          <p:cNvPr id="3075" name="Rectangle 3"/>
          <p:cNvSpPr>
            <a:spLocks noGrp="1" noChangeArrowheads="1"/>
          </p:cNvSpPr>
          <p:nvPr>
            <p:ph type="dt" idx="1"/>
          </p:nvPr>
        </p:nvSpPr>
        <p:spPr bwMode="auto">
          <a:xfrm>
            <a:off x="18181987" y="2"/>
            <a:ext cx="13909677" cy="2187419"/>
          </a:xfrm>
          <a:prstGeom prst="rect">
            <a:avLst/>
          </a:prstGeom>
          <a:noFill/>
          <a:ln w="9525">
            <a:noFill/>
            <a:miter lim="800000"/>
            <a:headEnd/>
            <a:tailEnd/>
          </a:ln>
          <a:effectLst/>
        </p:spPr>
        <p:txBody>
          <a:bodyPr vert="horz" wrap="square" lIns="434706" tIns="217353" rIns="434706" bIns="217353" numCol="1" anchor="t" anchorCtr="0" compatLnSpc="1">
            <a:prstTxWarp prst="textNoShape">
              <a:avLst/>
            </a:prstTxWarp>
          </a:bodyPr>
          <a:lstStyle>
            <a:lvl1pPr algn="r">
              <a:defRPr sz="5700"/>
            </a:lvl1pPr>
          </a:lstStyle>
          <a:p>
            <a:endParaRPr lang="en-US" dirty="0"/>
          </a:p>
        </p:txBody>
      </p:sp>
      <p:sp>
        <p:nvSpPr>
          <p:cNvPr id="3076" name="Rectangle 4"/>
          <p:cNvSpPr>
            <a:spLocks noGrp="1" noRot="1" noChangeAspect="1" noChangeArrowheads="1" noTextEdit="1"/>
          </p:cNvSpPr>
          <p:nvPr>
            <p:ph type="sldImg" idx="2"/>
          </p:nvPr>
        </p:nvSpPr>
        <p:spPr bwMode="auto">
          <a:xfrm>
            <a:off x="5113338" y="3276600"/>
            <a:ext cx="21880512" cy="16409988"/>
          </a:xfrm>
          <a:prstGeom prst="rect">
            <a:avLst/>
          </a:prstGeom>
          <a:noFill/>
          <a:ln w="9525">
            <a:solidFill>
              <a:srgbClr val="000000"/>
            </a:solidFill>
            <a:miter lim="800000"/>
            <a:headEnd/>
            <a:tailEnd/>
          </a:ln>
          <a:effectLst/>
        </p:spPr>
      </p:sp>
      <p:sp>
        <p:nvSpPr>
          <p:cNvPr id="3077" name="Rectangle 5"/>
          <p:cNvSpPr>
            <a:spLocks noGrp="1" noChangeArrowheads="1"/>
          </p:cNvSpPr>
          <p:nvPr>
            <p:ph type="body" sz="quarter" idx="3"/>
          </p:nvPr>
        </p:nvSpPr>
        <p:spPr bwMode="auto">
          <a:xfrm>
            <a:off x="3209927" y="20784215"/>
            <a:ext cx="25679400" cy="19686744"/>
          </a:xfrm>
          <a:prstGeom prst="rect">
            <a:avLst/>
          </a:prstGeom>
          <a:noFill/>
          <a:ln w="9525">
            <a:noFill/>
            <a:miter lim="800000"/>
            <a:headEnd/>
            <a:tailEnd/>
          </a:ln>
          <a:effectLst/>
        </p:spPr>
        <p:txBody>
          <a:bodyPr vert="horz" wrap="square" lIns="434706" tIns="217353" rIns="434706" bIns="217353"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3078" name="Rectangle 6"/>
          <p:cNvSpPr>
            <a:spLocks noGrp="1" noChangeArrowheads="1"/>
          </p:cNvSpPr>
          <p:nvPr>
            <p:ph type="ftr" sz="quarter" idx="4"/>
          </p:nvPr>
        </p:nvSpPr>
        <p:spPr bwMode="auto">
          <a:xfrm>
            <a:off x="0" y="41553394"/>
            <a:ext cx="13909677" cy="2187419"/>
          </a:xfrm>
          <a:prstGeom prst="rect">
            <a:avLst/>
          </a:prstGeom>
          <a:noFill/>
          <a:ln w="9525">
            <a:noFill/>
            <a:miter lim="800000"/>
            <a:headEnd/>
            <a:tailEnd/>
          </a:ln>
          <a:effectLst/>
        </p:spPr>
        <p:txBody>
          <a:bodyPr vert="horz" wrap="square" lIns="434706" tIns="217353" rIns="434706" bIns="217353" numCol="1" anchor="b" anchorCtr="0" compatLnSpc="1">
            <a:prstTxWarp prst="textNoShape">
              <a:avLst/>
            </a:prstTxWarp>
          </a:bodyPr>
          <a:lstStyle>
            <a:lvl1pPr algn="l">
              <a:defRPr sz="5700"/>
            </a:lvl1pPr>
          </a:lstStyle>
          <a:p>
            <a:endParaRPr lang="en-US" dirty="0"/>
          </a:p>
        </p:txBody>
      </p:sp>
      <p:sp>
        <p:nvSpPr>
          <p:cNvPr id="3079" name="Rectangle 7"/>
          <p:cNvSpPr>
            <a:spLocks noGrp="1" noChangeArrowheads="1"/>
          </p:cNvSpPr>
          <p:nvPr>
            <p:ph type="sldNum" sz="quarter" idx="5"/>
          </p:nvPr>
        </p:nvSpPr>
        <p:spPr bwMode="auto">
          <a:xfrm>
            <a:off x="18181987" y="41553394"/>
            <a:ext cx="13909677" cy="2187419"/>
          </a:xfrm>
          <a:prstGeom prst="rect">
            <a:avLst/>
          </a:prstGeom>
          <a:noFill/>
          <a:ln w="9525">
            <a:noFill/>
            <a:miter lim="800000"/>
            <a:headEnd/>
            <a:tailEnd/>
          </a:ln>
          <a:effectLst/>
        </p:spPr>
        <p:txBody>
          <a:bodyPr vert="horz" wrap="square" lIns="434706" tIns="217353" rIns="434706" bIns="217353" numCol="1" anchor="b" anchorCtr="0" compatLnSpc="1">
            <a:prstTxWarp prst="textNoShape">
              <a:avLst/>
            </a:prstTxWarp>
          </a:bodyPr>
          <a:lstStyle>
            <a:lvl1pPr algn="r">
              <a:defRPr sz="5700"/>
            </a:lvl1pPr>
          </a:lstStyle>
          <a:p>
            <a:fld id="{7FB84CA5-7362-492D-8EBC-472296314F28}" type="slidenum">
              <a:rPr lang="en-US"/>
              <a:pPr/>
              <a:t>‹#›</a:t>
            </a:fld>
            <a:endParaRPr lang="en-US" dirty="0"/>
          </a:p>
        </p:txBody>
      </p:sp>
    </p:spTree>
    <p:extLst>
      <p:ext uri="{BB962C8B-B14F-4D97-AF65-F5344CB8AC3E}">
        <p14:creationId xmlns:p14="http://schemas.microsoft.com/office/powerpoint/2010/main" xmlns="" val="2946822523"/>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000" kern="1200">
        <a:solidFill>
          <a:schemeClr val="tx1"/>
        </a:solidFill>
        <a:latin typeface="Arial" charset="0"/>
        <a:ea typeface="+mn-ea"/>
        <a:cs typeface="+mn-cs"/>
      </a:defRPr>
    </a:lvl1pPr>
    <a:lvl2pPr marL="457128" algn="l" rtl="0" fontAlgn="base">
      <a:spcBef>
        <a:spcPct val="30000"/>
      </a:spcBef>
      <a:spcAft>
        <a:spcPct val="0"/>
      </a:spcAft>
      <a:defRPr sz="1000" kern="1200">
        <a:solidFill>
          <a:schemeClr val="tx1"/>
        </a:solidFill>
        <a:latin typeface="Arial" charset="0"/>
        <a:ea typeface="+mn-ea"/>
        <a:cs typeface="+mn-cs"/>
      </a:defRPr>
    </a:lvl2pPr>
    <a:lvl3pPr marL="914256" algn="l" rtl="0" fontAlgn="base">
      <a:spcBef>
        <a:spcPct val="30000"/>
      </a:spcBef>
      <a:spcAft>
        <a:spcPct val="0"/>
      </a:spcAft>
      <a:defRPr sz="1000" kern="1200">
        <a:solidFill>
          <a:schemeClr val="tx1"/>
        </a:solidFill>
        <a:latin typeface="Arial" charset="0"/>
        <a:ea typeface="+mn-ea"/>
        <a:cs typeface="+mn-cs"/>
      </a:defRPr>
    </a:lvl3pPr>
    <a:lvl4pPr marL="1371379" algn="l" rtl="0" fontAlgn="base">
      <a:spcBef>
        <a:spcPct val="30000"/>
      </a:spcBef>
      <a:spcAft>
        <a:spcPct val="0"/>
      </a:spcAft>
      <a:defRPr sz="1000" kern="1200">
        <a:solidFill>
          <a:schemeClr val="tx1"/>
        </a:solidFill>
        <a:latin typeface="Arial" charset="0"/>
        <a:ea typeface="+mn-ea"/>
        <a:cs typeface="+mn-cs"/>
      </a:defRPr>
    </a:lvl4pPr>
    <a:lvl5pPr marL="1828507" algn="l" rtl="0" fontAlgn="base">
      <a:spcBef>
        <a:spcPct val="30000"/>
      </a:spcBef>
      <a:spcAft>
        <a:spcPct val="0"/>
      </a:spcAft>
      <a:defRPr sz="1000" kern="1200">
        <a:solidFill>
          <a:schemeClr val="tx1"/>
        </a:solidFill>
        <a:latin typeface="Arial" charset="0"/>
        <a:ea typeface="+mn-ea"/>
        <a:cs typeface="+mn-cs"/>
      </a:defRPr>
    </a:lvl5pPr>
    <a:lvl6pPr marL="2285635" algn="l" defTabSz="914256" rtl="0" eaLnBrk="1" latinLnBrk="0" hangingPunct="1">
      <a:defRPr sz="1000" kern="1200">
        <a:solidFill>
          <a:schemeClr val="tx1"/>
        </a:solidFill>
        <a:latin typeface="+mn-lt"/>
        <a:ea typeface="+mn-ea"/>
        <a:cs typeface="+mn-cs"/>
      </a:defRPr>
    </a:lvl6pPr>
    <a:lvl7pPr marL="2742763" algn="l" defTabSz="914256" rtl="0" eaLnBrk="1" latinLnBrk="0" hangingPunct="1">
      <a:defRPr sz="1000" kern="1200">
        <a:solidFill>
          <a:schemeClr val="tx1"/>
        </a:solidFill>
        <a:latin typeface="+mn-lt"/>
        <a:ea typeface="+mn-ea"/>
        <a:cs typeface="+mn-cs"/>
      </a:defRPr>
    </a:lvl7pPr>
    <a:lvl8pPr marL="3199886" algn="l" defTabSz="914256" rtl="0" eaLnBrk="1" latinLnBrk="0" hangingPunct="1">
      <a:defRPr sz="1000" kern="1200">
        <a:solidFill>
          <a:schemeClr val="tx1"/>
        </a:solidFill>
        <a:latin typeface="+mn-lt"/>
        <a:ea typeface="+mn-ea"/>
        <a:cs typeface="+mn-cs"/>
      </a:defRPr>
    </a:lvl8pPr>
    <a:lvl9pPr marL="3657014" algn="l" defTabSz="914256" rtl="0" eaLnBrk="1" latinLnBrk="0" hangingPunct="1">
      <a:defRPr sz="10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04D40FB-8398-4C90-906C-C9755161D6CD}" type="slidenum">
              <a:rPr lang="en-US"/>
              <a:pPr/>
              <a:t>1</a:t>
            </a:fld>
            <a:endParaRPr lang="en-US"/>
          </a:p>
        </p:txBody>
      </p:sp>
      <p:sp>
        <p:nvSpPr>
          <p:cNvPr id="4098" name="Rectangle 2"/>
          <p:cNvSpPr>
            <a:spLocks noGrp="1" noRot="1" noChangeAspect="1" noChangeArrowheads="1" noTextEdit="1"/>
          </p:cNvSpPr>
          <p:nvPr>
            <p:ph type="sldImg"/>
          </p:nvPr>
        </p:nvSpPr>
        <p:spPr>
          <a:ln/>
        </p:spPr>
      </p:sp>
      <p:sp>
        <p:nvSpPr>
          <p:cNvPr id="4099" name="Rectangle 3"/>
          <p:cNvSpPr>
            <a:spLocks noGrp="1" noChangeArrowheads="1"/>
          </p:cNvSpPr>
          <p:nvPr>
            <p:ph type="body" idx="1"/>
          </p:nvPr>
        </p:nvSpPr>
        <p:spPr/>
        <p:txBody>
          <a:bodyPr/>
          <a:lstStyle/>
          <a:p>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3291840" y="10226042"/>
            <a:ext cx="37307520" cy="7056120"/>
          </a:xfrm>
        </p:spPr>
        <p:txBody>
          <a:bodyPr/>
          <a:lstStyle/>
          <a:p>
            <a:r>
              <a:rPr lang="en-US" smtClean="0"/>
              <a:t>Click to edit Master title style</a:t>
            </a:r>
            <a:endParaRPr lang="en-US"/>
          </a:p>
        </p:txBody>
      </p:sp>
      <p:sp>
        <p:nvSpPr>
          <p:cNvPr id="3" name="Subtitle 2"/>
          <p:cNvSpPr>
            <a:spLocks noGrp="1"/>
          </p:cNvSpPr>
          <p:nvPr>
            <p:ph type="subTitle" idx="1"/>
          </p:nvPr>
        </p:nvSpPr>
        <p:spPr>
          <a:xfrm>
            <a:off x="6583680" y="18653760"/>
            <a:ext cx="30723840" cy="8412480"/>
          </a:xfrm>
        </p:spPr>
        <p:txBody>
          <a:bodyPr/>
          <a:lstStyle>
            <a:lvl1pPr marL="0" indent="0" algn="ctr">
              <a:buNone/>
              <a:defRPr>
                <a:solidFill>
                  <a:schemeClr val="tx1">
                    <a:tint val="75000"/>
                  </a:schemeClr>
                </a:solidFill>
              </a:defRPr>
            </a:lvl1pPr>
            <a:lvl2pPr marL="2193509" indent="0" algn="ctr">
              <a:buNone/>
              <a:defRPr>
                <a:solidFill>
                  <a:schemeClr val="tx1">
                    <a:tint val="75000"/>
                  </a:schemeClr>
                </a:solidFill>
              </a:defRPr>
            </a:lvl2pPr>
            <a:lvl3pPr marL="4387018" indent="0" algn="ctr">
              <a:buNone/>
              <a:defRPr>
                <a:solidFill>
                  <a:schemeClr val="tx1">
                    <a:tint val="75000"/>
                  </a:schemeClr>
                </a:solidFill>
              </a:defRPr>
            </a:lvl3pPr>
            <a:lvl4pPr marL="6580526" indent="0" algn="ctr">
              <a:buNone/>
              <a:defRPr>
                <a:solidFill>
                  <a:schemeClr val="tx1">
                    <a:tint val="75000"/>
                  </a:schemeClr>
                </a:solidFill>
              </a:defRPr>
            </a:lvl4pPr>
            <a:lvl5pPr marL="8774026" indent="0" algn="ctr">
              <a:buNone/>
              <a:defRPr>
                <a:solidFill>
                  <a:schemeClr val="tx1">
                    <a:tint val="75000"/>
                  </a:schemeClr>
                </a:solidFill>
              </a:defRPr>
            </a:lvl5pPr>
            <a:lvl6pPr marL="10967530" indent="0" algn="ctr">
              <a:buNone/>
              <a:defRPr>
                <a:solidFill>
                  <a:schemeClr val="tx1">
                    <a:tint val="75000"/>
                  </a:schemeClr>
                </a:solidFill>
              </a:defRPr>
            </a:lvl6pPr>
            <a:lvl7pPr marL="13161038" indent="0" algn="ctr">
              <a:buNone/>
              <a:defRPr>
                <a:solidFill>
                  <a:schemeClr val="tx1">
                    <a:tint val="75000"/>
                  </a:schemeClr>
                </a:solidFill>
              </a:defRPr>
            </a:lvl7pPr>
            <a:lvl8pPr marL="15354547" indent="0" algn="ctr">
              <a:buNone/>
              <a:defRPr>
                <a:solidFill>
                  <a:schemeClr val="tx1">
                    <a:tint val="75000"/>
                  </a:schemeClr>
                </a:solidFill>
              </a:defRPr>
            </a:lvl8pPr>
            <a:lvl9pPr marL="17548056"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72F781FC-41EA-4983-9E83-5C1A3518F089}" type="datetimeFigureOut">
              <a:rPr lang="en-US" smtClean="0"/>
              <a:pPr/>
              <a:t>10/26/2011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BA40A63-5B10-4778-B13E-7B060EC96815}"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2F781FC-41EA-4983-9E83-5C1A3518F089}" type="datetimeFigureOut">
              <a:rPr lang="en-US" smtClean="0"/>
              <a:pPr/>
              <a:t>10/26/2011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BA40A63-5B10-4778-B13E-7B060EC96815}"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3467102" y="21153122"/>
            <a:ext cx="37307520" cy="6537960"/>
          </a:xfrm>
        </p:spPr>
        <p:txBody>
          <a:bodyPr anchor="t"/>
          <a:lstStyle>
            <a:lvl1pPr algn="l">
              <a:defRPr sz="19200" b="1" cap="all"/>
            </a:lvl1pPr>
          </a:lstStyle>
          <a:p>
            <a:r>
              <a:rPr lang="en-US" smtClean="0"/>
              <a:t>Click to edit Master title style</a:t>
            </a:r>
            <a:endParaRPr lang="en-US"/>
          </a:p>
        </p:txBody>
      </p:sp>
      <p:sp>
        <p:nvSpPr>
          <p:cNvPr id="3" name="Text Placeholder 2"/>
          <p:cNvSpPr>
            <a:spLocks noGrp="1"/>
          </p:cNvSpPr>
          <p:nvPr>
            <p:ph type="body" idx="1"/>
          </p:nvPr>
        </p:nvSpPr>
        <p:spPr>
          <a:xfrm>
            <a:off x="3467102" y="13952229"/>
            <a:ext cx="37307520" cy="7200898"/>
          </a:xfrm>
        </p:spPr>
        <p:txBody>
          <a:bodyPr anchor="b"/>
          <a:lstStyle>
            <a:lvl1pPr marL="0" indent="0">
              <a:buNone/>
              <a:defRPr sz="9600">
                <a:solidFill>
                  <a:schemeClr val="tx1">
                    <a:tint val="75000"/>
                  </a:schemeClr>
                </a:solidFill>
              </a:defRPr>
            </a:lvl1pPr>
            <a:lvl2pPr marL="2193509" indent="0">
              <a:buNone/>
              <a:defRPr sz="8600">
                <a:solidFill>
                  <a:schemeClr val="tx1">
                    <a:tint val="75000"/>
                  </a:schemeClr>
                </a:solidFill>
              </a:defRPr>
            </a:lvl2pPr>
            <a:lvl3pPr marL="4387018" indent="0">
              <a:buNone/>
              <a:defRPr sz="7700">
                <a:solidFill>
                  <a:schemeClr val="tx1">
                    <a:tint val="75000"/>
                  </a:schemeClr>
                </a:solidFill>
              </a:defRPr>
            </a:lvl3pPr>
            <a:lvl4pPr marL="6580526" indent="0">
              <a:buNone/>
              <a:defRPr sz="6700">
                <a:solidFill>
                  <a:schemeClr val="tx1">
                    <a:tint val="75000"/>
                  </a:schemeClr>
                </a:solidFill>
              </a:defRPr>
            </a:lvl4pPr>
            <a:lvl5pPr marL="8774026" indent="0">
              <a:buNone/>
              <a:defRPr sz="6700">
                <a:solidFill>
                  <a:schemeClr val="tx1">
                    <a:tint val="75000"/>
                  </a:schemeClr>
                </a:solidFill>
              </a:defRPr>
            </a:lvl5pPr>
            <a:lvl6pPr marL="10967530" indent="0">
              <a:buNone/>
              <a:defRPr sz="6700">
                <a:solidFill>
                  <a:schemeClr val="tx1">
                    <a:tint val="75000"/>
                  </a:schemeClr>
                </a:solidFill>
              </a:defRPr>
            </a:lvl6pPr>
            <a:lvl7pPr marL="13161038" indent="0">
              <a:buNone/>
              <a:defRPr sz="6700">
                <a:solidFill>
                  <a:schemeClr val="tx1">
                    <a:tint val="75000"/>
                  </a:schemeClr>
                </a:solidFill>
              </a:defRPr>
            </a:lvl7pPr>
            <a:lvl8pPr marL="15354547" indent="0">
              <a:buNone/>
              <a:defRPr sz="6700">
                <a:solidFill>
                  <a:schemeClr val="tx1">
                    <a:tint val="75000"/>
                  </a:schemeClr>
                </a:solidFill>
              </a:defRPr>
            </a:lvl8pPr>
            <a:lvl9pPr marL="17548056" indent="0">
              <a:buNone/>
              <a:defRPr sz="67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72F781FC-41EA-4983-9E83-5C1A3518F089}" type="datetimeFigureOut">
              <a:rPr lang="en-US" smtClean="0"/>
              <a:pPr/>
              <a:t>10/26/2011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BA40A63-5B10-4778-B13E-7B060EC96815}"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10530842" y="36865560"/>
            <a:ext cx="94442280" cy="104279702"/>
          </a:xfrm>
        </p:spPr>
        <p:txBody>
          <a:bodyPr/>
          <a:lstStyle>
            <a:lvl1pPr>
              <a:defRPr sz="13400"/>
            </a:lvl1pPr>
            <a:lvl2pPr>
              <a:defRPr sz="11500"/>
            </a:lvl2pPr>
            <a:lvl3pPr>
              <a:defRPr sz="9600"/>
            </a:lvl3pPr>
            <a:lvl4pPr>
              <a:defRPr sz="8600"/>
            </a:lvl4pPr>
            <a:lvl5pPr>
              <a:defRPr sz="8600"/>
            </a:lvl5pPr>
            <a:lvl6pPr>
              <a:defRPr sz="8600"/>
            </a:lvl6pPr>
            <a:lvl7pPr>
              <a:defRPr sz="8600"/>
            </a:lvl7pPr>
            <a:lvl8pPr>
              <a:defRPr sz="8600"/>
            </a:lvl8pPr>
            <a:lvl9pPr>
              <a:defRPr sz="8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105704642" y="36865560"/>
            <a:ext cx="94442280" cy="104279702"/>
          </a:xfrm>
        </p:spPr>
        <p:txBody>
          <a:bodyPr/>
          <a:lstStyle>
            <a:lvl1pPr>
              <a:defRPr sz="13400"/>
            </a:lvl1pPr>
            <a:lvl2pPr>
              <a:defRPr sz="11500"/>
            </a:lvl2pPr>
            <a:lvl3pPr>
              <a:defRPr sz="9600"/>
            </a:lvl3pPr>
            <a:lvl4pPr>
              <a:defRPr sz="8600"/>
            </a:lvl4pPr>
            <a:lvl5pPr>
              <a:defRPr sz="8600"/>
            </a:lvl5pPr>
            <a:lvl6pPr>
              <a:defRPr sz="8600"/>
            </a:lvl6pPr>
            <a:lvl7pPr>
              <a:defRPr sz="8600"/>
            </a:lvl7pPr>
            <a:lvl8pPr>
              <a:defRPr sz="8600"/>
            </a:lvl8pPr>
            <a:lvl9pPr>
              <a:defRPr sz="8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72F781FC-41EA-4983-9E83-5C1A3518F089}" type="datetimeFigureOut">
              <a:rPr lang="en-US" smtClean="0"/>
              <a:pPr/>
              <a:t>10/26/2011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BA40A63-5B10-4778-B13E-7B060EC96815}"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2194560" y="1318262"/>
            <a:ext cx="39502080" cy="54864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2194560" y="7368542"/>
            <a:ext cx="19392902" cy="3070858"/>
          </a:xfrm>
        </p:spPr>
        <p:txBody>
          <a:bodyPr anchor="b"/>
          <a:lstStyle>
            <a:lvl1pPr marL="0" indent="0">
              <a:buNone/>
              <a:defRPr sz="11500" b="1"/>
            </a:lvl1pPr>
            <a:lvl2pPr marL="2193509" indent="0">
              <a:buNone/>
              <a:defRPr sz="9600" b="1"/>
            </a:lvl2pPr>
            <a:lvl3pPr marL="4387018" indent="0">
              <a:buNone/>
              <a:defRPr sz="8600" b="1"/>
            </a:lvl3pPr>
            <a:lvl4pPr marL="6580526" indent="0">
              <a:buNone/>
              <a:defRPr sz="7700" b="1"/>
            </a:lvl4pPr>
            <a:lvl5pPr marL="8774026" indent="0">
              <a:buNone/>
              <a:defRPr sz="7700" b="1"/>
            </a:lvl5pPr>
            <a:lvl6pPr marL="10967530" indent="0">
              <a:buNone/>
              <a:defRPr sz="7700" b="1"/>
            </a:lvl6pPr>
            <a:lvl7pPr marL="13161038" indent="0">
              <a:buNone/>
              <a:defRPr sz="7700" b="1"/>
            </a:lvl7pPr>
            <a:lvl8pPr marL="15354547" indent="0">
              <a:buNone/>
              <a:defRPr sz="7700" b="1"/>
            </a:lvl8pPr>
            <a:lvl9pPr marL="17548056" indent="0">
              <a:buNone/>
              <a:defRPr sz="7700" b="1"/>
            </a:lvl9pPr>
          </a:lstStyle>
          <a:p>
            <a:pPr lvl="0"/>
            <a:r>
              <a:rPr lang="en-US" smtClean="0"/>
              <a:t>Click to edit Master text styles</a:t>
            </a:r>
          </a:p>
        </p:txBody>
      </p:sp>
      <p:sp>
        <p:nvSpPr>
          <p:cNvPr id="4" name="Content Placeholder 3"/>
          <p:cNvSpPr>
            <a:spLocks noGrp="1"/>
          </p:cNvSpPr>
          <p:nvPr>
            <p:ph sz="half" idx="2"/>
          </p:nvPr>
        </p:nvSpPr>
        <p:spPr>
          <a:xfrm>
            <a:off x="2194560" y="10439400"/>
            <a:ext cx="19392902" cy="18966182"/>
          </a:xfrm>
        </p:spPr>
        <p:txBody>
          <a:bodyPr/>
          <a:lstStyle>
            <a:lvl1pPr>
              <a:defRPr sz="11500"/>
            </a:lvl1pPr>
            <a:lvl2pPr>
              <a:defRPr sz="9600"/>
            </a:lvl2pPr>
            <a:lvl3pPr>
              <a:defRPr sz="8600"/>
            </a:lvl3pPr>
            <a:lvl4pPr>
              <a:defRPr sz="7700"/>
            </a:lvl4pPr>
            <a:lvl5pPr>
              <a:defRPr sz="7700"/>
            </a:lvl5pPr>
            <a:lvl6pPr>
              <a:defRPr sz="7700"/>
            </a:lvl6pPr>
            <a:lvl7pPr>
              <a:defRPr sz="7700"/>
            </a:lvl7pPr>
            <a:lvl8pPr>
              <a:defRPr sz="7700"/>
            </a:lvl8pPr>
            <a:lvl9pPr>
              <a:defRPr sz="77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22296122" y="7368542"/>
            <a:ext cx="19400520" cy="3070858"/>
          </a:xfrm>
        </p:spPr>
        <p:txBody>
          <a:bodyPr anchor="b"/>
          <a:lstStyle>
            <a:lvl1pPr marL="0" indent="0">
              <a:buNone/>
              <a:defRPr sz="11500" b="1"/>
            </a:lvl1pPr>
            <a:lvl2pPr marL="2193509" indent="0">
              <a:buNone/>
              <a:defRPr sz="9600" b="1"/>
            </a:lvl2pPr>
            <a:lvl3pPr marL="4387018" indent="0">
              <a:buNone/>
              <a:defRPr sz="8600" b="1"/>
            </a:lvl3pPr>
            <a:lvl4pPr marL="6580526" indent="0">
              <a:buNone/>
              <a:defRPr sz="7700" b="1"/>
            </a:lvl4pPr>
            <a:lvl5pPr marL="8774026" indent="0">
              <a:buNone/>
              <a:defRPr sz="7700" b="1"/>
            </a:lvl5pPr>
            <a:lvl6pPr marL="10967530" indent="0">
              <a:buNone/>
              <a:defRPr sz="7700" b="1"/>
            </a:lvl6pPr>
            <a:lvl7pPr marL="13161038" indent="0">
              <a:buNone/>
              <a:defRPr sz="7700" b="1"/>
            </a:lvl7pPr>
            <a:lvl8pPr marL="15354547" indent="0">
              <a:buNone/>
              <a:defRPr sz="7700" b="1"/>
            </a:lvl8pPr>
            <a:lvl9pPr marL="17548056" indent="0">
              <a:buNone/>
              <a:defRPr sz="7700" b="1"/>
            </a:lvl9pPr>
          </a:lstStyle>
          <a:p>
            <a:pPr lvl="0"/>
            <a:r>
              <a:rPr lang="en-US" smtClean="0"/>
              <a:t>Click to edit Master text styles</a:t>
            </a:r>
          </a:p>
        </p:txBody>
      </p:sp>
      <p:sp>
        <p:nvSpPr>
          <p:cNvPr id="6" name="Content Placeholder 5"/>
          <p:cNvSpPr>
            <a:spLocks noGrp="1"/>
          </p:cNvSpPr>
          <p:nvPr>
            <p:ph sz="quarter" idx="4"/>
          </p:nvPr>
        </p:nvSpPr>
        <p:spPr>
          <a:xfrm>
            <a:off x="22296122" y="10439400"/>
            <a:ext cx="19400520" cy="18966182"/>
          </a:xfrm>
        </p:spPr>
        <p:txBody>
          <a:bodyPr/>
          <a:lstStyle>
            <a:lvl1pPr>
              <a:defRPr sz="11500"/>
            </a:lvl1pPr>
            <a:lvl2pPr>
              <a:defRPr sz="9600"/>
            </a:lvl2pPr>
            <a:lvl3pPr>
              <a:defRPr sz="8600"/>
            </a:lvl3pPr>
            <a:lvl4pPr>
              <a:defRPr sz="7700"/>
            </a:lvl4pPr>
            <a:lvl5pPr>
              <a:defRPr sz="7700"/>
            </a:lvl5pPr>
            <a:lvl6pPr>
              <a:defRPr sz="7700"/>
            </a:lvl6pPr>
            <a:lvl7pPr>
              <a:defRPr sz="7700"/>
            </a:lvl7pPr>
            <a:lvl8pPr>
              <a:defRPr sz="7700"/>
            </a:lvl8pPr>
            <a:lvl9pPr>
              <a:defRPr sz="77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72F781FC-41EA-4983-9E83-5C1A3518F089}" type="datetimeFigureOut">
              <a:rPr lang="en-US" smtClean="0"/>
              <a:pPr/>
              <a:t>10/26/2011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BA40A63-5B10-4778-B13E-7B060EC96815}"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72F781FC-41EA-4983-9E83-5C1A3518F089}" type="datetimeFigureOut">
              <a:rPr lang="en-US" smtClean="0"/>
              <a:pPr/>
              <a:t>10/26/2011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BA40A63-5B10-4778-B13E-7B060EC96815}"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2F781FC-41EA-4983-9E83-5C1A3518F089}" type="datetimeFigureOut">
              <a:rPr lang="en-US" smtClean="0"/>
              <a:pPr/>
              <a:t>10/26/2011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BA40A63-5B10-4778-B13E-7B060EC96815}"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194567" y="1310640"/>
            <a:ext cx="14439902" cy="5577840"/>
          </a:xfrm>
        </p:spPr>
        <p:txBody>
          <a:bodyPr anchor="b"/>
          <a:lstStyle>
            <a:lvl1pPr algn="l">
              <a:defRPr sz="9600" b="1"/>
            </a:lvl1pPr>
          </a:lstStyle>
          <a:p>
            <a:r>
              <a:rPr lang="en-US" smtClean="0"/>
              <a:t>Click to edit Master title style</a:t>
            </a:r>
            <a:endParaRPr lang="en-US"/>
          </a:p>
        </p:txBody>
      </p:sp>
      <p:sp>
        <p:nvSpPr>
          <p:cNvPr id="3" name="Content Placeholder 2"/>
          <p:cNvSpPr>
            <a:spLocks noGrp="1"/>
          </p:cNvSpPr>
          <p:nvPr>
            <p:ph idx="1"/>
          </p:nvPr>
        </p:nvSpPr>
        <p:spPr>
          <a:xfrm>
            <a:off x="17160240" y="1310647"/>
            <a:ext cx="24536400" cy="28094942"/>
          </a:xfrm>
        </p:spPr>
        <p:txBody>
          <a:bodyPr/>
          <a:lstStyle>
            <a:lvl1pPr>
              <a:defRPr sz="15400"/>
            </a:lvl1pPr>
            <a:lvl2pPr>
              <a:defRPr sz="13400"/>
            </a:lvl2pPr>
            <a:lvl3pPr>
              <a:defRPr sz="11500"/>
            </a:lvl3pPr>
            <a:lvl4pPr>
              <a:defRPr sz="9600"/>
            </a:lvl4pPr>
            <a:lvl5pPr>
              <a:defRPr sz="9600"/>
            </a:lvl5pPr>
            <a:lvl6pPr>
              <a:defRPr sz="9600"/>
            </a:lvl6pPr>
            <a:lvl7pPr>
              <a:defRPr sz="9600"/>
            </a:lvl7pPr>
            <a:lvl8pPr>
              <a:defRPr sz="9600"/>
            </a:lvl8pPr>
            <a:lvl9pPr>
              <a:defRPr sz="9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2194567" y="6888487"/>
            <a:ext cx="14439902" cy="22517102"/>
          </a:xfrm>
        </p:spPr>
        <p:txBody>
          <a:bodyPr/>
          <a:lstStyle>
            <a:lvl1pPr marL="0" indent="0">
              <a:buNone/>
              <a:defRPr sz="6700"/>
            </a:lvl1pPr>
            <a:lvl2pPr marL="2193509" indent="0">
              <a:buNone/>
              <a:defRPr sz="5800"/>
            </a:lvl2pPr>
            <a:lvl3pPr marL="4387018" indent="0">
              <a:buNone/>
              <a:defRPr sz="4800"/>
            </a:lvl3pPr>
            <a:lvl4pPr marL="6580526" indent="0">
              <a:buNone/>
              <a:defRPr sz="4300"/>
            </a:lvl4pPr>
            <a:lvl5pPr marL="8774026" indent="0">
              <a:buNone/>
              <a:defRPr sz="4300"/>
            </a:lvl5pPr>
            <a:lvl6pPr marL="10967530" indent="0">
              <a:buNone/>
              <a:defRPr sz="4300"/>
            </a:lvl6pPr>
            <a:lvl7pPr marL="13161038" indent="0">
              <a:buNone/>
              <a:defRPr sz="4300"/>
            </a:lvl7pPr>
            <a:lvl8pPr marL="15354547" indent="0">
              <a:buNone/>
              <a:defRPr sz="4300"/>
            </a:lvl8pPr>
            <a:lvl9pPr marL="17548056" indent="0">
              <a:buNone/>
              <a:defRPr sz="43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2F781FC-41EA-4983-9E83-5C1A3518F089}" type="datetimeFigureOut">
              <a:rPr lang="en-US" smtClean="0"/>
              <a:pPr/>
              <a:t>10/26/2011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BA40A63-5B10-4778-B13E-7B060EC96815}"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602982" y="23042880"/>
            <a:ext cx="26334720" cy="2720342"/>
          </a:xfrm>
        </p:spPr>
        <p:txBody>
          <a:bodyPr anchor="b"/>
          <a:lstStyle>
            <a:lvl1pPr algn="l">
              <a:defRPr sz="9600" b="1"/>
            </a:lvl1pPr>
          </a:lstStyle>
          <a:p>
            <a:r>
              <a:rPr lang="en-US" smtClean="0"/>
              <a:t>Click to edit Master title style</a:t>
            </a:r>
            <a:endParaRPr lang="en-US"/>
          </a:p>
        </p:txBody>
      </p:sp>
      <p:sp>
        <p:nvSpPr>
          <p:cNvPr id="3" name="Picture Placeholder 2"/>
          <p:cNvSpPr>
            <a:spLocks noGrp="1"/>
          </p:cNvSpPr>
          <p:nvPr>
            <p:ph type="pic" idx="1"/>
          </p:nvPr>
        </p:nvSpPr>
        <p:spPr>
          <a:xfrm>
            <a:off x="8602982" y="2941320"/>
            <a:ext cx="26334720" cy="19751040"/>
          </a:xfrm>
        </p:spPr>
        <p:txBody>
          <a:bodyPr/>
          <a:lstStyle>
            <a:lvl1pPr marL="0" indent="0">
              <a:buNone/>
              <a:defRPr sz="15400"/>
            </a:lvl1pPr>
            <a:lvl2pPr marL="2193509" indent="0">
              <a:buNone/>
              <a:defRPr sz="13400"/>
            </a:lvl2pPr>
            <a:lvl3pPr marL="4387018" indent="0">
              <a:buNone/>
              <a:defRPr sz="11500"/>
            </a:lvl3pPr>
            <a:lvl4pPr marL="6580526" indent="0">
              <a:buNone/>
              <a:defRPr sz="9600"/>
            </a:lvl4pPr>
            <a:lvl5pPr marL="8774026" indent="0">
              <a:buNone/>
              <a:defRPr sz="9600"/>
            </a:lvl5pPr>
            <a:lvl6pPr marL="10967530" indent="0">
              <a:buNone/>
              <a:defRPr sz="9600"/>
            </a:lvl6pPr>
            <a:lvl7pPr marL="13161038" indent="0">
              <a:buNone/>
              <a:defRPr sz="9600"/>
            </a:lvl7pPr>
            <a:lvl8pPr marL="15354547" indent="0">
              <a:buNone/>
              <a:defRPr sz="9600"/>
            </a:lvl8pPr>
            <a:lvl9pPr marL="17548056" indent="0">
              <a:buNone/>
              <a:defRPr sz="9600"/>
            </a:lvl9pPr>
          </a:lstStyle>
          <a:p>
            <a:endParaRPr lang="en-US"/>
          </a:p>
        </p:txBody>
      </p:sp>
      <p:sp>
        <p:nvSpPr>
          <p:cNvPr id="4" name="Text Placeholder 3"/>
          <p:cNvSpPr>
            <a:spLocks noGrp="1"/>
          </p:cNvSpPr>
          <p:nvPr>
            <p:ph type="body" sz="half" idx="2"/>
          </p:nvPr>
        </p:nvSpPr>
        <p:spPr>
          <a:xfrm>
            <a:off x="8602982" y="25763222"/>
            <a:ext cx="26334720" cy="3863338"/>
          </a:xfrm>
        </p:spPr>
        <p:txBody>
          <a:bodyPr/>
          <a:lstStyle>
            <a:lvl1pPr marL="0" indent="0">
              <a:buNone/>
              <a:defRPr sz="6700"/>
            </a:lvl1pPr>
            <a:lvl2pPr marL="2193509" indent="0">
              <a:buNone/>
              <a:defRPr sz="5800"/>
            </a:lvl2pPr>
            <a:lvl3pPr marL="4387018" indent="0">
              <a:buNone/>
              <a:defRPr sz="4800"/>
            </a:lvl3pPr>
            <a:lvl4pPr marL="6580526" indent="0">
              <a:buNone/>
              <a:defRPr sz="4300"/>
            </a:lvl4pPr>
            <a:lvl5pPr marL="8774026" indent="0">
              <a:buNone/>
              <a:defRPr sz="4300"/>
            </a:lvl5pPr>
            <a:lvl6pPr marL="10967530" indent="0">
              <a:buNone/>
              <a:defRPr sz="4300"/>
            </a:lvl6pPr>
            <a:lvl7pPr marL="13161038" indent="0">
              <a:buNone/>
              <a:defRPr sz="4300"/>
            </a:lvl7pPr>
            <a:lvl8pPr marL="15354547" indent="0">
              <a:buNone/>
              <a:defRPr sz="4300"/>
            </a:lvl8pPr>
            <a:lvl9pPr marL="17548056" indent="0">
              <a:buNone/>
              <a:defRPr sz="43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2F781FC-41EA-4983-9E83-5C1A3518F089}" type="datetimeFigureOut">
              <a:rPr lang="en-US" smtClean="0"/>
              <a:pPr/>
              <a:t>10/26/2011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BA40A63-5B10-4778-B13E-7B060EC96815}"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2F781FC-41EA-4983-9E83-5C1A3518F089}" type="datetimeFigureOut">
              <a:rPr lang="en-US" smtClean="0"/>
              <a:pPr/>
              <a:t>10/26/2011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BA40A63-5B10-4778-B13E-7B060EC96815}"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52742909" y="6324600"/>
            <a:ext cx="47404018" cy="134820662"/>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10530847" y="6324600"/>
            <a:ext cx="141480542" cy="134820662"/>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2F781FC-41EA-4983-9E83-5C1A3518F089}" type="datetimeFigureOut">
              <a:rPr lang="en-US" smtClean="0"/>
              <a:pPr/>
              <a:t>10/26/2011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BA40A63-5B10-4778-B13E-7B060EC96815}" type="slidenum">
              <a:rPr lang="en-US" smtClean="0"/>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Title Slide">
    <p:bg>
      <p:bgRef idx="1001">
        <a:schemeClr val="bg2"/>
      </p:bgRef>
    </p:bg>
    <p:spTree>
      <p:nvGrpSpPr>
        <p:cNvPr id="1" name=""/>
        <p:cNvGrpSpPr/>
        <p:nvPr/>
      </p:nvGrpSpPr>
      <p:grpSpPr>
        <a:xfrm>
          <a:off x="0" y="0"/>
          <a:ext cx="0" cy="0"/>
          <a:chOff x="0" y="0"/>
          <a:chExt cx="0" cy="0"/>
        </a:xfrm>
      </p:grpSpPr>
    </p:spTree>
  </p:cSld>
  <p:clrMapOvr>
    <a:overrideClrMapping bg1="lt1" tx1="dk1" bg2="lt2" tx2="dk2" accent1="accent1" accent2="accent2" accent3="accent3" accent4="accent4" accent5="accent5" accent6="accent6" hlink="hlink" folHlink="folHlink"/>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wmf"/><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hyperlink" Target="http://www.megaprint.com/" TargetMode="Externa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194560" y="1318262"/>
            <a:ext cx="39502080" cy="5486400"/>
          </a:xfrm>
          <a:prstGeom prst="rect">
            <a:avLst/>
          </a:prstGeom>
        </p:spPr>
        <p:txBody>
          <a:bodyPr vert="horz" lIns="438696" tIns="219355" rIns="438696" bIns="219355"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2194560" y="7680967"/>
            <a:ext cx="39502080" cy="21724622"/>
          </a:xfrm>
          <a:prstGeom prst="rect">
            <a:avLst/>
          </a:prstGeom>
        </p:spPr>
        <p:txBody>
          <a:bodyPr vert="horz" lIns="438696" tIns="219355" rIns="438696" bIns="219355"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2194560" y="30510482"/>
            <a:ext cx="10241280" cy="1752600"/>
          </a:xfrm>
          <a:prstGeom prst="rect">
            <a:avLst/>
          </a:prstGeom>
        </p:spPr>
        <p:txBody>
          <a:bodyPr vert="horz" lIns="438696" tIns="219355" rIns="438696" bIns="219355" rtlCol="0" anchor="ctr"/>
          <a:lstStyle>
            <a:lvl1pPr algn="l">
              <a:defRPr sz="5800">
                <a:solidFill>
                  <a:schemeClr val="tx1">
                    <a:tint val="75000"/>
                  </a:schemeClr>
                </a:solidFill>
              </a:defRPr>
            </a:lvl1pPr>
          </a:lstStyle>
          <a:p>
            <a:fld id="{72F781FC-41EA-4983-9E83-5C1A3518F089}" type="datetimeFigureOut">
              <a:rPr lang="en-US" smtClean="0"/>
              <a:pPr/>
              <a:t>10/26/2011</a:t>
            </a:fld>
            <a:endParaRPr lang="en-US"/>
          </a:p>
        </p:txBody>
      </p:sp>
      <p:sp>
        <p:nvSpPr>
          <p:cNvPr id="5" name="Footer Placeholder 4"/>
          <p:cNvSpPr>
            <a:spLocks noGrp="1"/>
          </p:cNvSpPr>
          <p:nvPr>
            <p:ph type="ftr" sz="quarter" idx="3"/>
          </p:nvPr>
        </p:nvSpPr>
        <p:spPr>
          <a:xfrm>
            <a:off x="14996160" y="30510482"/>
            <a:ext cx="13898880" cy="1752600"/>
          </a:xfrm>
          <a:prstGeom prst="rect">
            <a:avLst/>
          </a:prstGeom>
        </p:spPr>
        <p:txBody>
          <a:bodyPr vert="horz" lIns="438696" tIns="219355" rIns="438696" bIns="219355" rtlCol="0" anchor="ctr"/>
          <a:lstStyle>
            <a:lvl1pPr algn="ctr">
              <a:defRPr sz="58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31455360" y="30510482"/>
            <a:ext cx="10241280" cy="1752600"/>
          </a:xfrm>
          <a:prstGeom prst="rect">
            <a:avLst/>
          </a:prstGeom>
        </p:spPr>
        <p:txBody>
          <a:bodyPr vert="horz" lIns="438696" tIns="219355" rIns="438696" bIns="219355" rtlCol="0" anchor="ctr"/>
          <a:lstStyle>
            <a:lvl1pPr algn="r">
              <a:defRPr sz="5800">
                <a:solidFill>
                  <a:schemeClr val="tx1">
                    <a:tint val="75000"/>
                  </a:schemeClr>
                </a:solidFill>
              </a:defRPr>
            </a:lvl1pPr>
          </a:lstStyle>
          <a:p>
            <a:fld id="{4BA40A63-5B10-4778-B13E-7B060EC96815}" type="slidenum">
              <a:rPr lang="en-US" smtClean="0"/>
              <a:pPr/>
              <a:t>‹#›</a:t>
            </a:fld>
            <a:endParaRPr lang="en-US"/>
          </a:p>
        </p:txBody>
      </p:sp>
      <p:pic>
        <p:nvPicPr>
          <p:cNvPr id="7" name="Picture 6">
            <a:hlinkClick r:id="rId14"/>
          </p:cNvPr>
          <p:cNvPicPr>
            <a:picLocks noChangeAspect="1" noChangeArrowheads="1"/>
          </p:cNvPicPr>
          <p:nvPr userDrawn="1"/>
        </p:nvPicPr>
        <p:blipFill>
          <a:blip r:embed="rId15" cstate="print">
            <a:extLst>
              <a:ext uri="{28A0092B-C50C-407E-A947-70E740481C1C}">
                <a14:useLocalDpi xmlns="" xmlns:lc="http://schemas.openxmlformats.org/drawingml/2006/lockedCanvas" xmlns:a14="http://schemas.microsoft.com/office/drawing/2010/main" val="0"/>
              </a:ext>
            </a:extLst>
          </a:blip>
          <a:srcRect r="38727"/>
          <a:stretch>
            <a:fillRect/>
          </a:stretch>
        </p:blipFill>
        <p:spPr bwMode="auto">
          <a:xfrm>
            <a:off x="35828448" y="32395637"/>
            <a:ext cx="4141786" cy="212726"/>
          </a:xfrm>
          <a:prstGeom prst="rect">
            <a:avLst/>
          </a:prstGeom>
          <a:noFill/>
          <a:ln>
            <a:noFill/>
          </a:ln>
          <a:effectLst/>
          <a:extLst>
            <a:ext uri="{909E8E84-426E-40DD-AFC4-6F175D3DCCD1}">
              <a14:hiddenFill xmlns="" xmlns:lc="http://schemas.openxmlformats.org/drawingml/2006/lockedCanvas" xmlns:a14="http://schemas.microsoft.com/office/drawing/2010/main">
                <a:solidFill>
                  <a:schemeClr val="bg1"/>
                </a:solidFill>
              </a14:hiddenFill>
            </a:ext>
            <a:ext uri="{91240B29-F687-4F45-9708-019B960494DF}">
              <a14:hiddenLine xmlns="" xmlns:lc="http://schemas.openxmlformats.org/drawingml/2006/lockedCanvas" xmlns:a14="http://schemas.microsoft.com/office/drawing/2010/main" w="9525" algn="ctr">
                <a:solidFill>
                  <a:schemeClr val="tx1"/>
                </a:solidFill>
                <a:miter lim="800000"/>
                <a:headEnd/>
                <a:tailEnd/>
              </a14:hiddenLine>
            </a:ext>
            <a:ext uri="{AF507438-7753-43E0-B8FC-AC1667EBCBE1}">
              <a14:hiddenEffects xmlns="" xmlns:lc="http://schemas.openxmlformats.org/drawingml/2006/lockedCanvas" xmlns:a14="http://schemas.microsoft.com/office/drawing/2010/main">
                <a:effectLst>
                  <a:outerShdw dist="35921" dir="2700000" algn="ctr" rotWithShape="0">
                    <a:schemeClr val="bg2"/>
                  </a:outerShdw>
                </a:effectLst>
              </a14:hiddenEffects>
            </a:ext>
          </a:extLst>
        </p:spPr>
      </p:pic>
      <p:sp>
        <p:nvSpPr>
          <p:cNvPr id="8" name="TextBox 7"/>
          <p:cNvSpPr txBox="1"/>
          <p:nvPr userDrawn="1"/>
        </p:nvSpPr>
        <p:spPr>
          <a:xfrm>
            <a:off x="40041247" y="32308800"/>
            <a:ext cx="2154408" cy="313910"/>
          </a:xfrm>
          <a:prstGeom prst="rect">
            <a:avLst/>
          </a:prstGeom>
          <a:noFill/>
        </p:spPr>
        <p:txBody>
          <a:bodyPr wrap="none" lIns="91426" tIns="45710" rIns="91426" bIns="45710" rtlCol="0">
            <a:spAutoFit/>
          </a:bodyPr>
          <a:lstStyle/>
          <a:p>
            <a:r>
              <a:rPr lang="en-US" sz="1400" dirty="0" smtClean="0">
                <a:solidFill>
                  <a:schemeClr val="bg1"/>
                </a:solidFill>
              </a:rPr>
              <a:t>www.postersession.com</a:t>
            </a:r>
            <a:endParaRPr lang="en-US" sz="1400" dirty="0">
              <a:solidFill>
                <a:schemeClr val="bg1"/>
              </a:solidFill>
            </a:endParaRPr>
          </a:p>
        </p:txBody>
      </p:sp>
    </p:spTree>
  </p:cSld>
  <p:clrMap bg1="lt1" tx1="dk1" bg2="lt2" tx2="dk2" accent1="accent1" accent2="accent2" accent3="accent3" accent4="accent4" accent5="accent5" accent6="accent6" hlink="hlink" folHlink="folHlink"/>
  <p:sldLayoutIdLst>
    <p:sldLayoutId id="2147483690" r:id="rId1"/>
    <p:sldLayoutId id="2147483691" r:id="rId2"/>
    <p:sldLayoutId id="2147483692" r:id="rId3"/>
    <p:sldLayoutId id="2147483693" r:id="rId4"/>
    <p:sldLayoutId id="2147483694" r:id="rId5"/>
    <p:sldLayoutId id="2147483695" r:id="rId6"/>
    <p:sldLayoutId id="2147483696" r:id="rId7"/>
    <p:sldLayoutId id="2147483697" r:id="rId8"/>
    <p:sldLayoutId id="2147483698" r:id="rId9"/>
    <p:sldLayoutId id="2147483699" r:id="rId10"/>
    <p:sldLayoutId id="2147483700" r:id="rId11"/>
    <p:sldLayoutId id="2147483701" r:id="rId12"/>
  </p:sldLayoutIdLst>
  <p:txStyles>
    <p:titleStyle>
      <a:lvl1pPr algn="ctr" defTabSz="4387018" rtl="0" eaLnBrk="1" latinLnBrk="0" hangingPunct="1">
        <a:spcBef>
          <a:spcPct val="0"/>
        </a:spcBef>
        <a:buNone/>
        <a:defRPr sz="21100" kern="1200">
          <a:solidFill>
            <a:schemeClr val="tx1"/>
          </a:solidFill>
          <a:latin typeface="+mj-lt"/>
          <a:ea typeface="+mj-ea"/>
          <a:cs typeface="+mj-cs"/>
        </a:defRPr>
      </a:lvl1pPr>
    </p:titleStyle>
    <p:bodyStyle>
      <a:lvl1pPr marL="1645128" indent="-1645128" algn="l" defTabSz="4387018" rtl="0" eaLnBrk="1" latinLnBrk="0" hangingPunct="1">
        <a:spcBef>
          <a:spcPct val="20000"/>
        </a:spcBef>
        <a:buFont typeface="Arial" pitchFamily="34" charset="0"/>
        <a:buChar char="•"/>
        <a:defRPr sz="15400" kern="1200">
          <a:solidFill>
            <a:schemeClr val="tx1"/>
          </a:solidFill>
          <a:latin typeface="+mn-lt"/>
          <a:ea typeface="+mn-ea"/>
          <a:cs typeface="+mn-cs"/>
        </a:defRPr>
      </a:lvl1pPr>
      <a:lvl2pPr marL="3564446" indent="-1370938" algn="l" defTabSz="4387018" rtl="0" eaLnBrk="1" latinLnBrk="0" hangingPunct="1">
        <a:spcBef>
          <a:spcPct val="20000"/>
        </a:spcBef>
        <a:buFont typeface="Arial" pitchFamily="34" charset="0"/>
        <a:buChar char="–"/>
        <a:defRPr sz="13400" kern="1200">
          <a:solidFill>
            <a:schemeClr val="tx1"/>
          </a:solidFill>
          <a:latin typeface="+mn-lt"/>
          <a:ea typeface="+mn-ea"/>
          <a:cs typeface="+mn-cs"/>
        </a:defRPr>
      </a:lvl2pPr>
      <a:lvl3pPr marL="5483765" indent="-1096747" algn="l" defTabSz="4387018" rtl="0" eaLnBrk="1" latinLnBrk="0" hangingPunct="1">
        <a:spcBef>
          <a:spcPct val="20000"/>
        </a:spcBef>
        <a:buFont typeface="Arial" pitchFamily="34" charset="0"/>
        <a:buChar char="•"/>
        <a:defRPr sz="11500" kern="1200">
          <a:solidFill>
            <a:schemeClr val="tx1"/>
          </a:solidFill>
          <a:latin typeface="+mn-lt"/>
          <a:ea typeface="+mn-ea"/>
          <a:cs typeface="+mn-cs"/>
        </a:defRPr>
      </a:lvl3pPr>
      <a:lvl4pPr marL="7677274" indent="-1096747" algn="l" defTabSz="4387018" rtl="0" eaLnBrk="1" latinLnBrk="0" hangingPunct="1">
        <a:spcBef>
          <a:spcPct val="20000"/>
        </a:spcBef>
        <a:buFont typeface="Arial" pitchFamily="34" charset="0"/>
        <a:buChar char="–"/>
        <a:defRPr sz="9600" kern="1200">
          <a:solidFill>
            <a:schemeClr val="tx1"/>
          </a:solidFill>
          <a:latin typeface="+mn-lt"/>
          <a:ea typeface="+mn-ea"/>
          <a:cs typeface="+mn-cs"/>
        </a:defRPr>
      </a:lvl4pPr>
      <a:lvl5pPr marL="9870782" indent="-1096747" algn="l" defTabSz="4387018" rtl="0" eaLnBrk="1" latinLnBrk="0" hangingPunct="1">
        <a:spcBef>
          <a:spcPct val="20000"/>
        </a:spcBef>
        <a:buFont typeface="Arial" pitchFamily="34" charset="0"/>
        <a:buChar char="»"/>
        <a:defRPr sz="9600" kern="1200">
          <a:solidFill>
            <a:schemeClr val="tx1"/>
          </a:solidFill>
          <a:latin typeface="+mn-lt"/>
          <a:ea typeface="+mn-ea"/>
          <a:cs typeface="+mn-cs"/>
        </a:defRPr>
      </a:lvl5pPr>
      <a:lvl6pPr marL="12064291" indent="-1096747" algn="l" defTabSz="4387018" rtl="0" eaLnBrk="1" latinLnBrk="0" hangingPunct="1">
        <a:spcBef>
          <a:spcPct val="20000"/>
        </a:spcBef>
        <a:buFont typeface="Arial" pitchFamily="34" charset="0"/>
        <a:buChar char="•"/>
        <a:defRPr sz="9600" kern="1200">
          <a:solidFill>
            <a:schemeClr val="tx1"/>
          </a:solidFill>
          <a:latin typeface="+mn-lt"/>
          <a:ea typeface="+mn-ea"/>
          <a:cs typeface="+mn-cs"/>
        </a:defRPr>
      </a:lvl6pPr>
      <a:lvl7pPr marL="14257800" indent="-1096747" algn="l" defTabSz="4387018" rtl="0" eaLnBrk="1" latinLnBrk="0" hangingPunct="1">
        <a:spcBef>
          <a:spcPct val="20000"/>
        </a:spcBef>
        <a:buFont typeface="Arial" pitchFamily="34" charset="0"/>
        <a:buChar char="•"/>
        <a:defRPr sz="9600" kern="1200">
          <a:solidFill>
            <a:schemeClr val="tx1"/>
          </a:solidFill>
          <a:latin typeface="+mn-lt"/>
          <a:ea typeface="+mn-ea"/>
          <a:cs typeface="+mn-cs"/>
        </a:defRPr>
      </a:lvl7pPr>
      <a:lvl8pPr marL="16451299" indent="-1096747" algn="l" defTabSz="4387018" rtl="0" eaLnBrk="1" latinLnBrk="0" hangingPunct="1">
        <a:spcBef>
          <a:spcPct val="20000"/>
        </a:spcBef>
        <a:buFont typeface="Arial" pitchFamily="34" charset="0"/>
        <a:buChar char="•"/>
        <a:defRPr sz="9600" kern="1200">
          <a:solidFill>
            <a:schemeClr val="tx1"/>
          </a:solidFill>
          <a:latin typeface="+mn-lt"/>
          <a:ea typeface="+mn-ea"/>
          <a:cs typeface="+mn-cs"/>
        </a:defRPr>
      </a:lvl8pPr>
      <a:lvl9pPr marL="18644803" indent="-1096747" algn="l" defTabSz="4387018" rtl="0" eaLnBrk="1" latinLnBrk="0" hangingPunct="1">
        <a:spcBef>
          <a:spcPct val="20000"/>
        </a:spcBef>
        <a:buFont typeface="Arial" pitchFamily="34" charset="0"/>
        <a:buChar char="•"/>
        <a:defRPr sz="9600" kern="1200">
          <a:solidFill>
            <a:schemeClr val="tx1"/>
          </a:solidFill>
          <a:latin typeface="+mn-lt"/>
          <a:ea typeface="+mn-ea"/>
          <a:cs typeface="+mn-cs"/>
        </a:defRPr>
      </a:lvl9pPr>
    </p:bodyStyle>
    <p:otherStyle>
      <a:defPPr>
        <a:defRPr lang="en-US"/>
      </a:defPPr>
      <a:lvl1pPr marL="0" algn="l" defTabSz="4387018" rtl="0" eaLnBrk="1" latinLnBrk="0" hangingPunct="1">
        <a:defRPr sz="8600" kern="1200">
          <a:solidFill>
            <a:schemeClr val="tx1"/>
          </a:solidFill>
          <a:latin typeface="+mn-lt"/>
          <a:ea typeface="+mn-ea"/>
          <a:cs typeface="+mn-cs"/>
        </a:defRPr>
      </a:lvl1pPr>
      <a:lvl2pPr marL="2193509" algn="l" defTabSz="4387018" rtl="0" eaLnBrk="1" latinLnBrk="0" hangingPunct="1">
        <a:defRPr sz="8600" kern="1200">
          <a:solidFill>
            <a:schemeClr val="tx1"/>
          </a:solidFill>
          <a:latin typeface="+mn-lt"/>
          <a:ea typeface="+mn-ea"/>
          <a:cs typeface="+mn-cs"/>
        </a:defRPr>
      </a:lvl2pPr>
      <a:lvl3pPr marL="4387018" algn="l" defTabSz="4387018" rtl="0" eaLnBrk="1" latinLnBrk="0" hangingPunct="1">
        <a:defRPr sz="8600" kern="1200">
          <a:solidFill>
            <a:schemeClr val="tx1"/>
          </a:solidFill>
          <a:latin typeface="+mn-lt"/>
          <a:ea typeface="+mn-ea"/>
          <a:cs typeface="+mn-cs"/>
        </a:defRPr>
      </a:lvl3pPr>
      <a:lvl4pPr marL="6580526" algn="l" defTabSz="4387018" rtl="0" eaLnBrk="1" latinLnBrk="0" hangingPunct="1">
        <a:defRPr sz="8600" kern="1200">
          <a:solidFill>
            <a:schemeClr val="tx1"/>
          </a:solidFill>
          <a:latin typeface="+mn-lt"/>
          <a:ea typeface="+mn-ea"/>
          <a:cs typeface="+mn-cs"/>
        </a:defRPr>
      </a:lvl4pPr>
      <a:lvl5pPr marL="8774026" algn="l" defTabSz="4387018" rtl="0" eaLnBrk="1" latinLnBrk="0" hangingPunct="1">
        <a:defRPr sz="8600" kern="1200">
          <a:solidFill>
            <a:schemeClr val="tx1"/>
          </a:solidFill>
          <a:latin typeface="+mn-lt"/>
          <a:ea typeface="+mn-ea"/>
          <a:cs typeface="+mn-cs"/>
        </a:defRPr>
      </a:lvl5pPr>
      <a:lvl6pPr marL="10967530" algn="l" defTabSz="4387018" rtl="0" eaLnBrk="1" latinLnBrk="0" hangingPunct="1">
        <a:defRPr sz="8600" kern="1200">
          <a:solidFill>
            <a:schemeClr val="tx1"/>
          </a:solidFill>
          <a:latin typeface="+mn-lt"/>
          <a:ea typeface="+mn-ea"/>
          <a:cs typeface="+mn-cs"/>
        </a:defRPr>
      </a:lvl6pPr>
      <a:lvl7pPr marL="13161038" algn="l" defTabSz="4387018" rtl="0" eaLnBrk="1" latinLnBrk="0" hangingPunct="1">
        <a:defRPr sz="8600" kern="1200">
          <a:solidFill>
            <a:schemeClr val="tx1"/>
          </a:solidFill>
          <a:latin typeface="+mn-lt"/>
          <a:ea typeface="+mn-ea"/>
          <a:cs typeface="+mn-cs"/>
        </a:defRPr>
      </a:lvl7pPr>
      <a:lvl8pPr marL="15354547" algn="l" defTabSz="4387018" rtl="0" eaLnBrk="1" latinLnBrk="0" hangingPunct="1">
        <a:defRPr sz="8600" kern="1200">
          <a:solidFill>
            <a:schemeClr val="tx1"/>
          </a:solidFill>
          <a:latin typeface="+mn-lt"/>
          <a:ea typeface="+mn-ea"/>
          <a:cs typeface="+mn-cs"/>
        </a:defRPr>
      </a:lvl8pPr>
      <a:lvl9pPr marL="17548056" algn="l" defTabSz="4387018" rtl="0" eaLnBrk="1" latinLnBrk="0" hangingPunct="1">
        <a:defRPr sz="86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microsoft.com/office/2007/relationships/diagramDrawing" Target="../diagrams/drawing1.xml"/><Relationship Id="rId13" Type="http://schemas.openxmlformats.org/officeDocument/2006/relationships/chart" Target="../charts/chart3.xml"/><Relationship Id="rId3" Type="http://schemas.openxmlformats.org/officeDocument/2006/relationships/hyperlink" Target="http://www.diabetes.org/in-my-community/local-offices/miami-florida/assets/files/national-diabetes-fact-sheet.pdf" TargetMode="External"/><Relationship Id="rId7" Type="http://schemas.openxmlformats.org/officeDocument/2006/relationships/diagramColors" Target="../diagrams/colors1.xml"/><Relationship Id="rId12" Type="http://schemas.openxmlformats.org/officeDocument/2006/relationships/chart" Target="../charts/chart2.xml"/><Relationship Id="rId2" Type="http://schemas.openxmlformats.org/officeDocument/2006/relationships/notesSlide" Target="../notesSlides/notesSlide1.xml"/><Relationship Id="rId1" Type="http://schemas.openxmlformats.org/officeDocument/2006/relationships/slideLayout" Target="../slideLayouts/slideLayout12.xml"/><Relationship Id="rId6" Type="http://schemas.openxmlformats.org/officeDocument/2006/relationships/diagramQuickStyle" Target="../diagrams/quickStyle1.xml"/><Relationship Id="rId11" Type="http://schemas.openxmlformats.org/officeDocument/2006/relationships/chart" Target="../charts/chart1.xml"/><Relationship Id="rId5" Type="http://schemas.openxmlformats.org/officeDocument/2006/relationships/diagramLayout" Target="../diagrams/layout1.xml"/><Relationship Id="rId10" Type="http://schemas.openxmlformats.org/officeDocument/2006/relationships/image" Target="../media/image3.jpeg"/><Relationship Id="rId4" Type="http://schemas.openxmlformats.org/officeDocument/2006/relationships/diagramData" Target="../diagrams/data1.xml"/><Relationship Id="rId9" Type="http://schemas.openxmlformats.org/officeDocument/2006/relationships/image" Target="../media/image2.jpe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accent6"/>
        </a:solidFill>
        <a:effectLst/>
      </p:bgPr>
    </p:bg>
    <p:spTree>
      <p:nvGrpSpPr>
        <p:cNvPr id="1" name=""/>
        <p:cNvGrpSpPr/>
        <p:nvPr/>
      </p:nvGrpSpPr>
      <p:grpSpPr>
        <a:xfrm>
          <a:off x="0" y="0"/>
          <a:ext cx="0" cy="0"/>
          <a:chOff x="0" y="0"/>
          <a:chExt cx="0" cy="0"/>
        </a:xfrm>
      </p:grpSpPr>
      <p:sp>
        <p:nvSpPr>
          <p:cNvPr id="20" name="AutoShape 30"/>
          <p:cNvSpPr>
            <a:spLocks noChangeArrowheads="1"/>
          </p:cNvSpPr>
          <p:nvPr/>
        </p:nvSpPr>
        <p:spPr bwMode="auto">
          <a:xfrm>
            <a:off x="32804101" y="6155607"/>
            <a:ext cx="10363200" cy="25984200"/>
          </a:xfrm>
          <a:prstGeom prst="roundRect">
            <a:avLst>
              <a:gd name="adj" fmla="val 7000"/>
            </a:avLst>
          </a:prstGeom>
          <a:solidFill>
            <a:schemeClr val="bg1"/>
          </a:solidFill>
          <a:ln w="9525">
            <a:solidFill>
              <a:schemeClr val="tx1"/>
            </a:solidFill>
            <a:round/>
            <a:headEnd/>
            <a:tailEnd/>
          </a:ln>
          <a:effectLst/>
        </p:spPr>
        <p:txBody>
          <a:bodyPr wrap="none" lIns="91426" tIns="45710" rIns="91426" bIns="45710" anchor="ctr"/>
          <a:lstStyle/>
          <a:p>
            <a:endParaRPr lang="en-US" dirty="0"/>
          </a:p>
        </p:txBody>
      </p:sp>
      <p:sp>
        <p:nvSpPr>
          <p:cNvPr id="21" name="AutoShape 29"/>
          <p:cNvSpPr>
            <a:spLocks noChangeArrowheads="1"/>
          </p:cNvSpPr>
          <p:nvPr/>
        </p:nvSpPr>
        <p:spPr bwMode="auto">
          <a:xfrm>
            <a:off x="11401926" y="6115052"/>
            <a:ext cx="10363200" cy="25984200"/>
          </a:xfrm>
          <a:prstGeom prst="roundRect">
            <a:avLst>
              <a:gd name="adj" fmla="val 7000"/>
            </a:avLst>
          </a:prstGeom>
          <a:solidFill>
            <a:schemeClr val="bg1"/>
          </a:solidFill>
          <a:ln w="9525">
            <a:solidFill>
              <a:schemeClr val="tx1"/>
            </a:solidFill>
            <a:round/>
            <a:headEnd/>
            <a:tailEnd/>
          </a:ln>
          <a:effectLst/>
        </p:spPr>
        <p:txBody>
          <a:bodyPr wrap="none" lIns="91426" tIns="45710" rIns="91426" bIns="45710" anchor="ctr"/>
          <a:lstStyle/>
          <a:p>
            <a:endParaRPr lang="en-US" dirty="0"/>
          </a:p>
        </p:txBody>
      </p:sp>
      <p:sp>
        <p:nvSpPr>
          <p:cNvPr id="22" name="AutoShape 31"/>
          <p:cNvSpPr>
            <a:spLocks noChangeArrowheads="1"/>
          </p:cNvSpPr>
          <p:nvPr/>
        </p:nvSpPr>
        <p:spPr bwMode="auto">
          <a:xfrm>
            <a:off x="22175203" y="6090988"/>
            <a:ext cx="10363200" cy="25984200"/>
          </a:xfrm>
          <a:prstGeom prst="roundRect">
            <a:avLst>
              <a:gd name="adj" fmla="val 7000"/>
            </a:avLst>
          </a:prstGeom>
          <a:solidFill>
            <a:schemeClr val="bg1"/>
          </a:solidFill>
          <a:ln w="9525">
            <a:solidFill>
              <a:schemeClr val="tx1"/>
            </a:solidFill>
            <a:round/>
            <a:headEnd/>
            <a:tailEnd/>
          </a:ln>
          <a:effectLst/>
        </p:spPr>
        <p:txBody>
          <a:bodyPr wrap="none" lIns="91426" tIns="45710" rIns="91426" bIns="45710" anchor="ctr"/>
          <a:lstStyle/>
          <a:p>
            <a:endParaRPr lang="en-US" sz="2400" dirty="0"/>
          </a:p>
        </p:txBody>
      </p:sp>
      <p:sp>
        <p:nvSpPr>
          <p:cNvPr id="23" name="AutoShape 4"/>
          <p:cNvSpPr>
            <a:spLocks noChangeArrowheads="1"/>
          </p:cNvSpPr>
          <p:nvPr/>
        </p:nvSpPr>
        <p:spPr bwMode="auto">
          <a:xfrm>
            <a:off x="657727" y="6047875"/>
            <a:ext cx="10363200" cy="25984200"/>
          </a:xfrm>
          <a:prstGeom prst="roundRect">
            <a:avLst>
              <a:gd name="adj" fmla="val 7000"/>
            </a:avLst>
          </a:prstGeom>
          <a:solidFill>
            <a:schemeClr val="bg1"/>
          </a:solidFill>
          <a:ln w="9525">
            <a:solidFill>
              <a:schemeClr val="tx1"/>
            </a:solidFill>
            <a:round/>
            <a:headEnd/>
            <a:tailEnd/>
          </a:ln>
          <a:effectLst/>
        </p:spPr>
        <p:txBody>
          <a:bodyPr wrap="none" lIns="91426" tIns="45710" rIns="91426" bIns="45710" anchor="ctr"/>
          <a:lstStyle/>
          <a:p>
            <a:endParaRPr lang="en-US" dirty="0"/>
          </a:p>
        </p:txBody>
      </p:sp>
      <p:sp>
        <p:nvSpPr>
          <p:cNvPr id="2057" name="Text Box 9"/>
          <p:cNvSpPr txBox="1">
            <a:spLocks noChangeArrowheads="1"/>
          </p:cNvSpPr>
          <p:nvPr/>
        </p:nvSpPr>
        <p:spPr bwMode="auto">
          <a:xfrm>
            <a:off x="1135117" y="7696610"/>
            <a:ext cx="9553904" cy="25873986"/>
          </a:xfrm>
          <a:prstGeom prst="rect">
            <a:avLst/>
          </a:prstGeom>
          <a:noFill/>
          <a:ln w="9525">
            <a:noFill/>
            <a:miter lim="800000"/>
            <a:headEnd/>
            <a:tailEnd/>
          </a:ln>
          <a:effectLst/>
        </p:spPr>
        <p:txBody>
          <a:bodyPr wrap="square" lIns="91426" tIns="45710" rIns="91426" bIns="45710">
            <a:spAutoFit/>
          </a:bodyPr>
          <a:lstStyle/>
          <a:p>
            <a:pPr algn="l" defTabSz="4388736" eaLnBrk="0" hangingPunct="0">
              <a:lnSpc>
                <a:spcPct val="95000"/>
              </a:lnSpc>
            </a:pPr>
            <a:r>
              <a:rPr lang="en-US" sz="2200" b="1" dirty="0" smtClean="0">
                <a:latin typeface="Arial" pitchFamily="34" charset="0"/>
                <a:cs typeface="Arial" pitchFamily="34" charset="0"/>
              </a:rPr>
              <a:t>Abstract</a:t>
            </a:r>
          </a:p>
          <a:p>
            <a:pPr algn="l" defTabSz="4388736" eaLnBrk="0" hangingPunct="0">
              <a:lnSpc>
                <a:spcPct val="95000"/>
              </a:lnSpc>
            </a:pPr>
            <a:r>
              <a:rPr lang="en-US" sz="2200" dirty="0" smtClean="0">
                <a:latin typeface="Arial" pitchFamily="34" charset="0"/>
                <a:cs typeface="Arial" pitchFamily="34" charset="0"/>
              </a:rPr>
              <a:t>Obesity rates in the U.S have increased dramatically over the last 30 years, leading to a rise in preventable diseases including type 2 diabetes and heart disease.  Overweight young adults are at risk of becoming obese adults, which increases their risk of developing type 2 diabetes and heart disease.  There is little published data pertaining to college obesity prevention efforts.  The Community as Partner Model (CAP) provides a useful approach to assess a college population regarding primary and secondary weight gain prevention efforts.  The CAP </a:t>
            </a:r>
            <a:r>
              <a:rPr lang="en-US" sz="2200" dirty="0" smtClean="0">
                <a:latin typeface="Arial" pitchFamily="34" charset="0"/>
                <a:cs typeface="Arial" pitchFamily="34" charset="0"/>
              </a:rPr>
              <a:t>fosters </a:t>
            </a:r>
            <a:r>
              <a:rPr lang="en-US" sz="2200" dirty="0" smtClean="0">
                <a:latin typeface="Arial" pitchFamily="34" charset="0"/>
                <a:cs typeface="Arial" pitchFamily="34" charset="0"/>
              </a:rPr>
              <a:t>a partnership between a college community and the advanced practice public health nurse that addresses the community assessment, analysis, and health plan targeting obesity prevention efforts.  The population assessment of this young adult community is a unique approach in identifying current factors associated with a student’s potential for weight gain.  Prevention efforts, based on a thorough community assessment, can help public health program planners develop targeted, specific strategies to reduce weight gain and the diseases related to excess weight.   In addition, the use of the CAP and the partnership it fosters between the healthcare system and the college community, allows for the identification of available community resources necessary to promote health and prevent chronic diseases related to weight gain.</a:t>
            </a:r>
          </a:p>
          <a:p>
            <a:pPr algn="l" defTabSz="4388736" eaLnBrk="0" hangingPunct="0">
              <a:lnSpc>
                <a:spcPct val="95000"/>
              </a:lnSpc>
            </a:pPr>
            <a:endParaRPr lang="en-US" sz="2200" b="1" dirty="0" smtClean="0">
              <a:latin typeface="Arial" pitchFamily="34" charset="0"/>
              <a:cs typeface="Arial" pitchFamily="34" charset="0"/>
            </a:endParaRPr>
          </a:p>
          <a:p>
            <a:pPr algn="l"/>
            <a:r>
              <a:rPr lang="en-US" sz="2200" b="1" dirty="0" smtClean="0">
                <a:latin typeface="Arial" pitchFamily="34" charset="0"/>
                <a:cs typeface="Arial" pitchFamily="34" charset="0"/>
              </a:rPr>
              <a:t>Learning Objectives</a:t>
            </a:r>
            <a:r>
              <a:rPr lang="en-US" sz="2200" dirty="0" smtClean="0">
                <a:latin typeface="Arial" pitchFamily="34" charset="0"/>
                <a:cs typeface="Arial" pitchFamily="34" charset="0"/>
              </a:rPr>
              <a:t>:  At the end of this presentation the participants will be able to:</a:t>
            </a:r>
          </a:p>
          <a:p>
            <a:pPr algn="l"/>
            <a:r>
              <a:rPr lang="en-US" sz="2200" dirty="0" smtClean="0">
                <a:latin typeface="Arial" pitchFamily="34" charset="0"/>
                <a:cs typeface="Arial" pitchFamily="34" charset="0"/>
              </a:rPr>
              <a:t> 1.  Describe the Community as Partner Model as a guide for implementing a population assessment of a suburban college community as it relates to obesity prevention.</a:t>
            </a:r>
          </a:p>
          <a:p>
            <a:pPr algn="l"/>
            <a:r>
              <a:rPr lang="en-US" sz="2200" dirty="0" smtClean="0">
                <a:latin typeface="Arial" pitchFamily="34" charset="0"/>
                <a:cs typeface="Arial" pitchFamily="34" charset="0"/>
              </a:rPr>
              <a:t>2.  Identify </a:t>
            </a:r>
            <a:r>
              <a:rPr lang="en-US" sz="2200" dirty="0" smtClean="0">
                <a:latin typeface="Arial" pitchFamily="34" charset="0"/>
                <a:cs typeface="Arial" pitchFamily="34" charset="0"/>
              </a:rPr>
              <a:t>community resources which target primary and secondary weight gain prevention in this college population, based on the community assessment.</a:t>
            </a:r>
          </a:p>
          <a:p>
            <a:r>
              <a:rPr lang="en-US" sz="4400" b="1" dirty="0" smtClean="0">
                <a:latin typeface="Arial" pitchFamily="34" charset="0"/>
                <a:cs typeface="Arial" pitchFamily="34" charset="0"/>
              </a:rPr>
              <a:t>Background</a:t>
            </a:r>
            <a:endParaRPr lang="en-US" sz="4400" b="1" dirty="0" smtClean="0">
              <a:latin typeface="Arial" pitchFamily="34" charset="0"/>
              <a:cs typeface="Arial" pitchFamily="34" charset="0"/>
            </a:endParaRPr>
          </a:p>
          <a:p>
            <a:pPr algn="l"/>
            <a:r>
              <a:rPr lang="en-US" sz="2200" dirty="0" smtClean="0"/>
              <a:t>Overweight and obesity in childhood and adolescence negatively impacts health later in life.  Hyperlipidemia, hypertension, glucose intolerance and </a:t>
            </a:r>
            <a:r>
              <a:rPr lang="en-US" sz="2200" dirty="0" smtClean="0"/>
              <a:t>type 2 diabetes mellitus (t2DM) are </a:t>
            </a:r>
            <a:r>
              <a:rPr lang="en-US" sz="2200" dirty="0" smtClean="0"/>
              <a:t>associated with a </a:t>
            </a:r>
            <a:r>
              <a:rPr lang="en-US" sz="2200" dirty="0" smtClean="0"/>
              <a:t>Body Mass Index (BMI) </a:t>
            </a:r>
            <a:r>
              <a:rPr lang="en-US" sz="2200" dirty="0" smtClean="0"/>
              <a:t>greater than 25 (Must, 1992, Freedman, 1999, </a:t>
            </a:r>
            <a:r>
              <a:rPr lang="en-US" sz="2200" dirty="0" err="1" smtClean="0"/>
              <a:t>Arslanian</a:t>
            </a:r>
            <a:r>
              <a:rPr lang="en-US" sz="2200" dirty="0" smtClean="0"/>
              <a:t>, 2002).   The prevalence of t2DM is reaching epidemic proportions in the United States, with more than 11.3% (25.8 million) of adults with the disease.  There are 79 million adults with pre-diabetes (35% of the US. adults and 50% of those over 65 years), defined by impaired glucose tolerance (IGT), which is a risk for the development of t2DM (CDC, 2011, </a:t>
            </a:r>
            <a:r>
              <a:rPr lang="en-US" sz="2200" dirty="0" err="1" smtClean="0"/>
              <a:t>Mokdad</a:t>
            </a:r>
            <a:r>
              <a:rPr lang="en-US" sz="2200" dirty="0" smtClean="0"/>
              <a:t>, et al, 2001, ADA, 2011).  Lightwood, et al (2009) reported that current adolescent overweight is projected to result in </a:t>
            </a:r>
            <a:r>
              <a:rPr lang="en-US" sz="2200" dirty="0" smtClean="0"/>
              <a:t>161 </a:t>
            </a:r>
            <a:r>
              <a:rPr lang="en-US" sz="2200" dirty="0" smtClean="0"/>
              <a:t>million life-years complicated by obesity, diabetes, or chronic heart disease and 1.5 million life-years lost. The cumulative excess attributable </a:t>
            </a:r>
            <a:r>
              <a:rPr lang="en-US" sz="2200" dirty="0" smtClean="0"/>
              <a:t>total </a:t>
            </a:r>
            <a:r>
              <a:rPr lang="en-US" sz="2200" dirty="0" smtClean="0"/>
              <a:t>costs are estimated at $254 billion: $208 billion because of lost productivity from earlier death or morbidity and $46 billion from direct medical costs. </a:t>
            </a:r>
            <a:endParaRPr lang="en-US" sz="2200" dirty="0" smtClean="0"/>
          </a:p>
          <a:p>
            <a:pPr algn="l"/>
            <a:endParaRPr lang="en-US" sz="2200" dirty="0" smtClean="0"/>
          </a:p>
          <a:p>
            <a:pPr algn="l"/>
            <a:r>
              <a:rPr lang="en-US" sz="2200" dirty="0" smtClean="0"/>
              <a:t>Numerous </a:t>
            </a:r>
            <a:r>
              <a:rPr lang="en-US" sz="2200" dirty="0" smtClean="0"/>
              <a:t>studies have suggested that the transition to college can be a time of significant and rapid weight gain (Anderson, Shapiro, &amp; Lundgren, 2003; Holm-</a:t>
            </a:r>
            <a:r>
              <a:rPr lang="en-US" sz="2200" dirty="0" err="1" smtClean="0"/>
              <a:t>Denoma</a:t>
            </a:r>
            <a:r>
              <a:rPr lang="en-US" sz="2200" dirty="0" smtClean="0"/>
              <a:t>, Joiner, &amp; </a:t>
            </a:r>
            <a:r>
              <a:rPr lang="en-US" sz="2200" dirty="0" err="1" smtClean="0"/>
              <a:t>Vohs</a:t>
            </a:r>
            <a:r>
              <a:rPr lang="en-US" sz="2200" dirty="0" smtClean="0"/>
              <a:t>, 2008; </a:t>
            </a:r>
            <a:r>
              <a:rPr lang="en-US" sz="2200" dirty="0" err="1" smtClean="0"/>
              <a:t>Levitsky</a:t>
            </a:r>
            <a:r>
              <a:rPr lang="en-US" sz="2200" dirty="0" smtClean="0"/>
              <a:t>, </a:t>
            </a:r>
            <a:r>
              <a:rPr lang="en-US" sz="2200" dirty="0" err="1" smtClean="0"/>
              <a:t>Halbmaier</a:t>
            </a:r>
            <a:r>
              <a:rPr lang="en-US" sz="2200" dirty="0" smtClean="0"/>
              <a:t>, &amp; </a:t>
            </a:r>
            <a:r>
              <a:rPr lang="en-US" sz="2200" dirty="0" err="1" smtClean="0"/>
              <a:t>Mrdjenovic</a:t>
            </a:r>
            <a:r>
              <a:rPr lang="en-US" sz="2200" dirty="0" smtClean="0"/>
              <a:t>, 2004).  The average weight gain in the first semester of college ranged from 3.5 pounds (Holm-</a:t>
            </a:r>
            <a:r>
              <a:rPr lang="en-US" sz="2200" dirty="0" err="1" smtClean="0"/>
              <a:t>Denoma</a:t>
            </a:r>
            <a:r>
              <a:rPr lang="en-US" sz="2200" dirty="0" smtClean="0"/>
              <a:t>, et al ,2008) to 7.8 pounds (Lloyd-Richardson, Bailey, </a:t>
            </a:r>
            <a:r>
              <a:rPr lang="en-US" sz="2200" dirty="0" err="1" smtClean="0"/>
              <a:t>Fava</a:t>
            </a:r>
            <a:r>
              <a:rPr lang="en-US" sz="2200" dirty="0" smtClean="0"/>
              <a:t>, &amp;Wing, 2006). These findings are alarming because a relatively small weight gain can place an individual's </a:t>
            </a:r>
            <a:r>
              <a:rPr lang="en-US" sz="2200" dirty="0" smtClean="0"/>
              <a:t>BMI </a:t>
            </a:r>
            <a:r>
              <a:rPr lang="en-US" sz="2200" dirty="0" smtClean="0"/>
              <a:t>in the overweight range (</a:t>
            </a:r>
            <a:r>
              <a:rPr lang="en-US" sz="2200" dirty="0" err="1" smtClean="0"/>
              <a:t>Levitsky</a:t>
            </a:r>
            <a:r>
              <a:rPr lang="en-US" sz="2200" dirty="0" smtClean="0"/>
              <a:t>, et al, 2004). Indeed, in one study, the percentage of individuals classified as overweight increased </a:t>
            </a:r>
            <a:r>
              <a:rPr lang="en-US" sz="2200" dirty="0" smtClean="0"/>
              <a:t>from </a:t>
            </a:r>
            <a:r>
              <a:rPr lang="en-US" sz="2200" dirty="0" smtClean="0"/>
              <a:t>21% to 32% in the first semester of college (Anderson et al., 2003). Overweight college students are at-risk of becoming obese adults (</a:t>
            </a:r>
            <a:r>
              <a:rPr lang="en-US" sz="2200" dirty="0" err="1" smtClean="0"/>
              <a:t>Mokdad</a:t>
            </a:r>
            <a:r>
              <a:rPr lang="en-US" sz="2200" dirty="0" smtClean="0"/>
              <a:t>, 2001). College food availability in dorm rooms of 100 college students was studied.  The mean number of food and beverage items per student was 47 (range: 0-208). The average number of calories per dorm room was 22,888 (Nelson &amp; Story, 2009). Based on interviews with 50 freshman and sophomore students, factors that they perceived as influencing body weight, dietary intake, and physical activity included: unhealthful food availability on campus, snacking, late-night eating, alcohol-related eating, eating because of stress-boredom, and food in student dorm rooms (Nelson &amp; Story, 2009). </a:t>
            </a:r>
            <a:endParaRPr lang="en-US" sz="2200" dirty="0" smtClean="0"/>
          </a:p>
          <a:p>
            <a:pPr algn="l"/>
            <a:endParaRPr lang="en-US" sz="2200" dirty="0" smtClean="0">
              <a:latin typeface="Arial" pitchFamily="34" charset="0"/>
              <a:cs typeface="Arial" pitchFamily="34" charset="0"/>
            </a:endParaRPr>
          </a:p>
          <a:p>
            <a:pPr algn="l"/>
            <a:r>
              <a:rPr lang="en-US" sz="2200" dirty="0" smtClean="0"/>
              <a:t>Because overweight and obesity are associated with several negative health and psychosocial outcomes (</a:t>
            </a:r>
            <a:r>
              <a:rPr lang="en-US" sz="2200" dirty="0" err="1" smtClean="0"/>
              <a:t>McTigue</a:t>
            </a:r>
            <a:r>
              <a:rPr lang="en-US" sz="2200" dirty="0" smtClean="0"/>
              <a:t>, Garrett, </a:t>
            </a:r>
            <a:r>
              <a:rPr lang="en-US" sz="2200" dirty="0" err="1" smtClean="0"/>
              <a:t>Popkin</a:t>
            </a:r>
            <a:r>
              <a:rPr lang="en-US" sz="2200" dirty="0" smtClean="0"/>
              <a:t>, 2002, </a:t>
            </a:r>
            <a:r>
              <a:rPr lang="en-US" sz="2200" dirty="0" err="1" smtClean="0"/>
              <a:t>Neumark-Sztainer</a:t>
            </a:r>
            <a:r>
              <a:rPr lang="en-US" sz="2200" dirty="0" smtClean="0"/>
              <a:t> &amp; Haines, 2004), it is important to develop prevention programs for college students as they enter this high-risk transition period</a:t>
            </a:r>
            <a:r>
              <a:rPr lang="en-US" sz="2200" dirty="0" smtClean="0"/>
              <a:t>.</a:t>
            </a:r>
          </a:p>
          <a:p>
            <a:pPr algn="l"/>
            <a:endParaRPr lang="en-US" sz="2200" dirty="0" smtClean="0"/>
          </a:p>
          <a:p>
            <a:pPr algn="l"/>
            <a:endParaRPr lang="en-US" sz="2200" dirty="0" smtClean="0"/>
          </a:p>
          <a:p>
            <a:pPr algn="l"/>
            <a:endParaRPr lang="en-US" sz="2200" dirty="0" smtClean="0"/>
          </a:p>
          <a:p>
            <a:pPr algn="l" defTabSz="4388736" eaLnBrk="0" hangingPunct="0">
              <a:lnSpc>
                <a:spcPct val="95000"/>
              </a:lnSpc>
            </a:pPr>
            <a:endParaRPr lang="en-US" sz="2900" b="1" dirty="0">
              <a:latin typeface="Times New Roman" pitchFamily="18" charset="0"/>
            </a:endParaRPr>
          </a:p>
        </p:txBody>
      </p:sp>
      <p:sp>
        <p:nvSpPr>
          <p:cNvPr id="2058" name="Text Box 10"/>
          <p:cNvSpPr txBox="1">
            <a:spLocks noChangeArrowheads="1"/>
          </p:cNvSpPr>
          <p:nvPr/>
        </p:nvSpPr>
        <p:spPr bwMode="auto">
          <a:xfrm>
            <a:off x="11654591" y="6144128"/>
            <a:ext cx="9829800" cy="1323419"/>
          </a:xfrm>
          <a:prstGeom prst="rect">
            <a:avLst/>
          </a:prstGeom>
          <a:noFill/>
          <a:ln w="9525">
            <a:noFill/>
            <a:miter lim="800000"/>
            <a:headEnd/>
            <a:tailEnd/>
          </a:ln>
          <a:effectLst/>
        </p:spPr>
        <p:txBody>
          <a:bodyPr lIns="91426" tIns="45710" rIns="91426" bIns="45710">
            <a:spAutoFit/>
          </a:bodyPr>
          <a:lstStyle/>
          <a:p>
            <a:pPr defTabSz="4388736">
              <a:spcBef>
                <a:spcPct val="50000"/>
              </a:spcBef>
            </a:pPr>
            <a:r>
              <a:rPr lang="en-US" sz="8000" b="1" dirty="0"/>
              <a:t>Methods</a:t>
            </a:r>
          </a:p>
        </p:txBody>
      </p:sp>
      <p:sp>
        <p:nvSpPr>
          <p:cNvPr id="2059" name="Text Box 11"/>
          <p:cNvSpPr txBox="1">
            <a:spLocks noChangeArrowheads="1"/>
          </p:cNvSpPr>
          <p:nvPr/>
        </p:nvSpPr>
        <p:spPr bwMode="auto">
          <a:xfrm>
            <a:off x="33175075" y="6126416"/>
            <a:ext cx="9829800" cy="1323419"/>
          </a:xfrm>
          <a:prstGeom prst="rect">
            <a:avLst/>
          </a:prstGeom>
          <a:noFill/>
          <a:ln w="9525">
            <a:noFill/>
            <a:miter lim="800000"/>
            <a:headEnd/>
            <a:tailEnd/>
          </a:ln>
          <a:effectLst/>
        </p:spPr>
        <p:txBody>
          <a:bodyPr lIns="91426" tIns="45710" rIns="91426" bIns="45710">
            <a:spAutoFit/>
          </a:bodyPr>
          <a:lstStyle/>
          <a:p>
            <a:pPr defTabSz="4388736">
              <a:spcBef>
                <a:spcPct val="50000"/>
              </a:spcBef>
            </a:pPr>
            <a:r>
              <a:rPr lang="en-US" sz="8000" b="1" dirty="0"/>
              <a:t>Conclusions</a:t>
            </a:r>
          </a:p>
        </p:txBody>
      </p:sp>
      <p:sp>
        <p:nvSpPr>
          <p:cNvPr id="2061" name="AutoShape 13"/>
          <p:cNvSpPr>
            <a:spLocks noChangeArrowheads="1"/>
          </p:cNvSpPr>
          <p:nvPr/>
        </p:nvSpPr>
        <p:spPr bwMode="auto">
          <a:xfrm>
            <a:off x="685800" y="381002"/>
            <a:ext cx="42519600" cy="5257800"/>
          </a:xfrm>
          <a:prstGeom prst="roundRect">
            <a:avLst>
              <a:gd name="adj" fmla="val 10870"/>
            </a:avLst>
          </a:prstGeom>
          <a:gradFill rotWithShape="1">
            <a:gsLst>
              <a:gs pos="0">
                <a:srgbClr val="A7C4FF"/>
              </a:gs>
              <a:gs pos="100000">
                <a:schemeClr val="bg1"/>
              </a:gs>
            </a:gsLst>
            <a:lin ang="5400000" scaled="1"/>
          </a:gradFill>
          <a:ln w="9525">
            <a:solidFill>
              <a:schemeClr val="tx1"/>
            </a:solidFill>
            <a:round/>
            <a:headEnd/>
            <a:tailEnd/>
          </a:ln>
          <a:effectLst/>
        </p:spPr>
        <p:txBody>
          <a:bodyPr wrap="none" lIns="91426" tIns="45710" rIns="91426" bIns="45710" anchor="ctr"/>
          <a:lstStyle/>
          <a:p>
            <a:pPr defTabSz="4388736"/>
            <a:endParaRPr lang="en-US" b="1" dirty="0">
              <a:solidFill>
                <a:schemeClr val="bg1"/>
              </a:solidFill>
            </a:endParaRPr>
          </a:p>
        </p:txBody>
      </p:sp>
      <p:sp>
        <p:nvSpPr>
          <p:cNvPr id="2062" name="Text Box 14"/>
          <p:cNvSpPr txBox="1">
            <a:spLocks noChangeArrowheads="1"/>
          </p:cNvSpPr>
          <p:nvPr/>
        </p:nvSpPr>
        <p:spPr bwMode="auto">
          <a:xfrm>
            <a:off x="1219202" y="990603"/>
            <a:ext cx="40919400" cy="3785632"/>
          </a:xfrm>
          <a:prstGeom prst="rect">
            <a:avLst/>
          </a:prstGeom>
          <a:noFill/>
          <a:ln w="9525">
            <a:noFill/>
            <a:miter lim="800000"/>
            <a:headEnd/>
            <a:tailEnd/>
          </a:ln>
          <a:effectLst/>
        </p:spPr>
        <p:txBody>
          <a:bodyPr lIns="91426" tIns="45710" rIns="91426" bIns="45710">
            <a:spAutoFit/>
          </a:bodyPr>
          <a:lstStyle/>
          <a:p>
            <a:r>
              <a:rPr lang="en-US" sz="8000" dirty="0" smtClean="0"/>
              <a:t>Community As Partner Model to assess obesity prevention efforts in a college population.</a:t>
            </a:r>
          </a:p>
          <a:p>
            <a:r>
              <a:rPr lang="en-US" sz="8000" dirty="0" smtClean="0"/>
              <a:t>Karen R. Dawn, </a:t>
            </a:r>
            <a:r>
              <a:rPr lang="en-US" sz="8000" dirty="0" smtClean="0"/>
              <a:t>RN, MSN, </a:t>
            </a:r>
            <a:r>
              <a:rPr lang="en-US" sz="8000" dirty="0" smtClean="0"/>
              <a:t>PHCNS-BC, CDE, DNP candidate</a:t>
            </a:r>
          </a:p>
          <a:p>
            <a:r>
              <a:rPr lang="en-US" sz="8000" dirty="0" smtClean="0"/>
              <a:t>The University of Virginia School of Nursing</a:t>
            </a:r>
            <a:r>
              <a:rPr lang="en-US" sz="8000" b="1" dirty="0" smtClean="0"/>
              <a:t> </a:t>
            </a:r>
            <a:endParaRPr lang="en-US" sz="8000" b="1" dirty="0"/>
          </a:p>
        </p:txBody>
      </p:sp>
      <p:sp>
        <p:nvSpPr>
          <p:cNvPr id="2064" name="Text Box 16"/>
          <p:cNvSpPr txBox="1">
            <a:spLocks noChangeArrowheads="1"/>
          </p:cNvSpPr>
          <p:nvPr/>
        </p:nvSpPr>
        <p:spPr bwMode="auto">
          <a:xfrm>
            <a:off x="2420007" y="2745827"/>
            <a:ext cx="3657600" cy="538589"/>
          </a:xfrm>
          <a:prstGeom prst="rect">
            <a:avLst/>
          </a:prstGeom>
          <a:noFill/>
          <a:ln w="9525">
            <a:noFill/>
            <a:miter lim="800000"/>
            <a:headEnd/>
            <a:tailEnd/>
          </a:ln>
          <a:effectLst/>
        </p:spPr>
        <p:txBody>
          <a:bodyPr lIns="91426" tIns="45710" rIns="91426" bIns="45710">
            <a:spAutoFit/>
          </a:bodyPr>
          <a:lstStyle/>
          <a:p>
            <a:pPr defTabSz="4388736">
              <a:spcBef>
                <a:spcPct val="50000"/>
              </a:spcBef>
            </a:pPr>
            <a:endParaRPr lang="en-US" sz="2900" dirty="0">
              <a:solidFill>
                <a:srgbClr val="FF0000"/>
              </a:solidFill>
            </a:endParaRPr>
          </a:p>
        </p:txBody>
      </p:sp>
      <p:sp>
        <p:nvSpPr>
          <p:cNvPr id="2067" name="Text Box 19"/>
          <p:cNvSpPr txBox="1">
            <a:spLocks noChangeArrowheads="1"/>
          </p:cNvSpPr>
          <p:nvPr/>
        </p:nvSpPr>
        <p:spPr bwMode="auto">
          <a:xfrm>
            <a:off x="12222247" y="30359852"/>
            <a:ext cx="8305800" cy="630922"/>
          </a:xfrm>
          <a:prstGeom prst="rect">
            <a:avLst/>
          </a:prstGeom>
          <a:noFill/>
          <a:ln w="9525">
            <a:noFill/>
            <a:miter lim="800000"/>
            <a:headEnd/>
            <a:tailEnd/>
          </a:ln>
          <a:effectLst/>
        </p:spPr>
        <p:txBody>
          <a:bodyPr lIns="91426" tIns="45710" rIns="91426" bIns="45710">
            <a:spAutoFit/>
          </a:bodyPr>
          <a:lstStyle/>
          <a:p>
            <a:pPr defTabSz="4388736">
              <a:spcBef>
                <a:spcPct val="50000"/>
              </a:spcBef>
            </a:pPr>
            <a:r>
              <a:rPr lang="en-US" sz="1400" b="1" dirty="0" smtClean="0"/>
              <a:t>Figure 1: Community as Partner Assessment Wheel</a:t>
            </a:r>
          </a:p>
          <a:p>
            <a:pPr defTabSz="4388736">
              <a:spcBef>
                <a:spcPct val="50000"/>
              </a:spcBef>
            </a:pPr>
            <a:r>
              <a:rPr lang="en-US" sz="1400" b="1" dirty="0" smtClean="0"/>
              <a:t>Adapted from Anderson &amp; McFarlane, 2008</a:t>
            </a:r>
            <a:endParaRPr lang="en-US" sz="1400" b="1" dirty="0"/>
          </a:p>
        </p:txBody>
      </p:sp>
      <p:sp>
        <p:nvSpPr>
          <p:cNvPr id="2073" name="Text Box 25"/>
          <p:cNvSpPr txBox="1">
            <a:spLocks noChangeArrowheads="1"/>
          </p:cNvSpPr>
          <p:nvPr/>
        </p:nvSpPr>
        <p:spPr bwMode="auto">
          <a:xfrm>
            <a:off x="22426862" y="7748335"/>
            <a:ext cx="9671731" cy="22252225"/>
          </a:xfrm>
          <a:prstGeom prst="rect">
            <a:avLst/>
          </a:prstGeom>
          <a:noFill/>
          <a:ln w="9525">
            <a:noFill/>
            <a:miter lim="800000"/>
            <a:headEnd/>
            <a:tailEnd/>
          </a:ln>
          <a:effectLst/>
        </p:spPr>
        <p:txBody>
          <a:bodyPr wrap="square" lIns="91426" tIns="45710" rIns="91426" bIns="45710">
            <a:spAutoFit/>
          </a:bodyPr>
          <a:lstStyle/>
          <a:p>
            <a:pPr algn="l" defTabSz="4388736">
              <a:spcBef>
                <a:spcPct val="50000"/>
              </a:spcBef>
            </a:pPr>
            <a:r>
              <a:rPr lang="en-US" sz="2000" dirty="0" smtClean="0"/>
              <a:t>The public university was founded in 1957 and has grown to become the largest college in the state of Virginia.  There are over 5,000 residential students living in university sponsored housing (Student Handbook, 2011). </a:t>
            </a:r>
          </a:p>
          <a:p>
            <a:pPr algn="l" defTabSz="4388736">
              <a:spcBef>
                <a:spcPct val="50000"/>
              </a:spcBef>
            </a:pPr>
            <a:endParaRPr lang="en-US" sz="2400" dirty="0" smtClean="0"/>
          </a:p>
          <a:p>
            <a:pPr algn="l" defTabSz="4388736">
              <a:spcBef>
                <a:spcPct val="50000"/>
              </a:spcBef>
            </a:pPr>
            <a:endParaRPr lang="en-US" sz="2400" dirty="0" smtClean="0"/>
          </a:p>
          <a:p>
            <a:pPr algn="l" defTabSz="4388736">
              <a:spcBef>
                <a:spcPct val="50000"/>
              </a:spcBef>
            </a:pPr>
            <a:endParaRPr lang="en-US" sz="2400" dirty="0" smtClean="0"/>
          </a:p>
          <a:p>
            <a:pPr algn="l" defTabSz="4388736">
              <a:spcBef>
                <a:spcPct val="50000"/>
              </a:spcBef>
            </a:pPr>
            <a:endParaRPr lang="en-US" sz="2400" dirty="0" smtClean="0"/>
          </a:p>
          <a:p>
            <a:pPr algn="l" defTabSz="4388736">
              <a:spcBef>
                <a:spcPct val="50000"/>
              </a:spcBef>
            </a:pPr>
            <a:endParaRPr lang="en-US" sz="2400" dirty="0" smtClean="0"/>
          </a:p>
          <a:p>
            <a:pPr algn="l" defTabSz="4388736">
              <a:spcBef>
                <a:spcPct val="50000"/>
              </a:spcBef>
            </a:pPr>
            <a:endParaRPr lang="en-US" sz="2400" dirty="0" smtClean="0">
              <a:latin typeface="Arial" pitchFamily="34" charset="0"/>
              <a:cs typeface="Arial" pitchFamily="34" charset="0"/>
            </a:endParaRPr>
          </a:p>
          <a:p>
            <a:pPr defTabSz="4388736">
              <a:spcBef>
                <a:spcPct val="50000"/>
              </a:spcBef>
            </a:pPr>
            <a:r>
              <a:rPr lang="en-US" sz="1200" b="1" dirty="0" smtClean="0">
                <a:latin typeface="Arial" pitchFamily="34" charset="0"/>
                <a:cs typeface="Arial" pitchFamily="34" charset="0"/>
              </a:rPr>
              <a:t>                     Figure 2: College Demographics</a:t>
            </a:r>
          </a:p>
          <a:p>
            <a:pPr algn="l" defTabSz="4388736">
              <a:spcBef>
                <a:spcPct val="50000"/>
              </a:spcBef>
            </a:pPr>
            <a:r>
              <a:rPr lang="en-US" sz="2000" b="1" dirty="0" smtClean="0">
                <a:latin typeface="Arial" pitchFamily="34" charset="0"/>
                <a:cs typeface="Arial" pitchFamily="34" charset="0"/>
              </a:rPr>
              <a:t>Community </a:t>
            </a:r>
            <a:r>
              <a:rPr lang="en-US" sz="2000" b="1" dirty="0" smtClean="0">
                <a:latin typeface="Arial" pitchFamily="34" charset="0"/>
                <a:cs typeface="Arial" pitchFamily="34" charset="0"/>
              </a:rPr>
              <a:t>Strengths</a:t>
            </a:r>
            <a:r>
              <a:rPr lang="en-US" sz="2000" dirty="0" smtClean="0">
                <a:latin typeface="Arial" pitchFamily="34" charset="0"/>
                <a:cs typeface="Arial" pitchFamily="34" charset="0"/>
              </a:rPr>
              <a:t>:</a:t>
            </a:r>
          </a:p>
          <a:p>
            <a:pPr algn="l" defTabSz="4388736">
              <a:spcBef>
                <a:spcPct val="50000"/>
              </a:spcBef>
              <a:buFont typeface="Arial" pitchFamily="34" charset="0"/>
              <a:buChar char="•"/>
            </a:pPr>
            <a:r>
              <a:rPr lang="en-US" sz="2000" dirty="0" smtClean="0">
                <a:latin typeface="Arial" pitchFamily="34" charset="0"/>
                <a:cs typeface="Arial" pitchFamily="34" charset="0"/>
              </a:rPr>
              <a:t> Student and staff diversity.</a:t>
            </a:r>
          </a:p>
          <a:p>
            <a:pPr algn="l" defTabSz="4388736">
              <a:spcBef>
                <a:spcPct val="50000"/>
              </a:spcBef>
              <a:buFont typeface="Arial" pitchFamily="34" charset="0"/>
              <a:buChar char="•"/>
            </a:pPr>
            <a:r>
              <a:rPr lang="en-US" sz="2000" dirty="0" smtClean="0">
                <a:latin typeface="Arial" pitchFamily="34" charset="0"/>
                <a:cs typeface="Arial" pitchFamily="34" charset="0"/>
              </a:rPr>
              <a:t>Varied academics and student organizations that promote active student participation. </a:t>
            </a:r>
          </a:p>
          <a:p>
            <a:pPr algn="l" defTabSz="4388736">
              <a:spcBef>
                <a:spcPct val="50000"/>
              </a:spcBef>
              <a:buFont typeface="Arial" pitchFamily="34" charset="0"/>
              <a:buChar char="•"/>
            </a:pPr>
            <a:r>
              <a:rPr lang="en-US" sz="2000" dirty="0" smtClean="0">
                <a:latin typeface="Arial" pitchFamily="34" charset="0"/>
                <a:cs typeface="Arial" pitchFamily="34" charset="0"/>
              </a:rPr>
              <a:t> Transportation, including  university buses and public buses and trains and alternatives to driving:  cycling racks, incentives to bike to campus – including competitions between other colleges, and well lit walking paths.</a:t>
            </a:r>
          </a:p>
          <a:p>
            <a:pPr algn="l" defTabSz="4388736">
              <a:spcBef>
                <a:spcPct val="50000"/>
              </a:spcBef>
              <a:buFont typeface="Arial" pitchFamily="34" charset="0"/>
              <a:buChar char="•"/>
            </a:pPr>
            <a:r>
              <a:rPr lang="en-US" sz="2000" dirty="0" smtClean="0">
                <a:latin typeface="Arial" pitchFamily="34" charset="0"/>
                <a:cs typeface="Arial" pitchFamily="34" charset="0"/>
              </a:rPr>
              <a:t> Full use of four indoor athletic facilities, open 6 am until 11 pm, which offer indoor tracks, swimming pools, a variety of cardio, isometric and group exercise classes.</a:t>
            </a:r>
          </a:p>
          <a:p>
            <a:pPr algn="l" defTabSz="4388736">
              <a:spcBef>
                <a:spcPct val="50000"/>
              </a:spcBef>
              <a:buFont typeface="Arial" pitchFamily="34" charset="0"/>
              <a:buChar char="•"/>
            </a:pPr>
            <a:r>
              <a:rPr lang="en-US" sz="2000" dirty="0" smtClean="0">
                <a:latin typeface="Arial" pitchFamily="34" charset="0"/>
                <a:cs typeface="Arial" pitchFamily="34" charset="0"/>
              </a:rPr>
              <a:t> A variety of food choices including vegetarian, vegan, low fat, fresh fruits and vegetables, </a:t>
            </a:r>
            <a:r>
              <a:rPr lang="en-US" sz="2000" dirty="0" err="1" smtClean="0">
                <a:latin typeface="Arial" pitchFamily="34" charset="0"/>
                <a:cs typeface="Arial" pitchFamily="34" charset="0"/>
              </a:rPr>
              <a:t>Halal</a:t>
            </a:r>
            <a:r>
              <a:rPr lang="en-US" sz="2000" dirty="0" smtClean="0">
                <a:latin typeface="Arial" pitchFamily="34" charset="0"/>
                <a:cs typeface="Arial" pitchFamily="34" charset="0"/>
              </a:rPr>
              <a:t>, gluten free, alternatives to </a:t>
            </a:r>
            <a:r>
              <a:rPr lang="en-US" sz="2000" dirty="0" smtClean="0">
                <a:latin typeface="Arial" pitchFamily="34" charset="0"/>
                <a:cs typeface="Arial" pitchFamily="34" charset="0"/>
              </a:rPr>
              <a:t>dairy; and </a:t>
            </a:r>
            <a:r>
              <a:rPr lang="en-US" sz="2000" dirty="0" smtClean="0">
                <a:latin typeface="Arial" pitchFamily="34" charset="0"/>
                <a:cs typeface="Arial" pitchFamily="34" charset="0"/>
              </a:rPr>
              <a:t>includes extended hours at numerous eateries throughout campus.</a:t>
            </a:r>
          </a:p>
          <a:p>
            <a:pPr algn="l" defTabSz="4388736">
              <a:spcBef>
                <a:spcPct val="50000"/>
              </a:spcBef>
              <a:buFont typeface="Arial" pitchFamily="34" charset="0"/>
              <a:buChar char="•"/>
            </a:pPr>
            <a:r>
              <a:rPr lang="en-US" sz="2000" dirty="0" smtClean="0">
                <a:latin typeface="Arial" pitchFamily="34" charset="0"/>
                <a:cs typeface="Arial" pitchFamily="34" charset="0"/>
              </a:rPr>
              <a:t> Health information is available through a variety of sources throughout campus and on the various group websites:   Student Health, The Office of Alcohol, Drug, and Health Education (OADHE), The Wellness Education Resource Room, University Life, Healthy Eating web resources, and </a:t>
            </a:r>
            <a:r>
              <a:rPr lang="en-US" sz="2000" i="1" dirty="0" smtClean="0">
                <a:latin typeface="Arial" pitchFamily="34" charset="0"/>
                <a:cs typeface="Arial" pitchFamily="34" charset="0"/>
              </a:rPr>
              <a:t>COMPASS </a:t>
            </a:r>
            <a:r>
              <a:rPr lang="en-US" sz="2000" dirty="0" smtClean="0">
                <a:latin typeface="Arial" pitchFamily="34" charset="0"/>
                <a:cs typeface="Arial" pitchFamily="34" charset="0"/>
              </a:rPr>
              <a:t>- a proactive web-based tool for freshmen that emphasizes healthy decision-making, through the use of technology</a:t>
            </a:r>
            <a:r>
              <a:rPr lang="en-US" sz="2200" dirty="0" smtClean="0">
                <a:latin typeface="Arial" pitchFamily="34" charset="0"/>
                <a:cs typeface="Arial" pitchFamily="34" charset="0"/>
              </a:rPr>
              <a:t>.</a:t>
            </a:r>
          </a:p>
          <a:p>
            <a:pPr algn="l" defTabSz="4388736">
              <a:spcBef>
                <a:spcPct val="50000"/>
              </a:spcBef>
              <a:buFont typeface="Arial" pitchFamily="34" charset="0"/>
              <a:buChar char="•"/>
            </a:pPr>
            <a:r>
              <a:rPr lang="en-US" sz="2000" dirty="0" smtClean="0">
                <a:latin typeface="Arial" pitchFamily="34" charset="0"/>
                <a:cs typeface="Arial" pitchFamily="34" charset="0"/>
              </a:rPr>
              <a:t>Nutritionist available for 1:1 consultation, at no cost to the students.</a:t>
            </a:r>
            <a:endParaRPr lang="en-US" sz="2000" dirty="0" smtClean="0">
              <a:latin typeface="Arial" pitchFamily="34" charset="0"/>
              <a:cs typeface="Arial" pitchFamily="34" charset="0"/>
            </a:endParaRPr>
          </a:p>
          <a:p>
            <a:pPr algn="l" defTabSz="4388736">
              <a:spcBef>
                <a:spcPct val="50000"/>
              </a:spcBef>
            </a:pPr>
            <a:endParaRPr lang="en-US" sz="2400" dirty="0" smtClean="0"/>
          </a:p>
          <a:p>
            <a:pPr algn="l" defTabSz="4388736">
              <a:spcBef>
                <a:spcPct val="50000"/>
              </a:spcBef>
            </a:pPr>
            <a:endParaRPr lang="en-US" sz="2400" dirty="0" smtClean="0"/>
          </a:p>
          <a:p>
            <a:pPr algn="l" defTabSz="4388736">
              <a:spcBef>
                <a:spcPct val="50000"/>
              </a:spcBef>
            </a:pPr>
            <a:endParaRPr lang="en-US" sz="2400" dirty="0" smtClean="0"/>
          </a:p>
          <a:p>
            <a:pPr algn="l" defTabSz="4388736">
              <a:spcBef>
                <a:spcPct val="50000"/>
              </a:spcBef>
            </a:pPr>
            <a:endParaRPr lang="en-US" sz="2400" dirty="0" smtClean="0"/>
          </a:p>
          <a:p>
            <a:pPr algn="l" defTabSz="4388736">
              <a:spcBef>
                <a:spcPct val="50000"/>
              </a:spcBef>
            </a:pPr>
            <a:endParaRPr lang="en-US" sz="2400" dirty="0" smtClean="0"/>
          </a:p>
          <a:p>
            <a:pPr algn="l" defTabSz="4388736">
              <a:spcBef>
                <a:spcPct val="50000"/>
              </a:spcBef>
            </a:pPr>
            <a:endParaRPr lang="en-US" sz="2400" dirty="0" smtClean="0"/>
          </a:p>
          <a:p>
            <a:pPr algn="l" defTabSz="4388736">
              <a:spcBef>
                <a:spcPct val="50000"/>
              </a:spcBef>
            </a:pPr>
            <a:endParaRPr lang="en-US" sz="2400" dirty="0" smtClean="0"/>
          </a:p>
          <a:p>
            <a:pPr algn="l" defTabSz="4388736">
              <a:spcBef>
                <a:spcPct val="50000"/>
              </a:spcBef>
            </a:pPr>
            <a:endParaRPr lang="en-US" sz="2000" b="1" dirty="0" smtClean="0"/>
          </a:p>
          <a:p>
            <a:pPr defTabSz="4388736">
              <a:spcBef>
                <a:spcPct val="50000"/>
              </a:spcBef>
            </a:pPr>
            <a:r>
              <a:rPr lang="en-US" sz="1200" b="1" dirty="0" smtClean="0"/>
              <a:t>Figure 3: Athletic Facility Usage</a:t>
            </a:r>
            <a:endParaRPr lang="en-US" sz="1200" b="1" dirty="0" smtClean="0"/>
          </a:p>
          <a:p>
            <a:pPr algn="l" defTabSz="4388736">
              <a:spcBef>
                <a:spcPct val="50000"/>
              </a:spcBef>
            </a:pPr>
            <a:r>
              <a:rPr lang="en-US" sz="2000" b="1" dirty="0" smtClean="0"/>
              <a:t>Community </a:t>
            </a:r>
            <a:r>
              <a:rPr lang="en-US" sz="2000" b="1" dirty="0" smtClean="0"/>
              <a:t>Stressors</a:t>
            </a:r>
            <a:r>
              <a:rPr lang="en-US" sz="2000" dirty="0" smtClean="0"/>
              <a:t>:</a:t>
            </a:r>
          </a:p>
          <a:p>
            <a:pPr algn="l" defTabSz="4388736">
              <a:spcBef>
                <a:spcPct val="50000"/>
              </a:spcBef>
              <a:buFont typeface="Arial" pitchFamily="34" charset="0"/>
              <a:buChar char="•"/>
            </a:pPr>
            <a:r>
              <a:rPr lang="en-US" sz="2000" dirty="0" smtClean="0"/>
              <a:t> Change in environment, which can negatively impact lifestyle habits including eating and exercise.</a:t>
            </a:r>
          </a:p>
          <a:p>
            <a:pPr algn="l" defTabSz="4388736">
              <a:spcBef>
                <a:spcPct val="50000"/>
              </a:spcBef>
              <a:buFont typeface="Arial" pitchFamily="34" charset="0"/>
              <a:buChar char="•"/>
            </a:pPr>
            <a:r>
              <a:rPr lang="en-US" sz="2000" dirty="0" smtClean="0"/>
              <a:t> Change in responsibilities related to living away from the family.</a:t>
            </a:r>
          </a:p>
          <a:p>
            <a:pPr algn="l" defTabSz="4388736">
              <a:spcBef>
                <a:spcPct val="50000"/>
              </a:spcBef>
              <a:buFont typeface="Arial" pitchFamily="34" charset="0"/>
              <a:buChar char="•"/>
            </a:pPr>
            <a:r>
              <a:rPr lang="en-US" sz="2000" dirty="0" smtClean="0"/>
              <a:t> Unhealthy (high fat, overly processed and refined ) food  options that are value priced and appealing to college students and are readily available and frequented by the students. </a:t>
            </a:r>
          </a:p>
          <a:p>
            <a:pPr algn="l" defTabSz="4388736">
              <a:spcBef>
                <a:spcPct val="50000"/>
              </a:spcBef>
              <a:buFont typeface="Arial" pitchFamily="34" charset="0"/>
              <a:buChar char="•"/>
            </a:pPr>
            <a:r>
              <a:rPr lang="en-US" sz="2000" dirty="0" smtClean="0"/>
              <a:t>Lack of visual health information, for example, nutrition labeling at the eating establishments.  </a:t>
            </a:r>
          </a:p>
          <a:p>
            <a:pPr algn="l" defTabSz="4388736">
              <a:spcBef>
                <a:spcPct val="50000"/>
              </a:spcBef>
              <a:buFont typeface="Arial" pitchFamily="34" charset="0"/>
              <a:buChar char="•"/>
            </a:pPr>
            <a:r>
              <a:rPr lang="en-US" sz="2000" dirty="0" smtClean="0"/>
              <a:t>Large variety of on-line, non-interconnected health information.</a:t>
            </a:r>
          </a:p>
          <a:p>
            <a:pPr algn="l" defTabSz="4388736">
              <a:spcBef>
                <a:spcPct val="50000"/>
              </a:spcBef>
            </a:pPr>
            <a:endParaRPr lang="en-US" sz="2400" dirty="0" smtClean="0"/>
          </a:p>
          <a:p>
            <a:pPr algn="l" defTabSz="4388736">
              <a:spcBef>
                <a:spcPct val="50000"/>
              </a:spcBef>
            </a:pPr>
            <a:endParaRPr lang="en-US" sz="2400" dirty="0" smtClean="0"/>
          </a:p>
          <a:p>
            <a:pPr algn="l" defTabSz="4388736">
              <a:spcBef>
                <a:spcPct val="50000"/>
              </a:spcBef>
            </a:pPr>
            <a:endParaRPr lang="en-US" sz="2400" dirty="0" smtClean="0"/>
          </a:p>
          <a:p>
            <a:pPr algn="l" defTabSz="4388736">
              <a:spcBef>
                <a:spcPct val="50000"/>
              </a:spcBef>
            </a:pPr>
            <a:endParaRPr lang="en-US" sz="2400" dirty="0"/>
          </a:p>
        </p:txBody>
      </p:sp>
      <p:sp>
        <p:nvSpPr>
          <p:cNvPr id="2075" name="Text Box 27"/>
          <p:cNvSpPr txBox="1">
            <a:spLocks noChangeArrowheads="1"/>
          </p:cNvSpPr>
          <p:nvPr/>
        </p:nvSpPr>
        <p:spPr bwMode="auto">
          <a:xfrm>
            <a:off x="33577227" y="22259264"/>
            <a:ext cx="8305800" cy="646311"/>
          </a:xfrm>
          <a:prstGeom prst="rect">
            <a:avLst/>
          </a:prstGeom>
          <a:noFill/>
          <a:ln w="9525">
            <a:noFill/>
            <a:miter lim="800000"/>
            <a:headEnd/>
            <a:tailEnd/>
          </a:ln>
          <a:effectLst/>
        </p:spPr>
        <p:txBody>
          <a:bodyPr lIns="91426" tIns="45710" rIns="91426" bIns="45710">
            <a:spAutoFit/>
          </a:bodyPr>
          <a:lstStyle/>
          <a:p>
            <a:pPr defTabSz="4388736">
              <a:spcBef>
                <a:spcPct val="50000"/>
              </a:spcBef>
            </a:pPr>
            <a:r>
              <a:rPr lang="en-US" sz="3600" dirty="0" smtClean="0"/>
              <a:t>References</a:t>
            </a:r>
            <a:endParaRPr lang="en-US" sz="3600" dirty="0"/>
          </a:p>
        </p:txBody>
      </p:sp>
      <p:sp>
        <p:nvSpPr>
          <p:cNvPr id="2084" name="Text Box 36"/>
          <p:cNvSpPr txBox="1">
            <a:spLocks noChangeArrowheads="1"/>
          </p:cNvSpPr>
          <p:nvPr/>
        </p:nvSpPr>
        <p:spPr bwMode="auto">
          <a:xfrm>
            <a:off x="12320336" y="8093243"/>
            <a:ext cx="8690811" cy="15821458"/>
          </a:xfrm>
          <a:prstGeom prst="rect">
            <a:avLst/>
          </a:prstGeom>
          <a:noFill/>
          <a:ln w="57150" cmpd="thinThick">
            <a:noFill/>
            <a:miter lim="800000"/>
            <a:headEnd/>
            <a:tailEnd/>
          </a:ln>
          <a:effectLst/>
        </p:spPr>
        <p:txBody>
          <a:bodyPr wrap="square" lIns="61162" tIns="30581" rIns="61162" bIns="30581">
            <a:spAutoFit/>
          </a:bodyPr>
          <a:lstStyle/>
          <a:p>
            <a:pPr algn="l" defTabSz="612677" eaLnBrk="0" hangingPunct="0">
              <a:lnSpc>
                <a:spcPct val="95000"/>
              </a:lnSpc>
            </a:pPr>
            <a:r>
              <a:rPr lang="en-US" sz="2200" b="1" dirty="0" smtClean="0">
                <a:latin typeface="Arial" pitchFamily="34" charset="0"/>
                <a:cs typeface="Arial" pitchFamily="34" charset="0"/>
              </a:rPr>
              <a:t>Specific Aims</a:t>
            </a:r>
            <a:r>
              <a:rPr lang="en-US" sz="2200" dirty="0" smtClean="0">
                <a:latin typeface="Arial" pitchFamily="34" charset="0"/>
                <a:cs typeface="Arial" pitchFamily="34" charset="0"/>
              </a:rPr>
              <a:t>:</a:t>
            </a:r>
          </a:p>
          <a:p>
            <a:pPr lvl="0" algn="l" defTabSz="612677" eaLnBrk="0" hangingPunct="0">
              <a:lnSpc>
                <a:spcPct val="95000"/>
              </a:lnSpc>
            </a:pPr>
            <a:r>
              <a:rPr lang="en-US" sz="2200" dirty="0" smtClean="0">
                <a:latin typeface="Arial" pitchFamily="34" charset="0"/>
                <a:cs typeface="Arial" pitchFamily="34" charset="0"/>
              </a:rPr>
              <a:t>1. </a:t>
            </a:r>
            <a:r>
              <a:rPr lang="en-US" sz="2200" dirty="0" smtClean="0"/>
              <a:t>To use the Community as Partner Model to implement a community assessment of </a:t>
            </a:r>
            <a:r>
              <a:rPr lang="en-US" sz="2200" dirty="0" smtClean="0"/>
              <a:t>a </a:t>
            </a:r>
            <a:r>
              <a:rPr lang="en-US" sz="2200" dirty="0" smtClean="0"/>
              <a:t>suburban college community as it relates to obesity prevention.</a:t>
            </a:r>
          </a:p>
          <a:p>
            <a:pPr algn="l" defTabSz="612677" eaLnBrk="0" hangingPunct="0">
              <a:lnSpc>
                <a:spcPct val="95000"/>
              </a:lnSpc>
            </a:pPr>
            <a:r>
              <a:rPr lang="en-US" sz="2200" dirty="0" smtClean="0">
                <a:latin typeface="Arial" pitchFamily="34" charset="0"/>
                <a:cs typeface="Arial" pitchFamily="34" charset="0"/>
              </a:rPr>
              <a:t>2. </a:t>
            </a:r>
            <a:r>
              <a:rPr lang="en-US" sz="2200" dirty="0" smtClean="0"/>
              <a:t>To identify community resources which target primary and secondary weight gain prevention in this college </a:t>
            </a:r>
            <a:r>
              <a:rPr lang="en-US" sz="2200" dirty="0" smtClean="0"/>
              <a:t>population.</a:t>
            </a:r>
            <a:endParaRPr lang="en-US" sz="2200" dirty="0" smtClean="0"/>
          </a:p>
          <a:p>
            <a:pPr algn="l" defTabSz="612677" eaLnBrk="0" hangingPunct="0">
              <a:lnSpc>
                <a:spcPct val="95000"/>
              </a:lnSpc>
            </a:pPr>
            <a:r>
              <a:rPr lang="en-US" sz="2200" dirty="0" smtClean="0">
                <a:latin typeface="Arial" pitchFamily="34" charset="0"/>
                <a:cs typeface="Arial" pitchFamily="34" charset="0"/>
              </a:rPr>
              <a:t>3. </a:t>
            </a:r>
            <a:r>
              <a:rPr lang="en-US" sz="2200" dirty="0" smtClean="0"/>
              <a:t>Identify, through a cross sectional survey, college student’s knowledge and healthy lifestyle practices as it relates to modifiable risk factors in the development of type 2 diabetes mellitus. </a:t>
            </a:r>
          </a:p>
          <a:p>
            <a:pPr algn="l" defTabSz="612677" eaLnBrk="0" hangingPunct="0">
              <a:lnSpc>
                <a:spcPct val="95000"/>
              </a:lnSpc>
            </a:pPr>
            <a:endParaRPr lang="en-US" sz="2200" dirty="0" smtClean="0">
              <a:latin typeface="Arial" pitchFamily="34" charset="0"/>
              <a:cs typeface="Arial" pitchFamily="34" charset="0"/>
            </a:endParaRPr>
          </a:p>
          <a:p>
            <a:pPr algn="l" defTabSz="612677" eaLnBrk="0" hangingPunct="0">
              <a:lnSpc>
                <a:spcPct val="95000"/>
              </a:lnSpc>
            </a:pPr>
            <a:r>
              <a:rPr lang="en-US" sz="2200" dirty="0" smtClean="0">
                <a:latin typeface="Arial" pitchFamily="34" charset="0"/>
                <a:cs typeface="Arial" pitchFamily="34" charset="0"/>
              </a:rPr>
              <a:t>The Community as Partner Model  (CAP) was developed by Anderson and McFarlane as a model to guide community nursing practice (1972).  This model is based on </a:t>
            </a:r>
            <a:r>
              <a:rPr lang="en-US" sz="2200" dirty="0" err="1" smtClean="0">
                <a:latin typeface="Arial" pitchFamily="34" charset="0"/>
                <a:cs typeface="Arial" pitchFamily="34" charset="0"/>
              </a:rPr>
              <a:t>Neuman’s</a:t>
            </a:r>
            <a:r>
              <a:rPr lang="en-US" sz="2200" dirty="0" smtClean="0">
                <a:latin typeface="Arial" pitchFamily="34" charset="0"/>
                <a:cs typeface="Arial" pitchFamily="34" charset="0"/>
              </a:rPr>
              <a:t> model, which is a total person approach to patient problems using a systems model, which means the whole is greater than the sum of the parts, with an emphasis on the interconnection between the systems’ parts.  An individual, group or community is considered an open system that works within the environment. The CAP focuses on the people in the community as the core piece of the assessment.  The goals of the model are system equilibrium and a healthy community through promotion of health, on a primary, secondary and tertiary level  (Anderson &amp; McFarlane, 2008).</a:t>
            </a:r>
          </a:p>
          <a:p>
            <a:pPr algn="l" defTabSz="612677" eaLnBrk="0" hangingPunct="0">
              <a:lnSpc>
                <a:spcPct val="95000"/>
              </a:lnSpc>
            </a:pPr>
            <a:endParaRPr lang="en-US" sz="2200" dirty="0" smtClean="0">
              <a:latin typeface="Arial" pitchFamily="34" charset="0"/>
              <a:cs typeface="Arial" pitchFamily="34" charset="0"/>
            </a:endParaRPr>
          </a:p>
          <a:p>
            <a:pPr algn="l" defTabSz="612677" eaLnBrk="0" hangingPunct="0">
              <a:lnSpc>
                <a:spcPct val="95000"/>
              </a:lnSpc>
            </a:pPr>
            <a:r>
              <a:rPr lang="en-US" sz="2200" dirty="0" smtClean="0">
                <a:latin typeface="Arial" pitchFamily="34" charset="0"/>
                <a:cs typeface="Arial" pitchFamily="34" charset="0"/>
              </a:rPr>
              <a:t>The backbone of the CAP model is the assessment wheel, which represents the people in the community.  In this particular case, it represents the students, staff, and faculty of the university.  The people are affected by and influence the eight subsystems of the community, which make up the wheel. The community stressors (based on the Stress Adaptation Theory) are incorporated into the CAP.  The stressors (both internal and external to the community) are tension producing stimuli that have the potential for causing disequilibrium in the system. The intervention focus is based on the disequilibrium caused by the stressors, which impact the community’s ability to function in a healthful way.  These interventions are controlled by the community, who can identify their own problems and strengthen their line of defense against stressors (Anderson &amp; McFarlane, 2008).</a:t>
            </a:r>
          </a:p>
          <a:p>
            <a:pPr algn="l" defTabSz="612677" eaLnBrk="0" hangingPunct="0">
              <a:lnSpc>
                <a:spcPct val="95000"/>
              </a:lnSpc>
            </a:pPr>
            <a:endParaRPr lang="en-US" sz="2200" dirty="0" smtClean="0">
              <a:latin typeface="Arial" pitchFamily="34" charset="0"/>
              <a:cs typeface="Arial" pitchFamily="34" charset="0"/>
            </a:endParaRPr>
          </a:p>
          <a:p>
            <a:pPr algn="l" defTabSz="612677" eaLnBrk="0" hangingPunct="0">
              <a:lnSpc>
                <a:spcPct val="95000"/>
              </a:lnSpc>
            </a:pPr>
            <a:r>
              <a:rPr lang="en-US" sz="2200" dirty="0" smtClean="0">
                <a:latin typeface="Arial" pitchFamily="34" charset="0"/>
                <a:cs typeface="Arial" pitchFamily="34" charset="0"/>
              </a:rPr>
              <a:t>The community assessment was performed over two months and included windshield surveys, interviews with key personnel (student health, recreation facility managers, food managers and nutritionists) and student focus groups. All eight sections of the assessment wheel were evaluated as it relates to change in student weight and lifestyle. </a:t>
            </a:r>
          </a:p>
          <a:p>
            <a:pPr algn="l" defTabSz="612677" eaLnBrk="0" hangingPunct="0">
              <a:lnSpc>
                <a:spcPct val="95000"/>
              </a:lnSpc>
            </a:pPr>
            <a:r>
              <a:rPr lang="en-US" sz="2200" dirty="0" smtClean="0">
                <a:latin typeface="Arial" pitchFamily="34" charset="0"/>
                <a:cs typeface="Arial" pitchFamily="34" charset="0"/>
              </a:rPr>
              <a:t>In addition to the community assessment using the CAP,  first year, freshman residential students will be surveyed to determine their knowledge and  lifestyle practices that impact weight (awaiting IRB approval).</a:t>
            </a:r>
          </a:p>
          <a:p>
            <a:pPr algn="l" defTabSz="612677" eaLnBrk="0" hangingPunct="0">
              <a:lnSpc>
                <a:spcPct val="95000"/>
              </a:lnSpc>
            </a:pPr>
            <a:endParaRPr lang="en-US" sz="2400" dirty="0">
              <a:latin typeface="Arial" pitchFamily="34" charset="0"/>
              <a:cs typeface="Arial" pitchFamily="34" charset="0"/>
            </a:endParaRPr>
          </a:p>
          <a:p>
            <a:pPr algn="l" defTabSz="612677" eaLnBrk="0" hangingPunct="0"/>
            <a:endParaRPr lang="en-US" sz="1900" dirty="0">
              <a:latin typeface="Times New Roman" pitchFamily="18" charset="0"/>
            </a:endParaRPr>
          </a:p>
        </p:txBody>
      </p:sp>
      <p:sp>
        <p:nvSpPr>
          <p:cNvPr id="2086" name="Text Box 38"/>
          <p:cNvSpPr txBox="1">
            <a:spLocks noChangeArrowheads="1"/>
          </p:cNvSpPr>
          <p:nvPr/>
        </p:nvSpPr>
        <p:spPr bwMode="auto">
          <a:xfrm>
            <a:off x="33343755" y="22625312"/>
            <a:ext cx="9186864" cy="8971121"/>
          </a:xfrm>
          <a:prstGeom prst="rect">
            <a:avLst/>
          </a:prstGeom>
          <a:noFill/>
          <a:ln w="57150" cmpd="thinThick">
            <a:noFill/>
            <a:miter lim="800000"/>
            <a:headEnd/>
            <a:tailEnd/>
          </a:ln>
          <a:effectLst/>
        </p:spPr>
        <p:txBody>
          <a:bodyPr lIns="61162" tIns="30581" rIns="61162" bIns="30581">
            <a:spAutoFit/>
          </a:bodyPr>
          <a:lstStyle/>
          <a:p>
            <a:pPr marL="342845" indent="-342845" algn="l" defTabSz="612677" eaLnBrk="0" hangingPunct="0">
              <a:lnSpc>
                <a:spcPct val="95000"/>
              </a:lnSpc>
            </a:pPr>
            <a:endParaRPr lang="en-US" sz="2900" b="1" u="sng" dirty="0">
              <a:latin typeface="Times New Roman" pitchFamily="18" charset="0"/>
            </a:endParaRPr>
          </a:p>
          <a:p>
            <a:pPr algn="l"/>
            <a:r>
              <a:rPr lang="en-US" sz="1200" dirty="0" smtClean="0"/>
              <a:t>American Diabetes Association (2011) National Diabetes Fact Sheet. 2011. </a:t>
            </a:r>
            <a:r>
              <a:rPr lang="en-US" sz="1200" dirty="0" smtClean="0"/>
              <a:t>Retrieved from</a:t>
            </a:r>
            <a:r>
              <a:rPr lang="en-US" sz="1200" dirty="0" smtClean="0"/>
              <a:t>: </a:t>
            </a:r>
            <a:r>
              <a:rPr lang="en-US" sz="1200" u="sng" dirty="0" smtClean="0">
                <a:hlinkClick r:id="rId3"/>
              </a:rPr>
              <a:t>www.diabetes.org/in-my-community/local-	offices/</a:t>
            </a:r>
            <a:r>
              <a:rPr lang="en-US" sz="1200" u="sng" dirty="0" err="1" smtClean="0">
                <a:hlinkClick r:id="rId3"/>
              </a:rPr>
              <a:t>miami-florida</a:t>
            </a:r>
            <a:r>
              <a:rPr lang="en-US" sz="1200" u="sng" dirty="0" smtClean="0">
                <a:hlinkClick r:id="rId3"/>
              </a:rPr>
              <a:t>/assets/files/national-diabetes-fact-sheet.pdf</a:t>
            </a:r>
            <a:endParaRPr lang="en-US" sz="1200" dirty="0" smtClean="0"/>
          </a:p>
          <a:p>
            <a:pPr algn="l"/>
            <a:r>
              <a:rPr lang="en-US" sz="1200" dirty="0" smtClean="0"/>
              <a:t>Anderson, E.T., McFarlane, J. (2008) </a:t>
            </a:r>
            <a:r>
              <a:rPr lang="en-US" sz="1200" i="1" dirty="0" smtClean="0"/>
              <a:t>Community as Partner Theory and Practice in Nursing. </a:t>
            </a:r>
            <a:r>
              <a:rPr lang="en-US" sz="1200" dirty="0" smtClean="0"/>
              <a:t>Philadelphia, PA. </a:t>
            </a:r>
            <a:r>
              <a:rPr lang="en-US" sz="1200" dirty="0" err="1" smtClean="0"/>
              <a:t>Wolters</a:t>
            </a:r>
            <a:r>
              <a:rPr lang="en-US" sz="1200" dirty="0" smtClean="0"/>
              <a:t> </a:t>
            </a:r>
            <a:r>
              <a:rPr lang="en-US" sz="1200" dirty="0" err="1" smtClean="0"/>
              <a:t>Kluwer</a:t>
            </a:r>
            <a:r>
              <a:rPr lang="en-US" sz="1200" dirty="0" smtClean="0"/>
              <a:t>. </a:t>
            </a:r>
          </a:p>
          <a:p>
            <a:pPr algn="l"/>
            <a:r>
              <a:rPr lang="en-US" sz="1200" dirty="0" smtClean="0"/>
              <a:t>Anderson, DA, Shapiro, JR, Lundgren JD. (2003) The freshman year of college as a critical period for weight gain:  an initial 	evaluation.  </a:t>
            </a:r>
            <a:r>
              <a:rPr lang="en-US" sz="1200" i="1" dirty="0" smtClean="0"/>
              <a:t>Eat </a:t>
            </a:r>
            <a:r>
              <a:rPr lang="en-US" sz="1200" i="1" dirty="0" err="1" smtClean="0"/>
              <a:t>Behav</a:t>
            </a:r>
            <a:r>
              <a:rPr lang="en-US" sz="1200" dirty="0" smtClean="0"/>
              <a:t>; 4:363-367</a:t>
            </a:r>
          </a:p>
          <a:p>
            <a:pPr algn="l"/>
            <a:r>
              <a:rPr lang="en-US" sz="1200" dirty="0" err="1" smtClean="0"/>
              <a:t>Arslanian</a:t>
            </a:r>
            <a:r>
              <a:rPr lang="en-US" sz="1200" dirty="0" smtClean="0"/>
              <a:t> </a:t>
            </a:r>
            <a:r>
              <a:rPr lang="en-US" sz="1200" dirty="0" smtClean="0"/>
              <a:t>S. (2002) Type 2 diabetes in children: Clinical aspects and risk factors. </a:t>
            </a:r>
            <a:r>
              <a:rPr lang="en-US" sz="1200" i="1" dirty="0" err="1" smtClean="0"/>
              <a:t>Horm</a:t>
            </a:r>
            <a:r>
              <a:rPr lang="en-US" sz="1200" i="1" dirty="0" smtClean="0"/>
              <a:t> </a:t>
            </a:r>
            <a:r>
              <a:rPr lang="en-US" sz="1200" i="1" dirty="0" smtClean="0"/>
              <a:t>Res</a:t>
            </a:r>
            <a:r>
              <a:rPr lang="en-US" sz="1200" dirty="0" smtClean="0"/>
              <a:t> </a:t>
            </a:r>
            <a:r>
              <a:rPr lang="en-US" sz="1200" dirty="0" smtClean="0"/>
              <a:t>57(</a:t>
            </a:r>
            <a:r>
              <a:rPr lang="en-US" sz="1200" dirty="0" err="1" smtClean="0"/>
              <a:t>suppl</a:t>
            </a:r>
            <a:r>
              <a:rPr lang="en-US" sz="1200" dirty="0" smtClean="0"/>
              <a:t> 1): </a:t>
            </a:r>
            <a:r>
              <a:rPr lang="en-US" sz="1200" dirty="0" smtClean="0"/>
              <a:t>19-28.</a:t>
            </a:r>
          </a:p>
          <a:p>
            <a:pPr algn="l"/>
            <a:r>
              <a:rPr lang="en-US" sz="1200" dirty="0" smtClean="0"/>
              <a:t>Centers </a:t>
            </a:r>
            <a:r>
              <a:rPr lang="en-US" sz="1200" dirty="0" smtClean="0"/>
              <a:t>for Disease Control and Prevention (2011).  National diabetes fact sheet: </a:t>
            </a:r>
            <a:r>
              <a:rPr lang="en-US" sz="1200" dirty="0" smtClean="0"/>
              <a:t>national </a:t>
            </a:r>
            <a:r>
              <a:rPr lang="en-US" sz="1200" dirty="0" smtClean="0"/>
              <a:t>estimates and general information on </a:t>
            </a:r>
            <a:r>
              <a:rPr lang="en-US" sz="1200" dirty="0" smtClean="0"/>
              <a:t>	diabetes </a:t>
            </a:r>
            <a:r>
              <a:rPr lang="en-US" sz="1200" dirty="0" smtClean="0"/>
              <a:t>and prediabetes in the </a:t>
            </a:r>
            <a:r>
              <a:rPr lang="en-US" sz="1200" dirty="0" smtClean="0"/>
              <a:t>United </a:t>
            </a:r>
            <a:r>
              <a:rPr lang="en-US" sz="1200" dirty="0" smtClean="0"/>
              <a:t>States, 2011. Atlanta, GA:  US Department of Health and Human </a:t>
            </a:r>
            <a:r>
              <a:rPr lang="en-US" sz="1200" dirty="0" smtClean="0"/>
              <a:t>Services</a:t>
            </a:r>
            <a:r>
              <a:rPr lang="en-US" sz="1200" dirty="0" smtClean="0"/>
              <a:t>, </a:t>
            </a:r>
            <a:r>
              <a:rPr lang="en-US" sz="1200" dirty="0" smtClean="0"/>
              <a:t>	Centers </a:t>
            </a:r>
            <a:r>
              <a:rPr lang="en-US" sz="1200" dirty="0" smtClean="0"/>
              <a:t>for Disease Control and Prevention.</a:t>
            </a:r>
            <a:endParaRPr lang="en-US" sz="1200" dirty="0" smtClean="0"/>
          </a:p>
          <a:p>
            <a:pPr algn="l"/>
            <a:r>
              <a:rPr lang="en-US" sz="1200" dirty="0" smtClean="0"/>
              <a:t>Christakis, N.A., Fowler, J.A. (2007). The spread of obesity in a large social network over 32 years.</a:t>
            </a:r>
            <a:r>
              <a:rPr lang="en-US" sz="1200" i="1" dirty="0" smtClean="0"/>
              <a:t> New England Journal Med, 357</a:t>
            </a:r>
            <a:r>
              <a:rPr lang="en-US" sz="1200" dirty="0" smtClean="0"/>
              <a:t>, 	370-379. </a:t>
            </a:r>
          </a:p>
          <a:p>
            <a:pPr algn="l"/>
            <a:r>
              <a:rPr lang="en-US" sz="1200" dirty="0" smtClean="0"/>
              <a:t>Freedman</a:t>
            </a:r>
            <a:r>
              <a:rPr lang="en-US" sz="1200" dirty="0" smtClean="0"/>
              <a:t>, D.S., Dietz, W.H., </a:t>
            </a:r>
            <a:r>
              <a:rPr lang="en-US" sz="1200" dirty="0" err="1" smtClean="0"/>
              <a:t>Srinavisian</a:t>
            </a:r>
            <a:r>
              <a:rPr lang="en-US" sz="1200" dirty="0" smtClean="0"/>
              <a:t>, S.R., Berenson, G.S. (1999) The relations of </a:t>
            </a:r>
            <a:r>
              <a:rPr lang="en-US" sz="1200" dirty="0" smtClean="0"/>
              <a:t>overweight </a:t>
            </a:r>
            <a:r>
              <a:rPr lang="en-US" sz="1200" dirty="0" smtClean="0"/>
              <a:t>to cardiovascular risk factors </a:t>
            </a:r>
            <a:r>
              <a:rPr lang="en-US" sz="1200" dirty="0" smtClean="0"/>
              <a:t>	among </a:t>
            </a:r>
            <a:r>
              <a:rPr lang="en-US" sz="1200" dirty="0" smtClean="0"/>
              <a:t>children and adolescents</a:t>
            </a:r>
            <a:r>
              <a:rPr lang="en-US" sz="1200" dirty="0" smtClean="0"/>
              <a:t>: </a:t>
            </a:r>
            <a:r>
              <a:rPr lang="en-US" sz="1200" dirty="0" smtClean="0"/>
              <a:t>the </a:t>
            </a:r>
            <a:r>
              <a:rPr lang="en-US" sz="1200" dirty="0" smtClean="0"/>
              <a:t>Bogalusa </a:t>
            </a:r>
            <a:r>
              <a:rPr lang="en-US" sz="1200" dirty="0" smtClean="0"/>
              <a:t>Heart Study. </a:t>
            </a:r>
            <a:r>
              <a:rPr lang="en-US" sz="1200" i="1" dirty="0" smtClean="0"/>
              <a:t>Pediatrics</a:t>
            </a:r>
            <a:r>
              <a:rPr lang="en-US" sz="1200" dirty="0" smtClean="0"/>
              <a:t>; 103: 1175-1182.</a:t>
            </a:r>
            <a:endParaRPr lang="en-US" sz="1200" dirty="0" smtClean="0"/>
          </a:p>
          <a:p>
            <a:pPr algn="l"/>
            <a:r>
              <a:rPr lang="en-US" sz="1200" dirty="0" smtClean="0"/>
              <a:t>Holm-</a:t>
            </a:r>
            <a:r>
              <a:rPr lang="en-US" sz="1200" dirty="0" err="1" smtClean="0"/>
              <a:t>Denoma</a:t>
            </a:r>
            <a:r>
              <a:rPr lang="en-US" sz="1200" dirty="0" smtClean="0"/>
              <a:t>, JM; Joiner, TE; </a:t>
            </a:r>
            <a:r>
              <a:rPr lang="en-US" sz="1200" dirty="0" err="1" smtClean="0"/>
              <a:t>Vohs</a:t>
            </a:r>
            <a:r>
              <a:rPr lang="en-US" sz="1200" dirty="0" smtClean="0"/>
              <a:t>, KD; Heatherton, TF.(2008). The "Freshman Fifteen" (the "Freshman Five" actually): Predictors 	and possible explanations. </a:t>
            </a:r>
            <a:r>
              <a:rPr lang="en-US" sz="1200" i="1" dirty="0" smtClean="0"/>
              <a:t>HEALTH  PSYCHOLOGY</a:t>
            </a:r>
            <a:r>
              <a:rPr lang="en-US" sz="1200" dirty="0" smtClean="0"/>
              <a:t> 27 (1): S3-S9, Suppl. S</a:t>
            </a:r>
          </a:p>
          <a:p>
            <a:pPr algn="l"/>
            <a:r>
              <a:rPr lang="en-US" sz="1200" dirty="0" smtClean="0"/>
              <a:t> </a:t>
            </a:r>
            <a:r>
              <a:rPr lang="en-US" sz="1200" dirty="0" err="1" smtClean="0"/>
              <a:t>Kicklighter</a:t>
            </a:r>
            <a:r>
              <a:rPr lang="en-US" sz="1200" dirty="0" smtClean="0"/>
              <a:t>, J., </a:t>
            </a:r>
            <a:r>
              <a:rPr lang="en-US" sz="1200" dirty="0" err="1" smtClean="0"/>
              <a:t>Koonce</a:t>
            </a:r>
            <a:r>
              <a:rPr lang="en-US" sz="1200" dirty="0" smtClean="0"/>
              <a:t>, V., </a:t>
            </a:r>
            <a:r>
              <a:rPr lang="en-US" sz="1200" dirty="0" err="1" smtClean="0"/>
              <a:t>Rosenbloom</a:t>
            </a:r>
            <a:r>
              <a:rPr lang="en-US" sz="1200" dirty="0" smtClean="0"/>
              <a:t>, C., &amp; Commander, N. (2010). College freshmen perceptions of effective and ineffective 	aspects of nutrition education. </a:t>
            </a:r>
            <a:r>
              <a:rPr lang="en-US" sz="1200" i="1" dirty="0" smtClean="0"/>
              <a:t>Journal of American College Health</a:t>
            </a:r>
            <a:r>
              <a:rPr lang="en-US" sz="1200" dirty="0" smtClean="0"/>
              <a:t>, 59(2), 98-104. </a:t>
            </a:r>
          </a:p>
          <a:p>
            <a:pPr algn="l"/>
            <a:r>
              <a:rPr lang="en-US" sz="1200" dirty="0" smtClean="0"/>
              <a:t> </a:t>
            </a:r>
            <a:r>
              <a:rPr lang="en-US" sz="1200" dirty="0" err="1" smtClean="0"/>
              <a:t>Levitsky</a:t>
            </a:r>
            <a:r>
              <a:rPr lang="en-US" sz="1200" dirty="0" smtClean="0"/>
              <a:t>, D. A., </a:t>
            </a:r>
            <a:r>
              <a:rPr lang="en-US" sz="1200" dirty="0" err="1" smtClean="0"/>
              <a:t>Halbmaier</a:t>
            </a:r>
            <a:r>
              <a:rPr lang="en-US" sz="1200" dirty="0" smtClean="0"/>
              <a:t>, C. A., &amp; </a:t>
            </a:r>
            <a:r>
              <a:rPr lang="en-US" sz="1200" dirty="0" err="1" smtClean="0"/>
              <a:t>Mrdjenovic</a:t>
            </a:r>
            <a:r>
              <a:rPr lang="en-US" sz="1200" dirty="0" smtClean="0"/>
              <a:t>, G. (2004). The freshman weight gain: A  model for the study of the epidemic of obesity. 	</a:t>
            </a:r>
            <a:r>
              <a:rPr lang="en-US" sz="1200" i="1" dirty="0" smtClean="0"/>
              <a:t>International Journal of Obesity</a:t>
            </a:r>
            <a:r>
              <a:rPr lang="en-US" sz="1200" dirty="0" smtClean="0"/>
              <a:t>, 28(11): 	1435–1442.</a:t>
            </a:r>
          </a:p>
          <a:p>
            <a:pPr algn="l"/>
            <a:r>
              <a:rPr lang="en-US" sz="1200" dirty="0" smtClean="0"/>
              <a:t> Lightwood, J., </a:t>
            </a:r>
            <a:r>
              <a:rPr lang="en-US" sz="1200" dirty="0" err="1" smtClean="0"/>
              <a:t>Bibbons</a:t>
            </a:r>
            <a:r>
              <a:rPr lang="en-US" sz="1200" dirty="0" smtClean="0"/>
              <a:t>-Domingo, K., </a:t>
            </a:r>
            <a:r>
              <a:rPr lang="en-US" sz="1200" dirty="0" err="1" smtClean="0"/>
              <a:t>Coxson</a:t>
            </a:r>
            <a:r>
              <a:rPr lang="en-US" sz="1200" dirty="0" smtClean="0"/>
              <a:t>, P., Wang, YC, Williams, L., Goldman, L. (2009) 	Forecasting the future economic 	burden of current adolescent overweight: an estimate of the coronary heart disease policy model. </a:t>
            </a:r>
            <a:r>
              <a:rPr lang="en-US" sz="1200" i="1" dirty="0" smtClean="0"/>
              <a:t>American Journal of 	Public Health;</a:t>
            </a:r>
            <a:r>
              <a:rPr lang="en-US" sz="1200" dirty="0" smtClean="0"/>
              <a:t> 99(12):2230-7. </a:t>
            </a:r>
          </a:p>
          <a:p>
            <a:pPr algn="l"/>
            <a:r>
              <a:rPr lang="en-US" sz="1200" dirty="0" smtClean="0"/>
              <a:t> Lloyd-Richardson, EE; Bailey, S; </a:t>
            </a:r>
            <a:r>
              <a:rPr lang="en-US" sz="1200" dirty="0" err="1" smtClean="0"/>
              <a:t>Fava</a:t>
            </a:r>
            <a:r>
              <a:rPr lang="en-US" sz="1200" dirty="0" smtClean="0"/>
              <a:t>, JL; Wing, R. TERN. (2009). A prospective study  of weight gain during the college freshman 	and sophomore years. </a:t>
            </a:r>
            <a:r>
              <a:rPr lang="en-US" sz="1200" i="1" dirty="0" smtClean="0"/>
              <a:t>Preventive Medicine</a:t>
            </a:r>
            <a:r>
              <a:rPr lang="en-US" sz="1200" dirty="0" smtClean="0"/>
              <a:t> 48 (3): 256-261.</a:t>
            </a:r>
          </a:p>
          <a:p>
            <a:pPr algn="l"/>
            <a:r>
              <a:rPr lang="en-US" sz="1200" dirty="0" smtClean="0"/>
              <a:t> </a:t>
            </a:r>
            <a:r>
              <a:rPr lang="en-US" sz="1200" dirty="0" err="1" smtClean="0"/>
              <a:t>McTigue</a:t>
            </a:r>
            <a:r>
              <a:rPr lang="en-US" sz="1200" dirty="0" smtClean="0"/>
              <a:t> KM, Garrett JM, </a:t>
            </a:r>
            <a:r>
              <a:rPr lang="en-US" sz="1200" dirty="0" err="1" smtClean="0"/>
              <a:t>Popkin</a:t>
            </a:r>
            <a:r>
              <a:rPr lang="en-US" sz="1200" dirty="0" smtClean="0"/>
              <a:t> BM. (2002) The natural history of the development of obesity in a cohort of young US  adults 	between 1981 and 1998. </a:t>
            </a:r>
            <a:r>
              <a:rPr lang="en-US" sz="1200" i="1" dirty="0" smtClean="0"/>
              <a:t>Ann Intern Med</a:t>
            </a:r>
            <a:r>
              <a:rPr lang="en-US" sz="1200" dirty="0" smtClean="0"/>
              <a:t>.;136:857-864.</a:t>
            </a:r>
          </a:p>
          <a:p>
            <a:pPr algn="l"/>
            <a:r>
              <a:rPr lang="en-US" sz="1200" dirty="0" err="1" smtClean="0"/>
              <a:t>Mokdad</a:t>
            </a:r>
            <a:r>
              <a:rPr lang="en-US" sz="1200" dirty="0" smtClean="0"/>
              <a:t>, AH, Bowman, BA, Ford ES, </a:t>
            </a:r>
            <a:r>
              <a:rPr lang="en-US" sz="1200" dirty="0" err="1" smtClean="0"/>
              <a:t>Vinicor</a:t>
            </a:r>
            <a:r>
              <a:rPr lang="en-US" sz="1200" dirty="0" smtClean="0"/>
              <a:t> F, Marks JS, </a:t>
            </a:r>
            <a:r>
              <a:rPr lang="en-US" sz="1200" dirty="0" err="1" smtClean="0"/>
              <a:t>Koplan</a:t>
            </a:r>
            <a:r>
              <a:rPr lang="en-US" sz="1200" dirty="0" smtClean="0"/>
              <a:t> JP.  (2001) The continuing epidemics of obesity and diabetes in the 	United States.  </a:t>
            </a:r>
            <a:r>
              <a:rPr lang="en-US" sz="1200" i="1" dirty="0" smtClean="0"/>
              <a:t>JAMA</a:t>
            </a:r>
            <a:r>
              <a:rPr lang="en-US" sz="1200" dirty="0" smtClean="0"/>
              <a:t>; 286(10): 1195-2000.</a:t>
            </a:r>
          </a:p>
          <a:p>
            <a:pPr algn="l"/>
            <a:r>
              <a:rPr lang="en-US" sz="1200" dirty="0" smtClean="0"/>
              <a:t>Must</a:t>
            </a:r>
            <a:r>
              <a:rPr lang="en-US" sz="1200" dirty="0" smtClean="0"/>
              <a:t>, A., Strauss, R.S. (1992) Risks and consequences of childhood and adolescent </a:t>
            </a:r>
            <a:r>
              <a:rPr lang="en-US" sz="1200" dirty="0" smtClean="0"/>
              <a:t>obesity</a:t>
            </a:r>
            <a:r>
              <a:rPr lang="en-US" sz="1200" dirty="0" smtClean="0"/>
              <a:t>.  </a:t>
            </a:r>
            <a:r>
              <a:rPr lang="en-US" sz="1200" i="1" dirty="0" smtClean="0"/>
              <a:t>International Journal of Obesity</a:t>
            </a:r>
            <a:r>
              <a:rPr lang="en-US" sz="1200" dirty="0" smtClean="0"/>
              <a:t>; 23 </a:t>
            </a:r>
            <a:r>
              <a:rPr lang="en-US" sz="1200" dirty="0" smtClean="0"/>
              <a:t>	(</a:t>
            </a:r>
            <a:r>
              <a:rPr lang="en-US" sz="1200" dirty="0" smtClean="0"/>
              <a:t>supp2):S2-11.</a:t>
            </a:r>
          </a:p>
          <a:p>
            <a:pPr algn="l"/>
            <a:r>
              <a:rPr lang="en-US" sz="1200" dirty="0" smtClean="0"/>
              <a:t>Nelson, MC; Story, M. (2009). Food Environments in University Dorms 20,000 Calories per  Dorm Room and Counting. </a:t>
            </a:r>
            <a:r>
              <a:rPr lang="en-US" sz="1200" i="1" dirty="0" smtClean="0"/>
              <a:t>AMERICAN 	JOURNAL OF PREVENTIVE MEDICINE</a:t>
            </a:r>
            <a:r>
              <a:rPr lang="en-US" sz="1200" dirty="0" smtClean="0"/>
              <a:t> 36 (6): 523-526.</a:t>
            </a:r>
          </a:p>
          <a:p>
            <a:pPr algn="l"/>
            <a:r>
              <a:rPr lang="en-US" sz="1200" dirty="0" err="1" smtClean="0"/>
              <a:t>Newmark-Sztainer</a:t>
            </a:r>
            <a:r>
              <a:rPr lang="en-US" sz="1200" dirty="0" smtClean="0"/>
              <a:t>, D., Story, M., </a:t>
            </a:r>
            <a:r>
              <a:rPr lang="en-US" sz="1200" dirty="0" err="1" smtClean="0"/>
              <a:t>Hannan</a:t>
            </a:r>
            <a:r>
              <a:rPr lang="en-US" sz="1200" dirty="0" smtClean="0"/>
              <a:t>, P.J., Rex, J. (2003) New Moves: a school-based  obesity prevention program for adolescent 	girls. </a:t>
            </a:r>
            <a:r>
              <a:rPr lang="en-US" sz="1200" i="1" dirty="0" smtClean="0"/>
              <a:t>Preventive Medicine</a:t>
            </a:r>
            <a:r>
              <a:rPr lang="en-US" sz="1200" dirty="0" smtClean="0"/>
              <a:t>; 37(1): 41-51.</a:t>
            </a:r>
          </a:p>
          <a:p>
            <a:pPr algn="l"/>
            <a:r>
              <a:rPr lang="en-US" sz="1200" dirty="0" err="1" smtClean="0"/>
              <a:t>Neuman</a:t>
            </a:r>
            <a:r>
              <a:rPr lang="en-US" sz="1200" dirty="0" smtClean="0"/>
              <a:t>, B.N. (1972). A model for teaching total person approach to patient problems. </a:t>
            </a:r>
            <a:r>
              <a:rPr lang="en-US" sz="1200" i="1" dirty="0" smtClean="0"/>
              <a:t>Nursing Research</a:t>
            </a:r>
            <a:r>
              <a:rPr lang="en-US" sz="1200" dirty="0" smtClean="0"/>
              <a:t>., 21(3), 264-269.</a:t>
            </a:r>
          </a:p>
          <a:p>
            <a:pPr algn="l"/>
            <a:r>
              <a:rPr lang="en-US" sz="1200" dirty="0" err="1" smtClean="0"/>
              <a:t>Prochaska</a:t>
            </a:r>
            <a:r>
              <a:rPr lang="en-US" sz="1200" dirty="0" smtClean="0"/>
              <a:t>, J. O., &amp; Norcross, J. C. (2001). Stages of change. Psychotherapy, 38, 443-448.</a:t>
            </a:r>
          </a:p>
          <a:p>
            <a:pPr algn="l"/>
            <a:r>
              <a:rPr lang="en-US" sz="1200" dirty="0" smtClean="0"/>
              <a:t>Reyes-Velazquez, W., Hoffman, EW. (2011) Toward reducing the diabetes pandemic: college 	students’ perspectives of type 2 	diabetes.  </a:t>
            </a:r>
            <a:r>
              <a:rPr lang="en-US" sz="1200" i="1" dirty="0" smtClean="0"/>
              <a:t>Diabetes Spectrum</a:t>
            </a:r>
            <a:r>
              <a:rPr lang="en-US" sz="1200" dirty="0" smtClean="0"/>
              <a:t>. 24(3):161-168.</a:t>
            </a:r>
          </a:p>
          <a:p>
            <a:pPr algn="l"/>
            <a:r>
              <a:rPr lang="en-US" sz="1200" dirty="0" smtClean="0"/>
              <a:t>Strong, KA; Parks, SL; Anderson, E; </a:t>
            </a:r>
            <a:r>
              <a:rPr lang="en-US" sz="1200" dirty="0" err="1" smtClean="0"/>
              <a:t>Winett</a:t>
            </a:r>
            <a:r>
              <a:rPr lang="en-US" sz="1200" dirty="0" smtClean="0"/>
              <a:t>, R; Davy, BM. (2008). Weight Gain 	Prevention: 	Identifying Theory-Based Targets for 	Change in Young Adults Health Behavior </a:t>
            </a:r>
            <a:r>
              <a:rPr lang="en-US" sz="1200" i="1" dirty="0" smtClean="0"/>
              <a:t>Journal of the American Dietetic Association</a:t>
            </a:r>
            <a:r>
              <a:rPr lang="en-US" sz="1200" dirty="0" smtClean="0"/>
              <a:t> 108 (10): 1708-1715.</a:t>
            </a:r>
          </a:p>
          <a:p>
            <a:pPr algn="l"/>
            <a:endParaRPr lang="en-US" sz="1200" dirty="0" smtClean="0"/>
          </a:p>
          <a:p>
            <a:pPr algn="l"/>
            <a:endParaRPr lang="en-US" sz="1200" dirty="0" smtClean="0"/>
          </a:p>
          <a:p>
            <a:pPr algn="l"/>
            <a:endParaRPr lang="en-US" sz="1200" dirty="0" smtClean="0"/>
          </a:p>
          <a:p>
            <a:r>
              <a:rPr lang="en-US" sz="2400" dirty="0" smtClean="0"/>
              <a:t>Contact</a:t>
            </a:r>
            <a:r>
              <a:rPr lang="en-US" sz="2400" smtClean="0"/>
              <a:t>: karendawn@virginia.edu</a:t>
            </a:r>
            <a:endParaRPr lang="en-US" sz="2400" dirty="0" smtClean="0"/>
          </a:p>
          <a:p>
            <a:pPr marL="342845" indent="-342845" algn="l" defTabSz="612677" eaLnBrk="0" hangingPunct="0">
              <a:lnSpc>
                <a:spcPct val="95000"/>
              </a:lnSpc>
              <a:buFont typeface="Symbol" pitchFamily="18" charset="2"/>
              <a:buAutoNum type="arabicPeriod"/>
            </a:pPr>
            <a:endParaRPr lang="en-US" sz="1200" b="1" dirty="0">
              <a:latin typeface="Times New Roman" pitchFamily="18" charset="0"/>
            </a:endParaRPr>
          </a:p>
        </p:txBody>
      </p:sp>
      <p:sp>
        <p:nvSpPr>
          <p:cNvPr id="2087" name="Text Box 39"/>
          <p:cNvSpPr txBox="1">
            <a:spLocks noChangeArrowheads="1"/>
          </p:cNvSpPr>
          <p:nvPr/>
        </p:nvSpPr>
        <p:spPr bwMode="auto">
          <a:xfrm>
            <a:off x="21777158" y="15905744"/>
            <a:ext cx="12007516" cy="339528"/>
          </a:xfrm>
          <a:prstGeom prst="rect">
            <a:avLst/>
          </a:prstGeom>
          <a:noFill/>
          <a:ln w="57150" cmpd="thinThick">
            <a:noFill/>
            <a:miter lim="800000"/>
            <a:headEnd/>
            <a:tailEnd/>
          </a:ln>
          <a:effectLst/>
        </p:spPr>
        <p:txBody>
          <a:bodyPr wrap="square" lIns="61162" tIns="30581" rIns="61162" bIns="30581">
            <a:spAutoFit/>
          </a:bodyPr>
          <a:lstStyle/>
          <a:p>
            <a:pPr algn="l" defTabSz="612677" eaLnBrk="0" hangingPunct="0">
              <a:lnSpc>
                <a:spcPct val="95000"/>
              </a:lnSpc>
            </a:pPr>
            <a:endParaRPr lang="en-US" sz="1900" dirty="0">
              <a:latin typeface="Times New Roman" pitchFamily="18" charset="0"/>
            </a:endParaRPr>
          </a:p>
        </p:txBody>
      </p:sp>
      <p:sp>
        <p:nvSpPr>
          <p:cNvPr id="2088" name="Text Box 40"/>
          <p:cNvSpPr txBox="1">
            <a:spLocks noChangeArrowheads="1"/>
          </p:cNvSpPr>
          <p:nvPr/>
        </p:nvSpPr>
        <p:spPr bwMode="auto">
          <a:xfrm>
            <a:off x="33220530" y="7779172"/>
            <a:ext cx="9690101" cy="15531204"/>
          </a:xfrm>
          <a:prstGeom prst="rect">
            <a:avLst/>
          </a:prstGeom>
          <a:noFill/>
          <a:ln w="57150" cmpd="thinThick">
            <a:noFill/>
            <a:miter lim="800000"/>
            <a:headEnd/>
            <a:tailEnd/>
          </a:ln>
          <a:effectLst/>
        </p:spPr>
        <p:txBody>
          <a:bodyPr wrap="square" lIns="61162" tIns="30581" rIns="61162" bIns="30581">
            <a:spAutoFit/>
          </a:bodyPr>
          <a:lstStyle/>
          <a:p>
            <a:pPr algn="l" defTabSz="612677" eaLnBrk="0" hangingPunct="0">
              <a:lnSpc>
                <a:spcPct val="95000"/>
              </a:lnSpc>
            </a:pPr>
            <a:r>
              <a:rPr lang="en-US" sz="2200" dirty="0" smtClean="0"/>
              <a:t>Evidence demonstrates that college students gain weight and once the weight is gained in early adulthood, it is rarely lost (Anderson, et al, 2003; Holm-</a:t>
            </a:r>
            <a:r>
              <a:rPr lang="en-US" sz="2200" dirty="0" err="1" smtClean="0"/>
              <a:t>Denoma</a:t>
            </a:r>
            <a:r>
              <a:rPr lang="en-US" sz="2200" dirty="0" smtClean="0"/>
              <a:t>, et al, 2008; </a:t>
            </a:r>
            <a:r>
              <a:rPr lang="en-US" sz="2200" dirty="0" err="1" smtClean="0"/>
              <a:t>Levitsky</a:t>
            </a:r>
            <a:r>
              <a:rPr lang="en-US" sz="2200" dirty="0" smtClean="0"/>
              <a:t>, et al, 2004). This rapid weight gain lays the foundation for the development of chronic diseases, including type 2 diabetes (Lightwood, et al, 2009). Nelson &amp; Story (2009), suggests that universities take an active role in designing and evaluating weight-related health promotion intervention strategies focusing on a variety of targets, including individual, social, and environmental level influences. </a:t>
            </a:r>
          </a:p>
          <a:p>
            <a:pPr algn="l" defTabSz="612677" eaLnBrk="0" hangingPunct="0">
              <a:lnSpc>
                <a:spcPct val="95000"/>
              </a:lnSpc>
            </a:pPr>
            <a:endParaRPr lang="en-US" sz="2200" dirty="0" smtClean="0"/>
          </a:p>
          <a:p>
            <a:pPr algn="l" defTabSz="612677" eaLnBrk="0" hangingPunct="0">
              <a:lnSpc>
                <a:spcPct val="95000"/>
              </a:lnSpc>
            </a:pPr>
            <a:r>
              <a:rPr lang="en-US" sz="2200" dirty="0" smtClean="0"/>
              <a:t>This </a:t>
            </a:r>
            <a:r>
              <a:rPr lang="en-US" sz="2200" dirty="0" smtClean="0"/>
              <a:t>college </a:t>
            </a:r>
            <a:r>
              <a:rPr lang="en-US" sz="2200" dirty="0" smtClean="0"/>
              <a:t>environment, which was evaluated using the CAP, demonstrates excellent programs currently in place to keep the students healthy and engaged.  The issue is an integration between these resources </a:t>
            </a:r>
            <a:r>
              <a:rPr lang="en-US" sz="2200" dirty="0" smtClean="0"/>
              <a:t>and programs and how they are </a:t>
            </a:r>
            <a:r>
              <a:rPr lang="en-US" sz="2200" dirty="0" smtClean="0"/>
              <a:t>communicated throughout the community, delivered in a median the students can readily use.</a:t>
            </a:r>
          </a:p>
          <a:p>
            <a:pPr algn="l" defTabSz="612677" eaLnBrk="0" hangingPunct="0">
              <a:lnSpc>
                <a:spcPct val="95000"/>
              </a:lnSpc>
            </a:pPr>
            <a:endParaRPr lang="en-US" sz="2200" dirty="0" smtClean="0"/>
          </a:p>
          <a:p>
            <a:pPr algn="l" defTabSz="612677" eaLnBrk="0" hangingPunct="0">
              <a:lnSpc>
                <a:spcPct val="95000"/>
              </a:lnSpc>
            </a:pPr>
            <a:r>
              <a:rPr lang="en-US" sz="2200" dirty="0" smtClean="0"/>
              <a:t>The use of social networks, when developing interventions for this age group, may prove to have a lasting impact on weight gain prevention. Based on research by Strong, et al (2008) and </a:t>
            </a:r>
            <a:r>
              <a:rPr lang="en-US" sz="2200" dirty="0" err="1" smtClean="0"/>
              <a:t>Christalas</a:t>
            </a:r>
            <a:r>
              <a:rPr lang="en-US" sz="2200" dirty="0" smtClean="0"/>
              <a:t> &amp; Fowler (2007), social networks have a significant impact  on one’s weight, eating and exercise habits. Interventions should include social networks for communicating health promotion messages that focus on preventing freshman weight gain (Strong, et al, 2008).  In addition to considering social networks, a Readiness to Change intervention program, which assesses each student’s readiness to change behavior, would help motivate an individual to improve lifestyle choices, at any current level of change (pre-contemplative, contemplative, preparation, action and maintenance) (</a:t>
            </a:r>
            <a:r>
              <a:rPr lang="en-US" sz="2200" dirty="0" err="1" smtClean="0"/>
              <a:t>Prochaska</a:t>
            </a:r>
            <a:r>
              <a:rPr lang="en-US" sz="2200" dirty="0" smtClean="0"/>
              <a:t> &amp; Norcross, 2001). </a:t>
            </a:r>
          </a:p>
          <a:p>
            <a:pPr algn="l" defTabSz="612677" eaLnBrk="0" hangingPunct="0">
              <a:lnSpc>
                <a:spcPct val="95000"/>
              </a:lnSpc>
            </a:pPr>
            <a:endParaRPr lang="en-US" sz="2200" dirty="0" smtClean="0"/>
          </a:p>
          <a:p>
            <a:pPr algn="l" defTabSz="612677" eaLnBrk="0" hangingPunct="0">
              <a:lnSpc>
                <a:spcPct val="95000"/>
              </a:lnSpc>
            </a:pPr>
            <a:r>
              <a:rPr lang="en-US" sz="2200" dirty="0" smtClean="0"/>
              <a:t>In addition to the information median, peer health message development should </a:t>
            </a:r>
            <a:r>
              <a:rPr lang="en-US" sz="2200" dirty="0" smtClean="0"/>
              <a:t>be </a:t>
            </a:r>
            <a:r>
              <a:rPr lang="en-US" sz="2200" dirty="0" smtClean="0"/>
              <a:t>considered. Healthy messages developed and shared by peers were found by </a:t>
            </a:r>
            <a:r>
              <a:rPr lang="en-US" sz="2200" dirty="0" err="1" smtClean="0"/>
              <a:t>Kickligher</a:t>
            </a:r>
            <a:r>
              <a:rPr lang="en-US" sz="2200" dirty="0" smtClean="0"/>
              <a:t> </a:t>
            </a:r>
            <a:r>
              <a:rPr lang="en-US" sz="2200" dirty="0" smtClean="0"/>
              <a:t>and </a:t>
            </a:r>
            <a:r>
              <a:rPr lang="en-US" sz="2200" dirty="0" smtClean="0"/>
              <a:t>colleagues (2010) to be effective in behavior change. Targeted intervention by peers, as described by </a:t>
            </a:r>
            <a:r>
              <a:rPr lang="en-US" sz="2200" dirty="0" err="1" smtClean="0"/>
              <a:t>Kicklighter</a:t>
            </a:r>
            <a:r>
              <a:rPr lang="en-US" sz="2200" dirty="0" smtClean="0"/>
              <a:t> (2010) and Reyes-Velazquez (2011), may prove to be a simple intervention that could be shared with college freshman through the university website, email, </a:t>
            </a:r>
            <a:r>
              <a:rPr lang="en-US" sz="2200" dirty="0" err="1" smtClean="0"/>
              <a:t>Facebook</a:t>
            </a:r>
            <a:r>
              <a:rPr lang="en-US" sz="2200" dirty="0" smtClean="0"/>
              <a:t> link, classroom, and health fairs.</a:t>
            </a:r>
          </a:p>
          <a:p>
            <a:pPr algn="l" defTabSz="612677" eaLnBrk="0" hangingPunct="0">
              <a:lnSpc>
                <a:spcPct val="95000"/>
              </a:lnSpc>
            </a:pPr>
            <a:endParaRPr lang="en-US" sz="2200" dirty="0" smtClean="0"/>
          </a:p>
          <a:p>
            <a:pPr algn="l" defTabSz="612677" eaLnBrk="0" hangingPunct="0">
              <a:lnSpc>
                <a:spcPct val="95000"/>
              </a:lnSpc>
            </a:pPr>
            <a:r>
              <a:rPr lang="en-US" sz="2200" dirty="0" smtClean="0"/>
              <a:t>Adolescence is a time of autonomy and personal and intellectual growth.  This unique period of growth and development offers health providers, educators and community liaisons an opportunity to improve the long term health of this population by developing intervention strategies that take advantage of this age group’s fierce independence.  This age group is fully capable of implementing autonomous health interventions related to food intake and exercise expenditure. Targeted health messages, developed by peers and shared through social networks may prove to help the students reach a higher level of health and the college environment is a perfect median to implement this type of intervention.</a:t>
            </a:r>
          </a:p>
          <a:p>
            <a:pPr algn="l" defTabSz="612677" eaLnBrk="0" hangingPunct="0">
              <a:lnSpc>
                <a:spcPct val="95000"/>
              </a:lnSpc>
            </a:pPr>
            <a:endParaRPr lang="en-US" sz="2400" dirty="0" smtClean="0"/>
          </a:p>
          <a:p>
            <a:pPr algn="l" defTabSz="612677" eaLnBrk="0" hangingPunct="0">
              <a:lnSpc>
                <a:spcPct val="95000"/>
              </a:lnSpc>
            </a:pPr>
            <a:endParaRPr lang="en-US" sz="2900" b="1" dirty="0">
              <a:latin typeface="Times New Roman" pitchFamily="18" charset="0"/>
            </a:endParaRPr>
          </a:p>
          <a:p>
            <a:pPr algn="l" defTabSz="612677" eaLnBrk="0" hangingPunct="0">
              <a:lnSpc>
                <a:spcPct val="95000"/>
              </a:lnSpc>
            </a:pPr>
            <a:endParaRPr lang="en-US" sz="1900" dirty="0">
              <a:latin typeface="Times New Roman" pitchFamily="18" charset="0"/>
            </a:endParaRPr>
          </a:p>
        </p:txBody>
      </p:sp>
      <p:sp>
        <p:nvSpPr>
          <p:cNvPr id="2090" name="Text Box 42"/>
          <p:cNvSpPr txBox="1">
            <a:spLocks noChangeArrowheads="1"/>
          </p:cNvSpPr>
          <p:nvPr/>
        </p:nvSpPr>
        <p:spPr bwMode="auto">
          <a:xfrm>
            <a:off x="886329" y="6120065"/>
            <a:ext cx="9829800" cy="1323419"/>
          </a:xfrm>
          <a:prstGeom prst="rect">
            <a:avLst/>
          </a:prstGeom>
          <a:noFill/>
          <a:ln w="9525">
            <a:noFill/>
            <a:miter lim="800000"/>
            <a:headEnd/>
            <a:tailEnd/>
          </a:ln>
          <a:effectLst/>
        </p:spPr>
        <p:txBody>
          <a:bodyPr lIns="91426" tIns="45710" rIns="91426" bIns="45710">
            <a:spAutoFit/>
          </a:bodyPr>
          <a:lstStyle/>
          <a:p>
            <a:pPr defTabSz="4388736">
              <a:spcBef>
                <a:spcPct val="50000"/>
              </a:spcBef>
            </a:pPr>
            <a:r>
              <a:rPr lang="en-US" sz="8000" b="1" dirty="0"/>
              <a:t>Introduction</a:t>
            </a:r>
          </a:p>
        </p:txBody>
      </p:sp>
      <p:sp>
        <p:nvSpPr>
          <p:cNvPr id="2091" name="Text Box 43"/>
          <p:cNvSpPr txBox="1">
            <a:spLocks noChangeArrowheads="1"/>
          </p:cNvSpPr>
          <p:nvPr/>
        </p:nvSpPr>
        <p:spPr bwMode="auto">
          <a:xfrm>
            <a:off x="22374728" y="6179303"/>
            <a:ext cx="9829800" cy="1323419"/>
          </a:xfrm>
          <a:prstGeom prst="rect">
            <a:avLst/>
          </a:prstGeom>
          <a:noFill/>
          <a:ln w="9525">
            <a:noFill/>
            <a:miter lim="800000"/>
            <a:headEnd/>
            <a:tailEnd/>
          </a:ln>
          <a:effectLst/>
        </p:spPr>
        <p:txBody>
          <a:bodyPr lIns="91426" tIns="45710" rIns="91426" bIns="45710">
            <a:spAutoFit/>
          </a:bodyPr>
          <a:lstStyle/>
          <a:p>
            <a:pPr defTabSz="4388736">
              <a:spcBef>
                <a:spcPct val="50000"/>
              </a:spcBef>
            </a:pPr>
            <a:r>
              <a:rPr lang="en-US" sz="8000" b="1" dirty="0"/>
              <a:t>Results</a:t>
            </a:r>
          </a:p>
        </p:txBody>
      </p:sp>
      <p:sp>
        <p:nvSpPr>
          <p:cNvPr id="2097" name="Text Box 49"/>
          <p:cNvSpPr txBox="1">
            <a:spLocks noChangeArrowheads="1"/>
          </p:cNvSpPr>
          <p:nvPr/>
        </p:nvSpPr>
        <p:spPr bwMode="auto">
          <a:xfrm>
            <a:off x="37911853" y="3121243"/>
            <a:ext cx="3657600" cy="538589"/>
          </a:xfrm>
          <a:prstGeom prst="rect">
            <a:avLst/>
          </a:prstGeom>
          <a:noFill/>
          <a:ln w="9525">
            <a:noFill/>
            <a:miter lim="800000"/>
            <a:headEnd/>
            <a:tailEnd/>
          </a:ln>
          <a:effectLst/>
        </p:spPr>
        <p:txBody>
          <a:bodyPr lIns="91426" tIns="45710" rIns="91426" bIns="45710">
            <a:spAutoFit/>
          </a:bodyPr>
          <a:lstStyle/>
          <a:p>
            <a:pPr defTabSz="4388736">
              <a:spcBef>
                <a:spcPct val="50000"/>
              </a:spcBef>
            </a:pPr>
            <a:endParaRPr lang="en-US" sz="2900" dirty="0">
              <a:solidFill>
                <a:srgbClr val="FF0000"/>
              </a:solidFill>
            </a:endParaRPr>
          </a:p>
        </p:txBody>
      </p:sp>
      <p:graphicFrame>
        <p:nvGraphicFramePr>
          <p:cNvPr id="24" name="Diagram 23"/>
          <p:cNvGraphicFramePr/>
          <p:nvPr/>
        </p:nvGraphicFramePr>
        <p:xfrm>
          <a:off x="12224912" y="23553684"/>
          <a:ext cx="8198069" cy="6397296"/>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pic>
        <p:nvPicPr>
          <p:cNvPr id="1026" name="Picture 2" descr="C:\Users\Student\Documents\DNP\9610 Practicum\GMU.jpg"/>
          <p:cNvPicPr>
            <a:picLocks noChangeAspect="1" noChangeArrowheads="1"/>
          </p:cNvPicPr>
          <p:nvPr/>
        </p:nvPicPr>
        <p:blipFill>
          <a:blip r:embed="rId9" cstate="print"/>
          <a:srcRect/>
          <a:stretch>
            <a:fillRect/>
          </a:stretch>
        </p:blipFill>
        <p:spPr bwMode="auto">
          <a:xfrm>
            <a:off x="37206620" y="2301766"/>
            <a:ext cx="3090042" cy="2983524"/>
          </a:xfrm>
          <a:prstGeom prst="rect">
            <a:avLst/>
          </a:prstGeom>
          <a:noFill/>
        </p:spPr>
      </p:pic>
      <p:pic>
        <p:nvPicPr>
          <p:cNvPr id="1027" name="Picture 3" descr="C:\Users\Student\Documents\DNP\9610 Practicum\UVArotundajpg.jpg"/>
          <p:cNvPicPr>
            <a:picLocks noChangeAspect="1" noChangeArrowheads="1"/>
          </p:cNvPicPr>
          <p:nvPr/>
        </p:nvPicPr>
        <p:blipFill>
          <a:blip r:embed="rId10" cstate="print"/>
          <a:srcRect/>
          <a:stretch>
            <a:fillRect/>
          </a:stretch>
        </p:blipFill>
        <p:spPr bwMode="auto">
          <a:xfrm>
            <a:off x="3107020" y="2617076"/>
            <a:ext cx="3829808" cy="2489375"/>
          </a:xfrm>
          <a:prstGeom prst="rect">
            <a:avLst/>
          </a:prstGeom>
          <a:noFill/>
        </p:spPr>
      </p:pic>
      <p:graphicFrame>
        <p:nvGraphicFramePr>
          <p:cNvPr id="27" name="Chart 26"/>
          <p:cNvGraphicFramePr/>
          <p:nvPr/>
        </p:nvGraphicFramePr>
        <p:xfrm>
          <a:off x="22722804" y="27749144"/>
          <a:ext cx="9184657" cy="4331367"/>
        </p:xfrm>
        <a:graphic>
          <a:graphicData uri="http://schemas.openxmlformats.org/drawingml/2006/chart">
            <c:chart xmlns:c="http://schemas.openxmlformats.org/drawingml/2006/chart" xmlns:r="http://schemas.openxmlformats.org/officeDocument/2006/relationships" r:id="rId11"/>
          </a:graphicData>
        </a:graphic>
      </p:graphicFrame>
      <p:graphicFrame>
        <p:nvGraphicFramePr>
          <p:cNvPr id="29" name="Chart 28"/>
          <p:cNvGraphicFramePr/>
          <p:nvPr/>
        </p:nvGraphicFramePr>
        <p:xfrm>
          <a:off x="22583065" y="19453648"/>
          <a:ext cx="8758989" cy="3850104"/>
        </p:xfrm>
        <a:graphic>
          <a:graphicData uri="http://schemas.openxmlformats.org/drawingml/2006/chart">
            <c:chart xmlns:c="http://schemas.openxmlformats.org/drawingml/2006/chart" xmlns:r="http://schemas.openxmlformats.org/officeDocument/2006/relationships" r:id="rId12"/>
          </a:graphicData>
        </a:graphic>
      </p:graphicFrame>
      <p:graphicFrame>
        <p:nvGraphicFramePr>
          <p:cNvPr id="32" name="Chart 31"/>
          <p:cNvGraphicFramePr/>
          <p:nvPr/>
        </p:nvGraphicFramePr>
        <p:xfrm>
          <a:off x="22922266" y="8725212"/>
          <a:ext cx="8398041" cy="3416968"/>
        </p:xfrm>
        <a:graphic>
          <a:graphicData uri="http://schemas.openxmlformats.org/drawingml/2006/chart">
            <c:chart xmlns:c="http://schemas.openxmlformats.org/drawingml/2006/chart" xmlns:r="http://schemas.openxmlformats.org/officeDocument/2006/relationships" r:id="rId13"/>
          </a:graphicData>
        </a:graphic>
      </p:graphicFrame>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3901</TotalTime>
  <Words>1672</Words>
  <Application>Microsoft Office PowerPoint</Application>
  <PresentationFormat>Custom</PresentationFormat>
  <Paragraphs>121</Paragraphs>
  <Slides>1</Slides>
  <Notes>1</Notes>
  <HiddenSlides>0</HiddenSlides>
  <MMClips>0</MMClips>
  <ScaleCrop>false</ScaleCrop>
  <HeadingPairs>
    <vt:vector size="4" baseType="variant">
      <vt:variant>
        <vt:lpstr>Theme</vt:lpstr>
      </vt:variant>
      <vt:variant>
        <vt:i4>1</vt:i4>
      </vt:variant>
      <vt:variant>
        <vt:lpstr>Slide Titles</vt:lpstr>
      </vt:variant>
      <vt:variant>
        <vt:i4>1</vt:i4>
      </vt:variant>
    </vt:vector>
  </HeadingPairs>
  <TitlesOfParts>
    <vt:vector size="2" baseType="lpstr">
      <vt:lpstr>Office Theme</vt:lpstr>
      <vt:lpstr>Slide 1</vt:lpstr>
    </vt:vector>
  </TitlesOfParts>
  <Company>MegaPrint Inc.</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36x48 Horizontal Poster</dc:title>
  <dc:creator>Ethan Shulda</dc:creator>
  <dc:description>©MegaPrint Inc. 2009</dc:description>
  <cp:lastModifiedBy>Student</cp:lastModifiedBy>
  <cp:revision>52</cp:revision>
  <cp:lastPrinted>2011-03-08T18:07:35Z</cp:lastPrinted>
  <dcterms:created xsi:type="dcterms:W3CDTF">2008-12-04T00:20:37Z</dcterms:created>
  <dcterms:modified xsi:type="dcterms:W3CDTF">2011-10-26T14:32:24Z</dcterms:modified>
  <cp:category>Research Poster</cp:category>
</cp:coreProperties>
</file>