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xls" ContentType="application/vnd.ms-excel"/>
  <Default Extension="rels" ContentType="application/vnd.openxmlformats-package.relationships+xml"/>
  <Default Extension="xml" ContentType="application/xml"/>
  <Default Extension="ppt" ContentType="application/vnd.ms-powerpoi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736" r:id="rId5"/>
    <p:sldMasterId id="2147483952" r:id="rId6"/>
    <p:sldMasterId id="2147483964" r:id="rId7"/>
    <p:sldMasterId id="2147483990" r:id="rId8"/>
    <p:sldMasterId id="2147484539" r:id="rId9"/>
  </p:sldMasterIdLst>
  <p:notesMasterIdLst>
    <p:notesMasterId r:id="rId42"/>
  </p:notesMasterIdLst>
  <p:handoutMasterIdLst>
    <p:handoutMasterId r:id="rId43"/>
  </p:handoutMasterIdLst>
  <p:sldIdLst>
    <p:sldId id="279" r:id="rId10"/>
    <p:sldId id="514" r:id="rId11"/>
    <p:sldId id="291" r:id="rId12"/>
    <p:sldId id="513" r:id="rId13"/>
    <p:sldId id="509" r:id="rId14"/>
    <p:sldId id="523" r:id="rId15"/>
    <p:sldId id="511" r:id="rId16"/>
    <p:sldId id="512" r:id="rId17"/>
    <p:sldId id="294" r:id="rId18"/>
    <p:sldId id="306" r:id="rId19"/>
    <p:sldId id="478" r:id="rId20"/>
    <p:sldId id="326" r:id="rId21"/>
    <p:sldId id="328" r:id="rId22"/>
    <p:sldId id="340" r:id="rId23"/>
    <p:sldId id="341" r:id="rId24"/>
    <p:sldId id="504" r:id="rId25"/>
    <p:sldId id="635" r:id="rId26"/>
    <p:sldId id="636" r:id="rId27"/>
    <p:sldId id="637" r:id="rId28"/>
    <p:sldId id="527" r:id="rId29"/>
    <p:sldId id="640" r:id="rId30"/>
    <p:sldId id="581" r:id="rId31"/>
    <p:sldId id="582" r:id="rId32"/>
    <p:sldId id="583" r:id="rId33"/>
    <p:sldId id="584" r:id="rId34"/>
    <p:sldId id="592" r:id="rId35"/>
    <p:sldId id="654" r:id="rId36"/>
    <p:sldId id="650" r:id="rId37"/>
    <p:sldId id="651" r:id="rId38"/>
    <p:sldId id="646" r:id="rId39"/>
    <p:sldId id="653" r:id="rId40"/>
    <p:sldId id="655" r:id="rId41"/>
  </p:sldIdLst>
  <p:sldSz cx="10287000" cy="6858000" type="35mm"/>
  <p:notesSz cx="6858000" cy="9180513"/>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FFFF00"/>
    <a:srgbClr val="1F497D"/>
    <a:srgbClr val="60497D"/>
    <a:srgbClr val="000066"/>
    <a:srgbClr val="333399"/>
    <a:srgbClr val="0033CC"/>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20" autoAdjust="0"/>
    <p:restoredTop sz="94660" autoAdjust="0"/>
  </p:normalViewPr>
  <p:slideViewPr>
    <p:cSldViewPr>
      <p:cViewPr>
        <p:scale>
          <a:sx n="100" d="100"/>
          <a:sy n="100" d="100"/>
        </p:scale>
        <p:origin x="-792" y="-72"/>
      </p:cViewPr>
      <p:guideLst>
        <p:guide orient="horz" pos="672"/>
        <p:guide pos="15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8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7107"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7108"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7109"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EE9C8C5-04E1-4997-A0FB-FA8A431C7EBE}" type="slidenum">
              <a:rPr lang="en-US"/>
              <a:pPr>
                <a:defRPr/>
              </a:pPr>
              <a:t>‹#›</a:t>
            </a:fld>
            <a:endParaRPr lang="en-US"/>
          </a:p>
        </p:txBody>
      </p:sp>
    </p:spTree>
    <p:extLst>
      <p:ext uri="{BB962C8B-B14F-4D97-AF65-F5344CB8AC3E}">
        <p14:creationId xmlns:p14="http://schemas.microsoft.com/office/powerpoint/2010/main" val="909305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62314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xfrm>
            <a:off x="857250" y="685800"/>
            <a:ext cx="5143500" cy="3429000"/>
          </a:xfrm>
          <a:prstGeom prst="rect">
            <a:avLst/>
          </a:prstGeom>
          <a:noFill/>
          <a:ln>
            <a:solidFill>
              <a:srgbClr val="000000"/>
            </a:solidFill>
            <a:miter lim="800000"/>
            <a:headEnd/>
            <a:tailEnd/>
          </a:ln>
        </p:spPr>
      </p:sp>
      <p:sp>
        <p:nvSpPr>
          <p:cNvPr id="80899"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bwMode="auto">
          <a:xfrm>
            <a:off x="857250" y="685800"/>
            <a:ext cx="5143500" cy="3429000"/>
          </a:xfrm>
          <a:prstGeom prst="rect">
            <a:avLst/>
          </a:prstGeom>
          <a:noFill/>
          <a:ln>
            <a:solidFill>
              <a:srgbClr val="000000"/>
            </a:solidFill>
            <a:miter lim="800000"/>
            <a:headEnd/>
            <a:tailEnd/>
          </a:ln>
        </p:spPr>
      </p:sp>
      <p:sp>
        <p:nvSpPr>
          <p:cNvPr id="81923"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xfrm>
            <a:off x="849313" y="688975"/>
            <a:ext cx="5160962" cy="3441700"/>
          </a:xfrm>
          <a:prstGeom prst="rect">
            <a:avLst/>
          </a:prstGeom>
          <a:solidFill>
            <a:srgbClr val="FFFFFF"/>
          </a:solidFill>
          <a:ln>
            <a:solidFill>
              <a:srgbClr val="000000"/>
            </a:solidFill>
            <a:miter lim="800000"/>
            <a:headEnd/>
            <a:tailEnd/>
          </a:ln>
        </p:spPr>
      </p:sp>
      <p:sp>
        <p:nvSpPr>
          <p:cNvPr id="82947" name="Notes Placeholder 2"/>
          <p:cNvSpPr>
            <a:spLocks noGrp="1"/>
          </p:cNvSpPr>
          <p:nvPr>
            <p:ph type="body" idx="1"/>
          </p:nvPr>
        </p:nvSpPr>
        <p:spPr bwMode="auto">
          <a:xfrm>
            <a:off x="685800" y="4360863"/>
            <a:ext cx="5486400" cy="4130675"/>
          </a:xfrm>
          <a:prstGeom prst="rect">
            <a:avLst/>
          </a:prstGeom>
          <a:noFill/>
          <a:ln>
            <a:solidFill>
              <a:srgbClr val="000000"/>
            </a:solidFill>
            <a:miter lim="800000"/>
            <a:headEnd/>
            <a:tailEnd/>
          </a:ln>
        </p:spPr>
        <p:txBody>
          <a:bodyPr/>
          <a:lstStyle/>
          <a:p>
            <a:endParaRPr lang="en-US" smtClean="0"/>
          </a:p>
        </p:txBody>
      </p:sp>
      <p:sp>
        <p:nvSpPr>
          <p:cNvPr id="82948" name="Slide Number Placeholder 3"/>
          <p:cNvSpPr txBox="1">
            <a:spLocks noGrp="1"/>
          </p:cNvSpPr>
          <p:nvPr/>
        </p:nvSpPr>
        <p:spPr bwMode="auto">
          <a:xfrm>
            <a:off x="3884613" y="8720138"/>
            <a:ext cx="2971800" cy="458787"/>
          </a:xfrm>
          <a:prstGeom prst="rect">
            <a:avLst/>
          </a:prstGeom>
          <a:noFill/>
          <a:ln w="9525">
            <a:noFill/>
            <a:miter lim="800000"/>
            <a:headEnd/>
            <a:tailEnd/>
          </a:ln>
        </p:spPr>
        <p:txBody>
          <a:bodyPr anchor="b"/>
          <a:lstStyle/>
          <a:p>
            <a:pPr algn="r" eaLnBrk="1" hangingPunct="1"/>
            <a:fld id="{8FB4CF89-0593-4AA5-A727-4DE365A3C97C}" type="slidenum">
              <a:rPr lang="en-US" sz="1200">
                <a:latin typeface="Arial" charset="0"/>
              </a:rPr>
              <a:pPr algn="r" eaLnBrk="1" hangingPunct="1"/>
              <a:t>21</a:t>
            </a:fld>
            <a:endParaRPr lang="en-US" sz="120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69"/>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E6EFA3-C365-4AA6-ACF1-5E41C984DB1F}"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C38935-DB6F-4800-8ADD-FAEEF4BC2977}"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44"/>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C0C8AF-AB95-4759-A02D-B9BF7226AADD}"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49"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C9175B-D8BA-4B5C-BD44-672908FE176D}"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E185453-C0DA-4814-966A-6587C9712A87}"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F0CE122-78D9-4793-8E1A-CAB9186C1726}"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805955F-4715-40DA-996A-2919447CB962}"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94"/>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21416D-8891-4542-BA5E-2D7FF208F53B}"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153271-2EF2-42DD-9677-574559C389E2}"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4C1A4F-CCAD-44F3-AE2B-58FAC6593FF8}"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8"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4EA03D-52BD-4A86-827A-099674783FB0}"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771525" y="1981200"/>
            <a:ext cx="874395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DC3DA51-1B9B-47D8-BE4E-F7C342758B03}"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69"/>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074D608-195F-43F7-93E6-85390E223C5B}"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0D00E8-AA31-41BA-AC71-C23022B0F432}"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44"/>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4123CF-1B63-4763-BBE8-853C2B0F9DA4}"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49"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54F438-A7D0-47AC-A1D0-8D68AD212CA3}"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F89CEA6-B239-478B-8883-D9186D537DFB}"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D8FB0E1-4E2E-4087-A0ED-5DE8EDCE8510}"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6B8A042-A516-414D-9EB1-849B0DC53115}"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94"/>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EB47EE-E74E-4FFB-95E4-E4F4E5945382}"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1155760-5273-4B1C-8D5F-93692CA310D9}" type="slidenum">
              <a:rPr lang="en-US"/>
              <a:pPr>
                <a:defRPr/>
              </a:pPr>
              <a:t>‹#›</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4D07B6-2AFD-42FF-977F-1AB0C53E8236}" type="slidenum">
              <a:rPr lang="en-US"/>
              <a:pPr>
                <a:defRPr/>
              </a:pPr>
              <a:t>‹#›</a:t>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8"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FC15BE-273D-40E8-A093-ABF0913811DB}" type="slidenum">
              <a:rPr lang="en-US"/>
              <a:pPr>
                <a:defRPr/>
              </a:pPr>
              <a:t>‹#›</a:t>
            </a:fld>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69"/>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97607CD-D69D-418F-B156-240B94C9CEBE}"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1204F0-2FD8-46A3-AF55-6816BD1EA804}"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44"/>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206544-2851-4A7A-9418-154E5A57E2AB}"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4" y="1600206"/>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600206"/>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DB67C6A-3675-4750-A444-A3564EE9354D}"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339C1B-AF44-4994-A87D-675591745813}"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2A3246F-7020-4C6C-9C44-86E22C10AB17}"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D8DDC8D-D223-40EE-8F92-EB6EF4241DE0}"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94"/>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22D0BF-2A75-429F-A68E-608B9EDAABC0}"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764161-E4EA-4886-8BAD-3DC873A8E571}"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764869-D8B6-4F38-A8A6-3E351913396D}"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82"/>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75" y="274682"/>
            <a:ext cx="679132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DC7E6F4-4A23-44B5-9CC7-5E65FFD21CC2}"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69"/>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7DE138-9043-442B-BE3C-960DEA3E7947}"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E287F5-DBAF-4BDA-918E-CD8C186E4458}"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44"/>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E445BC-8BA2-483E-BCCD-4122F0E4EC99}"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4" y="1600206"/>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600206"/>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74F7D21-99FC-4373-BF36-AFA0F3FF8DD2}"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0715620-583A-4190-929D-9EA58ADB7ED6}"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FDBCB5A-9F4A-4D74-BB70-F6F683DB8D50}"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2DD1A60-4B0C-4627-83E9-62916EFF74C2}"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94"/>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6AB02EA-B91E-42FC-AD11-9A97B2802473}"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D3BB776-63E9-4B6E-BCBD-A1CCBBFF02A4}"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D15967-B7C9-4DA9-8EFB-6F057E5FF53A}"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82"/>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75" y="274682"/>
            <a:ext cx="679132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738C02E-1573-4484-8E7B-36E0C979D847}"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58"/>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E6D57B1F-9F01-45DD-96AE-AFB6722ED4A8}" type="slidenum">
              <a:rPr lang="en-US"/>
              <a:pPr>
                <a:defRPr/>
              </a:pPr>
              <a:t>‹#›</a:t>
            </a:fld>
            <a:endParaRPr lang="en-US"/>
          </a:p>
        </p:txBody>
      </p:sp>
    </p:spTree>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F5011276-9DC3-4700-9324-D9AF09A16E08}" type="slidenum">
              <a:rPr lang="en-US"/>
              <a:pPr>
                <a:defRPr/>
              </a:pPr>
              <a:t>‹#›</a:t>
            </a:fld>
            <a:endParaRPr lang="en-US"/>
          </a:p>
        </p:txBody>
      </p:sp>
    </p:spTree>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33"/>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5D9057C6-08F4-4A15-8796-99780A3F729C}" type="slidenum">
              <a:rPr lang="en-US"/>
              <a:pPr>
                <a:defRPr/>
              </a:pPr>
              <a:t>‹#›</a:t>
            </a:fld>
            <a:endParaRPr lang="en-US"/>
          </a:p>
        </p:txBody>
      </p:sp>
    </p:spTree>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C42EC3D5-E811-46A9-8E6F-36439B50B0F1}" type="slidenum">
              <a:rPr lang="en-US"/>
              <a:pPr>
                <a:defRPr/>
              </a:pPr>
              <a:t>‹#›</a:t>
            </a:fld>
            <a:endParaRPr lang="en-US"/>
          </a:p>
        </p:txBody>
      </p:sp>
    </p:spTree>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72"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72"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1730F0CE-E225-42CB-AD07-AA05E25DB660}" type="slidenum">
              <a:rPr lang="en-US"/>
              <a:pPr>
                <a:defRPr/>
              </a:pPr>
              <a:t>‹#›</a:t>
            </a:fld>
            <a:endParaRPr lang="en-US"/>
          </a:p>
        </p:txBody>
      </p:sp>
    </p:spTree>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8A1C2F96-FE43-40FE-BA43-97DC8508A46D}" type="slidenum">
              <a:rPr lang="en-US"/>
              <a:pPr>
                <a:defRPr/>
              </a:pPr>
              <a:t>‹#›</a:t>
            </a:fld>
            <a:endParaRPr lang="en-US"/>
          </a:p>
        </p:txBody>
      </p:sp>
    </p:spTree>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43857E4C-1650-49B5-8D32-A083DDC7754C}" type="slidenum">
              <a:rPr lang="en-US"/>
              <a:pPr>
                <a:defRPr/>
              </a:pPr>
              <a:t>‹#›</a:t>
            </a:fld>
            <a:endParaRPr lang="en-US"/>
          </a:p>
        </p:txBody>
      </p:sp>
    </p:spTree>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83"/>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64A12DD2-9358-4222-B885-A3C2E7DDB0ED}" type="slidenum">
              <a:rPr lang="en-US"/>
              <a:pPr>
                <a:defRPr/>
              </a:pPr>
              <a:t>‹#›</a:t>
            </a:fld>
            <a:endParaRPr lang="en-US"/>
          </a:p>
        </p:txBody>
      </p:sp>
    </p:spTree>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F751F723-DC9A-4D40-9B89-9C064721B98E}" type="slidenum">
              <a:rPr lang="en-US"/>
              <a:pPr>
                <a:defRPr/>
              </a:pPr>
              <a:t>‹#›</a:t>
            </a:fld>
            <a:endParaRPr lang="en-US"/>
          </a:p>
        </p:txBody>
      </p:sp>
    </p:spTree>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2424522B-8C75-4887-81C8-FA197D7F6577}" type="slidenum">
              <a:rPr lang="en-US"/>
              <a:pPr>
                <a:defRPr/>
              </a:pPr>
              <a:t>‹#›</a:t>
            </a:fld>
            <a:endParaRPr lang="en-US"/>
          </a:p>
        </p:txBody>
      </p:sp>
    </p:spTree>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71"/>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71"/>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23A22E92-A707-4DEC-94E9-073835F2E0C1}" type="slidenum">
              <a:rPr lang="en-US"/>
              <a:pPr>
                <a:defRPr/>
              </a:pPr>
              <a:t>‹#›</a:t>
            </a:fld>
            <a:endParaRPr lang="en-US"/>
          </a:p>
        </p:txBody>
      </p:sp>
    </p:spTree>
  </p:cSld>
  <p:clrMapOvr>
    <a:masterClrMapping/>
  </p:clrMapOvr>
  <p:transition spd="med">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14350" y="1600206"/>
            <a:ext cx="4543425"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6"/>
            <a:ext cx="4543425"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115715DD-FCCD-4D1C-8146-70D73E5CAD7B}" type="slidenum">
              <a:rPr lang="en-US"/>
              <a:pPr>
                <a:defRPr/>
              </a:pPr>
              <a:t>‹#›</a:t>
            </a:fld>
            <a:endParaRPr lang="en-US"/>
          </a:p>
        </p:txBody>
      </p:sp>
    </p:spTree>
  </p:cSld>
  <p:clrMapOvr>
    <a:masterClrMapping/>
  </p:clrMapOvr>
  <p:transition spd="med">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40"/>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A2827B-92D7-4F84-A23F-6897046912E6}" type="slidenum">
              <a:rPr lang="en-US"/>
              <a:pPr>
                <a:defRPr/>
              </a:pPr>
              <a:t>‹#›</a:t>
            </a:fld>
            <a:endParaRPr lang="en-US"/>
          </a:p>
        </p:txBody>
      </p:sp>
    </p:spTree>
  </p:cSld>
  <p:clrMapOvr>
    <a:masterClrMapping/>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ADA16E-A43E-41CC-B2EF-BBE6F09228AA}" type="slidenum">
              <a:rPr lang="en-US"/>
              <a:pPr>
                <a:defRPr/>
              </a:pPr>
              <a:t>‹#›</a:t>
            </a:fld>
            <a:endParaRPr lang="en-US"/>
          </a:p>
        </p:txBody>
      </p:sp>
    </p:spTree>
  </p:cSld>
  <p:clrMapOvr>
    <a:masterClrMapping/>
  </p:clrMapOvr>
  <p:transition spd="med">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15"/>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CD3127-35B8-456E-A005-E32F67B53E17}" type="slidenum">
              <a:rPr lang="en-US"/>
              <a:pPr>
                <a:defRPr/>
              </a:pPr>
              <a:t>‹#›</a:t>
            </a:fld>
            <a:endParaRPr lang="en-US"/>
          </a:p>
        </p:txBody>
      </p:sp>
    </p:spTree>
  </p:cSld>
  <p:clrMapOvr>
    <a:masterClrMapping/>
  </p:clrMapOvr>
  <p:transition spd="med">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CD6ADA7-C86E-4595-83EC-472C84E85809}" type="slidenum">
              <a:rPr lang="en-US"/>
              <a:pPr>
                <a:defRPr/>
              </a:pPr>
              <a:t>‹#›</a:t>
            </a:fld>
            <a:endParaRPr lang="en-US"/>
          </a:p>
        </p:txBody>
      </p:sp>
    </p:spTree>
  </p:cSld>
  <p:clrMapOvr>
    <a:masterClrMapping/>
  </p:clrMapOvr>
  <p:transition spd="med">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62"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62"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56FC227-BDE4-444F-A462-9501E95B2903}" type="slidenum">
              <a:rPr lang="en-US"/>
              <a:pPr>
                <a:defRPr/>
              </a:pPr>
              <a:t>‹#›</a:t>
            </a:fld>
            <a:endParaRPr lang="en-US"/>
          </a:p>
        </p:txBody>
      </p:sp>
    </p:spTree>
  </p:cSld>
  <p:clrMapOvr>
    <a:masterClrMapping/>
  </p:clrMapOvr>
  <p:transition spd="med">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7DC1909-E10F-41A0-B51F-D00DFB5DCE33}" type="slidenum">
              <a:rPr lang="en-US"/>
              <a:pPr>
                <a:defRPr/>
              </a:pPr>
              <a:t>‹#›</a:t>
            </a:fld>
            <a:endParaRPr lang="en-US"/>
          </a:p>
        </p:txBody>
      </p:sp>
    </p:spTree>
  </p:cSld>
  <p:clrMapOvr>
    <a:masterClrMapping/>
  </p:clrMapOvr>
  <p:transition spd="med">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9F32C8A-4DAB-470B-85F1-C2E6382B4AE8}" type="slidenum">
              <a:rPr lang="en-US"/>
              <a:pPr>
                <a:defRPr/>
              </a:pPr>
              <a:t>‹#›</a:t>
            </a:fld>
            <a:endParaRPr lang="en-US"/>
          </a:p>
        </p:txBody>
      </p:sp>
    </p:spTree>
  </p:cSld>
  <p:clrMapOvr>
    <a:masterClrMapping/>
  </p:clrMapOvr>
  <p:transition spd="med">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65"/>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53F6418-227D-4189-9458-3B4B274EB397}" type="slidenum">
              <a:rPr lang="en-US"/>
              <a:pPr>
                <a:defRPr/>
              </a:pPr>
              <a:t>‹#›</a:t>
            </a:fld>
            <a:endParaRPr lang="en-US"/>
          </a:p>
        </p:txBody>
      </p:sp>
    </p:spTree>
  </p:cSld>
  <p:clrMapOvr>
    <a:masterClrMapping/>
  </p:clrMapOvr>
  <p:transition spd="med">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1A50795-BC86-4A7A-A435-797962177592}" type="slidenum">
              <a:rPr lang="en-US"/>
              <a:pPr>
                <a:defRPr/>
              </a:pPr>
              <a:t>‹#›</a:t>
            </a:fld>
            <a:endParaRPr lang="en-US"/>
          </a:p>
        </p:txBody>
      </p:sp>
    </p:spTree>
  </p:cSld>
  <p:clrMapOvr>
    <a:masterClrMapping/>
  </p:clrMapOvr>
  <p:transition spd="med">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A15A618-6535-41DB-BA0F-A12D86AE324E}" type="slidenum">
              <a:rPr lang="en-US"/>
              <a:pPr>
                <a:defRPr/>
              </a:pPr>
              <a:t>‹#›</a:t>
            </a:fld>
            <a:endParaRPr lang="en-US"/>
          </a:p>
        </p:txBody>
      </p:sp>
    </p:spTree>
  </p:cSld>
  <p:clrMapOvr>
    <a:masterClrMapping/>
  </p:clrMapOvr>
  <p:transition spd="med">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53"/>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53"/>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D359A7-5016-4236-A266-F85905E70E1E}" type="slidenum">
              <a:rPr lang="en-US"/>
              <a:pPr>
                <a:defRPr/>
              </a:pPr>
              <a:t>‹#›</a:t>
            </a:fld>
            <a:endParaRPr lang="en-US"/>
          </a:p>
        </p:txBody>
      </p:sp>
    </p:spTree>
  </p:cSld>
  <p:clrMapOvr>
    <a:masterClrMapping/>
  </p:clrMapOvr>
  <p:transition spd="med">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34"/>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37F1B830-DA1A-4B63-A5F3-1028CF87B8F2}" type="slidenum">
              <a:rPr lang="en-US"/>
              <a:pPr>
                <a:defRPr/>
              </a:pPr>
              <a:t>‹#›</a:t>
            </a:fld>
            <a:endParaRPr lang="en-US"/>
          </a:p>
        </p:txBody>
      </p:sp>
    </p:spTree>
  </p:cSld>
  <p:clrMapOvr>
    <a:masterClrMapping/>
  </p:clrMapOvr>
  <p:transition spd="med">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F63C6897-B5CE-4F88-8391-C75FB1532DDB}" type="slidenum">
              <a:rPr lang="en-US"/>
              <a:pPr>
                <a:defRPr/>
              </a:pPr>
              <a:t>‹#›</a:t>
            </a:fld>
            <a:endParaRPr lang="en-US"/>
          </a:p>
        </p:txBody>
      </p:sp>
    </p:spTree>
  </p:cSld>
  <p:clrMapOvr>
    <a:masterClrMapping/>
  </p:clrMapOvr>
  <p:transition spd="med">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9"/>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2FB4D541-1648-4840-803D-16208FDF0E7C}" type="slidenum">
              <a:rPr lang="en-US"/>
              <a:pPr>
                <a:defRPr/>
              </a:pPr>
              <a:t>‹#›</a:t>
            </a:fld>
            <a:endParaRPr lang="en-US"/>
          </a:p>
        </p:txBody>
      </p:sp>
    </p:spTree>
  </p:cSld>
  <p:clrMapOvr>
    <a:masterClrMapping/>
  </p:clrMapOvr>
  <p:transition spd="med">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F864A70C-FCB7-4A8F-8EEF-95CA936E5126}" type="slidenum">
              <a:rPr lang="en-US"/>
              <a:pPr>
                <a:defRPr/>
              </a:pPr>
              <a:t>‹#›</a:t>
            </a:fld>
            <a:endParaRPr lang="en-US"/>
          </a:p>
        </p:txBody>
      </p:sp>
    </p:spTree>
  </p:cSld>
  <p:clrMapOvr>
    <a:masterClrMapping/>
  </p:clrMapOvr>
  <p:transition spd="med">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58"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58"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C5795B48-AC9D-43F5-816D-AE8A034DEC67}" type="slidenum">
              <a:rPr lang="en-US"/>
              <a:pPr>
                <a:defRPr/>
              </a:pPr>
              <a:t>‹#›</a:t>
            </a:fld>
            <a:endParaRPr lang="en-US"/>
          </a:p>
        </p:txBody>
      </p:sp>
    </p:spTree>
  </p:cSld>
  <p:clrMapOvr>
    <a:masterClrMapping/>
  </p:clrMapOvr>
  <p:transition spd="med">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5C03A5E9-47F6-4116-8618-CDA03339F8CC}" type="slidenum">
              <a:rPr lang="en-US"/>
              <a:pPr>
                <a:defRPr/>
              </a:pPr>
              <a:t>‹#›</a:t>
            </a:fld>
            <a:endParaRPr lang="en-US"/>
          </a:p>
        </p:txBody>
      </p:sp>
    </p:spTree>
  </p:cSld>
  <p:clrMapOvr>
    <a:masterClrMapping/>
  </p:clrMapOvr>
  <p:transition spd="med">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016EF101-8629-421E-9C72-683A5525EE19}" type="slidenum">
              <a:rPr lang="en-US"/>
              <a:pPr>
                <a:defRPr/>
              </a:pPr>
              <a:t>‹#›</a:t>
            </a:fld>
            <a:endParaRPr lang="en-US"/>
          </a:p>
        </p:txBody>
      </p:sp>
    </p:spTree>
  </p:cSld>
  <p:clrMapOvr>
    <a:masterClrMapping/>
  </p:clrMapOvr>
  <p:transition spd="med">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59"/>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DFF7239B-E6F0-485D-82DE-F646208CDD9F}" type="slidenum">
              <a:rPr lang="en-US"/>
              <a:pPr>
                <a:defRPr/>
              </a:pPr>
              <a:t>‹#›</a:t>
            </a:fld>
            <a:endParaRPr lang="en-US"/>
          </a:p>
        </p:txBody>
      </p:sp>
    </p:spTree>
  </p:cSld>
  <p:clrMapOvr>
    <a:masterClrMapping/>
  </p:clrMapOvr>
  <p:transition spd="med">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A3DDF271-175F-4D5C-9756-1555DA3FB43F}" type="slidenum">
              <a:rPr lang="en-US"/>
              <a:pPr>
                <a:defRPr/>
              </a:pPr>
              <a:t>‹#›</a:t>
            </a:fld>
            <a:endParaRPr lang="en-US"/>
          </a:p>
        </p:txBody>
      </p:sp>
    </p:spTree>
  </p:cSld>
  <p:clrMapOvr>
    <a:masterClrMapping/>
  </p:clrMapOvr>
  <p:transition spd="med">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5B9F0C40-8177-434A-83DB-1DA06022BABE}" type="slidenum">
              <a:rPr lang="en-US"/>
              <a:pPr>
                <a:defRPr/>
              </a:pPr>
              <a:t>‹#›</a:t>
            </a:fld>
            <a:endParaRPr lang="en-US"/>
          </a:p>
        </p:txBody>
      </p:sp>
    </p:spTree>
  </p:cSld>
  <p:clrMapOvr>
    <a:masterClrMapping/>
  </p:clrMapOvr>
  <p:transition spd="med">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47"/>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47"/>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950B6160-76B0-4371-B427-B03384DAC540}" type="slidenum">
              <a:rPr lang="en-US"/>
              <a:pPr>
                <a:defRPr/>
              </a:pPr>
              <a:t>‹#›</a:t>
            </a:fld>
            <a:endParaRPr lang="en-US"/>
          </a:p>
        </p:txBody>
      </p:sp>
    </p:spTree>
  </p:cSld>
  <p:clrMapOvr>
    <a:masterClrMapping/>
  </p:clrMapOvr>
  <p:transition spd="med">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14350" y="1600206"/>
            <a:ext cx="4543425"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6"/>
            <a:ext cx="4543425"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A366A088-CC62-4B1A-89B4-FE5BAA25BCA3}" type="slidenum">
              <a:rPr lang="en-US"/>
              <a:pPr>
                <a:defRPr/>
              </a:pPr>
              <a:t>‹#›</a:t>
            </a:fld>
            <a:endParaRPr lang="en-US"/>
          </a:p>
        </p:txBody>
      </p:sp>
    </p:spTree>
  </p:cSld>
  <p:clrMapOvr>
    <a:masterClrMapping/>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6"/>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A93EB11A-8CD9-4AE7-93B6-9B8F6803F143}" type="slidenum">
              <a:rPr lang="en-US"/>
              <a:pPr>
                <a:defRPr/>
              </a:pPr>
              <a:t>‹#›</a:t>
            </a:fld>
            <a:endParaRPr lang="en-US"/>
          </a:p>
        </p:txBody>
      </p:sp>
    </p:spTree>
  </p:cSld>
  <p:clrMapOvr>
    <a:masterClrMapping/>
  </p:clrMapOvr>
  <p:transition spd="med">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1630C177-8078-4BC7-BE85-50E5CDD0EE72}" type="slidenum">
              <a:rPr lang="en-US"/>
              <a:pPr>
                <a:defRPr/>
              </a:pPr>
              <a:t>‹#›</a:t>
            </a:fld>
            <a:endParaRPr lang="en-US"/>
          </a:p>
        </p:txBody>
      </p:sp>
    </p:spTree>
  </p:cSld>
  <p:clrMapOvr>
    <a:masterClrMapping/>
  </p:clrMapOvr>
  <p:transition spd="med">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1"/>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4F7DFE56-669C-490E-9F7E-69D242081D25}" type="slidenum">
              <a:rPr lang="en-US"/>
              <a:pPr>
                <a:defRPr/>
              </a:pPr>
              <a:t>‹#›</a:t>
            </a:fld>
            <a:endParaRPr lang="en-US"/>
          </a:p>
        </p:txBody>
      </p:sp>
    </p:spTree>
  </p:cSld>
  <p:clrMapOvr>
    <a:masterClrMapping/>
  </p:clrMapOvr>
  <p:transition spd="med">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2CE253CF-6E4F-4723-8A80-F29B70B874B7}" type="slidenum">
              <a:rPr lang="en-US"/>
              <a:pPr>
                <a:defRPr/>
              </a:pPr>
              <a:t>‹#›</a:t>
            </a:fld>
            <a:endParaRPr lang="en-US"/>
          </a:p>
        </p:txBody>
      </p:sp>
    </p:spTree>
  </p:cSld>
  <p:clrMapOvr>
    <a:masterClrMapping/>
  </p:clrMapOvr>
  <p:transition spd="med">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54"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54"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EFFFD47B-D6FB-486E-80E9-2F4A01F066DA}" type="slidenum">
              <a:rPr lang="en-US"/>
              <a:pPr>
                <a:defRPr/>
              </a:pPr>
              <a:t>‹#›</a:t>
            </a:fld>
            <a:endParaRPr lang="en-US"/>
          </a:p>
        </p:txBody>
      </p:sp>
    </p:spTree>
  </p:cSld>
  <p:clrMapOvr>
    <a:masterClrMapping/>
  </p:clrMapOvr>
  <p:transition spd="med">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5662081E-21DE-405B-8300-BB8176902971}" type="slidenum">
              <a:rPr lang="en-US"/>
              <a:pPr>
                <a:defRPr/>
              </a:pPr>
              <a:t>‹#›</a:t>
            </a:fld>
            <a:endParaRPr lang="en-US"/>
          </a:p>
        </p:txBody>
      </p:sp>
    </p:spTree>
  </p:cSld>
  <p:clrMapOvr>
    <a:masterClrMapping/>
  </p:clrMapOvr>
  <p:transition spd="med">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47B30C5A-A4BF-4BED-9C4A-4534009DFB5D}" type="slidenum">
              <a:rPr lang="en-US"/>
              <a:pPr>
                <a:defRPr/>
              </a:pPr>
              <a:t>‹#›</a:t>
            </a:fld>
            <a:endParaRPr lang="en-US"/>
          </a:p>
        </p:txBody>
      </p:sp>
    </p:spTree>
  </p:cSld>
  <p:clrMapOvr>
    <a:masterClrMapping/>
  </p:clrMapOvr>
  <p:transition spd="med">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5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1" y="1435101"/>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964D259E-5C17-4456-AE99-C2FF28F6072F}" type="slidenum">
              <a:rPr lang="en-US"/>
              <a:pPr>
                <a:defRPr/>
              </a:pPr>
              <a:t>‹#›</a:t>
            </a:fld>
            <a:endParaRPr lang="en-US"/>
          </a:p>
        </p:txBody>
      </p:sp>
    </p:spTree>
  </p:cSld>
  <p:clrMapOvr>
    <a:masterClrMapping/>
  </p:clrMapOvr>
  <p:transition spd="med">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0A7E47A5-A9A1-4D07-B8F5-739B3B9E9987}" type="slidenum">
              <a:rPr lang="en-US"/>
              <a:pPr>
                <a:defRPr/>
              </a:pPr>
              <a:t>‹#›</a:t>
            </a:fld>
            <a:endParaRPr lang="en-US"/>
          </a:p>
        </p:txBody>
      </p:sp>
    </p:spTree>
  </p:cSld>
  <p:clrMapOvr>
    <a:masterClrMapping/>
  </p:clrMapOvr>
  <p:transition spd="med">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EF8308B2-B73E-40A8-B3E5-2BC577B893ED}" type="slidenum">
              <a:rPr lang="en-US"/>
              <a:pPr>
                <a:defRPr/>
              </a:pPr>
              <a:t>‹#›</a:t>
            </a:fld>
            <a:endParaRPr lang="en-US"/>
          </a:p>
        </p:txBody>
      </p:sp>
    </p:spTree>
  </p:cSld>
  <p:clrMapOvr>
    <a:masterClrMapping/>
  </p:clrMapOvr>
  <p:transition spd="med">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9"/>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39"/>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C38D7C21-F848-4488-B2D6-128342B484BC}" type="slidenum">
              <a:rPr lang="en-US"/>
              <a:pPr>
                <a:defRPr/>
              </a:pPr>
              <a:t>‹#›</a:t>
            </a:fld>
            <a:endParaRPr lang="en-US"/>
          </a:p>
        </p:txBody>
      </p:sp>
    </p:spTree>
  </p:cSld>
  <p:clrMapOvr>
    <a:masterClrMapping/>
  </p:clrMapOvr>
  <p:transition spd="med">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14350" y="1600201"/>
            <a:ext cx="4543425"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1"/>
            <a:ext cx="4543425"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8B8F7923-589D-4F03-A94F-A41421AB9DCA}" type="slidenum">
              <a:rPr lang="en-US"/>
              <a:pPr>
                <a:defRPr/>
              </a:pPr>
              <a:t>‹#›</a:t>
            </a:fld>
            <a:endParaRPr lang="en-US"/>
          </a:p>
        </p:txBody>
      </p:sp>
    </p:spTree>
  </p:cSld>
  <p:clrMapOvr>
    <a:masterClrMapping/>
  </p:clrMapOvr>
  <p:transition spd="med">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69"/>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AEE6BD2-07FC-49E9-A6B0-9E73DA547095}" type="slidenum">
              <a:rPr lang="en-US"/>
              <a:pPr>
                <a:defRPr/>
              </a:pPr>
              <a:t>‹#›</a:t>
            </a:fld>
            <a:endParaRPr lang="en-US"/>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D9F401-EF75-41D9-A018-B5881719AEC3}" type="slidenum">
              <a:rPr lang="en-US"/>
              <a:pPr>
                <a:defRPr/>
              </a:pPr>
              <a:t>‹#›</a:t>
            </a:fld>
            <a:endParaRPr lang="en-US"/>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44"/>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08A27BC-2C6C-45E7-871F-AC59C497672C}" type="slidenum">
              <a:rPr lang="en-US"/>
              <a:pPr>
                <a:defRPr/>
              </a:pPr>
              <a:t>‹#›</a:t>
            </a:fld>
            <a:endParaRPr lang="en-US"/>
          </a:p>
        </p:txBody>
      </p:sp>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49"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F10BF30-3AC9-4A88-901C-D51A64DBB888}" type="slidenum">
              <a:rPr lang="en-US"/>
              <a:pPr>
                <a:defRPr/>
              </a:pPr>
              <a:t>‹#›</a:t>
            </a:fld>
            <a:endParaRPr lang="en-US"/>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8A6FA03-5B4F-4EB6-B365-CB94F4F964DB}" type="slidenum">
              <a:rPr lang="en-US"/>
              <a:pPr>
                <a:defRPr/>
              </a:pPr>
              <a:t>‹#›</a:t>
            </a:fld>
            <a:endParaRPr lang="en-US"/>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63E5CA0-04A5-41CF-A6EA-17E47D21A209}" type="slidenum">
              <a:rPr lang="en-US"/>
              <a:pPr>
                <a:defRPr/>
              </a:pPr>
              <a:t>‹#›</a:t>
            </a:fld>
            <a:endParaRPr lang="en-US"/>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30FC313-4944-4BB7-970E-57C015848A2E}" type="slidenum">
              <a:rPr lang="en-US"/>
              <a:pPr>
                <a:defRPr/>
              </a:pPr>
              <a:t>‹#›</a:t>
            </a:fld>
            <a:endParaRPr lang="en-US"/>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94"/>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2F78F7-5C98-4BAB-975D-04628A02FC15}" type="slidenum">
              <a:rPr lang="en-US"/>
              <a:pPr>
                <a:defRPr/>
              </a:pPr>
              <a:t>‹#›</a:t>
            </a:fld>
            <a:endParaRPr lang="en-US"/>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A0554F-A311-46F0-B8C6-4D19EA9BAA40}" type="slidenum">
              <a:rPr lang="en-US"/>
              <a:pPr>
                <a:defRPr/>
              </a:pPr>
              <a:t>‹#›</a:t>
            </a:fld>
            <a:endParaRPr lang="en-US"/>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EC14D9-27BE-496B-AE3C-7E04299353CB}" type="slidenum">
              <a:rPr lang="en-US"/>
              <a:pPr>
                <a:defRPr/>
              </a:pPr>
              <a:t>‹#›</a:t>
            </a:fld>
            <a:endParaRPr lang="en-US"/>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8"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5489A6-F099-41BB-AFFB-4845098C1FBE}" type="slidenum">
              <a:rPr lang="en-US"/>
              <a:pPr>
                <a:defRPr/>
              </a:pPr>
              <a:t>‹#›</a:t>
            </a:fld>
            <a:endParaRPr lang="en-US"/>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771525" y="1981200"/>
            <a:ext cx="874395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8E38F6C-3900-45DC-B16C-5FB395B5B70A}"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theme" Target="../theme/theme9.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pPr>
              <a:defRPr/>
            </a:pPr>
            <a:fld id="{8FE2079E-1478-46CA-8006-D6979F5C318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588" r:id="rId1"/>
    <p:sldLayoutId id="2147484589" r:id="rId2"/>
    <p:sldLayoutId id="2147484590" r:id="rId3"/>
    <p:sldLayoutId id="2147484591" r:id="rId4"/>
    <p:sldLayoutId id="2147484592" r:id="rId5"/>
    <p:sldLayoutId id="2147484593" r:id="rId6"/>
    <p:sldLayoutId id="2147484594" r:id="rId7"/>
    <p:sldLayoutId id="2147484595" r:id="rId8"/>
    <p:sldLayoutId id="2147484596" r:id="rId9"/>
    <p:sldLayoutId id="2147484597" r:id="rId10"/>
    <p:sldLayoutId id="2147484598" r:id="rId11"/>
    <p:sldLayoutId id="2147484599"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6180"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pPr>
              <a:defRPr/>
            </a:pPr>
            <a:endParaRPr lang="en-US"/>
          </a:p>
        </p:txBody>
      </p:sp>
      <p:sp>
        <p:nvSpPr>
          <p:cNvPr id="306181"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vl1pPr>
          </a:lstStyle>
          <a:p>
            <a:pPr>
              <a:defRPr/>
            </a:pPr>
            <a:endParaRPr lang="en-US"/>
          </a:p>
        </p:txBody>
      </p:sp>
      <p:sp>
        <p:nvSpPr>
          <p:cNvPr id="306182"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pPr>
              <a:defRPr/>
            </a:pPr>
            <a:fld id="{469497F0-8ADD-4161-A839-29BEA23F220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00" r:id="rId1"/>
    <p:sldLayoutId id="2147484601" r:id="rId2"/>
    <p:sldLayoutId id="2147484602" r:id="rId3"/>
    <p:sldLayoutId id="2147484603" r:id="rId4"/>
    <p:sldLayoutId id="2147484604" r:id="rId5"/>
    <p:sldLayoutId id="2147484605" r:id="rId6"/>
    <p:sldLayoutId id="2147484606" r:id="rId7"/>
    <p:sldLayoutId id="2147484607" r:id="rId8"/>
    <p:sldLayoutId id="2147484608" r:id="rId9"/>
    <p:sldLayoutId id="2147484609" r:id="rId10"/>
    <p:sldLayoutId id="2147484610"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514350" y="1600200"/>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33828"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US"/>
          </a:p>
        </p:txBody>
      </p:sp>
      <p:sp>
        <p:nvSpPr>
          <p:cNvPr id="333829"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a:p>
        </p:txBody>
      </p:sp>
      <p:sp>
        <p:nvSpPr>
          <p:cNvPr id="333830" name="Rectangle 6"/>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187AC58C-8D8E-4FB6-A0C0-13D3CA38519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11" r:id="rId1"/>
    <p:sldLayoutId id="2147484612" r:id="rId2"/>
    <p:sldLayoutId id="2147484613" r:id="rId3"/>
    <p:sldLayoutId id="2147484614" r:id="rId4"/>
    <p:sldLayoutId id="2147484615" r:id="rId5"/>
    <p:sldLayoutId id="2147484616" r:id="rId6"/>
    <p:sldLayoutId id="2147484617" r:id="rId7"/>
    <p:sldLayoutId id="2147484618" r:id="rId8"/>
    <p:sldLayoutId id="2147484619" r:id="rId9"/>
    <p:sldLayoutId id="2147484620" r:id="rId10"/>
    <p:sldLayoutId id="214748462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514350" y="1600200"/>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14350" y="6356350"/>
            <a:ext cx="24003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3"/>
          </p:nvPr>
        </p:nvSpPr>
        <p:spPr>
          <a:xfrm>
            <a:off x="3514725" y="6356350"/>
            <a:ext cx="325755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mn-lt"/>
                <a:cs typeface="Arial" charset="0"/>
              </a:defRPr>
            </a:lvl1pPr>
          </a:lstStyle>
          <a:p>
            <a:pPr>
              <a:defRPr/>
            </a:pPr>
            <a:endParaRPr lang="en-US"/>
          </a:p>
        </p:txBody>
      </p:sp>
      <p:sp>
        <p:nvSpPr>
          <p:cNvPr id="6" name="Slide Number Placeholder 5"/>
          <p:cNvSpPr>
            <a:spLocks noGrp="1"/>
          </p:cNvSpPr>
          <p:nvPr>
            <p:ph type="sldNum" sz="quarter" idx="4"/>
          </p:nvPr>
        </p:nvSpPr>
        <p:spPr>
          <a:xfrm>
            <a:off x="7372350" y="6356350"/>
            <a:ext cx="24003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rgbClr val="000000">
                    <a:tint val="75000"/>
                  </a:srgbClr>
                </a:solidFill>
                <a:latin typeface="+mn-lt"/>
                <a:cs typeface="+mn-cs"/>
              </a:defRPr>
            </a:lvl1pPr>
          </a:lstStyle>
          <a:p>
            <a:pPr>
              <a:defRPr/>
            </a:pPr>
            <a:fld id="{4C9D1C8F-9408-4E53-B58D-95A54F215BE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22" r:id="rId1"/>
    <p:sldLayoutId id="2147484623" r:id="rId2"/>
    <p:sldLayoutId id="2147484624" r:id="rId3"/>
    <p:sldLayoutId id="2147484625" r:id="rId4"/>
    <p:sldLayoutId id="2147484626" r:id="rId5"/>
    <p:sldLayoutId id="2147484627" r:id="rId6"/>
    <p:sldLayoutId id="2147484628" r:id="rId7"/>
    <p:sldLayoutId id="2147484629" r:id="rId8"/>
    <p:sldLayoutId id="2147484630" r:id="rId9"/>
    <p:sldLayoutId id="2147484631" r:id="rId10"/>
    <p:sldLayoutId id="2147484632"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514350" y="1600200"/>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charset="0"/>
              </a:defRPr>
            </a:lvl1pPr>
          </a:lstStyle>
          <a:p>
            <a:pPr>
              <a:defRPr/>
            </a:pPr>
            <a:fld id="{3E503BFD-735D-4268-BF89-196FAB55533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56" r:id="rId1"/>
    <p:sldLayoutId id="2147484657" r:id="rId2"/>
    <p:sldLayoutId id="2147484658" r:id="rId3"/>
    <p:sldLayoutId id="2147484659" r:id="rId4"/>
    <p:sldLayoutId id="2147484660" r:id="rId5"/>
    <p:sldLayoutId id="2147484661" r:id="rId6"/>
    <p:sldLayoutId id="2147484662" r:id="rId7"/>
    <p:sldLayoutId id="2147484663" r:id="rId8"/>
    <p:sldLayoutId id="2147484664" r:id="rId9"/>
    <p:sldLayoutId id="2147484665" r:id="rId10"/>
    <p:sldLayoutId id="2147484666" r:id="rId11"/>
    <p:sldLayoutId id="2147484667" r:id="rId12"/>
  </p:sldLayoutIdLst>
  <p:transition spd="med">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514350" y="1600200"/>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14350" y="6356350"/>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514725" y="6356350"/>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372350" y="6356350"/>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0FB5BFF-6DEE-4FEB-9514-F2781FC0A2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33" r:id="rId1"/>
    <p:sldLayoutId id="2147484634" r:id="rId2"/>
    <p:sldLayoutId id="2147484635" r:id="rId3"/>
    <p:sldLayoutId id="2147484636" r:id="rId4"/>
    <p:sldLayoutId id="2147484637" r:id="rId5"/>
    <p:sldLayoutId id="2147484638" r:id="rId6"/>
    <p:sldLayoutId id="2147484639" r:id="rId7"/>
    <p:sldLayoutId id="2147484640" r:id="rId8"/>
    <p:sldLayoutId id="2147484641" r:id="rId9"/>
    <p:sldLayoutId id="2147484642" r:id="rId10"/>
    <p:sldLayoutId id="2147484643" r:id="rId11"/>
  </p:sldLayoutIdLst>
  <p:transition spd="med">
    <p:fade/>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514350" y="1600200"/>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charset="0"/>
              </a:defRPr>
            </a:lvl1pPr>
          </a:lstStyle>
          <a:p>
            <a:pPr>
              <a:defRPr/>
            </a:pPr>
            <a:fld id="{03362A75-4E3E-4971-A250-E08E30A87C9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68" r:id="rId1"/>
    <p:sldLayoutId id="2147484669" r:id="rId2"/>
    <p:sldLayoutId id="2147484670" r:id="rId3"/>
    <p:sldLayoutId id="2147484671" r:id="rId4"/>
    <p:sldLayoutId id="2147484672" r:id="rId5"/>
    <p:sldLayoutId id="2147484673" r:id="rId6"/>
    <p:sldLayoutId id="2147484674" r:id="rId7"/>
    <p:sldLayoutId id="2147484675" r:id="rId8"/>
    <p:sldLayoutId id="2147484676" r:id="rId9"/>
    <p:sldLayoutId id="2147484677" r:id="rId10"/>
    <p:sldLayoutId id="2147484678" r:id="rId11"/>
    <p:sldLayoutId id="2147484679" r:id="rId12"/>
  </p:sldLayoutIdLst>
  <p:transition spd="med">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514350" y="1600200"/>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charset="0"/>
              </a:defRPr>
            </a:lvl1pPr>
          </a:lstStyle>
          <a:p>
            <a:pPr>
              <a:defRPr/>
            </a:pPr>
            <a:fld id="{1BCBC71A-7FBC-4925-A320-DA6F20DC5D3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80" r:id="rId1"/>
    <p:sldLayoutId id="2147484681" r:id="rId2"/>
    <p:sldLayoutId id="2147484682" r:id="rId3"/>
    <p:sldLayoutId id="2147484683" r:id="rId4"/>
    <p:sldLayoutId id="2147484684" r:id="rId5"/>
    <p:sldLayoutId id="2147484685" r:id="rId6"/>
    <p:sldLayoutId id="2147484686" r:id="rId7"/>
    <p:sldLayoutId id="2147484687" r:id="rId8"/>
    <p:sldLayoutId id="2147484688" r:id="rId9"/>
    <p:sldLayoutId id="2147484689" r:id="rId10"/>
    <p:sldLayoutId id="2147484690" r:id="rId11"/>
    <p:sldLayoutId id="2147484691" r:id="rId12"/>
  </p:sldLayoutIdLst>
  <p:transition spd="med">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9219"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rgbClr val="003366"/>
                </a:solidFill>
              </a:defRPr>
            </a:lvl1pPr>
          </a:lstStyle>
          <a:p>
            <a:pPr>
              <a:defRPr/>
            </a:pPr>
            <a:endParaRPr lang="en-US"/>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rgbClr val="003366"/>
                </a:solidFill>
              </a:defRPr>
            </a:lvl1pPr>
          </a:lstStyle>
          <a:p>
            <a:pPr>
              <a:defRPr/>
            </a:pPr>
            <a:endParaRPr lang="en-US"/>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solidFill>
                  <a:srgbClr val="003366"/>
                </a:solidFill>
              </a:defRPr>
            </a:lvl1pPr>
          </a:lstStyle>
          <a:p>
            <a:pPr>
              <a:defRPr/>
            </a:pPr>
            <a:fld id="{62CA7723-A864-483B-AAA5-6A958375582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44" r:id="rId1"/>
    <p:sldLayoutId id="2147484645" r:id="rId2"/>
    <p:sldLayoutId id="2147484646" r:id="rId3"/>
    <p:sldLayoutId id="2147484647" r:id="rId4"/>
    <p:sldLayoutId id="2147484648" r:id="rId5"/>
    <p:sldLayoutId id="2147484649" r:id="rId6"/>
    <p:sldLayoutId id="2147484650" r:id="rId7"/>
    <p:sldLayoutId id="2147484651" r:id="rId8"/>
    <p:sldLayoutId id="2147484652" r:id="rId9"/>
    <p:sldLayoutId id="2147484653" r:id="rId10"/>
    <p:sldLayoutId id="2147484654" r:id="rId11"/>
    <p:sldLayoutId id="2147484655"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1.xml"/><Relationship Id="rId1" Type="http://schemas.openxmlformats.org/officeDocument/2006/relationships/themeOverride" Target="../theme/themeOverride1.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Microsoft_PowerPoint_97-2003_Presentation1.ppt"/><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7.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8.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PowerPoint_97-2003_Presentation2.ppt"/><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9.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Microsoft_Excel_97-2003_Worksheet3.xls"/><Relationship Id="rId2" Type="http://schemas.openxmlformats.org/officeDocument/2006/relationships/slideLayout" Target="../slideLayouts/slideLayout75.xml"/><Relationship Id="rId1" Type="http://schemas.openxmlformats.org/officeDocument/2006/relationships/vmlDrawing" Target="../drawings/vmlDrawing7.vml"/><Relationship Id="rId4" Type="http://schemas.openxmlformats.org/officeDocument/2006/relationships/image" Target="../media/image10.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Microsoft_Excel_97-2003_Worksheet4.xls"/><Relationship Id="rId2" Type="http://schemas.openxmlformats.org/officeDocument/2006/relationships/slideLayout" Target="../slideLayouts/slideLayout47.xml"/><Relationship Id="rId1" Type="http://schemas.openxmlformats.org/officeDocument/2006/relationships/vmlDrawing" Target="../drawings/vmlDrawing8.vml"/><Relationship Id="rId4" Type="http://schemas.openxmlformats.org/officeDocument/2006/relationships/image" Target="../media/image11.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ctrTitle"/>
          </p:nvPr>
        </p:nvSpPr>
        <p:spPr>
          <a:xfrm>
            <a:off x="876300" y="609600"/>
            <a:ext cx="8686800" cy="2514600"/>
          </a:xfrm>
          <a:noFill/>
        </p:spPr>
        <p:txBody>
          <a:bodyPr/>
          <a:lstStyle/>
          <a:p>
            <a:r>
              <a:rPr lang="en-US" sz="3200" b="1" dirty="0" smtClean="0">
                <a:solidFill>
                  <a:srgbClr val="FFFF00"/>
                </a:solidFill>
              </a:rPr>
              <a:t>Assisted </a:t>
            </a:r>
            <a:r>
              <a:rPr lang="en-US" sz="3200" b="1" dirty="0" smtClean="0">
                <a:solidFill>
                  <a:srgbClr val="FFFF00"/>
                </a:solidFill>
              </a:rPr>
              <a:t>Outpatient </a:t>
            </a:r>
            <a:r>
              <a:rPr lang="en-US" sz="3200" b="1" dirty="0" smtClean="0">
                <a:solidFill>
                  <a:srgbClr val="FFFF00"/>
                </a:solidFill>
              </a:rPr>
              <a:t>Treatment:</a:t>
            </a:r>
            <a:br>
              <a:rPr lang="en-US" sz="3200" b="1" dirty="0" smtClean="0">
                <a:solidFill>
                  <a:srgbClr val="FFFF00"/>
                </a:solidFill>
              </a:rPr>
            </a:br>
            <a:r>
              <a:rPr lang="en-US" sz="2800" b="1" dirty="0" smtClean="0">
                <a:solidFill>
                  <a:srgbClr val="FFFF00"/>
                </a:solidFill>
              </a:rPr>
              <a:t>The Data and the Controversy</a:t>
            </a:r>
            <a:r>
              <a:rPr lang="en-US" sz="3200" b="1" dirty="0" smtClean="0">
                <a:solidFill>
                  <a:srgbClr val="FFFF00"/>
                </a:solidFill>
              </a:rPr>
              <a:t/>
            </a:r>
            <a:br>
              <a:rPr lang="en-US" sz="3200" b="1" dirty="0" smtClean="0">
                <a:solidFill>
                  <a:srgbClr val="FFFF00"/>
                </a:solidFill>
              </a:rPr>
            </a:br>
            <a:r>
              <a:rPr lang="en-US" sz="3200" b="1" dirty="0" smtClean="0">
                <a:solidFill>
                  <a:srgbClr val="FFFF00"/>
                </a:solidFill>
              </a:rPr>
              <a:t/>
            </a:r>
            <a:br>
              <a:rPr lang="en-US" sz="3200" b="1" dirty="0" smtClean="0">
                <a:solidFill>
                  <a:srgbClr val="FFFF00"/>
                </a:solidFill>
              </a:rPr>
            </a:br>
            <a:r>
              <a:rPr lang="en-US" sz="2800" b="1" dirty="0" smtClean="0">
                <a:solidFill>
                  <a:srgbClr val="FFC000"/>
                </a:solidFill>
              </a:rPr>
              <a:t>Carl </a:t>
            </a:r>
            <a:r>
              <a:rPr lang="en-US" sz="2800" b="1" dirty="0" smtClean="0">
                <a:solidFill>
                  <a:srgbClr val="FFC000"/>
                </a:solidFill>
              </a:rPr>
              <a:t>Taube Award Lecture 2011</a:t>
            </a:r>
            <a:r>
              <a:rPr lang="en-US" sz="3200" b="1" dirty="0" smtClean="0">
                <a:solidFill>
                  <a:srgbClr val="FFFF00"/>
                </a:solidFill>
              </a:rPr>
              <a:t/>
            </a:r>
            <a:br>
              <a:rPr lang="en-US" sz="3200" b="1" dirty="0" smtClean="0">
                <a:solidFill>
                  <a:srgbClr val="FFFF00"/>
                </a:solidFill>
              </a:rPr>
            </a:br>
            <a:endParaRPr lang="en-US" sz="3200" b="1" dirty="0" smtClean="0">
              <a:solidFill>
                <a:srgbClr val="FFFF00"/>
              </a:solidFill>
            </a:endParaRPr>
          </a:p>
        </p:txBody>
      </p:sp>
      <p:sp>
        <p:nvSpPr>
          <p:cNvPr id="47107" name="Rectangle 3"/>
          <p:cNvSpPr>
            <a:spLocks noGrp="1" noChangeArrowheads="1"/>
          </p:cNvSpPr>
          <p:nvPr>
            <p:ph type="subTitle" idx="1"/>
          </p:nvPr>
        </p:nvSpPr>
        <p:spPr>
          <a:xfrm>
            <a:off x="1562100" y="2971800"/>
            <a:ext cx="7162800" cy="1752600"/>
          </a:xfrm>
          <a:noFill/>
        </p:spPr>
        <p:txBody>
          <a:bodyPr/>
          <a:lstStyle/>
          <a:p>
            <a:pPr marL="342900" indent="-342900"/>
            <a:r>
              <a:rPr lang="en-US" sz="2400" b="1" dirty="0" smtClean="0">
                <a:solidFill>
                  <a:schemeClr val="bg1"/>
                </a:solidFill>
              </a:rPr>
              <a:t>Marvin S. Swartz, M.D.</a:t>
            </a:r>
          </a:p>
          <a:p>
            <a:pPr marL="342900" indent="-342900"/>
            <a:r>
              <a:rPr lang="en-US" sz="2400" b="1" dirty="0" smtClean="0">
                <a:solidFill>
                  <a:schemeClr val="bg1"/>
                </a:solidFill>
              </a:rPr>
              <a:t>Services Effectiveness Research Program</a:t>
            </a:r>
          </a:p>
          <a:p>
            <a:pPr marL="342900" indent="-342900"/>
            <a:r>
              <a:rPr lang="en-US" sz="2400" b="1" dirty="0" smtClean="0">
                <a:solidFill>
                  <a:schemeClr val="bg1"/>
                </a:solidFill>
              </a:rPr>
              <a:t>Duke University Medical Center</a:t>
            </a:r>
          </a:p>
          <a:p>
            <a:pPr marL="342900" indent="-342900" algn="l"/>
            <a:endParaRPr lang="en-US" sz="1800" b="1" dirty="0" smtClean="0">
              <a:solidFill>
                <a:schemeClr val="bg1"/>
              </a:solidFill>
            </a:endParaRPr>
          </a:p>
          <a:p>
            <a:pPr marL="342900" indent="-342900" algn="l"/>
            <a:endParaRPr lang="en-US" sz="1800" b="1" dirty="0" smtClean="0">
              <a:solidFill>
                <a:schemeClr val="bg1"/>
              </a:solidFill>
            </a:endParaRPr>
          </a:p>
          <a:p>
            <a:pPr marL="342900" indent="-342900" algn="l"/>
            <a:r>
              <a:rPr lang="en-US" sz="1800" b="1" dirty="0" smtClean="0">
                <a:solidFill>
                  <a:schemeClr val="bg1"/>
                </a:solidFill>
              </a:rPr>
              <a:t>Support from:  National Institute of Mental Health</a:t>
            </a:r>
          </a:p>
          <a:p>
            <a:pPr marL="342900" indent="-342900" algn="l"/>
            <a:r>
              <a:rPr lang="en-US" sz="1800" b="1" dirty="0" smtClean="0">
                <a:solidFill>
                  <a:schemeClr val="bg1"/>
                </a:solidFill>
              </a:rPr>
              <a:t>MacArthur Research Network on Mandated Community Treatment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b="1" smtClean="0">
                <a:solidFill>
                  <a:srgbClr val="FFFF00"/>
                </a:solidFill>
              </a:rPr>
              <a:t>AOT Questions</a:t>
            </a:r>
          </a:p>
        </p:txBody>
      </p:sp>
      <p:sp>
        <p:nvSpPr>
          <p:cNvPr id="48131" name="Rectangle 3"/>
          <p:cNvSpPr>
            <a:spLocks noGrp="1" noChangeArrowheads="1"/>
          </p:cNvSpPr>
          <p:nvPr>
            <p:ph type="body" idx="1"/>
          </p:nvPr>
        </p:nvSpPr>
        <p:spPr/>
        <p:txBody>
          <a:bodyPr/>
          <a:lstStyle/>
          <a:p>
            <a:r>
              <a:rPr lang="en-US" sz="3600" b="1" dirty="0" smtClean="0">
                <a:solidFill>
                  <a:schemeClr val="bg1"/>
                </a:solidFill>
              </a:rPr>
              <a:t>Can </a:t>
            </a:r>
            <a:r>
              <a:rPr lang="en-US" b="1" dirty="0" smtClean="0">
                <a:solidFill>
                  <a:schemeClr val="bg1"/>
                </a:solidFill>
              </a:rPr>
              <a:t>Assisted Outpatient Treatment (AOT) be effective and under what conditions?</a:t>
            </a:r>
          </a:p>
          <a:p>
            <a:r>
              <a:rPr lang="en-US" b="1" dirty="0" smtClean="0">
                <a:solidFill>
                  <a:schemeClr val="bg1"/>
                </a:solidFill>
              </a:rPr>
              <a:t>What is the nature of the controversy about AOT?</a:t>
            </a:r>
          </a:p>
          <a:p>
            <a:r>
              <a:rPr lang="en-US" b="1" dirty="0" smtClean="0">
                <a:solidFill>
                  <a:schemeClr val="bg1"/>
                </a:solidFill>
              </a:rPr>
              <a:t>Is it cost effective?</a:t>
            </a:r>
          </a:p>
          <a:p>
            <a:endParaRPr lang="en-US" b="1" dirty="0" smtClean="0">
              <a:solidFill>
                <a:schemeClr val="bg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219200" y="157163"/>
            <a:ext cx="7772400" cy="1443037"/>
          </a:xfrm>
          <a:prstGeom prst="rect">
            <a:avLst/>
          </a:prstGeom>
          <a:noFill/>
          <a:ln w="9525">
            <a:noFill/>
            <a:miter lim="800000"/>
            <a:headEnd/>
            <a:tailEnd/>
          </a:ln>
        </p:spPr>
        <p:txBody>
          <a:bodyPr lIns="92075" tIns="46038" rIns="92075" bIns="46038" anchor="ctr"/>
          <a:lstStyle/>
          <a:p>
            <a:pPr algn="ctr"/>
            <a:r>
              <a:rPr lang="en-US" sz="3600" b="1">
                <a:solidFill>
                  <a:srgbClr val="FFFF00"/>
                </a:solidFill>
              </a:rPr>
              <a:t>Assisted Outpatient Treatment (AOT)</a:t>
            </a:r>
          </a:p>
        </p:txBody>
      </p:sp>
      <p:sp>
        <p:nvSpPr>
          <p:cNvPr id="49155" name="Rectangle 3"/>
          <p:cNvSpPr>
            <a:spLocks noChangeArrowheads="1"/>
          </p:cNvSpPr>
          <p:nvPr/>
        </p:nvSpPr>
        <p:spPr bwMode="auto">
          <a:xfrm>
            <a:off x="766763" y="1066800"/>
            <a:ext cx="7772400" cy="4800600"/>
          </a:xfrm>
          <a:prstGeom prst="rect">
            <a:avLst/>
          </a:prstGeom>
          <a:noFill/>
          <a:ln w="9525">
            <a:noFill/>
            <a:miter lim="800000"/>
            <a:headEnd/>
            <a:tailEnd/>
          </a:ln>
        </p:spPr>
        <p:txBody>
          <a:bodyPr lIns="92075" tIns="46038" rIns="92075" bIns="46038"/>
          <a:lstStyle/>
          <a:p>
            <a:pPr marL="342900" indent="-342900">
              <a:spcBef>
                <a:spcPct val="20000"/>
              </a:spcBef>
              <a:buClr>
                <a:schemeClr val="tx2"/>
              </a:buClr>
              <a:buSzPct val="75000"/>
              <a:buFont typeface="Wingdings" pitchFamily="2" charset="2"/>
              <a:buChar char="§"/>
            </a:pPr>
            <a:endParaRPr lang="en-US" sz="3600" b="1" dirty="0"/>
          </a:p>
          <a:p>
            <a:pPr marL="342900" indent="-342900">
              <a:spcBef>
                <a:spcPct val="20000"/>
              </a:spcBef>
              <a:buClr>
                <a:schemeClr val="bg1"/>
              </a:buClr>
              <a:buSzPct val="75000"/>
              <a:buFont typeface="Wingdings" pitchFamily="2" charset="2"/>
              <a:buChar char="§"/>
            </a:pPr>
            <a:r>
              <a:rPr lang="en-US" sz="3600" b="1" dirty="0">
                <a:solidFill>
                  <a:schemeClr val="bg1"/>
                </a:solidFill>
              </a:rPr>
              <a:t>Permitted in all but a few states</a:t>
            </a:r>
          </a:p>
          <a:p>
            <a:pPr marL="342900" indent="-342900">
              <a:spcBef>
                <a:spcPct val="20000"/>
              </a:spcBef>
              <a:buClr>
                <a:schemeClr val="bg1"/>
              </a:buClr>
              <a:buSzPct val="75000"/>
              <a:buFont typeface="Wingdings" pitchFamily="2" charset="2"/>
              <a:buChar char="§"/>
            </a:pPr>
            <a:r>
              <a:rPr lang="en-US" sz="3600" b="1" dirty="0">
                <a:solidFill>
                  <a:schemeClr val="bg1"/>
                </a:solidFill>
              </a:rPr>
              <a:t>Explicitly permitted by 44 states and the District of Columbia</a:t>
            </a:r>
          </a:p>
          <a:p>
            <a:pPr marL="342900" indent="-342900">
              <a:spcBef>
                <a:spcPct val="20000"/>
              </a:spcBef>
              <a:buClr>
                <a:schemeClr val="bg1"/>
              </a:buClr>
              <a:buSzPct val="75000"/>
              <a:buFont typeface="Wingdings" pitchFamily="2" charset="2"/>
              <a:buChar char="§"/>
            </a:pPr>
            <a:r>
              <a:rPr lang="en-US" sz="3600" b="1" dirty="0">
                <a:solidFill>
                  <a:schemeClr val="bg1"/>
                </a:solidFill>
              </a:rPr>
              <a:t>Despite statutory support, used inconsistently</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990600" y="457200"/>
            <a:ext cx="7772400" cy="1143000"/>
          </a:xfrm>
          <a:prstGeom prst="rect">
            <a:avLst/>
          </a:prstGeom>
          <a:noFill/>
          <a:ln w="9525">
            <a:noFill/>
            <a:miter lim="800000"/>
            <a:headEnd/>
            <a:tailEnd/>
          </a:ln>
        </p:spPr>
        <p:txBody>
          <a:bodyPr lIns="92075" tIns="46038" rIns="92075" bIns="46038" anchor="ctr"/>
          <a:lstStyle/>
          <a:p>
            <a:pPr algn="ctr"/>
            <a:r>
              <a:rPr lang="en-US" sz="3200" b="1">
                <a:solidFill>
                  <a:srgbClr val="FFFF00"/>
                </a:solidFill>
              </a:rPr>
              <a:t>VARIANTS OF AOT</a:t>
            </a:r>
          </a:p>
        </p:txBody>
      </p:sp>
      <p:sp>
        <p:nvSpPr>
          <p:cNvPr id="50179" name="Rectangle 3"/>
          <p:cNvSpPr>
            <a:spLocks noChangeArrowheads="1"/>
          </p:cNvSpPr>
          <p:nvPr/>
        </p:nvSpPr>
        <p:spPr bwMode="auto">
          <a:xfrm>
            <a:off x="995363" y="1600200"/>
            <a:ext cx="7772400" cy="4343400"/>
          </a:xfrm>
          <a:prstGeom prst="rect">
            <a:avLst/>
          </a:prstGeom>
          <a:noFill/>
          <a:ln w="9525">
            <a:noFill/>
            <a:miter lim="800000"/>
            <a:headEnd/>
            <a:tailEnd/>
          </a:ln>
        </p:spPr>
        <p:txBody>
          <a:bodyPr lIns="92075" tIns="46038" rIns="92075" bIns="46038"/>
          <a:lstStyle/>
          <a:p>
            <a:pPr marL="342900" indent="-342900">
              <a:spcBef>
                <a:spcPct val="20000"/>
              </a:spcBef>
              <a:buClr>
                <a:schemeClr val="bg1"/>
              </a:buClr>
              <a:buSzPct val="75000"/>
              <a:buFontTx/>
              <a:buChar char="•"/>
            </a:pPr>
            <a:r>
              <a:rPr lang="en-US" sz="3200" b="1" dirty="0">
                <a:solidFill>
                  <a:schemeClr val="bg1"/>
                </a:solidFill>
              </a:rPr>
              <a:t>Conditional release for involuntarily hospitalized patients</a:t>
            </a:r>
          </a:p>
          <a:p>
            <a:pPr marL="342900" indent="-342900">
              <a:spcBef>
                <a:spcPct val="20000"/>
              </a:spcBef>
              <a:buClr>
                <a:schemeClr val="bg1"/>
              </a:buClr>
              <a:buSzPct val="75000"/>
              <a:buFontTx/>
              <a:buChar char="•"/>
            </a:pPr>
            <a:r>
              <a:rPr lang="en-US" sz="3200" b="1" dirty="0">
                <a:solidFill>
                  <a:schemeClr val="bg1"/>
                </a:solidFill>
              </a:rPr>
              <a:t>Alternative to hospitalization for patients who meet inpatient commitment criteria</a:t>
            </a:r>
          </a:p>
          <a:p>
            <a:pPr marL="342900" indent="-342900">
              <a:spcBef>
                <a:spcPct val="20000"/>
              </a:spcBef>
              <a:buClr>
                <a:schemeClr val="bg1"/>
              </a:buClr>
              <a:buSzPct val="75000"/>
              <a:buFontTx/>
              <a:buChar char="•"/>
            </a:pPr>
            <a:r>
              <a:rPr lang="en-US" sz="3200" b="1" dirty="0">
                <a:solidFill>
                  <a:schemeClr val="bg1"/>
                </a:solidFill>
              </a:rPr>
              <a:t>Alternative status for patients who do not meet inpatient </a:t>
            </a:r>
            <a:r>
              <a:rPr lang="en-US" sz="3200" b="1" dirty="0" smtClean="0">
                <a:solidFill>
                  <a:schemeClr val="bg1"/>
                </a:solidFill>
              </a:rPr>
              <a:t>criteria</a:t>
            </a:r>
            <a:endParaRPr lang="en-US" sz="3200" b="1"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1066800" y="457200"/>
            <a:ext cx="7772400" cy="1143000"/>
          </a:xfrm>
          <a:prstGeom prst="rect">
            <a:avLst/>
          </a:prstGeom>
          <a:noFill/>
          <a:ln w="9525">
            <a:noFill/>
            <a:miter lim="800000"/>
            <a:headEnd/>
            <a:tailEnd/>
          </a:ln>
        </p:spPr>
        <p:txBody>
          <a:bodyPr lIns="92075" tIns="46038" rIns="92075" bIns="46038" anchor="ctr"/>
          <a:lstStyle/>
          <a:p>
            <a:pPr algn="ctr"/>
            <a:r>
              <a:rPr lang="en-US" sz="4000" b="1">
                <a:solidFill>
                  <a:srgbClr val="FFFF00"/>
                </a:solidFill>
              </a:rPr>
              <a:t>Controversies about AOT</a:t>
            </a:r>
          </a:p>
        </p:txBody>
      </p:sp>
      <p:sp>
        <p:nvSpPr>
          <p:cNvPr id="51203" name="Rectangle 3"/>
          <p:cNvSpPr>
            <a:spLocks noChangeArrowheads="1"/>
          </p:cNvSpPr>
          <p:nvPr/>
        </p:nvSpPr>
        <p:spPr bwMode="auto">
          <a:xfrm>
            <a:off x="919163" y="1676400"/>
            <a:ext cx="7772400" cy="4114800"/>
          </a:xfrm>
          <a:prstGeom prst="rect">
            <a:avLst/>
          </a:prstGeom>
          <a:noFill/>
          <a:ln w="9525">
            <a:noFill/>
            <a:miter lim="800000"/>
            <a:headEnd/>
            <a:tailEnd/>
          </a:ln>
        </p:spPr>
        <p:txBody>
          <a:bodyPr lIns="92075" tIns="46038" rIns="92075" bIns="46038"/>
          <a:lstStyle/>
          <a:p>
            <a:pPr marL="342900" indent="-342900">
              <a:spcBef>
                <a:spcPct val="20000"/>
              </a:spcBef>
              <a:buClr>
                <a:schemeClr val="bg1"/>
              </a:buClr>
              <a:buFontTx/>
              <a:buChar char="•"/>
            </a:pPr>
            <a:r>
              <a:rPr lang="en-US" sz="2800" b="1" dirty="0">
                <a:solidFill>
                  <a:schemeClr val="bg1"/>
                </a:solidFill>
              </a:rPr>
              <a:t>Availability of appropriate services with aggressive outreach might obviate the need</a:t>
            </a:r>
          </a:p>
          <a:p>
            <a:pPr marL="342900" indent="-342900">
              <a:spcBef>
                <a:spcPct val="20000"/>
              </a:spcBef>
              <a:buClr>
                <a:schemeClr val="bg1"/>
              </a:buClr>
              <a:buFontTx/>
              <a:buChar char="•"/>
            </a:pPr>
            <a:r>
              <a:rPr lang="en-US" sz="2800" b="1" dirty="0">
                <a:solidFill>
                  <a:schemeClr val="bg1"/>
                </a:solidFill>
              </a:rPr>
              <a:t>Should not be used as a substitute for inadequacies in service systems</a:t>
            </a:r>
          </a:p>
          <a:p>
            <a:pPr marL="342900" indent="-342900">
              <a:spcBef>
                <a:spcPct val="20000"/>
              </a:spcBef>
              <a:buClr>
                <a:schemeClr val="bg1"/>
              </a:buClr>
              <a:buFontTx/>
              <a:buChar char="•"/>
            </a:pPr>
            <a:r>
              <a:rPr lang="en-US" sz="2800" b="1" dirty="0">
                <a:solidFill>
                  <a:schemeClr val="bg1"/>
                </a:solidFill>
              </a:rPr>
              <a:t>Applying coercion to patient blames the victim for service deficiencies.</a:t>
            </a:r>
          </a:p>
          <a:p>
            <a:pPr marL="342900" indent="-342900">
              <a:spcBef>
                <a:spcPct val="20000"/>
              </a:spcBef>
              <a:buClr>
                <a:schemeClr val="bg1"/>
              </a:buClr>
              <a:buFontTx/>
              <a:buChar char="•"/>
            </a:pPr>
            <a:r>
              <a:rPr lang="en-US" sz="2800" b="1" dirty="0">
                <a:solidFill>
                  <a:schemeClr val="bg1"/>
                </a:solidFill>
              </a:rPr>
              <a:t>Systems of care should be held accountable for gaps in care.</a:t>
            </a:r>
          </a:p>
          <a:p>
            <a:pPr marL="342900" indent="-342900">
              <a:spcBef>
                <a:spcPct val="20000"/>
              </a:spcBef>
              <a:buClr>
                <a:schemeClr val="bg1"/>
              </a:buClr>
              <a:buFontTx/>
              <a:buChar char="•"/>
            </a:pPr>
            <a:endParaRPr lang="en-US" sz="3200" b="1" dirty="0">
              <a:solidFill>
                <a:schemeClr val="bg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b="1" smtClean="0">
                <a:solidFill>
                  <a:srgbClr val="FFFF00"/>
                </a:solidFill>
              </a:rPr>
              <a:t>Views of AOT</a:t>
            </a:r>
          </a:p>
        </p:txBody>
      </p:sp>
      <p:sp>
        <p:nvSpPr>
          <p:cNvPr id="52227" name="Rectangle 3"/>
          <p:cNvSpPr>
            <a:spLocks noGrp="1" noChangeArrowheads="1"/>
          </p:cNvSpPr>
          <p:nvPr>
            <p:ph type="body" idx="1"/>
          </p:nvPr>
        </p:nvSpPr>
        <p:spPr/>
        <p:txBody>
          <a:bodyPr/>
          <a:lstStyle/>
          <a:p>
            <a:pPr eaLnBrk="1" hangingPunct="1">
              <a:lnSpc>
                <a:spcPct val="80000"/>
              </a:lnSpc>
              <a:buFontTx/>
              <a:buNone/>
            </a:pPr>
            <a:r>
              <a:rPr lang="en-US" sz="2400" smtClean="0"/>
              <a:t>    </a:t>
            </a:r>
          </a:p>
          <a:p>
            <a:pPr eaLnBrk="1" hangingPunct="1">
              <a:lnSpc>
                <a:spcPct val="80000"/>
              </a:lnSpc>
              <a:buFontTx/>
              <a:buNone/>
            </a:pPr>
            <a:r>
              <a:rPr lang="en-US" sz="2800" smtClean="0"/>
              <a:t>   </a:t>
            </a:r>
            <a:r>
              <a:rPr lang="en-US" sz="2800" b="1" smtClean="0">
                <a:solidFill>
                  <a:schemeClr val="bg1"/>
                </a:solidFill>
              </a:rPr>
              <a:t>“Today, the forced drugging common inside of  institutions has climbed over the walls and  is now out in our communities. Citizens in the USA &amp; parts of the world, living peacefully at home, are now court ordered to take powerful psychiatric drugs against their will. Typically these are "neuroleptic drugs" that can cause structural brain damage and even kill.”</a:t>
            </a:r>
            <a:br>
              <a:rPr lang="en-US" sz="2800" b="1" smtClean="0">
                <a:solidFill>
                  <a:schemeClr val="bg1"/>
                </a:solidFill>
              </a:rPr>
            </a:br>
            <a:r>
              <a:rPr lang="en-US" sz="2800" b="1" smtClean="0">
                <a:solidFill>
                  <a:schemeClr val="bg1"/>
                </a:solidFill>
              </a:rPr>
              <a:t/>
            </a:r>
            <a:br>
              <a:rPr lang="en-US" sz="2800" b="1" smtClean="0">
                <a:solidFill>
                  <a:schemeClr val="bg1"/>
                </a:solidFill>
              </a:rPr>
            </a:br>
            <a:r>
              <a:rPr lang="en-US" sz="2800" b="1" smtClean="0">
                <a:solidFill>
                  <a:schemeClr val="bg1"/>
                </a:solidFill>
              </a:rPr>
              <a:t>David Oaks</a:t>
            </a:r>
          </a:p>
          <a:p>
            <a:pPr eaLnBrk="1" hangingPunct="1">
              <a:lnSpc>
                <a:spcPct val="80000"/>
              </a:lnSpc>
              <a:buFontTx/>
              <a:buNone/>
            </a:pPr>
            <a:r>
              <a:rPr lang="en-US" sz="2800" b="1" smtClean="0">
                <a:solidFill>
                  <a:schemeClr val="bg1"/>
                </a:solidFill>
              </a:rPr>
              <a:t>	MindFreedom</a:t>
            </a:r>
          </a:p>
          <a:p>
            <a:pPr eaLnBrk="1" hangingPunct="1">
              <a:lnSpc>
                <a:spcPct val="80000"/>
              </a:lnSpc>
              <a:buFontTx/>
              <a:buNone/>
            </a:pPr>
            <a:endParaRPr lang="en-US" sz="2800" b="1" smtClean="0"/>
          </a:p>
          <a:p>
            <a:pPr eaLnBrk="1" hangingPunct="1">
              <a:lnSpc>
                <a:spcPct val="80000"/>
              </a:lnSpc>
              <a:buFontTx/>
              <a:buNone/>
            </a:pPr>
            <a:r>
              <a:rPr lang="en-US" sz="2400" smtClean="0"/>
              <a:t/>
            </a:r>
            <a:br>
              <a:rPr lang="en-US" sz="2400" smtClean="0"/>
            </a:br>
            <a:endParaRPr lang="en-US" sz="240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noFill/>
        </p:spPr>
        <p:txBody>
          <a:bodyPr lIns="91440" tIns="45720" rIns="91440" bIns="45720"/>
          <a:lstStyle/>
          <a:p>
            <a:pPr eaLnBrk="1" hangingPunct="1"/>
            <a:r>
              <a:rPr lang="en-US" b="1" smtClean="0">
                <a:solidFill>
                  <a:srgbClr val="FFFF00"/>
                </a:solidFill>
              </a:rPr>
              <a:t>Views of AOT</a:t>
            </a:r>
          </a:p>
        </p:txBody>
      </p:sp>
      <p:sp>
        <p:nvSpPr>
          <p:cNvPr id="53251" name="Rectangle 3"/>
          <p:cNvSpPr>
            <a:spLocks noGrp="1" noChangeArrowheads="1"/>
          </p:cNvSpPr>
          <p:nvPr>
            <p:ph type="body" idx="1"/>
          </p:nvPr>
        </p:nvSpPr>
        <p:spPr>
          <a:noFill/>
        </p:spPr>
        <p:txBody>
          <a:bodyPr lIns="91440" tIns="45720" rIns="91440" bIns="45720"/>
          <a:lstStyle/>
          <a:p>
            <a:pPr marL="381000" indent="-381000" eaLnBrk="1" hangingPunct="1">
              <a:lnSpc>
                <a:spcPct val="80000"/>
              </a:lnSpc>
              <a:buFontTx/>
              <a:buNone/>
            </a:pPr>
            <a:r>
              <a:rPr lang="en-US" sz="2800" smtClean="0"/>
              <a:t>  </a:t>
            </a:r>
            <a:r>
              <a:rPr lang="en-US" sz="2800" b="1" smtClean="0">
                <a:solidFill>
                  <a:schemeClr val="bg1"/>
                </a:solidFill>
              </a:rPr>
              <a:t>“Civil libertarians have made it almost impossible to treat psychotic individuals who refuse care. These misguided activists have created a morass of legal obstacles that prevents us from helping many psychotic individuals until they have a finger on a trigger...It's time to reverse course. Mandatory treatment for those too ill to recognize they need help is far more humane than our present mandatory nontreatment.”</a:t>
            </a:r>
          </a:p>
          <a:p>
            <a:pPr marL="381000" indent="-381000" eaLnBrk="1" hangingPunct="1">
              <a:lnSpc>
                <a:spcPct val="80000"/>
              </a:lnSpc>
              <a:buFontTx/>
              <a:buNone/>
            </a:pPr>
            <a:r>
              <a:rPr lang="en-US" sz="2800" b="1" smtClean="0">
                <a:solidFill>
                  <a:schemeClr val="bg1"/>
                </a:solidFill>
              </a:rPr>
              <a:t>		 — E. Fuller Torrey</a:t>
            </a:r>
            <a:endParaRPr lang="en-US" sz="2800" smtClean="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noFill/>
        </p:spPr>
        <p:txBody>
          <a:bodyPr lIns="91440" tIns="45720" rIns="91440" bIns="45720"/>
          <a:lstStyle/>
          <a:p>
            <a:pPr eaLnBrk="1" hangingPunct="1"/>
            <a:r>
              <a:rPr lang="en-US" b="1" smtClean="0">
                <a:solidFill>
                  <a:srgbClr val="FFFF00"/>
                </a:solidFill>
              </a:rPr>
              <a:t>Views of AOT</a:t>
            </a:r>
          </a:p>
        </p:txBody>
      </p:sp>
      <p:sp>
        <p:nvSpPr>
          <p:cNvPr id="54275" name="Rectangle 3"/>
          <p:cNvSpPr>
            <a:spLocks noGrp="1" noChangeArrowheads="1"/>
          </p:cNvSpPr>
          <p:nvPr>
            <p:ph type="body" idx="1"/>
          </p:nvPr>
        </p:nvSpPr>
        <p:spPr>
          <a:noFill/>
        </p:spPr>
        <p:txBody>
          <a:bodyPr lIns="91440" tIns="45720" rIns="91440" bIns="45720"/>
          <a:lstStyle/>
          <a:p>
            <a:pPr eaLnBrk="1" hangingPunct="1">
              <a:lnSpc>
                <a:spcPct val="80000"/>
              </a:lnSpc>
              <a:tabLst>
                <a:tab pos="5943600" algn="r"/>
              </a:tabLst>
            </a:pPr>
            <a:endParaRPr lang="en-US" sz="2800" smtClean="0"/>
          </a:p>
          <a:p>
            <a:pPr eaLnBrk="1" hangingPunct="1">
              <a:lnSpc>
                <a:spcPct val="80000"/>
              </a:lnSpc>
              <a:buFontTx/>
              <a:buNone/>
              <a:tabLst>
                <a:tab pos="5943600" algn="r"/>
              </a:tabLst>
            </a:pPr>
            <a:r>
              <a:rPr lang="en-US" sz="2800" b="1" smtClean="0"/>
              <a:t>    </a:t>
            </a:r>
            <a:r>
              <a:rPr lang="en-US" sz="2800" b="1" smtClean="0">
                <a:solidFill>
                  <a:schemeClr val="bg1"/>
                </a:solidFill>
              </a:rPr>
              <a:t>“Laws change for a single reason, in reaction to highly publicized incidents of violence. People care about public safety. I am not saying it is right, I am saying this is the reality... So if you're changing [OPC] laws in your state, you have to understand that... You have to take the debate out of the mental health arena and put it in the criminal justice/public safety arena.”</a:t>
            </a:r>
          </a:p>
          <a:p>
            <a:pPr eaLnBrk="1" hangingPunct="1">
              <a:lnSpc>
                <a:spcPct val="80000"/>
              </a:lnSpc>
              <a:buFontTx/>
              <a:buNone/>
              <a:tabLst>
                <a:tab pos="5943600" algn="r"/>
              </a:tabLst>
            </a:pPr>
            <a:r>
              <a:rPr lang="en-US" sz="2800" b="1" smtClean="0">
                <a:solidFill>
                  <a:schemeClr val="bg1"/>
                </a:solidFill>
              </a:rPr>
              <a:t> 	 	— D. J. Jaffe </a:t>
            </a:r>
          </a:p>
          <a:p>
            <a:pPr eaLnBrk="1" hangingPunct="1">
              <a:lnSpc>
                <a:spcPct val="80000"/>
              </a:lnSpc>
              <a:buFontTx/>
              <a:buNone/>
              <a:tabLst>
                <a:tab pos="5943600" algn="r"/>
              </a:tabLst>
            </a:pPr>
            <a:r>
              <a:rPr lang="en-US" sz="2800" b="1" smtClean="0"/>
              <a:t> </a:t>
            </a:r>
          </a:p>
          <a:p>
            <a:pPr eaLnBrk="1" hangingPunct="1">
              <a:lnSpc>
                <a:spcPct val="80000"/>
              </a:lnSpc>
              <a:spcBef>
                <a:spcPct val="0"/>
              </a:spcBef>
              <a:buFontTx/>
              <a:buNone/>
              <a:tabLst>
                <a:tab pos="5943600" algn="r"/>
              </a:tabLst>
            </a:pPr>
            <a:endParaRPr lang="en-US" sz="2000" b="1"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143000" y="457200"/>
            <a:ext cx="7772400" cy="1143000"/>
          </a:xfrm>
          <a:prstGeom prst="rect">
            <a:avLst/>
          </a:prstGeom>
          <a:noFill/>
          <a:ln w="9525">
            <a:noFill/>
            <a:miter lim="800000"/>
            <a:headEnd/>
            <a:tailEnd/>
          </a:ln>
        </p:spPr>
        <p:txBody>
          <a:bodyPr lIns="92075" tIns="46038" rIns="92075" bIns="46038" anchor="ctr"/>
          <a:lstStyle/>
          <a:p>
            <a:pPr algn="ctr"/>
            <a:r>
              <a:rPr lang="en-US" sz="4000" b="1">
                <a:solidFill>
                  <a:srgbClr val="FFFF00"/>
                </a:solidFill>
              </a:rPr>
              <a:t>Criteria for AOT in N.C</a:t>
            </a:r>
            <a:r>
              <a:rPr lang="en-US" sz="3200" b="1">
                <a:solidFill>
                  <a:srgbClr val="FFFF00"/>
                </a:solidFill>
              </a:rPr>
              <a:t>.</a:t>
            </a:r>
          </a:p>
        </p:txBody>
      </p:sp>
      <p:sp>
        <p:nvSpPr>
          <p:cNvPr id="55299" name="Rectangle 3"/>
          <p:cNvSpPr>
            <a:spLocks noChangeArrowheads="1"/>
          </p:cNvSpPr>
          <p:nvPr/>
        </p:nvSpPr>
        <p:spPr bwMode="auto">
          <a:xfrm>
            <a:off x="842963" y="1752600"/>
            <a:ext cx="7772400" cy="4114800"/>
          </a:xfrm>
          <a:prstGeom prst="rect">
            <a:avLst/>
          </a:prstGeom>
          <a:noFill/>
          <a:ln w="9525">
            <a:noFill/>
            <a:miter lim="800000"/>
            <a:headEnd/>
            <a:tailEnd/>
          </a:ln>
        </p:spPr>
        <p:txBody>
          <a:bodyPr lIns="92075" tIns="46038" rIns="92075" bIns="46038"/>
          <a:lstStyle/>
          <a:p>
            <a:pPr marL="342900" indent="-342900">
              <a:spcBef>
                <a:spcPct val="20000"/>
              </a:spcBef>
              <a:buClr>
                <a:schemeClr val="bg1"/>
              </a:buClr>
              <a:buSzPct val="75000"/>
              <a:buFontTx/>
              <a:buChar char="•"/>
            </a:pPr>
            <a:r>
              <a:rPr lang="en-US" sz="2800" b="1">
                <a:solidFill>
                  <a:schemeClr val="bg1"/>
                </a:solidFill>
              </a:rPr>
              <a:t>Presence of a serious mental illness</a:t>
            </a:r>
          </a:p>
          <a:p>
            <a:pPr marL="342900" indent="-342900">
              <a:spcBef>
                <a:spcPct val="20000"/>
              </a:spcBef>
              <a:buClr>
                <a:schemeClr val="bg1"/>
              </a:buClr>
              <a:buSzPct val="75000"/>
              <a:buFontTx/>
              <a:buChar char="•"/>
            </a:pPr>
            <a:r>
              <a:rPr lang="en-US" sz="2800" b="1">
                <a:solidFill>
                  <a:schemeClr val="bg1"/>
                </a:solidFill>
              </a:rPr>
              <a:t>Capacity to survive in the community with available supports</a:t>
            </a:r>
          </a:p>
          <a:p>
            <a:pPr marL="342900" indent="-342900">
              <a:spcBef>
                <a:spcPct val="20000"/>
              </a:spcBef>
              <a:buClr>
                <a:schemeClr val="bg1"/>
              </a:buClr>
              <a:buSzPct val="75000"/>
              <a:buFontTx/>
              <a:buChar char="•"/>
            </a:pPr>
            <a:r>
              <a:rPr lang="en-US" sz="2800" b="1">
                <a:solidFill>
                  <a:schemeClr val="bg1"/>
                </a:solidFill>
              </a:rPr>
              <a:t>Clinical history indicating a need for treatment to prevent deterioration that would predictably result in dangerousness</a:t>
            </a:r>
          </a:p>
          <a:p>
            <a:pPr marL="342900" indent="-342900">
              <a:spcBef>
                <a:spcPct val="20000"/>
              </a:spcBef>
              <a:buClr>
                <a:schemeClr val="bg1"/>
              </a:buClr>
              <a:buSzPct val="75000"/>
              <a:buFontTx/>
              <a:buChar char="•"/>
            </a:pPr>
            <a:r>
              <a:rPr lang="en-US" sz="2800" b="1">
                <a:solidFill>
                  <a:schemeClr val="bg1"/>
                </a:solidFill>
              </a:rPr>
              <a:t>Mental status that limits or negates the individual's ability to make informed decisions to seek or comply voluntarily with recommended treatment</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Image1"/>
          <p:cNvPicPr>
            <a:picLocks noChangeAspect="1" noChangeArrowheads="1"/>
          </p:cNvPicPr>
          <p:nvPr/>
        </p:nvPicPr>
        <p:blipFill>
          <a:blip r:embed="rId2" cstate="print"/>
          <a:srcRect/>
          <a:stretch>
            <a:fillRect/>
          </a:stretch>
        </p:blipFill>
        <p:spPr bwMode="auto">
          <a:xfrm>
            <a:off x="0" y="319088"/>
            <a:ext cx="10287000" cy="62198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200" b="1" smtClean="0">
                <a:solidFill>
                  <a:srgbClr val="FFFF00"/>
                </a:solidFill>
              </a:rPr>
              <a:t>Odds ratio for hospital readmission during any given month of 1-year trial</a:t>
            </a:r>
          </a:p>
        </p:txBody>
      </p:sp>
      <p:sp>
        <p:nvSpPr>
          <p:cNvPr id="57347" name="Rectangle 3"/>
          <p:cNvSpPr>
            <a:spLocks noGrp="1" noChangeArrowheads="1"/>
          </p:cNvSpPr>
          <p:nvPr>
            <p:ph type="body" idx="1"/>
          </p:nvPr>
        </p:nvSpPr>
        <p:spPr>
          <a:xfrm>
            <a:off x="600075" y="1600200"/>
            <a:ext cx="9344025" cy="4525963"/>
          </a:xfrm>
        </p:spPr>
        <p:txBody>
          <a:bodyPr/>
          <a:lstStyle/>
          <a:p>
            <a:pPr eaLnBrk="1" hangingPunct="1">
              <a:buFontTx/>
              <a:buNone/>
            </a:pPr>
            <a:r>
              <a:rPr lang="en-US" b="1" smtClean="0">
                <a:solidFill>
                  <a:schemeClr val="bg1"/>
                </a:solidFill>
              </a:rPr>
              <a:t>------------------------------------------------------------------</a:t>
            </a:r>
          </a:p>
          <a:p>
            <a:pPr eaLnBrk="1" hangingPunct="1">
              <a:buFontTx/>
              <a:buNone/>
            </a:pPr>
            <a:r>
              <a:rPr lang="en-US" b="1" smtClean="0">
                <a:solidFill>
                  <a:schemeClr val="bg1"/>
                </a:solidFill>
              </a:rPr>
              <a:t> 					Odds </a:t>
            </a:r>
          </a:p>
          <a:p>
            <a:pPr eaLnBrk="1" hangingPunct="1">
              <a:buFontTx/>
              <a:buNone/>
            </a:pPr>
            <a:r>
              <a:rPr lang="en-US" b="1" smtClean="0">
                <a:solidFill>
                  <a:schemeClr val="bg1"/>
                </a:solidFill>
              </a:rPr>
              <a:t>					Ratio     95% CI        p value</a:t>
            </a:r>
          </a:p>
          <a:p>
            <a:pPr eaLnBrk="1" hangingPunct="1">
              <a:buFontTx/>
              <a:buNone/>
            </a:pPr>
            <a:r>
              <a:rPr lang="en-US" b="1" smtClean="0">
                <a:solidFill>
                  <a:schemeClr val="bg1"/>
                </a:solidFill>
              </a:rPr>
              <a:t>======================================</a:t>
            </a:r>
          </a:p>
          <a:p>
            <a:pPr eaLnBrk="1" hangingPunct="1">
              <a:buFontTx/>
              <a:buNone/>
            </a:pPr>
            <a:r>
              <a:rPr lang="en-US" b="1" smtClean="0">
                <a:solidFill>
                  <a:schemeClr val="bg1"/>
                </a:solidFill>
              </a:rPr>
              <a:t>Control group 		[1.00]</a:t>
            </a:r>
          </a:p>
          <a:p>
            <a:pPr eaLnBrk="1" hangingPunct="1">
              <a:buFontTx/>
              <a:buNone/>
            </a:pPr>
            <a:r>
              <a:rPr lang="en-US" b="1" smtClean="0">
                <a:solidFill>
                  <a:schemeClr val="bg1"/>
                </a:solidFill>
              </a:rPr>
              <a:t>OPC group   		0.64    (0.46 – 0.88)     p&lt;0.01</a:t>
            </a:r>
          </a:p>
          <a:p>
            <a:pPr eaLnBrk="1" hangingPunct="1">
              <a:buFontTx/>
              <a:buNone/>
            </a:pPr>
            <a:r>
              <a:rPr lang="en-US" sz="3600" b="1" smtClean="0">
                <a:solidFill>
                  <a:schemeClr val="bg1"/>
                </a:solidFill>
              </a:rPr>
              <a:t>----------------------------------------------------------</a:t>
            </a:r>
          </a:p>
          <a:p>
            <a:pPr lvl="1" eaLnBrk="1" hangingPunct="1"/>
            <a:endParaRPr lang="en-US" sz="3200" b="1" smtClean="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857250" y="381000"/>
            <a:ext cx="8743950" cy="1143000"/>
          </a:xfrm>
          <a:noFill/>
        </p:spPr>
        <p:txBody>
          <a:bodyPr/>
          <a:lstStyle/>
          <a:p>
            <a:r>
              <a:rPr lang="en-US" sz="2000" b="1" smtClean="0"/>
              <a:t>Involuntary Outpatient Commitment (OPC): Percent Subjects With Any Psychiatric Hospital Admissions by Days of OPC</a:t>
            </a:r>
          </a:p>
        </p:txBody>
      </p:sp>
      <p:graphicFrame>
        <p:nvGraphicFramePr>
          <p:cNvPr id="58371" name="Object 3"/>
          <p:cNvGraphicFramePr>
            <a:graphicFrameLocks noGrp="1"/>
          </p:cNvGraphicFramePr>
          <p:nvPr>
            <p:ph type="chart" idx="1"/>
          </p:nvPr>
        </p:nvGraphicFramePr>
        <p:xfrm>
          <a:off x="762000" y="457200"/>
          <a:ext cx="8904288" cy="5849938"/>
        </p:xfrm>
        <a:graphic>
          <a:graphicData uri="http://schemas.openxmlformats.org/presentationml/2006/ole">
            <mc:AlternateContent xmlns:mc="http://schemas.openxmlformats.org/markup-compatibility/2006">
              <mc:Choice xmlns:v="urn:schemas-microsoft-com:vml" Requires="v">
                <p:oleObj spid="_x0000_s58377" name="Chart" r:id="rId3" imgW="13478400" imgH="8856000" progId="MSGraph.Chart.8">
                  <p:embed followColorScheme="full"/>
                </p:oleObj>
              </mc:Choice>
              <mc:Fallback>
                <p:oleObj name="Chart" r:id="rId3" imgW="13478400" imgH="8856000" progId="MSGraph.Chart.8">
                  <p:embed followColorScheme="full"/>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57200"/>
                        <a:ext cx="8904288" cy="5849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8372" name="Rectangle 4"/>
          <p:cNvSpPr>
            <a:spLocks noChangeArrowheads="1"/>
          </p:cNvSpPr>
          <p:nvPr/>
        </p:nvSpPr>
        <p:spPr bwMode="auto">
          <a:xfrm rot="-5400000">
            <a:off x="194469" y="4114007"/>
            <a:ext cx="2109787" cy="400050"/>
          </a:xfrm>
          <a:prstGeom prst="rect">
            <a:avLst/>
          </a:prstGeom>
          <a:noFill/>
          <a:ln w="9525">
            <a:noFill/>
            <a:miter lim="800000"/>
            <a:headEnd/>
            <a:tailEnd/>
          </a:ln>
        </p:spPr>
        <p:txBody>
          <a:bodyPr wrap="none" lIns="92075" tIns="46038" rIns="92075" bIns="46038">
            <a:spAutoFit/>
          </a:bodyPr>
          <a:lstStyle/>
          <a:p>
            <a:r>
              <a:rPr lang="en-US" sz="2000" b="1"/>
              <a:t>Percent Admitted</a:t>
            </a:r>
          </a:p>
        </p:txBody>
      </p:sp>
      <p:sp>
        <p:nvSpPr>
          <p:cNvPr id="58373" name="Rectangle 5"/>
          <p:cNvSpPr>
            <a:spLocks noChangeArrowheads="1"/>
          </p:cNvSpPr>
          <p:nvPr/>
        </p:nvSpPr>
        <p:spPr bwMode="auto">
          <a:xfrm>
            <a:off x="3222625" y="1522413"/>
            <a:ext cx="390525" cy="339725"/>
          </a:xfrm>
          <a:prstGeom prst="rect">
            <a:avLst/>
          </a:prstGeom>
          <a:noFill/>
          <a:ln w="9525">
            <a:noFill/>
            <a:miter lim="800000"/>
            <a:headEnd/>
            <a:tailEnd/>
          </a:ln>
        </p:spPr>
        <p:txBody>
          <a:bodyPr wrap="none" lIns="92075" tIns="46038" rIns="92075" bIns="46038">
            <a:spAutoFit/>
          </a:bodyPr>
          <a:lstStyle/>
          <a:p>
            <a:r>
              <a:rPr lang="en-US" sz="1600" b="1"/>
              <a:t>48</a:t>
            </a:r>
          </a:p>
        </p:txBody>
      </p:sp>
      <p:sp>
        <p:nvSpPr>
          <p:cNvPr id="58374" name="Rectangle 6"/>
          <p:cNvSpPr>
            <a:spLocks noChangeArrowheads="1"/>
          </p:cNvSpPr>
          <p:nvPr/>
        </p:nvSpPr>
        <p:spPr bwMode="auto">
          <a:xfrm>
            <a:off x="5375275" y="1446213"/>
            <a:ext cx="390525" cy="339725"/>
          </a:xfrm>
          <a:prstGeom prst="rect">
            <a:avLst/>
          </a:prstGeom>
          <a:noFill/>
          <a:ln w="9525">
            <a:noFill/>
            <a:miter lim="800000"/>
            <a:headEnd/>
            <a:tailEnd/>
          </a:ln>
        </p:spPr>
        <p:txBody>
          <a:bodyPr wrap="none" lIns="92075" tIns="46038" rIns="92075" bIns="46038">
            <a:spAutoFit/>
          </a:bodyPr>
          <a:lstStyle/>
          <a:p>
            <a:r>
              <a:rPr lang="en-US" sz="1600" b="1"/>
              <a:t>50</a:t>
            </a:r>
          </a:p>
        </p:txBody>
      </p:sp>
      <p:sp>
        <p:nvSpPr>
          <p:cNvPr id="58375" name="Rectangle 7"/>
          <p:cNvSpPr>
            <a:spLocks noChangeArrowheads="1"/>
          </p:cNvSpPr>
          <p:nvPr/>
        </p:nvSpPr>
        <p:spPr bwMode="auto">
          <a:xfrm>
            <a:off x="7461250" y="2514600"/>
            <a:ext cx="390525" cy="339725"/>
          </a:xfrm>
          <a:prstGeom prst="rect">
            <a:avLst/>
          </a:prstGeom>
          <a:noFill/>
          <a:ln w="9525">
            <a:noFill/>
            <a:miter lim="800000"/>
            <a:headEnd/>
            <a:tailEnd/>
          </a:ln>
        </p:spPr>
        <p:txBody>
          <a:bodyPr wrap="none" lIns="92075" tIns="46038" rIns="92075" bIns="46038">
            <a:spAutoFit/>
          </a:bodyPr>
          <a:lstStyle/>
          <a:p>
            <a:r>
              <a:rPr lang="en-US" sz="1600" b="1"/>
              <a:t>32</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771525" y="228600"/>
            <a:ext cx="8743950" cy="1143000"/>
          </a:xfrm>
          <a:noFill/>
        </p:spPr>
        <p:txBody>
          <a:bodyPr/>
          <a:lstStyle/>
          <a:p>
            <a:r>
              <a:rPr lang="en-US" sz="2800" b="1" smtClean="0"/>
              <a:t>Mean Psychiatric Hospital Days by Days of OPC</a:t>
            </a:r>
          </a:p>
        </p:txBody>
      </p:sp>
      <p:graphicFrame>
        <p:nvGraphicFramePr>
          <p:cNvPr id="59395" name="Object 3"/>
          <p:cNvGraphicFramePr>
            <a:graphicFrameLocks noGrp="1"/>
          </p:cNvGraphicFramePr>
          <p:nvPr>
            <p:ph type="chart" idx="1"/>
          </p:nvPr>
        </p:nvGraphicFramePr>
        <p:xfrm>
          <a:off x="1265238" y="1981200"/>
          <a:ext cx="7735887" cy="4095750"/>
        </p:xfrm>
        <a:graphic>
          <a:graphicData uri="http://schemas.openxmlformats.org/presentationml/2006/ole">
            <mc:AlternateContent xmlns:mc="http://schemas.openxmlformats.org/markup-compatibility/2006">
              <mc:Choice xmlns:v="urn:schemas-microsoft-com:vml" Requires="v">
                <p:oleObj spid="_x0000_s59401" name="Chart" r:id="rId3" imgW="11750400" imgH="6220800" progId="MSGraph.Chart.8">
                  <p:embed followColorScheme="full"/>
                </p:oleObj>
              </mc:Choice>
              <mc:Fallback>
                <p:oleObj name="Chart" r:id="rId3" imgW="11750400" imgH="6220800" progId="MSGraph.Chart.8">
                  <p:embed followColorScheme="full"/>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5238" y="1981200"/>
                        <a:ext cx="7735887" cy="409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9396" name="Rectangle 4"/>
          <p:cNvSpPr>
            <a:spLocks noChangeArrowheads="1"/>
          </p:cNvSpPr>
          <p:nvPr/>
        </p:nvSpPr>
        <p:spPr bwMode="auto">
          <a:xfrm rot="-5460000">
            <a:off x="230188" y="3819525"/>
            <a:ext cx="2187575" cy="371475"/>
          </a:xfrm>
          <a:prstGeom prst="rect">
            <a:avLst/>
          </a:prstGeom>
          <a:noFill/>
          <a:ln w="9525">
            <a:noFill/>
            <a:miter lim="800000"/>
            <a:headEnd/>
            <a:tailEnd/>
          </a:ln>
        </p:spPr>
        <p:txBody>
          <a:bodyPr wrap="none" lIns="92075" tIns="46038" rIns="92075" bIns="46038">
            <a:spAutoFit/>
          </a:bodyPr>
          <a:lstStyle/>
          <a:p>
            <a:r>
              <a:rPr lang="en-US" sz="1800" b="1"/>
              <a:t>Mean Hospital Days</a:t>
            </a:r>
          </a:p>
        </p:txBody>
      </p:sp>
      <p:sp>
        <p:nvSpPr>
          <p:cNvPr id="59397" name="Rectangle 5"/>
          <p:cNvSpPr>
            <a:spLocks noChangeArrowheads="1"/>
          </p:cNvSpPr>
          <p:nvPr/>
        </p:nvSpPr>
        <p:spPr bwMode="auto">
          <a:xfrm>
            <a:off x="3276600" y="2743200"/>
            <a:ext cx="544513" cy="339725"/>
          </a:xfrm>
          <a:prstGeom prst="rect">
            <a:avLst/>
          </a:prstGeom>
          <a:noFill/>
          <a:ln w="9525">
            <a:noFill/>
            <a:miter lim="800000"/>
            <a:headEnd/>
            <a:tailEnd/>
          </a:ln>
        </p:spPr>
        <p:txBody>
          <a:bodyPr wrap="none" lIns="92075" tIns="46038" rIns="92075" bIns="46038">
            <a:spAutoFit/>
          </a:bodyPr>
          <a:lstStyle/>
          <a:p>
            <a:r>
              <a:rPr lang="en-US" sz="1600" b="1"/>
              <a:t>27.9</a:t>
            </a:r>
          </a:p>
        </p:txBody>
      </p:sp>
      <p:sp>
        <p:nvSpPr>
          <p:cNvPr id="59398" name="Rectangle 6"/>
          <p:cNvSpPr>
            <a:spLocks noChangeArrowheads="1"/>
          </p:cNvSpPr>
          <p:nvPr/>
        </p:nvSpPr>
        <p:spPr bwMode="auto">
          <a:xfrm>
            <a:off x="5257800" y="1905000"/>
            <a:ext cx="708025" cy="336550"/>
          </a:xfrm>
          <a:prstGeom prst="rect">
            <a:avLst/>
          </a:prstGeom>
          <a:noFill/>
          <a:ln w="9525">
            <a:noFill/>
            <a:miter lim="800000"/>
            <a:headEnd/>
            <a:tailEnd/>
          </a:ln>
        </p:spPr>
        <p:txBody>
          <a:bodyPr lIns="92075" tIns="46038" rIns="92075" bIns="46038">
            <a:spAutoFit/>
          </a:bodyPr>
          <a:lstStyle/>
          <a:p>
            <a:r>
              <a:rPr lang="en-US" sz="1600" b="1"/>
              <a:t>37.7</a:t>
            </a:r>
          </a:p>
        </p:txBody>
      </p:sp>
      <p:sp>
        <p:nvSpPr>
          <p:cNvPr id="59399" name="Rectangle 7"/>
          <p:cNvSpPr>
            <a:spLocks noChangeArrowheads="1"/>
          </p:cNvSpPr>
          <p:nvPr/>
        </p:nvSpPr>
        <p:spPr bwMode="auto">
          <a:xfrm>
            <a:off x="7239000" y="4267200"/>
            <a:ext cx="544513" cy="339725"/>
          </a:xfrm>
          <a:prstGeom prst="rect">
            <a:avLst/>
          </a:prstGeom>
          <a:noFill/>
          <a:ln w="9525">
            <a:noFill/>
            <a:miter lim="800000"/>
            <a:headEnd/>
            <a:tailEnd/>
          </a:ln>
        </p:spPr>
        <p:txBody>
          <a:bodyPr wrap="none" lIns="92075" tIns="46038" rIns="92075" bIns="46038">
            <a:spAutoFit/>
          </a:bodyPr>
          <a:lstStyle/>
          <a:p>
            <a:r>
              <a:rPr lang="en-US" sz="1600" b="1"/>
              <a:t>7.51</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1295400" y="304800"/>
            <a:ext cx="7772400" cy="1143000"/>
          </a:xfrm>
          <a:prstGeom prst="rect">
            <a:avLst/>
          </a:prstGeom>
          <a:noFill/>
          <a:ln w="9525">
            <a:noFill/>
            <a:miter lim="800000"/>
            <a:headEnd/>
            <a:tailEnd/>
          </a:ln>
        </p:spPr>
        <p:txBody>
          <a:bodyPr anchor="b"/>
          <a:lstStyle/>
          <a:p>
            <a:pPr algn="ctr"/>
            <a:r>
              <a:rPr lang="en-US" sz="4400" b="1" dirty="0">
                <a:solidFill>
                  <a:srgbClr val="FFFF00"/>
                </a:solidFill>
              </a:rPr>
              <a:t>Summary of NC OPC </a:t>
            </a:r>
            <a:r>
              <a:rPr lang="en-US" sz="4400" b="1" dirty="0" smtClean="0">
                <a:solidFill>
                  <a:srgbClr val="FFFF00"/>
                </a:solidFill>
              </a:rPr>
              <a:t>Findings</a:t>
            </a:r>
            <a:endParaRPr lang="en-US" sz="4400" b="1" dirty="0">
              <a:solidFill>
                <a:srgbClr val="FFFF00"/>
              </a:solidFill>
            </a:endParaRPr>
          </a:p>
        </p:txBody>
      </p:sp>
      <p:sp>
        <p:nvSpPr>
          <p:cNvPr id="60419" name="Rectangle 3"/>
          <p:cNvSpPr>
            <a:spLocks noChangeArrowheads="1"/>
          </p:cNvSpPr>
          <p:nvPr/>
        </p:nvSpPr>
        <p:spPr bwMode="auto">
          <a:xfrm>
            <a:off x="1295400" y="1828800"/>
            <a:ext cx="8229600" cy="5029200"/>
          </a:xfrm>
          <a:prstGeom prst="rect">
            <a:avLst/>
          </a:prstGeom>
          <a:noFill/>
          <a:ln w="9525">
            <a:noFill/>
            <a:miter lim="800000"/>
            <a:headEnd/>
            <a:tailEnd/>
          </a:ln>
        </p:spPr>
        <p:txBody>
          <a:bodyPr/>
          <a:lstStyle/>
          <a:p>
            <a:pPr marL="342900" indent="-342900">
              <a:spcBef>
                <a:spcPct val="20000"/>
              </a:spcBef>
              <a:buFont typeface="Wingdings" pitchFamily="2" charset="2"/>
              <a:buChar char="§"/>
            </a:pPr>
            <a:r>
              <a:rPr lang="en-US" sz="2800" b="1">
                <a:solidFill>
                  <a:schemeClr val="bg1"/>
                </a:solidFill>
              </a:rPr>
              <a:t>OPC can reduce hospital recidivism</a:t>
            </a:r>
          </a:p>
          <a:p>
            <a:pPr marL="342900" indent="-342900">
              <a:spcBef>
                <a:spcPct val="20000"/>
              </a:spcBef>
              <a:buFont typeface="Wingdings" pitchFamily="2" charset="2"/>
              <a:buChar char="§"/>
            </a:pPr>
            <a:r>
              <a:rPr lang="en-US" sz="2800" b="1">
                <a:solidFill>
                  <a:schemeClr val="bg1"/>
                </a:solidFill>
              </a:rPr>
              <a:t>However: </a:t>
            </a:r>
          </a:p>
          <a:p>
            <a:pPr marL="914400" lvl="1" indent="-457200">
              <a:spcBef>
                <a:spcPct val="20000"/>
              </a:spcBef>
              <a:buFontTx/>
              <a:buChar char="•"/>
            </a:pPr>
            <a:r>
              <a:rPr lang="en-US" sz="2800" b="1">
                <a:solidFill>
                  <a:schemeClr val="bg1"/>
                </a:solidFill>
              </a:rPr>
              <a:t>OPC must be applied for an extended period </a:t>
            </a:r>
          </a:p>
          <a:p>
            <a:pPr marL="914400" lvl="1" indent="-457200">
              <a:spcBef>
                <a:spcPct val="20000"/>
              </a:spcBef>
              <a:buFontTx/>
              <a:buChar char="•"/>
            </a:pPr>
            <a:r>
              <a:rPr lang="en-US" sz="2800" b="1">
                <a:solidFill>
                  <a:schemeClr val="bg1"/>
                </a:solidFill>
              </a:rPr>
              <a:t>It is only effective when delivered in  combination with frequent mental health services.</a:t>
            </a:r>
          </a:p>
          <a:p>
            <a:pPr marL="914400" lvl="1" indent="-457200">
              <a:spcBef>
                <a:spcPct val="20000"/>
              </a:spcBef>
              <a:buFont typeface="Wingdings" pitchFamily="2" charset="2"/>
              <a:buChar char="§"/>
            </a:pPr>
            <a:endParaRPr lang="en-US" sz="2800" b="1">
              <a:solidFill>
                <a:schemeClr val="bg1"/>
              </a:solidFill>
            </a:endParaRPr>
          </a:p>
          <a:p>
            <a:pPr marL="342900" indent="-342900">
              <a:spcBef>
                <a:spcPct val="20000"/>
              </a:spcBef>
              <a:buFontTx/>
              <a:buChar char="•"/>
            </a:pPr>
            <a:endParaRPr lang="en-US" sz="2800" b="1">
              <a:solidFill>
                <a:schemeClr val="bg1"/>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ChangeArrowheads="1"/>
          </p:cNvSpPr>
          <p:nvPr/>
        </p:nvSpPr>
        <p:spPr bwMode="auto">
          <a:xfrm>
            <a:off x="1295400" y="0"/>
            <a:ext cx="6884988" cy="1219200"/>
          </a:xfrm>
          <a:prstGeom prst="rect">
            <a:avLst/>
          </a:prstGeom>
          <a:noFill/>
          <a:ln w="9525">
            <a:noFill/>
            <a:miter lim="800000"/>
            <a:headEnd/>
            <a:tailEnd/>
          </a:ln>
        </p:spPr>
        <p:txBody>
          <a:bodyPr anchor="b"/>
          <a:lstStyle/>
          <a:p>
            <a:pPr algn="ctr"/>
            <a:r>
              <a:rPr lang="en-US" sz="4400" b="1" dirty="0">
                <a:solidFill>
                  <a:srgbClr val="FFFF00"/>
                </a:solidFill>
              </a:rPr>
              <a:t>Summary </a:t>
            </a:r>
            <a:r>
              <a:rPr lang="en-US" sz="2800" b="1" dirty="0">
                <a:solidFill>
                  <a:srgbClr val="FFFF00"/>
                </a:solidFill>
              </a:rPr>
              <a:t>(continued)</a:t>
            </a:r>
            <a:endParaRPr lang="en-US" sz="4400" b="1" dirty="0">
              <a:solidFill>
                <a:srgbClr val="FFFF00"/>
              </a:solidFill>
            </a:endParaRPr>
          </a:p>
        </p:txBody>
      </p:sp>
      <p:sp>
        <p:nvSpPr>
          <p:cNvPr id="61443" name="Rectangle 1027"/>
          <p:cNvSpPr>
            <a:spLocks noChangeArrowheads="1"/>
          </p:cNvSpPr>
          <p:nvPr/>
        </p:nvSpPr>
        <p:spPr bwMode="auto">
          <a:xfrm>
            <a:off x="1295400" y="1371600"/>
            <a:ext cx="7243763" cy="4000500"/>
          </a:xfrm>
          <a:prstGeom prst="rect">
            <a:avLst/>
          </a:prstGeom>
          <a:noFill/>
          <a:ln w="9525">
            <a:noFill/>
            <a:miter lim="800000"/>
            <a:headEnd/>
            <a:tailEnd/>
          </a:ln>
        </p:spPr>
        <p:txBody>
          <a:bodyPr/>
          <a:lstStyle/>
          <a:p>
            <a:pPr marL="342900" indent="-342900">
              <a:spcBef>
                <a:spcPct val="20000"/>
              </a:spcBef>
              <a:buFont typeface="Wingdings" pitchFamily="2" charset="2"/>
              <a:buChar char="§"/>
            </a:pPr>
            <a:r>
              <a:rPr lang="en-US" sz="2800" b="1" dirty="0">
                <a:solidFill>
                  <a:schemeClr val="bg1"/>
                </a:solidFill>
              </a:rPr>
              <a:t>Other findings: </a:t>
            </a:r>
          </a:p>
          <a:p>
            <a:pPr marL="742950" lvl="1" indent="-285750">
              <a:spcBef>
                <a:spcPct val="20000"/>
              </a:spcBef>
              <a:buFontTx/>
              <a:buChar char="•"/>
            </a:pPr>
            <a:r>
              <a:rPr lang="en-US" sz="2800" b="1" dirty="0">
                <a:solidFill>
                  <a:schemeClr val="bg1"/>
                </a:solidFill>
              </a:rPr>
              <a:t>OPC can reduce violence, victimization, family strain, arrests and improve medication adherence and quality of life. </a:t>
            </a:r>
          </a:p>
          <a:p>
            <a:pPr marL="342900" indent="-342900">
              <a:spcBef>
                <a:spcPct val="20000"/>
              </a:spcBef>
              <a:buFont typeface="Wingdings" pitchFamily="2" charset="2"/>
              <a:buChar char="§"/>
            </a:pPr>
            <a:r>
              <a:rPr lang="en-US" sz="2800" b="1" dirty="0">
                <a:solidFill>
                  <a:schemeClr val="bg1"/>
                </a:solidFill>
              </a:rPr>
              <a:t>However:</a:t>
            </a:r>
          </a:p>
          <a:p>
            <a:pPr marL="742950" lvl="1" indent="-285750">
              <a:spcBef>
                <a:spcPct val="20000"/>
              </a:spcBef>
              <a:buFontTx/>
              <a:buChar char="•"/>
            </a:pPr>
            <a:r>
              <a:rPr lang="en-US" sz="2800" b="1" dirty="0">
                <a:solidFill>
                  <a:schemeClr val="bg1"/>
                </a:solidFill>
              </a:rPr>
              <a:t>To be effective, it must be delivered for an extended period AND in combination with regular mental health services.</a:t>
            </a:r>
          </a:p>
          <a:p>
            <a:pPr marL="742950" lvl="1" indent="-285750">
              <a:spcBef>
                <a:spcPct val="20000"/>
              </a:spcBef>
              <a:buFontTx/>
              <a:buChar char="•"/>
            </a:pPr>
            <a:r>
              <a:rPr lang="en-US" sz="2800" b="1" dirty="0">
                <a:solidFill>
                  <a:schemeClr val="bg1"/>
                </a:solidFill>
              </a:rPr>
              <a:t>Limitations: the ‘dose’ of OPC and service intensity could not be controlled.</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z="3600" b="1" smtClean="0">
                <a:solidFill>
                  <a:srgbClr val="FFFF00"/>
                </a:solidFill>
              </a:rPr>
              <a:t>Assisted Outpatient Treatment (AOT) in NYC: Summary of Pilot Study</a:t>
            </a:r>
          </a:p>
        </p:txBody>
      </p:sp>
      <p:sp>
        <p:nvSpPr>
          <p:cNvPr id="62467" name="Rectangle 3"/>
          <p:cNvSpPr>
            <a:spLocks noGrp="1" noChangeArrowheads="1"/>
          </p:cNvSpPr>
          <p:nvPr>
            <p:ph type="body" idx="1"/>
          </p:nvPr>
        </p:nvSpPr>
        <p:spPr/>
        <p:txBody>
          <a:bodyPr/>
          <a:lstStyle/>
          <a:p>
            <a:pPr eaLnBrk="1" hangingPunct="1">
              <a:lnSpc>
                <a:spcPct val="90000"/>
              </a:lnSpc>
            </a:pPr>
            <a:r>
              <a:rPr lang="en-US" sz="2400" b="1" smtClean="0">
                <a:solidFill>
                  <a:schemeClr val="bg1"/>
                </a:solidFill>
              </a:rPr>
              <a:t>New York enacted a pilot statute to be tested in NYC</a:t>
            </a:r>
          </a:p>
          <a:p>
            <a:pPr eaLnBrk="1" hangingPunct="1">
              <a:lnSpc>
                <a:spcPct val="90000"/>
              </a:lnSpc>
            </a:pPr>
            <a:r>
              <a:rPr lang="en-US" sz="2400" b="1" smtClean="0">
                <a:solidFill>
                  <a:schemeClr val="bg1"/>
                </a:solidFill>
              </a:rPr>
              <a:t>Bellevue Hospital Study of  pilot NYC Law (pre-Kendra’s Law)—by order of Legislature.</a:t>
            </a:r>
          </a:p>
          <a:p>
            <a:pPr eaLnBrk="1" hangingPunct="1">
              <a:lnSpc>
                <a:spcPct val="90000"/>
              </a:lnSpc>
            </a:pPr>
            <a:r>
              <a:rPr lang="en-US" sz="2400" b="1" smtClean="0">
                <a:solidFill>
                  <a:schemeClr val="bg1"/>
                </a:solidFill>
              </a:rPr>
              <a:t>Consumers randomly received  AOT + Enhanced Services vs. Enhanced Services Alone.</a:t>
            </a:r>
          </a:p>
          <a:p>
            <a:pPr eaLnBrk="1" hangingPunct="1">
              <a:lnSpc>
                <a:spcPct val="90000"/>
              </a:lnSpc>
            </a:pPr>
            <a:r>
              <a:rPr lang="en-US" sz="2400" b="1" smtClean="0">
                <a:solidFill>
                  <a:srgbClr val="FFFF00"/>
                </a:solidFill>
              </a:rPr>
              <a:t>Findings:</a:t>
            </a:r>
            <a:r>
              <a:rPr lang="en-US" sz="2400" b="1" smtClean="0">
                <a:solidFill>
                  <a:schemeClr val="bg1"/>
                </a:solidFill>
              </a:rPr>
              <a:t> No differences between AOT vs. Enhanced Services</a:t>
            </a:r>
          </a:p>
          <a:p>
            <a:pPr eaLnBrk="1" hangingPunct="1">
              <a:lnSpc>
                <a:spcPct val="90000"/>
              </a:lnSpc>
            </a:pPr>
            <a:r>
              <a:rPr lang="en-US" sz="2400" b="1" smtClean="0">
                <a:solidFill>
                  <a:srgbClr val="FFFF00"/>
                </a:solidFill>
              </a:rPr>
              <a:t>Limitations:</a:t>
            </a:r>
            <a:r>
              <a:rPr lang="en-US" sz="2400" b="1" smtClean="0">
                <a:solidFill>
                  <a:schemeClr val="bg1"/>
                </a:solidFill>
              </a:rPr>
              <a:t> Law was in start-up and sample was small.</a:t>
            </a:r>
          </a:p>
          <a:p>
            <a:pPr eaLnBrk="1" hangingPunct="1">
              <a:lnSpc>
                <a:spcPct val="90000"/>
              </a:lnSpc>
            </a:pPr>
            <a:r>
              <a:rPr lang="en-US" sz="2400" b="1" smtClean="0">
                <a:solidFill>
                  <a:schemeClr val="bg1"/>
                </a:solidFill>
              </a:rPr>
              <a:t>Accompanied by fierce opposition the law was headed to sunset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514350" y="685800"/>
            <a:ext cx="9258300" cy="1143000"/>
          </a:xfrm>
        </p:spPr>
        <p:txBody>
          <a:bodyPr/>
          <a:lstStyle/>
          <a:p>
            <a:pPr algn="l" eaLnBrk="1" hangingPunct="1"/>
            <a:r>
              <a:rPr lang="en-US" sz="2000" b="1" smtClean="0"/>
              <a:t/>
            </a:r>
            <a:br>
              <a:rPr lang="en-US" sz="2000" b="1" smtClean="0"/>
            </a:br>
            <a:r>
              <a:rPr lang="en-US" sz="2000" b="1" smtClean="0"/>
              <a:t/>
            </a:r>
            <a:br>
              <a:rPr lang="en-US" sz="2000" b="1" smtClean="0"/>
            </a:br>
            <a:r>
              <a:rPr lang="en-US" sz="2000" b="1" smtClean="0"/>
              <a:t/>
            </a:r>
            <a:br>
              <a:rPr lang="en-US" sz="2000" b="1" smtClean="0"/>
            </a:br>
            <a:r>
              <a:rPr lang="en-US" sz="2400" b="1" smtClean="0">
                <a:solidFill>
                  <a:srgbClr val="FFFF00"/>
                </a:solidFill>
              </a:rPr>
              <a:t>January 1999:</a:t>
            </a:r>
            <a:r>
              <a:rPr lang="en-US" sz="2000" b="1" smtClean="0">
                <a:solidFill>
                  <a:srgbClr val="FFFF00"/>
                </a:solidFill>
              </a:rPr>
              <a:t/>
            </a:r>
            <a:br>
              <a:rPr lang="en-US" sz="2000" b="1" smtClean="0">
                <a:solidFill>
                  <a:srgbClr val="FFFF00"/>
                </a:solidFill>
              </a:rPr>
            </a:br>
            <a:r>
              <a:rPr lang="en-US" sz="2400" smtClean="0">
                <a:solidFill>
                  <a:srgbClr val="FFFF00"/>
                </a:solidFill>
              </a:rPr>
              <a:t>“In an incident that has gnawed at New Yorkers' sense of security, Kendra Webdale was killed in January 1999 when Andrew Goldstein, a 30-year-old schizophrenic, picked her up on the platform of a 23rd Street subway station and threw her into the path of an oncoming train.”</a:t>
            </a:r>
            <a:br>
              <a:rPr lang="en-US" sz="2400" smtClean="0">
                <a:solidFill>
                  <a:srgbClr val="FFFF00"/>
                </a:solidFill>
              </a:rPr>
            </a:br>
            <a:r>
              <a:rPr lang="en-US" sz="1600" smtClean="0">
                <a:solidFill>
                  <a:srgbClr val="FFFF00"/>
                </a:solidFill>
              </a:rPr>
              <a:t>(New York Times, 3/23/2000)</a:t>
            </a:r>
          </a:p>
        </p:txBody>
      </p:sp>
      <p:pic>
        <p:nvPicPr>
          <p:cNvPr id="63491" name="Picture 3" descr="n_subway_screengrab_070117"/>
          <p:cNvPicPr>
            <a:picLocks noChangeAspect="1" noChangeArrowheads="1"/>
          </p:cNvPicPr>
          <p:nvPr/>
        </p:nvPicPr>
        <p:blipFill>
          <a:blip r:embed="rId2" cstate="print"/>
          <a:srcRect/>
          <a:stretch>
            <a:fillRect/>
          </a:stretch>
        </p:blipFill>
        <p:spPr bwMode="auto">
          <a:xfrm>
            <a:off x="1628775" y="3200400"/>
            <a:ext cx="3943350" cy="2776538"/>
          </a:xfrm>
          <a:prstGeom prst="rect">
            <a:avLst/>
          </a:prstGeom>
          <a:noFill/>
          <a:ln w="9525">
            <a:noFill/>
            <a:miter lim="800000"/>
            <a:headEnd/>
            <a:tailEnd/>
          </a:ln>
        </p:spPr>
      </p:pic>
      <p:sp>
        <p:nvSpPr>
          <p:cNvPr id="63492" name="Text Box 4"/>
          <p:cNvSpPr txBox="1">
            <a:spLocks noChangeArrowheads="1"/>
          </p:cNvSpPr>
          <p:nvPr/>
        </p:nvSpPr>
        <p:spPr bwMode="auto">
          <a:xfrm>
            <a:off x="2143125" y="6019800"/>
            <a:ext cx="2409825" cy="461963"/>
          </a:xfrm>
          <a:prstGeom prst="rect">
            <a:avLst/>
          </a:prstGeom>
          <a:noFill/>
          <a:ln w="9525">
            <a:noFill/>
            <a:miter lim="800000"/>
            <a:headEnd/>
            <a:tailEnd/>
          </a:ln>
        </p:spPr>
        <p:txBody>
          <a:bodyPr wrap="none">
            <a:spAutoFit/>
          </a:bodyPr>
          <a:lstStyle/>
          <a:p>
            <a:pPr eaLnBrk="1" hangingPunct="1"/>
            <a:r>
              <a:rPr lang="en-US" b="1">
                <a:solidFill>
                  <a:schemeClr val="bg1"/>
                </a:solidFill>
              </a:rPr>
              <a:t>Kendra Webdale</a:t>
            </a:r>
          </a:p>
        </p:txBody>
      </p:sp>
      <p:sp>
        <p:nvSpPr>
          <p:cNvPr id="63493" name="Text Box 5"/>
          <p:cNvSpPr txBox="1">
            <a:spLocks noChangeArrowheads="1"/>
          </p:cNvSpPr>
          <p:nvPr/>
        </p:nvSpPr>
        <p:spPr bwMode="auto">
          <a:xfrm>
            <a:off x="5743575" y="3733800"/>
            <a:ext cx="4114800" cy="1200150"/>
          </a:xfrm>
          <a:prstGeom prst="rect">
            <a:avLst/>
          </a:prstGeom>
          <a:noFill/>
          <a:ln w="9525">
            <a:noFill/>
            <a:miter lim="800000"/>
            <a:headEnd/>
            <a:tailEnd/>
          </a:ln>
        </p:spPr>
        <p:txBody>
          <a:bodyPr>
            <a:spAutoFit/>
          </a:bodyPr>
          <a:lstStyle/>
          <a:p>
            <a:pPr algn="ctr" eaLnBrk="1" hangingPunct="1"/>
            <a:r>
              <a:rPr lang="en-US" b="1">
                <a:solidFill>
                  <a:schemeClr val="bg1"/>
                </a:solidFill>
              </a:rPr>
              <a:t>New York passed preventive OPC statute in 1999. Statute was named “Kendra’s Law”</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71450" y="228600"/>
            <a:ext cx="9258300" cy="1143000"/>
          </a:xfrm>
          <a:noFill/>
        </p:spPr>
        <p:txBody>
          <a:bodyPr/>
          <a:lstStyle/>
          <a:p>
            <a:pPr eaLnBrk="1" hangingPunct="1"/>
            <a:r>
              <a:rPr lang="en-US" sz="4000" b="1" dirty="0" smtClean="0">
                <a:solidFill>
                  <a:srgbClr val="FFFF00"/>
                </a:solidFill>
                <a:latin typeface="Times New Roman" pitchFamily="18" charset="0"/>
                <a:cs typeface="Times New Roman" pitchFamily="18" charset="0"/>
              </a:rPr>
              <a:t>The Carrot: NY Kendra’s Law Fiscal Changes</a:t>
            </a:r>
          </a:p>
        </p:txBody>
      </p:sp>
      <p:sp>
        <p:nvSpPr>
          <p:cNvPr id="64515" name="Rectangle 3"/>
          <p:cNvSpPr>
            <a:spLocks noGrp="1" noChangeArrowheads="1"/>
          </p:cNvSpPr>
          <p:nvPr>
            <p:ph type="body" idx="1"/>
          </p:nvPr>
        </p:nvSpPr>
        <p:spPr>
          <a:xfrm>
            <a:off x="685800" y="1752600"/>
            <a:ext cx="9258300" cy="4525963"/>
          </a:xfrm>
          <a:noFill/>
        </p:spPr>
        <p:txBody>
          <a:bodyPr/>
          <a:lstStyle/>
          <a:p>
            <a:pPr eaLnBrk="1" hangingPunct="1">
              <a:lnSpc>
                <a:spcPct val="90000"/>
              </a:lnSpc>
              <a:buFontTx/>
              <a:buNone/>
            </a:pPr>
            <a:r>
              <a:rPr lang="en-US" sz="2400" b="1" dirty="0" smtClean="0">
                <a:solidFill>
                  <a:srgbClr val="FFFF00"/>
                </a:solidFill>
                <a:latin typeface="Times New Roman" pitchFamily="18" charset="0"/>
                <a:cs typeface="Times New Roman" pitchFamily="18" charset="0"/>
              </a:rPr>
              <a:t>$32 million directly allocated  yearly in support of the OPC program</a:t>
            </a:r>
          </a:p>
          <a:p>
            <a:pPr lvl="1" eaLnBrk="1" hangingPunct="1">
              <a:lnSpc>
                <a:spcPct val="90000"/>
              </a:lnSpc>
              <a:buFontTx/>
              <a:buChar char="•"/>
            </a:pPr>
            <a:r>
              <a:rPr lang="en-US" sz="2400" dirty="0" smtClean="0">
                <a:solidFill>
                  <a:schemeClr val="bg1"/>
                </a:solidFill>
                <a:latin typeface="Times New Roman" pitchFamily="18" charset="0"/>
                <a:cs typeface="Times New Roman" pitchFamily="18" charset="0"/>
              </a:rPr>
              <a:t>$15 million -- medication grant program</a:t>
            </a:r>
          </a:p>
          <a:p>
            <a:pPr lvl="1" eaLnBrk="1" hangingPunct="1">
              <a:lnSpc>
                <a:spcPct val="90000"/>
              </a:lnSpc>
              <a:buFontTx/>
              <a:buChar char="•"/>
            </a:pPr>
            <a:r>
              <a:rPr lang="en-US" sz="2400" dirty="0" smtClean="0">
                <a:solidFill>
                  <a:schemeClr val="bg1"/>
                </a:solidFill>
                <a:latin typeface="Times New Roman" pitchFamily="18" charset="0"/>
                <a:cs typeface="Times New Roman" pitchFamily="18" charset="0"/>
              </a:rPr>
              <a:t>$4.4 million -- prison and jail discharge managers</a:t>
            </a:r>
          </a:p>
          <a:p>
            <a:pPr lvl="1" eaLnBrk="1" hangingPunct="1">
              <a:lnSpc>
                <a:spcPct val="90000"/>
              </a:lnSpc>
              <a:buFontTx/>
              <a:buChar char="•"/>
            </a:pPr>
            <a:r>
              <a:rPr lang="en-US" sz="2400" dirty="0" smtClean="0">
                <a:solidFill>
                  <a:schemeClr val="bg1"/>
                </a:solidFill>
                <a:latin typeface="Times New Roman" pitchFamily="18" charset="0"/>
                <a:cs typeface="Times New Roman" pitchFamily="18" charset="0"/>
              </a:rPr>
              <a:t>$2.4 million -- oversight programs</a:t>
            </a:r>
          </a:p>
          <a:p>
            <a:pPr lvl="1" eaLnBrk="1" hangingPunct="1">
              <a:lnSpc>
                <a:spcPct val="90000"/>
              </a:lnSpc>
              <a:buFontTx/>
              <a:buChar char="•"/>
            </a:pPr>
            <a:r>
              <a:rPr lang="en-US" sz="2400" dirty="0" smtClean="0">
                <a:solidFill>
                  <a:schemeClr val="bg1"/>
                </a:solidFill>
                <a:latin typeface="Times New Roman" pitchFamily="18" charset="0"/>
                <a:cs typeface="Times New Roman" pitchFamily="18" charset="0"/>
              </a:rPr>
              <a:t>$9.55 million -- new case management slots</a:t>
            </a:r>
          </a:p>
          <a:p>
            <a:pPr lvl="1" eaLnBrk="1" hangingPunct="1">
              <a:lnSpc>
                <a:spcPct val="90000"/>
              </a:lnSpc>
              <a:buFontTx/>
              <a:buChar char="•"/>
            </a:pPr>
            <a:r>
              <a:rPr lang="en-US" sz="2400" dirty="0" smtClean="0">
                <a:solidFill>
                  <a:schemeClr val="bg1"/>
                </a:solidFill>
                <a:latin typeface="Times New Roman" pitchFamily="18" charset="0"/>
                <a:cs typeface="Times New Roman" pitchFamily="18" charset="0"/>
              </a:rPr>
              <a:t>$0.65 million -- drug monitoring</a:t>
            </a:r>
          </a:p>
          <a:p>
            <a:pPr lvl="1" eaLnBrk="1" hangingPunct="1">
              <a:lnSpc>
                <a:spcPct val="90000"/>
              </a:lnSpc>
              <a:buFontTx/>
              <a:buChar char="•"/>
            </a:pPr>
            <a:endParaRPr lang="en-US" sz="2400" dirty="0" smtClean="0">
              <a:solidFill>
                <a:schemeClr val="bg1"/>
              </a:solidFill>
              <a:latin typeface="Times New Roman" pitchFamily="18" charset="0"/>
              <a:cs typeface="Times New Roman" pitchFamily="18" charset="0"/>
            </a:endParaRPr>
          </a:p>
          <a:p>
            <a:pPr eaLnBrk="1" hangingPunct="1">
              <a:lnSpc>
                <a:spcPct val="90000"/>
              </a:lnSpc>
              <a:buFontTx/>
              <a:buNone/>
            </a:pPr>
            <a:r>
              <a:rPr lang="en-US" sz="2400" b="1" dirty="0" smtClean="0">
                <a:solidFill>
                  <a:srgbClr val="FFFF00"/>
                </a:solidFill>
                <a:latin typeface="Times New Roman" pitchFamily="18" charset="0"/>
                <a:cs typeface="Times New Roman" pitchFamily="18" charset="0"/>
              </a:rPr>
              <a:t>$125 million yearly for enhanced community services</a:t>
            </a:r>
            <a:r>
              <a:rPr lang="en-US" sz="2400" dirty="0" smtClean="0">
                <a:solidFill>
                  <a:srgbClr val="FFFF00"/>
                </a:solidFill>
                <a:latin typeface="Times New Roman" pitchFamily="18" charset="0"/>
                <a:cs typeface="Times New Roman" pitchFamily="18" charset="0"/>
              </a:rPr>
              <a:t> </a:t>
            </a:r>
          </a:p>
          <a:p>
            <a:pPr lvl="1" eaLnBrk="1" hangingPunct="1">
              <a:lnSpc>
                <a:spcPct val="90000"/>
              </a:lnSpc>
              <a:buFontTx/>
              <a:buChar char="•"/>
            </a:pPr>
            <a:r>
              <a:rPr lang="en-US" sz="2400" dirty="0" smtClean="0">
                <a:solidFill>
                  <a:schemeClr val="bg1"/>
                </a:solidFill>
                <a:latin typeface="Times New Roman" pitchFamily="18" charset="0"/>
                <a:cs typeface="Times New Roman" pitchFamily="18" charset="0"/>
              </a:rPr>
              <a:t>Used to increase ICM and ACT</a:t>
            </a:r>
          </a:p>
          <a:p>
            <a:pPr lvl="1" eaLnBrk="1" hangingPunct="1">
              <a:lnSpc>
                <a:spcPct val="90000"/>
              </a:lnSpc>
              <a:buFontTx/>
              <a:buChar char="•"/>
            </a:pPr>
            <a:r>
              <a:rPr lang="en-US" sz="2400" dirty="0" smtClean="0">
                <a:solidFill>
                  <a:schemeClr val="bg1"/>
                </a:solidFill>
                <a:latin typeface="Times New Roman" pitchFamily="18" charset="0"/>
                <a:cs typeface="Times New Roman" pitchFamily="18" charset="0"/>
              </a:rPr>
              <a:t>Used to develop Single Point of Access Program  (SPOA)</a:t>
            </a:r>
          </a:p>
          <a:p>
            <a:pPr lvl="1" eaLnBrk="1" hangingPunct="1">
              <a:lnSpc>
                <a:spcPct val="90000"/>
              </a:lnSpc>
              <a:buFontTx/>
              <a:buChar char="•"/>
            </a:pPr>
            <a:endParaRPr lang="en-US" sz="2400" dirty="0" smtClean="0">
              <a:solidFill>
                <a:schemeClr val="bg1"/>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14350" y="274638"/>
            <a:ext cx="9601200" cy="1143000"/>
          </a:xfrm>
        </p:spPr>
        <p:txBody>
          <a:bodyPr/>
          <a:lstStyle/>
          <a:p>
            <a:pPr algn="l" eaLnBrk="1" hangingPunct="1"/>
            <a:r>
              <a:rPr lang="en-US" sz="3600" b="1" dirty="0" smtClean="0">
                <a:solidFill>
                  <a:srgbClr val="FFFF00"/>
                </a:solidFill>
                <a:latin typeface="Times New Roman" pitchFamily="18" charset="0"/>
                <a:cs typeface="Times New Roman" pitchFamily="18" charset="0"/>
              </a:rPr>
              <a:t>Preventive AOT laws named for victims of homicides by people with schizophrenia</a:t>
            </a:r>
          </a:p>
        </p:txBody>
      </p:sp>
      <p:sp>
        <p:nvSpPr>
          <p:cNvPr id="65539" name="Rectangle 3"/>
          <p:cNvSpPr>
            <a:spLocks noGrp="1" noChangeArrowheads="1"/>
          </p:cNvSpPr>
          <p:nvPr>
            <p:ph type="body" idx="1"/>
          </p:nvPr>
        </p:nvSpPr>
        <p:spPr>
          <a:xfrm>
            <a:off x="600075" y="1600200"/>
            <a:ext cx="9258300" cy="4525963"/>
          </a:xfrm>
        </p:spPr>
        <p:txBody>
          <a:bodyPr/>
          <a:lstStyle/>
          <a:p>
            <a:pPr eaLnBrk="1" hangingPunct="1">
              <a:buFont typeface="Wingdings" pitchFamily="2" charset="2"/>
              <a:buNone/>
            </a:pPr>
            <a:r>
              <a:rPr lang="en-US" sz="2800" dirty="0" smtClean="0">
                <a:solidFill>
                  <a:srgbClr val="FFFF00"/>
                </a:solidFill>
                <a:latin typeface="Times New Roman" pitchFamily="18" charset="0"/>
                <a:cs typeface="Times New Roman" pitchFamily="18" charset="0"/>
              </a:rPr>
              <a:t>New York</a:t>
            </a:r>
            <a:r>
              <a:rPr lang="en-US" sz="2800" dirty="0" smtClean="0">
                <a:solidFill>
                  <a:schemeClr val="bg1"/>
                </a:solidFill>
                <a:latin typeface="Times New Roman" pitchFamily="18" charset="0"/>
                <a:cs typeface="Times New Roman" pitchFamily="18" charset="0"/>
              </a:rPr>
              <a:t> </a:t>
            </a:r>
          </a:p>
          <a:p>
            <a:pPr lvl="1" eaLnBrk="1" hangingPunct="1">
              <a:buFontTx/>
              <a:buChar char="•"/>
            </a:pPr>
            <a:r>
              <a:rPr lang="en-US" b="1" dirty="0" smtClean="0">
                <a:solidFill>
                  <a:schemeClr val="bg1"/>
                </a:solidFill>
                <a:latin typeface="Times New Roman" pitchFamily="18" charset="0"/>
                <a:cs typeface="Times New Roman" pitchFamily="18" charset="0"/>
              </a:rPr>
              <a:t>Kendra’s Law (1999)</a:t>
            </a:r>
          </a:p>
          <a:p>
            <a:pPr eaLnBrk="1" hangingPunct="1">
              <a:buFont typeface="Wingdings" pitchFamily="2" charset="2"/>
              <a:buNone/>
            </a:pPr>
            <a:r>
              <a:rPr lang="en-US" sz="2800" dirty="0" smtClean="0">
                <a:solidFill>
                  <a:srgbClr val="FFFF00"/>
                </a:solidFill>
                <a:latin typeface="Times New Roman" pitchFamily="18" charset="0"/>
                <a:cs typeface="Times New Roman" pitchFamily="18" charset="0"/>
              </a:rPr>
              <a:t>California </a:t>
            </a:r>
          </a:p>
          <a:p>
            <a:pPr lvl="1" eaLnBrk="1" hangingPunct="1">
              <a:buFontTx/>
              <a:buChar char="•"/>
            </a:pPr>
            <a:r>
              <a:rPr lang="en-US" b="1" dirty="0" smtClean="0">
                <a:solidFill>
                  <a:schemeClr val="bg1"/>
                </a:solidFill>
                <a:latin typeface="Times New Roman" pitchFamily="18" charset="0"/>
                <a:cs typeface="Times New Roman" pitchFamily="18" charset="0"/>
              </a:rPr>
              <a:t>Laura’s Law (2003)</a:t>
            </a:r>
          </a:p>
          <a:p>
            <a:pPr eaLnBrk="1" hangingPunct="1">
              <a:buFont typeface="Wingdings" pitchFamily="2" charset="2"/>
              <a:buNone/>
            </a:pPr>
            <a:r>
              <a:rPr lang="en-US" sz="2800" dirty="0" smtClean="0">
                <a:solidFill>
                  <a:srgbClr val="FFFF00"/>
                </a:solidFill>
                <a:latin typeface="Times New Roman" pitchFamily="18" charset="0"/>
                <a:cs typeface="Times New Roman" pitchFamily="18" charset="0"/>
              </a:rPr>
              <a:t>Michigan</a:t>
            </a:r>
          </a:p>
          <a:p>
            <a:pPr lvl="1" eaLnBrk="1" hangingPunct="1">
              <a:buFontTx/>
              <a:buChar char="•"/>
            </a:pPr>
            <a:r>
              <a:rPr lang="en-US" b="1" dirty="0" smtClean="0">
                <a:solidFill>
                  <a:schemeClr val="bg1"/>
                </a:solidFill>
                <a:latin typeface="Times New Roman" pitchFamily="18" charset="0"/>
                <a:cs typeface="Times New Roman" pitchFamily="18" charset="0"/>
              </a:rPr>
              <a:t>Kevin’s Law (2005)</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7"/>
          <p:cNvPicPr>
            <a:picLocks noChangeAspect="1" noChangeArrowheads="1"/>
          </p:cNvPicPr>
          <p:nvPr/>
        </p:nvPicPr>
        <p:blipFill>
          <a:blip r:embed="rId2" cstate="print"/>
          <a:srcRect/>
          <a:stretch>
            <a:fillRect/>
          </a:stretch>
        </p:blipFill>
        <p:spPr bwMode="auto">
          <a:xfrm>
            <a:off x="1628775" y="1143000"/>
            <a:ext cx="7115175"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0" y="0"/>
            <a:ext cx="10287000" cy="1219200"/>
          </a:xfrm>
        </p:spPr>
        <p:txBody>
          <a:bodyPr/>
          <a:lstStyle/>
          <a:p>
            <a:pPr eaLnBrk="1" hangingPunct="1"/>
            <a:r>
              <a:rPr lang="en-US" sz="4000" b="1" smtClean="0">
                <a:solidFill>
                  <a:srgbClr val="FFFF00"/>
                </a:solidFill>
                <a:latin typeface="Times New Roman" pitchFamily="18" charset="0"/>
              </a:rPr>
              <a:t>Recipient Outcomes During AOT: Findings</a:t>
            </a:r>
          </a:p>
        </p:txBody>
      </p:sp>
      <p:sp>
        <p:nvSpPr>
          <p:cNvPr id="67587" name="Rectangle 3"/>
          <p:cNvSpPr>
            <a:spLocks noGrp="1" noChangeArrowheads="1"/>
          </p:cNvSpPr>
          <p:nvPr>
            <p:ph idx="4294967295"/>
          </p:nvPr>
        </p:nvSpPr>
        <p:spPr>
          <a:xfrm>
            <a:off x="0" y="1524000"/>
            <a:ext cx="10287000" cy="5334000"/>
          </a:xfrm>
        </p:spPr>
        <p:txBody>
          <a:bodyPr/>
          <a:lstStyle/>
          <a:p>
            <a:pPr eaLnBrk="1" hangingPunct="1">
              <a:lnSpc>
                <a:spcPct val="90000"/>
              </a:lnSpc>
            </a:pPr>
            <a:r>
              <a:rPr lang="en-US" dirty="0" smtClean="0"/>
              <a:t> </a:t>
            </a:r>
            <a:r>
              <a:rPr lang="en-US" dirty="0" smtClean="0">
                <a:latin typeface="Times New Roman" pitchFamily="18" charset="0"/>
              </a:rPr>
              <a:t>Substantial reduction in psychiatric hospitalizations and in days in the hospital</a:t>
            </a:r>
          </a:p>
          <a:p>
            <a:pPr eaLnBrk="1" hangingPunct="1">
              <a:lnSpc>
                <a:spcPct val="90000"/>
              </a:lnSpc>
            </a:pPr>
            <a:r>
              <a:rPr lang="en-US" dirty="0" smtClean="0">
                <a:latin typeface="Times New Roman" pitchFamily="18" charset="0"/>
              </a:rPr>
              <a:t>Modest evidence that AOT reduces arrests</a:t>
            </a:r>
          </a:p>
          <a:p>
            <a:pPr eaLnBrk="1" hangingPunct="1">
              <a:lnSpc>
                <a:spcPct val="90000"/>
              </a:lnSpc>
            </a:pPr>
            <a:r>
              <a:rPr lang="en-US" dirty="0" smtClean="0">
                <a:latin typeface="Times New Roman" pitchFamily="18" charset="0"/>
              </a:rPr>
              <a:t>Substantial increases in receipt of intensive case management services</a:t>
            </a:r>
          </a:p>
          <a:p>
            <a:pPr eaLnBrk="1" hangingPunct="1">
              <a:lnSpc>
                <a:spcPct val="90000"/>
              </a:lnSpc>
            </a:pPr>
            <a:r>
              <a:rPr lang="en-US" dirty="0" smtClean="0">
                <a:latin typeface="Times New Roman" pitchFamily="18" charset="0"/>
              </a:rPr>
              <a:t>More likely to adhere to psychotropic medications</a:t>
            </a:r>
          </a:p>
          <a:p>
            <a:pPr eaLnBrk="1" hangingPunct="1">
              <a:lnSpc>
                <a:spcPct val="90000"/>
              </a:lnSpc>
            </a:pPr>
            <a:r>
              <a:rPr lang="en-US" dirty="0" smtClean="0">
                <a:latin typeface="Times New Roman" pitchFamily="18" charset="0"/>
              </a:rPr>
              <a:t>Subjective improvements in personal functioning.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Object 4"/>
          <p:cNvGraphicFramePr>
            <a:graphicFrameLocks noChangeAspect="1"/>
          </p:cNvGraphicFramePr>
          <p:nvPr/>
        </p:nvGraphicFramePr>
        <p:xfrm>
          <a:off x="428625" y="381000"/>
          <a:ext cx="9515475" cy="6172200"/>
        </p:xfrm>
        <a:graphic>
          <a:graphicData uri="http://schemas.openxmlformats.org/presentationml/2006/ole">
            <mc:AlternateContent xmlns:mc="http://schemas.openxmlformats.org/markup-compatibility/2006">
              <mc:Choice xmlns:v="urn:schemas-microsoft-com:vml" Requires="v">
                <p:oleObj spid="_x0000_s68616" name="Slide" r:id="rId3" imgW="4680044" imgH="3509597" progId="PowerPoint.Slide.8">
                  <p:embed/>
                </p:oleObj>
              </mc:Choice>
              <mc:Fallback>
                <p:oleObj name="Slide" r:id="rId3" imgW="4680044" imgH="3509597" progId="PowerPoint.Slid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381000"/>
                        <a:ext cx="9515475" cy="6172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0" y="1222375"/>
            <a:ext cx="184150" cy="460375"/>
          </a:xfrm>
          <a:prstGeom prst="rect">
            <a:avLst/>
          </a:prstGeom>
          <a:noFill/>
          <a:ln w="9525">
            <a:noFill/>
            <a:miter lim="800000"/>
            <a:headEnd/>
            <a:tailEnd/>
          </a:ln>
        </p:spPr>
        <p:txBody>
          <a:bodyPr wrap="none" anchor="ctr">
            <a:spAutoFit/>
          </a:bodyPr>
          <a:lstStyle/>
          <a:p>
            <a:endParaRPr lang="en-US"/>
          </a:p>
        </p:txBody>
      </p:sp>
      <p:graphicFrame>
        <p:nvGraphicFramePr>
          <p:cNvPr id="69635" name="Object 3"/>
          <p:cNvGraphicFramePr>
            <a:graphicFrameLocks noChangeAspect="1"/>
          </p:cNvGraphicFramePr>
          <p:nvPr/>
        </p:nvGraphicFramePr>
        <p:xfrm>
          <a:off x="1200150" y="457200"/>
          <a:ext cx="8486775" cy="5410200"/>
        </p:xfrm>
        <a:graphic>
          <a:graphicData uri="http://schemas.openxmlformats.org/presentationml/2006/ole">
            <mc:AlternateContent xmlns:mc="http://schemas.openxmlformats.org/markup-compatibility/2006">
              <mc:Choice xmlns:v="urn:schemas-microsoft-com:vml" Requires="v">
                <p:oleObj spid="_x0000_s69641" name="Presentation" r:id="rId3" imgW="4571831" imgH="3428824" progId="PowerPoint.Show.8">
                  <p:embed/>
                </p:oleObj>
              </mc:Choice>
              <mc:Fallback>
                <p:oleObj name="Presentation" r:id="rId3" imgW="4571831" imgH="3428824" progId="PowerPoint.Show.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150" y="457200"/>
                        <a:ext cx="8486775" cy="541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1485900" y="514489"/>
            <a:ext cx="7269480" cy="646331"/>
          </a:xfrm>
          <a:prstGeom prst="rect">
            <a:avLst/>
          </a:prstGeom>
          <a:solidFill>
            <a:schemeClr val="bg1"/>
          </a:solidFill>
        </p:spPr>
        <p:txBody>
          <a:bodyPr wrap="square" rtlCol="0">
            <a:spAutoFit/>
          </a:bodyPr>
          <a:lstStyle/>
          <a:p>
            <a:r>
              <a:rPr lang="en-US" sz="1800" dirty="0" smtClean="0">
                <a:latin typeface="Verdana" pitchFamily="34" charset="0"/>
                <a:ea typeface="Verdana" pitchFamily="34" charset="0"/>
                <a:cs typeface="Verdana" pitchFamily="34" charset="0"/>
              </a:rPr>
              <a:t>Adjusted average number of inpatient days per month during months with any hospitalization </a:t>
            </a:r>
            <a:endParaRPr lang="en-US" sz="18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58" name="Object 4"/>
          <p:cNvGraphicFramePr>
            <a:graphicFrameLocks noChangeAspect="1"/>
          </p:cNvGraphicFramePr>
          <p:nvPr/>
        </p:nvGraphicFramePr>
        <p:xfrm>
          <a:off x="514350" y="381000"/>
          <a:ext cx="9429750" cy="6096000"/>
        </p:xfrm>
        <a:graphic>
          <a:graphicData uri="http://schemas.openxmlformats.org/presentationml/2006/ole">
            <mc:AlternateContent xmlns:mc="http://schemas.openxmlformats.org/markup-compatibility/2006">
              <mc:Choice xmlns:v="urn:schemas-microsoft-com:vml" Requires="v">
                <p:oleObj spid="_x0000_s70664" name="Slide" r:id="rId3" imgW="4567428" imgH="3424446" progId="PowerPoint.Slide.8">
                  <p:embed/>
                </p:oleObj>
              </mc:Choice>
              <mc:Fallback>
                <p:oleObj name="Slide" r:id="rId3" imgW="4567428" imgH="3424446" progId="PowerPoint.Slid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 y="381000"/>
                        <a:ext cx="9429750" cy="609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0" y="1073150"/>
            <a:ext cx="184150" cy="460375"/>
          </a:xfrm>
          <a:prstGeom prst="rect">
            <a:avLst/>
          </a:prstGeom>
          <a:noFill/>
          <a:ln w="9525">
            <a:noFill/>
            <a:miter lim="800000"/>
            <a:headEnd/>
            <a:tailEnd/>
          </a:ln>
        </p:spPr>
        <p:txBody>
          <a:bodyPr wrap="none" anchor="ctr">
            <a:spAutoFit/>
          </a:bodyPr>
          <a:lstStyle/>
          <a:p>
            <a:endParaRPr lang="en-US"/>
          </a:p>
        </p:txBody>
      </p:sp>
      <p:graphicFrame>
        <p:nvGraphicFramePr>
          <p:cNvPr id="71683" name="Object 3"/>
          <p:cNvGraphicFramePr>
            <a:graphicFrameLocks noChangeAspect="1"/>
          </p:cNvGraphicFramePr>
          <p:nvPr/>
        </p:nvGraphicFramePr>
        <p:xfrm>
          <a:off x="428625" y="304800"/>
          <a:ext cx="9429750" cy="6096000"/>
        </p:xfrm>
        <a:graphic>
          <a:graphicData uri="http://schemas.openxmlformats.org/presentationml/2006/ole">
            <mc:AlternateContent xmlns:mc="http://schemas.openxmlformats.org/markup-compatibility/2006">
              <mc:Choice xmlns:v="urn:schemas-microsoft-com:vml" Requires="v">
                <p:oleObj spid="_x0000_s71689" name="Presentation" r:id="rId3" imgW="4571831" imgH="3428824" progId="PowerPoint.Show.8">
                  <p:embed/>
                </p:oleObj>
              </mc:Choice>
              <mc:Fallback>
                <p:oleObj name="Presentation" r:id="rId3" imgW="4571831" imgH="3428824" progId="PowerPoint.Show.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304800"/>
                        <a:ext cx="9429750" cy="609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lIns="91440" tIns="45720" rIns="91440" bIns="45720"/>
          <a:lstStyle/>
          <a:p>
            <a:pPr eaLnBrk="1" hangingPunct="1"/>
            <a:r>
              <a:rPr lang="en-US" b="1" dirty="0" smtClean="0">
                <a:solidFill>
                  <a:srgbClr val="FFFF00"/>
                </a:solidFill>
              </a:rPr>
              <a:t>Highlights of </a:t>
            </a:r>
            <a:r>
              <a:rPr lang="en-US" b="1" dirty="0" smtClean="0">
                <a:solidFill>
                  <a:srgbClr val="FFFF00"/>
                </a:solidFill>
              </a:rPr>
              <a:t>Findings (1)</a:t>
            </a:r>
          </a:p>
        </p:txBody>
      </p:sp>
      <p:sp>
        <p:nvSpPr>
          <p:cNvPr id="72707" name="Rectangle 3"/>
          <p:cNvSpPr>
            <a:spLocks noGrp="1" noChangeArrowheads="1"/>
          </p:cNvSpPr>
          <p:nvPr>
            <p:ph type="body" idx="4294967295"/>
          </p:nvPr>
        </p:nvSpPr>
        <p:spPr/>
        <p:txBody>
          <a:bodyPr lIns="91440" tIns="45720" rIns="91440" bIns="45720"/>
          <a:lstStyle/>
          <a:p>
            <a:pPr eaLnBrk="1" hangingPunct="1">
              <a:lnSpc>
                <a:spcPct val="90000"/>
              </a:lnSpc>
            </a:pPr>
            <a:r>
              <a:rPr lang="en-US" sz="2800" smtClean="0">
                <a:solidFill>
                  <a:schemeClr val="bg1"/>
                </a:solidFill>
              </a:rPr>
              <a:t>New York State’s AOT Program improves a range of important outcomes for its recipients.</a:t>
            </a:r>
          </a:p>
          <a:p>
            <a:pPr eaLnBrk="1" hangingPunct="1">
              <a:lnSpc>
                <a:spcPct val="90000"/>
              </a:lnSpc>
            </a:pPr>
            <a:r>
              <a:rPr lang="en-US" sz="2800" smtClean="0">
                <a:solidFill>
                  <a:schemeClr val="bg1"/>
                </a:solidFill>
              </a:rPr>
              <a:t>The </a:t>
            </a:r>
            <a:r>
              <a:rPr lang="en-US" sz="2800" b="1" i="1" smtClean="0">
                <a:solidFill>
                  <a:schemeClr val="bg1"/>
                </a:solidFill>
              </a:rPr>
              <a:t>increased services available under AOT clearly improve recipient outcomes</a:t>
            </a:r>
            <a:r>
              <a:rPr lang="en-US" sz="2800" smtClean="0">
                <a:solidFill>
                  <a:schemeClr val="bg1"/>
                </a:solidFill>
              </a:rPr>
              <a:t>, </a:t>
            </a:r>
          </a:p>
          <a:p>
            <a:pPr eaLnBrk="1" hangingPunct="1">
              <a:lnSpc>
                <a:spcPct val="90000"/>
              </a:lnSpc>
            </a:pPr>
            <a:r>
              <a:rPr lang="en-US" sz="2800" smtClean="0">
                <a:solidFill>
                  <a:schemeClr val="bg1"/>
                </a:solidFill>
              </a:rPr>
              <a:t>However, the AOT </a:t>
            </a:r>
            <a:r>
              <a:rPr lang="en-US" sz="2800" b="1" i="1" smtClean="0">
                <a:solidFill>
                  <a:schemeClr val="bg1"/>
                </a:solidFill>
              </a:rPr>
              <a:t>court order and its monitoring do appear to offer additional benefits in improving outcomes</a:t>
            </a:r>
            <a:r>
              <a:rPr lang="en-US" sz="2800" b="1" smtClean="0">
                <a:solidFill>
                  <a:schemeClr val="bg1"/>
                </a:solidFill>
              </a:rPr>
              <a:t>.</a:t>
            </a:r>
          </a:p>
          <a:p>
            <a:pPr>
              <a:lnSpc>
                <a:spcPct val="90000"/>
              </a:lnSpc>
            </a:pPr>
            <a:r>
              <a:rPr lang="en-US" sz="2800" smtClean="0">
                <a:solidFill>
                  <a:schemeClr val="bg1"/>
                </a:solidFill>
              </a:rPr>
              <a:t>It is also important to recognize that the AOT order exerts a critical effect on service providers.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771525" y="152400"/>
            <a:ext cx="8743950" cy="1600200"/>
          </a:xfrm>
        </p:spPr>
        <p:txBody>
          <a:bodyPr lIns="91440" tIns="45720" rIns="91440" bIns="45720"/>
          <a:lstStyle/>
          <a:p>
            <a:pPr eaLnBrk="1" hangingPunct="1"/>
            <a:r>
              <a:rPr lang="en-US" b="1" dirty="0" smtClean="0">
                <a:solidFill>
                  <a:srgbClr val="FFFF00"/>
                </a:solidFill>
              </a:rPr>
              <a:t>Highlights of </a:t>
            </a:r>
            <a:r>
              <a:rPr lang="en-US" b="1" dirty="0" smtClean="0">
                <a:solidFill>
                  <a:srgbClr val="FFFF00"/>
                </a:solidFill>
              </a:rPr>
              <a:t>Findings (2)</a:t>
            </a:r>
          </a:p>
        </p:txBody>
      </p:sp>
      <p:sp>
        <p:nvSpPr>
          <p:cNvPr id="73731" name="Rectangle 3"/>
          <p:cNvSpPr>
            <a:spLocks noGrp="1" noChangeArrowheads="1"/>
          </p:cNvSpPr>
          <p:nvPr>
            <p:ph type="body" idx="4294967295"/>
          </p:nvPr>
        </p:nvSpPr>
        <p:spPr>
          <a:xfrm>
            <a:off x="771525" y="1676400"/>
            <a:ext cx="8743950" cy="4419600"/>
          </a:xfrm>
        </p:spPr>
        <p:txBody>
          <a:bodyPr lIns="91440" tIns="45720" rIns="91440" bIns="45720"/>
          <a:lstStyle/>
          <a:p>
            <a:pPr eaLnBrk="1" hangingPunct="1">
              <a:lnSpc>
                <a:spcPct val="80000"/>
              </a:lnSpc>
            </a:pPr>
            <a:r>
              <a:rPr lang="en-US" sz="2800" dirty="0" smtClean="0">
                <a:solidFill>
                  <a:schemeClr val="bg1"/>
                </a:solidFill>
              </a:rPr>
              <a:t>Improvements are more likely sustained post-AOT among those who receive intensive treatment services or had longer periods of AOT—especially 6 months or longer. </a:t>
            </a:r>
          </a:p>
          <a:p>
            <a:pPr eaLnBrk="1" hangingPunct="1">
              <a:lnSpc>
                <a:spcPct val="80000"/>
              </a:lnSpc>
            </a:pPr>
            <a:endParaRPr lang="en-US" sz="2800" dirty="0" smtClean="0">
              <a:solidFill>
                <a:schemeClr val="bg1"/>
              </a:solidFill>
            </a:endParaRPr>
          </a:p>
          <a:p>
            <a:pPr eaLnBrk="1" hangingPunct="1">
              <a:lnSpc>
                <a:spcPct val="80000"/>
              </a:lnSpc>
            </a:pPr>
            <a:r>
              <a:rPr lang="en-US" sz="2800" dirty="0" smtClean="0">
                <a:solidFill>
                  <a:schemeClr val="bg1"/>
                </a:solidFill>
              </a:rPr>
              <a:t>In its early years the AOT Program did appear to reduce access to services for non-AOT recipients, but in recent years the reduction in new AOT cases has attenuated this effect. </a:t>
            </a:r>
          </a:p>
          <a:p>
            <a:pPr eaLnBrk="1" hangingPunct="1">
              <a:lnSpc>
                <a:spcPct val="80000"/>
              </a:lnSpc>
            </a:pPr>
            <a:endParaRPr lang="en-US" sz="2800" dirty="0" smtClean="0">
              <a:solidFill>
                <a:schemeClr val="bg1"/>
              </a:solidFill>
            </a:endParaRPr>
          </a:p>
          <a:p>
            <a:pPr eaLnBrk="1" hangingPunct="1">
              <a:lnSpc>
                <a:spcPct val="80000"/>
              </a:lnSpc>
            </a:pPr>
            <a:r>
              <a:rPr lang="en-US" sz="2800" dirty="0" smtClean="0">
                <a:solidFill>
                  <a:schemeClr val="bg1"/>
                </a:solidFill>
              </a:rPr>
              <a:t>Lack of continued growth of new service dollars will likely increase competition for access to services once again.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sz="2800" b="1" smtClean="0"/>
              <a:t>Cost Impact of Assisted Outpatient Treatment (AOT) in New York and Outpatient Commitment (OPC) in North Carolina</a:t>
            </a:r>
          </a:p>
        </p:txBody>
      </p:sp>
      <p:sp>
        <p:nvSpPr>
          <p:cNvPr id="133123" name="Rectangle 3"/>
          <p:cNvSpPr>
            <a:spLocks noGrp="1" noChangeArrowheads="1"/>
          </p:cNvSpPr>
          <p:nvPr>
            <p:ph idx="1"/>
          </p:nvPr>
        </p:nvSpPr>
        <p:spPr>
          <a:xfrm>
            <a:off x="771525" y="1676400"/>
            <a:ext cx="8743950" cy="4525963"/>
          </a:xfrm>
        </p:spPr>
        <p:txBody>
          <a:bodyPr rtlCol="0">
            <a:normAutofit fontScale="92500" lnSpcReduction="20000"/>
          </a:bodyPr>
          <a:lstStyle/>
          <a:p>
            <a:pPr eaLnBrk="1" fontAlgn="auto" hangingPunct="1">
              <a:lnSpc>
                <a:spcPct val="80000"/>
              </a:lnSpc>
              <a:spcAft>
                <a:spcPts val="0"/>
              </a:spcAft>
              <a:buFont typeface="Arial" pitchFamily="34" charset="0"/>
              <a:buChar char="•"/>
              <a:defRPr/>
            </a:pPr>
            <a:endParaRPr lang="en-US" sz="2000" dirty="0" smtClean="0"/>
          </a:p>
          <a:p>
            <a:pPr eaLnBrk="1" fontAlgn="auto" hangingPunct="1">
              <a:lnSpc>
                <a:spcPct val="80000"/>
              </a:lnSpc>
              <a:spcAft>
                <a:spcPts val="0"/>
              </a:spcAft>
              <a:buFont typeface="Arial" pitchFamily="34" charset="0"/>
              <a:buChar char="•"/>
              <a:defRPr/>
            </a:pPr>
            <a:r>
              <a:rPr lang="en-US" sz="2800" b="1" dirty="0" smtClean="0"/>
              <a:t>Joint project goal: Estimate net cost impact of AOT and OPC</a:t>
            </a:r>
          </a:p>
          <a:p>
            <a:pPr lvl="1" eaLnBrk="1" fontAlgn="auto" hangingPunct="1">
              <a:lnSpc>
                <a:spcPct val="80000"/>
              </a:lnSpc>
              <a:spcAft>
                <a:spcPts val="0"/>
              </a:spcAft>
              <a:buFont typeface="Arial" pitchFamily="34" charset="0"/>
              <a:buChar char="–"/>
              <a:defRPr/>
            </a:pPr>
            <a:endParaRPr lang="en-US" b="1" dirty="0" smtClean="0"/>
          </a:p>
          <a:p>
            <a:pPr lvl="1" eaLnBrk="1" fontAlgn="auto" hangingPunct="1">
              <a:lnSpc>
                <a:spcPct val="80000"/>
              </a:lnSpc>
              <a:spcAft>
                <a:spcPts val="0"/>
              </a:spcAft>
              <a:buFont typeface="Arial" pitchFamily="34" charset="0"/>
              <a:buChar char="–"/>
              <a:defRPr/>
            </a:pPr>
            <a:r>
              <a:rPr lang="en-US" b="1" dirty="0" smtClean="0"/>
              <a:t>New York: Compare AOT and non-AOT Enhanced Services (ES)  recipients on total costs over three years</a:t>
            </a:r>
          </a:p>
          <a:p>
            <a:pPr lvl="1" eaLnBrk="1" fontAlgn="auto" hangingPunct="1">
              <a:lnSpc>
                <a:spcPct val="80000"/>
              </a:lnSpc>
              <a:spcAft>
                <a:spcPts val="0"/>
              </a:spcAft>
              <a:buFont typeface="Arial" pitchFamily="34" charset="0"/>
              <a:buChar char="–"/>
              <a:defRPr/>
            </a:pPr>
            <a:r>
              <a:rPr lang="en-US" b="1" dirty="0" smtClean="0"/>
              <a:t>North Carolina: Compare OPC and non-OPC controls on total costs over study year</a:t>
            </a:r>
          </a:p>
          <a:p>
            <a:pPr lvl="1" eaLnBrk="1" fontAlgn="auto" hangingPunct="1">
              <a:lnSpc>
                <a:spcPct val="80000"/>
              </a:lnSpc>
              <a:spcAft>
                <a:spcPts val="0"/>
              </a:spcAft>
              <a:buFont typeface="Arial" pitchFamily="34" charset="0"/>
              <a:buChar char="–"/>
              <a:defRPr/>
            </a:pPr>
            <a:r>
              <a:rPr lang="en-US" b="1" dirty="0" smtClean="0"/>
              <a:t>Compare costs between AOT in NY and OPC in NC</a:t>
            </a:r>
          </a:p>
          <a:p>
            <a:pPr lvl="1" eaLnBrk="1" fontAlgn="auto" hangingPunct="1">
              <a:lnSpc>
                <a:spcPct val="80000"/>
              </a:lnSpc>
              <a:spcAft>
                <a:spcPts val="0"/>
              </a:spcAft>
              <a:buFont typeface="Arial" pitchFamily="34" charset="0"/>
              <a:buChar char="–"/>
              <a:defRPr/>
            </a:pPr>
            <a:endParaRPr lang="en-US" b="1" dirty="0" smtClean="0"/>
          </a:p>
          <a:p>
            <a:pPr lvl="1" eaLnBrk="1" fontAlgn="auto" hangingPunct="1">
              <a:lnSpc>
                <a:spcPct val="80000"/>
              </a:lnSpc>
              <a:spcAft>
                <a:spcPts val="0"/>
              </a:spcAft>
              <a:buFont typeface="Arial" pitchFamily="34" charset="0"/>
              <a:buChar char="–"/>
              <a:defRPr/>
            </a:pPr>
            <a:endParaRPr lang="en-US" b="1" dirty="0" smtClean="0"/>
          </a:p>
          <a:p>
            <a:pPr eaLnBrk="1" fontAlgn="auto" hangingPunct="1">
              <a:lnSpc>
                <a:spcPct val="80000"/>
              </a:lnSpc>
              <a:spcAft>
                <a:spcPts val="0"/>
              </a:spcAft>
              <a:buFont typeface="Arial" pitchFamily="34" charset="0"/>
              <a:buChar char="•"/>
              <a:defRPr/>
            </a:pPr>
            <a:r>
              <a:rPr lang="en-US" sz="2800" b="1" dirty="0" smtClean="0"/>
              <a:t>New York Sponsor: NY State Office of Mental Health and the John D. and Catherine T. MacArthur Foundation Research Network on Mandated Community Treatment</a:t>
            </a:r>
          </a:p>
          <a:p>
            <a:pPr eaLnBrk="1" fontAlgn="auto" hangingPunct="1">
              <a:lnSpc>
                <a:spcPct val="80000"/>
              </a:lnSpc>
              <a:spcAft>
                <a:spcPts val="0"/>
              </a:spcAft>
              <a:buFont typeface="Arial" pitchFamily="34" charset="0"/>
              <a:buChar char="•"/>
              <a:defRPr/>
            </a:pPr>
            <a:endParaRPr lang="en-US" sz="2800" b="1" dirty="0" smtClean="0"/>
          </a:p>
          <a:p>
            <a:pPr eaLnBrk="1" fontAlgn="auto" hangingPunct="1">
              <a:lnSpc>
                <a:spcPct val="80000"/>
              </a:lnSpc>
              <a:spcAft>
                <a:spcPts val="0"/>
              </a:spcAft>
              <a:buFont typeface="Arial" pitchFamily="34" charset="0"/>
              <a:buChar char="•"/>
              <a:defRPr/>
            </a:pPr>
            <a:r>
              <a:rPr lang="en-US" sz="2800" b="1" dirty="0" smtClean="0"/>
              <a:t>North Carolina Sponsor: Stanley Research Foundation</a:t>
            </a: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778" name="Object 2"/>
          <p:cNvGraphicFramePr>
            <a:graphicFrameLocks noChangeAspect="1"/>
          </p:cNvGraphicFramePr>
          <p:nvPr/>
        </p:nvGraphicFramePr>
        <p:xfrm>
          <a:off x="428625" y="457200"/>
          <a:ext cx="9601200" cy="6149975"/>
        </p:xfrm>
        <a:graphic>
          <a:graphicData uri="http://schemas.openxmlformats.org/presentationml/2006/ole">
            <mc:AlternateContent xmlns:mc="http://schemas.openxmlformats.org/markup-compatibility/2006">
              <mc:Choice xmlns:v="urn:schemas-microsoft-com:vml" Requires="v">
                <p:oleObj spid="_x0000_s75784" name="Chart" r:id="rId3" imgW="9448917" imgH="6810522" progId="Excel.Sheet.8">
                  <p:embed/>
                </p:oleObj>
              </mc:Choice>
              <mc:Fallback>
                <p:oleObj name="Chart" r:id="rId3" imgW="9448917" imgH="6810522"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457200"/>
                        <a:ext cx="9601200" cy="614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5779" name="Text Box 4"/>
          <p:cNvSpPr txBox="1">
            <a:spLocks noChangeArrowheads="1"/>
          </p:cNvSpPr>
          <p:nvPr/>
        </p:nvSpPr>
        <p:spPr bwMode="auto">
          <a:xfrm>
            <a:off x="2143125" y="2438400"/>
            <a:ext cx="925513" cy="338138"/>
          </a:xfrm>
          <a:prstGeom prst="rect">
            <a:avLst/>
          </a:prstGeom>
          <a:solidFill>
            <a:srgbClr val="FFFFCC"/>
          </a:solidFill>
          <a:ln w="9525">
            <a:noFill/>
            <a:miter lim="800000"/>
            <a:headEnd/>
            <a:tailEnd/>
          </a:ln>
        </p:spPr>
        <p:txBody>
          <a:bodyPr wrap="none">
            <a:spAutoFit/>
          </a:bodyPr>
          <a:lstStyle/>
          <a:p>
            <a:pPr eaLnBrk="1" hangingPunct="1"/>
            <a:r>
              <a:rPr lang="en-US" sz="1600">
                <a:solidFill>
                  <a:srgbClr val="000000"/>
                </a:solidFill>
                <a:latin typeface="Arial" charset="0"/>
              </a:rPr>
              <a:t>$43,516</a:t>
            </a:r>
          </a:p>
        </p:txBody>
      </p:sp>
      <p:sp>
        <p:nvSpPr>
          <p:cNvPr id="75780" name="Text Box 5"/>
          <p:cNvSpPr txBox="1">
            <a:spLocks noChangeArrowheads="1"/>
          </p:cNvSpPr>
          <p:nvPr/>
        </p:nvSpPr>
        <p:spPr bwMode="auto">
          <a:xfrm>
            <a:off x="4114800" y="2286000"/>
            <a:ext cx="925513" cy="338138"/>
          </a:xfrm>
          <a:prstGeom prst="rect">
            <a:avLst/>
          </a:prstGeom>
          <a:solidFill>
            <a:srgbClr val="FFFFCC"/>
          </a:solidFill>
          <a:ln w="9525">
            <a:noFill/>
            <a:miter lim="800000"/>
            <a:headEnd/>
            <a:tailEnd/>
          </a:ln>
        </p:spPr>
        <p:txBody>
          <a:bodyPr wrap="none">
            <a:spAutoFit/>
          </a:bodyPr>
          <a:lstStyle/>
          <a:p>
            <a:pPr eaLnBrk="1" hangingPunct="1"/>
            <a:r>
              <a:rPr lang="en-US" sz="1600">
                <a:solidFill>
                  <a:srgbClr val="000000"/>
                </a:solidFill>
                <a:latin typeface="Arial" charset="0"/>
              </a:rPr>
              <a:t>$46,510</a:t>
            </a:r>
          </a:p>
        </p:txBody>
      </p:sp>
      <p:sp>
        <p:nvSpPr>
          <p:cNvPr id="75781" name="Text Box 6"/>
          <p:cNvSpPr txBox="1">
            <a:spLocks noChangeArrowheads="1"/>
          </p:cNvSpPr>
          <p:nvPr/>
        </p:nvSpPr>
        <p:spPr bwMode="auto">
          <a:xfrm>
            <a:off x="6172200" y="1524000"/>
            <a:ext cx="925513" cy="338138"/>
          </a:xfrm>
          <a:prstGeom prst="rect">
            <a:avLst/>
          </a:prstGeom>
          <a:solidFill>
            <a:srgbClr val="FFFFCC"/>
          </a:solidFill>
          <a:ln w="9525">
            <a:noFill/>
            <a:miter lim="800000"/>
            <a:headEnd/>
            <a:tailEnd/>
          </a:ln>
        </p:spPr>
        <p:txBody>
          <a:bodyPr wrap="none">
            <a:spAutoFit/>
          </a:bodyPr>
          <a:lstStyle/>
          <a:p>
            <a:pPr eaLnBrk="1" hangingPunct="1"/>
            <a:r>
              <a:rPr lang="en-US" sz="1600">
                <a:solidFill>
                  <a:srgbClr val="000000"/>
                </a:solidFill>
                <a:latin typeface="Arial" charset="0"/>
              </a:rPr>
              <a:t>$54,858</a:t>
            </a:r>
          </a:p>
        </p:txBody>
      </p:sp>
      <p:sp>
        <p:nvSpPr>
          <p:cNvPr id="75782" name="Text Box 7"/>
          <p:cNvSpPr txBox="1">
            <a:spLocks noChangeArrowheads="1"/>
          </p:cNvSpPr>
          <p:nvPr/>
        </p:nvSpPr>
        <p:spPr bwMode="auto">
          <a:xfrm>
            <a:off x="8143875" y="3962400"/>
            <a:ext cx="925513" cy="338138"/>
          </a:xfrm>
          <a:prstGeom prst="rect">
            <a:avLst/>
          </a:prstGeom>
          <a:solidFill>
            <a:srgbClr val="FFFFCC"/>
          </a:solidFill>
          <a:ln w="9525">
            <a:noFill/>
            <a:miter lim="800000"/>
            <a:headEnd/>
            <a:tailEnd/>
          </a:ln>
        </p:spPr>
        <p:txBody>
          <a:bodyPr wrap="none">
            <a:spAutoFit/>
          </a:bodyPr>
          <a:lstStyle/>
          <a:p>
            <a:pPr eaLnBrk="1" hangingPunct="1"/>
            <a:r>
              <a:rPr lang="en-US" sz="1600">
                <a:solidFill>
                  <a:srgbClr val="000000"/>
                </a:solidFill>
                <a:latin typeface="Arial" charset="0"/>
              </a:rPr>
              <a:t>$25,922</a:t>
            </a:r>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smtClean="0"/>
              <a:t>Distribution of Annual Costs by Group and Time: New York City</a:t>
            </a:r>
          </a:p>
        </p:txBody>
      </p:sp>
      <p:graphicFrame>
        <p:nvGraphicFramePr>
          <p:cNvPr id="77827" name="Content Placeholder 3"/>
          <p:cNvGraphicFramePr>
            <a:graphicFrameLocks noGrp="1"/>
          </p:cNvGraphicFramePr>
          <p:nvPr>
            <p:ph idx="1"/>
          </p:nvPr>
        </p:nvGraphicFramePr>
        <p:xfrm>
          <a:off x="558800" y="1600200"/>
          <a:ext cx="9167813" cy="4525963"/>
        </p:xfrm>
        <a:graphic>
          <a:graphicData uri="http://schemas.openxmlformats.org/presentationml/2006/ole">
            <mc:AlternateContent xmlns:mc="http://schemas.openxmlformats.org/markup-compatibility/2006">
              <mc:Choice xmlns:v="urn:schemas-microsoft-com:vml" Requires="v">
                <p:oleObj spid="_x0000_s77833" name="Chart" r:id="rId3" imgW="8334404" imgH="4629326" progId="Excel.Sheet.8">
                  <p:embed/>
                </p:oleObj>
              </mc:Choice>
              <mc:Fallback>
                <p:oleObj name="Chart" r:id="rId3" imgW="8334404" imgH="4629326" progId="Excel.Sheet.8">
                  <p:embed/>
                  <p:pic>
                    <p:nvPicPr>
                      <p:cNvPr id="0" name="Content Placeholder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0" y="1600200"/>
                        <a:ext cx="9167813" cy="4525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a:xfrm>
            <a:off x="257175" y="152400"/>
            <a:ext cx="9258300" cy="1143000"/>
          </a:xfrm>
        </p:spPr>
        <p:txBody>
          <a:bodyPr/>
          <a:lstStyle/>
          <a:p>
            <a:r>
              <a:rPr lang="en-US" sz="4000" b="1" smtClean="0"/>
              <a:t>Cost Findings Summary</a:t>
            </a:r>
          </a:p>
        </p:txBody>
      </p:sp>
      <p:sp>
        <p:nvSpPr>
          <p:cNvPr id="78851" name="Rectangle 3"/>
          <p:cNvSpPr>
            <a:spLocks noGrp="1" noChangeArrowheads="1"/>
          </p:cNvSpPr>
          <p:nvPr>
            <p:ph type="body" idx="4294967295"/>
          </p:nvPr>
        </p:nvSpPr>
        <p:spPr>
          <a:xfrm>
            <a:off x="771525" y="1524000"/>
            <a:ext cx="9258300" cy="4525963"/>
          </a:xfrm>
        </p:spPr>
        <p:txBody>
          <a:bodyPr/>
          <a:lstStyle/>
          <a:p>
            <a:pPr>
              <a:lnSpc>
                <a:spcPct val="80000"/>
              </a:lnSpc>
            </a:pPr>
            <a:r>
              <a:rPr lang="en-US" sz="1800" b="1" smtClean="0"/>
              <a:t>Conclusions about the cost impact of outpatient commitment depend on comparison group</a:t>
            </a:r>
          </a:p>
          <a:p>
            <a:pPr>
              <a:lnSpc>
                <a:spcPct val="80000"/>
              </a:lnSpc>
            </a:pPr>
            <a:endParaRPr lang="en-US" sz="1800" b="1" smtClean="0"/>
          </a:p>
          <a:p>
            <a:pPr lvl="1">
              <a:lnSpc>
                <a:spcPct val="80000"/>
              </a:lnSpc>
            </a:pPr>
            <a:r>
              <a:rPr lang="en-US" sz="1800" b="1" smtClean="0"/>
              <a:t>In New York, AOT appears to be more costly when comparing AOT to ES, but less costly when comparing AOT to pre-AOT for the same people</a:t>
            </a:r>
          </a:p>
          <a:p>
            <a:pPr lvl="2">
              <a:lnSpc>
                <a:spcPct val="80000"/>
              </a:lnSpc>
            </a:pPr>
            <a:endParaRPr lang="en-US" sz="1800" b="1" smtClean="0"/>
          </a:p>
          <a:p>
            <a:pPr lvl="2">
              <a:lnSpc>
                <a:spcPct val="80000"/>
              </a:lnSpc>
            </a:pPr>
            <a:r>
              <a:rPr lang="en-US" sz="1800" b="1" smtClean="0"/>
              <a:t>Large decrease in both inpatient treatment and criminal justice costs moving from pre-AOT to first year of AOT</a:t>
            </a:r>
          </a:p>
          <a:p>
            <a:pPr lvl="2">
              <a:lnSpc>
                <a:spcPct val="80000"/>
              </a:lnSpc>
            </a:pPr>
            <a:endParaRPr lang="en-US" sz="1800" b="1" smtClean="0"/>
          </a:p>
          <a:p>
            <a:pPr lvl="1">
              <a:lnSpc>
                <a:spcPct val="80000"/>
              </a:lnSpc>
            </a:pPr>
            <a:r>
              <a:rPr lang="en-US" sz="1800" b="1" smtClean="0"/>
              <a:t>In North Carolina, OPC appears to be more costly when compared to controls in a straight RCT, but less costly when comparing short vs. long-term OPC</a:t>
            </a:r>
          </a:p>
          <a:p>
            <a:pPr lvl="1">
              <a:lnSpc>
                <a:spcPct val="80000"/>
              </a:lnSpc>
            </a:pPr>
            <a:endParaRPr lang="en-US" sz="1800" b="1" smtClean="0"/>
          </a:p>
          <a:p>
            <a:pPr>
              <a:lnSpc>
                <a:spcPct val="80000"/>
              </a:lnSpc>
            </a:pPr>
            <a:r>
              <a:rPr lang="en-US" sz="1800" b="1" smtClean="0"/>
              <a:t>AOT in New York is slightly more costly than OPC in North Carolina</a:t>
            </a:r>
          </a:p>
          <a:p>
            <a:pPr lvl="1">
              <a:lnSpc>
                <a:spcPct val="80000"/>
              </a:lnSpc>
            </a:pPr>
            <a:endParaRPr lang="en-US" sz="1800" b="1" smtClean="0"/>
          </a:p>
          <a:p>
            <a:pPr lvl="1">
              <a:lnSpc>
                <a:spcPct val="80000"/>
              </a:lnSpc>
            </a:pPr>
            <a:r>
              <a:rPr lang="en-US" sz="1800" b="1" smtClean="0"/>
              <a:t>Program costs in New York higher than in North Carolina, but these costs are relatively small in either case relative to mental health treatment costs</a:t>
            </a:r>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lIns="91440" tIns="45720" rIns="91440" bIns="45720"/>
          <a:lstStyle/>
          <a:p>
            <a:pPr eaLnBrk="1" hangingPunct="1"/>
            <a:r>
              <a:rPr lang="en-US" b="1" smtClean="0">
                <a:solidFill>
                  <a:srgbClr val="FFFF00"/>
                </a:solidFill>
              </a:rPr>
              <a:t>From AOT to PADs</a:t>
            </a:r>
          </a:p>
        </p:txBody>
      </p:sp>
      <p:sp>
        <p:nvSpPr>
          <p:cNvPr id="79875" name="Rectangle 3"/>
          <p:cNvSpPr>
            <a:spLocks noGrp="1" noChangeArrowheads="1"/>
          </p:cNvSpPr>
          <p:nvPr>
            <p:ph type="body" idx="4294967295"/>
          </p:nvPr>
        </p:nvSpPr>
        <p:spPr/>
        <p:txBody>
          <a:bodyPr lIns="91440" tIns="45720" rIns="91440" bIns="45720"/>
          <a:lstStyle/>
          <a:p>
            <a:pPr eaLnBrk="1" hangingPunct="1">
              <a:lnSpc>
                <a:spcPct val="80000"/>
              </a:lnSpc>
            </a:pPr>
            <a:r>
              <a:rPr lang="en-US" sz="3600" smtClean="0">
                <a:solidFill>
                  <a:schemeClr val="bg1"/>
                </a:solidFill>
              </a:rPr>
              <a:t>Growing interest in PADs as alternatives to AOT</a:t>
            </a:r>
          </a:p>
          <a:p>
            <a:pPr eaLnBrk="1" hangingPunct="1">
              <a:lnSpc>
                <a:spcPct val="80000"/>
              </a:lnSpc>
            </a:pPr>
            <a:endParaRPr lang="en-US" sz="3600" smtClean="0">
              <a:solidFill>
                <a:schemeClr val="bg1"/>
              </a:solidFill>
            </a:endParaRPr>
          </a:p>
          <a:p>
            <a:pPr eaLnBrk="1" hangingPunct="1">
              <a:lnSpc>
                <a:spcPct val="80000"/>
              </a:lnSpc>
            </a:pPr>
            <a:r>
              <a:rPr lang="en-US" sz="3600" smtClean="0">
                <a:solidFill>
                  <a:schemeClr val="bg1"/>
                </a:solidFill>
              </a:rPr>
              <a:t>PADs can be seen as self-mandate</a:t>
            </a:r>
          </a:p>
          <a:p>
            <a:pPr eaLnBrk="1" hangingPunct="1">
              <a:lnSpc>
                <a:spcPct val="80000"/>
              </a:lnSpc>
            </a:pPr>
            <a:endParaRPr lang="en-US" sz="3600" smtClean="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
      <a:dk1>
        <a:srgbClr val="003366"/>
      </a:dk1>
      <a:lt1>
        <a:srgbClr val="FFFFFF"/>
      </a:lt1>
      <a:dk2>
        <a:srgbClr val="003366"/>
      </a:dk2>
      <a:lt2>
        <a:srgbClr val="FFFFFF"/>
      </a:lt2>
      <a:accent1>
        <a:srgbClr val="FF9900"/>
      </a:accent1>
      <a:accent2>
        <a:srgbClr val="FFFFFF"/>
      </a:accent2>
      <a:accent3>
        <a:srgbClr val="FFFFFF"/>
      </a:accent3>
      <a:accent4>
        <a:srgbClr val="002A56"/>
      </a:accent4>
      <a:accent5>
        <a:srgbClr val="FFCAAA"/>
      </a:accent5>
      <a:accent6>
        <a:srgbClr val="E7E7E7"/>
      </a:accent6>
      <a:hlink>
        <a:srgbClr val="FF0033"/>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
      <a:dk1>
        <a:srgbClr val="003366"/>
      </a:dk1>
      <a:lt1>
        <a:srgbClr val="FFFFFF"/>
      </a:lt1>
      <a:dk2>
        <a:srgbClr val="003366"/>
      </a:dk2>
      <a:lt2>
        <a:srgbClr val="FFFFFF"/>
      </a:lt2>
      <a:accent1>
        <a:srgbClr val="FF9900"/>
      </a:accent1>
      <a:accent2>
        <a:srgbClr val="FFFFFF"/>
      </a:accent2>
      <a:accent3>
        <a:srgbClr val="FFFFFF"/>
      </a:accent3>
      <a:accent4>
        <a:srgbClr val="002A56"/>
      </a:accent4>
      <a:accent5>
        <a:srgbClr val="FFCAAA"/>
      </a:accent5>
      <a:accent6>
        <a:srgbClr val="E7E7E7"/>
      </a:accent6>
      <a:hlink>
        <a:srgbClr val="FF0033"/>
      </a:hlink>
      <a:folHlink>
        <a:srgbClr val="969696"/>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Blank Presentation">
  <a:themeElements>
    <a:clrScheme name="">
      <a:dk1>
        <a:srgbClr val="003366"/>
      </a:dk1>
      <a:lt1>
        <a:srgbClr val="FFFFFF"/>
      </a:lt1>
      <a:dk2>
        <a:srgbClr val="003366"/>
      </a:dk2>
      <a:lt2>
        <a:srgbClr val="FFFFFF"/>
      </a:lt2>
      <a:accent1>
        <a:srgbClr val="FF9900"/>
      </a:accent1>
      <a:accent2>
        <a:srgbClr val="FFFFFF"/>
      </a:accent2>
      <a:accent3>
        <a:srgbClr val="FFFFFF"/>
      </a:accent3>
      <a:accent4>
        <a:srgbClr val="002A56"/>
      </a:accent4>
      <a:accent5>
        <a:srgbClr val="FFCAAA"/>
      </a:accent5>
      <a:accent6>
        <a:srgbClr val="E7E7E7"/>
      </a:accent6>
      <a:hlink>
        <a:srgbClr val="FF0033"/>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C:\MSOffice\Templates\Blank Presentation.pot</Template>
  <TotalTime>2775</TotalTime>
  <Words>1312</Words>
  <Application>Microsoft Office PowerPoint</Application>
  <PresentationFormat>35mm Slides</PresentationFormat>
  <Paragraphs>154</Paragraphs>
  <Slides>32</Slides>
  <Notes>3</Notes>
  <HiddenSlides>0</HiddenSlides>
  <MMClips>0</MMClips>
  <ScaleCrop>false</ScaleCrop>
  <HeadingPairs>
    <vt:vector size="6" baseType="variant">
      <vt:variant>
        <vt:lpstr>Theme</vt:lpstr>
      </vt:variant>
      <vt:variant>
        <vt:i4>9</vt:i4>
      </vt:variant>
      <vt:variant>
        <vt:lpstr>Embedded OLE Servers</vt:lpstr>
      </vt:variant>
      <vt:variant>
        <vt:i4>3</vt:i4>
      </vt:variant>
      <vt:variant>
        <vt:lpstr>Slide Titles</vt:lpstr>
      </vt:variant>
      <vt:variant>
        <vt:i4>32</vt:i4>
      </vt:variant>
    </vt:vector>
  </HeadingPairs>
  <TitlesOfParts>
    <vt:vector size="44" baseType="lpstr">
      <vt:lpstr>Blank Presentation</vt:lpstr>
      <vt:lpstr>1_Blank Presentation</vt:lpstr>
      <vt:lpstr>Default Design</vt:lpstr>
      <vt:lpstr>1_Office Theme</vt:lpstr>
      <vt:lpstr>4_Default Design</vt:lpstr>
      <vt:lpstr>Office Theme</vt:lpstr>
      <vt:lpstr>3_Default Design</vt:lpstr>
      <vt:lpstr>1_Default Design</vt:lpstr>
      <vt:lpstr>2_Blank Presentation</vt:lpstr>
      <vt:lpstr>Chart</vt:lpstr>
      <vt:lpstr>Slide</vt:lpstr>
      <vt:lpstr>Presentation</vt:lpstr>
      <vt:lpstr>Assisted Outpatient Treatment: The Data and the Controversy  Carl Taube Award Lecture 2011 </vt:lpstr>
      <vt:lpstr>AOT Questions</vt:lpstr>
      <vt:lpstr>PowerPoint Presentation</vt:lpstr>
      <vt:lpstr>PowerPoint Presentation</vt:lpstr>
      <vt:lpstr>PowerPoint Presentation</vt:lpstr>
      <vt:lpstr>Views of AOT</vt:lpstr>
      <vt:lpstr>Views of AOT</vt:lpstr>
      <vt:lpstr>Views of AOT</vt:lpstr>
      <vt:lpstr>PowerPoint Presentation</vt:lpstr>
      <vt:lpstr>PowerPoint Presentation</vt:lpstr>
      <vt:lpstr>Odds ratio for hospital readmission during any given month of 1-year trial</vt:lpstr>
      <vt:lpstr>Involuntary Outpatient Commitment (OPC): Percent Subjects With Any Psychiatric Hospital Admissions by Days of OPC</vt:lpstr>
      <vt:lpstr>Mean Psychiatric Hospital Days by Days of OPC</vt:lpstr>
      <vt:lpstr>PowerPoint Presentation</vt:lpstr>
      <vt:lpstr>PowerPoint Presentation</vt:lpstr>
      <vt:lpstr>Assisted Outpatient Treatment (AOT) in NYC: Summary of Pilot Study</vt:lpstr>
      <vt:lpstr>   January 1999: “In an incident that has gnawed at New Yorkers' sense of security, Kendra Webdale was killed in January 1999 when Andrew Goldstein, a 30-year-old schizophrenic, picked her up on the platform of a 23rd Street subway station and threw her into the path of an oncoming train.” (New York Times, 3/23/2000)</vt:lpstr>
      <vt:lpstr>The Carrot: NY Kendra’s Law Fiscal Changes</vt:lpstr>
      <vt:lpstr>Preventive AOT laws named for victims of homicides by people with schizophrenia</vt:lpstr>
      <vt:lpstr>PowerPoint Presentation</vt:lpstr>
      <vt:lpstr>Recipient Outcomes During AOT: Findings</vt:lpstr>
      <vt:lpstr>PowerPoint Presentation</vt:lpstr>
      <vt:lpstr>PowerPoint Presentation</vt:lpstr>
      <vt:lpstr>PowerPoint Presentation</vt:lpstr>
      <vt:lpstr>PowerPoint Presentation</vt:lpstr>
      <vt:lpstr>Highlights of Findings (1)</vt:lpstr>
      <vt:lpstr>Highlights of Findings (2)</vt:lpstr>
      <vt:lpstr>Cost Impact of Assisted Outpatient Treatment (AOT) in New York and Outpatient Commitment (OPC) in North Carolina</vt:lpstr>
      <vt:lpstr>PowerPoint Presentation</vt:lpstr>
      <vt:lpstr>Distribution of Annual Costs by Group and Time: New York City</vt:lpstr>
      <vt:lpstr>Cost Findings Summary</vt:lpstr>
      <vt:lpstr>From AOT to PADs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Involuntary Outpatient Commitment (OPC): Percent Subjects With Any Psychiatric Hospital Admissions by Dose of OPC</dc:title>
  <dc:creator>Dept of Psychiatry</dc:creator>
  <cp:lastModifiedBy>Marvin S. Swartz</cp:lastModifiedBy>
  <cp:revision>134</cp:revision>
  <cp:lastPrinted>2001-04-24T17:54:52Z</cp:lastPrinted>
  <dcterms:created xsi:type="dcterms:W3CDTF">1995-06-17T23:31:02Z</dcterms:created>
  <dcterms:modified xsi:type="dcterms:W3CDTF">2011-10-31T12:57:59Z</dcterms:modified>
</cp:coreProperties>
</file>