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5" d="100"/>
          <a:sy n="125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CFD6E-9BE1-42C5-8C29-8EAB4CED5905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71A51-5F06-4EF7-82AA-ED4599B0CFF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172200" y="762000"/>
            <a:ext cx="2819400" cy="60198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76200" y="762000"/>
            <a:ext cx="3200400" cy="60198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Pediatric Disaster Preparedness Curriculum Development Conference: Results and Recommendations</a:t>
            </a:r>
          </a:p>
          <a:p>
            <a:pPr algn="ctr"/>
            <a:r>
              <a:rPr lang="en-US" sz="1200" b="1" i="1" dirty="0" smtClean="0">
                <a:solidFill>
                  <a:schemeClr val="tx2"/>
                </a:solidFill>
              </a:rPr>
              <a:t>To </a:t>
            </a:r>
            <a:r>
              <a:rPr lang="en-US" sz="1200" b="1" i="1" dirty="0">
                <a:solidFill>
                  <a:schemeClr val="tx2"/>
                </a:solidFill>
              </a:rPr>
              <a:t>address the unmet education and training needs of </a:t>
            </a:r>
            <a:r>
              <a:rPr lang="en-US" sz="1200" b="1" i="1" dirty="0" smtClean="0">
                <a:solidFill>
                  <a:schemeClr val="tx2"/>
                </a:solidFill>
              </a:rPr>
              <a:t>medical </a:t>
            </a:r>
            <a:r>
              <a:rPr lang="en-US" sz="1200" b="1" i="1" dirty="0">
                <a:solidFill>
                  <a:schemeClr val="tx2"/>
                </a:solidFill>
              </a:rPr>
              <a:t>responders who care for children in a </a:t>
            </a:r>
            <a:r>
              <a:rPr lang="en-US" sz="1200" b="1" i="1" dirty="0" smtClean="0">
                <a:solidFill>
                  <a:schemeClr val="tx2"/>
                </a:solidFill>
              </a:rPr>
              <a:t>disaster</a:t>
            </a:r>
          </a:p>
          <a:p>
            <a:pPr algn="ctr"/>
            <a:r>
              <a:rPr lang="en-US" sz="1000" b="1" dirty="0" smtClean="0"/>
              <a:t>Kandra Strauss-Riggs, MPH; David Siegel, MD, FAAP; Amy Costello, MD,FAAP</a:t>
            </a:r>
            <a:endParaRPr lang="en-US" sz="1000" b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2400" y="797778"/>
            <a:ext cx="2819400" cy="575542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</a:pPr>
            <a:r>
              <a:rPr kumimoji="0" lang="en-US" sz="95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Background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</a:pPr>
            <a:r>
              <a:rPr kumimoji="0" lang="en-US" sz="95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National Center for Disaster Medicine &amp; Public </a:t>
            </a:r>
            <a:r>
              <a:rPr kumimoji="0" lang="en-US" sz="95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Health </a:t>
            </a:r>
            <a:r>
              <a:rPr kumimoji="0" lang="en-US" sz="95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(NCDMPH) was created in 2008 via</a:t>
            </a:r>
            <a:r>
              <a:rPr kumimoji="0" lang="en-US" sz="95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Homeland Security Presidential Directive-21 (HSPD-21), with the task of serving as the nation’s academic center of excellence in disaster medicine and public </a:t>
            </a:r>
            <a:r>
              <a:rPr kumimoji="0" lang="en-US" sz="95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health</a:t>
            </a:r>
            <a:r>
              <a:rPr kumimoji="0" lang="en-US" sz="95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en-US" sz="95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95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</a:pPr>
            <a:endParaRPr kumimoji="0" lang="en-US" sz="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</a:pPr>
            <a:r>
              <a:rPr kumimoji="0" lang="en-US" sz="95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Impetus &amp; Objectives</a:t>
            </a:r>
            <a:endParaRPr kumimoji="0" lang="en-US" sz="95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Children represent 75,000,000 members, 30%, of our 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population</a:t>
            </a:r>
            <a:r>
              <a:rPr lang="en-US" sz="950" baseline="30000" dirty="0" smtClean="0">
                <a:latin typeface="Courier New"/>
                <a:ea typeface="Calibri" pitchFamily="34" charset="0"/>
                <a:cs typeface="Courier New"/>
              </a:rPr>
              <a:t>2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It 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has been almost 10 years since 9/11 and the majority of our health care clinicians are unprepared to provide the necessary clinical support for children in the event of a 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disaster</a:t>
            </a:r>
            <a:r>
              <a:rPr lang="en-US" sz="950" baseline="30000" dirty="0" smtClean="0">
                <a:latin typeface="Courier New"/>
                <a:ea typeface="Calibri" pitchFamily="34" charset="0"/>
                <a:cs typeface="Courier New"/>
              </a:rPr>
              <a:t>3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endParaRPr lang="en-US" sz="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 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fulfillment of a recommendation from the National Commission on Children and Disasters (</a:t>
            </a:r>
            <a:r>
              <a:rPr lang="en-US" sz="95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NCCD) and the Federal Education and Training Interagency Group (FETIG) – approved NCDMPH strategic plan, a 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planning committee developed the following conference 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objectives</a:t>
            </a:r>
            <a:r>
              <a:rPr kumimoji="0" lang="en-US" sz="95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0" algn="l"/>
              </a:tabLst>
            </a:pP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 initiate the development of the infrastructure and methodology needed to create a competency based pediatric disaster preparedness training 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program</a:t>
            </a:r>
            <a:endParaRPr kumimoji="0" lang="en-US" sz="9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0" algn="l"/>
              </a:tabLst>
            </a:pP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 demonstrate this approach by developing prioritized, role-specific education and training recommendations for select healthcare 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roles</a:t>
            </a:r>
            <a:endParaRPr kumimoji="0" lang="en-US" sz="9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0" algn="l"/>
              </a:tabLst>
            </a:pP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 demonstrate the capabilities of a public – private consortium for development of a disaster preparedness education and training </a:t>
            </a:r>
            <a:r>
              <a:rPr kumimoji="0" lang="en-US" sz="9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program</a:t>
            </a:r>
            <a:endParaRPr kumimoji="0" lang="en-US" sz="9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0" algn="l"/>
              </a:tabLst>
            </a:pP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en-US" sz="950" b="1" dirty="0" smtClean="0">
                <a:solidFill>
                  <a:schemeClr val="tx2"/>
                </a:solidFill>
              </a:rPr>
              <a:t>Methodology</a:t>
            </a:r>
          </a:p>
          <a:p>
            <a:r>
              <a:rPr lang="en-US" sz="950" dirty="0" smtClean="0"/>
              <a:t>Teams conducted a literature review </a:t>
            </a:r>
            <a:r>
              <a:rPr lang="en-US" sz="950" dirty="0" smtClean="0"/>
              <a:t>highlighting </a:t>
            </a:r>
            <a:r>
              <a:rPr lang="en-US" sz="950" dirty="0" smtClean="0"/>
              <a:t>gaps in pediatric </a:t>
            </a:r>
            <a:r>
              <a:rPr lang="en-US" sz="950" dirty="0" smtClean="0"/>
              <a:t>disaster education </a:t>
            </a:r>
            <a:r>
              <a:rPr lang="en-US" sz="950" dirty="0" smtClean="0"/>
              <a:t>and </a:t>
            </a:r>
            <a:r>
              <a:rPr lang="en-US" sz="950" dirty="0" smtClean="0"/>
              <a:t>training</a:t>
            </a:r>
            <a:r>
              <a:rPr lang="en-US" sz="950" baseline="30000" dirty="0" smtClean="0"/>
              <a:t>3,4</a:t>
            </a:r>
            <a:r>
              <a:rPr lang="en-US" sz="950" dirty="0" smtClean="0"/>
              <a:t>. </a:t>
            </a:r>
            <a:r>
              <a:rPr lang="en-US" sz="950" dirty="0" smtClean="0"/>
              <a:t>Conference planners divided </a:t>
            </a:r>
            <a:r>
              <a:rPr lang="en-US" sz="950" dirty="0" smtClean="0"/>
              <a:t>subject </a:t>
            </a:r>
            <a:r>
              <a:rPr lang="en-US" sz="950" dirty="0" smtClean="0"/>
              <a:t>m</a:t>
            </a:r>
            <a:r>
              <a:rPr lang="en-US" sz="950" dirty="0" smtClean="0"/>
              <a:t>atter </a:t>
            </a:r>
            <a:r>
              <a:rPr lang="en-US" sz="950" dirty="0" smtClean="0"/>
              <a:t>e</a:t>
            </a:r>
            <a:r>
              <a:rPr lang="en-US" sz="950" dirty="0" smtClean="0"/>
              <a:t>xperts </a:t>
            </a:r>
            <a:r>
              <a:rPr lang="en-US" sz="950" dirty="0" smtClean="0"/>
              <a:t>into 3 groups and sub-specialty teams: </a:t>
            </a:r>
            <a:endParaRPr kumimoji="0" lang="en-US" sz="9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endParaRPr lang="en-US" sz="10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3352800" y="1200912"/>
          <a:ext cx="2723385" cy="3897313"/>
        </p:xfrm>
        <a:graphic>
          <a:graphicData uri="http://schemas.openxmlformats.org/drawingml/2006/table">
            <a:tbl>
              <a:tblPr/>
              <a:tblGrid>
                <a:gridCol w="813268"/>
                <a:gridCol w="466762"/>
                <a:gridCol w="466762"/>
                <a:gridCol w="496966"/>
                <a:gridCol w="479627"/>
              </a:tblGrid>
              <a:tr h="116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dirty="0">
                          <a:latin typeface="Calibri"/>
                          <a:ea typeface="Calibri"/>
                          <a:cs typeface="Times New Roman"/>
                        </a:rPr>
                        <a:t>Topic</a:t>
                      </a:r>
                      <a:endParaRPr lang="en-US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dirty="0">
                          <a:latin typeface="Calibri"/>
                          <a:ea typeface="Calibri"/>
                          <a:cs typeface="Times New Roman"/>
                        </a:rPr>
                        <a:t>Roles With Level of Performance</a:t>
                      </a:r>
                      <a:endParaRPr lang="en-US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27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 err="1" smtClean="0">
                          <a:latin typeface="Calibri"/>
                          <a:ea typeface="Calibri"/>
                        </a:rPr>
                        <a:t>Emerg</a:t>
                      </a:r>
                      <a:r>
                        <a:rPr lang="en-US" sz="700" b="1" kern="1200" dirty="0" smtClean="0">
                          <a:latin typeface="Calibri"/>
                          <a:ea typeface="Calibri"/>
                        </a:rPr>
                        <a:t>.</a:t>
                      </a:r>
                      <a:endParaRPr lang="en-US" sz="700" b="1" kern="1200" baseline="0" dirty="0" smtClean="0">
                        <a:latin typeface="Calibri"/>
                        <a:ea typeface="Calibr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 smtClean="0">
                          <a:latin typeface="Calibri"/>
                          <a:ea typeface="Calibri"/>
                        </a:rPr>
                        <a:t> Care </a:t>
                      </a:r>
                      <a:r>
                        <a:rPr lang="en-US" sz="700" b="1" kern="1200" dirty="0">
                          <a:latin typeface="Calibri"/>
                          <a:ea typeface="Calibri"/>
                        </a:rPr>
                        <a:t>Providers</a:t>
                      </a:r>
                      <a:endParaRPr lang="en-US" sz="900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Calibri"/>
                        </a:rPr>
                        <a:t>Surge Providers</a:t>
                      </a:r>
                      <a:endParaRPr lang="en-US" sz="900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Calibri"/>
                        </a:rPr>
                        <a:t>Disaster </a:t>
                      </a:r>
                      <a:r>
                        <a:rPr lang="en-US" sz="700" b="1" kern="1200" dirty="0" smtClean="0">
                          <a:latin typeface="Calibri"/>
                          <a:ea typeface="Calibri"/>
                        </a:rPr>
                        <a:t>Leaders</a:t>
                      </a:r>
                      <a:endParaRPr lang="en-US" sz="900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Calibri"/>
                        </a:rPr>
                        <a:t>Support Providers</a:t>
                      </a:r>
                      <a:endParaRPr lang="en-US" sz="900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02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Hospital Preparedness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E/P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53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Identify &amp; coordinate regional ped specialty care capacity &amp; access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E/P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Work w/local PH authorities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E/P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40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Plan for unaccompanied minors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E/P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Hazard Vulnerability Analysis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E/P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Personal Preparedness  Staff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Patient/Family Preparedness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Communication w local/state EOC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E/P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F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Alternate Care Site (Creation)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Maintenance of Medical Home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F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Medical Reserve Corps, etc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13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Evacuation (ALL)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E/P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40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Strategic Communications (Media) 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E/P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kern="1200" dirty="0">
                          <a:latin typeface="Calibri"/>
                          <a:ea typeface="Times New Roman"/>
                          <a:cs typeface="Arial"/>
                        </a:rPr>
                        <a:t>A</a:t>
                      </a:r>
                      <a:endParaRPr lang="en-US" sz="900" b="1" dirty="0">
                        <a:latin typeface="Calibri"/>
                        <a:ea typeface="Times New Roman"/>
                      </a:endParaRPr>
                    </a:p>
                  </a:txBody>
                  <a:tcPr marL="56193" marR="56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719945" y="5201295"/>
            <a:ext cx="2147455" cy="589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Codes for Performance </a:t>
            </a:r>
            <a:r>
              <a:rPr lang="en-US" sz="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evels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 =Foundational (overview)</a:t>
            </a:r>
            <a:endParaRPr kumimoji="0" lang="en-US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= Aware (understanding concepts)</a:t>
            </a: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P=Proficient (capable of performing tasks)</a:t>
            </a:r>
            <a:endParaRPr kumimoji="0" lang="en-US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E= Expert (subject matter expert)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971800" y="78450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i="1" dirty="0" smtClean="0"/>
              <a:t>Table 1</a:t>
            </a:r>
            <a:r>
              <a:rPr lang="en-US" sz="800" b="1" dirty="0" smtClean="0"/>
              <a:t>: </a:t>
            </a:r>
          </a:p>
          <a:p>
            <a:pPr algn="ctr"/>
            <a:r>
              <a:rPr lang="en-US" sz="800" b="1" dirty="0" smtClean="0"/>
              <a:t> Public Health, Community Response/Recovery Issues</a:t>
            </a:r>
          </a:p>
          <a:p>
            <a:pPr algn="ctr"/>
            <a:r>
              <a:rPr lang="en-US" sz="800" b="1" dirty="0" smtClean="0"/>
              <a:t> from the ED/ Hospital Group</a:t>
            </a:r>
            <a:endParaRPr lang="en-US" sz="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52400" y="6053316"/>
            <a:ext cx="2819400" cy="126188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950" u="sng" dirty="0" smtClean="0"/>
              <a:t>Groups</a:t>
            </a:r>
          </a:p>
          <a:p>
            <a:pPr lvl="0">
              <a:buFont typeface="Arial" pitchFamily="34" charset="0"/>
              <a:buChar char="•"/>
            </a:pPr>
            <a:r>
              <a:rPr lang="en-US" sz="950" dirty="0" smtClean="0"/>
              <a:t>EMS/First Responder</a:t>
            </a:r>
          </a:p>
          <a:p>
            <a:pPr lvl="0">
              <a:buFont typeface="Arial" pitchFamily="34" charset="0"/>
              <a:buChar char="•"/>
            </a:pPr>
            <a:r>
              <a:rPr lang="en-US" sz="950" dirty="0" smtClean="0"/>
              <a:t>ED/Hospital </a:t>
            </a:r>
          </a:p>
          <a:p>
            <a:pPr lvl="0">
              <a:buFont typeface="Arial" pitchFamily="34" charset="0"/>
              <a:buChar char="•"/>
            </a:pPr>
            <a:r>
              <a:rPr lang="en-US" sz="950" dirty="0" smtClean="0"/>
              <a:t>Ambulatory</a:t>
            </a:r>
          </a:p>
          <a:p>
            <a:pPr lvl="0">
              <a:buFont typeface="Arial" pitchFamily="34" charset="0"/>
              <a:buChar char="•"/>
            </a:pPr>
            <a:endParaRPr lang="en-US" sz="950" dirty="0" smtClean="0"/>
          </a:p>
          <a:p>
            <a:pPr lvl="0">
              <a:buFont typeface="Arial" pitchFamily="34" charset="0"/>
              <a:buChar char="•"/>
            </a:pPr>
            <a:endParaRPr lang="en-US" sz="950" dirty="0" smtClean="0"/>
          </a:p>
          <a:p>
            <a:pPr lvl="0">
              <a:buFont typeface="Arial" pitchFamily="34" charset="0"/>
              <a:buChar char="•"/>
            </a:pPr>
            <a:endParaRPr lang="en-US" sz="950" dirty="0" smtClean="0"/>
          </a:p>
          <a:p>
            <a:pPr lvl="0">
              <a:buFont typeface="Arial" pitchFamily="34" charset="0"/>
              <a:buChar char="•"/>
            </a:pPr>
            <a:endParaRPr lang="en-US" sz="950" dirty="0" smtClean="0"/>
          </a:p>
          <a:p>
            <a:pPr lvl="0"/>
            <a:r>
              <a:rPr lang="en-US" sz="950" u="sng" dirty="0" smtClean="0"/>
              <a:t>Sub-Specialties </a:t>
            </a:r>
            <a:endParaRPr lang="en-US" sz="950" u="sng" dirty="0" smtClean="0"/>
          </a:p>
          <a:p>
            <a:pPr lvl="0">
              <a:buFont typeface="Arial" pitchFamily="34" charset="0"/>
              <a:buChar char="•"/>
            </a:pPr>
            <a:r>
              <a:rPr lang="en-US" sz="950" dirty="0" smtClean="0"/>
              <a:t>CBRNE</a:t>
            </a:r>
          </a:p>
          <a:p>
            <a:pPr lvl="0">
              <a:buFont typeface="Arial" pitchFamily="34" charset="0"/>
              <a:buChar char="•"/>
            </a:pPr>
            <a:r>
              <a:rPr lang="en-US" sz="950" dirty="0" smtClean="0"/>
              <a:t>Public Health</a:t>
            </a:r>
          </a:p>
          <a:p>
            <a:pPr lvl="0">
              <a:buFont typeface="Arial" pitchFamily="34" charset="0"/>
              <a:buChar char="•"/>
            </a:pPr>
            <a:r>
              <a:rPr lang="en-US" sz="950" dirty="0" smtClean="0"/>
              <a:t>Mental Health</a:t>
            </a:r>
          </a:p>
          <a:p>
            <a:pPr lvl="0">
              <a:buFont typeface="Arial" pitchFamily="34" charset="0"/>
              <a:buChar char="•"/>
            </a:pPr>
            <a:endParaRPr lang="en-US" sz="800" dirty="0" smtClean="0"/>
          </a:p>
        </p:txBody>
      </p:sp>
      <p:sp>
        <p:nvSpPr>
          <p:cNvPr id="28" name="Rectangle 27"/>
          <p:cNvSpPr/>
          <p:nvPr/>
        </p:nvSpPr>
        <p:spPr>
          <a:xfrm>
            <a:off x="6248400" y="564699"/>
            <a:ext cx="27432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en-US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5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Outputs</a:t>
            </a:r>
            <a:endParaRPr lang="en-US" sz="950" b="1" dirty="0" smtClean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5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The diverse and prominent consortium of stakeholders at the conference contributed to the robust, representative process and products of the meeting. Among them</a:t>
            </a:r>
            <a:r>
              <a:rPr lang="en-US" sz="95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950" dirty="0" smtClean="0"/>
              <a:t>Preliminary role-specific curriculum recommendations</a:t>
            </a:r>
          </a:p>
          <a:p>
            <a:pPr>
              <a:buFont typeface="Arial" pitchFamily="34" charset="0"/>
              <a:buChar char="•"/>
            </a:pPr>
            <a:r>
              <a:rPr lang="en-US" sz="950" dirty="0" smtClean="0"/>
              <a:t>Identification of </a:t>
            </a:r>
            <a:r>
              <a:rPr lang="en-US" sz="950" dirty="0" smtClean="0"/>
              <a:t>health </a:t>
            </a:r>
            <a:r>
              <a:rPr lang="en-US" sz="950" dirty="0" smtClean="0"/>
              <a:t>care provider roles </a:t>
            </a:r>
            <a:r>
              <a:rPr lang="en-US" sz="950" dirty="0" smtClean="0"/>
              <a:t>requiring training</a:t>
            </a:r>
            <a:endParaRPr lang="en-US" sz="950" dirty="0" smtClean="0"/>
          </a:p>
          <a:p>
            <a:pPr>
              <a:buFont typeface="Arial" pitchFamily="34" charset="0"/>
              <a:buChar char="•"/>
            </a:pPr>
            <a:r>
              <a:rPr lang="en-US" sz="950" dirty="0" smtClean="0"/>
              <a:t>Priority of health care provider training</a:t>
            </a:r>
          </a:p>
          <a:p>
            <a:pPr lvl="0">
              <a:buFont typeface="Arial" pitchFamily="34" charset="0"/>
              <a:buChar char="•"/>
            </a:pPr>
            <a:r>
              <a:rPr lang="en-US" sz="95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Identification of training topics. See </a:t>
            </a:r>
            <a:r>
              <a:rPr lang="en-US" sz="95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Table </a:t>
            </a:r>
            <a:r>
              <a:rPr lang="en-US" sz="95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1</a:t>
            </a:r>
            <a:endParaRPr lang="en-US" sz="950" i="1" dirty="0" smtClean="0"/>
          </a:p>
          <a:p>
            <a:pPr>
              <a:buFont typeface="Arial" pitchFamily="34" charset="0"/>
              <a:buChar char="•"/>
            </a:pPr>
            <a:r>
              <a:rPr lang="en-US" sz="950" dirty="0" smtClean="0"/>
              <a:t>Full conference report (available at ncdmph.usuhs.edu)</a:t>
            </a:r>
          </a:p>
          <a:p>
            <a:endParaRPr lang="en-US" sz="400" dirty="0" smtClean="0"/>
          </a:p>
          <a:p>
            <a:r>
              <a:rPr lang="en-US" sz="950" b="1" dirty="0" smtClean="0">
                <a:solidFill>
                  <a:schemeClr val="tx2"/>
                </a:solidFill>
              </a:rPr>
              <a:t>Next Steps</a:t>
            </a:r>
          </a:p>
          <a:p>
            <a:pPr>
              <a:buFont typeface="Arial" pitchFamily="34" charset="0"/>
              <a:buChar char="•"/>
            </a:pPr>
            <a:r>
              <a:rPr lang="en-US" sz="95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Develop the competency and topic recommendations into deliverable learning objects</a:t>
            </a:r>
          </a:p>
          <a:p>
            <a:pPr>
              <a:buFont typeface="Arial" pitchFamily="34" charset="0"/>
              <a:buChar char="•"/>
            </a:pPr>
            <a:r>
              <a:rPr lang="en-US" sz="950" dirty="0" smtClean="0">
                <a:latin typeface="Calibri" pitchFamily="34" charset="0"/>
                <a:cs typeface="Times New Roman" pitchFamily="18" charset="0"/>
              </a:rPr>
              <a:t>M</a:t>
            </a:r>
            <a:r>
              <a:rPr lang="en-US" sz="950" dirty="0" smtClean="0">
                <a:latin typeface="Calibri" pitchFamily="34" charset="0"/>
                <a:cs typeface="Times New Roman" pitchFamily="18" charset="0"/>
              </a:rPr>
              <a:t>ake </a:t>
            </a:r>
            <a:r>
              <a:rPr lang="en-US" sz="950" dirty="0" smtClean="0">
                <a:latin typeface="Calibri" pitchFamily="34" charset="0"/>
                <a:cs typeface="Times New Roman" pitchFamily="18" charset="0"/>
              </a:rPr>
              <a:t>learning </a:t>
            </a:r>
            <a:r>
              <a:rPr lang="en-US" sz="950" dirty="0" smtClean="0">
                <a:latin typeface="Calibri" pitchFamily="34" charset="0"/>
                <a:cs typeface="Times New Roman" pitchFamily="18" charset="0"/>
              </a:rPr>
              <a:t>objects available to professionals</a:t>
            </a:r>
            <a:endParaRPr lang="en-US" sz="950" dirty="0" smtClean="0">
              <a:latin typeface="Calibri" pitchFamily="34" charset="0"/>
              <a:cs typeface="Times New Roman" pitchFamily="18" charset="0"/>
            </a:endParaRPr>
          </a:p>
          <a:p>
            <a:endParaRPr lang="en-US" sz="400" dirty="0" smtClean="0"/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 smtClean="0"/>
          </a:p>
          <a:p>
            <a:r>
              <a:rPr lang="en-US" sz="950" dirty="0" smtClean="0"/>
              <a:t>With </a:t>
            </a:r>
            <a:r>
              <a:rPr lang="en-US" sz="950" dirty="0" smtClean="0"/>
              <a:t>a basis in presidential policy and broad interagency support, the NCDMPH will continue addressing disaster health training and education gaps such as in pediatrics.</a:t>
            </a:r>
          </a:p>
          <a:p>
            <a:pPr>
              <a:buFont typeface="Arial" pitchFamily="34" charset="0"/>
              <a:buChar char="•"/>
            </a:pPr>
            <a:endParaRPr lang="en-US" sz="95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6172200" y="5334000"/>
            <a:ext cx="28194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u="sng" dirty="0" smtClean="0"/>
              <a:t>References</a:t>
            </a:r>
          </a:p>
          <a:p>
            <a:endParaRPr lang="en-US" sz="100" dirty="0" smtClean="0"/>
          </a:p>
          <a:p>
            <a:endParaRPr lang="en-US" sz="600" dirty="0" smtClean="0"/>
          </a:p>
          <a:p>
            <a:r>
              <a:rPr lang="en-US" sz="600" baseline="30000" dirty="0" smtClean="0"/>
              <a:t>1 </a:t>
            </a:r>
            <a:r>
              <a:rPr lang="en-US" sz="600" dirty="0" smtClean="0"/>
              <a:t>Schor</a:t>
            </a:r>
            <a:r>
              <a:rPr lang="en-US" sz="600" dirty="0" smtClean="0"/>
              <a:t>, K., Strauss-Riggs, K. </a:t>
            </a:r>
            <a:r>
              <a:rPr lang="en-US" sz="600" i="1" dirty="0" smtClean="0"/>
              <a:t>A Nation Prepared: Education and Training Needs for Disaster Medicine and Public Health</a:t>
            </a:r>
            <a:r>
              <a:rPr lang="en-US" sz="600" dirty="0" smtClean="0"/>
              <a:t>. Rockville, MD. September 2009.</a:t>
            </a:r>
          </a:p>
          <a:p>
            <a:endParaRPr lang="en-US" sz="600" dirty="0" smtClean="0"/>
          </a:p>
          <a:p>
            <a:r>
              <a:rPr lang="en-US" sz="600" baseline="30000" dirty="0" smtClean="0"/>
              <a:t>2</a:t>
            </a:r>
            <a:r>
              <a:rPr lang="en-US" sz="600" dirty="0" smtClean="0"/>
              <a:t> National </a:t>
            </a:r>
            <a:r>
              <a:rPr lang="en-US" sz="600" dirty="0" smtClean="0"/>
              <a:t>Commission on Children and Disasters. </a:t>
            </a:r>
            <a:r>
              <a:rPr lang="en-US" sz="600" i="1" dirty="0" smtClean="0"/>
              <a:t>2010 Report to the President and</a:t>
            </a:r>
          </a:p>
          <a:p>
            <a:r>
              <a:rPr lang="en-US" sz="600" i="1" dirty="0" smtClean="0"/>
              <a:t>Congress. AHRQ Publication No. 10-M037. </a:t>
            </a:r>
            <a:r>
              <a:rPr lang="en-US" sz="600" dirty="0" smtClean="0"/>
              <a:t>Rockville, MD: Agency for Healthcare</a:t>
            </a:r>
          </a:p>
          <a:p>
            <a:r>
              <a:rPr lang="en-US" sz="600" dirty="0" smtClean="0"/>
              <a:t>Research and Quality. October 2010.</a:t>
            </a:r>
          </a:p>
          <a:p>
            <a:endParaRPr lang="en-US" sz="600" dirty="0" smtClean="0"/>
          </a:p>
          <a:p>
            <a:r>
              <a:rPr lang="en-US" sz="600" baseline="30000" dirty="0" smtClean="0"/>
              <a:t>3</a:t>
            </a:r>
            <a:r>
              <a:rPr lang="en-US" sz="600" dirty="0" smtClean="0"/>
              <a:t> Siegel</a:t>
            </a:r>
            <a:r>
              <a:rPr lang="en-US" sz="600" dirty="0" smtClean="0"/>
              <a:t>, D., Strauss-Riggs, K., Costello, A. </a:t>
            </a:r>
            <a:r>
              <a:rPr lang="en-US" sz="600" i="1" dirty="0" smtClean="0"/>
              <a:t>Pediatric Disaster Preparedness Curriculum Development Conference Report</a:t>
            </a:r>
            <a:r>
              <a:rPr lang="en-US" sz="600" dirty="0" smtClean="0"/>
              <a:t>. Rockville, MD. June 2011</a:t>
            </a:r>
          </a:p>
          <a:p>
            <a:endParaRPr lang="en-US" sz="600" dirty="0" smtClean="0"/>
          </a:p>
          <a:p>
            <a:r>
              <a:rPr lang="en-US" sz="600" baseline="30000" dirty="0" smtClean="0"/>
              <a:t>4</a:t>
            </a:r>
            <a:r>
              <a:rPr lang="en-US" sz="600" dirty="0" smtClean="0"/>
              <a:t> American </a:t>
            </a:r>
            <a:r>
              <a:rPr lang="en-US" sz="600" dirty="0" smtClean="0"/>
              <a:t>Academy of Pediatrics. The Pediatrician and Disaster Preparedness.  </a:t>
            </a:r>
            <a:r>
              <a:rPr lang="en-US" sz="600" i="1" dirty="0" smtClean="0"/>
              <a:t>Pediatrics: The Official Journal of the AAP</a:t>
            </a:r>
            <a:r>
              <a:rPr lang="en-US" sz="600" dirty="0" smtClean="0"/>
              <a:t>. Grove Village, IL. October 2010.</a:t>
            </a:r>
          </a:p>
          <a:p>
            <a:endParaRPr lang="en-US" sz="600" dirty="0" smtClean="0"/>
          </a:p>
          <a:p>
            <a:endParaRPr lang="en-US" sz="600" dirty="0" smtClean="0"/>
          </a:p>
          <a:p>
            <a:endParaRPr lang="en-US" sz="800" dirty="0" smtClean="0"/>
          </a:p>
        </p:txBody>
      </p:sp>
      <p:grpSp>
        <p:nvGrpSpPr>
          <p:cNvPr id="19" name="Group 18"/>
          <p:cNvGrpSpPr/>
          <p:nvPr/>
        </p:nvGrpSpPr>
        <p:grpSpPr>
          <a:xfrm>
            <a:off x="6096000" y="3505200"/>
            <a:ext cx="2971800" cy="1057364"/>
            <a:chOff x="6172200" y="4214336"/>
            <a:chExt cx="2971800" cy="1057364"/>
          </a:xfrm>
        </p:grpSpPr>
        <p:pic>
          <p:nvPicPr>
            <p:cNvPr id="34" name="Picture 33" descr="serino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800" y="4214336"/>
              <a:ext cx="2438400" cy="748785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6172200" y="4671536"/>
              <a:ext cx="297180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dirty="0" smtClean="0"/>
            </a:p>
            <a:p>
              <a:pPr algn="ctr"/>
              <a:r>
                <a:rPr lang="en-US" sz="800" dirty="0" smtClean="0"/>
                <a:t> </a:t>
              </a:r>
              <a:r>
                <a:rPr lang="en-US" sz="700" i="1" dirty="0" smtClean="0"/>
                <a:t>Richard Serino (FEMA Deputy </a:t>
              </a:r>
              <a:r>
                <a:rPr lang="en-US" sz="700" i="1" dirty="0" smtClean="0"/>
                <a:t>Administrator) addresses </a:t>
              </a:r>
              <a:r>
                <a:rPr lang="en-US" sz="700" i="1" dirty="0" smtClean="0"/>
                <a:t>the audience as Dr. David Siegel, Dr. Andrew Garrett and Dr. Kevin Yeskey (L to R) look on </a:t>
              </a:r>
              <a:endParaRPr lang="en-US" sz="700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352800" y="5867400"/>
            <a:ext cx="2819400" cy="914400"/>
            <a:chOff x="6400800" y="3276600"/>
            <a:chExt cx="2819400" cy="914400"/>
          </a:xfrm>
        </p:grpSpPr>
        <p:sp>
          <p:nvSpPr>
            <p:cNvPr id="38" name="Rectangle 37"/>
            <p:cNvSpPr/>
            <p:nvPr/>
          </p:nvSpPr>
          <p:spPr>
            <a:xfrm>
              <a:off x="6858000" y="3276600"/>
              <a:ext cx="1905000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400800" y="3667780"/>
              <a:ext cx="2819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/>
                <a:t>Come visit us: Booth 5114 </a:t>
              </a:r>
            </a:p>
            <a:p>
              <a:pPr algn="ctr"/>
              <a:r>
                <a:rPr lang="en-US" sz="1000" b="1" dirty="0" smtClean="0"/>
                <a:t>Follow us on Twitter: @NCDMPH</a:t>
              </a:r>
              <a:endParaRPr lang="en-US" sz="1000" b="1" dirty="0"/>
            </a:p>
          </p:txBody>
        </p:sp>
        <p:pic>
          <p:nvPicPr>
            <p:cNvPr id="37" name="Picture 36" descr="Logo_hi_res.bmp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2800" y="3352800"/>
              <a:ext cx="1295400" cy="2983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723</Words>
  <Application>Microsoft Office PowerPoint</Application>
  <PresentationFormat>On-screen Show (4:3)</PresentationFormat>
  <Paragraphs>148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dberry</dc:creator>
  <cp:lastModifiedBy>dberry</cp:lastModifiedBy>
  <cp:revision>90</cp:revision>
  <dcterms:created xsi:type="dcterms:W3CDTF">2011-10-13T18:36:44Z</dcterms:created>
  <dcterms:modified xsi:type="dcterms:W3CDTF">2011-10-21T19:37:39Z</dcterms:modified>
</cp:coreProperties>
</file>