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42062400" cy="20116800"/>
  <p:notesSz cx="9601200" cy="150876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400" b="1" kern="1200">
        <a:solidFill>
          <a:schemeClr val="tx2"/>
        </a:solidFill>
        <a:latin typeface="Arial" charset="0"/>
        <a:ea typeface="ＭＳ Ｐゴシック" pitchFamily="-107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400" b="1" kern="1200">
        <a:solidFill>
          <a:schemeClr val="tx2"/>
        </a:solidFill>
        <a:latin typeface="Arial" charset="0"/>
        <a:ea typeface="ＭＳ Ｐゴシック" pitchFamily="-107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400" b="1" kern="1200">
        <a:solidFill>
          <a:schemeClr val="tx2"/>
        </a:solidFill>
        <a:latin typeface="Arial" charset="0"/>
        <a:ea typeface="ＭＳ Ｐゴシック" pitchFamily="-107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400" b="1" kern="1200">
        <a:solidFill>
          <a:schemeClr val="tx2"/>
        </a:solidFill>
        <a:latin typeface="Arial" charset="0"/>
        <a:ea typeface="ＭＳ Ｐゴシック" pitchFamily="-107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400" b="1" kern="1200">
        <a:solidFill>
          <a:schemeClr val="tx2"/>
        </a:solidFill>
        <a:latin typeface="Arial" charset="0"/>
        <a:ea typeface="ＭＳ Ｐゴシック" pitchFamily="-107" charset="-128"/>
        <a:cs typeface="+mn-cs"/>
      </a:defRPr>
    </a:lvl5pPr>
    <a:lvl6pPr marL="2286000" algn="l" defTabSz="914400" rtl="0" eaLnBrk="1" latinLnBrk="0" hangingPunct="1">
      <a:defRPr sz="1400" b="1" kern="1200">
        <a:solidFill>
          <a:schemeClr val="tx2"/>
        </a:solidFill>
        <a:latin typeface="Arial" charset="0"/>
        <a:ea typeface="ＭＳ Ｐゴシック" pitchFamily="-107" charset="-128"/>
        <a:cs typeface="+mn-cs"/>
      </a:defRPr>
    </a:lvl6pPr>
    <a:lvl7pPr marL="2743200" algn="l" defTabSz="914400" rtl="0" eaLnBrk="1" latinLnBrk="0" hangingPunct="1">
      <a:defRPr sz="1400" b="1" kern="1200">
        <a:solidFill>
          <a:schemeClr val="tx2"/>
        </a:solidFill>
        <a:latin typeface="Arial" charset="0"/>
        <a:ea typeface="ＭＳ Ｐゴシック" pitchFamily="-107" charset="-128"/>
        <a:cs typeface="+mn-cs"/>
      </a:defRPr>
    </a:lvl7pPr>
    <a:lvl8pPr marL="3200400" algn="l" defTabSz="914400" rtl="0" eaLnBrk="1" latinLnBrk="0" hangingPunct="1">
      <a:defRPr sz="1400" b="1" kern="1200">
        <a:solidFill>
          <a:schemeClr val="tx2"/>
        </a:solidFill>
        <a:latin typeface="Arial" charset="0"/>
        <a:ea typeface="ＭＳ Ｐゴシック" pitchFamily="-107" charset="-128"/>
        <a:cs typeface="+mn-cs"/>
      </a:defRPr>
    </a:lvl8pPr>
    <a:lvl9pPr marL="3657600" algn="l" defTabSz="914400" rtl="0" eaLnBrk="1" latinLnBrk="0" hangingPunct="1">
      <a:defRPr sz="1400" b="1" kern="1200">
        <a:solidFill>
          <a:schemeClr val="tx2"/>
        </a:solidFill>
        <a:latin typeface="Arial" charset="0"/>
        <a:ea typeface="ＭＳ Ｐゴシック" pitchFamily="-107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in Clark" initials="rc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11F73"/>
    <a:srgbClr val="FFFFE9"/>
    <a:srgbClr val="E9EFFF"/>
    <a:srgbClr val="339966"/>
    <a:srgbClr val="AF333F"/>
    <a:srgbClr val="65D9E9"/>
    <a:srgbClr val="7DCDFF"/>
    <a:srgbClr val="FFFF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7317" autoAdjust="0"/>
  </p:normalViewPr>
  <p:slideViewPr>
    <p:cSldViewPr snapToGrid="0">
      <p:cViewPr varScale="1">
        <p:scale>
          <a:sx n="21" d="100"/>
          <a:sy n="21" d="100"/>
        </p:scale>
        <p:origin x="-221" y="-370"/>
      </p:cViewPr>
      <p:guideLst>
        <p:guide orient="horz" pos="6336"/>
        <p:guide pos="132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9097" tIns="74546" rIns="149097" bIns="74546" numCol="1" anchor="t" anchorCtr="0" compatLnSpc="1">
            <a:prstTxWarp prst="textNoShape">
              <a:avLst/>
            </a:prstTxWarp>
          </a:bodyPr>
          <a:lstStyle>
            <a:lvl1pPr algn="l" defTabSz="1490663">
              <a:defRPr sz="1800"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775" y="0"/>
            <a:ext cx="4159250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9097" tIns="74546" rIns="149097" bIns="74546" numCol="1" anchor="t" anchorCtr="0" compatLnSpc="1">
            <a:prstTxWarp prst="textNoShape">
              <a:avLst/>
            </a:prstTxWarp>
          </a:bodyPr>
          <a:lstStyle>
            <a:lvl1pPr algn="r" defTabSz="1490663">
              <a:defRPr sz="1800"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4330363"/>
            <a:ext cx="4160838" cy="75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9097" tIns="74546" rIns="149097" bIns="74546" numCol="1" anchor="b" anchorCtr="0" compatLnSpc="1">
            <a:prstTxWarp prst="textNoShape">
              <a:avLst/>
            </a:prstTxWarp>
          </a:bodyPr>
          <a:lstStyle>
            <a:lvl1pPr algn="l" defTabSz="1490663">
              <a:defRPr sz="1800"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775" y="14330363"/>
            <a:ext cx="4159250" cy="75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9097" tIns="74546" rIns="149097" bIns="74546" numCol="1" anchor="b" anchorCtr="0" compatLnSpc="1">
            <a:prstTxWarp prst="textNoShape">
              <a:avLst/>
            </a:prstTxWarp>
          </a:bodyPr>
          <a:lstStyle>
            <a:lvl1pPr algn="r" defTabSz="1490663">
              <a:defRPr sz="1800"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30B8202-986A-4BF1-8701-02F44168B1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08163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9097" tIns="74546" rIns="149097" bIns="74546" numCol="1" anchor="t" anchorCtr="0" compatLnSpc="1">
            <a:prstTxWarp prst="textNoShape">
              <a:avLst/>
            </a:prstTxWarp>
          </a:bodyPr>
          <a:lstStyle>
            <a:lvl1pPr algn="l" defTabSz="1490663">
              <a:defRPr sz="1800"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775" y="0"/>
            <a:ext cx="4159250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9097" tIns="74546" rIns="149097" bIns="74546" numCol="1" anchor="t" anchorCtr="0" compatLnSpc="1">
            <a:prstTxWarp prst="textNoShape">
              <a:avLst/>
            </a:prstTxWarp>
          </a:bodyPr>
          <a:lstStyle>
            <a:lvl1pPr algn="r" defTabSz="1490663">
              <a:defRPr sz="1800"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1111250" y="1131888"/>
            <a:ext cx="11823700" cy="5654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438" y="7169150"/>
            <a:ext cx="7680325" cy="678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9097" tIns="74546" rIns="149097" bIns="745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4330363"/>
            <a:ext cx="4160838" cy="75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9097" tIns="74546" rIns="149097" bIns="74546" numCol="1" anchor="b" anchorCtr="0" compatLnSpc="1">
            <a:prstTxWarp prst="textNoShape">
              <a:avLst/>
            </a:prstTxWarp>
          </a:bodyPr>
          <a:lstStyle>
            <a:lvl1pPr algn="l" defTabSz="1490663">
              <a:defRPr sz="1800"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775" y="14330363"/>
            <a:ext cx="4159250" cy="75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9097" tIns="74546" rIns="149097" bIns="74546" numCol="1" anchor="b" anchorCtr="0" compatLnSpc="1">
            <a:prstTxWarp prst="textNoShape">
              <a:avLst/>
            </a:prstTxWarp>
          </a:bodyPr>
          <a:lstStyle>
            <a:lvl1pPr algn="r" defTabSz="1490663">
              <a:defRPr sz="1800"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274E7C8-E332-44EF-8FCD-8636F88ACE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43643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6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6" charset="0"/>
        <a:ea typeface="ＭＳ Ｐゴシック" pitchFamily="-106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6" charset="0"/>
        <a:ea typeface="ＭＳ Ｐゴシック" pitchFamily="-106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6" charset="0"/>
        <a:ea typeface="ＭＳ Ｐゴシック" pitchFamily="-106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6" charset="0"/>
        <a:ea typeface="ＭＳ Ｐゴシック" pitchFamily="-106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52DA53-57FF-47BD-94E9-9A4A2E229FF9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79725" y="5965825"/>
            <a:ext cx="32645350" cy="41148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1038" y="10880725"/>
            <a:ext cx="26882725" cy="490855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875" y="768350"/>
            <a:ext cx="34563050" cy="32004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875" y="4479925"/>
            <a:ext cx="34563050" cy="1267301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3713" y="12339638"/>
            <a:ext cx="32643762" cy="38131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3713" y="8139113"/>
            <a:ext cx="32643762" cy="4200525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875" y="768350"/>
            <a:ext cx="34563050" cy="32004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875" y="4479925"/>
            <a:ext cx="17205325" cy="1267301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78600" y="4479925"/>
            <a:ext cx="17205325" cy="1267301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875" y="768350"/>
            <a:ext cx="34563050" cy="32004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875" y="4298950"/>
            <a:ext cx="16968788" cy="17907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875" y="6089650"/>
            <a:ext cx="16968788" cy="11063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508788" y="4298950"/>
            <a:ext cx="16975137" cy="17907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508788" y="6089650"/>
            <a:ext cx="16975137" cy="11063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875" y="768350"/>
            <a:ext cx="34563050" cy="32004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875" y="765175"/>
            <a:ext cx="12634913" cy="325278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14575" y="765175"/>
            <a:ext cx="21469350" cy="1638776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875" y="4017963"/>
            <a:ext cx="12634913" cy="131349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7925" y="13441363"/>
            <a:ext cx="23042563" cy="158750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527925" y="1716088"/>
            <a:ext cx="23042563" cy="115204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27925" y="15028863"/>
            <a:ext cx="23042563" cy="22526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875" y="768350"/>
            <a:ext cx="34563050" cy="32004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20875" y="4479925"/>
            <a:ext cx="34563050" cy="126730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843163" y="768350"/>
            <a:ext cx="8640762" cy="1638458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20875" y="768350"/>
            <a:ext cx="25769888" cy="163845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Text Box 38"/>
          <p:cNvSpPr txBox="1">
            <a:spLocks noChangeArrowheads="1"/>
          </p:cNvSpPr>
          <p:nvPr/>
        </p:nvSpPr>
        <p:spPr bwMode="auto">
          <a:xfrm>
            <a:off x="14312900" y="3771900"/>
            <a:ext cx="13420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80" tIns="46040" rIns="92080" bIns="46040">
            <a:spAutoFit/>
          </a:bodyPr>
          <a:lstStyle/>
          <a:p>
            <a:pPr defTabSz="2208213">
              <a:spcBef>
                <a:spcPct val="50000"/>
              </a:spcBef>
              <a:defRPr/>
            </a:pPr>
            <a:endParaRPr lang="en-US" sz="2900" b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208213" rtl="0" eaLnBrk="0" fontAlgn="base" hangingPunct="0">
        <a:spcBef>
          <a:spcPct val="0"/>
        </a:spcBef>
        <a:spcAft>
          <a:spcPct val="0"/>
        </a:spcAft>
        <a:defRPr sz="6600" b="1">
          <a:solidFill>
            <a:schemeClr val="bg1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ctr" defTabSz="2208213" rtl="0" eaLnBrk="0" fontAlgn="base" hangingPunct="0">
        <a:spcBef>
          <a:spcPct val="0"/>
        </a:spcBef>
        <a:spcAft>
          <a:spcPct val="0"/>
        </a:spcAft>
        <a:defRPr sz="6600" b="1">
          <a:solidFill>
            <a:schemeClr val="bg1"/>
          </a:solidFill>
          <a:latin typeface="Arial" pitchFamily="-106" charset="0"/>
          <a:ea typeface="ＭＳ Ｐゴシック" pitchFamily="-107" charset="-128"/>
          <a:cs typeface="ＭＳ Ｐゴシック" pitchFamily="-107" charset="-128"/>
        </a:defRPr>
      </a:lvl2pPr>
      <a:lvl3pPr algn="ctr" defTabSz="2208213" rtl="0" eaLnBrk="0" fontAlgn="base" hangingPunct="0">
        <a:spcBef>
          <a:spcPct val="0"/>
        </a:spcBef>
        <a:spcAft>
          <a:spcPct val="0"/>
        </a:spcAft>
        <a:defRPr sz="6600" b="1">
          <a:solidFill>
            <a:schemeClr val="bg1"/>
          </a:solidFill>
          <a:latin typeface="Arial" pitchFamily="-106" charset="0"/>
          <a:ea typeface="ＭＳ Ｐゴシック" pitchFamily="-107" charset="-128"/>
          <a:cs typeface="ＭＳ Ｐゴシック" pitchFamily="-107" charset="-128"/>
        </a:defRPr>
      </a:lvl3pPr>
      <a:lvl4pPr algn="ctr" defTabSz="2208213" rtl="0" eaLnBrk="0" fontAlgn="base" hangingPunct="0">
        <a:spcBef>
          <a:spcPct val="0"/>
        </a:spcBef>
        <a:spcAft>
          <a:spcPct val="0"/>
        </a:spcAft>
        <a:defRPr sz="6600" b="1">
          <a:solidFill>
            <a:schemeClr val="bg1"/>
          </a:solidFill>
          <a:latin typeface="Arial" pitchFamily="-106" charset="0"/>
          <a:ea typeface="ＭＳ Ｐゴシック" pitchFamily="-107" charset="-128"/>
          <a:cs typeface="ＭＳ Ｐゴシック" pitchFamily="-107" charset="-128"/>
        </a:defRPr>
      </a:lvl4pPr>
      <a:lvl5pPr algn="ctr" defTabSz="2208213" rtl="0" eaLnBrk="0" fontAlgn="base" hangingPunct="0">
        <a:spcBef>
          <a:spcPct val="0"/>
        </a:spcBef>
        <a:spcAft>
          <a:spcPct val="0"/>
        </a:spcAft>
        <a:defRPr sz="6600" b="1">
          <a:solidFill>
            <a:schemeClr val="bg1"/>
          </a:solidFill>
          <a:latin typeface="Arial" pitchFamily="-106" charset="0"/>
          <a:ea typeface="ＭＳ Ｐゴシック" pitchFamily="-107" charset="-128"/>
          <a:cs typeface="ＭＳ Ｐゴシック" pitchFamily="-107" charset="-128"/>
        </a:defRPr>
      </a:lvl5pPr>
      <a:lvl6pPr marL="457200" algn="ctr" defTabSz="2047875" rtl="0" fontAlgn="base">
        <a:spcBef>
          <a:spcPct val="0"/>
        </a:spcBef>
        <a:spcAft>
          <a:spcPct val="0"/>
        </a:spcAft>
        <a:defRPr sz="6100" b="1">
          <a:solidFill>
            <a:schemeClr val="bg1"/>
          </a:solidFill>
          <a:latin typeface="Arial" pitchFamily="-106" charset="0"/>
        </a:defRPr>
      </a:lvl6pPr>
      <a:lvl7pPr marL="914400" algn="ctr" defTabSz="2047875" rtl="0" fontAlgn="base">
        <a:spcBef>
          <a:spcPct val="0"/>
        </a:spcBef>
        <a:spcAft>
          <a:spcPct val="0"/>
        </a:spcAft>
        <a:defRPr sz="6100" b="1">
          <a:solidFill>
            <a:schemeClr val="bg1"/>
          </a:solidFill>
          <a:latin typeface="Arial" pitchFamily="-106" charset="0"/>
        </a:defRPr>
      </a:lvl7pPr>
      <a:lvl8pPr marL="1371600" algn="ctr" defTabSz="2047875" rtl="0" fontAlgn="base">
        <a:spcBef>
          <a:spcPct val="0"/>
        </a:spcBef>
        <a:spcAft>
          <a:spcPct val="0"/>
        </a:spcAft>
        <a:defRPr sz="6100" b="1">
          <a:solidFill>
            <a:schemeClr val="bg1"/>
          </a:solidFill>
          <a:latin typeface="Arial" pitchFamily="-106" charset="0"/>
        </a:defRPr>
      </a:lvl8pPr>
      <a:lvl9pPr marL="1828800" algn="ctr" defTabSz="2047875" rtl="0" fontAlgn="base">
        <a:spcBef>
          <a:spcPct val="0"/>
        </a:spcBef>
        <a:spcAft>
          <a:spcPct val="0"/>
        </a:spcAft>
        <a:defRPr sz="6100" b="1">
          <a:solidFill>
            <a:schemeClr val="bg1"/>
          </a:solidFill>
          <a:latin typeface="Arial" pitchFamily="-106" charset="0"/>
        </a:defRPr>
      </a:lvl9pPr>
    </p:titleStyle>
    <p:bodyStyle>
      <a:lvl1pPr marL="828675" indent="-828675" algn="l" defTabSz="2208213" rtl="0" eaLnBrk="0" fontAlgn="base" hangingPunct="0">
        <a:spcBef>
          <a:spcPct val="20000"/>
        </a:spcBef>
        <a:spcAft>
          <a:spcPct val="0"/>
        </a:spcAft>
        <a:defRPr sz="17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1795463" indent="-690563" algn="l" defTabSz="2208213" rtl="0" eaLnBrk="0" fontAlgn="base" hangingPunct="0">
        <a:spcBef>
          <a:spcPct val="20000"/>
        </a:spcBef>
        <a:spcAft>
          <a:spcPct val="0"/>
        </a:spcAft>
        <a:buChar char="–"/>
        <a:defRPr sz="3700">
          <a:solidFill>
            <a:schemeClr val="tx1"/>
          </a:solidFill>
          <a:latin typeface="+mn-lt"/>
          <a:ea typeface="ＭＳ Ｐゴシック" pitchFamily="-106" charset="-128"/>
        </a:defRPr>
      </a:lvl2pPr>
      <a:lvl3pPr marL="2763838" indent="-555625" algn="l" defTabSz="2208213" rtl="0" eaLnBrk="0" fontAlgn="base" hangingPunct="0">
        <a:spcBef>
          <a:spcPct val="20000"/>
        </a:spcBef>
        <a:spcAft>
          <a:spcPct val="0"/>
        </a:spcAft>
        <a:buChar char="•"/>
        <a:defRPr sz="3100">
          <a:solidFill>
            <a:schemeClr val="tx1"/>
          </a:solidFill>
          <a:latin typeface="+mn-lt"/>
          <a:ea typeface="ＭＳ Ｐゴシック" pitchFamily="-106" charset="-128"/>
        </a:defRPr>
      </a:lvl3pPr>
      <a:lvl4pPr marL="3865563" indent="-547688" algn="l" defTabSz="2208213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pitchFamily="-106" charset="-128"/>
        </a:defRPr>
      </a:lvl4pPr>
      <a:lvl5pPr marL="4973638" indent="-550863" algn="l" defTabSz="2208213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ＭＳ Ｐゴシック" pitchFamily="-106" charset="-128"/>
        </a:defRPr>
      </a:lvl5pPr>
      <a:lvl6pPr marL="5065713" indent="-511175" algn="l" defTabSz="2047875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ＭＳ Ｐゴシック" pitchFamily="-106" charset="-128"/>
        </a:defRPr>
      </a:lvl6pPr>
      <a:lvl7pPr marL="5522913" indent="-511175" algn="l" defTabSz="2047875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ＭＳ Ｐゴシック" pitchFamily="-106" charset="-128"/>
        </a:defRPr>
      </a:lvl7pPr>
      <a:lvl8pPr marL="5980113" indent="-511175" algn="l" defTabSz="2047875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ＭＳ Ｐゴシック" pitchFamily="-106" charset="-128"/>
        </a:defRPr>
      </a:lvl8pPr>
      <a:lvl9pPr marL="6437313" indent="-511175" algn="l" defTabSz="2047875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 bwMode="auto">
          <a:xfrm>
            <a:off x="0" y="190500"/>
            <a:ext cx="42062400" cy="2735263"/>
          </a:xfrm>
          <a:prstGeom prst="roundRect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defTabSz="922338">
              <a:lnSpc>
                <a:spcPct val="90000"/>
              </a:lnSpc>
              <a:defRPr/>
            </a:pPr>
            <a:r>
              <a:rPr lang="en-US" sz="7100">
                <a:solidFill>
                  <a:srgbClr val="FFFF99"/>
                </a:solidFill>
                <a:latin typeface="Calibri" pitchFamily="34" charset="0"/>
                <a:cs typeface="Arial" charset="0"/>
              </a:rPr>
              <a:t>State-level Influences on Buprenorphine Utilization: Variations in Opioid Addiction Treatment</a:t>
            </a:r>
          </a:p>
          <a:p>
            <a:pPr lvl="0" defTabSz="922338">
              <a:lnSpc>
                <a:spcPct val="90000"/>
              </a:lnSpc>
              <a:defRPr/>
            </a:pPr>
            <a:r>
              <a:rPr lang="en-US" sz="3000">
                <a:solidFill>
                  <a:srgbClr val="EAEAEA"/>
                </a:solidFill>
                <a:latin typeface="Verdana" pitchFamily="34" charset="0"/>
                <a:cs typeface="Arial" charset="0"/>
              </a:rPr>
              <a:t>Lisa M. Lines, MPH and Robin E. Clark, PhD</a:t>
            </a:r>
            <a:endParaRPr lang="en-US" sz="3000" baseline="30000">
              <a:solidFill>
                <a:srgbClr val="EAEAEA"/>
              </a:solidFill>
              <a:latin typeface="Verdana" pitchFamily="34" charset="0"/>
              <a:cs typeface="Arial" charset="0"/>
            </a:endParaRPr>
          </a:p>
          <a:p>
            <a:pPr lvl="0" defTabSz="922338">
              <a:defRPr/>
            </a:pPr>
            <a:r>
              <a:rPr lang="en-US" sz="1800">
                <a:solidFill>
                  <a:srgbClr val="EAEAEA"/>
                </a:solidFill>
                <a:latin typeface="Verdana" pitchFamily="34" charset="0"/>
                <a:cs typeface="Arial" charset="0"/>
              </a:rPr>
              <a:t>University of Massachusetts Medical School, Worcester, MA; lisa.lines@umassmed.edu</a:t>
            </a:r>
          </a:p>
          <a:p>
            <a:pPr defTabSz="379727" eaLnBrk="0" hangingPunct="0">
              <a:defRPr/>
            </a:pPr>
            <a:r>
              <a:rPr lang="en-US" sz="1600" smtClean="0">
                <a:solidFill>
                  <a:srgbClr val="EAEAEA"/>
                </a:solidFill>
                <a:latin typeface="Verdana" pitchFamily="34" charset="0"/>
                <a:cs typeface="Arial" charset="0"/>
              </a:rPr>
              <a:t>Presented at the American Public Health Association’s Annual Research Meeting, October 31, 2011, Washington, DC</a:t>
            </a:r>
          </a:p>
          <a:p>
            <a:pPr marL="0" marR="0" indent="0" algn="ctr" defTabSz="2047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itchFamily="-106" charset="0"/>
            </a:endParaRPr>
          </a:p>
        </p:txBody>
      </p:sp>
      <p:sp>
        <p:nvSpPr>
          <p:cNvPr id="15363" name="AutoShape 3387"/>
          <p:cNvSpPr>
            <a:spLocks noChangeArrowheads="1"/>
          </p:cNvSpPr>
          <p:nvPr/>
        </p:nvSpPr>
        <p:spPr bwMode="auto">
          <a:xfrm>
            <a:off x="0" y="3067653"/>
            <a:ext cx="13443119" cy="862012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wrap="none" lIns="92093" tIns="46046" rIns="92093" bIns="46046" anchor="ctr"/>
          <a:lstStyle/>
          <a:p>
            <a:pPr defTabSz="2208213">
              <a:defRPr/>
            </a:pPr>
            <a:r>
              <a:rPr lang="en-US" sz="4300">
                <a:solidFill>
                  <a:srgbClr val="FFFF99"/>
                </a:solidFill>
                <a:latin typeface="Calibri" pitchFamily="34" charset="0"/>
              </a:rPr>
              <a:t>1. Background</a:t>
            </a:r>
          </a:p>
        </p:txBody>
      </p:sp>
      <p:sp>
        <p:nvSpPr>
          <p:cNvPr id="15364" name="AutoShape 3392"/>
          <p:cNvSpPr>
            <a:spLocks noChangeArrowheads="1"/>
          </p:cNvSpPr>
          <p:nvPr/>
        </p:nvSpPr>
        <p:spPr bwMode="auto">
          <a:xfrm>
            <a:off x="0" y="12634913"/>
            <a:ext cx="13473282" cy="7959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wrap="none" lIns="92093" tIns="46046" rIns="92093" bIns="46046" anchor="ctr"/>
          <a:lstStyle/>
          <a:p>
            <a:pPr defTabSz="2208213">
              <a:defRPr/>
            </a:pPr>
            <a:r>
              <a:rPr lang="en-US" sz="4300">
                <a:solidFill>
                  <a:srgbClr val="FFFF99"/>
                </a:solidFill>
                <a:latin typeface="Calibri" pitchFamily="34" charset="0"/>
              </a:rPr>
              <a:t>2. Methods</a:t>
            </a:r>
          </a:p>
        </p:txBody>
      </p:sp>
      <p:sp>
        <p:nvSpPr>
          <p:cNvPr id="2053" name="Text Box 6436"/>
          <p:cNvSpPr txBox="1">
            <a:spLocks noChangeArrowheads="1"/>
          </p:cNvSpPr>
          <p:nvPr/>
        </p:nvSpPr>
        <p:spPr bwMode="auto">
          <a:xfrm>
            <a:off x="457369" y="13584238"/>
            <a:ext cx="13015913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93" tIns="46046" rIns="92093" bIns="46046"/>
          <a:lstStyle/>
          <a:p>
            <a:pPr marL="246063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We developed a state-level database using data for </a:t>
            </a:r>
            <a:r>
              <a:rPr lang="en-US" sz="2200" b="0" dirty="0" err="1">
                <a:solidFill>
                  <a:schemeClr val="tx1"/>
                </a:solidFill>
                <a:latin typeface="Verdana" pitchFamily="34" charset="0"/>
              </a:rPr>
              <a:t>buprenorphine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 prescribing and factors hypothesized to influence variations in prescribing </a:t>
            </a:r>
          </a:p>
          <a:p>
            <a:pPr marL="703263" lvl="1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Sources</a:t>
            </a:r>
            <a:r>
              <a:rPr lang="en-US" sz="2200" b="0">
                <a:solidFill>
                  <a:schemeClr val="tx1"/>
                </a:solidFill>
                <a:latin typeface="Verdana" pitchFamily="34" charset="0"/>
              </a:rPr>
              <a:t>: </a:t>
            </a:r>
            <a:r>
              <a:rPr lang="en-US" sz="2200" b="0" smtClean="0">
                <a:solidFill>
                  <a:schemeClr val="tx1"/>
                </a:solidFill>
                <a:latin typeface="Verdana" pitchFamily="34" charset="0"/>
              </a:rPr>
              <a:t>DEA, 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Substance Abuse and Mental Health </a:t>
            </a:r>
            <a:r>
              <a:rPr lang="en-US" sz="2200" b="0">
                <a:solidFill>
                  <a:schemeClr val="tx1"/>
                </a:solidFill>
                <a:latin typeface="Verdana" pitchFamily="34" charset="0"/>
              </a:rPr>
              <a:t>Services </a:t>
            </a:r>
            <a:r>
              <a:rPr lang="en-US" sz="2200" b="0" smtClean="0">
                <a:solidFill>
                  <a:schemeClr val="tx1"/>
                </a:solidFill>
                <a:latin typeface="Verdana" pitchFamily="34" charset="0"/>
              </a:rPr>
              <a:t>Administration (SAMHSA), 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National Conference of </a:t>
            </a:r>
            <a:r>
              <a:rPr lang="en-US" sz="2200" b="0">
                <a:solidFill>
                  <a:schemeClr val="tx1"/>
                </a:solidFill>
                <a:latin typeface="Verdana" pitchFamily="34" charset="0"/>
              </a:rPr>
              <a:t>State </a:t>
            </a:r>
            <a:r>
              <a:rPr lang="en-US" sz="2200" b="0" smtClean="0">
                <a:solidFill>
                  <a:schemeClr val="tx1"/>
                </a:solidFill>
                <a:latin typeface="Verdana" pitchFamily="34" charset="0"/>
              </a:rPr>
              <a:t>Legislatures (NCSL), Columbia University Center on Addiction and Substance Abuse (CASA)</a:t>
            </a:r>
            <a:endParaRPr lang="en-US" sz="2200" b="0" dirty="0">
              <a:solidFill>
                <a:schemeClr val="tx1"/>
              </a:solidFill>
              <a:latin typeface="Verdana" pitchFamily="34" charset="0"/>
            </a:endParaRPr>
          </a:p>
          <a:p>
            <a:pPr marL="703263" lvl="1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All data were from 2005-2008</a:t>
            </a:r>
          </a:p>
          <a:p>
            <a:pPr marL="246063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Factors:</a:t>
            </a:r>
          </a:p>
          <a:p>
            <a:pPr marL="703263" lvl="1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Demand: prevalence of past-year use of heroin and/or prescription analgesics</a:t>
            </a:r>
          </a:p>
          <a:p>
            <a:pPr marL="703263" lvl="1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Supply: number of licensed prescribers per </a:t>
            </a:r>
            <a:r>
              <a:rPr lang="en-US" sz="2200" b="0">
                <a:solidFill>
                  <a:schemeClr val="tx1"/>
                </a:solidFill>
                <a:latin typeface="Verdana" pitchFamily="34" charset="0"/>
              </a:rPr>
              <a:t>10,000 </a:t>
            </a:r>
            <a:r>
              <a:rPr lang="en-US" sz="2200" b="0" smtClean="0">
                <a:solidFill>
                  <a:schemeClr val="tx1"/>
                </a:solidFill>
                <a:latin typeface="Verdana" pitchFamily="34" charset="0"/>
              </a:rPr>
              <a:t>users; number 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of </a:t>
            </a:r>
            <a:r>
              <a:rPr lang="en-US" sz="2200" b="0" dirty="0" err="1">
                <a:solidFill>
                  <a:schemeClr val="tx1"/>
                </a:solidFill>
                <a:latin typeface="Verdana" pitchFamily="34" charset="0"/>
              </a:rPr>
              <a:t>opioid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 treatment programs (OTPs) per </a:t>
            </a:r>
            <a:r>
              <a:rPr lang="en-US" sz="2200" b="0">
                <a:solidFill>
                  <a:schemeClr val="tx1"/>
                </a:solidFill>
                <a:latin typeface="Verdana" pitchFamily="34" charset="0"/>
              </a:rPr>
              <a:t>100,000 </a:t>
            </a:r>
            <a:r>
              <a:rPr lang="en-US" sz="2200" b="0" smtClean="0">
                <a:solidFill>
                  <a:schemeClr val="tx1"/>
                </a:solidFill>
                <a:latin typeface="Verdana" pitchFamily="34" charset="0"/>
              </a:rPr>
              <a:t>users; 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Medicaid coverage </a:t>
            </a:r>
            <a:r>
              <a:rPr lang="en-US" sz="2200" b="0">
                <a:solidFill>
                  <a:schemeClr val="tx1"/>
                </a:solidFill>
                <a:latin typeface="Verdana" pitchFamily="34" charset="0"/>
              </a:rPr>
              <a:t>of </a:t>
            </a:r>
            <a:r>
              <a:rPr lang="en-US" sz="2200" b="0" smtClean="0">
                <a:solidFill>
                  <a:schemeClr val="tx1"/>
                </a:solidFill>
                <a:latin typeface="Verdana" pitchFamily="34" charset="0"/>
              </a:rPr>
              <a:t>buprenorphine; 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state spending on substance abuse </a:t>
            </a:r>
            <a:r>
              <a:rPr lang="en-US" sz="2200" b="0" dirty="0" smtClean="0">
                <a:solidFill>
                  <a:schemeClr val="tx1"/>
                </a:solidFill>
                <a:latin typeface="Verdana" pitchFamily="34" charset="0"/>
              </a:rPr>
              <a:t>treatment</a:t>
            </a:r>
            <a:endParaRPr lang="en-US" sz="2200" b="0" dirty="0">
              <a:solidFill>
                <a:schemeClr val="tx1"/>
              </a:solidFill>
              <a:latin typeface="Verdana" pitchFamily="34" charset="0"/>
            </a:endParaRPr>
          </a:p>
          <a:p>
            <a:pPr marL="246063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 smtClean="0">
                <a:solidFill>
                  <a:schemeClr val="tx1"/>
                </a:solidFill>
                <a:latin typeface="Verdana" pitchFamily="34" charset="0"/>
              </a:rPr>
              <a:t>Linear 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regression models were constructed with the log of the cumulative grams of </a:t>
            </a:r>
            <a:r>
              <a:rPr lang="en-US" sz="2200" b="0" dirty="0" err="1">
                <a:solidFill>
                  <a:schemeClr val="tx1"/>
                </a:solidFill>
                <a:latin typeface="Verdana" pitchFamily="34" charset="0"/>
              </a:rPr>
              <a:t>buprenorphine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 distributed in each state in 2008 per 1000 users as the dependent variable</a:t>
            </a:r>
          </a:p>
        </p:txBody>
      </p:sp>
      <p:sp>
        <p:nvSpPr>
          <p:cNvPr id="15385" name="AutoShape 6661"/>
          <p:cNvSpPr>
            <a:spLocks noChangeArrowheads="1"/>
          </p:cNvSpPr>
          <p:nvPr/>
        </p:nvSpPr>
        <p:spPr bwMode="auto">
          <a:xfrm>
            <a:off x="13807440" y="15591091"/>
            <a:ext cx="17146086" cy="788988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wrap="none" lIns="92093" tIns="46046" rIns="92093" bIns="46046" anchor="ctr"/>
          <a:lstStyle/>
          <a:p>
            <a:pPr defTabSz="2208213">
              <a:defRPr/>
            </a:pPr>
            <a:r>
              <a:rPr lang="en-US" sz="4300">
                <a:solidFill>
                  <a:srgbClr val="FFFF99"/>
                </a:solidFill>
                <a:latin typeface="Calibri" pitchFamily="34" charset="0"/>
              </a:rPr>
              <a:t>4. Conclusions</a:t>
            </a:r>
          </a:p>
        </p:txBody>
      </p:sp>
      <p:sp>
        <p:nvSpPr>
          <p:cNvPr id="2056" name="Text Box 6663"/>
          <p:cNvSpPr txBox="1">
            <a:spLocks noChangeArrowheads="1"/>
          </p:cNvSpPr>
          <p:nvPr/>
        </p:nvSpPr>
        <p:spPr bwMode="auto">
          <a:xfrm>
            <a:off x="13925804" y="16429041"/>
            <a:ext cx="17484725" cy="281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678" tIns="49339" rIns="98678" bIns="49339"/>
          <a:lstStyle/>
          <a:p>
            <a:pPr marL="246063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At the state level, the supply </a:t>
            </a:r>
            <a:r>
              <a:rPr lang="en-US" sz="2200" b="0">
                <a:solidFill>
                  <a:schemeClr val="tx1"/>
                </a:solidFill>
                <a:latin typeface="Verdana" pitchFamily="34" charset="0"/>
              </a:rPr>
              <a:t>of </a:t>
            </a:r>
            <a:r>
              <a:rPr lang="en-US" sz="2200" b="0" smtClean="0">
                <a:solidFill>
                  <a:schemeClr val="tx1"/>
                </a:solidFill>
                <a:latin typeface="Verdana" pitchFamily="34" charset="0"/>
              </a:rPr>
              <a:t>physicians predicts 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the population-adjusted volume of </a:t>
            </a:r>
            <a:r>
              <a:rPr lang="en-US" sz="2200" b="0" dirty="0" err="1">
                <a:solidFill>
                  <a:schemeClr val="tx1"/>
                </a:solidFill>
                <a:latin typeface="Verdana" pitchFamily="34" charset="0"/>
              </a:rPr>
              <a:t>buprenorphine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 prescribed </a:t>
            </a:r>
          </a:p>
          <a:p>
            <a:pPr marL="246063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>
                <a:solidFill>
                  <a:schemeClr val="tx1"/>
                </a:solidFill>
                <a:latin typeface="Verdana" pitchFamily="34" charset="0"/>
              </a:rPr>
              <a:t>State substance 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abuse </a:t>
            </a:r>
            <a:r>
              <a:rPr lang="en-US" sz="2200" b="0">
                <a:solidFill>
                  <a:schemeClr val="tx1"/>
                </a:solidFill>
                <a:latin typeface="Verdana" pitchFamily="34" charset="0"/>
              </a:rPr>
              <a:t>treatment spending 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and Medicaid coverage of </a:t>
            </a:r>
            <a:r>
              <a:rPr lang="en-US" sz="2200" b="0" dirty="0" err="1">
                <a:solidFill>
                  <a:schemeClr val="tx1"/>
                </a:solidFill>
                <a:latin typeface="Verdana" pitchFamily="34" charset="0"/>
              </a:rPr>
              <a:t>buprenorphine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 do not appear to affect the volume of </a:t>
            </a:r>
            <a:r>
              <a:rPr lang="en-US" sz="2200" b="0" dirty="0" err="1">
                <a:solidFill>
                  <a:schemeClr val="tx1"/>
                </a:solidFill>
                <a:latin typeface="Verdana" pitchFamily="34" charset="0"/>
              </a:rPr>
              <a:t>buprenorphine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 prescribed</a:t>
            </a:r>
          </a:p>
          <a:p>
            <a:pPr marL="246063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>
                <a:solidFill>
                  <a:schemeClr val="tx1"/>
                </a:solidFill>
                <a:latin typeface="Verdana" pitchFamily="34" charset="0"/>
              </a:rPr>
              <a:t>States 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that encourage physician certification may improve access to effective </a:t>
            </a:r>
            <a:r>
              <a:rPr lang="en-US" sz="2200" b="0" err="1">
                <a:solidFill>
                  <a:schemeClr val="tx1"/>
                </a:solidFill>
                <a:latin typeface="Verdana" pitchFamily="34" charset="0"/>
              </a:rPr>
              <a:t>opioid</a:t>
            </a:r>
            <a:r>
              <a:rPr lang="en-US" sz="2200" b="0">
                <a:solidFill>
                  <a:schemeClr val="tx1"/>
                </a:solidFill>
                <a:latin typeface="Verdana" pitchFamily="34" charset="0"/>
              </a:rPr>
              <a:t> treatment</a:t>
            </a:r>
          </a:p>
          <a:p>
            <a:pPr marL="246063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>
                <a:solidFill>
                  <a:schemeClr val="tx1"/>
                </a:solidFill>
                <a:latin typeface="Verdana" pitchFamily="34" charset="0"/>
              </a:rPr>
              <a:t>This 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assumes that access is currently inadequate, based on existence of waiting lists in </a:t>
            </a:r>
            <a:r>
              <a:rPr lang="en-US" sz="2200" b="0">
                <a:solidFill>
                  <a:schemeClr val="tx1"/>
                </a:solidFill>
                <a:latin typeface="Verdana" pitchFamily="34" charset="0"/>
              </a:rPr>
              <a:t>many areas</a:t>
            </a:r>
            <a:endParaRPr lang="en-US" sz="2200" b="0" dirty="0">
              <a:solidFill>
                <a:schemeClr val="tx1"/>
              </a:solidFill>
              <a:latin typeface="Verdana" pitchFamily="34" charset="0"/>
            </a:endParaRPr>
          </a:p>
          <a:p>
            <a:pPr marL="246063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>
                <a:solidFill>
                  <a:schemeClr val="tx1"/>
                </a:solidFill>
                <a:latin typeface="Verdana" pitchFamily="34" charset="0"/>
              </a:rPr>
              <a:t> Future studies should examine factors associated with physicians deciding to become DATA certified, including state policies that encourage certification</a:t>
            </a:r>
            <a:endParaRPr lang="en-US" sz="2200" b="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2057" name="Text Box 28"/>
          <p:cNvSpPr txBox="1">
            <a:spLocks noChangeArrowheads="1"/>
          </p:cNvSpPr>
          <p:nvPr/>
        </p:nvSpPr>
        <p:spPr bwMode="auto">
          <a:xfrm>
            <a:off x="427207" y="4105275"/>
            <a:ext cx="13039725" cy="302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93" tIns="46046" rIns="92093" bIns="46046"/>
          <a:lstStyle/>
          <a:p>
            <a:pPr marL="246063" indent="-246063" algn="l" defTabSz="2208213">
              <a:lnSpc>
                <a:spcPct val="120000"/>
              </a:lnSpc>
              <a:spcBef>
                <a:spcPct val="50000"/>
              </a:spcBef>
              <a:buFont typeface="Wingdings" pitchFamily="2" charset="2"/>
              <a:buChar char=""/>
            </a:pPr>
            <a:endParaRPr lang="en-US" sz="2000" b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2059" name="Text Box 3393"/>
          <p:cNvSpPr txBox="1">
            <a:spLocks noChangeArrowheads="1"/>
          </p:cNvSpPr>
          <p:nvPr/>
        </p:nvSpPr>
        <p:spPr bwMode="auto">
          <a:xfrm>
            <a:off x="14008354" y="4148138"/>
            <a:ext cx="13015912" cy="359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93" tIns="46046" rIns="92093" bIns="46046"/>
          <a:lstStyle/>
          <a:p>
            <a:pPr marL="230188" indent="-230188" algn="l" defTabSz="2208213">
              <a:lnSpc>
                <a:spcPct val="120000"/>
              </a:lnSpc>
              <a:spcBef>
                <a:spcPct val="50000"/>
              </a:spcBef>
              <a:buFont typeface="Wingdings" pitchFamily="2" charset="2"/>
              <a:buChar char=""/>
            </a:pPr>
            <a:endParaRPr lang="en-US" sz="2000" b="0">
              <a:latin typeface="Verdana" pitchFamily="34" charset="0"/>
            </a:endParaRPr>
          </a:p>
        </p:txBody>
      </p:sp>
      <p:pic>
        <p:nvPicPr>
          <p:cNvPr id="2060" name="Picture 35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485" y="190501"/>
            <a:ext cx="2015642" cy="273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9" name="Picture 2" descr="C:\Documents and Settings\linesl\My Documents\My Dropbox\School\CHPR (fall 2010)\Summary\G_Bup_per_1k_users_2008.e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514179" y="3989388"/>
            <a:ext cx="8229600" cy="635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69" descr="C:\Documents and Settings\linesl\My Documents\My Dropbox\School\CHPR (fall 2010)\Summary\Prevalence.e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841751" y="3989388"/>
            <a:ext cx="8229600" cy="635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1" name="Table 7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80734536"/>
              </p:ext>
            </p:extLst>
          </p:nvPr>
        </p:nvGraphicFramePr>
        <p:xfrm>
          <a:off x="31747829" y="4620126"/>
          <a:ext cx="9654848" cy="6542019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3461084"/>
                <a:gridCol w="866274"/>
                <a:gridCol w="745958"/>
                <a:gridCol w="731426"/>
                <a:gridCol w="1157210"/>
                <a:gridCol w="791906"/>
                <a:gridCol w="1900990"/>
              </a:tblGrid>
              <a:tr h="49212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endParaRPr lang="en-US" sz="2200" b="0" i="0" kern="1200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Mean</a:t>
                      </a:r>
                      <a:endParaRPr lang="en-US" sz="2200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5926" marR="3592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Min</a:t>
                      </a:r>
                      <a:endParaRPr lang="en-US" sz="2200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5926" marR="3592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State</a:t>
                      </a:r>
                      <a:endParaRPr lang="en-US" sz="2200" i="1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5926" marR="3592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Max</a:t>
                      </a:r>
                      <a:endParaRPr lang="en-US" sz="2200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5926" marR="3592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State</a:t>
                      </a:r>
                      <a:endParaRPr lang="en-US" sz="2200" i="1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5926" marR="3592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Source,</a:t>
                      </a:r>
                      <a:r>
                        <a:rPr lang="en-US" sz="2200" baseline="0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 Data Yr</a:t>
                      </a:r>
                      <a:endParaRPr lang="en-US" sz="2200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5926" marR="35926" marT="0" marB="0">
                    <a:solidFill>
                      <a:schemeClr val="bg1"/>
                    </a:solidFill>
                  </a:tcPr>
                </a:tc>
              </a:tr>
              <a:tr h="49263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 err="1">
                          <a:effectLst/>
                          <a:latin typeface="Calibri" pitchFamily="34" charset="0"/>
                        </a:rPr>
                        <a:t>Buprenorphine</a:t>
                      </a:r>
                      <a:r>
                        <a:rPr lang="en-US" sz="2000" b="0" kern="1200" dirty="0"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lang="en-US" sz="2000" b="0" kern="1200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grams</a:t>
                      </a:r>
                      <a:endParaRPr lang="en-US" sz="2000" b="0" i="0" kern="1200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smtClean="0">
                          <a:effectLst/>
                          <a:latin typeface="Calibri" pitchFamily="34" charset="0"/>
                        </a:rPr>
                        <a:t>17,130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smtClean="0">
                          <a:effectLst/>
                          <a:latin typeface="Calibri" pitchFamily="34" charset="0"/>
                        </a:rPr>
                        <a:t>241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SD</a:t>
                      </a:r>
                      <a:endParaRPr lang="en-US" sz="2000" b="0" i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smtClean="0">
                          <a:effectLst/>
                          <a:latin typeface="Calibri" pitchFamily="34" charset="0"/>
                        </a:rPr>
                        <a:t>69,460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PA</a:t>
                      </a:r>
                      <a:endParaRPr lang="en-US" sz="2000" b="0" i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 DEA, 2008 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</a:tr>
              <a:tr h="49263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 err="1">
                          <a:effectLst/>
                          <a:latin typeface="Calibri" pitchFamily="34" charset="0"/>
                        </a:rPr>
                        <a:t>Buprenorphine</a:t>
                      </a:r>
                      <a:r>
                        <a:rPr lang="en-US" sz="2000" b="0" kern="1200" dirty="0"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lang="en-US" sz="2000" b="0" kern="1200" dirty="0" smtClean="0">
                          <a:effectLst/>
                          <a:latin typeface="Calibri" pitchFamily="34" charset="0"/>
                        </a:rPr>
                        <a:t>g </a:t>
                      </a:r>
                      <a:r>
                        <a:rPr lang="en-US" sz="2000" b="0" kern="1200" dirty="0">
                          <a:effectLst/>
                          <a:latin typeface="Calibri" pitchFamily="34" charset="0"/>
                        </a:rPr>
                        <a:t>per 1000 opioid users 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84.6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12.7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SD</a:t>
                      </a:r>
                      <a:endParaRPr lang="en-US" sz="2000" b="0" i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404.1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VT</a:t>
                      </a:r>
                      <a:endParaRPr lang="en-US" sz="2000" b="0" i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 DEA, 2008 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</a:tr>
              <a:tr h="49263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effectLst/>
                          <a:latin typeface="Calibri" pitchFamily="34" charset="0"/>
                        </a:rPr>
                        <a:t>Number of opioid </a:t>
                      </a:r>
                      <a:r>
                        <a:rPr lang="en-US" sz="2000" b="0" kern="1200">
                          <a:effectLst/>
                          <a:latin typeface="Calibri" pitchFamily="34" charset="0"/>
                        </a:rPr>
                        <a:t>users </a:t>
                      </a:r>
                      <a:r>
                        <a:rPr lang="en-US" sz="2000" b="0" kern="1200" smtClean="0">
                          <a:effectLst/>
                          <a:latin typeface="Calibri" pitchFamily="34" charset="0"/>
                        </a:rPr>
                        <a:t> (000)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smtClean="0">
                          <a:effectLst/>
                          <a:latin typeface="Calibri" pitchFamily="34" charset="0"/>
                        </a:rPr>
                        <a:t>241.87 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smtClean="0">
                          <a:effectLst/>
                          <a:latin typeface="Calibri" pitchFamily="34" charset="0"/>
                        </a:rPr>
                        <a:t>19 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ND</a:t>
                      </a:r>
                      <a:endParaRPr lang="en-US" sz="2000" b="0" i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smtClean="0">
                          <a:effectLst/>
                          <a:latin typeface="Calibri" pitchFamily="34" charset="0"/>
                        </a:rPr>
                        <a:t>1,531 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CA</a:t>
                      </a:r>
                      <a:endParaRPr lang="en-US" sz="2000" b="0" i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 NSDUH, 2005-08 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</a:tr>
              <a:tr h="49263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effectLst/>
                          <a:latin typeface="Calibri" pitchFamily="34" charset="0"/>
                        </a:rPr>
                        <a:t>Prevalence of past-year opioid use 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5.0%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2.9%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SD</a:t>
                      </a:r>
                      <a:endParaRPr lang="en-US" sz="2000" b="0" i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7.6%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OK</a:t>
                      </a:r>
                      <a:endParaRPr lang="en-US" sz="2000" b="0" i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 NSDUH, 2005-08 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</a:tr>
              <a:tr h="49263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effectLst/>
                          <a:latin typeface="Calibri" pitchFamily="34" charset="0"/>
                        </a:rPr>
                        <a:t>Number of DATA-certified physicians 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 303 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11 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sz="2000" kern="1200" dirty="0" smtClean="0">
                          <a:effectLst/>
                          <a:latin typeface="Calibri" pitchFamily="34" charset="0"/>
                        </a:rPr>
                        <a:t>SD</a:t>
                      </a:r>
                      <a:endParaRPr lang="en-US" sz="2000" b="0" i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1,822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NY</a:t>
                      </a:r>
                      <a:endParaRPr lang="en-US" sz="2000" b="0" i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 SAMHSA, 2008 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</a:tr>
              <a:tr h="49263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effectLst/>
                          <a:latin typeface="Calibri" pitchFamily="34" charset="0"/>
                        </a:rPr>
                        <a:t>Number of DATA-certified physicians per 10,000 opioid users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13.9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2.3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sz="2000" kern="1200" dirty="0" smtClean="0">
                          <a:effectLst/>
                          <a:latin typeface="Calibri" pitchFamily="34" charset="0"/>
                        </a:rPr>
                        <a:t>AR</a:t>
                      </a:r>
                      <a:endParaRPr lang="en-US" sz="2000" b="0" i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66.4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VT</a:t>
                      </a:r>
                      <a:endParaRPr lang="en-US" sz="2000" b="0" i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 Calculation 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</a:tr>
              <a:tr h="49263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effectLst/>
                          <a:latin typeface="Calibri" pitchFamily="34" charset="0"/>
                        </a:rPr>
                        <a:t>Number of OTPs 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23.4 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0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effectLst/>
                          <a:latin typeface="Calibri" pitchFamily="34" charset="0"/>
                        </a:rPr>
                        <a:t>*</a:t>
                      </a:r>
                      <a:endParaRPr lang="en-US" sz="2000" b="0" i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157 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NY</a:t>
                      </a:r>
                      <a:endParaRPr lang="en-US" sz="2000" b="0" i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 SAMHSA, 2008 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</a:tr>
              <a:tr h="49263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effectLst/>
                          <a:latin typeface="Calibri" pitchFamily="34" charset="0"/>
                        </a:rPr>
                        <a:t>Number of OTPs per 100,000 opioid users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10.3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0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effectLst/>
                          <a:latin typeface="Calibri" pitchFamily="34" charset="0"/>
                        </a:rPr>
                        <a:t>*</a:t>
                      </a:r>
                      <a:endParaRPr lang="en-US" sz="2000" b="0" i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45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DC</a:t>
                      </a:r>
                      <a:endParaRPr lang="en-US" sz="2000" b="0" i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 Calculation 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</a:tr>
              <a:tr h="49263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effectLst/>
                          <a:latin typeface="Calibri" pitchFamily="34" charset="0"/>
                        </a:rPr>
                        <a:t>Substance abuse treatment spending per substance abuser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effectLst/>
                          <a:latin typeface="Calibri" pitchFamily="34" charset="0"/>
                        </a:rPr>
                        <a:t>$</a:t>
                      </a:r>
                      <a:r>
                        <a:rPr lang="en-US" sz="2000" kern="1200" smtClean="0">
                          <a:effectLst/>
                          <a:latin typeface="Calibri" pitchFamily="34" charset="0"/>
                        </a:rPr>
                        <a:t>113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effectLst/>
                          <a:latin typeface="Calibri" pitchFamily="34" charset="0"/>
                        </a:rPr>
                        <a:t>$</a:t>
                      </a:r>
                      <a:r>
                        <a:rPr lang="en-US" sz="2000" kern="1200" smtClean="0">
                          <a:effectLst/>
                          <a:latin typeface="Calibri" pitchFamily="34" charset="0"/>
                        </a:rPr>
                        <a:t>5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WI</a:t>
                      </a:r>
                      <a:endParaRPr lang="en-US" sz="2000" b="0" i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effectLst/>
                          <a:latin typeface="Calibri" pitchFamily="34" charset="0"/>
                        </a:rPr>
                        <a:t>$</a:t>
                      </a:r>
                      <a:r>
                        <a:rPr lang="en-US" sz="2000" kern="1200" smtClean="0">
                          <a:effectLst/>
                          <a:latin typeface="Calibri" pitchFamily="34" charset="0"/>
                        </a:rPr>
                        <a:t>746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CT</a:t>
                      </a:r>
                      <a:endParaRPr lang="en-US" sz="2000" b="0" i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 CASA, 2005 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</a:tr>
              <a:tr h="49263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smtClean="0">
                          <a:effectLst/>
                          <a:latin typeface="Calibri" pitchFamily="34" charset="0"/>
                        </a:rPr>
                        <a:t>% of</a:t>
                      </a:r>
                      <a:r>
                        <a:rPr lang="en-US" sz="2000" b="0" kern="1200" baseline="0" smtClean="0">
                          <a:effectLst/>
                          <a:latin typeface="Calibri" pitchFamily="34" charset="0"/>
                        </a:rPr>
                        <a:t> states </a:t>
                      </a:r>
                      <a:r>
                        <a:rPr lang="en-US" sz="2000" b="0" kern="1200" smtClean="0">
                          <a:effectLst/>
                          <a:latin typeface="Calibri" pitchFamily="34" charset="0"/>
                        </a:rPr>
                        <a:t>with any  Medicaid coverage of buprenorphine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84%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</a:pP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</a:pPr>
                      <a:endParaRPr lang="en-US" sz="2000" b="0" i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</a:pP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</a:pPr>
                      <a:endParaRPr lang="en-US" sz="2000" b="0" i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Calibri" pitchFamily="34" charset="0"/>
                        </a:rPr>
                        <a:t> NCSL, 2008 </a:t>
                      </a:r>
                      <a:endParaRPr lang="en-US" sz="2000" b="0" i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35926" marR="35926" marT="0" marB="0"/>
                </a:tc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9583019"/>
              </p:ext>
            </p:extLst>
          </p:nvPr>
        </p:nvGraphicFramePr>
        <p:xfrm>
          <a:off x="31747829" y="12522442"/>
          <a:ext cx="9640802" cy="321030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3982039"/>
                <a:gridCol w="916781"/>
                <a:gridCol w="1203741"/>
                <a:gridCol w="1201878"/>
                <a:gridCol w="2336363"/>
              </a:tblGrid>
              <a:tr h="5259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2200" b="0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err="1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Coef</a:t>
                      </a:r>
                      <a:r>
                        <a:rPr lang="en-US" sz="220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.</a:t>
                      </a:r>
                      <a:r>
                        <a:rPr lang="en-US" sz="2200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*</a:t>
                      </a:r>
                      <a:endParaRPr lang="en-US" sz="2200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Std. Err.</a:t>
                      </a:r>
                      <a:endParaRPr lang="en-US" sz="2200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i="1" dirty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 </a:t>
                      </a:r>
                      <a:r>
                        <a:rPr lang="en-US" sz="2200" dirty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value</a:t>
                      </a:r>
                      <a:endParaRPr lang="en-US" sz="2200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95% Conf. Interval</a:t>
                      </a:r>
                      <a:endParaRPr lang="en-US" sz="2200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</a:tr>
              <a:tr h="67109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Calibri" pitchFamily="34" charset="0"/>
                        </a:rPr>
                        <a:t>Number of DATA-certified physicians per 10,000 opioid users</a:t>
                      </a:r>
                      <a:endParaRPr lang="en-US" sz="2000" b="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</a:rPr>
                        <a:t>0.047</a:t>
                      </a:r>
                      <a:endParaRPr lang="en-US" sz="200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</a:rPr>
                        <a:t>0.006</a:t>
                      </a:r>
                      <a:endParaRPr lang="en-US" sz="200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mtClean="0">
                          <a:effectLst/>
                          <a:latin typeface="Calibri" pitchFamily="34" charset="0"/>
                        </a:rPr>
                        <a:t>&lt;.</a:t>
                      </a:r>
                      <a:r>
                        <a:rPr lang="en-US" sz="2000" dirty="0">
                          <a:effectLst/>
                          <a:latin typeface="Calibri" pitchFamily="34" charset="0"/>
                        </a:rPr>
                        <a:t>001</a:t>
                      </a:r>
                      <a:endParaRPr lang="en-US" sz="200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</a:rPr>
                        <a:t>(0.034 to 0.060)</a:t>
                      </a:r>
                      <a:endParaRPr lang="en-US" sz="200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7109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Calibri" pitchFamily="34" charset="0"/>
                        </a:rPr>
                        <a:t>Number of OTPs per 100,000 opioid users</a:t>
                      </a:r>
                      <a:endParaRPr lang="en-US" sz="2000" b="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</a:rPr>
                        <a:t>0.044</a:t>
                      </a:r>
                      <a:endParaRPr lang="en-US" sz="200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 pitchFamily="34" charset="0"/>
                        </a:rPr>
                        <a:t>0.010</a:t>
                      </a:r>
                      <a:endParaRPr lang="en-US" sz="200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mtClean="0">
                          <a:effectLst/>
                          <a:latin typeface="Calibri" pitchFamily="34" charset="0"/>
                        </a:rPr>
                        <a:t>&lt;.</a:t>
                      </a:r>
                      <a:r>
                        <a:rPr lang="en-US" sz="2000" dirty="0">
                          <a:effectLst/>
                          <a:latin typeface="Calibri" pitchFamily="34" charset="0"/>
                        </a:rPr>
                        <a:t>001</a:t>
                      </a:r>
                      <a:endParaRPr lang="en-US" sz="200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</a:rPr>
                        <a:t>(0.023 to 0.064)</a:t>
                      </a:r>
                      <a:endParaRPr lang="en-US" sz="200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7109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Calibri" pitchFamily="34" charset="0"/>
                        </a:rPr>
                        <a:t>State spending on substance abuse treatment per substance abuser</a:t>
                      </a:r>
                      <a:endParaRPr lang="en-US" sz="2000" b="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</a:rPr>
                        <a:t>0.001</a:t>
                      </a:r>
                      <a:endParaRPr lang="en-US" sz="200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</a:rPr>
                        <a:t>0.001</a:t>
                      </a:r>
                      <a:endParaRPr lang="en-US" sz="200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mtClean="0">
                          <a:effectLst/>
                          <a:latin typeface="Calibri" pitchFamily="34" charset="0"/>
                        </a:rPr>
                        <a:t>.</a:t>
                      </a:r>
                      <a:r>
                        <a:rPr lang="en-US" sz="2000" dirty="0" smtClean="0">
                          <a:effectLst/>
                          <a:latin typeface="Calibri" pitchFamily="34" charset="0"/>
                        </a:rPr>
                        <a:t>159</a:t>
                      </a:r>
                      <a:endParaRPr lang="en-US" sz="200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</a:rPr>
                        <a:t>(-0.001 to 0.003)</a:t>
                      </a:r>
                      <a:endParaRPr lang="en-US" sz="200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7109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smtClean="0">
                          <a:effectLst/>
                          <a:latin typeface="Calibri" pitchFamily="34" charset="0"/>
                        </a:rPr>
                        <a:t>Medicaid coverage</a:t>
                      </a:r>
                      <a:endParaRPr lang="en-US" sz="2000" b="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</a:rPr>
                        <a:t>-0.092</a:t>
                      </a:r>
                      <a:endParaRPr lang="en-US" sz="200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 pitchFamily="34" charset="0"/>
                        </a:rPr>
                        <a:t>0.300</a:t>
                      </a:r>
                      <a:endParaRPr lang="en-US" sz="200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mtClean="0">
                          <a:effectLst/>
                          <a:latin typeface="Calibri" pitchFamily="34" charset="0"/>
                        </a:rPr>
                        <a:t>.</a:t>
                      </a:r>
                      <a:r>
                        <a:rPr lang="en-US" sz="2000" dirty="0" smtClean="0">
                          <a:effectLst/>
                          <a:latin typeface="Calibri" pitchFamily="34" charset="0"/>
                        </a:rPr>
                        <a:t>760</a:t>
                      </a:r>
                      <a:endParaRPr lang="en-US" sz="200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</a:rPr>
                        <a:t>(-0.695 to 0.511)</a:t>
                      </a:r>
                      <a:endParaRPr lang="en-US" sz="200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74" name="Table 7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33474013"/>
              </p:ext>
            </p:extLst>
          </p:nvPr>
        </p:nvGraphicFramePr>
        <p:xfrm>
          <a:off x="31747829" y="17098598"/>
          <a:ext cx="9688928" cy="2145652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3816556"/>
                <a:gridCol w="905351"/>
                <a:gridCol w="1176956"/>
                <a:gridCol w="1176956"/>
                <a:gridCol w="2613109"/>
              </a:tblGrid>
              <a:tr h="774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2200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Times New Roman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Coef</a:t>
                      </a:r>
                      <a:r>
                        <a:rPr lang="en-US" sz="220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.*</a:t>
                      </a:r>
                      <a:endParaRPr lang="en-US" sz="2200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Std. Err.</a:t>
                      </a:r>
                      <a:endParaRPr lang="en-US" sz="2200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i="1" dirty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P</a:t>
                      </a:r>
                      <a:r>
                        <a:rPr lang="en-US" sz="2200" dirty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 value</a:t>
                      </a:r>
                      <a:endParaRPr lang="en-US" sz="2200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</a:rPr>
                        <a:t>95% Conf. Interval</a:t>
                      </a:r>
                      <a:endParaRPr lang="en-US" sz="2200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</a:tr>
              <a:tr h="68554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Calibri" pitchFamily="34" charset="0"/>
                        </a:rPr>
                        <a:t>Number of DATA-certified physicians per 10,000 opioid users</a:t>
                      </a:r>
                      <a:endParaRPr lang="en-US" sz="2000" b="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</a:rPr>
                        <a:t>0.048</a:t>
                      </a:r>
                      <a:endParaRPr lang="en-US" sz="200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 pitchFamily="34" charset="0"/>
                        </a:rPr>
                        <a:t>0.010</a:t>
                      </a:r>
                      <a:endParaRPr lang="en-US" sz="200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mtClean="0">
                          <a:effectLst/>
                          <a:latin typeface="Calibri" pitchFamily="34" charset="0"/>
                        </a:rPr>
                        <a:t>&lt;.</a:t>
                      </a:r>
                      <a:r>
                        <a:rPr lang="en-US" sz="2000" dirty="0">
                          <a:effectLst/>
                          <a:latin typeface="Calibri" pitchFamily="34" charset="0"/>
                        </a:rPr>
                        <a:t>001</a:t>
                      </a:r>
                      <a:endParaRPr lang="en-US" sz="200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</a:rPr>
                        <a:t>(0.028 to 0.068)</a:t>
                      </a:r>
                      <a:endParaRPr lang="en-US" sz="200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8554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Calibri" pitchFamily="34" charset="0"/>
                        </a:rPr>
                        <a:t>Number of OTPs per 100,000 opioid users</a:t>
                      </a:r>
                      <a:endParaRPr lang="en-US" sz="2000" b="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</a:rPr>
                        <a:t>-0.002</a:t>
                      </a:r>
                      <a:endParaRPr lang="en-US" sz="200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</a:rPr>
                        <a:t>0.013</a:t>
                      </a:r>
                      <a:endParaRPr lang="en-US" sz="200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mtClean="0">
                          <a:effectLst/>
                          <a:latin typeface="Calibri" pitchFamily="34" charset="0"/>
                        </a:rPr>
                        <a:t>.869</a:t>
                      </a:r>
                      <a:endParaRPr lang="en-US" sz="200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</a:rPr>
                        <a:t>(-0.027 to 0.023)</a:t>
                      </a:r>
                      <a:endParaRPr lang="en-US" sz="2000" dirty="0">
                        <a:effectLst/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225" name="Text Box 6436"/>
          <p:cNvSpPr txBox="1">
            <a:spLocks noChangeArrowheads="1"/>
          </p:cNvSpPr>
          <p:nvPr/>
        </p:nvSpPr>
        <p:spPr bwMode="auto">
          <a:xfrm>
            <a:off x="403394" y="4224338"/>
            <a:ext cx="13015913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93" tIns="46046" rIns="92093" bIns="46046"/>
          <a:lstStyle/>
          <a:p>
            <a:pPr marL="246063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 dirty="0" err="1">
                <a:solidFill>
                  <a:schemeClr val="tx1"/>
                </a:solidFill>
                <a:latin typeface="Verdana" pitchFamily="34" charset="0"/>
              </a:rPr>
              <a:t>Buprenorphine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 is a prescription </a:t>
            </a:r>
            <a:r>
              <a:rPr lang="en-US" sz="2200" b="0">
                <a:solidFill>
                  <a:schemeClr val="tx1"/>
                </a:solidFill>
                <a:latin typeface="Verdana" pitchFamily="34" charset="0"/>
              </a:rPr>
              <a:t>medication </a:t>
            </a:r>
            <a:r>
              <a:rPr lang="en-US" sz="2200" b="0" smtClean="0">
                <a:solidFill>
                  <a:schemeClr val="tx1"/>
                </a:solidFill>
                <a:latin typeface="Verdana" pitchFamily="34" charset="0"/>
              </a:rPr>
              <a:t>used 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to treat </a:t>
            </a:r>
            <a:r>
              <a:rPr lang="en-US" sz="2200" b="0" dirty="0" err="1">
                <a:solidFill>
                  <a:schemeClr val="tx1"/>
                </a:solidFill>
                <a:latin typeface="Verdana" pitchFamily="34" charset="0"/>
              </a:rPr>
              <a:t>opioid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 addiction.</a:t>
            </a:r>
          </a:p>
          <a:p>
            <a:pPr marL="246063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 dirty="0" err="1">
                <a:solidFill>
                  <a:schemeClr val="tx1"/>
                </a:solidFill>
                <a:latin typeface="Verdana" pitchFamily="34" charset="0"/>
              </a:rPr>
              <a:t>Opioids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 include heroin and/or prescription painkillers (</a:t>
            </a:r>
            <a:r>
              <a:rPr lang="en-US" sz="2200" b="0" dirty="0" err="1">
                <a:solidFill>
                  <a:schemeClr val="tx1"/>
                </a:solidFill>
                <a:latin typeface="Verdana" pitchFamily="34" charset="0"/>
              </a:rPr>
              <a:t>OxyContin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en-US" sz="2200" b="0" dirty="0" err="1">
                <a:solidFill>
                  <a:schemeClr val="tx1"/>
                </a:solidFill>
                <a:latin typeface="Verdana" pitchFamily="34" charset="0"/>
              </a:rPr>
              <a:t>Vicodin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en-US" sz="2200" b="0" dirty="0" err="1">
                <a:solidFill>
                  <a:schemeClr val="tx1"/>
                </a:solidFill>
                <a:latin typeface="Verdana" pitchFamily="34" charset="0"/>
              </a:rPr>
              <a:t>Percoset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, etc.)</a:t>
            </a:r>
          </a:p>
          <a:p>
            <a:pPr marL="703263" lvl="1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Abuse of prescription pain medication was the second-most common type of illicit drug use in the United States in 2008 (after marijuana)</a:t>
            </a:r>
          </a:p>
          <a:p>
            <a:pPr marL="703263" lvl="1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400% increase over 10 years in the proportion of Americans treated for prescription painkiller abuse</a:t>
            </a:r>
          </a:p>
          <a:p>
            <a:pPr marL="703263" lvl="1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9.8% of hospital admissions for substance abuse in 2008 involved painkillers</a:t>
            </a:r>
          </a:p>
          <a:p>
            <a:pPr marL="246063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 dirty="0" err="1">
                <a:solidFill>
                  <a:schemeClr val="tx1"/>
                </a:solidFill>
                <a:latin typeface="Verdana" pitchFamily="34" charset="0"/>
              </a:rPr>
              <a:t>Buprenorphine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 is a partial </a:t>
            </a:r>
            <a:r>
              <a:rPr lang="en-US" sz="2200" b="0" dirty="0" err="1">
                <a:solidFill>
                  <a:schemeClr val="tx1"/>
                </a:solidFill>
                <a:latin typeface="Verdana" pitchFamily="34" charset="0"/>
              </a:rPr>
              <a:t>opioid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 agonist, which in the US is generally combined with </a:t>
            </a:r>
            <a:r>
              <a:rPr lang="en-US" sz="2200" b="0" dirty="0" err="1">
                <a:solidFill>
                  <a:schemeClr val="tx1"/>
                </a:solidFill>
                <a:latin typeface="Verdana" pitchFamily="34" charset="0"/>
              </a:rPr>
              <a:t>naltrexone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 to </a:t>
            </a:r>
            <a:r>
              <a:rPr lang="en-US" sz="2200" b="0" dirty="0" smtClean="0">
                <a:solidFill>
                  <a:schemeClr val="accent4"/>
                </a:solidFill>
                <a:latin typeface="Verdana" pitchFamily="34" charset="0"/>
              </a:rPr>
              <a:t>reduce 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potential for abuse (trade name: </a:t>
            </a:r>
            <a:r>
              <a:rPr lang="en-US" sz="2200" b="0" dirty="0" err="1">
                <a:solidFill>
                  <a:schemeClr val="tx1"/>
                </a:solidFill>
                <a:latin typeface="Verdana" pitchFamily="34" charset="0"/>
              </a:rPr>
              <a:t>Suboxone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)</a:t>
            </a:r>
          </a:p>
          <a:p>
            <a:pPr marL="703263" lvl="1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Can be dispensed in </a:t>
            </a:r>
            <a:r>
              <a:rPr lang="en-US" sz="2200" b="0">
                <a:solidFill>
                  <a:schemeClr val="tx1"/>
                </a:solidFill>
                <a:latin typeface="Verdana" pitchFamily="34" charset="0"/>
              </a:rPr>
              <a:t>office </a:t>
            </a:r>
            <a:r>
              <a:rPr lang="en-US" sz="2200" b="0" smtClean="0">
                <a:solidFill>
                  <a:schemeClr val="tx1"/>
                </a:solidFill>
                <a:latin typeface="Verdana" pitchFamily="34" charset="0"/>
              </a:rPr>
              <a:t>settings, 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unlike methadone – this can improve patients’ ability to hold </a:t>
            </a:r>
            <a:r>
              <a:rPr lang="en-US" sz="2200" b="0">
                <a:solidFill>
                  <a:schemeClr val="tx1"/>
                </a:solidFill>
                <a:latin typeface="Verdana" pitchFamily="34" charset="0"/>
              </a:rPr>
              <a:t>a </a:t>
            </a:r>
            <a:r>
              <a:rPr lang="en-US" sz="2200" b="0" smtClean="0">
                <a:solidFill>
                  <a:schemeClr val="tx1"/>
                </a:solidFill>
                <a:latin typeface="Verdana" pitchFamily="34" charset="0"/>
              </a:rPr>
              <a:t>job and may prevent </a:t>
            </a:r>
            <a:r>
              <a:rPr lang="en-US" sz="2200" b="0" dirty="0" smtClean="0">
                <a:solidFill>
                  <a:schemeClr val="tx1"/>
                </a:solidFill>
                <a:latin typeface="Verdana" pitchFamily="34" charset="0"/>
              </a:rPr>
              <a:t>relapse</a:t>
            </a:r>
          </a:p>
          <a:p>
            <a:pPr marL="703263" lvl="1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 smtClean="0">
                <a:solidFill>
                  <a:schemeClr val="tx1"/>
                </a:solidFill>
                <a:latin typeface="Verdana" pitchFamily="34" charset="0"/>
              </a:rPr>
              <a:t>Patient 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acceptance is higher – avoids stigma associated with </a:t>
            </a:r>
            <a:r>
              <a:rPr lang="en-US" sz="2200" b="0">
                <a:solidFill>
                  <a:schemeClr val="tx1"/>
                </a:solidFill>
                <a:latin typeface="Verdana" pitchFamily="34" charset="0"/>
              </a:rPr>
              <a:t>methadone </a:t>
            </a:r>
            <a:r>
              <a:rPr lang="en-US" sz="2200" b="0" smtClean="0">
                <a:solidFill>
                  <a:schemeClr val="tx1"/>
                </a:solidFill>
                <a:latin typeface="Verdana" pitchFamily="34" charset="0"/>
              </a:rPr>
              <a:t>clinics/treatment</a:t>
            </a:r>
          </a:p>
          <a:p>
            <a:pPr marL="703263" lvl="1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>
                <a:solidFill>
                  <a:schemeClr val="accent4"/>
                </a:solidFill>
                <a:latin typeface="Verdana" pitchFamily="34" charset="0"/>
              </a:rPr>
              <a:t>Doctors must receive special </a:t>
            </a:r>
            <a:r>
              <a:rPr lang="en-US" sz="2200" b="0" smtClean="0">
                <a:solidFill>
                  <a:schemeClr val="accent4"/>
                </a:solidFill>
                <a:latin typeface="Verdana" pitchFamily="34" charset="0"/>
              </a:rPr>
              <a:t>Drug Enforcement Agency (DEA) </a:t>
            </a:r>
            <a:r>
              <a:rPr lang="en-US" sz="2200" b="0">
                <a:solidFill>
                  <a:schemeClr val="accent4"/>
                </a:solidFill>
                <a:latin typeface="Verdana" pitchFamily="34" charset="0"/>
              </a:rPr>
              <a:t>certification to prescribe </a:t>
            </a:r>
            <a:r>
              <a:rPr lang="en-US" sz="2200" b="0" smtClean="0">
                <a:solidFill>
                  <a:schemeClr val="accent4"/>
                </a:solidFill>
                <a:latin typeface="Verdana" pitchFamily="34" charset="0"/>
              </a:rPr>
              <a:t>buprenorphine</a:t>
            </a:r>
            <a:endParaRPr lang="en-US" sz="2200" b="0" dirty="0">
              <a:solidFill>
                <a:schemeClr val="tx1"/>
              </a:solidFill>
              <a:latin typeface="Verdana" pitchFamily="34" charset="0"/>
            </a:endParaRPr>
          </a:p>
          <a:p>
            <a:pPr marL="246063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There are </a:t>
            </a:r>
            <a:r>
              <a:rPr lang="en-US" sz="2200" b="0" dirty="0" smtClean="0">
                <a:solidFill>
                  <a:schemeClr val="tx1"/>
                </a:solidFill>
                <a:latin typeface="Verdana" pitchFamily="34" charset="0"/>
              </a:rPr>
              <a:t>large differences 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by state in amount of </a:t>
            </a:r>
            <a:r>
              <a:rPr lang="en-US" sz="2200" b="0" dirty="0" err="1">
                <a:solidFill>
                  <a:schemeClr val="tx1"/>
                </a:solidFill>
                <a:latin typeface="Verdana" pitchFamily="34" charset="0"/>
              </a:rPr>
              <a:t>buprenorphine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 prescribed</a:t>
            </a:r>
          </a:p>
          <a:p>
            <a:pPr marL="246063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Research question: what accounts for the variations in </a:t>
            </a:r>
            <a:r>
              <a:rPr lang="en-US" sz="2200" b="0" dirty="0" err="1">
                <a:solidFill>
                  <a:schemeClr val="tx1"/>
                </a:solidFill>
                <a:latin typeface="Verdana" pitchFamily="34" charset="0"/>
              </a:rPr>
              <a:t>buprenorphine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 use at the state level?</a:t>
            </a:r>
          </a:p>
        </p:txBody>
      </p:sp>
      <p:pic>
        <p:nvPicPr>
          <p:cNvPr id="223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080293" y="10951035"/>
            <a:ext cx="7315200" cy="437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33" name="TextBox 76"/>
          <p:cNvSpPr txBox="1">
            <a:spLocks noChangeArrowheads="1"/>
          </p:cNvSpPr>
          <p:nvPr/>
        </p:nvSpPr>
        <p:spPr bwMode="auto">
          <a:xfrm>
            <a:off x="14653427" y="10204194"/>
            <a:ext cx="6168933" cy="637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Trends in Buprenorphine Prescribing, 2005-2009:</a:t>
            </a:r>
            <a:br>
              <a:rPr lang="en-US" sz="2000"/>
            </a:br>
            <a:r>
              <a:rPr lang="en-US" sz="2000"/>
              <a:t>Overall &amp; in Selected States</a:t>
            </a:r>
          </a:p>
        </p:txBody>
      </p:sp>
      <p:sp>
        <p:nvSpPr>
          <p:cNvPr id="2227" name="TextBox 77"/>
          <p:cNvSpPr txBox="1">
            <a:spLocks noChangeArrowheads="1"/>
          </p:cNvSpPr>
          <p:nvPr/>
        </p:nvSpPr>
        <p:spPr bwMode="auto">
          <a:xfrm>
            <a:off x="31747829" y="4154989"/>
            <a:ext cx="617207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Table 1. Descriptive characteristics of the sample</a:t>
            </a:r>
          </a:p>
        </p:txBody>
      </p:sp>
      <p:sp>
        <p:nvSpPr>
          <p:cNvPr id="2228" name="TextBox 78"/>
          <p:cNvSpPr txBox="1">
            <a:spLocks noChangeArrowheads="1"/>
          </p:cNvSpPr>
          <p:nvPr/>
        </p:nvSpPr>
        <p:spPr bwMode="auto">
          <a:xfrm>
            <a:off x="31747829" y="11798502"/>
            <a:ext cx="956861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000"/>
              <a:t>Table 2. Bivariate associations between buprenorphine </a:t>
            </a:r>
            <a:r>
              <a:rPr lang="en-US" sz="2000" smtClean="0"/>
              <a:t>volume and </a:t>
            </a:r>
            <a:r>
              <a:rPr lang="en-US" sz="2000"/>
              <a:t>state characteristics</a:t>
            </a:r>
          </a:p>
        </p:txBody>
      </p:sp>
      <p:sp>
        <p:nvSpPr>
          <p:cNvPr id="2229" name="TextBox 79"/>
          <p:cNvSpPr txBox="1">
            <a:spLocks noChangeArrowheads="1"/>
          </p:cNvSpPr>
          <p:nvPr/>
        </p:nvSpPr>
        <p:spPr bwMode="auto">
          <a:xfrm>
            <a:off x="31747828" y="16369836"/>
            <a:ext cx="9695139" cy="708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000"/>
              <a:t>Table </a:t>
            </a:r>
            <a:r>
              <a:rPr lang="en-US" sz="2000" smtClean="0"/>
              <a:t>3. </a:t>
            </a:r>
            <a:r>
              <a:rPr lang="en-US" sz="2000"/>
              <a:t>Multivariate associations between buprenorphine volume </a:t>
            </a:r>
            <a:r>
              <a:rPr lang="en-US" sz="2000" smtClean="0"/>
              <a:t>and </a:t>
            </a:r>
            <a:r>
              <a:rPr lang="en-US" sz="2000"/>
              <a:t>state characteristics</a:t>
            </a:r>
          </a:p>
        </p:txBody>
      </p:sp>
      <p:sp>
        <p:nvSpPr>
          <p:cNvPr id="2230" name="TextBox 81"/>
          <p:cNvSpPr txBox="1">
            <a:spLocks noChangeArrowheads="1"/>
          </p:cNvSpPr>
          <p:nvPr/>
        </p:nvSpPr>
        <p:spPr bwMode="auto">
          <a:xfrm>
            <a:off x="31747829" y="11244533"/>
            <a:ext cx="3200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0" i="1" dirty="0"/>
              <a:t>*MT, ND, SD, WY</a:t>
            </a:r>
            <a:endParaRPr lang="en-US" sz="1600" b="0" i="1" dirty="0">
              <a:cs typeface="Times New Roman" pitchFamily="18" charset="0"/>
            </a:endParaRPr>
          </a:p>
        </p:txBody>
      </p:sp>
      <p:sp>
        <p:nvSpPr>
          <p:cNvPr id="2231" name="Text Box 6436"/>
          <p:cNvSpPr txBox="1">
            <a:spLocks noChangeArrowheads="1"/>
          </p:cNvSpPr>
          <p:nvPr/>
        </p:nvSpPr>
        <p:spPr bwMode="auto">
          <a:xfrm>
            <a:off x="21824410" y="10607174"/>
            <a:ext cx="9609138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93" tIns="46046" rIns="92093" bIns="46046"/>
          <a:lstStyle/>
          <a:p>
            <a:pPr marL="246063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 smtClean="0">
                <a:solidFill>
                  <a:schemeClr val="tx1"/>
                </a:solidFill>
                <a:latin typeface="Verdana" pitchFamily="34" charset="0"/>
              </a:rPr>
              <a:t>The mean prevalence of past-year opioid use was ~5% </a:t>
            </a:r>
          </a:p>
          <a:p>
            <a:pPr marL="246063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 smtClean="0">
                <a:solidFill>
                  <a:schemeClr val="tx1"/>
                </a:solidFill>
                <a:latin typeface="Verdana" pitchFamily="34" charset="0"/>
              </a:rPr>
              <a:t>From 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2005 to 2009, the mean amount of </a:t>
            </a:r>
            <a:r>
              <a:rPr lang="en-US" sz="2200" b="0" dirty="0" err="1">
                <a:solidFill>
                  <a:schemeClr val="tx1"/>
                </a:solidFill>
                <a:latin typeface="Verdana" pitchFamily="34" charset="0"/>
              </a:rPr>
              <a:t>buprenorphine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 per 1000 </a:t>
            </a:r>
            <a:r>
              <a:rPr lang="en-US" sz="2200" b="0" dirty="0" err="1" smtClean="0">
                <a:solidFill>
                  <a:schemeClr val="accent4"/>
                </a:solidFill>
                <a:latin typeface="Verdana" pitchFamily="34" charset="0"/>
              </a:rPr>
              <a:t>opioid</a:t>
            </a:r>
            <a:r>
              <a:rPr lang="en-US" sz="2200" b="0" dirty="0" smtClean="0">
                <a:solidFill>
                  <a:schemeClr val="accent4"/>
                </a:solidFill>
                <a:latin typeface="Verdana" pitchFamily="34" charset="0"/>
              </a:rPr>
              <a:t> </a:t>
            </a:r>
            <a:r>
              <a:rPr lang="en-US" sz="2200" b="0" dirty="0" smtClean="0">
                <a:solidFill>
                  <a:schemeClr val="tx1"/>
                </a:solidFill>
                <a:latin typeface="Verdana" pitchFamily="34" charset="0"/>
              </a:rPr>
              <a:t>users 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increased from 13g to 97g per year</a:t>
            </a:r>
          </a:p>
          <a:p>
            <a:pPr marL="246063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In 2008, the population-adjusted amount of </a:t>
            </a:r>
            <a:r>
              <a:rPr lang="en-US" sz="2200" b="0" dirty="0" err="1">
                <a:solidFill>
                  <a:schemeClr val="tx1"/>
                </a:solidFill>
                <a:latin typeface="Verdana" pitchFamily="34" charset="0"/>
              </a:rPr>
              <a:t>buprenorphine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 prescribed was highest in Vermont, Maine, and Massachusetts, and lowest in South Dakota, Iowa, and Kansas </a:t>
            </a:r>
          </a:p>
          <a:p>
            <a:pPr marL="246063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In unadjusted </a:t>
            </a:r>
            <a:r>
              <a:rPr lang="en-US" sz="2200" b="0" dirty="0" err="1">
                <a:solidFill>
                  <a:schemeClr val="tx1"/>
                </a:solidFill>
                <a:latin typeface="Verdana" pitchFamily="34" charset="0"/>
              </a:rPr>
              <a:t>bivariate</a:t>
            </a: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 analyses, higher numbers of physicians and of OTPs were significantly associated with higher </a:t>
            </a:r>
            <a:r>
              <a:rPr lang="en-US" sz="2200" b="0" err="1">
                <a:solidFill>
                  <a:schemeClr val="tx1"/>
                </a:solidFill>
                <a:latin typeface="Verdana" pitchFamily="34" charset="0"/>
              </a:rPr>
              <a:t>buprenorphine</a:t>
            </a:r>
            <a:r>
              <a:rPr lang="en-US" sz="2200" b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US" sz="2200" b="0" smtClean="0">
                <a:solidFill>
                  <a:schemeClr val="tx1"/>
                </a:solidFill>
                <a:latin typeface="Verdana" pitchFamily="34" charset="0"/>
              </a:rPr>
              <a:t>volume</a:t>
            </a:r>
            <a:endParaRPr lang="en-US" sz="2200" b="0" dirty="0">
              <a:solidFill>
                <a:schemeClr val="tx1"/>
              </a:solidFill>
              <a:latin typeface="Verdana" pitchFamily="34" charset="0"/>
            </a:endParaRPr>
          </a:p>
          <a:p>
            <a:pPr marL="246063" indent="-246063" algn="l" defTabSz="22082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200" b="0" dirty="0">
                <a:solidFill>
                  <a:schemeClr val="tx1"/>
                </a:solidFill>
                <a:latin typeface="Verdana" pitchFamily="34" charset="0"/>
              </a:rPr>
              <a:t>In multivariate analyses, only the supply of physicians remained </a:t>
            </a:r>
            <a:r>
              <a:rPr lang="en-US" sz="2200" b="0">
                <a:solidFill>
                  <a:schemeClr val="tx1"/>
                </a:solidFill>
                <a:latin typeface="Verdana" pitchFamily="34" charset="0"/>
              </a:rPr>
              <a:t>significantly </a:t>
            </a:r>
            <a:r>
              <a:rPr lang="en-US" sz="2200" b="0" smtClean="0">
                <a:solidFill>
                  <a:schemeClr val="tx1"/>
                </a:solidFill>
                <a:latin typeface="Verdana" pitchFamily="34" charset="0"/>
              </a:rPr>
              <a:t>associated</a:t>
            </a:r>
            <a:endParaRPr lang="en-US" sz="2200" b="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1747829" y="19335717"/>
            <a:ext cx="4336444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1600" b="0" i="1"/>
              <a:t>*Ordinary </a:t>
            </a:r>
            <a:r>
              <a:rPr lang="en-US" sz="1600" b="0" i="1" dirty="0"/>
              <a:t>least-squares regression coefficient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1747829" y="15805893"/>
            <a:ext cx="4336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0" i="1"/>
              <a:t>*Ordinary </a:t>
            </a:r>
            <a:r>
              <a:rPr lang="en-US" sz="1600" b="0" i="1" dirty="0"/>
              <a:t>least-squares regression coefficient</a:t>
            </a:r>
          </a:p>
        </p:txBody>
      </p:sp>
      <p:sp>
        <p:nvSpPr>
          <p:cNvPr id="31" name="Rounded Rectangle 30"/>
          <p:cNvSpPr/>
          <p:nvPr/>
        </p:nvSpPr>
        <p:spPr bwMode="auto">
          <a:xfrm>
            <a:off x="13807440" y="3067653"/>
            <a:ext cx="28254960" cy="859536"/>
          </a:xfrm>
          <a:prstGeom prst="roundRect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2208213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sz="4300" smtClean="0">
                <a:solidFill>
                  <a:srgbClr val="FFFF99"/>
                </a:solidFill>
                <a:latin typeface="Calibri" pitchFamily="34" charset="0"/>
              </a:rPr>
              <a:t>3. Results</a:t>
            </a:r>
            <a:endParaRPr lang="en-US" sz="4300">
              <a:solidFill>
                <a:srgbClr val="FFFF9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SCO 2008 poster template">
  <a:themeElements>
    <a:clrScheme name="ASCO 2008 poster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CO 2008 poster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20478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300" b="1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Arial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20478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300" b="1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Arial" pitchFamily="-106" charset="0"/>
          </a:defRPr>
        </a:defPPr>
      </a:lstStyle>
    </a:lnDef>
  </a:objectDefaults>
  <a:extraClrSchemeLst>
    <a:extraClrScheme>
      <a:clrScheme name="ASCO 2008 poster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SCO 2008 poster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SCO 2008 poster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SCO 2008 poster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SCO 2008 poster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SCO 2008 poster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SCO 2008 poster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SCO 2008 poster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SCO 2008 poster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SCO 2008 poster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SCO 2008 poster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SCO 2008 poster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ASCO 2008 poster template</Template>
  <TotalTime>2787</TotalTime>
  <Words>890</Words>
  <Application>Microsoft Office PowerPoint</Application>
  <PresentationFormat>Custom</PresentationFormat>
  <Paragraphs>154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ASCO 2008 poster template</vt:lpstr>
      <vt:lpstr>Slide 1</vt:lpstr>
    </vt:vector>
  </TitlesOfParts>
  <Company>BHE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Out-of-Pocket Costs among Women with Breast Cancer: Data from the Medical Expenditure Panel Survey, 1996-2005</dc:title>
  <dc:creator>BHE</dc:creator>
  <cp:lastModifiedBy>Lisa Lines</cp:lastModifiedBy>
  <cp:revision>166</cp:revision>
  <dcterms:created xsi:type="dcterms:W3CDTF">2008-11-13T23:33:06Z</dcterms:created>
  <dcterms:modified xsi:type="dcterms:W3CDTF">2011-10-14T20:58:57Z</dcterms:modified>
</cp:coreProperties>
</file>