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721" r:id="rId2"/>
    <p:sldMasterId id="2147483733" r:id="rId3"/>
    <p:sldMasterId id="2147483745" r:id="rId4"/>
  </p:sldMasterIdLst>
  <p:notesMasterIdLst>
    <p:notesMasterId r:id="rId59"/>
  </p:notesMasterIdLst>
  <p:handoutMasterIdLst>
    <p:handoutMasterId r:id="rId60"/>
  </p:handoutMasterIdLst>
  <p:sldIdLst>
    <p:sldId id="256" r:id="rId5"/>
    <p:sldId id="280" r:id="rId6"/>
    <p:sldId id="281" r:id="rId7"/>
    <p:sldId id="290" r:id="rId8"/>
    <p:sldId id="334" r:id="rId9"/>
    <p:sldId id="262" r:id="rId10"/>
    <p:sldId id="282" r:id="rId11"/>
    <p:sldId id="287" r:id="rId12"/>
    <p:sldId id="297" r:id="rId13"/>
    <p:sldId id="298" r:id="rId14"/>
    <p:sldId id="288" r:id="rId15"/>
    <p:sldId id="291" r:id="rId16"/>
    <p:sldId id="331" r:id="rId17"/>
    <p:sldId id="332" r:id="rId18"/>
    <p:sldId id="338" r:id="rId19"/>
    <p:sldId id="339" r:id="rId20"/>
    <p:sldId id="340" r:id="rId21"/>
    <p:sldId id="341" r:id="rId22"/>
    <p:sldId id="342" r:id="rId23"/>
    <p:sldId id="343" r:id="rId24"/>
    <p:sldId id="344" r:id="rId25"/>
    <p:sldId id="345" r:id="rId26"/>
    <p:sldId id="346" r:id="rId27"/>
    <p:sldId id="347" r:id="rId28"/>
    <p:sldId id="348" r:id="rId29"/>
    <p:sldId id="349" r:id="rId30"/>
    <p:sldId id="350" r:id="rId31"/>
    <p:sldId id="351" r:id="rId32"/>
    <p:sldId id="352" r:id="rId33"/>
    <p:sldId id="353" r:id="rId34"/>
    <p:sldId id="354" r:id="rId35"/>
    <p:sldId id="333" r:id="rId36"/>
    <p:sldId id="318" r:id="rId37"/>
    <p:sldId id="319" r:id="rId38"/>
    <p:sldId id="320" r:id="rId39"/>
    <p:sldId id="321" r:id="rId40"/>
    <p:sldId id="322" r:id="rId41"/>
    <p:sldId id="323" r:id="rId42"/>
    <p:sldId id="324" r:id="rId43"/>
    <p:sldId id="325" r:id="rId44"/>
    <p:sldId id="326" r:id="rId45"/>
    <p:sldId id="327" r:id="rId46"/>
    <p:sldId id="328" r:id="rId47"/>
    <p:sldId id="329" r:id="rId48"/>
    <p:sldId id="330" r:id="rId49"/>
    <p:sldId id="336" r:id="rId50"/>
    <p:sldId id="292" r:id="rId51"/>
    <p:sldId id="293" r:id="rId52"/>
    <p:sldId id="299" r:id="rId53"/>
    <p:sldId id="294" r:id="rId54"/>
    <p:sldId id="337" r:id="rId55"/>
    <p:sldId id="269" r:id="rId56"/>
    <p:sldId id="296" r:id="rId57"/>
    <p:sldId id="300" r:id="rId58"/>
  </p:sldIdLst>
  <p:sldSz cx="9144000" cy="6858000" type="screen4x3"/>
  <p:notesSz cx="7023100" cy="9309100"/>
  <p:defaultTextStyle>
    <a:defPPr>
      <a:defRPr lang="en-US"/>
    </a:defPPr>
    <a:lvl1pPr algn="ctr"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ctr"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ctr"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ctr"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ctr"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5E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952" autoAdjust="0"/>
  </p:normalViewPr>
  <p:slideViewPr>
    <p:cSldViewPr snapToGrid="0" snapToObjects="1">
      <p:cViewPr varScale="1">
        <p:scale>
          <a:sx n="87" d="100"/>
          <a:sy n="87" d="100"/>
        </p:scale>
        <p:origin x="-582" y="-9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79" d="100"/>
          <a:sy n="79" d="100"/>
        </p:scale>
        <p:origin x="-1968" y="-7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1"/>
            <a:ext cx="3043649" cy="464839"/>
          </a:xfrm>
          <a:prstGeom prst="rect">
            <a:avLst/>
          </a:prstGeom>
          <a:noFill/>
          <a:ln w="9525">
            <a:noFill/>
            <a:miter lim="800000"/>
            <a:headEnd/>
            <a:tailEnd/>
          </a:ln>
          <a:effectLst/>
        </p:spPr>
        <p:txBody>
          <a:bodyPr vert="horz" wrap="square" lIns="91427" tIns="45714" rIns="91427" bIns="45714" numCol="1" anchor="t" anchorCtr="0" compatLnSpc="1">
            <a:prstTxWarp prst="textNoShape">
              <a:avLst/>
            </a:prstTxWarp>
          </a:bodyPr>
          <a:lstStyle>
            <a:lvl1pPr algn="l" defTabSz="456707">
              <a:defRPr sz="1200">
                <a:latin typeface="Calibri" charset="0"/>
                <a:ea typeface="ＭＳ Ｐゴシック" charset="-128"/>
                <a:cs typeface="ＭＳ Ｐゴシック" charset="-128"/>
              </a:defRPr>
            </a:lvl1pPr>
          </a:lstStyle>
          <a:p>
            <a:pPr>
              <a:defRPr/>
            </a:pPr>
            <a:endParaRPr lang="en-US"/>
          </a:p>
        </p:txBody>
      </p:sp>
      <p:sp>
        <p:nvSpPr>
          <p:cNvPr id="38915" name="Rectangle 3"/>
          <p:cNvSpPr>
            <a:spLocks noGrp="1" noChangeArrowheads="1"/>
          </p:cNvSpPr>
          <p:nvPr>
            <p:ph type="dt" sz="quarter" idx="1"/>
          </p:nvPr>
        </p:nvSpPr>
        <p:spPr bwMode="auto">
          <a:xfrm>
            <a:off x="3977928" y="1"/>
            <a:ext cx="3043649" cy="464839"/>
          </a:xfrm>
          <a:prstGeom prst="rect">
            <a:avLst/>
          </a:prstGeom>
          <a:noFill/>
          <a:ln w="9525">
            <a:noFill/>
            <a:miter lim="800000"/>
            <a:headEnd/>
            <a:tailEnd/>
          </a:ln>
          <a:effectLst/>
        </p:spPr>
        <p:txBody>
          <a:bodyPr vert="horz" wrap="square" lIns="91427" tIns="45714" rIns="91427" bIns="45714" numCol="1" anchor="t" anchorCtr="0" compatLnSpc="1">
            <a:prstTxWarp prst="textNoShape">
              <a:avLst/>
            </a:prstTxWarp>
          </a:bodyPr>
          <a:lstStyle>
            <a:lvl1pPr algn="r" defTabSz="456707">
              <a:defRPr sz="1200">
                <a:latin typeface="Calibri" charset="0"/>
              </a:defRPr>
            </a:lvl1pPr>
          </a:lstStyle>
          <a:p>
            <a:fld id="{836E04A6-C1C0-4EB3-ABBD-3415A36B22D3}" type="datetime1">
              <a:rPr lang="en-US"/>
              <a:pPr/>
              <a:t>11/8/2011</a:t>
            </a:fld>
            <a:endParaRPr lang="en-US"/>
          </a:p>
        </p:txBody>
      </p:sp>
      <p:sp>
        <p:nvSpPr>
          <p:cNvPr id="38916" name="Rectangle 4"/>
          <p:cNvSpPr>
            <a:spLocks noGrp="1" noChangeArrowheads="1"/>
          </p:cNvSpPr>
          <p:nvPr>
            <p:ph type="ftr" sz="quarter" idx="2"/>
          </p:nvPr>
        </p:nvSpPr>
        <p:spPr bwMode="auto">
          <a:xfrm>
            <a:off x="0" y="8842723"/>
            <a:ext cx="3043649" cy="464839"/>
          </a:xfrm>
          <a:prstGeom prst="rect">
            <a:avLst/>
          </a:prstGeom>
          <a:noFill/>
          <a:ln w="9525">
            <a:noFill/>
            <a:miter lim="800000"/>
            <a:headEnd/>
            <a:tailEnd/>
          </a:ln>
          <a:effectLst/>
        </p:spPr>
        <p:txBody>
          <a:bodyPr vert="horz" wrap="square" lIns="91427" tIns="45714" rIns="91427" bIns="45714" numCol="1" anchor="b" anchorCtr="0" compatLnSpc="1">
            <a:prstTxWarp prst="textNoShape">
              <a:avLst/>
            </a:prstTxWarp>
          </a:bodyPr>
          <a:lstStyle>
            <a:lvl1pPr algn="l" defTabSz="456707">
              <a:defRPr sz="1200">
                <a:latin typeface="Calibri" charset="0"/>
                <a:ea typeface="ＭＳ Ｐゴシック" charset="-128"/>
                <a:cs typeface="ＭＳ Ｐゴシック" charset="-128"/>
              </a:defRPr>
            </a:lvl1pPr>
          </a:lstStyle>
          <a:p>
            <a:pPr>
              <a:defRPr/>
            </a:pPr>
            <a:endParaRPr lang="en-US"/>
          </a:p>
        </p:txBody>
      </p:sp>
      <p:sp>
        <p:nvSpPr>
          <p:cNvPr id="38917" name="Rectangle 5"/>
          <p:cNvSpPr>
            <a:spLocks noGrp="1" noChangeArrowheads="1"/>
          </p:cNvSpPr>
          <p:nvPr>
            <p:ph type="sldNum" sz="quarter" idx="3"/>
          </p:nvPr>
        </p:nvSpPr>
        <p:spPr bwMode="auto">
          <a:xfrm>
            <a:off x="3977928" y="8842723"/>
            <a:ext cx="3043649" cy="464839"/>
          </a:xfrm>
          <a:prstGeom prst="rect">
            <a:avLst/>
          </a:prstGeom>
          <a:noFill/>
          <a:ln w="9525">
            <a:noFill/>
            <a:miter lim="800000"/>
            <a:headEnd/>
            <a:tailEnd/>
          </a:ln>
          <a:effectLst/>
        </p:spPr>
        <p:txBody>
          <a:bodyPr vert="horz" wrap="square" lIns="91427" tIns="45714" rIns="91427" bIns="45714" numCol="1" anchor="b" anchorCtr="0" compatLnSpc="1">
            <a:prstTxWarp prst="textNoShape">
              <a:avLst/>
            </a:prstTxWarp>
          </a:bodyPr>
          <a:lstStyle>
            <a:lvl1pPr algn="r" defTabSz="456707">
              <a:defRPr sz="1200">
                <a:latin typeface="Calibri" charset="0"/>
              </a:defRPr>
            </a:lvl1pPr>
          </a:lstStyle>
          <a:p>
            <a:fld id="{1F850E8A-0794-42D4-A974-9E6B29182077}" type="slidenum">
              <a:rPr lang="en-US"/>
              <a:pPr/>
              <a:t>‹#›</a:t>
            </a:fld>
            <a:endParaRPr lang="en-US"/>
          </a:p>
        </p:txBody>
      </p:sp>
    </p:spTree>
    <p:extLst>
      <p:ext uri="{BB962C8B-B14F-4D97-AF65-F5344CB8AC3E}">
        <p14:creationId xmlns:p14="http://schemas.microsoft.com/office/powerpoint/2010/main" val="2926557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649" cy="464839"/>
          </a:xfrm>
          <a:prstGeom prst="rect">
            <a:avLst/>
          </a:prstGeom>
        </p:spPr>
        <p:txBody>
          <a:bodyPr vert="horz" lIns="88276" tIns="44138" rIns="88276" bIns="44138" rtlCol="0"/>
          <a:lstStyle>
            <a:lvl1pPr algn="l">
              <a:defRPr sz="1200">
                <a:ea typeface="+mn-ea"/>
                <a:cs typeface="Arial" charset="0"/>
              </a:defRPr>
            </a:lvl1pPr>
          </a:lstStyle>
          <a:p>
            <a:pPr>
              <a:defRPr/>
            </a:pPr>
            <a:endParaRPr lang="en-US"/>
          </a:p>
        </p:txBody>
      </p:sp>
      <p:sp>
        <p:nvSpPr>
          <p:cNvPr id="3" name="Date Placeholder 2"/>
          <p:cNvSpPr>
            <a:spLocks noGrp="1"/>
          </p:cNvSpPr>
          <p:nvPr>
            <p:ph type="dt" idx="1"/>
          </p:nvPr>
        </p:nvSpPr>
        <p:spPr>
          <a:xfrm>
            <a:off x="3977928" y="1"/>
            <a:ext cx="3043649" cy="464839"/>
          </a:xfrm>
          <a:prstGeom prst="rect">
            <a:avLst/>
          </a:prstGeom>
        </p:spPr>
        <p:txBody>
          <a:bodyPr vert="horz" wrap="square" lIns="88276" tIns="44138" rIns="88276" bIns="44138" numCol="1" anchor="t" anchorCtr="0" compatLnSpc="1">
            <a:prstTxWarp prst="textNoShape">
              <a:avLst/>
            </a:prstTxWarp>
          </a:bodyPr>
          <a:lstStyle>
            <a:lvl1pPr algn="r">
              <a:defRPr sz="1200"/>
            </a:lvl1pPr>
          </a:lstStyle>
          <a:p>
            <a:fld id="{801ADBEE-F114-4117-A011-4F8E119E9DCF}" type="datetime1">
              <a:rPr lang="en-US"/>
              <a:pPr/>
              <a:t>11/8/2011</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88276" tIns="44138" rIns="88276" bIns="44138" rtlCol="0" anchor="ctr"/>
          <a:lstStyle/>
          <a:p>
            <a:pPr lvl="0"/>
            <a:endParaRPr lang="en-US" noProof="0" smtClean="0"/>
          </a:p>
        </p:txBody>
      </p:sp>
      <p:sp>
        <p:nvSpPr>
          <p:cNvPr id="5" name="Notes Placeholder 4"/>
          <p:cNvSpPr>
            <a:spLocks noGrp="1"/>
          </p:cNvSpPr>
          <p:nvPr>
            <p:ph type="body" sz="quarter" idx="3"/>
          </p:nvPr>
        </p:nvSpPr>
        <p:spPr>
          <a:xfrm>
            <a:off x="702616" y="4422131"/>
            <a:ext cx="5617870" cy="4188171"/>
          </a:xfrm>
          <a:prstGeom prst="rect">
            <a:avLst/>
          </a:prstGeom>
        </p:spPr>
        <p:txBody>
          <a:bodyPr vert="horz" lIns="88276" tIns="44138" rIns="88276" bIns="44138"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42723"/>
            <a:ext cx="3043649" cy="464839"/>
          </a:xfrm>
          <a:prstGeom prst="rect">
            <a:avLst/>
          </a:prstGeom>
        </p:spPr>
        <p:txBody>
          <a:bodyPr vert="horz" lIns="88276" tIns="44138" rIns="88276" bIns="44138" rtlCol="0" anchor="b"/>
          <a:lstStyle>
            <a:lvl1pPr algn="l">
              <a:defRPr sz="1200">
                <a:ea typeface="+mn-ea"/>
                <a:cs typeface="Arial" charset="0"/>
              </a:defRPr>
            </a:lvl1pPr>
          </a:lstStyle>
          <a:p>
            <a:pPr>
              <a:defRPr/>
            </a:pPr>
            <a:endParaRPr lang="en-US"/>
          </a:p>
        </p:txBody>
      </p:sp>
      <p:sp>
        <p:nvSpPr>
          <p:cNvPr id="7" name="Slide Number Placeholder 6"/>
          <p:cNvSpPr>
            <a:spLocks noGrp="1"/>
          </p:cNvSpPr>
          <p:nvPr>
            <p:ph type="sldNum" sz="quarter" idx="5"/>
          </p:nvPr>
        </p:nvSpPr>
        <p:spPr>
          <a:xfrm>
            <a:off x="3977928" y="8842723"/>
            <a:ext cx="3043649" cy="464839"/>
          </a:xfrm>
          <a:prstGeom prst="rect">
            <a:avLst/>
          </a:prstGeom>
        </p:spPr>
        <p:txBody>
          <a:bodyPr vert="horz" wrap="square" lIns="88276" tIns="44138" rIns="88276" bIns="44138" numCol="1" anchor="b" anchorCtr="0" compatLnSpc="1">
            <a:prstTxWarp prst="textNoShape">
              <a:avLst/>
            </a:prstTxWarp>
          </a:bodyPr>
          <a:lstStyle>
            <a:lvl1pPr algn="r">
              <a:defRPr sz="1200"/>
            </a:lvl1pPr>
          </a:lstStyle>
          <a:p>
            <a:fld id="{54BC5356-4A7C-432B-ABC4-EEA8422EE114}" type="slidenum">
              <a:rPr lang="en-US"/>
              <a:pPr/>
              <a:t>‹#›</a:t>
            </a:fld>
            <a:endParaRPr lang="en-US"/>
          </a:p>
        </p:txBody>
      </p:sp>
    </p:spTree>
    <p:extLst>
      <p:ext uri="{BB962C8B-B14F-4D97-AF65-F5344CB8AC3E}">
        <p14:creationId xmlns:p14="http://schemas.microsoft.com/office/powerpoint/2010/main" val="23081591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558C05-3D4A-49A8-8B79-7D62C0E03376}" type="slidenum">
              <a:rPr lang="en-US" smtClean="0"/>
              <a:pPr/>
              <a:t>5</a:t>
            </a:fld>
            <a:endParaRPr lang="en-US"/>
          </a:p>
        </p:txBody>
      </p:sp>
    </p:spTree>
    <p:extLst>
      <p:ext uri="{BB962C8B-B14F-4D97-AF65-F5344CB8AC3E}">
        <p14:creationId xmlns:p14="http://schemas.microsoft.com/office/powerpoint/2010/main" val="693299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94309D6E-5F0C-4793-B36E-BE105B72FB9C}" type="slidenum">
              <a:rPr lang="en-US" sz="1200"/>
              <a:pPr eaLnBrk="1" hangingPunct="1"/>
              <a:t>6</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1864AC93-2A38-4A81-B9C9-04734D5FB371}" type="slidenum">
              <a:rPr lang="en-US" sz="1200"/>
              <a:pPr eaLnBrk="1" hangingPunct="1"/>
              <a:t>7</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E8D13060-020D-4751-8AD7-C6857ADE833D}" type="slidenum">
              <a:rPr lang="en-US" sz="1200"/>
              <a:pPr eaLnBrk="1" hangingPunct="1"/>
              <a:t>8</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D83E3A9F-A205-4A64-BC93-BD3590C7CC77}" type="slidenum">
              <a:rPr lang="en-US" sz="1200"/>
              <a:pPr eaLnBrk="1" hangingPunct="1"/>
              <a:t>9</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78641096-0FED-444B-BBDC-EE003136D628}" type="slidenum">
              <a:rPr lang="en-US" sz="1200"/>
              <a:pPr eaLnBrk="1" hangingPunct="1"/>
              <a:t>11</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7CFC2226-D3D0-4B86-A1BF-C19D42D592CB}" type="slidenum">
              <a:rPr lang="en-US" sz="1200"/>
              <a:pPr eaLnBrk="1" hangingPunct="1"/>
              <a:t>12</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7CFC2226-D3D0-4B86-A1BF-C19D42D592CB}" type="slidenum">
              <a:rPr lang="en-US" sz="1200"/>
              <a:pPr eaLnBrk="1" hangingPunct="1"/>
              <a:t>13</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7CFC2226-D3D0-4B86-A1BF-C19D42D592CB}" type="slidenum">
              <a:rPr lang="en-US" sz="1200"/>
              <a:pPr eaLnBrk="1" hangingPunct="1"/>
              <a:t>14</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8B5FD1-ADA7-425E-8FA7-4434D2A0A052}"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7CFC2226-D3D0-4B86-A1BF-C19D42D592CB}" type="slidenum">
              <a:rPr lang="en-US" sz="1200"/>
              <a:pPr eaLnBrk="1" hangingPunct="1"/>
              <a:t>32</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7CFC2226-D3D0-4B86-A1BF-C19D42D592CB}" type="slidenum">
              <a:rPr lang="en-US" sz="1200">
                <a:solidFill>
                  <a:prstClr val="black"/>
                </a:solidFill>
              </a:rPr>
              <a:pPr eaLnBrk="1" hangingPunct="1"/>
              <a:t>46</a:t>
            </a:fld>
            <a:endParaRPr lang="en-US" sz="120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9ED38CDD-EBD4-41EF-9BEE-DD28BCBFF5B8}" type="slidenum">
              <a:rPr lang="en-US" sz="1200"/>
              <a:pPr eaLnBrk="1" hangingPunct="1"/>
              <a:t>47</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0381076A-6E53-4621-ACB4-F352DB035FCB}" type="slidenum">
              <a:rPr lang="en-US" sz="1200"/>
              <a:pPr eaLnBrk="1" hangingPunct="1"/>
              <a:t>48</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A4202959-E151-4154-BF47-587923736EB0}" type="slidenum">
              <a:rPr lang="en-US" sz="1200"/>
              <a:pPr eaLnBrk="1" hangingPunct="1"/>
              <a:t>49</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C81930AD-430A-4D08-B54C-C86663B77E34}" type="slidenum">
              <a:rPr lang="en-US" sz="1200"/>
              <a:pPr eaLnBrk="1" hangingPunct="1"/>
              <a:t>51</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charset="0"/>
                <a:ea typeface="ＭＳ Ｐゴシック" charset="-128"/>
              </a:defRPr>
            </a:lvl1pPr>
            <a:lvl2pPr marL="36619287" indent="-36177906"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41381" eaLnBrk="0" fontAlgn="base" hangingPunct="0">
              <a:spcBef>
                <a:spcPct val="0"/>
              </a:spcBef>
              <a:spcAft>
                <a:spcPct val="0"/>
              </a:spcAft>
              <a:defRPr sz="2300">
                <a:solidFill>
                  <a:schemeClr val="tx1"/>
                </a:solidFill>
                <a:latin typeface="Arial" charset="0"/>
                <a:ea typeface="ＭＳ Ｐゴシック" charset="-128"/>
              </a:defRPr>
            </a:lvl6pPr>
            <a:lvl7pPr marL="882762" eaLnBrk="0" fontAlgn="base" hangingPunct="0">
              <a:spcBef>
                <a:spcPct val="0"/>
              </a:spcBef>
              <a:spcAft>
                <a:spcPct val="0"/>
              </a:spcAft>
              <a:defRPr sz="2300">
                <a:solidFill>
                  <a:schemeClr val="tx1"/>
                </a:solidFill>
                <a:latin typeface="Arial" charset="0"/>
                <a:ea typeface="ＭＳ Ｐゴシック" charset="-128"/>
              </a:defRPr>
            </a:lvl7pPr>
            <a:lvl8pPr marL="1324143" eaLnBrk="0" fontAlgn="base" hangingPunct="0">
              <a:spcBef>
                <a:spcPct val="0"/>
              </a:spcBef>
              <a:spcAft>
                <a:spcPct val="0"/>
              </a:spcAft>
              <a:defRPr sz="2300">
                <a:solidFill>
                  <a:schemeClr val="tx1"/>
                </a:solidFill>
                <a:latin typeface="Arial" charset="0"/>
                <a:ea typeface="ＭＳ Ｐゴシック" charset="-128"/>
              </a:defRPr>
            </a:lvl8pPr>
            <a:lvl9pPr marL="1765524"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723F0DE2-2E33-4B78-8FD9-8C0B97EE1804}" type="slidenum">
              <a:rPr lang="en-US" sz="1200"/>
              <a:pPr eaLnBrk="1" hangingPunct="1"/>
              <a:t>53</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smtClean="0"/>
              <a:t>Click to edit Master subtitle style</a:t>
            </a:r>
            <a:endParaRPr lang="en-US"/>
          </a:p>
        </p:txBody>
      </p:sp>
    </p:spTree>
    <p:extLst>
      <p:ext uri="{BB962C8B-B14F-4D97-AF65-F5344CB8AC3E}">
        <p14:creationId xmlns:p14="http://schemas.microsoft.com/office/powerpoint/2010/main" val="2027268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HDLC">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8229600" cy="1143000"/>
          </a:xfrm>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Tree>
    <p:extLst>
      <p:ext uri="{BB962C8B-B14F-4D97-AF65-F5344CB8AC3E}">
        <p14:creationId xmlns:p14="http://schemas.microsoft.com/office/powerpoint/2010/main" val="13115212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smtClean="0"/>
              <a:t>Click to edit Master text styles</a:t>
            </a:r>
          </a:p>
        </p:txBody>
      </p:sp>
    </p:spTree>
    <p:extLst>
      <p:ext uri="{BB962C8B-B14F-4D97-AF65-F5344CB8AC3E}">
        <p14:creationId xmlns:p14="http://schemas.microsoft.com/office/powerpoint/2010/main" val="2630665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960888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625803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Tree>
    <p:extLst>
      <p:ext uri="{BB962C8B-B14F-4D97-AF65-F5344CB8AC3E}">
        <p14:creationId xmlns:p14="http://schemas.microsoft.com/office/powerpoint/2010/main" val="3626651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2834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Tree>
    <p:extLst>
      <p:ext uri="{BB962C8B-B14F-4D97-AF65-F5344CB8AC3E}">
        <p14:creationId xmlns:p14="http://schemas.microsoft.com/office/powerpoint/2010/main" val="3580707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Tree>
    <p:extLst>
      <p:ext uri="{BB962C8B-B14F-4D97-AF65-F5344CB8AC3E}">
        <p14:creationId xmlns:p14="http://schemas.microsoft.com/office/powerpoint/2010/main" val="4096029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378027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04800"/>
            <a:ext cx="2097087" cy="5821363"/>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371475" y="304800"/>
            <a:ext cx="6142038" cy="5821363"/>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4221609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596434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36591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42586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2385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08388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84180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7740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55993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00269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37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64635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C25F20-7639-4ECE-8534-5776005664C2}" type="slidenum">
              <a:rPr lang="en-US" smtClean="0"/>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827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C25F20-7639-4ECE-8534-5776005664C2}" type="slidenum">
              <a:rPr lang="en-US" smtClean="0"/>
              <a:pPr/>
              <a:t>‹#›</a:t>
            </a:fld>
            <a:endParaRPr lang="en-US" dirty="0"/>
          </a:p>
        </p:txBody>
      </p:sp>
    </p:spTree>
    <p:extLst>
      <p:ext uri="{BB962C8B-B14F-4D97-AF65-F5344CB8AC3E}">
        <p14:creationId xmlns:p14="http://schemas.microsoft.com/office/powerpoint/2010/main" val="25238043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C25F20-7639-4ECE-8534-5776005664C2}" type="slidenum">
              <a:rPr lang="en-US" smtClean="0"/>
              <a:pP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2825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C25F20-7639-4ECE-8534-5776005664C2}" type="slidenum">
              <a:rPr lang="en-US" smtClean="0"/>
              <a:pPr/>
              <a:t>‹#›</a:t>
            </a:fld>
            <a:endParaRPr lang="en-US" dirty="0"/>
          </a:p>
        </p:txBody>
      </p:sp>
    </p:spTree>
    <p:extLst>
      <p:ext uri="{BB962C8B-B14F-4D97-AF65-F5344CB8AC3E}">
        <p14:creationId xmlns:p14="http://schemas.microsoft.com/office/powerpoint/2010/main" val="2842670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EC25F20-7639-4ECE-8534-5776005664C2}" type="slidenum">
              <a:rPr lang="en-US" smtClean="0"/>
              <a:pPr/>
              <a:t>‹#›</a:t>
            </a:fld>
            <a:endParaRPr lang="en-US" dirty="0"/>
          </a:p>
        </p:txBody>
      </p:sp>
      <p:cxnSp>
        <p:nvCxnSpPr>
          <p:cNvPr id="11" name="Straight Connector 10"/>
          <p:cNvCxnSpPr/>
          <p:nvPr/>
        </p:nvCxnSpPr>
        <p:spPr>
          <a:xfrm rot="5400000">
            <a:off x="2217817" y="4045823"/>
            <a:ext cx="4709160" cy="79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2847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EC25F20-7639-4ECE-8534-5776005664C2}" type="slidenum">
              <a:rPr lang="en-US" smtClean="0"/>
              <a:pPr/>
              <a:t>‹#›</a:t>
            </a:fld>
            <a:endParaRPr lang="en-US" dirty="0"/>
          </a:p>
        </p:txBody>
      </p:sp>
    </p:spTree>
    <p:extLst>
      <p:ext uri="{BB962C8B-B14F-4D97-AF65-F5344CB8AC3E}">
        <p14:creationId xmlns:p14="http://schemas.microsoft.com/office/powerpoint/2010/main" val="4682503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EC25F20-7639-4ECE-8534-5776005664C2}" type="slidenum">
              <a:rPr lang="en-US" smtClean="0"/>
              <a:pPr/>
              <a:t>‹#›</a:t>
            </a:fld>
            <a:endParaRPr lang="en-US" dirty="0"/>
          </a:p>
        </p:txBody>
      </p:sp>
    </p:spTree>
    <p:extLst>
      <p:ext uri="{BB962C8B-B14F-4D97-AF65-F5344CB8AC3E}">
        <p14:creationId xmlns:p14="http://schemas.microsoft.com/office/powerpoint/2010/main" val="36932648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3"/>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C25F20-7639-4ECE-8534-5776005664C2}" type="slidenum">
              <a:rPr lang="en-US" smtClean="0"/>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0154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2"/>
            <a:ext cx="5904391"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C25F20-7639-4ECE-8534-5776005664C2}" type="slidenum">
              <a:rPr lang="en-US" smtClean="0"/>
              <a:pPr/>
              <a:t>‹#›</a:t>
            </a:fld>
            <a:endParaRPr lang="en-US" dirty="0"/>
          </a:p>
        </p:txBody>
      </p:sp>
    </p:spTree>
    <p:extLst>
      <p:ext uri="{BB962C8B-B14F-4D97-AF65-F5344CB8AC3E}">
        <p14:creationId xmlns:p14="http://schemas.microsoft.com/office/powerpoint/2010/main" val="25177631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C25F20-7639-4ECE-8534-5776005664C2}" type="slidenum">
              <a:rPr lang="en-US" smtClean="0"/>
              <a:pPr/>
              <a:t>‹#›</a:t>
            </a:fld>
            <a:endParaRPr lang="en-US" dirty="0"/>
          </a:p>
        </p:txBody>
      </p:sp>
    </p:spTree>
    <p:extLst>
      <p:ext uri="{BB962C8B-B14F-4D97-AF65-F5344CB8AC3E}">
        <p14:creationId xmlns:p14="http://schemas.microsoft.com/office/powerpoint/2010/main" val="1195616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8BF0F1-49AF-48DE-8064-DA55B3279854}" type="datetimeFigureOut">
              <a:rPr lang="en-US" smtClean="0"/>
              <a:pPr/>
              <a:t>11/8/2011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C25F20-7639-4ECE-8534-5776005664C2}" type="slidenum">
              <a:rPr lang="en-US" smtClean="0"/>
              <a:pPr/>
              <a:t>‹#›</a:t>
            </a:fld>
            <a:endParaRPr lang="en-US" dirty="0"/>
          </a:p>
        </p:txBody>
      </p:sp>
    </p:spTree>
    <p:extLst>
      <p:ext uri="{BB962C8B-B14F-4D97-AF65-F5344CB8AC3E}">
        <p14:creationId xmlns:p14="http://schemas.microsoft.com/office/powerpoint/2010/main" val="36938335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smtClean="0"/>
              <a:t>Click to edit Master subtitle style</a:t>
            </a:r>
            <a:endParaRPr lang="en-US"/>
          </a:p>
        </p:txBody>
      </p:sp>
    </p:spTree>
    <p:extLst>
      <p:ext uri="{BB962C8B-B14F-4D97-AF65-F5344CB8AC3E}">
        <p14:creationId xmlns:p14="http://schemas.microsoft.com/office/powerpoint/2010/main" val="12862566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8229600" cy="1143000"/>
          </a:xfrm>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16313586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smtClean="0"/>
              <a:t>Click to edit Master text styles</a:t>
            </a:r>
          </a:p>
        </p:txBody>
      </p:sp>
    </p:spTree>
    <p:extLst>
      <p:ext uri="{BB962C8B-B14F-4D97-AF65-F5344CB8AC3E}">
        <p14:creationId xmlns:p14="http://schemas.microsoft.com/office/powerpoint/2010/main" val="24206573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24661859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29520953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Tree>
    <p:extLst>
      <p:ext uri="{BB962C8B-B14F-4D97-AF65-F5344CB8AC3E}">
        <p14:creationId xmlns:p14="http://schemas.microsoft.com/office/powerpoint/2010/main" val="36854979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3819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Tree>
    <p:extLst>
      <p:ext uri="{BB962C8B-B14F-4D97-AF65-F5344CB8AC3E}">
        <p14:creationId xmlns:p14="http://schemas.microsoft.com/office/powerpoint/2010/main" val="31351480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Tree>
    <p:extLst>
      <p:ext uri="{BB962C8B-B14F-4D97-AF65-F5344CB8AC3E}">
        <p14:creationId xmlns:p14="http://schemas.microsoft.com/office/powerpoint/2010/main" val="10924670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27501626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04800"/>
            <a:ext cx="2097087" cy="5821363"/>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371475" y="304800"/>
            <a:ext cx="6142038" cy="5821363"/>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161688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7.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18" Type="http://schemas.openxmlformats.org/officeDocument/2006/relationships/image" Target="../media/image5.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6.jpeg"/><Relationship Id="rId2" Type="http://schemas.openxmlformats.org/officeDocument/2006/relationships/slideLayout" Target="../slideLayouts/slideLayout35.xml"/><Relationship Id="rId16" Type="http://schemas.openxmlformats.org/officeDocument/2006/relationships/image" Target="../media/image4.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7"/>
          <p:cNvSpPr>
            <a:spLocks noGrp="1" noChangeArrowheads="1"/>
          </p:cNvSpPr>
          <p:nvPr>
            <p:ph type="title"/>
          </p:nvPr>
        </p:nvSpPr>
        <p:spPr bwMode="auto">
          <a:xfrm>
            <a:off x="371475" y="304800"/>
            <a:ext cx="83915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en-GB" smtClean="0"/>
              <a:t>Click to edit Master title style</a:t>
            </a:r>
          </a:p>
        </p:txBody>
      </p:sp>
      <p:sp>
        <p:nvSpPr>
          <p:cNvPr id="1030" name="Rectangle 7"/>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1" name="Picture 4" descr="Screen shot 2011-03-22 at 10"/>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9525" y="6206772"/>
            <a:ext cx="11874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COL_Logo.PN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470648" y="6250635"/>
            <a:ext cx="1673352" cy="37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0" r:id="rId1"/>
    <p:sldLayoutId id="214748372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l" rtl="0" eaLnBrk="0" fontAlgn="base" hangingPunct="0">
        <a:spcBef>
          <a:spcPct val="0"/>
        </a:spcBef>
        <a:spcAft>
          <a:spcPct val="0"/>
        </a:spcAft>
        <a:defRPr sz="2800">
          <a:solidFill>
            <a:srgbClr val="365E82"/>
          </a:solidFill>
          <a:latin typeface="+mj-lt"/>
          <a:ea typeface="+mj-ea"/>
          <a:cs typeface="+mj-cs"/>
        </a:defRPr>
      </a:lvl1pPr>
      <a:lvl2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2pPr>
      <a:lvl3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3pPr>
      <a:lvl4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4pPr>
      <a:lvl5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5pPr>
      <a:lvl6pPr marL="4572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6pPr>
      <a:lvl7pPr marL="9144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7pPr>
      <a:lvl8pPr marL="13716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8pPr>
      <a:lvl9pPr marL="18288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9pPr>
    </p:titleStyle>
    <p:bodyStyle>
      <a:lvl1pPr marL="333375" indent="-333375" algn="l" defTabSz="449263" rtl="0" eaLnBrk="0" fontAlgn="base" hangingPunct="0">
        <a:spcBef>
          <a:spcPts val="725"/>
        </a:spcBef>
        <a:spcAft>
          <a:spcPct val="0"/>
        </a:spcAft>
        <a:buClr>
          <a:schemeClr val="bg1"/>
        </a:buClr>
        <a:buSzPct val="100000"/>
        <a:buFont typeface="Times New Roman" charset="0"/>
        <a:buBlip>
          <a:blip r:embed="rId17"/>
        </a:buBlip>
        <a:defRPr sz="2400">
          <a:solidFill>
            <a:srgbClr val="365E82"/>
          </a:solidFill>
          <a:latin typeface="+mn-lt"/>
          <a:ea typeface="+mn-ea"/>
          <a:cs typeface="+mn-cs"/>
        </a:defRPr>
      </a:lvl1pPr>
      <a:lvl2pPr marL="733425" indent="-276225" algn="l" defTabSz="449263" rtl="0" eaLnBrk="0" fontAlgn="base" hangingPunct="0">
        <a:spcBef>
          <a:spcPts val="625"/>
        </a:spcBef>
        <a:spcAft>
          <a:spcPct val="0"/>
        </a:spcAft>
        <a:buClr>
          <a:srgbClr val="FFCC00"/>
        </a:buClr>
        <a:buSzPct val="100000"/>
        <a:buFont typeface="Times New Roman" charset="0"/>
        <a:buBlip>
          <a:blip r:embed="rId18"/>
        </a:buBlip>
        <a:defRPr sz="2000">
          <a:solidFill>
            <a:srgbClr val="365E82"/>
          </a:solidFill>
          <a:latin typeface="+mn-lt"/>
          <a:ea typeface="+mn-ea"/>
        </a:defRPr>
      </a:lvl2pPr>
      <a:lvl3pPr marL="1143000" indent="-228600" algn="l" defTabSz="449263" rtl="0" eaLnBrk="0" fontAlgn="base" hangingPunct="0">
        <a:spcBef>
          <a:spcPts val="525"/>
        </a:spcBef>
        <a:spcAft>
          <a:spcPct val="0"/>
        </a:spcAft>
        <a:buClr>
          <a:srgbClr val="000000"/>
        </a:buClr>
        <a:buSzPct val="100000"/>
        <a:buFont typeface="Times New Roman" charset="0"/>
        <a:buBlip>
          <a:blip r:embed="rId17"/>
        </a:buBlip>
        <a:defRPr>
          <a:solidFill>
            <a:srgbClr val="365E82"/>
          </a:solidFill>
          <a:latin typeface="+mn-lt"/>
          <a:ea typeface="+mn-ea"/>
        </a:defRPr>
      </a:lvl3pPr>
      <a:lvl4pPr marL="1600200" indent="-228600" algn="l" defTabSz="449263" rtl="0" eaLnBrk="0" fontAlgn="base" hangingPunct="0">
        <a:spcBef>
          <a:spcPts val="425"/>
        </a:spcBef>
        <a:spcAft>
          <a:spcPct val="0"/>
        </a:spcAft>
        <a:buClr>
          <a:srgbClr val="000000"/>
        </a:buClr>
        <a:buSzPct val="100000"/>
        <a:buFont typeface="Times New Roman" charset="0"/>
        <a:buBlip>
          <a:blip r:embed="rId18"/>
        </a:buBlip>
        <a:defRPr sz="1600">
          <a:solidFill>
            <a:srgbClr val="365E82"/>
          </a:solidFill>
          <a:latin typeface="+mn-lt"/>
          <a:ea typeface="+mn-ea"/>
        </a:defRPr>
      </a:lvl4pPr>
      <a:lvl5pPr marL="2057400" indent="-228600" algn="l" defTabSz="449263" rtl="0" eaLnBrk="0" fontAlgn="base" hangingPunct="0">
        <a:spcBef>
          <a:spcPts val="425"/>
        </a:spcBef>
        <a:spcAft>
          <a:spcPct val="0"/>
        </a:spcAft>
        <a:buClr>
          <a:srgbClr val="000000"/>
        </a:buClr>
        <a:buSzPct val="100000"/>
        <a:buFont typeface="Times New Roman" charset="0"/>
        <a:buBlip>
          <a:blip r:embed="rId17"/>
        </a:buBlip>
        <a:defRPr sz="1400">
          <a:solidFill>
            <a:srgbClr val="365E82"/>
          </a:solidFill>
          <a:latin typeface="+mn-lt"/>
          <a:ea typeface="+mn-ea"/>
        </a:defRPr>
      </a:lvl5pPr>
      <a:lvl6pPr marL="2514600" indent="-228600" algn="l" defTabSz="449263" rtl="0" eaLnBrk="0" fontAlgn="base" hangingPunct="0">
        <a:spcBef>
          <a:spcPts val="425"/>
        </a:spcBef>
        <a:spcAft>
          <a:spcPct val="0"/>
        </a:spcAft>
        <a:buClr>
          <a:srgbClr val="000000"/>
        </a:buClr>
        <a:buSzPct val="100000"/>
        <a:buFont typeface="Times New Roman" charset="0"/>
        <a:buBlip>
          <a:blip r:embed="rId17"/>
        </a:buBlip>
        <a:defRPr sz="1400">
          <a:solidFill>
            <a:srgbClr val="365E82"/>
          </a:solidFill>
          <a:latin typeface="+mn-lt"/>
          <a:ea typeface="+mn-ea"/>
        </a:defRPr>
      </a:lvl6pPr>
      <a:lvl7pPr marL="2971800" indent="-228600" algn="l" defTabSz="449263" rtl="0" eaLnBrk="0" fontAlgn="base" hangingPunct="0">
        <a:spcBef>
          <a:spcPts val="425"/>
        </a:spcBef>
        <a:spcAft>
          <a:spcPct val="0"/>
        </a:spcAft>
        <a:buClr>
          <a:srgbClr val="000000"/>
        </a:buClr>
        <a:buSzPct val="100000"/>
        <a:buFont typeface="Times New Roman" charset="0"/>
        <a:buBlip>
          <a:blip r:embed="rId17"/>
        </a:buBlip>
        <a:defRPr sz="1400">
          <a:solidFill>
            <a:srgbClr val="365E82"/>
          </a:solidFill>
          <a:latin typeface="+mn-lt"/>
          <a:ea typeface="+mn-ea"/>
        </a:defRPr>
      </a:lvl7pPr>
      <a:lvl8pPr marL="3429000" indent="-228600" algn="l" defTabSz="449263" rtl="0" eaLnBrk="0" fontAlgn="base" hangingPunct="0">
        <a:spcBef>
          <a:spcPts val="425"/>
        </a:spcBef>
        <a:spcAft>
          <a:spcPct val="0"/>
        </a:spcAft>
        <a:buClr>
          <a:srgbClr val="000000"/>
        </a:buClr>
        <a:buSzPct val="100000"/>
        <a:buFont typeface="Times New Roman" charset="0"/>
        <a:buBlip>
          <a:blip r:embed="rId17"/>
        </a:buBlip>
        <a:defRPr sz="1400">
          <a:solidFill>
            <a:srgbClr val="365E82"/>
          </a:solidFill>
          <a:latin typeface="+mn-lt"/>
          <a:ea typeface="+mn-ea"/>
        </a:defRPr>
      </a:lvl8pPr>
      <a:lvl9pPr marL="3886200" indent="-228600" algn="l" defTabSz="449263" rtl="0" eaLnBrk="0" fontAlgn="base" hangingPunct="0">
        <a:spcBef>
          <a:spcPts val="425"/>
        </a:spcBef>
        <a:spcAft>
          <a:spcPct val="0"/>
        </a:spcAft>
        <a:buClr>
          <a:srgbClr val="000000"/>
        </a:buClr>
        <a:buSzPct val="100000"/>
        <a:buFont typeface="Times New Roman" charset="0"/>
        <a:buBlip>
          <a:blip r:embed="rId17"/>
        </a:buBlip>
        <a:defRPr sz="1400">
          <a:solidFill>
            <a:srgbClr val="365E82"/>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5" descr="PowerPoint-Background.jpg"/>
          <p:cNvPicPr>
            <a:picLocks noChangeAspect="1"/>
          </p:cNvPicPr>
          <p:nvPr/>
        </p:nvPicPr>
        <p:blipFill>
          <a:blip r:embed="rId13" cstate="print"/>
          <a:srcRect/>
          <a:stretch>
            <a:fillRect/>
          </a:stretch>
        </p:blipFill>
        <p:spPr bwMode="auto">
          <a:xfrm>
            <a:off x="-17463" y="0"/>
            <a:ext cx="9178926"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30405652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rtl="0" eaLnBrk="1" fontAlgn="base" hangingPunct="1">
        <a:spcBef>
          <a:spcPct val="0"/>
        </a:spcBef>
        <a:spcAft>
          <a:spcPct val="0"/>
        </a:spcAft>
        <a:defRPr sz="4400" kern="1200">
          <a:solidFill>
            <a:srgbClr val="4F6228"/>
          </a:solidFill>
          <a:latin typeface="Franklin Gothic Heavy" pitchFamily="34" charset="0"/>
          <a:ea typeface="+mj-ea"/>
          <a:cs typeface="+mj-cs"/>
        </a:defRPr>
      </a:lvl1pPr>
      <a:lvl2pPr algn="ctr" rtl="0" eaLnBrk="1" fontAlgn="base" hangingPunct="1">
        <a:spcBef>
          <a:spcPct val="0"/>
        </a:spcBef>
        <a:spcAft>
          <a:spcPct val="0"/>
        </a:spcAft>
        <a:defRPr sz="4400">
          <a:solidFill>
            <a:srgbClr val="4F6228"/>
          </a:solidFill>
          <a:latin typeface="Franklin Gothic Heavy" pitchFamily="34" charset="0"/>
        </a:defRPr>
      </a:lvl2pPr>
      <a:lvl3pPr algn="ctr" rtl="0" eaLnBrk="1" fontAlgn="base" hangingPunct="1">
        <a:spcBef>
          <a:spcPct val="0"/>
        </a:spcBef>
        <a:spcAft>
          <a:spcPct val="0"/>
        </a:spcAft>
        <a:defRPr sz="4400">
          <a:solidFill>
            <a:srgbClr val="4F6228"/>
          </a:solidFill>
          <a:latin typeface="Franklin Gothic Heavy" pitchFamily="34" charset="0"/>
        </a:defRPr>
      </a:lvl3pPr>
      <a:lvl4pPr algn="ctr" rtl="0" eaLnBrk="1" fontAlgn="base" hangingPunct="1">
        <a:spcBef>
          <a:spcPct val="0"/>
        </a:spcBef>
        <a:spcAft>
          <a:spcPct val="0"/>
        </a:spcAft>
        <a:defRPr sz="4400">
          <a:solidFill>
            <a:srgbClr val="4F6228"/>
          </a:solidFill>
          <a:latin typeface="Franklin Gothic Heavy" pitchFamily="34" charset="0"/>
        </a:defRPr>
      </a:lvl4pPr>
      <a:lvl5pPr algn="ctr" rtl="0" eaLnBrk="1" fontAlgn="base" hangingPunct="1">
        <a:spcBef>
          <a:spcPct val="0"/>
        </a:spcBef>
        <a:spcAft>
          <a:spcPct val="0"/>
        </a:spcAft>
        <a:defRPr sz="4400">
          <a:solidFill>
            <a:srgbClr val="4F6228"/>
          </a:solidFill>
          <a:latin typeface="Franklin Gothic Heavy" pitchFamily="34" charset="0"/>
        </a:defRPr>
      </a:lvl5pPr>
      <a:lvl6pPr marL="457200" algn="ctr" rtl="0" eaLnBrk="1" fontAlgn="base" hangingPunct="1">
        <a:spcBef>
          <a:spcPct val="0"/>
        </a:spcBef>
        <a:spcAft>
          <a:spcPct val="0"/>
        </a:spcAft>
        <a:defRPr sz="4400">
          <a:solidFill>
            <a:srgbClr val="4F6228"/>
          </a:solidFill>
          <a:latin typeface="Franklin Gothic Heavy" pitchFamily="34" charset="0"/>
        </a:defRPr>
      </a:lvl6pPr>
      <a:lvl7pPr marL="914400" algn="ctr" rtl="0" eaLnBrk="1" fontAlgn="base" hangingPunct="1">
        <a:spcBef>
          <a:spcPct val="0"/>
        </a:spcBef>
        <a:spcAft>
          <a:spcPct val="0"/>
        </a:spcAft>
        <a:defRPr sz="4400">
          <a:solidFill>
            <a:srgbClr val="4F6228"/>
          </a:solidFill>
          <a:latin typeface="Franklin Gothic Heavy" pitchFamily="34" charset="0"/>
        </a:defRPr>
      </a:lvl7pPr>
      <a:lvl8pPr marL="1371600" algn="ctr" rtl="0" eaLnBrk="1" fontAlgn="base" hangingPunct="1">
        <a:spcBef>
          <a:spcPct val="0"/>
        </a:spcBef>
        <a:spcAft>
          <a:spcPct val="0"/>
        </a:spcAft>
        <a:defRPr sz="4400">
          <a:solidFill>
            <a:srgbClr val="4F6228"/>
          </a:solidFill>
          <a:latin typeface="Franklin Gothic Heavy" pitchFamily="34" charset="0"/>
        </a:defRPr>
      </a:lvl8pPr>
      <a:lvl9pPr marL="1828800" algn="ctr" rtl="0" eaLnBrk="1" fontAlgn="base" hangingPunct="1">
        <a:spcBef>
          <a:spcPct val="0"/>
        </a:spcBef>
        <a:spcAft>
          <a:spcPct val="0"/>
        </a:spcAft>
        <a:defRPr sz="4400">
          <a:solidFill>
            <a:srgbClr val="4F6228"/>
          </a:solidFill>
          <a:latin typeface="Franklin Gothic Heavy"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595959"/>
          </a:solidFill>
          <a:latin typeface="Times New Roman" pitchFamily="18" charset="0"/>
          <a:ea typeface="+mn-ea"/>
          <a:cs typeface="Times New Roman" pitchFamily="18" charset="0"/>
        </a:defRPr>
      </a:lvl1pPr>
      <a:lvl2pPr marL="742950" indent="-285750" algn="l" rtl="0" eaLnBrk="1" fontAlgn="base" hangingPunct="1">
        <a:spcBef>
          <a:spcPct val="20000"/>
        </a:spcBef>
        <a:spcAft>
          <a:spcPct val="0"/>
        </a:spcAft>
        <a:buFont typeface="Arial" charset="0"/>
        <a:buChar char="–"/>
        <a:defRPr sz="2800" kern="1200">
          <a:solidFill>
            <a:srgbClr val="595959"/>
          </a:solidFill>
          <a:latin typeface="Times New Roman" pitchFamily="18" charset="0"/>
          <a:ea typeface="+mn-ea"/>
          <a:cs typeface="Times New Roman" pitchFamily="18" charset="0"/>
        </a:defRPr>
      </a:lvl2pPr>
      <a:lvl3pPr marL="1143000" indent="-228600" algn="l" rtl="0" eaLnBrk="1" fontAlgn="base" hangingPunct="1">
        <a:spcBef>
          <a:spcPct val="20000"/>
        </a:spcBef>
        <a:spcAft>
          <a:spcPct val="0"/>
        </a:spcAft>
        <a:buFont typeface="Arial" charset="0"/>
        <a:buChar char="•"/>
        <a:defRPr sz="2400" kern="1200">
          <a:solidFill>
            <a:srgbClr val="595959"/>
          </a:solidFill>
          <a:latin typeface="Times New Roman" pitchFamily="18" charset="0"/>
          <a:ea typeface="+mn-ea"/>
          <a:cs typeface="Times New Roman" pitchFamily="18" charset="0"/>
        </a:defRPr>
      </a:lvl3pPr>
      <a:lvl4pPr marL="1600200" indent="-228600" algn="l" rtl="0" eaLnBrk="1" fontAlgn="base" hangingPunct="1">
        <a:spcBef>
          <a:spcPct val="20000"/>
        </a:spcBef>
        <a:spcAft>
          <a:spcPct val="0"/>
        </a:spcAft>
        <a:buFont typeface="Arial" charset="0"/>
        <a:buChar char="–"/>
        <a:defRPr sz="2000" kern="1200">
          <a:solidFill>
            <a:srgbClr val="595959"/>
          </a:solidFill>
          <a:latin typeface="Times New Roman" pitchFamily="18" charset="0"/>
          <a:ea typeface="+mn-ea"/>
          <a:cs typeface="Times New Roman" pitchFamily="18" charset="0"/>
        </a:defRPr>
      </a:lvl4pPr>
      <a:lvl5pPr marL="2057400" indent="-228600" algn="l" rtl="0" eaLnBrk="1" fontAlgn="base" hangingPunct="1">
        <a:spcBef>
          <a:spcPct val="20000"/>
        </a:spcBef>
        <a:spcAft>
          <a:spcPct val="0"/>
        </a:spcAft>
        <a:buFont typeface="Arial" charset="0"/>
        <a:buChar char="»"/>
        <a:defRPr sz="2000" kern="1200">
          <a:solidFill>
            <a:srgbClr val="595959"/>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spcBef>
                <a:spcPts val="0"/>
              </a:spcBef>
              <a:spcAft>
                <a:spcPts val="0"/>
              </a:spcAft>
            </a:pPr>
            <a:endParaRPr lang="en-US" dirty="0">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spcBef>
                <a:spcPts val="0"/>
              </a:spcBef>
              <a:spcAft>
                <a:spcPts val="0"/>
              </a:spcAft>
            </a:pPr>
            <a:endParaRPr lang="en-US" dirty="0">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defTabSz="914400" fontAlgn="auto">
              <a:spcBef>
                <a:spcPts val="0"/>
              </a:spcBef>
              <a:spcAft>
                <a:spcPts val="0"/>
              </a:spcAft>
            </a:pPr>
            <a:fld id="{DA8BF0F1-49AF-48DE-8064-DA55B3279854}" type="datetimeFigureOut">
              <a:rPr lang="en-US" smtClean="0">
                <a:latin typeface="Arial"/>
                <a:ea typeface="+mn-ea"/>
              </a:rPr>
              <a:pPr defTabSz="914400" fontAlgn="auto">
                <a:spcBef>
                  <a:spcPts val="0"/>
                </a:spcBef>
                <a:spcAft>
                  <a:spcPts val="0"/>
                </a:spcAft>
              </a:pPr>
              <a:t>11/8/2011</a:t>
            </a:fld>
            <a:endParaRPr lang="en-US" dirty="0">
              <a:latin typeface="Arial"/>
              <a:ea typeface="+mn-ea"/>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defTabSz="914400" fontAlgn="auto">
              <a:spcBef>
                <a:spcPts val="0"/>
              </a:spcBef>
              <a:spcAft>
                <a:spcPts val="0"/>
              </a:spcAft>
            </a:pPr>
            <a:endParaRPr lang="en-US" dirty="0">
              <a:latin typeface="Arial"/>
              <a:ea typeface="+mn-ea"/>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defTabSz="914400" fontAlgn="auto">
              <a:spcBef>
                <a:spcPts val="0"/>
              </a:spcBef>
              <a:spcAft>
                <a:spcPts val="0"/>
              </a:spcAft>
            </a:pPr>
            <a:fld id="{FEC25F20-7639-4ECE-8534-5776005664C2}" type="slidenum">
              <a:rPr lang="en-US" smtClean="0">
                <a:latin typeface="Arial"/>
                <a:ea typeface="+mn-ea"/>
              </a:rPr>
              <a:pPr defTabSz="914400" fontAlgn="auto">
                <a:spcBef>
                  <a:spcPts val="0"/>
                </a:spcBef>
                <a:spcAft>
                  <a:spcPts val="0"/>
                </a:spcAft>
              </a:pPr>
              <a:t>‹#›</a:t>
            </a:fld>
            <a:endParaRPr lang="en-US" dirty="0">
              <a:latin typeface="Arial"/>
              <a:ea typeface="+mn-ea"/>
            </a:endParaRPr>
          </a:p>
        </p:txBody>
      </p:sp>
    </p:spTree>
    <p:extLst>
      <p:ext uri="{BB962C8B-B14F-4D97-AF65-F5344CB8AC3E}">
        <p14:creationId xmlns:p14="http://schemas.microsoft.com/office/powerpoint/2010/main" val="24582236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62940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7"/>
          <p:cNvSpPr>
            <a:spLocks noGrp="1" noChangeArrowheads="1"/>
          </p:cNvSpPr>
          <p:nvPr>
            <p:ph type="title"/>
          </p:nvPr>
        </p:nvSpPr>
        <p:spPr bwMode="auto">
          <a:xfrm>
            <a:off x="371475" y="304800"/>
            <a:ext cx="83915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en-GB" smtClean="0"/>
              <a:t>Click to edit Master title style</a:t>
            </a:r>
          </a:p>
        </p:txBody>
      </p:sp>
      <p:sp>
        <p:nvSpPr>
          <p:cNvPr id="1030" name="Rectangle 7"/>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1" name="Picture 4" descr="Screen shot 2011-03-22 at 10"/>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9525" y="6206772"/>
            <a:ext cx="11874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COL_Logo.PN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470648" y="6250635"/>
            <a:ext cx="1673352" cy="37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6329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iming>
    <p:tnLst>
      <p:par>
        <p:cTn id="1" dur="indefinite" restart="never" nodeType="tmRoot"/>
      </p:par>
    </p:tnLst>
  </p:timing>
  <p:txStyles>
    <p:titleStyle>
      <a:lvl1pPr algn="l" rtl="0" eaLnBrk="0" fontAlgn="base" hangingPunct="0">
        <a:spcBef>
          <a:spcPct val="0"/>
        </a:spcBef>
        <a:spcAft>
          <a:spcPct val="0"/>
        </a:spcAft>
        <a:defRPr sz="2800">
          <a:solidFill>
            <a:srgbClr val="365E82"/>
          </a:solidFill>
          <a:latin typeface="+mj-lt"/>
          <a:ea typeface="+mj-ea"/>
          <a:cs typeface="+mj-cs"/>
        </a:defRPr>
      </a:lvl1pPr>
      <a:lvl2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2pPr>
      <a:lvl3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3pPr>
      <a:lvl4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4pPr>
      <a:lvl5pPr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5pPr>
      <a:lvl6pPr marL="4572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6pPr>
      <a:lvl7pPr marL="9144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7pPr>
      <a:lvl8pPr marL="13716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8pPr>
      <a:lvl9pPr marL="1828800" algn="l" rtl="0" eaLnBrk="0" fontAlgn="base" hangingPunct="0">
        <a:spcBef>
          <a:spcPct val="0"/>
        </a:spcBef>
        <a:spcAft>
          <a:spcPct val="0"/>
        </a:spcAft>
        <a:defRPr sz="2800">
          <a:solidFill>
            <a:srgbClr val="365E82"/>
          </a:solidFill>
          <a:latin typeface="Arial Black" charset="0"/>
          <a:ea typeface="ＭＳ Ｐゴシック" charset="-128"/>
          <a:cs typeface="ＭＳ Ｐゴシック" charset="-128"/>
        </a:defRPr>
      </a:lvl9pPr>
    </p:titleStyle>
    <p:bodyStyle>
      <a:lvl1pPr marL="333375" indent="-333375" algn="l" defTabSz="449263" rtl="0" eaLnBrk="0" fontAlgn="base" hangingPunct="0">
        <a:spcBef>
          <a:spcPts val="725"/>
        </a:spcBef>
        <a:spcAft>
          <a:spcPct val="0"/>
        </a:spcAft>
        <a:buClr>
          <a:schemeClr val="bg1"/>
        </a:buClr>
        <a:buSzPct val="100000"/>
        <a:buFont typeface="Times New Roman" charset="0"/>
        <a:buBlip>
          <a:blip/>
        </a:buBlip>
        <a:defRPr sz="2400">
          <a:solidFill>
            <a:srgbClr val="365E82"/>
          </a:solidFill>
          <a:latin typeface="+mn-lt"/>
          <a:ea typeface="+mn-ea"/>
          <a:cs typeface="+mn-cs"/>
        </a:defRPr>
      </a:lvl1pPr>
      <a:lvl2pPr marL="733425" indent="-276225" algn="l" defTabSz="449263" rtl="0" eaLnBrk="0" fontAlgn="base" hangingPunct="0">
        <a:spcBef>
          <a:spcPts val="625"/>
        </a:spcBef>
        <a:spcAft>
          <a:spcPct val="0"/>
        </a:spcAft>
        <a:buClr>
          <a:srgbClr val="FFCC00"/>
        </a:buClr>
        <a:buSzPct val="100000"/>
        <a:buFont typeface="Times New Roman" charset="0"/>
        <a:buBlip>
          <a:blip r:embed="rId17"/>
        </a:buBlip>
        <a:defRPr sz="2000">
          <a:solidFill>
            <a:srgbClr val="365E82"/>
          </a:solidFill>
          <a:latin typeface="+mn-lt"/>
          <a:ea typeface="+mn-ea"/>
        </a:defRPr>
      </a:lvl2pPr>
      <a:lvl3pPr marL="1143000" indent="-228600" algn="l" defTabSz="449263" rtl="0" eaLnBrk="0" fontAlgn="base" hangingPunct="0">
        <a:spcBef>
          <a:spcPts val="525"/>
        </a:spcBef>
        <a:spcAft>
          <a:spcPct val="0"/>
        </a:spcAft>
        <a:buClr>
          <a:srgbClr val="000000"/>
        </a:buClr>
        <a:buSzPct val="100000"/>
        <a:buFont typeface="Times New Roman" charset="0"/>
        <a:buBlip>
          <a:blip r:embed="rId18"/>
        </a:buBlip>
        <a:defRPr>
          <a:solidFill>
            <a:srgbClr val="365E82"/>
          </a:solidFill>
          <a:latin typeface="+mn-lt"/>
          <a:ea typeface="+mn-ea"/>
        </a:defRPr>
      </a:lvl3pPr>
      <a:lvl4pPr marL="1600200" indent="-228600" algn="l" defTabSz="449263" rtl="0" eaLnBrk="0" fontAlgn="base" hangingPunct="0">
        <a:spcBef>
          <a:spcPts val="425"/>
        </a:spcBef>
        <a:spcAft>
          <a:spcPct val="0"/>
        </a:spcAft>
        <a:buClr>
          <a:srgbClr val="000000"/>
        </a:buClr>
        <a:buSzPct val="100000"/>
        <a:buFont typeface="Times New Roman" charset="0"/>
        <a:buBlip>
          <a:blip r:embed="rId17"/>
        </a:buBlip>
        <a:defRPr sz="1600">
          <a:solidFill>
            <a:srgbClr val="365E82"/>
          </a:solidFill>
          <a:latin typeface="+mn-lt"/>
          <a:ea typeface="+mn-ea"/>
        </a:defRPr>
      </a:lvl4pPr>
      <a:lvl5pPr marL="2057400" indent="-228600" algn="l" defTabSz="449263" rtl="0" eaLnBrk="0" fontAlgn="base" hangingPunct="0">
        <a:spcBef>
          <a:spcPts val="425"/>
        </a:spcBef>
        <a:spcAft>
          <a:spcPct val="0"/>
        </a:spcAft>
        <a:buClr>
          <a:srgbClr val="000000"/>
        </a:buClr>
        <a:buSzPct val="100000"/>
        <a:buFont typeface="Times New Roman" charset="0"/>
        <a:buBlip>
          <a:blip r:embed="rId18"/>
        </a:buBlip>
        <a:defRPr sz="1400">
          <a:solidFill>
            <a:srgbClr val="365E82"/>
          </a:solidFill>
          <a:latin typeface="+mn-lt"/>
          <a:ea typeface="+mn-ea"/>
        </a:defRPr>
      </a:lvl5pPr>
      <a:lvl6pPr marL="2514600" indent="-228600" algn="l" defTabSz="449263" rtl="0" eaLnBrk="0" fontAlgn="base" hangingPunct="0">
        <a:spcBef>
          <a:spcPts val="425"/>
        </a:spcBef>
        <a:spcAft>
          <a:spcPct val="0"/>
        </a:spcAft>
        <a:buClr>
          <a:srgbClr val="000000"/>
        </a:buClr>
        <a:buSzPct val="100000"/>
        <a:buFont typeface="Times New Roman" charset="0"/>
        <a:buBlip>
          <a:blip r:embed="rId18"/>
        </a:buBlip>
        <a:defRPr sz="1400">
          <a:solidFill>
            <a:srgbClr val="365E82"/>
          </a:solidFill>
          <a:latin typeface="+mn-lt"/>
          <a:ea typeface="+mn-ea"/>
        </a:defRPr>
      </a:lvl6pPr>
      <a:lvl7pPr marL="2971800" indent="-228600" algn="l" defTabSz="449263" rtl="0" eaLnBrk="0" fontAlgn="base" hangingPunct="0">
        <a:spcBef>
          <a:spcPts val="425"/>
        </a:spcBef>
        <a:spcAft>
          <a:spcPct val="0"/>
        </a:spcAft>
        <a:buClr>
          <a:srgbClr val="000000"/>
        </a:buClr>
        <a:buSzPct val="100000"/>
        <a:buFont typeface="Times New Roman" charset="0"/>
        <a:buBlip>
          <a:blip r:embed="rId18"/>
        </a:buBlip>
        <a:defRPr sz="1400">
          <a:solidFill>
            <a:srgbClr val="365E82"/>
          </a:solidFill>
          <a:latin typeface="+mn-lt"/>
          <a:ea typeface="+mn-ea"/>
        </a:defRPr>
      </a:lvl7pPr>
      <a:lvl8pPr marL="3429000" indent="-228600" algn="l" defTabSz="449263" rtl="0" eaLnBrk="0" fontAlgn="base" hangingPunct="0">
        <a:spcBef>
          <a:spcPts val="425"/>
        </a:spcBef>
        <a:spcAft>
          <a:spcPct val="0"/>
        </a:spcAft>
        <a:buClr>
          <a:srgbClr val="000000"/>
        </a:buClr>
        <a:buSzPct val="100000"/>
        <a:buFont typeface="Times New Roman" charset="0"/>
        <a:buBlip>
          <a:blip r:embed="rId18"/>
        </a:buBlip>
        <a:defRPr sz="1400">
          <a:solidFill>
            <a:srgbClr val="365E82"/>
          </a:solidFill>
          <a:latin typeface="+mn-lt"/>
          <a:ea typeface="+mn-ea"/>
        </a:defRPr>
      </a:lvl8pPr>
      <a:lvl9pPr marL="3886200" indent="-228600" algn="l" defTabSz="449263" rtl="0" eaLnBrk="0" fontAlgn="base" hangingPunct="0">
        <a:spcBef>
          <a:spcPts val="425"/>
        </a:spcBef>
        <a:spcAft>
          <a:spcPct val="0"/>
        </a:spcAft>
        <a:buClr>
          <a:srgbClr val="000000"/>
        </a:buClr>
        <a:buSzPct val="100000"/>
        <a:buFont typeface="Times New Roman" charset="0"/>
        <a:buBlip>
          <a:blip r:embed="rId18"/>
        </a:buBlip>
        <a:defRPr sz="1400">
          <a:solidFill>
            <a:srgbClr val="365E82"/>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4" Type="http://schemas.openxmlformats.org/officeDocument/2006/relationships/image" Target="../media/image1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phf.org/phfpuls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3" Type="http://schemas.openxmlformats.org/officeDocument/2006/relationships/hyperlink" Target="http://www.phf.org/programs/AHDLC"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kamos@phf.org"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idx="4294967295"/>
          </p:nvPr>
        </p:nvSpPr>
        <p:spPr>
          <a:xfrm>
            <a:off x="490538" y="2130425"/>
            <a:ext cx="8181975" cy="1470025"/>
          </a:xfrm>
        </p:spPr>
        <p:txBody>
          <a:bodyPr lIns="91440" tIns="45720" rIns="91440" bIns="45720"/>
          <a:lstStyle/>
          <a:p>
            <a:pPr algn="ctr"/>
            <a:r>
              <a:rPr lang="en-US" sz="2400" dirty="0" smtClean="0"/>
              <a:t>Academic Health Department </a:t>
            </a:r>
            <a:br>
              <a:rPr lang="en-US" sz="2400" dirty="0" smtClean="0"/>
            </a:br>
            <a:r>
              <a:rPr lang="en-US" sz="2400" dirty="0" smtClean="0"/>
              <a:t>Learning Community:</a:t>
            </a:r>
            <a:br>
              <a:rPr lang="en-US" sz="2400" dirty="0" smtClean="0"/>
            </a:br>
            <a:r>
              <a:rPr lang="en-US" sz="2000" dirty="0" smtClean="0"/>
              <a:t>A New Opportunity for Academic-Practice Collaboration</a:t>
            </a:r>
          </a:p>
        </p:txBody>
      </p:sp>
      <p:sp>
        <p:nvSpPr>
          <p:cNvPr id="15363" name="Subtitle 2"/>
          <p:cNvSpPr>
            <a:spLocks noGrp="1"/>
          </p:cNvSpPr>
          <p:nvPr>
            <p:ph type="subTitle" idx="4294967295"/>
          </p:nvPr>
        </p:nvSpPr>
        <p:spPr>
          <a:xfrm>
            <a:off x="1371600" y="3886200"/>
            <a:ext cx="6400800" cy="2111375"/>
          </a:xfrm>
        </p:spPr>
        <p:txBody>
          <a:bodyPr/>
          <a:lstStyle/>
          <a:p>
            <a:pPr marL="0" indent="0" algn="ctr">
              <a:lnSpc>
                <a:spcPct val="90000"/>
              </a:lnSpc>
              <a:buFont typeface="Times New Roman" charset="0"/>
              <a:buNone/>
            </a:pPr>
            <a:r>
              <a:rPr lang="en-US" sz="2000" smtClean="0"/>
              <a:t>C. William Keck, MD, MPH</a:t>
            </a:r>
          </a:p>
          <a:p>
            <a:pPr marL="0" indent="0" algn="ctr">
              <a:lnSpc>
                <a:spcPct val="90000"/>
              </a:lnSpc>
              <a:buFont typeface="Times New Roman" charset="0"/>
              <a:buNone/>
            </a:pPr>
            <a:r>
              <a:rPr lang="en-US" sz="2000" smtClean="0"/>
              <a:t>APHA 139</a:t>
            </a:r>
            <a:r>
              <a:rPr lang="en-US" sz="2000" baseline="30000" smtClean="0"/>
              <a:t>th</a:t>
            </a:r>
            <a:r>
              <a:rPr lang="en-US" sz="2000" smtClean="0"/>
              <a:t> Annual Meeting</a:t>
            </a:r>
          </a:p>
          <a:p>
            <a:pPr marL="0" indent="0" algn="ctr">
              <a:lnSpc>
                <a:spcPct val="90000"/>
              </a:lnSpc>
              <a:buFont typeface="Times New Roman" charset="0"/>
              <a:buNone/>
            </a:pPr>
            <a:r>
              <a:rPr lang="en-US" sz="2000" smtClean="0"/>
              <a:t>Washington, DC</a:t>
            </a:r>
          </a:p>
          <a:p>
            <a:pPr marL="0" indent="0" algn="ctr">
              <a:lnSpc>
                <a:spcPct val="90000"/>
              </a:lnSpc>
              <a:buFont typeface="Times New Roman" charset="0"/>
              <a:buNone/>
            </a:pPr>
            <a:endParaRPr lang="en-US" sz="2000" smtClean="0"/>
          </a:p>
          <a:p>
            <a:pPr marL="0" indent="0" algn="ctr">
              <a:lnSpc>
                <a:spcPct val="90000"/>
              </a:lnSpc>
              <a:buFont typeface="Times New Roman" charset="0"/>
              <a:buNone/>
            </a:pPr>
            <a:r>
              <a:rPr lang="en-US" sz="2000" smtClean="0"/>
              <a:t>November 1, 2011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1143000"/>
          </a:xfrm>
        </p:spPr>
        <p:txBody>
          <a:bodyPr/>
          <a:lstStyle/>
          <a:p>
            <a:r>
              <a:rPr lang="en-US" smtClean="0"/>
              <a:t>Presenter Disclosures</a:t>
            </a:r>
          </a:p>
        </p:txBody>
      </p:sp>
      <p:sp>
        <p:nvSpPr>
          <p:cNvPr id="16387" name="Content Placeholder 2"/>
          <p:cNvSpPr>
            <a:spLocks noGrp="1"/>
          </p:cNvSpPr>
          <p:nvPr>
            <p:ph idx="1"/>
          </p:nvPr>
        </p:nvSpPr>
        <p:spPr/>
        <p:txBody>
          <a:bodyPr/>
          <a:lstStyle/>
          <a:p>
            <a:pPr algn="ctr">
              <a:buFont typeface="Arial" charset="0"/>
              <a:buChar char="•"/>
            </a:pPr>
            <a:r>
              <a:rPr lang="en-US" dirty="0" smtClean="0"/>
              <a:t>C. William Keck, MD, MPH</a:t>
            </a:r>
          </a:p>
          <a:p>
            <a:pPr algn="ctr">
              <a:buFont typeface="Arial" charset="0"/>
              <a:buChar char="•"/>
            </a:pPr>
            <a:r>
              <a:rPr lang="en-US" dirty="0" smtClean="0"/>
              <a:t>Bryn Manzella, MPH</a:t>
            </a:r>
          </a:p>
          <a:p>
            <a:pPr algn="ctr">
              <a:buFont typeface="Arial" charset="0"/>
              <a:buChar char="•"/>
            </a:pPr>
            <a:r>
              <a:rPr lang="en-US" dirty="0" smtClean="0"/>
              <a:t>Charles B. Hamilton, </a:t>
            </a:r>
            <a:r>
              <a:rPr lang="en-US" dirty="0" err="1" smtClean="0"/>
              <a:t>DrPH</a:t>
            </a:r>
            <a:r>
              <a:rPr lang="en-US" dirty="0" smtClean="0"/>
              <a:t>, MPH</a:t>
            </a:r>
          </a:p>
          <a:p>
            <a:pPr algn="ctr">
              <a:buFont typeface="Arial" charset="0"/>
              <a:buChar char="•"/>
            </a:pPr>
            <a:endParaRPr lang="en-US" dirty="0" smtClean="0"/>
          </a:p>
          <a:p>
            <a:pPr>
              <a:buFont typeface="Arial" charset="0"/>
              <a:buChar char="•"/>
            </a:pPr>
            <a:r>
              <a:rPr lang="en-US" dirty="0" smtClean="0"/>
              <a:t>(1) The following personal financial relationships with commercial interests relevant to this presentation existed during the past 12 months:</a:t>
            </a:r>
          </a:p>
          <a:p>
            <a:pPr marL="0" indent="0" algn="ctr">
              <a:buNone/>
            </a:pPr>
            <a:endParaRPr lang="en-US" dirty="0" smtClean="0"/>
          </a:p>
          <a:p>
            <a:pPr algn="ctr">
              <a:buFont typeface="Arial" charset="0"/>
              <a:buChar char="•"/>
            </a:pPr>
            <a:r>
              <a:rPr lang="en-US" dirty="0" smtClean="0"/>
              <a:t>No relationships to disclose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1143000"/>
          </a:xfrm>
        </p:spPr>
        <p:txBody>
          <a:bodyPr/>
          <a:lstStyle/>
          <a:p>
            <a:r>
              <a:rPr lang="en-US" smtClean="0"/>
              <a:t>Overview</a:t>
            </a:r>
          </a:p>
        </p:txBody>
      </p:sp>
      <p:sp>
        <p:nvSpPr>
          <p:cNvPr id="17411" name="Content Placeholder 2"/>
          <p:cNvSpPr>
            <a:spLocks noGrp="1"/>
          </p:cNvSpPr>
          <p:nvPr>
            <p:ph idx="1"/>
          </p:nvPr>
        </p:nvSpPr>
        <p:spPr/>
        <p:txBody>
          <a:bodyPr/>
          <a:lstStyle/>
          <a:p>
            <a:r>
              <a:rPr lang="en-US" dirty="0" smtClean="0"/>
              <a:t>Introducing the Academic Health Department (AHD) Learning Community and the AHD model</a:t>
            </a:r>
          </a:p>
          <a:p>
            <a:r>
              <a:rPr lang="en-US" dirty="0" smtClean="0"/>
              <a:t>AHD Case Studies</a:t>
            </a:r>
          </a:p>
          <a:p>
            <a:pPr lvl="1"/>
            <a:r>
              <a:rPr lang="en-US" dirty="0" smtClean="0"/>
              <a:t>Setting the Stage</a:t>
            </a:r>
          </a:p>
          <a:p>
            <a:pPr lvl="1"/>
            <a:r>
              <a:rPr lang="en-US" dirty="0" smtClean="0"/>
              <a:t>Established AHD</a:t>
            </a:r>
          </a:p>
          <a:p>
            <a:pPr lvl="1"/>
            <a:r>
              <a:rPr lang="en-US" dirty="0" smtClean="0"/>
              <a:t>New AHD</a:t>
            </a:r>
          </a:p>
          <a:p>
            <a:pPr lvl="1"/>
            <a:r>
              <a:rPr lang="en-US" dirty="0" smtClean="0"/>
              <a:t>AHDs in Progress?</a:t>
            </a:r>
          </a:p>
          <a:p>
            <a:r>
              <a:rPr lang="en-US" dirty="0" smtClean="0"/>
              <a:t>AHD Learning Community</a:t>
            </a:r>
          </a:p>
          <a:p>
            <a:pPr lvl="1"/>
            <a:r>
              <a:rPr lang="en-US" dirty="0" smtClean="0"/>
              <a:t>Role</a:t>
            </a:r>
          </a:p>
          <a:p>
            <a:pPr lvl="1"/>
            <a:r>
              <a:rPr lang="en-US" dirty="0" smtClean="0"/>
              <a:t>Resources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1143000"/>
          </a:xfrm>
        </p:spPr>
        <p:txBody>
          <a:bodyPr/>
          <a:lstStyle/>
          <a:p>
            <a:r>
              <a:rPr lang="en-US" smtClean="0"/>
              <a:t>Overview</a:t>
            </a:r>
          </a:p>
        </p:txBody>
      </p:sp>
      <p:sp>
        <p:nvSpPr>
          <p:cNvPr id="18435" name="Content Placeholder 2"/>
          <p:cNvSpPr>
            <a:spLocks noGrp="1"/>
          </p:cNvSpPr>
          <p:nvPr>
            <p:ph idx="1"/>
          </p:nvPr>
        </p:nvSpPr>
        <p:spPr/>
        <p:txBody>
          <a:bodyPr/>
          <a:lstStyle/>
          <a:p>
            <a:r>
              <a:rPr lang="en-US" b="1" dirty="0" smtClean="0"/>
              <a:t>Introducing the Academic Health Department (AHD) Learning Community and the AHD model</a:t>
            </a:r>
          </a:p>
          <a:p>
            <a:r>
              <a:rPr lang="en-US" dirty="0" smtClean="0"/>
              <a:t>AHD Case Studies</a:t>
            </a:r>
          </a:p>
          <a:p>
            <a:pPr lvl="1"/>
            <a:r>
              <a:rPr lang="en-US" dirty="0" smtClean="0"/>
              <a:t>Setting the Stage</a:t>
            </a:r>
          </a:p>
          <a:p>
            <a:pPr lvl="1"/>
            <a:r>
              <a:rPr lang="en-US" dirty="0" smtClean="0"/>
              <a:t>Established AHD</a:t>
            </a:r>
          </a:p>
          <a:p>
            <a:pPr lvl="1"/>
            <a:r>
              <a:rPr lang="en-US" dirty="0" smtClean="0"/>
              <a:t>New AHD</a:t>
            </a:r>
          </a:p>
          <a:p>
            <a:pPr lvl="1"/>
            <a:r>
              <a:rPr lang="en-US" dirty="0" smtClean="0"/>
              <a:t>AHDs in Progress?</a:t>
            </a:r>
          </a:p>
          <a:p>
            <a:r>
              <a:rPr lang="en-US" dirty="0" smtClean="0"/>
              <a:t>AHD Learning Community</a:t>
            </a:r>
          </a:p>
          <a:p>
            <a:pPr lvl="1"/>
            <a:r>
              <a:rPr lang="en-US" dirty="0" smtClean="0"/>
              <a:t>Role</a:t>
            </a:r>
          </a:p>
          <a:p>
            <a:pPr lvl="1"/>
            <a:r>
              <a:rPr lang="en-US" dirty="0" smtClean="0"/>
              <a:t>Resources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2437" y="304800"/>
            <a:ext cx="8391525" cy="838200"/>
          </a:xfrm>
        </p:spPr>
        <p:txBody>
          <a:bodyPr/>
          <a:lstStyle/>
          <a:p>
            <a:r>
              <a:rPr lang="en-US" dirty="0" smtClean="0"/>
              <a:t>Council on Linkages Between Academia and Public Health Practice</a:t>
            </a:r>
          </a:p>
        </p:txBody>
      </p:sp>
      <p:sp>
        <p:nvSpPr>
          <p:cNvPr id="19459" name="Content Placeholder 3"/>
          <p:cNvSpPr>
            <a:spLocks noGrp="1"/>
          </p:cNvSpPr>
          <p:nvPr>
            <p:ph sz="half" idx="1"/>
          </p:nvPr>
        </p:nvSpPr>
        <p:spPr>
          <a:xfrm>
            <a:off x="76200" y="1371600"/>
            <a:ext cx="4356100" cy="4678363"/>
          </a:xfrm>
        </p:spPr>
        <p:txBody>
          <a:bodyPr/>
          <a:lstStyle/>
          <a:p>
            <a:r>
              <a:rPr lang="en-US" sz="1800" dirty="0" smtClean="0"/>
              <a:t>To improve public health practice, education, and research by:</a:t>
            </a:r>
          </a:p>
          <a:p>
            <a:pPr lvl="1"/>
            <a:r>
              <a:rPr lang="en-US" sz="1800" dirty="0" smtClean="0"/>
              <a:t>Fostering, coordinating, and monitoring links among academia and the public health and healthcare community;</a:t>
            </a:r>
          </a:p>
          <a:p>
            <a:pPr lvl="1"/>
            <a:r>
              <a:rPr lang="en-US" sz="1800" dirty="0" smtClean="0"/>
              <a:t>Developing and advancing innovative strategies to build and strengthen public health infrastructure; and</a:t>
            </a:r>
          </a:p>
          <a:p>
            <a:pPr lvl="1"/>
            <a:r>
              <a:rPr lang="en-US" sz="1800" dirty="0" smtClean="0"/>
              <a:t>Creating a process for continuing public health education throughout one’s career.</a:t>
            </a:r>
          </a:p>
        </p:txBody>
      </p:sp>
      <p:sp>
        <p:nvSpPr>
          <p:cNvPr id="19460" name="Content Placeholder 4"/>
          <p:cNvSpPr>
            <a:spLocks noGrp="1"/>
          </p:cNvSpPr>
          <p:nvPr>
            <p:ph sz="half" idx="2"/>
          </p:nvPr>
        </p:nvSpPr>
        <p:spPr>
          <a:xfrm>
            <a:off x="4560518" y="1295400"/>
            <a:ext cx="4507282" cy="4800600"/>
          </a:xfrm>
          <a:ln w="25400">
            <a:solidFill>
              <a:srgbClr val="FFC000"/>
            </a:solidFill>
            <a:miter lim="800000"/>
            <a:headEnd/>
            <a:tailEnd/>
          </a:ln>
        </p:spPr>
        <p:txBody>
          <a:bodyPr/>
          <a:lstStyle/>
          <a:p>
            <a:pPr>
              <a:lnSpc>
                <a:spcPct val="80000"/>
              </a:lnSpc>
            </a:pPr>
            <a:endParaRPr lang="en-US" sz="800" b="1" dirty="0" smtClean="0">
              <a:solidFill>
                <a:srgbClr val="336699"/>
              </a:solidFill>
            </a:endParaRPr>
          </a:p>
          <a:p>
            <a:pPr>
              <a:lnSpc>
                <a:spcPct val="80000"/>
              </a:lnSpc>
              <a:spcBef>
                <a:spcPts val="0"/>
              </a:spcBef>
            </a:pPr>
            <a:r>
              <a:rPr lang="en-US" sz="1400" b="1" dirty="0" smtClean="0">
                <a:solidFill>
                  <a:srgbClr val="336699"/>
                </a:solidFill>
              </a:rPr>
              <a:t>19 National Public Health Organizations:</a:t>
            </a:r>
            <a:endParaRPr lang="en-US" sz="800" b="1" dirty="0" smtClean="0">
              <a:solidFill>
                <a:srgbClr val="336699"/>
              </a:solidFill>
            </a:endParaRPr>
          </a:p>
          <a:p>
            <a:pPr marL="457200" lvl="1">
              <a:lnSpc>
                <a:spcPct val="80000"/>
              </a:lnSpc>
            </a:pPr>
            <a:r>
              <a:rPr lang="en-US" sz="1200" dirty="0" smtClean="0">
                <a:solidFill>
                  <a:srgbClr val="336699"/>
                </a:solidFill>
              </a:rPr>
              <a:t>American College of Preventive Medicine</a:t>
            </a:r>
          </a:p>
          <a:p>
            <a:pPr marL="457200" lvl="1">
              <a:lnSpc>
                <a:spcPct val="80000"/>
              </a:lnSpc>
            </a:pPr>
            <a:r>
              <a:rPr lang="en-US" sz="1200" dirty="0" smtClean="0">
                <a:solidFill>
                  <a:srgbClr val="336699"/>
                </a:solidFill>
              </a:rPr>
              <a:t>American Public Health Association</a:t>
            </a:r>
          </a:p>
          <a:p>
            <a:pPr marL="457200" lvl="1">
              <a:lnSpc>
                <a:spcPct val="80000"/>
              </a:lnSpc>
            </a:pPr>
            <a:r>
              <a:rPr lang="en-US" sz="1200" dirty="0" smtClean="0">
                <a:solidFill>
                  <a:srgbClr val="336699"/>
                </a:solidFill>
              </a:rPr>
              <a:t>Association for Prevention Teaching and Research</a:t>
            </a:r>
          </a:p>
          <a:p>
            <a:pPr marL="457200" lvl="1">
              <a:lnSpc>
                <a:spcPct val="80000"/>
              </a:lnSpc>
            </a:pPr>
            <a:r>
              <a:rPr lang="en-US" sz="1200" dirty="0" smtClean="0">
                <a:solidFill>
                  <a:srgbClr val="336699"/>
                </a:solidFill>
              </a:rPr>
              <a:t>Association of Accredited Public Health Programs</a:t>
            </a:r>
          </a:p>
          <a:p>
            <a:pPr marL="457200" lvl="1">
              <a:lnSpc>
                <a:spcPct val="80000"/>
              </a:lnSpc>
            </a:pPr>
            <a:r>
              <a:rPr lang="en-US" sz="1200" dirty="0" smtClean="0">
                <a:solidFill>
                  <a:srgbClr val="336699"/>
                </a:solidFill>
              </a:rPr>
              <a:t>Association of Public Health Laboratories</a:t>
            </a:r>
          </a:p>
          <a:p>
            <a:pPr marL="457200" lvl="1">
              <a:lnSpc>
                <a:spcPct val="80000"/>
              </a:lnSpc>
            </a:pPr>
            <a:r>
              <a:rPr lang="en-US" sz="1200" dirty="0" smtClean="0">
                <a:solidFill>
                  <a:srgbClr val="336699"/>
                </a:solidFill>
              </a:rPr>
              <a:t>Association of Schools of Public Health</a:t>
            </a:r>
          </a:p>
          <a:p>
            <a:pPr marL="457200" lvl="1">
              <a:lnSpc>
                <a:spcPct val="80000"/>
              </a:lnSpc>
            </a:pPr>
            <a:r>
              <a:rPr lang="en-US" sz="1200" dirty="0" smtClean="0">
                <a:solidFill>
                  <a:srgbClr val="336699"/>
                </a:solidFill>
              </a:rPr>
              <a:t>Association of State and Territorial Health Officials</a:t>
            </a:r>
          </a:p>
          <a:p>
            <a:pPr marL="457200" lvl="1">
              <a:lnSpc>
                <a:spcPct val="80000"/>
              </a:lnSpc>
            </a:pPr>
            <a:r>
              <a:rPr lang="en-US" sz="1200" dirty="0" smtClean="0">
                <a:solidFill>
                  <a:srgbClr val="336699"/>
                </a:solidFill>
              </a:rPr>
              <a:t>Association of University Programs in Health Administration</a:t>
            </a:r>
          </a:p>
          <a:p>
            <a:pPr marL="457200" lvl="1">
              <a:lnSpc>
                <a:spcPct val="80000"/>
              </a:lnSpc>
            </a:pPr>
            <a:r>
              <a:rPr lang="en-US" sz="1200" dirty="0" smtClean="0">
                <a:solidFill>
                  <a:srgbClr val="336699"/>
                </a:solidFill>
              </a:rPr>
              <a:t>Centers for Disease Control and Prevention</a:t>
            </a:r>
          </a:p>
          <a:p>
            <a:pPr marL="457200" lvl="1">
              <a:lnSpc>
                <a:spcPct val="80000"/>
              </a:lnSpc>
            </a:pPr>
            <a:r>
              <a:rPr lang="en-US" sz="1200" dirty="0" smtClean="0">
                <a:solidFill>
                  <a:srgbClr val="336699"/>
                </a:solidFill>
              </a:rPr>
              <a:t>Community-Campus Partnerships for Health</a:t>
            </a:r>
          </a:p>
          <a:p>
            <a:pPr marL="457200" lvl="1">
              <a:lnSpc>
                <a:spcPct val="80000"/>
              </a:lnSpc>
            </a:pPr>
            <a:r>
              <a:rPr lang="en-US" sz="1200" dirty="0" smtClean="0">
                <a:solidFill>
                  <a:srgbClr val="336699"/>
                </a:solidFill>
              </a:rPr>
              <a:t>Health Resources and Services Administration</a:t>
            </a:r>
          </a:p>
          <a:p>
            <a:pPr marL="457200" lvl="1">
              <a:lnSpc>
                <a:spcPct val="80000"/>
              </a:lnSpc>
            </a:pPr>
            <a:r>
              <a:rPr lang="en-US" sz="1200" dirty="0" smtClean="0">
                <a:solidFill>
                  <a:srgbClr val="336699"/>
                </a:solidFill>
              </a:rPr>
              <a:t>National Association of County and City Health Officials</a:t>
            </a:r>
          </a:p>
          <a:p>
            <a:pPr marL="457200" lvl="1">
              <a:lnSpc>
                <a:spcPct val="80000"/>
              </a:lnSpc>
            </a:pPr>
            <a:r>
              <a:rPr lang="en-US" sz="1200" dirty="0" smtClean="0">
                <a:solidFill>
                  <a:srgbClr val="336699"/>
                </a:solidFill>
              </a:rPr>
              <a:t>National Association of Local Boards of Health</a:t>
            </a:r>
          </a:p>
          <a:p>
            <a:pPr marL="457200" lvl="1">
              <a:lnSpc>
                <a:spcPct val="80000"/>
              </a:lnSpc>
            </a:pPr>
            <a:r>
              <a:rPr lang="en-US" sz="1200" dirty="0" smtClean="0">
                <a:solidFill>
                  <a:srgbClr val="336699"/>
                </a:solidFill>
              </a:rPr>
              <a:t>National Environmental Health Association</a:t>
            </a:r>
          </a:p>
          <a:p>
            <a:pPr marL="457200" lvl="1">
              <a:lnSpc>
                <a:spcPct val="80000"/>
              </a:lnSpc>
            </a:pPr>
            <a:r>
              <a:rPr lang="en-US" sz="1200" dirty="0" smtClean="0">
                <a:solidFill>
                  <a:srgbClr val="336699"/>
                </a:solidFill>
              </a:rPr>
              <a:t>National Library of Medicine</a:t>
            </a:r>
          </a:p>
          <a:p>
            <a:pPr marL="457200" lvl="1">
              <a:lnSpc>
                <a:spcPct val="80000"/>
              </a:lnSpc>
            </a:pPr>
            <a:r>
              <a:rPr lang="en-US" sz="1200" dirty="0" smtClean="0">
                <a:solidFill>
                  <a:srgbClr val="336699"/>
                </a:solidFill>
              </a:rPr>
              <a:t>National Network of Public Health Institutes</a:t>
            </a:r>
          </a:p>
          <a:p>
            <a:pPr marL="457200" lvl="1">
              <a:lnSpc>
                <a:spcPct val="80000"/>
              </a:lnSpc>
            </a:pPr>
            <a:r>
              <a:rPr lang="en-US" sz="1200" dirty="0" smtClean="0">
                <a:solidFill>
                  <a:srgbClr val="336699"/>
                </a:solidFill>
              </a:rPr>
              <a:t>National Public Health Leadership Development Network</a:t>
            </a:r>
          </a:p>
          <a:p>
            <a:pPr marL="457200" lvl="1">
              <a:lnSpc>
                <a:spcPct val="80000"/>
              </a:lnSpc>
            </a:pPr>
            <a:r>
              <a:rPr lang="en-US" sz="1200" dirty="0" smtClean="0">
                <a:solidFill>
                  <a:srgbClr val="336699"/>
                </a:solidFill>
              </a:rPr>
              <a:t>Quad Council of Public Health Nursing Organizations</a:t>
            </a:r>
          </a:p>
          <a:p>
            <a:pPr marL="457200" lvl="1">
              <a:lnSpc>
                <a:spcPct val="80000"/>
              </a:lnSpc>
            </a:pPr>
            <a:r>
              <a:rPr lang="en-US" sz="1200" dirty="0" smtClean="0">
                <a:solidFill>
                  <a:srgbClr val="336699"/>
                </a:solidFill>
              </a:rPr>
              <a:t>Society for Public Health Education</a:t>
            </a:r>
            <a:endParaRPr lang="en-US" sz="1200" dirty="0" smtClean="0"/>
          </a:p>
        </p:txBody>
      </p:sp>
      <p:sp>
        <p:nvSpPr>
          <p:cNvPr id="19461" name="Rectangle 5"/>
          <p:cNvSpPr>
            <a:spLocks noChangeArrowheads="1"/>
          </p:cNvSpPr>
          <p:nvPr/>
        </p:nvSpPr>
        <p:spPr bwMode="auto">
          <a:xfrm>
            <a:off x="195948" y="6232525"/>
            <a:ext cx="4648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none" anchor="ctr"/>
          <a:lstStyle/>
          <a:p>
            <a:pPr lvl="0" algn="ctr" eaLnBrk="0" hangingPunct="0">
              <a:lnSpc>
                <a:spcPct val="90000"/>
              </a:lnSpc>
              <a:defRPr/>
            </a:pPr>
            <a:r>
              <a:rPr lang="en-US" sz="1600" b="1" dirty="0">
                <a:solidFill>
                  <a:srgbClr val="006699"/>
                </a:solidFill>
                <a:effectLst>
                  <a:outerShdw blurRad="38100" dist="38100" dir="2700000" algn="tl">
                    <a:srgbClr val="C0C0C0"/>
                  </a:outerShdw>
                </a:effectLst>
              </a:rPr>
              <a:t>Funded by CDC and HRSA</a:t>
            </a:r>
          </a:p>
          <a:p>
            <a:pPr lvl="0" algn="ctr" eaLnBrk="0" hangingPunct="0">
              <a:lnSpc>
                <a:spcPct val="90000"/>
              </a:lnSpc>
              <a:defRPr/>
            </a:pPr>
            <a:r>
              <a:rPr lang="en-US" sz="1600" b="1" dirty="0">
                <a:solidFill>
                  <a:srgbClr val="006699"/>
                </a:solidFill>
                <a:effectLst>
                  <a:outerShdw blurRad="38100" dist="38100" dir="2700000" algn="tl">
                    <a:srgbClr val="C0C0C0"/>
                  </a:outerShdw>
                </a:effectLst>
              </a:rPr>
              <a:t>Staffed by PHF</a:t>
            </a:r>
            <a:endParaRPr lang="en-US" sz="1600" b="1" dirty="0">
              <a:solidFill>
                <a:srgbClr val="006699"/>
              </a:solidFill>
            </a:endParaRPr>
          </a:p>
          <a:p>
            <a:pPr algn="ctr" defTabSz="457200" eaLnBrk="0" hangingPunct="0">
              <a:lnSpc>
                <a:spcPct val="90000"/>
              </a:lnSpc>
            </a:pPr>
            <a:r>
              <a:rPr lang="en-US" sz="1400" dirty="0" smtClean="0">
                <a:solidFill>
                  <a:srgbClr val="365E82"/>
                </a:solidFill>
                <a:latin typeface="Arial"/>
              </a:rPr>
              <a:t>.</a:t>
            </a:r>
            <a:endParaRPr lang="en-US" sz="1400" dirty="0">
              <a:solidFill>
                <a:srgbClr val="365E82"/>
              </a:solidFill>
              <a:latin typeface="Arial"/>
            </a:endParaRPr>
          </a:p>
        </p:txBody>
      </p:sp>
    </p:spTree>
    <p:extLst>
      <p:ext uri="{BB962C8B-B14F-4D97-AF65-F5344CB8AC3E}">
        <p14:creationId xmlns:p14="http://schemas.microsoft.com/office/powerpoint/2010/main" val="3257654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1143000"/>
          </a:xfrm>
        </p:spPr>
        <p:txBody>
          <a:bodyPr/>
          <a:lstStyle/>
          <a:p>
            <a:r>
              <a:rPr lang="en-US" smtClean="0"/>
              <a:t>Academic Health Department </a:t>
            </a:r>
            <a:br>
              <a:rPr lang="en-US" smtClean="0"/>
            </a:br>
            <a:r>
              <a:rPr lang="en-US" smtClean="0"/>
              <a:t>Learning Community</a:t>
            </a:r>
          </a:p>
        </p:txBody>
      </p:sp>
      <p:sp>
        <p:nvSpPr>
          <p:cNvPr id="20483" name="Rectangle 3"/>
          <p:cNvSpPr>
            <a:spLocks noGrp="1" noChangeArrowheads="1"/>
          </p:cNvSpPr>
          <p:nvPr>
            <p:ph type="body" idx="1"/>
          </p:nvPr>
        </p:nvSpPr>
        <p:spPr/>
        <p:txBody>
          <a:bodyPr/>
          <a:lstStyle/>
          <a:p>
            <a:r>
              <a:rPr lang="en-US" dirty="0" smtClean="0"/>
              <a:t>National community of public health professionals learning about developing, maintaining, and expanding AHDs</a:t>
            </a:r>
          </a:p>
          <a:p>
            <a:pPr lvl="1"/>
            <a:r>
              <a:rPr lang="en-US" dirty="0" smtClean="0"/>
              <a:t>Practitioners, educators, and researchers</a:t>
            </a:r>
          </a:p>
          <a:p>
            <a:pPr lvl="1"/>
            <a:r>
              <a:rPr lang="en-US" dirty="0" smtClean="0"/>
              <a:t>Nearly 90 professionals from 27 states, DC, and 5 national organizations</a:t>
            </a:r>
          </a:p>
          <a:p>
            <a:r>
              <a:rPr lang="en-US" dirty="0" smtClean="0"/>
              <a:t>Facilitates shared exploration of the AHD concept</a:t>
            </a:r>
          </a:p>
          <a:p>
            <a:r>
              <a:rPr lang="en-US" dirty="0" smtClean="0"/>
              <a:t>Encourages knowledge sharing and collaboration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74638"/>
            <a:ext cx="8229600" cy="1143000"/>
          </a:xfrm>
        </p:spPr>
        <p:txBody>
          <a:bodyPr/>
          <a:lstStyle/>
          <a:p>
            <a:r>
              <a:rPr lang="en-US" smtClean="0"/>
              <a:t>Academic Health Department</a:t>
            </a:r>
          </a:p>
        </p:txBody>
      </p:sp>
      <p:sp>
        <p:nvSpPr>
          <p:cNvPr id="22531" name="Content Placeholder 2"/>
          <p:cNvSpPr>
            <a:spLocks noGrp="1"/>
          </p:cNvSpPr>
          <p:nvPr>
            <p:ph idx="1"/>
          </p:nvPr>
        </p:nvSpPr>
        <p:spPr/>
        <p:txBody>
          <a:bodyPr/>
          <a:lstStyle/>
          <a:p>
            <a:r>
              <a:rPr lang="en-US" dirty="0" smtClean="0"/>
              <a:t>Affiliation of a health department and an academic health professions institution</a:t>
            </a:r>
          </a:p>
          <a:p>
            <a:r>
              <a:rPr lang="en-US" dirty="0" smtClean="0"/>
              <a:t>Public health’s version of the teaching hospital/medical school partnership</a:t>
            </a:r>
          </a:p>
          <a:p>
            <a:r>
              <a:rPr lang="en-US" dirty="0" smtClean="0"/>
              <a:t>Collaborative relationship to enhance public health education and training, research, and service</a:t>
            </a:r>
          </a:p>
          <a:p>
            <a:r>
              <a:rPr lang="en-US" dirty="0" smtClean="0"/>
              <a:t>Strengthens the linkages between academia and public health practice</a:t>
            </a:r>
          </a:p>
          <a:p>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74638"/>
            <a:ext cx="8229600" cy="1143000"/>
          </a:xfrm>
        </p:spPr>
        <p:txBody>
          <a:bodyPr/>
          <a:lstStyle/>
          <a:p>
            <a:r>
              <a:rPr lang="en-US" smtClean="0"/>
              <a:t>Academic Health Department: Elements</a:t>
            </a:r>
          </a:p>
        </p:txBody>
      </p:sp>
      <p:sp>
        <p:nvSpPr>
          <p:cNvPr id="24579" name="Content Placeholder 2"/>
          <p:cNvSpPr>
            <a:spLocks noGrp="1"/>
          </p:cNvSpPr>
          <p:nvPr>
            <p:ph idx="1"/>
          </p:nvPr>
        </p:nvSpPr>
        <p:spPr/>
        <p:txBody>
          <a:bodyPr/>
          <a:lstStyle/>
          <a:p>
            <a:r>
              <a:rPr lang="en-US" smtClean="0"/>
              <a:t>Relationship between an academic and a public health practice organization</a:t>
            </a:r>
          </a:p>
          <a:p>
            <a:r>
              <a:rPr lang="en-US" smtClean="0"/>
              <a:t>Formal written partnership agreements</a:t>
            </a:r>
          </a:p>
          <a:p>
            <a:r>
              <a:rPr lang="en-US" smtClean="0"/>
              <a:t>Collaborative public health education or training</a:t>
            </a:r>
          </a:p>
          <a:p>
            <a:r>
              <a:rPr lang="en-US" smtClean="0"/>
              <a:t>Joint research projects</a:t>
            </a:r>
          </a:p>
          <a:p>
            <a:r>
              <a:rPr lang="en-US" smtClean="0"/>
              <a:t>Shared provision of public health services</a:t>
            </a:r>
          </a:p>
          <a:p>
            <a:r>
              <a:rPr lang="en-US" smtClean="0"/>
              <a:t>Shared personnel</a:t>
            </a:r>
          </a:p>
          <a:p>
            <a:r>
              <a:rPr lang="en-US" smtClean="0"/>
              <a:t>Shared resources</a:t>
            </a:r>
          </a:p>
          <a:p>
            <a:r>
              <a:rPr lang="en-US" smtClean="0"/>
              <a:t>Compensation for services provided</a:t>
            </a:r>
          </a:p>
          <a:p>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74638"/>
            <a:ext cx="8229600" cy="1143000"/>
          </a:xfrm>
        </p:spPr>
        <p:txBody>
          <a:bodyPr/>
          <a:lstStyle/>
          <a:p>
            <a:r>
              <a:rPr lang="en-US" smtClean="0"/>
              <a:t>How might an AHD get started?</a:t>
            </a:r>
          </a:p>
        </p:txBody>
      </p:sp>
      <p:sp>
        <p:nvSpPr>
          <p:cNvPr id="26627" name="Content Placeholder 2"/>
          <p:cNvSpPr>
            <a:spLocks noGrp="1"/>
          </p:cNvSpPr>
          <p:nvPr>
            <p:ph idx="1"/>
          </p:nvPr>
        </p:nvSpPr>
        <p:spPr/>
        <p:txBody>
          <a:bodyPr/>
          <a:lstStyle/>
          <a:p>
            <a:r>
              <a:rPr lang="en-US" dirty="0" smtClean="0"/>
              <a:t>Collaborative public health education or training</a:t>
            </a:r>
          </a:p>
          <a:p>
            <a:pPr lvl="1"/>
            <a:r>
              <a:rPr lang="en-US" dirty="0" smtClean="0"/>
              <a:t>Student internships or </a:t>
            </a:r>
            <a:r>
              <a:rPr lang="en-US" dirty="0" err="1" smtClean="0"/>
              <a:t>practica</a:t>
            </a:r>
            <a:endParaRPr lang="en-US" dirty="0" smtClean="0"/>
          </a:p>
          <a:p>
            <a:pPr lvl="1"/>
            <a:r>
              <a:rPr lang="en-US" dirty="0" smtClean="0"/>
              <a:t>Guest lectures by health department staff</a:t>
            </a:r>
          </a:p>
          <a:p>
            <a:pPr lvl="1"/>
            <a:endParaRPr lang="en-US" dirty="0" smtClean="0"/>
          </a:p>
          <a:p>
            <a:r>
              <a:rPr lang="en-US" dirty="0" smtClean="0"/>
              <a:t>Joint research projects</a:t>
            </a:r>
          </a:p>
          <a:p>
            <a:pPr lvl="1"/>
            <a:r>
              <a:rPr lang="en-US" dirty="0" smtClean="0"/>
              <a:t>Letters of support for funding proposals</a:t>
            </a:r>
          </a:p>
          <a:p>
            <a:pPr lvl="1"/>
            <a:r>
              <a:rPr lang="en-US" dirty="0" smtClean="0"/>
              <a:t>Access to community populations and health data</a:t>
            </a:r>
          </a:p>
          <a:p>
            <a:pPr lvl="1"/>
            <a:endParaRPr lang="en-US" dirty="0" smtClean="0"/>
          </a:p>
          <a:p>
            <a:r>
              <a:rPr lang="en-US" dirty="0" smtClean="0"/>
              <a:t>Shared provision of public health services</a:t>
            </a:r>
          </a:p>
          <a:p>
            <a:pPr lvl="1"/>
            <a:r>
              <a:rPr lang="en-US" dirty="0" smtClean="0"/>
              <a:t>Consultations</a:t>
            </a:r>
          </a:p>
          <a:p>
            <a:pPr lvl="1"/>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274638"/>
            <a:ext cx="8229600" cy="1143000"/>
          </a:xfrm>
        </p:spPr>
        <p:txBody>
          <a:bodyPr/>
          <a:lstStyle/>
          <a:p>
            <a:r>
              <a:rPr lang="en-US" dirty="0" smtClean="0"/>
              <a:t>Where might this lead?</a:t>
            </a:r>
          </a:p>
        </p:txBody>
      </p:sp>
      <p:sp>
        <p:nvSpPr>
          <p:cNvPr id="28675" name="Content Placeholder 2"/>
          <p:cNvSpPr>
            <a:spLocks noGrp="1"/>
          </p:cNvSpPr>
          <p:nvPr>
            <p:ph idx="1"/>
          </p:nvPr>
        </p:nvSpPr>
        <p:spPr/>
        <p:txBody>
          <a:bodyPr/>
          <a:lstStyle/>
          <a:p>
            <a:r>
              <a:rPr lang="en-US" smtClean="0"/>
              <a:t>Collaborative public health education or training</a:t>
            </a:r>
          </a:p>
          <a:p>
            <a:pPr lvl="1"/>
            <a:r>
              <a:rPr lang="en-US" smtClean="0"/>
              <a:t>Workforce development training</a:t>
            </a:r>
          </a:p>
          <a:p>
            <a:pPr lvl="1"/>
            <a:r>
              <a:rPr lang="en-US" smtClean="0"/>
              <a:t>Faculty appointments for health department staff</a:t>
            </a:r>
          </a:p>
          <a:p>
            <a:pPr lvl="1"/>
            <a:endParaRPr lang="en-US" smtClean="0"/>
          </a:p>
          <a:p>
            <a:r>
              <a:rPr lang="en-US" smtClean="0"/>
              <a:t>Joint research projects</a:t>
            </a:r>
          </a:p>
          <a:p>
            <a:pPr lvl="1"/>
            <a:r>
              <a:rPr lang="en-US" smtClean="0"/>
              <a:t>Collaborative funding proposals</a:t>
            </a:r>
          </a:p>
          <a:p>
            <a:pPr lvl="1"/>
            <a:r>
              <a:rPr lang="en-US" smtClean="0"/>
              <a:t>Shared data collection and analysis</a:t>
            </a:r>
          </a:p>
          <a:p>
            <a:pPr lvl="1"/>
            <a:endParaRPr lang="en-US" smtClean="0"/>
          </a:p>
          <a:p>
            <a:r>
              <a:rPr lang="en-US" smtClean="0"/>
              <a:t>Shared provision of public health services</a:t>
            </a:r>
          </a:p>
          <a:p>
            <a:pPr lvl="1"/>
            <a:r>
              <a:rPr lang="en-US" smtClean="0"/>
              <a:t>Collaborative community health assessments</a:t>
            </a:r>
          </a:p>
          <a:p>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74638"/>
            <a:ext cx="8229600" cy="1143000"/>
          </a:xfrm>
        </p:spPr>
        <p:txBody>
          <a:bodyPr/>
          <a:lstStyle/>
          <a:p>
            <a:r>
              <a:rPr lang="en-US" smtClean="0"/>
              <a:t>Academic Health Department: Benefits</a:t>
            </a:r>
          </a:p>
        </p:txBody>
      </p:sp>
      <p:sp>
        <p:nvSpPr>
          <p:cNvPr id="29699" name="Content Placeholder 2"/>
          <p:cNvSpPr>
            <a:spLocks noGrp="1"/>
          </p:cNvSpPr>
          <p:nvPr>
            <p:ph idx="1"/>
          </p:nvPr>
        </p:nvSpPr>
        <p:spPr/>
        <p:txBody>
          <a:bodyPr/>
          <a:lstStyle/>
          <a:p>
            <a:r>
              <a:rPr lang="en-US" smtClean="0"/>
              <a:t>Address community health needs more effectively</a:t>
            </a:r>
          </a:p>
          <a:p>
            <a:r>
              <a:rPr lang="en-US" smtClean="0"/>
              <a:t>Build practice-based evidence</a:t>
            </a:r>
          </a:p>
          <a:p>
            <a:r>
              <a:rPr lang="en-US" smtClean="0"/>
              <a:t>Maximize resource use</a:t>
            </a:r>
          </a:p>
          <a:p>
            <a:r>
              <a:rPr lang="en-US" smtClean="0"/>
              <a:t>Better prepare students for public health practice careers</a:t>
            </a:r>
          </a:p>
          <a:p>
            <a:r>
              <a:rPr lang="en-US" smtClean="0"/>
              <a:t>Support recruitment of qualified professionals</a:t>
            </a:r>
          </a:p>
          <a:p>
            <a:r>
              <a:rPr lang="en-US" smtClean="0"/>
              <a:t>Facilitate lifelong learning</a:t>
            </a:r>
          </a:p>
          <a:p>
            <a:r>
              <a:rPr lang="en-US" smtClean="0"/>
              <a:t>Increase awareness of public health</a:t>
            </a:r>
          </a:p>
          <a:p>
            <a:r>
              <a:rPr lang="en-US" smtClean="0"/>
              <a:t>Meet accreditation standards</a:t>
            </a:r>
          </a:p>
          <a:p>
            <a:r>
              <a:rPr lang="en-US" b="1" smtClean="0"/>
              <a:t>Improve public health system and community health</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274638"/>
            <a:ext cx="8229600" cy="1143000"/>
          </a:xfrm>
        </p:spPr>
        <p:txBody>
          <a:bodyPr/>
          <a:lstStyle/>
          <a:p>
            <a:r>
              <a:rPr lang="en-US" smtClean="0"/>
              <a:t>Overview</a:t>
            </a:r>
          </a:p>
        </p:txBody>
      </p:sp>
      <p:sp>
        <p:nvSpPr>
          <p:cNvPr id="31747" name="Content Placeholder 2"/>
          <p:cNvSpPr>
            <a:spLocks noGrp="1"/>
          </p:cNvSpPr>
          <p:nvPr>
            <p:ph idx="1"/>
          </p:nvPr>
        </p:nvSpPr>
        <p:spPr/>
        <p:txBody>
          <a:bodyPr/>
          <a:lstStyle/>
          <a:p>
            <a:r>
              <a:rPr lang="en-US" dirty="0" smtClean="0"/>
              <a:t>Introducing the Academic Health Department (AHD) Learning Community and the AHD model</a:t>
            </a:r>
          </a:p>
          <a:p>
            <a:r>
              <a:rPr lang="en-US" b="1" dirty="0" smtClean="0"/>
              <a:t>AHD Case Studies</a:t>
            </a:r>
          </a:p>
          <a:p>
            <a:pPr lvl="1"/>
            <a:r>
              <a:rPr lang="en-US" b="1" dirty="0" smtClean="0"/>
              <a:t>Setting the Stage</a:t>
            </a:r>
          </a:p>
          <a:p>
            <a:pPr lvl="1"/>
            <a:r>
              <a:rPr lang="en-US" b="1" dirty="0" smtClean="0"/>
              <a:t>Established AHD</a:t>
            </a:r>
          </a:p>
          <a:p>
            <a:pPr lvl="1"/>
            <a:r>
              <a:rPr lang="en-US" b="1" dirty="0" smtClean="0"/>
              <a:t>New AHD</a:t>
            </a:r>
          </a:p>
          <a:p>
            <a:pPr lvl="1"/>
            <a:r>
              <a:rPr lang="en-US" b="1" dirty="0" smtClean="0"/>
              <a:t>AHDs in Progress?</a:t>
            </a:r>
          </a:p>
          <a:p>
            <a:r>
              <a:rPr lang="en-US" dirty="0" smtClean="0"/>
              <a:t>AHD Learning Community</a:t>
            </a:r>
          </a:p>
          <a:p>
            <a:pPr lvl="1"/>
            <a:r>
              <a:rPr lang="en-US" dirty="0" smtClean="0"/>
              <a:t>Role</a:t>
            </a:r>
          </a:p>
          <a:p>
            <a:pPr lvl="1"/>
            <a:r>
              <a:rPr lang="en-US" dirty="0" smtClean="0"/>
              <a:t>Resources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p:txBody>
          <a:bodyPr/>
          <a:lstStyle/>
          <a:p>
            <a:pPr>
              <a:buFont typeface="Arial" pitchFamily="34" charset="0"/>
              <a:buChar char="•"/>
            </a:pPr>
            <a:endParaRPr lang="en-US" dirty="0" smtClean="0"/>
          </a:p>
          <a:p>
            <a:pPr marL="0" indent="0">
              <a:buNone/>
            </a:pPr>
            <a:endParaRPr lang="en-US" dirty="0"/>
          </a:p>
          <a:p>
            <a:pPr marL="0" indent="0" algn="ctr">
              <a:buNone/>
            </a:pPr>
            <a:r>
              <a:rPr lang="en-US" sz="2800" b="1" dirty="0" smtClean="0"/>
              <a:t>AHD Case Studies: Setting the Stage</a:t>
            </a:r>
          </a:p>
          <a:p>
            <a:pPr marL="0" indent="0" algn="ctr">
              <a:buNone/>
            </a:pPr>
            <a:r>
              <a:rPr lang="en-US" dirty="0" smtClean="0"/>
              <a:t>C. William Keck, MD, MPH</a:t>
            </a:r>
          </a:p>
          <a:p>
            <a:pPr marL="0" indent="0" algn="ctr">
              <a:buNone/>
            </a:pPr>
            <a:r>
              <a:rPr lang="en-US" dirty="0" smtClean="0"/>
              <a:t>Northeast Ohio Medical University</a:t>
            </a:r>
          </a:p>
        </p:txBody>
      </p:sp>
    </p:spTree>
    <p:extLst>
      <p:ext uri="{BB962C8B-B14F-4D97-AF65-F5344CB8AC3E}">
        <p14:creationId xmlns:p14="http://schemas.microsoft.com/office/powerpoint/2010/main" val="1176837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p:txBody>
          <a:bodyPr/>
          <a:lstStyle/>
          <a:p>
            <a:pPr>
              <a:buFont typeface="Arial" pitchFamily="34" charset="0"/>
              <a:buChar char="•"/>
            </a:pPr>
            <a:endParaRPr lang="en-US" dirty="0" smtClean="0"/>
          </a:p>
          <a:p>
            <a:pPr marL="0" indent="0">
              <a:buNone/>
            </a:pPr>
            <a:endParaRPr lang="en-US" dirty="0"/>
          </a:p>
          <a:p>
            <a:pPr marL="0" indent="0" algn="ctr">
              <a:buNone/>
            </a:pPr>
            <a:r>
              <a:rPr lang="en-US" sz="2800" b="1" dirty="0" smtClean="0"/>
              <a:t>AHD Case Studies: Established AHD</a:t>
            </a:r>
          </a:p>
          <a:p>
            <a:pPr marL="0" indent="0" algn="ctr">
              <a:buNone/>
            </a:pPr>
            <a:r>
              <a:rPr lang="en-US" dirty="0" smtClean="0"/>
              <a:t>Bryn Manzella, MPH</a:t>
            </a:r>
          </a:p>
          <a:p>
            <a:pPr marL="0" indent="0" algn="ctr">
              <a:buNone/>
            </a:pPr>
            <a:r>
              <a:rPr lang="en-US" dirty="0" smtClean="0"/>
              <a:t>Jefferson County (AL) Department of Health</a:t>
            </a:r>
          </a:p>
        </p:txBody>
      </p:sp>
    </p:spTree>
    <p:extLst>
      <p:ext uri="{BB962C8B-B14F-4D97-AF65-F5344CB8AC3E}">
        <p14:creationId xmlns:p14="http://schemas.microsoft.com/office/powerpoint/2010/main" val="40452849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09600" y="1447800"/>
            <a:ext cx="7772400" cy="1470025"/>
          </a:xfrm>
        </p:spPr>
        <p:txBody>
          <a:bodyPr/>
          <a:lstStyle/>
          <a:p>
            <a:r>
              <a:rPr lang="en-US" dirty="0" smtClean="0"/>
              <a:t>Evolution of an Academic Health Department:  The Jefferson County (AL) Story</a:t>
            </a:r>
          </a:p>
        </p:txBody>
      </p:sp>
      <p:sp>
        <p:nvSpPr>
          <p:cNvPr id="3" name="Subtitle 2"/>
          <p:cNvSpPr>
            <a:spLocks noGrp="1"/>
          </p:cNvSpPr>
          <p:nvPr>
            <p:ph type="subTitle" idx="1"/>
          </p:nvPr>
        </p:nvSpPr>
        <p:spPr/>
        <p:txBody>
          <a:bodyPr rtlCol="0">
            <a:normAutofit fontScale="85000" lnSpcReduction="20000"/>
          </a:bodyPr>
          <a:lstStyle/>
          <a:p>
            <a:pPr fontAlgn="auto">
              <a:spcAft>
                <a:spcPts val="0"/>
              </a:spcAft>
              <a:buFont typeface="Arial" pitchFamily="34" charset="0"/>
              <a:buNone/>
              <a:defRPr/>
            </a:pPr>
            <a:r>
              <a:rPr lang="en-US" dirty="0" smtClean="0"/>
              <a:t>Bryn Manzella, MPH</a:t>
            </a:r>
          </a:p>
          <a:p>
            <a:pPr fontAlgn="auto">
              <a:spcAft>
                <a:spcPts val="0"/>
              </a:spcAft>
              <a:buFont typeface="Arial" pitchFamily="34" charset="0"/>
              <a:buNone/>
              <a:defRPr/>
            </a:pPr>
            <a:r>
              <a:rPr lang="en-US" dirty="0" smtClean="0"/>
              <a:t>Director of Quality Improvement</a:t>
            </a:r>
          </a:p>
          <a:p>
            <a:pPr fontAlgn="auto">
              <a:spcAft>
                <a:spcPts val="0"/>
              </a:spcAft>
              <a:buFont typeface="Arial" pitchFamily="34" charset="0"/>
              <a:buNone/>
              <a:defRPr/>
            </a:pPr>
            <a:r>
              <a:rPr lang="en-US" dirty="0" smtClean="0"/>
              <a:t>Jefferson County Department of Health</a:t>
            </a:r>
          </a:p>
          <a:p>
            <a:pPr fontAlgn="auto">
              <a:spcAft>
                <a:spcPts val="0"/>
              </a:spcAft>
              <a:buFont typeface="Arial" pitchFamily="34" charset="0"/>
              <a:buNone/>
              <a:defRPr/>
            </a:pPr>
            <a:r>
              <a:rPr lang="en-US" dirty="0" smtClean="0"/>
              <a:t>Birmingham, AL</a:t>
            </a:r>
          </a:p>
        </p:txBody>
      </p:sp>
    </p:spTree>
    <p:extLst>
      <p:ext uri="{BB962C8B-B14F-4D97-AF65-F5344CB8AC3E}">
        <p14:creationId xmlns:p14="http://schemas.microsoft.com/office/powerpoint/2010/main" val="29280011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MissionVisionValues (no background).png"/>
          <p:cNvPicPr>
            <a:picLocks noChangeAspect="1"/>
          </p:cNvPicPr>
          <p:nvPr/>
        </p:nvPicPr>
        <p:blipFill>
          <a:blip r:embed="rId2" cstate="print"/>
          <a:srcRect/>
          <a:stretch>
            <a:fillRect/>
          </a:stretch>
        </p:blipFill>
        <p:spPr bwMode="auto">
          <a:xfrm>
            <a:off x="914400" y="457200"/>
            <a:ext cx="7010400" cy="4800600"/>
          </a:xfrm>
          <a:prstGeom prst="rect">
            <a:avLst/>
          </a:prstGeom>
          <a:noFill/>
          <a:ln w="9525">
            <a:noFill/>
            <a:miter lim="800000"/>
            <a:headEnd/>
            <a:tailEnd/>
          </a:ln>
        </p:spPr>
      </p:pic>
    </p:spTree>
    <p:extLst>
      <p:ext uri="{BB962C8B-B14F-4D97-AF65-F5344CB8AC3E}">
        <p14:creationId xmlns:p14="http://schemas.microsoft.com/office/powerpoint/2010/main" val="2329659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Strategic Priorities</a:t>
            </a:r>
            <a:endParaRPr lang="en-US" dirty="0"/>
          </a:p>
        </p:txBody>
      </p:sp>
      <p:sp>
        <p:nvSpPr>
          <p:cNvPr id="4" name="TextBox 9"/>
          <p:cNvSpPr txBox="1">
            <a:spLocks noGrp="1" noChangeArrowheads="1"/>
          </p:cNvSpPr>
          <p:nvPr>
            <p:ph idx="1"/>
          </p:nvPr>
        </p:nvSpPr>
        <p:spPr bwMode="auto">
          <a:xfrm>
            <a:off x="381000" y="914400"/>
            <a:ext cx="8610600" cy="6487930"/>
          </a:xfrm>
          <a:prstGeom prst="rect">
            <a:avLst/>
          </a:prstGeom>
          <a:noFill/>
          <a:ln w="9525">
            <a:noFill/>
            <a:miter lim="800000"/>
            <a:headEnd/>
            <a:tailEnd/>
          </a:ln>
        </p:spPr>
        <p:txBody>
          <a:bodyPr wrap="square">
            <a:spAutoFit/>
          </a:bodyPr>
          <a:lstStyle/>
          <a:p>
            <a:pPr>
              <a:lnSpc>
                <a:spcPct val="150000"/>
              </a:lnSpc>
            </a:pPr>
            <a:r>
              <a:rPr lang="en-US" sz="2400" b="1" dirty="0">
                <a:solidFill>
                  <a:srgbClr val="4E731D"/>
                </a:solidFill>
                <a:latin typeface="Helvetica" charset="0"/>
              </a:rPr>
              <a:t>  Protect Health and Improve Quality of Life</a:t>
            </a:r>
          </a:p>
          <a:p>
            <a:r>
              <a:rPr lang="en-US" sz="2400" b="1" dirty="0">
                <a:solidFill>
                  <a:srgbClr val="4E731D"/>
                </a:solidFill>
                <a:latin typeface="Helvetica" charset="0"/>
              </a:rPr>
              <a:t>       </a:t>
            </a:r>
            <a:r>
              <a:rPr lang="en-US" sz="2400" dirty="0">
                <a:latin typeface="Helvetica" charset="0"/>
              </a:rPr>
              <a:t>Community Health Improvement Plan: </a:t>
            </a:r>
            <a:r>
              <a:rPr lang="en-US" sz="2200" dirty="0">
                <a:latin typeface="Helvetica" charset="0"/>
              </a:rPr>
              <a:t>Health Action - </a:t>
            </a:r>
            <a:r>
              <a:rPr lang="en-US" sz="2200" dirty="0" smtClean="0">
                <a:latin typeface="Helvetica" charset="0"/>
              </a:rPr>
              <a:t>	CPPW</a:t>
            </a:r>
            <a:endParaRPr lang="en-US" sz="2200" b="1" dirty="0">
              <a:solidFill>
                <a:srgbClr val="4E731D"/>
              </a:solidFill>
              <a:latin typeface="Helvetica" charset="0"/>
            </a:endParaRPr>
          </a:p>
          <a:p>
            <a:r>
              <a:rPr lang="en-US" sz="2400" b="1" dirty="0">
                <a:solidFill>
                  <a:srgbClr val="4E731D"/>
                </a:solidFill>
                <a:latin typeface="Helvetica" charset="0"/>
              </a:rPr>
              <a:t>       </a:t>
            </a:r>
            <a:r>
              <a:rPr lang="en-US" sz="2400" dirty="0">
                <a:latin typeface="Helvetica" charset="0"/>
              </a:rPr>
              <a:t>Health Care Environment</a:t>
            </a:r>
            <a:r>
              <a:rPr lang="en-US" sz="2400" dirty="0" smtClean="0">
                <a:latin typeface="Helvetica" charset="0"/>
              </a:rPr>
              <a:t>: </a:t>
            </a:r>
            <a:r>
              <a:rPr lang="en-US" sz="2200" dirty="0" smtClean="0">
                <a:latin typeface="Helvetica" charset="0"/>
              </a:rPr>
              <a:t>Responsive to Health 	Reform</a:t>
            </a:r>
          </a:p>
          <a:p>
            <a:r>
              <a:rPr lang="en-US" sz="2400" dirty="0" smtClean="0">
                <a:latin typeface="Helvetica" charset="0"/>
              </a:rPr>
              <a:t>       Environmental Engagement</a:t>
            </a:r>
            <a:endParaRPr lang="en-US" sz="2400" dirty="0">
              <a:latin typeface="Helvetica" charset="0"/>
            </a:endParaRPr>
          </a:p>
          <a:p>
            <a:r>
              <a:rPr lang="en-US" sz="2400" dirty="0">
                <a:latin typeface="Helvetica" charset="0"/>
              </a:rPr>
              <a:t>       All-Hazard Preparedness</a:t>
            </a:r>
          </a:p>
          <a:p>
            <a:pPr>
              <a:buNone/>
            </a:pPr>
            <a:r>
              <a:rPr lang="en-US" sz="2400" dirty="0" smtClean="0">
                <a:latin typeface="Helvetica" charset="0"/>
              </a:rPr>
              <a:t>      </a:t>
            </a:r>
            <a:endParaRPr lang="en-US" sz="2400" dirty="0">
              <a:latin typeface="Helvetica" charset="0"/>
            </a:endParaRPr>
          </a:p>
          <a:p>
            <a:r>
              <a:rPr lang="en-US" sz="2400" b="1" dirty="0">
                <a:solidFill>
                  <a:srgbClr val="4E731D"/>
                </a:solidFill>
                <a:latin typeface="Helvetica" charset="0"/>
              </a:rPr>
              <a:t>  Ensure Organizational Excellence</a:t>
            </a:r>
          </a:p>
          <a:p>
            <a:r>
              <a:rPr lang="en-US" sz="2400" b="1" dirty="0">
                <a:solidFill>
                  <a:srgbClr val="4E731D"/>
                </a:solidFill>
                <a:latin typeface="Helvetica" charset="0"/>
              </a:rPr>
              <a:t>       </a:t>
            </a:r>
            <a:r>
              <a:rPr lang="en-US" sz="2400" dirty="0">
                <a:latin typeface="Helvetica" charset="0"/>
              </a:rPr>
              <a:t>Accreditation</a:t>
            </a:r>
          </a:p>
          <a:p>
            <a:r>
              <a:rPr lang="en-US" sz="2400" dirty="0">
                <a:latin typeface="Helvetica" charset="0"/>
              </a:rPr>
              <a:t>       Financial </a:t>
            </a:r>
            <a:r>
              <a:rPr lang="en-US" sz="2400" dirty="0" smtClean="0">
                <a:latin typeface="Helvetica" charset="0"/>
              </a:rPr>
              <a:t>Accountability/Stability</a:t>
            </a:r>
            <a:endParaRPr lang="en-US" sz="2400" dirty="0">
              <a:latin typeface="Helvetica" charset="0"/>
            </a:endParaRPr>
          </a:p>
          <a:p>
            <a:r>
              <a:rPr lang="en-US" sz="2400" dirty="0">
                <a:latin typeface="Helvetica" charset="0"/>
              </a:rPr>
              <a:t>       Technology</a:t>
            </a:r>
          </a:p>
          <a:p>
            <a:r>
              <a:rPr lang="en-US" sz="2400" dirty="0">
                <a:latin typeface="Helvetica" charset="0"/>
              </a:rPr>
              <a:t>       </a:t>
            </a:r>
            <a:r>
              <a:rPr lang="en-US" sz="2400" dirty="0">
                <a:solidFill>
                  <a:srgbClr val="FF0000"/>
                </a:solidFill>
                <a:latin typeface="Helvetica" charset="0"/>
              </a:rPr>
              <a:t>Academic Health Department</a:t>
            </a:r>
          </a:p>
          <a:p>
            <a:endParaRPr lang="en-US" sz="2400" b="1" dirty="0">
              <a:solidFill>
                <a:srgbClr val="4E731D"/>
              </a:solidFill>
              <a:latin typeface="Helvetica" charset="0"/>
            </a:endParaRPr>
          </a:p>
          <a:p>
            <a:pPr>
              <a:lnSpc>
                <a:spcPct val="150000"/>
              </a:lnSpc>
            </a:pPr>
            <a:endParaRPr lang="en-US" sz="2400" dirty="0">
              <a:latin typeface="Helvetica" charset="0"/>
            </a:endParaRPr>
          </a:p>
        </p:txBody>
      </p:sp>
    </p:spTree>
    <p:extLst>
      <p:ext uri="{BB962C8B-B14F-4D97-AF65-F5344CB8AC3E}">
        <p14:creationId xmlns:p14="http://schemas.microsoft.com/office/powerpoint/2010/main" val="2460272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Academic Health Department Attributes</a:t>
            </a:r>
            <a:endParaRPr lang="en-US" dirty="0"/>
          </a:p>
        </p:txBody>
      </p:sp>
      <p:sp>
        <p:nvSpPr>
          <p:cNvPr id="3" name="Content Placeholder 2"/>
          <p:cNvSpPr>
            <a:spLocks noGrp="1"/>
          </p:cNvSpPr>
          <p:nvPr>
            <p:ph idx="1"/>
          </p:nvPr>
        </p:nvSpPr>
        <p:spPr>
          <a:xfrm>
            <a:off x="381000" y="1447800"/>
            <a:ext cx="8534400" cy="4525963"/>
          </a:xfrm>
        </p:spPr>
        <p:txBody>
          <a:bodyPr/>
          <a:lstStyle/>
          <a:p>
            <a:r>
              <a:rPr lang="en-US" sz="2400" dirty="0" smtClean="0"/>
              <a:t>Involvement between at least one academic institution and health  department</a:t>
            </a:r>
          </a:p>
          <a:p>
            <a:endParaRPr lang="en-US" sz="2400" dirty="0" smtClean="0"/>
          </a:p>
          <a:p>
            <a:r>
              <a:rPr lang="en-US" sz="2400" dirty="0" smtClean="0"/>
              <a:t>Formal written partnership agreements between institutions</a:t>
            </a:r>
          </a:p>
          <a:p>
            <a:endParaRPr lang="en-US" sz="2400" dirty="0" smtClean="0"/>
          </a:p>
          <a:p>
            <a:r>
              <a:rPr lang="en-US" sz="2400" dirty="0" smtClean="0"/>
              <a:t>Shared personnel</a:t>
            </a:r>
          </a:p>
          <a:p>
            <a:endParaRPr lang="en-US" sz="2400" dirty="0" smtClean="0"/>
          </a:p>
          <a:p>
            <a:r>
              <a:rPr lang="en-US" sz="2400" dirty="0" smtClean="0"/>
              <a:t>Organizational structures allowing cross-institutional resource sharing</a:t>
            </a:r>
          </a:p>
          <a:p>
            <a:endParaRPr lang="en-US" sz="2400" dirty="0" smtClean="0"/>
          </a:p>
          <a:p>
            <a:r>
              <a:rPr lang="en-US" sz="2400" dirty="0" smtClean="0"/>
              <a:t>Exchange of Resources </a:t>
            </a:r>
          </a:p>
          <a:p>
            <a:endParaRPr lang="en-US" sz="2400" dirty="0"/>
          </a:p>
        </p:txBody>
      </p:sp>
    </p:spTree>
    <p:extLst>
      <p:ext uri="{BB962C8B-B14F-4D97-AF65-F5344CB8AC3E}">
        <p14:creationId xmlns:p14="http://schemas.microsoft.com/office/powerpoint/2010/main" val="27830985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AHD Attributes (continued)</a:t>
            </a:r>
            <a:endParaRPr lang="en-US" dirty="0"/>
          </a:p>
        </p:txBody>
      </p:sp>
      <p:sp>
        <p:nvSpPr>
          <p:cNvPr id="3" name="Content Placeholder 2"/>
          <p:cNvSpPr>
            <a:spLocks noGrp="1"/>
          </p:cNvSpPr>
          <p:nvPr>
            <p:ph idx="1"/>
          </p:nvPr>
        </p:nvSpPr>
        <p:spPr>
          <a:xfrm>
            <a:off x="381000" y="1219200"/>
            <a:ext cx="8534400" cy="4525963"/>
          </a:xfrm>
        </p:spPr>
        <p:txBody>
          <a:bodyPr/>
          <a:lstStyle/>
          <a:p>
            <a:r>
              <a:rPr lang="en-US" sz="2400" dirty="0" smtClean="0"/>
              <a:t>Collaboration to provide education and training for students and public health professionals grounded in public health theory and practice</a:t>
            </a:r>
          </a:p>
          <a:p>
            <a:endParaRPr lang="en-US" sz="2400" dirty="0" smtClean="0"/>
          </a:p>
          <a:p>
            <a:r>
              <a:rPr lang="en-US" sz="2400" dirty="0" smtClean="0"/>
              <a:t>Joint proposal and implementation of research projects</a:t>
            </a:r>
          </a:p>
          <a:p>
            <a:endParaRPr lang="en-US" sz="2400" dirty="0" smtClean="0"/>
          </a:p>
          <a:p>
            <a:r>
              <a:rPr lang="en-US" sz="2400" dirty="0" smtClean="0"/>
              <a:t>Shared support for and participation in public health service provision</a:t>
            </a:r>
          </a:p>
          <a:p>
            <a:endParaRPr lang="en-US" sz="2400" dirty="0" smtClean="0"/>
          </a:p>
          <a:p>
            <a:r>
              <a:rPr lang="en-US" sz="2400" dirty="0" smtClean="0"/>
              <a:t>Collaborative and mutually beneficial relationships</a:t>
            </a:r>
          </a:p>
          <a:p>
            <a:endParaRPr lang="en-US" dirty="0" smtClean="0"/>
          </a:p>
        </p:txBody>
      </p:sp>
    </p:spTree>
    <p:extLst>
      <p:ext uri="{BB962C8B-B14F-4D97-AF65-F5344CB8AC3E}">
        <p14:creationId xmlns:p14="http://schemas.microsoft.com/office/powerpoint/2010/main" val="4007447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SomeONE had a Great Idea…</a:t>
            </a:r>
            <a:endParaRPr lang="en-US" dirty="0"/>
          </a:p>
        </p:txBody>
      </p:sp>
      <p:sp>
        <p:nvSpPr>
          <p:cNvPr id="3" name="Content Placeholder 2"/>
          <p:cNvSpPr>
            <a:spLocks noGrp="1"/>
          </p:cNvSpPr>
          <p:nvPr>
            <p:ph idx="1"/>
          </p:nvPr>
        </p:nvSpPr>
        <p:spPr>
          <a:xfrm>
            <a:off x="381000" y="1219200"/>
            <a:ext cx="8610600" cy="4525963"/>
          </a:xfrm>
        </p:spPr>
        <p:txBody>
          <a:bodyPr/>
          <a:lstStyle/>
          <a:p>
            <a:r>
              <a:rPr lang="en-US" sz="2800" dirty="0" smtClean="0"/>
              <a:t>In 1991, a contract established with the University of Alabama’s Department of Human Nutrition and Jefferson County Department of Health (JCDH) established a preceptorship in Public Health Dietetics</a:t>
            </a:r>
          </a:p>
          <a:p>
            <a:endParaRPr lang="en-US" sz="2800" dirty="0" smtClean="0"/>
          </a:p>
          <a:p>
            <a:pPr lvl="1"/>
            <a:r>
              <a:rPr lang="en-US" sz="2400" dirty="0" smtClean="0"/>
              <a:t>Staff nutritionist recognized need to develop and encourage dieticians in training to enter the public health workforce</a:t>
            </a:r>
          </a:p>
          <a:p>
            <a:pPr lvl="2"/>
            <a:r>
              <a:rPr lang="en-US" sz="2000" dirty="0" smtClean="0"/>
              <a:t>Ability to expand services to JCDH patients</a:t>
            </a:r>
          </a:p>
          <a:p>
            <a:pPr lvl="2"/>
            <a:r>
              <a:rPr lang="en-US" sz="2000" dirty="0" smtClean="0"/>
              <a:t>Opportunity to provide “real-life” experience </a:t>
            </a:r>
          </a:p>
          <a:p>
            <a:pPr lvl="2"/>
            <a:r>
              <a:rPr lang="en-US" sz="2000" dirty="0" smtClean="0"/>
              <a:t>Opportunity to “sell” public health nutrition as a career</a:t>
            </a:r>
          </a:p>
          <a:p>
            <a:pPr lvl="2">
              <a:buNone/>
            </a:pPr>
            <a:endParaRPr lang="en-US" dirty="0" smtClean="0"/>
          </a:p>
          <a:p>
            <a:pPr lvl="2"/>
            <a:endParaRPr lang="en-US" dirty="0" smtClean="0"/>
          </a:p>
          <a:p>
            <a:pPr lvl="1"/>
            <a:endParaRPr lang="en-US" dirty="0" smtClean="0"/>
          </a:p>
          <a:p>
            <a:pPr lvl="2"/>
            <a:endParaRPr lang="en-US" dirty="0"/>
          </a:p>
        </p:txBody>
      </p:sp>
    </p:spTree>
    <p:extLst>
      <p:ext uri="{BB962C8B-B14F-4D97-AF65-F5344CB8AC3E}">
        <p14:creationId xmlns:p14="http://schemas.microsoft.com/office/powerpoint/2010/main" val="15455730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SomeONE’s Great Idea Led to Public Health Internships</a:t>
            </a:r>
            <a:endParaRPr lang="en-US" dirty="0"/>
          </a:p>
        </p:txBody>
      </p:sp>
      <p:sp>
        <p:nvSpPr>
          <p:cNvPr id="3" name="Content Placeholder 2"/>
          <p:cNvSpPr>
            <a:spLocks noGrp="1"/>
          </p:cNvSpPr>
          <p:nvPr>
            <p:ph idx="1"/>
          </p:nvPr>
        </p:nvSpPr>
        <p:spPr>
          <a:xfrm>
            <a:off x="152400" y="1295400"/>
            <a:ext cx="8305800" cy="4525963"/>
          </a:xfrm>
        </p:spPr>
        <p:txBody>
          <a:bodyPr/>
          <a:lstStyle/>
          <a:p>
            <a:r>
              <a:rPr lang="en-US" sz="2800" dirty="0" smtClean="0"/>
              <a:t>JCDH co-provides internships in:</a:t>
            </a:r>
          </a:p>
          <a:p>
            <a:endParaRPr lang="en-US" sz="2800" dirty="0" smtClean="0"/>
          </a:p>
          <a:p>
            <a:pPr lvl="1"/>
            <a:r>
              <a:rPr lang="en-US" sz="2400" dirty="0" smtClean="0"/>
              <a:t>Multiple Public Health Disciplines through its Public Health Internship Program</a:t>
            </a:r>
          </a:p>
          <a:p>
            <a:pPr lvl="2"/>
            <a:r>
              <a:rPr lang="en-US" sz="2000" dirty="0" smtClean="0"/>
              <a:t>UAB School of Public Health (1994 – </a:t>
            </a:r>
            <a:r>
              <a:rPr lang="en-US" sz="2000" dirty="0" smtClean="0"/>
              <a:t>present)</a:t>
            </a:r>
            <a:endParaRPr lang="en-US" sz="2000" dirty="0" smtClean="0"/>
          </a:p>
          <a:p>
            <a:pPr lvl="1"/>
            <a:r>
              <a:rPr lang="en-US" sz="2400" dirty="0" smtClean="0"/>
              <a:t>Public Health Dietetics</a:t>
            </a:r>
          </a:p>
          <a:p>
            <a:pPr lvl="2"/>
            <a:r>
              <a:rPr lang="en-US" sz="2000" dirty="0" smtClean="0"/>
              <a:t>University of Alabama at Birmingham’s School of Health Related Professions (1993 – </a:t>
            </a:r>
            <a:r>
              <a:rPr lang="en-US" sz="2000" dirty="0" smtClean="0"/>
              <a:t>present)</a:t>
            </a:r>
            <a:endParaRPr lang="en-US" sz="2000" dirty="0" smtClean="0"/>
          </a:p>
          <a:p>
            <a:pPr lvl="2"/>
            <a:r>
              <a:rPr lang="en-US" sz="2000" dirty="0" smtClean="0"/>
              <a:t>Oakwood College (2006 – </a:t>
            </a:r>
            <a:r>
              <a:rPr lang="en-US" sz="2000" dirty="0" smtClean="0"/>
              <a:t>present)</a:t>
            </a:r>
            <a:endParaRPr lang="en-US" sz="2000" dirty="0" smtClean="0"/>
          </a:p>
          <a:p>
            <a:pPr lvl="1"/>
            <a:r>
              <a:rPr lang="en-US" sz="2400" dirty="0" smtClean="0"/>
              <a:t>Public Health Pharmaceutical Practice</a:t>
            </a:r>
          </a:p>
          <a:p>
            <a:pPr lvl="2"/>
            <a:r>
              <a:rPr lang="en-US" sz="2000" dirty="0" smtClean="0"/>
              <a:t>Samford University’s McWhorter School  of Pharmacy (2002 – </a:t>
            </a:r>
            <a:r>
              <a:rPr lang="en-US" sz="2000" dirty="0" smtClean="0"/>
              <a:t>present) </a:t>
            </a:r>
            <a:endParaRPr lang="en-US" sz="2000" dirty="0" smtClean="0"/>
          </a:p>
          <a:p>
            <a:pPr lvl="2">
              <a:buNone/>
            </a:pPr>
            <a:endParaRPr lang="en-US" dirty="0" smtClean="0"/>
          </a:p>
          <a:p>
            <a:pPr>
              <a:buNone/>
            </a:pPr>
            <a:r>
              <a:rPr lang="en-US" dirty="0" smtClean="0"/>
              <a:t>	</a:t>
            </a:r>
          </a:p>
          <a:p>
            <a:pPr lvl="1"/>
            <a:endParaRPr lang="en-US" dirty="0"/>
          </a:p>
        </p:txBody>
      </p:sp>
    </p:spTree>
    <p:extLst>
      <p:ext uri="{BB962C8B-B14F-4D97-AF65-F5344CB8AC3E}">
        <p14:creationId xmlns:p14="http://schemas.microsoft.com/office/powerpoint/2010/main" val="3324563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SomeONE’s Great Idea Led to Academic Rotations</a:t>
            </a:r>
            <a:endParaRPr lang="en-US" dirty="0"/>
          </a:p>
        </p:txBody>
      </p:sp>
      <p:sp>
        <p:nvSpPr>
          <p:cNvPr id="3" name="Content Placeholder 2"/>
          <p:cNvSpPr>
            <a:spLocks noGrp="1"/>
          </p:cNvSpPr>
          <p:nvPr>
            <p:ph idx="1"/>
          </p:nvPr>
        </p:nvSpPr>
        <p:spPr>
          <a:xfrm>
            <a:off x="457200" y="1828800"/>
            <a:ext cx="8229600" cy="4525963"/>
          </a:xfrm>
        </p:spPr>
        <p:txBody>
          <a:bodyPr/>
          <a:lstStyle/>
          <a:p>
            <a:r>
              <a:rPr lang="en-US" sz="2800" dirty="0" smtClean="0"/>
              <a:t>Academic rotations at JCDH are offered for:</a:t>
            </a:r>
          </a:p>
          <a:p>
            <a:pPr lvl="1"/>
            <a:r>
              <a:rPr lang="en-US" sz="2400" dirty="0" smtClean="0"/>
              <a:t>Dental Hygiene and Dental Assistant Students</a:t>
            </a:r>
          </a:p>
          <a:p>
            <a:pPr lvl="2"/>
            <a:r>
              <a:rPr lang="en-US" sz="2000" dirty="0" smtClean="0"/>
              <a:t>Wallace State Community College (1995 – </a:t>
            </a:r>
            <a:r>
              <a:rPr lang="en-US" sz="2000" dirty="0" smtClean="0"/>
              <a:t>present)</a:t>
            </a:r>
            <a:endParaRPr lang="en-US" sz="2000" dirty="0" smtClean="0"/>
          </a:p>
          <a:p>
            <a:pPr lvl="2"/>
            <a:r>
              <a:rPr lang="en-US" sz="2000" dirty="0" smtClean="0"/>
              <a:t>Lawson State Community College (2007 – </a:t>
            </a:r>
            <a:r>
              <a:rPr lang="en-US" sz="2000" dirty="0" smtClean="0"/>
              <a:t>present)</a:t>
            </a:r>
            <a:endParaRPr lang="en-US" sz="2000" dirty="0" smtClean="0"/>
          </a:p>
          <a:p>
            <a:pPr lvl="2"/>
            <a:endParaRPr lang="en-US" sz="2000" dirty="0" smtClean="0"/>
          </a:p>
          <a:p>
            <a:pPr lvl="1"/>
            <a:r>
              <a:rPr lang="en-US" sz="2400" dirty="0" smtClean="0"/>
              <a:t>Family Practice and Pediatric Residents</a:t>
            </a:r>
          </a:p>
          <a:p>
            <a:pPr lvl="2"/>
            <a:r>
              <a:rPr lang="en-US" sz="2000" dirty="0" smtClean="0"/>
              <a:t>UAB School of Medicine (1996 – </a:t>
            </a:r>
            <a:r>
              <a:rPr lang="en-US" sz="2000" dirty="0" smtClean="0"/>
              <a:t>present)</a:t>
            </a:r>
            <a:endParaRPr lang="en-US" sz="2000" dirty="0" smtClean="0"/>
          </a:p>
          <a:p>
            <a:pPr lvl="2"/>
            <a:endParaRPr lang="en-US" sz="2000" dirty="0" smtClean="0"/>
          </a:p>
          <a:p>
            <a:pPr lvl="1"/>
            <a:r>
              <a:rPr lang="en-US" sz="2400" dirty="0" smtClean="0"/>
              <a:t>Dental Students and Residents</a:t>
            </a:r>
          </a:p>
          <a:p>
            <a:pPr lvl="2"/>
            <a:r>
              <a:rPr lang="en-US" sz="2000" dirty="0" smtClean="0"/>
              <a:t>UAB School of Dentistry (1998 – </a:t>
            </a:r>
            <a:r>
              <a:rPr lang="en-US" sz="2000" dirty="0" smtClean="0"/>
              <a:t>present)</a:t>
            </a:r>
            <a:endParaRPr lang="en-US" sz="2000" dirty="0" smtClean="0"/>
          </a:p>
          <a:p>
            <a:pPr lvl="2">
              <a:buNone/>
            </a:pPr>
            <a:endParaRPr lang="en-US" dirty="0" smtClean="0"/>
          </a:p>
          <a:p>
            <a:pPr lvl="2"/>
            <a:endParaRPr lang="en-US" dirty="0" smtClean="0"/>
          </a:p>
          <a:p>
            <a:pPr lvl="1"/>
            <a:endParaRPr lang="en-US" dirty="0" smtClean="0"/>
          </a:p>
          <a:p>
            <a:pPr lvl="2"/>
            <a:endParaRPr lang="en-US" dirty="0" smtClean="0"/>
          </a:p>
          <a:p>
            <a:pPr lvl="2"/>
            <a:endParaRPr lang="en-US" dirty="0"/>
          </a:p>
        </p:txBody>
      </p:sp>
    </p:spTree>
    <p:extLst>
      <p:ext uri="{BB962C8B-B14F-4D97-AF65-F5344CB8AC3E}">
        <p14:creationId xmlns:p14="http://schemas.microsoft.com/office/powerpoint/2010/main" val="23827423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SomeONE’s Great Idea Led to..</a:t>
            </a:r>
            <a:endParaRPr lang="en-US" dirty="0"/>
          </a:p>
        </p:txBody>
      </p:sp>
      <p:sp>
        <p:nvSpPr>
          <p:cNvPr id="3" name="Content Placeholder 2"/>
          <p:cNvSpPr>
            <a:spLocks noGrp="1"/>
          </p:cNvSpPr>
          <p:nvPr>
            <p:ph idx="1"/>
          </p:nvPr>
        </p:nvSpPr>
        <p:spPr>
          <a:xfrm>
            <a:off x="457200" y="1371600"/>
            <a:ext cx="8229600" cy="5059363"/>
          </a:xfrm>
        </p:spPr>
        <p:txBody>
          <a:bodyPr/>
          <a:lstStyle/>
          <a:p>
            <a:r>
              <a:rPr lang="en-US" dirty="0" smtClean="0"/>
              <a:t>The first Pharmacy/Public Health Residency in the country</a:t>
            </a:r>
          </a:p>
          <a:p>
            <a:pPr lvl="1"/>
            <a:r>
              <a:rPr lang="en-US" dirty="0" smtClean="0"/>
              <a:t>Established in partnership with the Samford University McWhorter School of Pharmacy (2004 – </a:t>
            </a:r>
            <a:r>
              <a:rPr lang="en-US" dirty="0" smtClean="0"/>
              <a:t>present)</a:t>
            </a:r>
            <a:endParaRPr lang="en-US" dirty="0" smtClean="0"/>
          </a:p>
          <a:p>
            <a:pPr lvl="2"/>
            <a:r>
              <a:rPr lang="en-US" dirty="0" smtClean="0"/>
              <a:t>Eight residents have completed this program</a:t>
            </a:r>
          </a:p>
          <a:p>
            <a:pPr lvl="2"/>
            <a:r>
              <a:rPr lang="en-US" dirty="0" smtClean="0"/>
              <a:t>Two residents are currently participating</a:t>
            </a:r>
          </a:p>
        </p:txBody>
      </p:sp>
    </p:spTree>
    <p:extLst>
      <p:ext uri="{BB962C8B-B14F-4D97-AF65-F5344CB8AC3E}">
        <p14:creationId xmlns:p14="http://schemas.microsoft.com/office/powerpoint/2010/main" val="2092280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An Academic Health Department is Formed</a:t>
            </a:r>
            <a:endParaRPr lang="en-US" dirty="0"/>
          </a:p>
        </p:txBody>
      </p:sp>
      <p:sp>
        <p:nvSpPr>
          <p:cNvPr id="3" name="Content Placeholder 2"/>
          <p:cNvSpPr>
            <a:spLocks noGrp="1"/>
          </p:cNvSpPr>
          <p:nvPr>
            <p:ph idx="1"/>
          </p:nvPr>
        </p:nvSpPr>
        <p:spPr>
          <a:xfrm>
            <a:off x="228600" y="1524000"/>
            <a:ext cx="8686800" cy="4525963"/>
          </a:xfrm>
        </p:spPr>
        <p:txBody>
          <a:bodyPr/>
          <a:lstStyle/>
          <a:p>
            <a:r>
              <a:rPr lang="en-US" sz="2800" dirty="0" smtClean="0"/>
              <a:t>Evolved naturally from the recognition of the intimate link that necessarily exists between academic public health and public health practices, as well as the various shared benefits that result from this linkage.</a:t>
            </a:r>
          </a:p>
          <a:p>
            <a:endParaRPr lang="en-US" sz="2800" dirty="0" smtClean="0"/>
          </a:p>
          <a:p>
            <a:r>
              <a:rPr lang="en-US" sz="2800" dirty="0" smtClean="0"/>
              <a:t>Fueled by early successes with academic agencies with nutrition students</a:t>
            </a:r>
          </a:p>
          <a:p>
            <a:pPr>
              <a:buNone/>
            </a:pPr>
            <a:endParaRPr lang="en-US" sz="2800" dirty="0" smtClean="0"/>
          </a:p>
          <a:p>
            <a:r>
              <a:rPr lang="en-US" sz="2800" dirty="0" smtClean="0"/>
              <a:t>Formalized with an Affiliation Agreement</a:t>
            </a:r>
          </a:p>
          <a:p>
            <a:endParaRPr lang="en-US" dirty="0" smtClean="0"/>
          </a:p>
          <a:p>
            <a:endParaRPr lang="en-US" dirty="0" smtClean="0"/>
          </a:p>
          <a:p>
            <a:pPr lvl="1"/>
            <a:endParaRPr lang="en-US" dirty="0"/>
          </a:p>
        </p:txBody>
      </p:sp>
    </p:spTree>
    <p:extLst>
      <p:ext uri="{BB962C8B-B14F-4D97-AF65-F5344CB8AC3E}">
        <p14:creationId xmlns:p14="http://schemas.microsoft.com/office/powerpoint/2010/main" val="9500592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066800"/>
          </a:xfrm>
        </p:spPr>
        <p:txBody>
          <a:bodyPr/>
          <a:lstStyle/>
          <a:p>
            <a:r>
              <a:rPr lang="en-US" dirty="0" smtClean="0"/>
              <a:t>Affiliation Agreement</a:t>
            </a:r>
            <a:endParaRPr lang="en-US" dirty="0"/>
          </a:p>
        </p:txBody>
      </p:sp>
      <p:sp>
        <p:nvSpPr>
          <p:cNvPr id="3" name="Content Placeholder 2"/>
          <p:cNvSpPr>
            <a:spLocks noGrp="1"/>
          </p:cNvSpPr>
          <p:nvPr>
            <p:ph idx="1"/>
          </p:nvPr>
        </p:nvSpPr>
        <p:spPr>
          <a:xfrm>
            <a:off x="76200" y="914400"/>
            <a:ext cx="8915400" cy="5410200"/>
          </a:xfrm>
        </p:spPr>
        <p:txBody>
          <a:bodyPr/>
          <a:lstStyle/>
          <a:p>
            <a:r>
              <a:rPr lang="en-US" sz="2800" dirty="0" smtClean="0"/>
              <a:t>Affiliation Agreement between UAB’s School of Public Heath (SoPH) and Jefferson County Department of Health (JCDH) established – 1994</a:t>
            </a:r>
          </a:p>
          <a:p>
            <a:endParaRPr lang="en-US" sz="2800" dirty="0" smtClean="0"/>
          </a:p>
          <a:p>
            <a:pPr lvl="2"/>
            <a:r>
              <a:rPr lang="en-US" dirty="0" smtClean="0"/>
              <a:t>Created a joint Advisory Committee </a:t>
            </a:r>
          </a:p>
          <a:p>
            <a:pPr lvl="3"/>
            <a:r>
              <a:rPr lang="en-US" dirty="0" smtClean="0"/>
              <a:t>Provides counsel regarding SoPH and JCDH interactions and fosters a close working relationship inclusive of the following:</a:t>
            </a:r>
          </a:p>
          <a:p>
            <a:pPr lvl="4"/>
            <a:r>
              <a:rPr lang="en-US" sz="1800" dirty="0" smtClean="0"/>
              <a:t>Appointment of JCDH personnel as adjunct SoPH faculty</a:t>
            </a:r>
          </a:p>
          <a:p>
            <a:pPr lvl="4"/>
            <a:r>
              <a:rPr lang="en-US" sz="1800" dirty="0" smtClean="0"/>
              <a:t>SoPH faculty assignment to responsibilities at JCDH</a:t>
            </a:r>
          </a:p>
          <a:p>
            <a:pPr lvl="4"/>
            <a:r>
              <a:rPr lang="en-US" sz="1800" dirty="0" smtClean="0"/>
              <a:t>Student Activities such as Internships and Field Projects</a:t>
            </a:r>
          </a:p>
          <a:p>
            <a:pPr lvl="4"/>
            <a:r>
              <a:rPr lang="en-US" sz="1800" dirty="0" smtClean="0"/>
              <a:t>Job Placement</a:t>
            </a:r>
          </a:p>
          <a:p>
            <a:pPr lvl="4"/>
            <a:r>
              <a:rPr lang="en-US" sz="1800" dirty="0" smtClean="0"/>
              <a:t>Technical  Assistance and Curriculum Consultation</a:t>
            </a:r>
          </a:p>
          <a:p>
            <a:pPr lvl="4"/>
            <a:r>
              <a:rPr lang="en-US" sz="1800" dirty="0" smtClean="0"/>
              <a:t>Research Collaboration</a:t>
            </a:r>
          </a:p>
          <a:p>
            <a:pPr lvl="4"/>
            <a:r>
              <a:rPr lang="en-US" sz="1800" dirty="0" smtClean="0"/>
              <a:t>Information Exchange</a:t>
            </a:r>
          </a:p>
          <a:p>
            <a:pPr lvl="4"/>
            <a:endParaRPr lang="en-US" sz="1800" dirty="0" smtClean="0"/>
          </a:p>
          <a:p>
            <a:pPr lvl="1">
              <a:buNone/>
            </a:pPr>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a:p>
        </p:txBody>
      </p:sp>
      <p:sp>
        <p:nvSpPr>
          <p:cNvPr id="4" name="Rectangle 3"/>
          <p:cNvSpPr/>
          <p:nvPr/>
        </p:nvSpPr>
        <p:spPr>
          <a:xfrm>
            <a:off x="2286000" y="2828836"/>
            <a:ext cx="4572000" cy="646331"/>
          </a:xfrm>
          <a:prstGeom prst="rect">
            <a:avLst/>
          </a:prstGeom>
        </p:spPr>
        <p:txBody>
          <a:bodyPr>
            <a:spAutoFit/>
          </a:bodyPr>
          <a:lstStyle/>
          <a:p>
            <a:pPr algn="l" defTabSz="914400"/>
            <a:endParaRPr lang="en-US" dirty="0" smtClean="0">
              <a:solidFill>
                <a:prstClr val="black"/>
              </a:solidFill>
              <a:ea typeface="+mn-ea"/>
              <a:cs typeface="Arial" charset="0"/>
            </a:endParaRPr>
          </a:p>
          <a:p>
            <a:pPr algn="l" defTabSz="914400"/>
            <a:endParaRPr lang="en-US" dirty="0">
              <a:solidFill>
                <a:prstClr val="black"/>
              </a:solidFill>
              <a:ea typeface="+mn-ea"/>
              <a:cs typeface="Arial" charset="0"/>
            </a:endParaRPr>
          </a:p>
        </p:txBody>
      </p:sp>
    </p:spTree>
    <p:extLst>
      <p:ext uri="{BB962C8B-B14F-4D97-AF65-F5344CB8AC3E}">
        <p14:creationId xmlns:p14="http://schemas.microsoft.com/office/powerpoint/2010/main" val="5432549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And the Ideas Continued…</a:t>
            </a:r>
            <a:endParaRPr lang="en-US" dirty="0"/>
          </a:p>
        </p:txBody>
      </p:sp>
      <p:sp>
        <p:nvSpPr>
          <p:cNvPr id="3" name="Content Placeholder 2"/>
          <p:cNvSpPr>
            <a:spLocks noGrp="1"/>
          </p:cNvSpPr>
          <p:nvPr>
            <p:ph idx="1"/>
          </p:nvPr>
        </p:nvSpPr>
        <p:spPr>
          <a:xfrm>
            <a:off x="381000" y="990600"/>
            <a:ext cx="8305800" cy="4648200"/>
          </a:xfrm>
        </p:spPr>
        <p:txBody>
          <a:bodyPr/>
          <a:lstStyle/>
          <a:p>
            <a:r>
              <a:rPr lang="en-US" sz="2800" dirty="0" smtClean="0"/>
              <a:t>Recognition of the opportunity for written agreements and contracts to expand/enhance service provision</a:t>
            </a:r>
          </a:p>
          <a:p>
            <a:pPr lvl="1"/>
            <a:endParaRPr lang="en-US" sz="2200" dirty="0" smtClean="0"/>
          </a:p>
          <a:p>
            <a:pPr lvl="1"/>
            <a:r>
              <a:rPr lang="en-US" sz="2200" dirty="0" smtClean="0"/>
              <a:t>Agreement with UAB’s Division of Infectious Disease provides additional physician and clinical staff support for JCDH’s STD Program - 1994</a:t>
            </a:r>
          </a:p>
          <a:p>
            <a:pPr lvl="1">
              <a:buNone/>
            </a:pPr>
            <a:endParaRPr lang="en-US" sz="2200" dirty="0" smtClean="0"/>
          </a:p>
          <a:p>
            <a:pPr lvl="1"/>
            <a:r>
              <a:rPr lang="en-US" sz="2200" dirty="0" smtClean="0"/>
              <a:t>Contract with UAB’s School of Optometry provides vision screening and ocular disease services - 1996</a:t>
            </a:r>
          </a:p>
          <a:p>
            <a:pPr lvl="1"/>
            <a:endParaRPr lang="en-US" sz="2200" dirty="0" smtClean="0"/>
          </a:p>
          <a:p>
            <a:pPr lvl="1"/>
            <a:r>
              <a:rPr lang="en-US" sz="2200" dirty="0" smtClean="0"/>
              <a:t>Contract with UAB’s School of Dentistry provides specialty dental services - 1997</a:t>
            </a:r>
          </a:p>
          <a:p>
            <a:pPr lvl="1">
              <a:buNone/>
            </a:pPr>
            <a:endParaRPr lang="en-US" sz="2400" dirty="0" smtClean="0"/>
          </a:p>
          <a:p>
            <a:endParaRPr lang="en-US" dirty="0"/>
          </a:p>
        </p:txBody>
      </p:sp>
    </p:spTree>
    <p:extLst>
      <p:ext uri="{BB962C8B-B14F-4D97-AF65-F5344CB8AC3E}">
        <p14:creationId xmlns:p14="http://schemas.microsoft.com/office/powerpoint/2010/main" val="10090433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And the Ideas Continued…</a:t>
            </a:r>
            <a:endParaRPr lang="en-US" dirty="0"/>
          </a:p>
        </p:txBody>
      </p:sp>
      <p:sp>
        <p:nvSpPr>
          <p:cNvPr id="3" name="Content Placeholder 2"/>
          <p:cNvSpPr>
            <a:spLocks noGrp="1"/>
          </p:cNvSpPr>
          <p:nvPr>
            <p:ph idx="1"/>
          </p:nvPr>
        </p:nvSpPr>
        <p:spPr>
          <a:xfrm>
            <a:off x="457200" y="1143000"/>
            <a:ext cx="8229600" cy="4525963"/>
          </a:xfrm>
        </p:spPr>
        <p:txBody>
          <a:bodyPr/>
          <a:lstStyle/>
          <a:p>
            <a:pPr marL="342900" lvl="1" indent="-342900">
              <a:buFont typeface="Arial" charset="0"/>
              <a:buChar char="•"/>
            </a:pPr>
            <a:r>
              <a:rPr lang="en-US" sz="2400" dirty="0" smtClean="0"/>
              <a:t>Contract with the McWhorter School of Pharmacy provides pharmaceutical education and instruction - 2002 </a:t>
            </a:r>
          </a:p>
          <a:p>
            <a:pPr marL="342900" lvl="1" indent="-342900">
              <a:buFont typeface="Arial" charset="0"/>
              <a:buChar char="•"/>
            </a:pPr>
            <a:endParaRPr lang="en-US" sz="2400" dirty="0" smtClean="0"/>
          </a:p>
          <a:p>
            <a:pPr marL="342900" lvl="1" indent="-342900">
              <a:buFont typeface="Arial" charset="0"/>
              <a:buChar char="•"/>
            </a:pPr>
            <a:r>
              <a:rPr lang="en-US" sz="2400" dirty="0" smtClean="0"/>
              <a:t>Contract with Stanford University to use its Chronic Disease Self-Management Program increases JCDH Community Health’s reach - 2010</a:t>
            </a:r>
          </a:p>
          <a:p>
            <a:pPr marL="342900" lvl="1" indent="-342900">
              <a:buFont typeface="Arial" charset="0"/>
              <a:buChar char="•"/>
            </a:pPr>
            <a:endParaRPr lang="en-US" sz="2400" dirty="0" smtClean="0"/>
          </a:p>
          <a:p>
            <a:pPr marL="342900" lvl="1" indent="-342900">
              <a:buFont typeface="Arial" charset="0"/>
              <a:buChar char="•"/>
            </a:pPr>
            <a:r>
              <a:rPr lang="en-US" sz="2400" dirty="0" smtClean="0"/>
              <a:t>JCDH provides training for pharmacy interns on adverse drug event detection, monitoring, and management - 2011</a:t>
            </a:r>
          </a:p>
          <a:p>
            <a:pPr marL="342900" lvl="1" indent="-342900">
              <a:buFont typeface="Arial" charset="0"/>
              <a:buChar char="•"/>
            </a:pPr>
            <a:endParaRPr lang="en-US" sz="2400" dirty="0" smtClean="0"/>
          </a:p>
          <a:p>
            <a:pPr marL="342900" lvl="1" indent="-342900">
              <a:buFont typeface="Arial" charset="0"/>
              <a:buChar char="•"/>
            </a:pPr>
            <a:r>
              <a:rPr lang="en-US" sz="2400" dirty="0" smtClean="0"/>
              <a:t>JCDH staff serve as adjunct faculty and guest lecturers                        for UAB’s School of Public Health</a:t>
            </a:r>
          </a:p>
          <a:p>
            <a:pPr marL="342900" lvl="1" indent="-342900">
              <a:buFont typeface="Arial" charset="0"/>
              <a:buChar char="•"/>
            </a:pPr>
            <a:endParaRPr lang="en-US" sz="2400" dirty="0" smtClean="0"/>
          </a:p>
          <a:p>
            <a:endParaRPr lang="en-US" dirty="0"/>
          </a:p>
        </p:txBody>
      </p:sp>
    </p:spTree>
    <p:extLst>
      <p:ext uri="{BB962C8B-B14F-4D97-AF65-F5344CB8AC3E}">
        <p14:creationId xmlns:p14="http://schemas.microsoft.com/office/powerpoint/2010/main" val="16525976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And the Ideas Evolved…</a:t>
            </a:r>
            <a:endParaRPr lang="en-US" dirty="0"/>
          </a:p>
        </p:txBody>
      </p:sp>
      <p:sp>
        <p:nvSpPr>
          <p:cNvPr id="3" name="Content Placeholder 2"/>
          <p:cNvSpPr>
            <a:spLocks noGrp="1"/>
          </p:cNvSpPr>
          <p:nvPr>
            <p:ph idx="1"/>
          </p:nvPr>
        </p:nvSpPr>
        <p:spPr>
          <a:xfrm>
            <a:off x="457200" y="1066800"/>
            <a:ext cx="8229600" cy="5059363"/>
          </a:xfrm>
        </p:spPr>
        <p:txBody>
          <a:bodyPr/>
          <a:lstStyle/>
          <a:p>
            <a:r>
              <a:rPr lang="en-US" sz="2800" dirty="0" smtClean="0"/>
              <a:t>To include research and grant activities:</a:t>
            </a:r>
          </a:p>
          <a:p>
            <a:pPr lvl="1"/>
            <a:endParaRPr lang="en-US" sz="2400" dirty="0" smtClean="0"/>
          </a:p>
          <a:p>
            <a:pPr lvl="1"/>
            <a:r>
              <a:rPr lang="en-US" sz="2400" dirty="0" smtClean="0"/>
              <a:t>CDC-funded “Sexually Transmitted Disease/HIV Prevention Center” with  UAB’s Division of Infectious Disease (2006 – present)</a:t>
            </a:r>
          </a:p>
          <a:p>
            <a:pPr lvl="1"/>
            <a:endParaRPr lang="en-US" sz="2400" dirty="0" smtClean="0"/>
          </a:p>
          <a:p>
            <a:pPr lvl="1"/>
            <a:r>
              <a:rPr lang="en-US" sz="2400" dirty="0" smtClean="0"/>
              <a:t>CDC-funded “Moon Dust Project” with UAB’s Division of Infectious Disease (2007 – 2010)</a:t>
            </a:r>
          </a:p>
          <a:p>
            <a:pPr lvl="1"/>
            <a:endParaRPr lang="en-US" sz="2400" dirty="0" smtClean="0"/>
          </a:p>
          <a:p>
            <a:pPr lvl="1"/>
            <a:r>
              <a:rPr lang="en-US" sz="2400" dirty="0" smtClean="0"/>
              <a:t>American Pharmacy Association Foundation-funded “Project IMPACT” (2011-2012)</a:t>
            </a:r>
          </a:p>
          <a:p>
            <a:pPr lvl="2"/>
            <a:endParaRPr lang="en-US" dirty="0" smtClean="0"/>
          </a:p>
          <a:p>
            <a:pPr lvl="2"/>
            <a:endParaRPr lang="en-US" dirty="0" smtClean="0"/>
          </a:p>
          <a:p>
            <a:pPr lvl="2"/>
            <a:endParaRPr lang="en-US" dirty="0" smtClean="0"/>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20371388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990600"/>
          </a:xfrm>
        </p:spPr>
        <p:txBody>
          <a:bodyPr/>
          <a:lstStyle/>
          <a:p>
            <a:r>
              <a:rPr lang="en-US" dirty="0" smtClean="0"/>
              <a:t>AHD Success Story #1</a:t>
            </a:r>
            <a:endParaRPr lang="en-US" dirty="0"/>
          </a:p>
        </p:txBody>
      </p:sp>
      <p:sp>
        <p:nvSpPr>
          <p:cNvPr id="3" name="Content Placeholder 2"/>
          <p:cNvSpPr>
            <a:spLocks noGrp="1"/>
          </p:cNvSpPr>
          <p:nvPr>
            <p:ph idx="1"/>
          </p:nvPr>
        </p:nvSpPr>
        <p:spPr>
          <a:xfrm>
            <a:off x="152400" y="762000"/>
            <a:ext cx="8763000" cy="4525963"/>
          </a:xfrm>
        </p:spPr>
        <p:txBody>
          <a:bodyPr/>
          <a:lstStyle/>
          <a:p>
            <a:pPr marL="742950" lvl="2" indent="-342900">
              <a:buNone/>
            </a:pPr>
            <a:r>
              <a:rPr lang="en-US" sz="2000" dirty="0" smtClean="0"/>
              <a:t>	</a:t>
            </a:r>
          </a:p>
          <a:p>
            <a:pPr lvl="1"/>
            <a:r>
              <a:rPr lang="en-US" dirty="0" smtClean="0"/>
              <a:t>Contract with UAB School of Public Health to identify and introduce potential research projects (2010-11)</a:t>
            </a:r>
          </a:p>
          <a:p>
            <a:pPr lvl="1"/>
            <a:endParaRPr lang="en-US" dirty="0" smtClean="0"/>
          </a:p>
          <a:p>
            <a:pPr lvl="2"/>
            <a:r>
              <a:rPr lang="en-US" dirty="0" smtClean="0"/>
              <a:t>Identification and selection of three research topics</a:t>
            </a:r>
          </a:p>
          <a:p>
            <a:pPr lvl="2"/>
            <a:r>
              <a:rPr lang="en-US" dirty="0" smtClean="0"/>
              <a:t>Staff support in conducting the research and analyzing results</a:t>
            </a:r>
          </a:p>
          <a:p>
            <a:pPr lvl="2"/>
            <a:r>
              <a:rPr lang="en-US" dirty="0" smtClean="0"/>
              <a:t>“How to Get Published” Lecture Series</a:t>
            </a:r>
          </a:p>
          <a:p>
            <a:pPr lvl="2"/>
            <a:r>
              <a:rPr lang="en-US" dirty="0" smtClean="0"/>
              <a:t>Submission of two grant proposals</a:t>
            </a:r>
          </a:p>
          <a:p>
            <a:pPr lvl="2"/>
            <a:r>
              <a:rPr lang="en-US" dirty="0" smtClean="0"/>
              <a:t>Submission of  four articles (two accepted for publication)</a:t>
            </a:r>
          </a:p>
          <a:p>
            <a:pPr lvl="2"/>
            <a:r>
              <a:rPr lang="en-US" dirty="0" smtClean="0"/>
              <a:t>Three national presentations</a:t>
            </a:r>
          </a:p>
          <a:p>
            <a:pPr lvl="2"/>
            <a:r>
              <a:rPr lang="en-US" dirty="0" smtClean="0"/>
              <a:t>Strengthened Partnership</a:t>
            </a:r>
          </a:p>
          <a:p>
            <a:pPr lvl="2"/>
            <a:endParaRPr lang="en-US" dirty="0" smtClean="0"/>
          </a:p>
          <a:p>
            <a:pPr lvl="2"/>
            <a:endParaRPr lang="en-US" dirty="0" smtClean="0"/>
          </a:p>
          <a:p>
            <a:endParaRPr lang="en-US" dirty="0"/>
          </a:p>
        </p:txBody>
      </p:sp>
    </p:spTree>
    <p:extLst>
      <p:ext uri="{BB962C8B-B14F-4D97-AF65-F5344CB8AC3E}">
        <p14:creationId xmlns:p14="http://schemas.microsoft.com/office/powerpoint/2010/main" val="33753584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AHD Success Story #2</a:t>
            </a:r>
            <a:endParaRPr lang="en-US" dirty="0"/>
          </a:p>
        </p:txBody>
      </p:sp>
      <p:sp>
        <p:nvSpPr>
          <p:cNvPr id="3" name="Content Placeholder 2"/>
          <p:cNvSpPr>
            <a:spLocks noGrp="1"/>
          </p:cNvSpPr>
          <p:nvPr>
            <p:ph idx="1"/>
          </p:nvPr>
        </p:nvSpPr>
        <p:spPr>
          <a:xfrm>
            <a:off x="152400" y="685800"/>
            <a:ext cx="8686800" cy="5943600"/>
          </a:xfrm>
        </p:spPr>
        <p:txBody>
          <a:bodyPr/>
          <a:lstStyle/>
          <a:p>
            <a:r>
              <a:rPr lang="en-US" sz="2800" dirty="0" smtClean="0"/>
              <a:t>Partnership with the McWhorter School of Pharmacy over the past 12 months resulted in:</a:t>
            </a:r>
          </a:p>
          <a:p>
            <a:endParaRPr lang="en-US" sz="2800" dirty="0" smtClean="0"/>
          </a:p>
          <a:p>
            <a:pPr lvl="1"/>
            <a:r>
              <a:rPr lang="en-US" sz="2400" dirty="0" smtClean="0"/>
              <a:t>Participation in HRSA’s Patient Safety and Pharmacy Services Collaborative 3.0 and 4.0</a:t>
            </a:r>
          </a:p>
          <a:p>
            <a:pPr lvl="2"/>
            <a:r>
              <a:rPr lang="en-US" sz="2000" dirty="0" smtClean="0"/>
              <a:t>Mean decrease in  A1C of &gt;2% in focused population</a:t>
            </a:r>
          </a:p>
          <a:p>
            <a:pPr lvl="2"/>
            <a:endParaRPr lang="en-US" sz="2000" dirty="0" smtClean="0"/>
          </a:p>
          <a:p>
            <a:pPr lvl="1"/>
            <a:r>
              <a:rPr lang="en-US" sz="2400" dirty="0" smtClean="0"/>
              <a:t>Selection as one of 25 communities awarded Project IMPACT grant funding through the APhA Foundation</a:t>
            </a:r>
          </a:p>
          <a:p>
            <a:pPr lvl="2"/>
            <a:r>
              <a:rPr lang="en-US" sz="2000" dirty="0" smtClean="0"/>
              <a:t>Expansion to four high-risk diabetes education clinic locations     </a:t>
            </a:r>
          </a:p>
          <a:p>
            <a:pPr lvl="2"/>
            <a:endParaRPr lang="en-US" dirty="0" smtClean="0"/>
          </a:p>
          <a:p>
            <a:pPr lvl="1"/>
            <a:r>
              <a:rPr lang="en-US" sz="2400" dirty="0" smtClean="0"/>
              <a:t>Numerous national presentations</a:t>
            </a:r>
          </a:p>
          <a:p>
            <a:pPr lvl="1"/>
            <a:endParaRPr lang="en-US" sz="2400" dirty="0" smtClean="0"/>
          </a:p>
          <a:p>
            <a:pPr lvl="1">
              <a:buNone/>
            </a:pPr>
            <a:endParaRPr lang="en-US" dirty="0" smtClean="0"/>
          </a:p>
          <a:p>
            <a:pPr lvl="2">
              <a:buNone/>
            </a:pPr>
            <a:endParaRPr lang="en-US" dirty="0"/>
          </a:p>
        </p:txBody>
      </p:sp>
    </p:spTree>
    <p:extLst>
      <p:ext uri="{BB962C8B-B14F-4D97-AF65-F5344CB8AC3E}">
        <p14:creationId xmlns:p14="http://schemas.microsoft.com/office/powerpoint/2010/main" val="8594974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838200"/>
          </a:xfrm>
        </p:spPr>
        <p:txBody>
          <a:bodyPr/>
          <a:lstStyle/>
          <a:p>
            <a:r>
              <a:rPr lang="en-US" dirty="0" smtClean="0"/>
              <a:t>AHD: Lessons Learned</a:t>
            </a:r>
            <a:endParaRPr lang="en-US" dirty="0"/>
          </a:p>
        </p:txBody>
      </p:sp>
      <p:sp>
        <p:nvSpPr>
          <p:cNvPr id="3" name="Content Placeholder 2"/>
          <p:cNvSpPr>
            <a:spLocks noGrp="1"/>
          </p:cNvSpPr>
          <p:nvPr>
            <p:ph idx="1"/>
          </p:nvPr>
        </p:nvSpPr>
        <p:spPr>
          <a:xfrm>
            <a:off x="304800" y="838200"/>
            <a:ext cx="8534400" cy="4525963"/>
          </a:xfrm>
        </p:spPr>
        <p:txBody>
          <a:bodyPr/>
          <a:lstStyle/>
          <a:p>
            <a:r>
              <a:rPr lang="en-US" sz="2400" dirty="0" smtClean="0"/>
              <a:t>It all begins with SomeONE having a GREAT IDEA</a:t>
            </a:r>
          </a:p>
          <a:p>
            <a:endParaRPr lang="en-US" sz="2400" dirty="0" smtClean="0"/>
          </a:p>
          <a:p>
            <a:r>
              <a:rPr lang="en-US" sz="2400" dirty="0" smtClean="0"/>
              <a:t>Start from where you are; look for natural synergies between agencies (You just may be an AHD and didn’t know it!) </a:t>
            </a:r>
          </a:p>
          <a:p>
            <a:endParaRPr lang="en-US" sz="2400" dirty="0" smtClean="0"/>
          </a:p>
          <a:p>
            <a:r>
              <a:rPr lang="en-US" sz="2400" dirty="0" smtClean="0"/>
              <a:t>Let small successes breed larger successes</a:t>
            </a:r>
          </a:p>
          <a:p>
            <a:endParaRPr lang="en-US" sz="2400" dirty="0" smtClean="0"/>
          </a:p>
          <a:p>
            <a:r>
              <a:rPr lang="en-US" sz="2400" dirty="0" smtClean="0"/>
              <a:t>Recognize that maximizing opportunities takes time and the right partners</a:t>
            </a:r>
          </a:p>
          <a:p>
            <a:endParaRPr lang="en-US" sz="2400" dirty="0" smtClean="0"/>
          </a:p>
          <a:p>
            <a:r>
              <a:rPr lang="en-US" sz="2400" dirty="0" smtClean="0"/>
              <a:t>Consider AHD as part of your strategic plan</a:t>
            </a:r>
          </a:p>
          <a:p>
            <a:endParaRPr lang="en-US" sz="2400" dirty="0" smtClean="0"/>
          </a:p>
          <a:p>
            <a:r>
              <a:rPr lang="en-US" sz="2400" b="1" dirty="0" smtClean="0">
                <a:solidFill>
                  <a:srgbClr val="FF0000"/>
                </a:solidFill>
              </a:rPr>
              <a:t>Be the SomeONE!</a:t>
            </a:r>
          </a:p>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endParaRPr lang="en-US" dirty="0"/>
          </a:p>
        </p:txBody>
      </p:sp>
    </p:spTree>
    <p:extLst>
      <p:ext uri="{BB962C8B-B14F-4D97-AF65-F5344CB8AC3E}">
        <p14:creationId xmlns:p14="http://schemas.microsoft.com/office/powerpoint/2010/main" val="33567739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p:txBody>
          <a:bodyPr/>
          <a:lstStyle/>
          <a:p>
            <a:pPr>
              <a:buFont typeface="Arial" pitchFamily="34" charset="0"/>
              <a:buChar char="•"/>
            </a:pPr>
            <a:endParaRPr lang="en-US" dirty="0" smtClean="0"/>
          </a:p>
          <a:p>
            <a:pPr marL="0" indent="0">
              <a:buNone/>
            </a:pPr>
            <a:endParaRPr lang="en-US" dirty="0"/>
          </a:p>
          <a:p>
            <a:pPr marL="0" indent="0" algn="ctr">
              <a:buNone/>
            </a:pPr>
            <a:r>
              <a:rPr lang="en-US" sz="2800" b="1" dirty="0" smtClean="0"/>
              <a:t>AHD Case Studies: New AHD</a:t>
            </a:r>
          </a:p>
          <a:p>
            <a:pPr marL="0" indent="0" algn="ctr">
              <a:buNone/>
            </a:pPr>
            <a:r>
              <a:rPr lang="en-US" dirty="0" smtClean="0"/>
              <a:t>Charles Hamilton, </a:t>
            </a:r>
            <a:r>
              <a:rPr lang="en-US" dirty="0" err="1" smtClean="0"/>
              <a:t>DrPH</a:t>
            </a:r>
            <a:r>
              <a:rPr lang="en-US" dirty="0" smtClean="0"/>
              <a:t>, MPH</a:t>
            </a:r>
          </a:p>
          <a:p>
            <a:pPr marL="0" indent="0" algn="ctr">
              <a:buNone/>
            </a:pPr>
            <a:r>
              <a:rPr lang="en-US" dirty="0" smtClean="0"/>
              <a:t>University of Tennessee</a:t>
            </a:r>
          </a:p>
        </p:txBody>
      </p:sp>
    </p:spTree>
    <p:extLst>
      <p:ext uri="{BB962C8B-B14F-4D97-AF65-F5344CB8AC3E}">
        <p14:creationId xmlns:p14="http://schemas.microsoft.com/office/powerpoint/2010/main" val="9763243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2079625"/>
          </a:xfrm>
        </p:spPr>
        <p:txBody>
          <a:bodyPr/>
          <a:lstStyle/>
          <a:p>
            <a:r>
              <a:rPr lang="en-US" sz="2800" b="1" cap="none" dirty="0" smtClean="0"/>
              <a:t>Linking Public Health Academia and Practice:  </a:t>
            </a:r>
            <a:r>
              <a:rPr lang="en-US" sz="2400" cap="none" dirty="0" smtClean="0">
                <a:solidFill>
                  <a:schemeClr val="tx1"/>
                </a:solidFill>
              </a:rPr>
              <a:t>Forming an Academic Health Department in </a:t>
            </a:r>
            <a:br>
              <a:rPr lang="en-US" sz="2400" cap="none" dirty="0" smtClean="0">
                <a:solidFill>
                  <a:schemeClr val="tx1"/>
                </a:solidFill>
              </a:rPr>
            </a:br>
            <a:r>
              <a:rPr lang="en-US" sz="2400" cap="none" dirty="0" smtClean="0">
                <a:solidFill>
                  <a:schemeClr val="tx1"/>
                </a:solidFill>
              </a:rPr>
              <a:t>Knox County, Tennessee </a:t>
            </a:r>
            <a:r>
              <a:rPr lang="en-US" sz="2800" dirty="0" smtClean="0">
                <a:solidFill>
                  <a:schemeClr val="tx1"/>
                </a:solidFill>
              </a:rPr>
              <a:t/>
            </a:r>
            <a:br>
              <a:rPr lang="en-US" sz="2800" dirty="0" smtClean="0">
                <a:solidFill>
                  <a:schemeClr val="tx1"/>
                </a:solidFill>
              </a:rPr>
            </a:br>
            <a:endParaRPr lang="en-US" sz="2800" dirty="0">
              <a:solidFill>
                <a:schemeClr val="tx1"/>
              </a:solidFill>
            </a:endParaRPr>
          </a:p>
        </p:txBody>
      </p:sp>
      <p:sp>
        <p:nvSpPr>
          <p:cNvPr id="3" name="Subtitle 2"/>
          <p:cNvSpPr>
            <a:spLocks noGrp="1"/>
          </p:cNvSpPr>
          <p:nvPr>
            <p:ph type="subTitle" idx="1"/>
          </p:nvPr>
        </p:nvSpPr>
        <p:spPr>
          <a:xfrm>
            <a:off x="3733800" y="3962400"/>
            <a:ext cx="5410200" cy="2133600"/>
          </a:xfrm>
        </p:spPr>
        <p:txBody>
          <a:bodyPr>
            <a:normAutofit fontScale="92500" lnSpcReduction="20000"/>
          </a:bodyPr>
          <a:lstStyle/>
          <a:p>
            <a:r>
              <a:rPr lang="en-US" dirty="0" smtClean="0"/>
              <a:t>Charles Hamilton, DrPH, MPH</a:t>
            </a:r>
          </a:p>
          <a:p>
            <a:r>
              <a:rPr lang="en-US" dirty="0" smtClean="0"/>
              <a:t>Professor &amp; Director, MPH Program</a:t>
            </a:r>
          </a:p>
          <a:p>
            <a:r>
              <a:rPr lang="en-US" dirty="0" smtClean="0"/>
              <a:t>Department of Public Health</a:t>
            </a:r>
          </a:p>
          <a:p>
            <a:r>
              <a:rPr lang="en-US" dirty="0" smtClean="0"/>
              <a:t>University of Tennessee</a:t>
            </a:r>
          </a:p>
          <a:p>
            <a:r>
              <a:rPr lang="en-US" dirty="0" smtClean="0"/>
              <a:t>Knoxville, TN</a:t>
            </a:r>
          </a:p>
          <a:p>
            <a:r>
              <a:rPr lang="en-US" dirty="0" smtClean="0"/>
              <a:t>November 1, 2011</a:t>
            </a:r>
            <a:endParaRPr lang="en-US" dirty="0"/>
          </a:p>
        </p:txBody>
      </p:sp>
    </p:spTree>
    <p:extLst>
      <p:ext uri="{BB962C8B-B14F-4D97-AF65-F5344CB8AC3E}">
        <p14:creationId xmlns:p14="http://schemas.microsoft.com/office/powerpoint/2010/main" val="35102781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Items of Discussion </a:t>
            </a:r>
          </a:p>
        </p:txBody>
      </p:sp>
      <p:sp>
        <p:nvSpPr>
          <p:cNvPr id="3" name="Content Placeholder 2"/>
          <p:cNvSpPr>
            <a:spLocks noGrp="1"/>
          </p:cNvSpPr>
          <p:nvPr>
            <p:ph idx="1"/>
          </p:nvPr>
        </p:nvSpPr>
        <p:spPr/>
        <p:txBody>
          <a:bodyPr/>
          <a:lstStyle/>
          <a:p>
            <a:pPr marL="0" indent="0">
              <a:buNone/>
            </a:pPr>
            <a:r>
              <a:rPr lang="en-US" dirty="0" smtClean="0"/>
              <a:t>1. Partnering Organizations</a:t>
            </a:r>
          </a:p>
          <a:p>
            <a:pPr lvl="1"/>
            <a:r>
              <a:rPr lang="en-US" dirty="0" smtClean="0"/>
              <a:t>University of Tennessee Department of Public Health</a:t>
            </a:r>
          </a:p>
          <a:p>
            <a:pPr lvl="1"/>
            <a:r>
              <a:rPr lang="en-US" dirty="0" smtClean="0"/>
              <a:t>Knox County Health Department</a:t>
            </a:r>
          </a:p>
          <a:p>
            <a:pPr marL="0" indent="0">
              <a:buNone/>
            </a:pPr>
            <a:r>
              <a:rPr lang="en-US" dirty="0" smtClean="0"/>
              <a:t>2. Historical Underpinnings</a:t>
            </a:r>
          </a:p>
          <a:p>
            <a:pPr marL="0" indent="0">
              <a:buNone/>
            </a:pPr>
            <a:r>
              <a:rPr lang="en-US" dirty="0" smtClean="0"/>
              <a:t>3. Memorandum of Understanding</a:t>
            </a:r>
          </a:p>
          <a:p>
            <a:pPr marL="0" indent="0">
              <a:buNone/>
            </a:pPr>
            <a:r>
              <a:rPr lang="en-US" dirty="0" smtClean="0"/>
              <a:t>4. Academic Health Department Leadership</a:t>
            </a:r>
          </a:p>
          <a:p>
            <a:pPr marL="0" indent="0">
              <a:buNone/>
            </a:pPr>
            <a:r>
              <a:rPr lang="en-US" dirty="0" smtClean="0"/>
              <a:t>5. Academic Health Department Coordinator</a:t>
            </a:r>
          </a:p>
          <a:p>
            <a:pPr marL="0" indent="0">
              <a:buNone/>
            </a:pPr>
            <a:r>
              <a:rPr lang="en-US" dirty="0" smtClean="0"/>
              <a:t>6. Public Health Grand Rounds</a:t>
            </a:r>
          </a:p>
          <a:p>
            <a:pPr marL="0" indent="0">
              <a:buNone/>
            </a:pPr>
            <a:r>
              <a:rPr lang="en-US" dirty="0" smtClean="0"/>
              <a:t>7. Benefits and Challenges</a:t>
            </a:r>
          </a:p>
          <a:p>
            <a:pPr marL="0" indent="0">
              <a:buNone/>
            </a:pPr>
            <a:r>
              <a:rPr lang="en-US" dirty="0" smtClean="0"/>
              <a:t>8. Acknowledgements </a:t>
            </a:r>
            <a:endParaRPr lang="en-US" dirty="0"/>
          </a:p>
        </p:txBody>
      </p:sp>
    </p:spTree>
    <p:extLst>
      <p:ext uri="{BB962C8B-B14F-4D97-AF65-F5344CB8AC3E}">
        <p14:creationId xmlns:p14="http://schemas.microsoft.com/office/powerpoint/2010/main" val="13621957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0" y="762000"/>
            <a:ext cx="5867400" cy="5577840"/>
          </a:xfrm>
        </p:spPr>
        <p:txBody>
          <a:bodyPr>
            <a:normAutofit fontScale="85000" lnSpcReduction="10000"/>
          </a:bodyPr>
          <a:lstStyle/>
          <a:p>
            <a:pPr marL="0" indent="0">
              <a:buNone/>
            </a:pPr>
            <a:r>
              <a:rPr lang="en-US" sz="3300" b="1" dirty="0" smtClean="0">
                <a:solidFill>
                  <a:schemeClr val="tx2"/>
                </a:solidFill>
              </a:rPr>
              <a:t>UT Department of Public Health</a:t>
            </a:r>
          </a:p>
          <a:p>
            <a:pPr marL="0" indent="0">
              <a:buNone/>
            </a:pPr>
            <a:r>
              <a:rPr lang="en-US" sz="2400" u="sng" dirty="0" smtClean="0">
                <a:solidFill>
                  <a:srgbClr val="0070C0"/>
                </a:solidFill>
              </a:rPr>
              <a:t>Academic Programs</a:t>
            </a:r>
          </a:p>
          <a:p>
            <a:r>
              <a:rPr lang="en-US" sz="2600" dirty="0" smtClean="0"/>
              <a:t>MPH Degree (accredited by Council on Education for Public Health)</a:t>
            </a:r>
          </a:p>
          <a:p>
            <a:pPr marL="0" indent="0">
              <a:buNone/>
            </a:pPr>
            <a:r>
              <a:rPr lang="en-US" sz="2600" dirty="0" smtClean="0"/>
              <a:t>	Community Health Education</a:t>
            </a:r>
          </a:p>
          <a:p>
            <a:pPr marL="0" indent="0">
              <a:buNone/>
            </a:pPr>
            <a:r>
              <a:rPr lang="en-US" sz="2600" dirty="0" smtClean="0"/>
              <a:t>	Health Planning/Administration</a:t>
            </a:r>
          </a:p>
          <a:p>
            <a:pPr marL="0" indent="0">
              <a:buNone/>
            </a:pPr>
            <a:r>
              <a:rPr lang="en-US" sz="2600" dirty="0" smtClean="0"/>
              <a:t>	Veterinary Public Health</a:t>
            </a:r>
          </a:p>
          <a:p>
            <a:r>
              <a:rPr lang="en-US" sz="2600" dirty="0" smtClean="0"/>
              <a:t>Dual MS-MPH Degree (PH Nutrition)</a:t>
            </a:r>
          </a:p>
          <a:p>
            <a:r>
              <a:rPr lang="en-US" sz="2600" dirty="0" smtClean="0"/>
              <a:t>PhD in Health Behavior/Health Education</a:t>
            </a:r>
          </a:p>
          <a:p>
            <a:pPr marL="0" indent="0">
              <a:buNone/>
            </a:pPr>
            <a:r>
              <a:rPr lang="en-US" sz="2400" u="sng" dirty="0" smtClean="0">
                <a:solidFill>
                  <a:srgbClr val="0070C0"/>
                </a:solidFill>
              </a:rPr>
              <a:t>Faculty</a:t>
            </a:r>
          </a:p>
          <a:p>
            <a:r>
              <a:rPr lang="en-US" sz="2600" dirty="0" smtClean="0"/>
              <a:t>9 full-time + 4 adjunct </a:t>
            </a:r>
          </a:p>
          <a:p>
            <a:r>
              <a:rPr lang="en-US" sz="2600" dirty="0" smtClean="0"/>
              <a:t>3 Veterinary Medicine + 4 PH Nutrition</a:t>
            </a:r>
          </a:p>
          <a:p>
            <a:pPr marL="0" indent="0">
              <a:buNone/>
            </a:pPr>
            <a:r>
              <a:rPr lang="en-US" sz="2400" u="sng" dirty="0" smtClean="0">
                <a:solidFill>
                  <a:srgbClr val="0070C0"/>
                </a:solidFill>
              </a:rPr>
              <a:t>Special Highlight</a:t>
            </a:r>
          </a:p>
          <a:p>
            <a:pPr marL="0" indent="0">
              <a:buNone/>
            </a:pPr>
            <a:r>
              <a:rPr lang="en-US" sz="2600" dirty="0" smtClean="0"/>
              <a:t>Celebrating 40</a:t>
            </a:r>
            <a:r>
              <a:rPr lang="en-US" sz="2600" baseline="30000" dirty="0" smtClean="0"/>
              <a:t>th</a:t>
            </a:r>
            <a:r>
              <a:rPr lang="en-US" sz="2600" dirty="0" smtClean="0"/>
              <a:t> anniversary of MPH Program (1971-2011)</a:t>
            </a:r>
            <a:endParaRPr lang="en-US" sz="26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7138"/>
            <a:ext cx="2743200" cy="3714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257801"/>
            <a:ext cx="2428875" cy="736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6608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533400"/>
            <a:ext cx="8229600" cy="990600"/>
          </a:xfrm>
        </p:spPr>
        <p:txBody>
          <a:bodyPr>
            <a:normAutofit/>
          </a:bodyPr>
          <a:lstStyle/>
          <a:p>
            <a:pPr algn="ctr"/>
            <a:r>
              <a:rPr lang="en-US" sz="3200" b="1" dirty="0"/>
              <a:t>Knox County Health Department</a:t>
            </a:r>
            <a:endParaRPr lang="en-US" sz="3200" dirty="0"/>
          </a:p>
        </p:txBody>
      </p:sp>
      <p:sp>
        <p:nvSpPr>
          <p:cNvPr id="7" name="Content Placeholder 6"/>
          <p:cNvSpPr>
            <a:spLocks noGrp="1"/>
          </p:cNvSpPr>
          <p:nvPr>
            <p:ph sz="half" idx="2"/>
          </p:nvPr>
        </p:nvSpPr>
        <p:spPr>
          <a:xfrm>
            <a:off x="457200" y="1447800"/>
            <a:ext cx="3931920" cy="4941888"/>
          </a:xfrm>
        </p:spPr>
        <p:txBody>
          <a:bodyPr>
            <a:normAutofit fontScale="70000" lnSpcReduction="20000"/>
          </a:bodyPr>
          <a:lstStyle/>
          <a:p>
            <a:pPr marL="0" indent="0">
              <a:lnSpc>
                <a:spcPct val="110000"/>
              </a:lnSpc>
              <a:buNone/>
            </a:pPr>
            <a:r>
              <a:rPr lang="en-US" u="sng" dirty="0" smtClean="0">
                <a:solidFill>
                  <a:srgbClr val="0070C0"/>
                </a:solidFill>
              </a:rPr>
              <a:t>Operations</a:t>
            </a:r>
            <a:endParaRPr lang="en-US" u="sng" dirty="0">
              <a:solidFill>
                <a:srgbClr val="0070C0"/>
              </a:solidFill>
            </a:endParaRPr>
          </a:p>
          <a:p>
            <a:pPr>
              <a:lnSpc>
                <a:spcPct val="110000"/>
              </a:lnSpc>
            </a:pPr>
            <a:r>
              <a:rPr lang="en-US" sz="2600" dirty="0" smtClean="0"/>
              <a:t>435K </a:t>
            </a:r>
            <a:r>
              <a:rPr lang="en-US" sz="2600" dirty="0"/>
              <a:t>county population</a:t>
            </a:r>
          </a:p>
          <a:p>
            <a:pPr>
              <a:lnSpc>
                <a:spcPct val="110000"/>
              </a:lnSpc>
            </a:pPr>
            <a:r>
              <a:rPr lang="en-US" sz="2600" dirty="0"/>
              <a:t>Operating budget $25.1 million and $5.7 million in grants</a:t>
            </a:r>
          </a:p>
          <a:p>
            <a:pPr>
              <a:lnSpc>
                <a:spcPct val="110000"/>
              </a:lnSpc>
            </a:pPr>
            <a:r>
              <a:rPr lang="en-US" sz="2600" dirty="0"/>
              <a:t>TN Metro Region </a:t>
            </a:r>
            <a:r>
              <a:rPr lang="en-US" sz="2600" dirty="0" smtClean="0"/>
              <a:t>-1 </a:t>
            </a:r>
            <a:r>
              <a:rPr lang="en-US" sz="2600" dirty="0"/>
              <a:t>of 6</a:t>
            </a:r>
          </a:p>
          <a:p>
            <a:pPr>
              <a:lnSpc>
                <a:spcPct val="110000"/>
              </a:lnSpc>
            </a:pPr>
            <a:r>
              <a:rPr lang="en-US" sz="2600" dirty="0"/>
              <a:t>272 personnel FT/PT</a:t>
            </a:r>
          </a:p>
          <a:p>
            <a:pPr>
              <a:lnSpc>
                <a:spcPct val="110000"/>
              </a:lnSpc>
            </a:pPr>
            <a:r>
              <a:rPr lang="en-US" sz="2600" dirty="0"/>
              <a:t>Adult &amp; pediatric services outsourced to FQHC</a:t>
            </a:r>
          </a:p>
          <a:p>
            <a:pPr marL="0" indent="0">
              <a:lnSpc>
                <a:spcPct val="110000"/>
              </a:lnSpc>
              <a:buNone/>
            </a:pPr>
            <a:r>
              <a:rPr lang="en-US" u="sng" dirty="0">
                <a:solidFill>
                  <a:srgbClr val="0070C0"/>
                </a:solidFill>
              </a:rPr>
              <a:t>Strategic </a:t>
            </a:r>
            <a:r>
              <a:rPr lang="en-US" u="sng" dirty="0" smtClean="0">
                <a:solidFill>
                  <a:srgbClr val="0070C0"/>
                </a:solidFill>
              </a:rPr>
              <a:t>Planning</a:t>
            </a:r>
            <a:endParaRPr lang="en-US" i="1" u="sng" dirty="0"/>
          </a:p>
          <a:p>
            <a:pPr>
              <a:lnSpc>
                <a:spcPct val="110000"/>
              </a:lnSpc>
              <a:tabLst>
                <a:tab pos="346075" algn="l"/>
              </a:tabLst>
            </a:pPr>
            <a:r>
              <a:rPr lang="en-US" sz="2000" i="1" dirty="0" smtClean="0"/>
              <a:t>Together</a:t>
            </a:r>
            <a:r>
              <a:rPr lang="en-US" sz="2000" i="1" dirty="0"/>
              <a:t>! Healthy Knox: </a:t>
            </a:r>
            <a:r>
              <a:rPr lang="en-US" sz="2000" i="1" dirty="0" smtClean="0"/>
              <a:t>A Community </a:t>
            </a:r>
            <a:r>
              <a:rPr lang="en-US" sz="2000" i="1" dirty="0"/>
              <a:t>Approach to </a:t>
            </a:r>
            <a:r>
              <a:rPr lang="en-US" sz="2000" i="1" dirty="0" smtClean="0"/>
              <a:t>Better Health</a:t>
            </a:r>
            <a:endParaRPr lang="en-US" dirty="0" smtClean="0"/>
          </a:p>
          <a:p>
            <a:pPr>
              <a:lnSpc>
                <a:spcPct val="110000"/>
              </a:lnSpc>
              <a:tabLst>
                <a:tab pos="346075" algn="l"/>
              </a:tabLst>
            </a:pPr>
            <a:r>
              <a:rPr lang="en-US" sz="2600" dirty="0" smtClean="0"/>
              <a:t>Will </a:t>
            </a:r>
            <a:r>
              <a:rPr lang="en-US" sz="2600" dirty="0"/>
              <a:t>apply winter 2012 for Accreditation</a:t>
            </a:r>
            <a:r>
              <a:rPr lang="en-US" sz="2600" i="1" dirty="0"/>
              <a:t> </a:t>
            </a:r>
            <a:r>
              <a:rPr lang="en-US" sz="2600" dirty="0"/>
              <a:t>through</a:t>
            </a:r>
            <a:r>
              <a:rPr lang="en-US" sz="2600" i="1" dirty="0"/>
              <a:t> </a:t>
            </a:r>
            <a:r>
              <a:rPr lang="en-US" sz="2600" dirty="0"/>
              <a:t>PHAB</a:t>
            </a:r>
          </a:p>
          <a:p>
            <a:pPr marL="0" indent="0">
              <a:buNone/>
              <a:tabLst>
                <a:tab pos="346075" algn="l"/>
              </a:tabLst>
            </a:pPr>
            <a:r>
              <a:rPr lang="en-US" u="sng" dirty="0">
                <a:solidFill>
                  <a:srgbClr val="0070C0"/>
                </a:solidFill>
              </a:rPr>
              <a:t>Special Highlight</a:t>
            </a:r>
          </a:p>
          <a:p>
            <a:pPr marL="0" indent="0">
              <a:buNone/>
              <a:tabLst>
                <a:tab pos="346075" algn="l"/>
              </a:tabLst>
            </a:pPr>
            <a:r>
              <a:rPr lang="en-US" sz="2600" dirty="0" smtClean="0"/>
              <a:t>Public </a:t>
            </a:r>
            <a:r>
              <a:rPr lang="en-US" sz="2600" dirty="0"/>
              <a:t>Health Workforce Development Series designated by</a:t>
            </a:r>
            <a:r>
              <a:rPr lang="en-US" sz="2600" i="1" dirty="0"/>
              <a:t> </a:t>
            </a:r>
            <a:r>
              <a:rPr lang="en-US" sz="2600" dirty="0"/>
              <a:t>NACCHO</a:t>
            </a:r>
            <a:r>
              <a:rPr lang="en-US" sz="2600" i="1" dirty="0"/>
              <a:t> </a:t>
            </a:r>
            <a:r>
              <a:rPr lang="en-US" sz="2600" dirty="0"/>
              <a:t>as a</a:t>
            </a:r>
            <a:r>
              <a:rPr lang="en-US" sz="2600" i="1" dirty="0"/>
              <a:t> Promising Practice</a:t>
            </a:r>
          </a:p>
          <a:p>
            <a:pPr>
              <a:tabLst>
                <a:tab pos="346075" algn="l"/>
              </a:tabLst>
            </a:pPr>
            <a:endParaRPr lang="en-US" sz="2000" i="1" dirty="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752599"/>
            <a:ext cx="4340119" cy="4630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descr="C:\Users\jhansen1\Pictures\KCH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1723644"/>
            <a:ext cx="1709928" cy="562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0991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dirty="0" smtClean="0"/>
              <a:t>Collaboration:  Historical Underpinnings &lt; 2011</a:t>
            </a:r>
            <a:endParaRPr lang="en-US" sz="3200" b="1" dirty="0"/>
          </a:p>
        </p:txBody>
      </p:sp>
      <p:sp>
        <p:nvSpPr>
          <p:cNvPr id="3" name="Content Placeholder 2"/>
          <p:cNvSpPr>
            <a:spLocks noGrp="1"/>
          </p:cNvSpPr>
          <p:nvPr>
            <p:ph idx="1"/>
          </p:nvPr>
        </p:nvSpPr>
        <p:spPr>
          <a:xfrm>
            <a:off x="457200" y="1371600"/>
            <a:ext cx="8382000" cy="5181600"/>
          </a:xfrm>
        </p:spPr>
        <p:txBody>
          <a:bodyPr>
            <a:normAutofit fontScale="92500" lnSpcReduction="20000"/>
          </a:bodyPr>
          <a:lstStyle/>
          <a:p>
            <a:pPr marL="0" indent="0">
              <a:buNone/>
            </a:pPr>
            <a:r>
              <a:rPr lang="en-US" sz="2200" dirty="0" smtClean="0"/>
              <a:t>UT &amp; KCHD have been active participants in </a:t>
            </a:r>
            <a:r>
              <a:rPr lang="en-US" sz="2200" dirty="0"/>
              <a:t>East Tennessee Public Health/Preventive Medicine Forum </a:t>
            </a:r>
            <a:r>
              <a:rPr lang="en-US" sz="2200" dirty="0" smtClean="0"/>
              <a:t>(1995-present)</a:t>
            </a:r>
          </a:p>
          <a:p>
            <a:pPr marL="0" indent="0">
              <a:buNone/>
            </a:pPr>
            <a:endParaRPr lang="en-US" sz="2200" dirty="0" smtClean="0"/>
          </a:p>
          <a:p>
            <a:pPr marL="0" indent="0">
              <a:buNone/>
            </a:pPr>
            <a:r>
              <a:rPr lang="en-US" sz="2600" dirty="0" smtClean="0">
                <a:solidFill>
                  <a:srgbClr val="0070C0"/>
                </a:solidFill>
              </a:rPr>
              <a:t>UT Public </a:t>
            </a:r>
            <a:r>
              <a:rPr lang="en-US" sz="2600" dirty="0">
                <a:solidFill>
                  <a:srgbClr val="0070C0"/>
                </a:solidFill>
              </a:rPr>
              <a:t>Health </a:t>
            </a:r>
            <a:endParaRPr lang="en-US" sz="2600" dirty="0" smtClean="0">
              <a:solidFill>
                <a:srgbClr val="0070C0"/>
              </a:solidFill>
            </a:endParaRPr>
          </a:p>
          <a:p>
            <a:r>
              <a:rPr lang="en-US" sz="2200" dirty="0" smtClean="0"/>
              <a:t>faculty served on KCHD advisory committees</a:t>
            </a:r>
          </a:p>
          <a:p>
            <a:r>
              <a:rPr lang="en-US" sz="2200" dirty="0" smtClean="0"/>
              <a:t>faculty participated in KCHD initiatives </a:t>
            </a:r>
          </a:p>
          <a:p>
            <a:r>
              <a:rPr lang="en-US" sz="2200" dirty="0" smtClean="0"/>
              <a:t>MPH students completed nine-week field internships with KCHD</a:t>
            </a:r>
          </a:p>
          <a:p>
            <a:r>
              <a:rPr lang="en-US" sz="2200" dirty="0" smtClean="0"/>
              <a:t>MPH service learning courses (e.g. health planning) engaged students in community planning projects with KCHD </a:t>
            </a:r>
          </a:p>
          <a:p>
            <a:pPr marL="0" indent="0">
              <a:buNone/>
            </a:pPr>
            <a:endParaRPr lang="en-US" sz="2600" dirty="0" smtClean="0">
              <a:solidFill>
                <a:srgbClr val="0070C0"/>
              </a:solidFill>
            </a:endParaRPr>
          </a:p>
          <a:p>
            <a:pPr marL="0" indent="0">
              <a:buNone/>
            </a:pPr>
            <a:r>
              <a:rPr lang="en-US" sz="2600" dirty="0" smtClean="0">
                <a:solidFill>
                  <a:srgbClr val="0070C0"/>
                </a:solidFill>
              </a:rPr>
              <a:t>KCHD Personnel</a:t>
            </a:r>
          </a:p>
          <a:p>
            <a:r>
              <a:rPr lang="en-US" sz="2200" dirty="0" smtClean="0"/>
              <a:t>served </a:t>
            </a:r>
            <a:r>
              <a:rPr lang="en-US" sz="2200" dirty="0"/>
              <a:t>as MPH course instructors and held adjunct faculty </a:t>
            </a:r>
            <a:r>
              <a:rPr lang="en-US" sz="2200" dirty="0" smtClean="0"/>
              <a:t>titles</a:t>
            </a:r>
          </a:p>
          <a:p>
            <a:r>
              <a:rPr lang="en-US" sz="2200" dirty="0"/>
              <a:t>provided presentations to an interdisciplinary seminar</a:t>
            </a:r>
          </a:p>
          <a:p>
            <a:r>
              <a:rPr lang="en-US" sz="2200" dirty="0" smtClean="0"/>
              <a:t>engaged in workforce development discussions with the MPH Academic Program Committee</a:t>
            </a:r>
          </a:p>
          <a:p>
            <a:r>
              <a:rPr lang="en-US" sz="2200" dirty="0" smtClean="0"/>
              <a:t>met with CEPH site visitors regarding accreditation</a:t>
            </a:r>
            <a:endParaRPr lang="en-US" dirty="0"/>
          </a:p>
        </p:txBody>
      </p:sp>
    </p:spTree>
    <p:extLst>
      <p:ext uri="{BB962C8B-B14F-4D97-AF65-F5344CB8AC3E}">
        <p14:creationId xmlns:p14="http://schemas.microsoft.com/office/powerpoint/2010/main" val="13357059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Memorandum of Understanding (MOU)</a:t>
            </a:r>
            <a:endParaRPr lang="en-US" sz="3200" b="1" dirty="0"/>
          </a:p>
        </p:txBody>
      </p:sp>
      <p:sp>
        <p:nvSpPr>
          <p:cNvPr id="3" name="Content Placeholder 2"/>
          <p:cNvSpPr>
            <a:spLocks noGrp="1"/>
          </p:cNvSpPr>
          <p:nvPr>
            <p:ph idx="1"/>
          </p:nvPr>
        </p:nvSpPr>
        <p:spPr>
          <a:xfrm>
            <a:off x="457200" y="1447800"/>
            <a:ext cx="8534400" cy="5029200"/>
          </a:xfrm>
        </p:spPr>
        <p:txBody>
          <a:bodyPr>
            <a:normAutofit lnSpcReduction="10000"/>
          </a:bodyPr>
          <a:lstStyle/>
          <a:p>
            <a:pPr marL="0" indent="0">
              <a:buNone/>
            </a:pPr>
            <a:r>
              <a:rPr lang="en-US" dirty="0" smtClean="0"/>
              <a:t>Rationale</a:t>
            </a:r>
          </a:p>
          <a:p>
            <a:pPr lvl="1"/>
            <a:r>
              <a:rPr lang="en-US" dirty="0" smtClean="0"/>
              <a:t>to formalize a partnership between the two settings</a:t>
            </a:r>
            <a:r>
              <a:rPr lang="en-US" dirty="0"/>
              <a:t> </a:t>
            </a:r>
            <a:r>
              <a:rPr lang="en-US" dirty="0" smtClean="0"/>
              <a:t>that would continue regardless of leadership/personnel turn-over</a:t>
            </a:r>
          </a:p>
          <a:p>
            <a:pPr lvl="1"/>
            <a:r>
              <a:rPr lang="en-US" dirty="0" smtClean="0"/>
              <a:t>to broaden involvement by more faculty and more practitioners</a:t>
            </a:r>
          </a:p>
          <a:p>
            <a:pPr lvl="1"/>
            <a:r>
              <a:rPr lang="en-US" dirty="0" smtClean="0"/>
              <a:t>to encourage practice-focused research projects engaging both faculty and practitioners</a:t>
            </a:r>
          </a:p>
          <a:p>
            <a:pPr lvl="1"/>
            <a:r>
              <a:rPr lang="en-US" dirty="0" smtClean="0"/>
              <a:t>to contribute to advancing community health improvement</a:t>
            </a:r>
          </a:p>
          <a:p>
            <a:pPr marL="274320" lvl="1" indent="0">
              <a:buNone/>
            </a:pPr>
            <a:endParaRPr lang="en-US" dirty="0" smtClean="0"/>
          </a:p>
          <a:p>
            <a:pPr marL="0" indent="0">
              <a:buNone/>
            </a:pPr>
            <a:r>
              <a:rPr lang="en-US" dirty="0" smtClean="0">
                <a:solidFill>
                  <a:srgbClr val="7030A0"/>
                </a:solidFill>
              </a:rPr>
              <a:t>Concern</a:t>
            </a:r>
          </a:p>
          <a:p>
            <a:pPr marL="0" indent="0">
              <a:buNone/>
            </a:pPr>
            <a:r>
              <a:rPr lang="en-US" dirty="0" smtClean="0"/>
              <a:t>	Appropriate involvement for tenure-seeking faculty?</a:t>
            </a:r>
          </a:p>
          <a:p>
            <a:pPr marL="0" indent="0">
              <a:buNone/>
            </a:pPr>
            <a:r>
              <a:rPr lang="en-US" dirty="0" smtClean="0"/>
              <a:t>	</a:t>
            </a:r>
            <a:r>
              <a:rPr lang="en-US" i="1" dirty="0" smtClean="0"/>
              <a:t>Approach</a:t>
            </a:r>
            <a:r>
              <a:rPr lang="en-US" dirty="0" smtClean="0"/>
              <a:t>—broadened faculty support thru discussions</a:t>
            </a:r>
          </a:p>
          <a:p>
            <a:pPr marL="0" indent="0">
              <a:buNone/>
            </a:pPr>
            <a:r>
              <a:rPr lang="en-US" dirty="0" smtClean="0">
                <a:solidFill>
                  <a:srgbClr val="00B050"/>
                </a:solidFill>
              </a:rPr>
              <a:t>Early win</a:t>
            </a:r>
            <a:endParaRPr lang="en-US" dirty="0">
              <a:solidFill>
                <a:srgbClr val="00B050"/>
              </a:solidFill>
            </a:endParaRPr>
          </a:p>
          <a:p>
            <a:pPr marL="0" indent="0">
              <a:buNone/>
            </a:pPr>
            <a:r>
              <a:rPr lang="en-US" dirty="0" smtClean="0"/>
              <a:t>	MOU signed March, 2011</a:t>
            </a:r>
          </a:p>
          <a:p>
            <a:endParaRPr lang="en-US" dirty="0"/>
          </a:p>
          <a:p>
            <a:pPr marL="0" indent="0">
              <a:buNone/>
            </a:pPr>
            <a:endParaRPr lang="en-US" dirty="0" smtClean="0"/>
          </a:p>
        </p:txBody>
      </p:sp>
    </p:spTree>
    <p:extLst>
      <p:ext uri="{BB962C8B-B14F-4D97-AF65-F5344CB8AC3E}">
        <p14:creationId xmlns:p14="http://schemas.microsoft.com/office/powerpoint/2010/main" val="40806375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492520726"/>
              </p:ext>
            </p:extLst>
          </p:nvPr>
        </p:nvGraphicFramePr>
        <p:xfrm>
          <a:off x="0" y="304800"/>
          <a:ext cx="9144000" cy="6553200"/>
        </p:xfrm>
        <a:graphic>
          <a:graphicData uri="http://schemas.openxmlformats.org/presentationml/2006/ole">
            <mc:AlternateContent xmlns:mc="http://schemas.openxmlformats.org/markup-compatibility/2006">
              <mc:Choice xmlns:v="urn:schemas-microsoft-com:vml" Requires="v">
                <p:oleObj spid="_x0000_s1039" name="Acrobat Document" r:id="rId3" imgW="9943907" imgH="7200900" progId="AcroExch.Document.7">
                  <p:embed/>
                </p:oleObj>
              </mc:Choice>
              <mc:Fallback>
                <p:oleObj name="Acrobat Document" r:id="rId3" imgW="9943907" imgH="7200900" progId="AcroExch.Document.7">
                  <p:embed/>
                  <p:pic>
                    <p:nvPicPr>
                      <p:cNvPr id="0" name=""/>
                      <p:cNvPicPr/>
                      <p:nvPr/>
                    </p:nvPicPr>
                    <p:blipFill>
                      <a:blip r:embed="rId4"/>
                      <a:stretch>
                        <a:fillRect/>
                      </a:stretch>
                    </p:blipFill>
                    <p:spPr>
                      <a:xfrm>
                        <a:off x="0" y="304800"/>
                        <a:ext cx="9144000" cy="6553200"/>
                      </a:xfrm>
                      <a:prstGeom prst="rect">
                        <a:avLst/>
                      </a:prstGeom>
                    </p:spPr>
                  </p:pic>
                </p:oleObj>
              </mc:Fallback>
            </mc:AlternateContent>
          </a:graphicData>
        </a:graphic>
      </p:graphicFrame>
    </p:spTree>
    <p:extLst>
      <p:ext uri="{BB962C8B-B14F-4D97-AF65-F5344CB8AC3E}">
        <p14:creationId xmlns:p14="http://schemas.microsoft.com/office/powerpoint/2010/main" val="39601821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Academic Health Department Leadership</a:t>
            </a:r>
            <a:endParaRPr lang="en-US" sz="3200" b="1" dirty="0"/>
          </a:p>
        </p:txBody>
      </p:sp>
      <p:sp>
        <p:nvSpPr>
          <p:cNvPr id="3" name="Text Placeholder 2"/>
          <p:cNvSpPr>
            <a:spLocks noGrp="1"/>
          </p:cNvSpPr>
          <p:nvPr>
            <p:ph type="body" idx="1"/>
          </p:nvPr>
        </p:nvSpPr>
        <p:spPr/>
        <p:txBody>
          <a:bodyPr/>
          <a:lstStyle/>
          <a:p>
            <a:r>
              <a:rPr lang="en-US" dirty="0" smtClean="0"/>
              <a:t>UT Department of Public Health</a:t>
            </a:r>
            <a:endParaRPr lang="en-US" dirty="0"/>
          </a:p>
        </p:txBody>
      </p:sp>
      <p:sp>
        <p:nvSpPr>
          <p:cNvPr id="4" name="Content Placeholder 3"/>
          <p:cNvSpPr>
            <a:spLocks noGrp="1"/>
          </p:cNvSpPr>
          <p:nvPr>
            <p:ph sz="half" idx="2"/>
          </p:nvPr>
        </p:nvSpPr>
        <p:spPr>
          <a:xfrm>
            <a:off x="457200" y="2438400"/>
            <a:ext cx="4114800" cy="3951288"/>
          </a:xfrm>
        </p:spPr>
        <p:txBody>
          <a:bodyPr/>
          <a:lstStyle/>
          <a:p>
            <a:r>
              <a:rPr lang="en-US" dirty="0" smtClean="0"/>
              <a:t>Department Head has consultant role with KCHD</a:t>
            </a:r>
          </a:p>
          <a:p>
            <a:pPr marL="0" indent="0">
              <a:buNone/>
            </a:pPr>
            <a:endParaRPr lang="en-US" dirty="0" smtClean="0"/>
          </a:p>
          <a:p>
            <a:pPr lvl="3" algn="r"/>
            <a:r>
              <a:rPr lang="en-US" sz="2400" dirty="0" smtClean="0"/>
              <a:t>  </a:t>
            </a:r>
            <a:r>
              <a:rPr lang="en-US" sz="2400" dirty="0" smtClean="0">
                <a:solidFill>
                  <a:srgbClr val="0070C0"/>
                </a:solidFill>
              </a:rPr>
              <a:t>Academic Health </a:t>
            </a:r>
          </a:p>
          <a:p>
            <a:pPr marL="182563" lvl="3" indent="-182563"/>
            <a:r>
              <a:rPr lang="en-US" sz="2400" dirty="0" smtClean="0"/>
              <a:t>Supervised by Director of MPH Program</a:t>
            </a:r>
            <a:endParaRPr lang="en-US" sz="2400" dirty="0"/>
          </a:p>
        </p:txBody>
      </p:sp>
      <p:sp>
        <p:nvSpPr>
          <p:cNvPr id="5" name="Text Placeholder 4"/>
          <p:cNvSpPr>
            <a:spLocks noGrp="1"/>
          </p:cNvSpPr>
          <p:nvPr>
            <p:ph type="body" sz="quarter" idx="3"/>
          </p:nvPr>
        </p:nvSpPr>
        <p:spPr/>
        <p:txBody>
          <a:bodyPr/>
          <a:lstStyle/>
          <a:p>
            <a:r>
              <a:rPr lang="en-US" dirty="0" smtClean="0"/>
              <a:t>Knox County Health Department</a:t>
            </a:r>
            <a:endParaRPr lang="en-US" dirty="0"/>
          </a:p>
        </p:txBody>
      </p:sp>
      <p:sp>
        <p:nvSpPr>
          <p:cNvPr id="6" name="Content Placeholder 5"/>
          <p:cNvSpPr>
            <a:spLocks noGrp="1"/>
          </p:cNvSpPr>
          <p:nvPr>
            <p:ph sz="quarter" idx="4"/>
          </p:nvPr>
        </p:nvSpPr>
        <p:spPr>
          <a:xfrm>
            <a:off x="4572000" y="2438400"/>
            <a:ext cx="4114800" cy="3951288"/>
          </a:xfrm>
        </p:spPr>
        <p:txBody>
          <a:bodyPr>
            <a:normAutofit/>
          </a:bodyPr>
          <a:lstStyle/>
          <a:p>
            <a:r>
              <a:rPr lang="en-US" dirty="0" smtClean="0"/>
              <a:t>Director has adjunct faculty role with DPH</a:t>
            </a:r>
          </a:p>
          <a:p>
            <a:pPr marL="0" indent="0">
              <a:buNone/>
            </a:pPr>
            <a:endParaRPr lang="en-US" dirty="0"/>
          </a:p>
          <a:p>
            <a:pPr marL="0" lvl="3" indent="0">
              <a:buSzPct val="85000"/>
              <a:buNone/>
            </a:pPr>
            <a:r>
              <a:rPr lang="en-US" sz="2400" dirty="0" smtClean="0">
                <a:solidFill>
                  <a:srgbClr val="0070C0"/>
                </a:solidFill>
              </a:rPr>
              <a:t>Department Coordinator</a:t>
            </a:r>
            <a:endParaRPr lang="en-US" dirty="0">
              <a:solidFill>
                <a:srgbClr val="0070C0"/>
              </a:solidFill>
            </a:endParaRPr>
          </a:p>
          <a:p>
            <a:r>
              <a:rPr lang="en-US" dirty="0" smtClean="0"/>
              <a:t>Supervised by Director of Quality Improvement &amp; Accreditation</a:t>
            </a:r>
            <a:endParaRPr lang="en-US" dirty="0"/>
          </a:p>
        </p:txBody>
      </p:sp>
    </p:spTree>
    <p:extLst>
      <p:ext uri="{BB962C8B-B14F-4D97-AF65-F5344CB8AC3E}">
        <p14:creationId xmlns:p14="http://schemas.microsoft.com/office/powerpoint/2010/main" val="20722651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t>Academic Health Department Coordinator</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Shared position with equal funding by UT DPH and KCHD</a:t>
            </a:r>
          </a:p>
          <a:p>
            <a:pPr marL="0" indent="0">
              <a:buNone/>
            </a:pPr>
            <a:r>
              <a:rPr lang="en-US" dirty="0" smtClean="0"/>
              <a:t>Responsibilities</a:t>
            </a:r>
          </a:p>
          <a:p>
            <a:pPr lvl="1">
              <a:buFont typeface="Wingdings" pitchFamily="2" charset="2"/>
              <a:buChar char="q"/>
            </a:pPr>
            <a:r>
              <a:rPr lang="en-US" dirty="0" smtClean="0"/>
              <a:t> Coordinate MPH field internships including placement </a:t>
            </a:r>
          </a:p>
          <a:p>
            <a:pPr marL="517525" lvl="1" indent="-242888">
              <a:buFont typeface="Wingdings" pitchFamily="2" charset="2"/>
              <a:buChar char="q"/>
            </a:pPr>
            <a:r>
              <a:rPr lang="en-US" dirty="0" smtClean="0"/>
              <a:t>Serve as primary contact for student inquiries to KCHD (all UTK  programs and other universities)</a:t>
            </a:r>
          </a:p>
          <a:p>
            <a:pPr lvl="1">
              <a:buFont typeface="Wingdings" pitchFamily="2" charset="2"/>
              <a:buChar char="q"/>
            </a:pPr>
            <a:r>
              <a:rPr lang="en-US" dirty="0" smtClean="0"/>
              <a:t> Contribute to workforce development activities</a:t>
            </a:r>
          </a:p>
          <a:p>
            <a:pPr lvl="2"/>
            <a:r>
              <a:rPr lang="en-US" dirty="0" smtClean="0"/>
              <a:t>Conduct needs/interests assessment</a:t>
            </a:r>
          </a:p>
          <a:p>
            <a:pPr lvl="2"/>
            <a:r>
              <a:rPr lang="en-US" dirty="0"/>
              <a:t>C</a:t>
            </a:r>
            <a:r>
              <a:rPr lang="en-US" dirty="0" smtClean="0"/>
              <a:t>oordinate Public Health Grand Rounds at KCHD (4/year)</a:t>
            </a:r>
          </a:p>
          <a:p>
            <a:pPr lvl="2"/>
            <a:r>
              <a:rPr lang="en-US" dirty="0" smtClean="0"/>
              <a:t>Facilitate bringing PH practice to UT campus through seminar (2/year)</a:t>
            </a:r>
          </a:p>
          <a:p>
            <a:pPr lvl="2"/>
            <a:r>
              <a:rPr lang="en-US" dirty="0" smtClean="0"/>
              <a:t>Arrange for specialized workshops</a:t>
            </a:r>
          </a:p>
          <a:p>
            <a:pPr marL="548640" lvl="2" indent="0">
              <a:buNone/>
            </a:pPr>
            <a:endParaRPr lang="en-US" dirty="0" smtClean="0"/>
          </a:p>
          <a:p>
            <a:pPr marL="0" indent="0">
              <a:buNone/>
            </a:pPr>
            <a:r>
              <a:rPr lang="en-US" dirty="0" smtClean="0">
                <a:solidFill>
                  <a:srgbClr val="7030A0"/>
                </a:solidFill>
              </a:rPr>
              <a:t>Concerns </a:t>
            </a:r>
          </a:p>
          <a:p>
            <a:pPr marL="0" indent="0">
              <a:buNone/>
            </a:pPr>
            <a:r>
              <a:rPr lang="en-US" dirty="0" smtClean="0"/>
              <a:t>	Hiring freeze and lack of budgeted personnel line</a:t>
            </a:r>
          </a:p>
          <a:p>
            <a:pPr marL="0" indent="0">
              <a:buNone/>
            </a:pPr>
            <a:r>
              <a:rPr lang="en-US" dirty="0" smtClean="0"/>
              <a:t>	</a:t>
            </a:r>
            <a:r>
              <a:rPr lang="en-US" i="1" dirty="0" smtClean="0"/>
              <a:t>Approach</a:t>
            </a:r>
            <a:r>
              <a:rPr lang="en-US" dirty="0" smtClean="0"/>
              <a:t>—use limited duration appt. &amp; salary recovery $</a:t>
            </a:r>
          </a:p>
          <a:p>
            <a:pPr marL="0" indent="0">
              <a:buNone/>
            </a:pPr>
            <a:r>
              <a:rPr lang="en-US" dirty="0" smtClean="0">
                <a:solidFill>
                  <a:srgbClr val="00B050"/>
                </a:solidFill>
              </a:rPr>
              <a:t>Early win </a:t>
            </a:r>
          </a:p>
          <a:p>
            <a:pPr marL="0" indent="0">
              <a:buNone/>
            </a:pPr>
            <a:r>
              <a:rPr lang="en-US" dirty="0" smtClean="0"/>
              <a:t>	Appointment of Coordinator effective August 1</a:t>
            </a:r>
          </a:p>
          <a:p>
            <a:pPr marL="0" indent="0">
              <a:buNone/>
            </a:pPr>
            <a:endParaRPr lang="en-US" dirty="0" smtClean="0"/>
          </a:p>
          <a:p>
            <a:pPr marL="0" indent="0">
              <a:buNone/>
            </a:pPr>
            <a:endParaRPr lang="en-US" dirty="0" smtClean="0">
              <a:solidFill>
                <a:srgbClr val="000000"/>
              </a:solidFill>
            </a:endParaRPr>
          </a:p>
          <a:p>
            <a:endParaRPr lang="en-US" dirty="0" smtClean="0"/>
          </a:p>
          <a:p>
            <a:endParaRPr lang="en-US" dirty="0"/>
          </a:p>
        </p:txBody>
      </p:sp>
    </p:spTree>
    <p:extLst>
      <p:ext uri="{BB962C8B-B14F-4D97-AF65-F5344CB8AC3E}">
        <p14:creationId xmlns:p14="http://schemas.microsoft.com/office/powerpoint/2010/main" val="13506710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t>Public Health Grand Rounds</a:t>
            </a:r>
          </a:p>
        </p:txBody>
      </p:sp>
      <p:sp>
        <p:nvSpPr>
          <p:cNvPr id="3" name="Content Placeholder 2"/>
          <p:cNvSpPr>
            <a:spLocks noGrp="1"/>
          </p:cNvSpPr>
          <p:nvPr>
            <p:ph idx="1"/>
          </p:nvPr>
        </p:nvSpPr>
        <p:spPr>
          <a:xfrm>
            <a:off x="457200" y="1447800"/>
            <a:ext cx="8458200" cy="5029200"/>
          </a:xfrm>
        </p:spPr>
        <p:txBody>
          <a:bodyPr>
            <a:normAutofit fontScale="92500"/>
          </a:bodyPr>
          <a:lstStyle/>
          <a:p>
            <a:pPr marL="0" indent="0">
              <a:buNone/>
            </a:pPr>
            <a:r>
              <a:rPr lang="en-US" dirty="0" smtClean="0"/>
              <a:t>Defined</a:t>
            </a:r>
          </a:p>
          <a:p>
            <a:pPr marL="0" indent="0">
              <a:buNone/>
            </a:pPr>
            <a:r>
              <a:rPr lang="en-US" dirty="0" smtClean="0"/>
              <a:t>	Collaborative learning sessions between academia &amp; 	practice regarding a public health area (4/year)</a:t>
            </a:r>
          </a:p>
          <a:p>
            <a:pPr marL="0" indent="0">
              <a:buNone/>
            </a:pPr>
            <a:r>
              <a:rPr lang="en-US" dirty="0" smtClean="0">
                <a:solidFill>
                  <a:srgbClr val="7030A0"/>
                </a:solidFill>
              </a:rPr>
              <a:t>Concerns</a:t>
            </a:r>
          </a:p>
          <a:p>
            <a:pPr marL="0" indent="0">
              <a:buNone/>
            </a:pPr>
            <a:r>
              <a:rPr lang="en-US" dirty="0" smtClean="0"/>
              <a:t>	1. </a:t>
            </a:r>
            <a:r>
              <a:rPr lang="en-US" dirty="0"/>
              <a:t>S</a:t>
            </a:r>
            <a:r>
              <a:rPr lang="en-US" dirty="0" smtClean="0"/>
              <a:t>electing topical areas of mutual interest to both settings</a:t>
            </a:r>
          </a:p>
          <a:p>
            <a:pPr marL="0" indent="0">
              <a:buNone/>
            </a:pPr>
            <a:r>
              <a:rPr lang="en-US" dirty="0" smtClean="0"/>
              <a:t>	2. Designing a format appealing to practitioners &amp; faculty</a:t>
            </a:r>
          </a:p>
          <a:p>
            <a:pPr marL="0" indent="0">
              <a:buNone/>
            </a:pPr>
            <a:r>
              <a:rPr lang="en-US" dirty="0" smtClean="0"/>
              <a:t>	</a:t>
            </a:r>
            <a:r>
              <a:rPr lang="en-US" i="1" dirty="0" smtClean="0"/>
              <a:t>Approach</a:t>
            </a:r>
            <a:r>
              <a:rPr lang="en-US" dirty="0" smtClean="0"/>
              <a:t>—initially, the faculty speaker met with several 	members of KCHD to determine a topic, and</a:t>
            </a:r>
          </a:p>
          <a:p>
            <a:pPr marL="0" indent="0">
              <a:buNone/>
            </a:pPr>
            <a:r>
              <a:rPr lang="en-US" dirty="0"/>
              <a:t>	</a:t>
            </a:r>
            <a:r>
              <a:rPr lang="en-US" dirty="0" smtClean="0"/>
              <a:t>two KCHD staff agreed to serve as members of a reactor 	panel to the presentation</a:t>
            </a:r>
          </a:p>
          <a:p>
            <a:pPr marL="0" indent="0">
              <a:buNone/>
            </a:pPr>
            <a:r>
              <a:rPr lang="en-US" dirty="0" smtClean="0">
                <a:solidFill>
                  <a:srgbClr val="00B050"/>
                </a:solidFill>
              </a:rPr>
              <a:t>Early win</a:t>
            </a:r>
          </a:p>
          <a:p>
            <a:pPr marL="0" indent="0">
              <a:buNone/>
            </a:pPr>
            <a:r>
              <a:rPr lang="en-US" dirty="0" smtClean="0"/>
              <a:t>	First PHGRs held September 23 with the second 	scheduled for November 18</a:t>
            </a:r>
          </a:p>
          <a:p>
            <a:endParaRPr lang="en-US" dirty="0"/>
          </a:p>
        </p:txBody>
      </p:sp>
    </p:spTree>
    <p:extLst>
      <p:ext uri="{BB962C8B-B14F-4D97-AF65-F5344CB8AC3E}">
        <p14:creationId xmlns:p14="http://schemas.microsoft.com/office/powerpoint/2010/main" val="7105844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1" y="609601"/>
            <a:ext cx="4927060" cy="6007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8674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Benefits and Challenges</a:t>
            </a:r>
            <a:endParaRPr lang="en-US" sz="3200" b="1" dirty="0"/>
          </a:p>
        </p:txBody>
      </p:sp>
      <p:sp>
        <p:nvSpPr>
          <p:cNvPr id="3" name="Content Placeholder 2"/>
          <p:cNvSpPr>
            <a:spLocks noGrp="1"/>
          </p:cNvSpPr>
          <p:nvPr>
            <p:ph idx="1"/>
          </p:nvPr>
        </p:nvSpPr>
        <p:spPr>
          <a:xfrm>
            <a:off x="457200" y="1371600"/>
            <a:ext cx="8229600" cy="5105400"/>
          </a:xfrm>
        </p:spPr>
        <p:txBody>
          <a:bodyPr>
            <a:normAutofit fontScale="62500" lnSpcReduction="20000"/>
          </a:bodyPr>
          <a:lstStyle/>
          <a:p>
            <a:pPr marL="0" indent="0">
              <a:buNone/>
            </a:pPr>
            <a:r>
              <a:rPr lang="en-US" sz="3800" dirty="0" smtClean="0">
                <a:solidFill>
                  <a:srgbClr val="0070C0"/>
                </a:solidFill>
              </a:rPr>
              <a:t>Benefits</a:t>
            </a:r>
          </a:p>
          <a:p>
            <a:pPr marL="0" indent="0">
              <a:buNone/>
              <a:tabLst>
                <a:tab pos="396875" algn="l"/>
              </a:tabLst>
            </a:pPr>
            <a:r>
              <a:rPr lang="en-US" dirty="0" smtClean="0"/>
              <a:t>	</a:t>
            </a:r>
            <a:r>
              <a:rPr lang="en-US" sz="3200" dirty="0" smtClean="0"/>
              <a:t>1. Enhances </a:t>
            </a:r>
            <a:r>
              <a:rPr lang="en-US" sz="3200" dirty="0"/>
              <a:t>public perception of both organizations</a:t>
            </a:r>
          </a:p>
          <a:p>
            <a:pPr marL="0" indent="0">
              <a:buNone/>
              <a:tabLst>
                <a:tab pos="396875" algn="l"/>
              </a:tabLst>
            </a:pPr>
            <a:r>
              <a:rPr lang="en-US" sz="3200" dirty="0"/>
              <a:t>	</a:t>
            </a:r>
            <a:r>
              <a:rPr lang="en-US" sz="3200" dirty="0" smtClean="0"/>
              <a:t>2. Strengthens </a:t>
            </a:r>
            <a:r>
              <a:rPr lang="en-US" sz="3200" dirty="0"/>
              <a:t>existing relationships </a:t>
            </a:r>
            <a:r>
              <a:rPr lang="en-US" sz="3200" dirty="0" smtClean="0"/>
              <a:t>&amp; </a:t>
            </a:r>
            <a:r>
              <a:rPr lang="en-US" sz="3200" dirty="0"/>
              <a:t>builds </a:t>
            </a:r>
            <a:r>
              <a:rPr lang="en-US" sz="3200" dirty="0" smtClean="0"/>
              <a:t>new ones</a:t>
            </a:r>
            <a:endParaRPr lang="en-US" sz="3200" dirty="0"/>
          </a:p>
          <a:p>
            <a:pPr marL="0" indent="0" defTabSz="396875">
              <a:buNone/>
            </a:pPr>
            <a:r>
              <a:rPr lang="en-US" sz="3200" dirty="0"/>
              <a:t>	</a:t>
            </a:r>
            <a:r>
              <a:rPr lang="en-US" sz="3200" dirty="0" smtClean="0"/>
              <a:t>3. Engages faculty &amp; students in practice setting</a:t>
            </a:r>
          </a:p>
          <a:p>
            <a:pPr marL="0" indent="0" defTabSz="396875">
              <a:buNone/>
            </a:pPr>
            <a:r>
              <a:rPr lang="en-US" sz="3200" dirty="0"/>
              <a:t>	</a:t>
            </a:r>
            <a:r>
              <a:rPr lang="en-US" sz="3200" dirty="0" smtClean="0"/>
              <a:t>4. Provides continuing education for the public health workforce</a:t>
            </a:r>
          </a:p>
          <a:p>
            <a:pPr marL="0" indent="0">
              <a:buNone/>
              <a:tabLst>
                <a:tab pos="396875" algn="l"/>
                <a:tab pos="684213" algn="l"/>
              </a:tabLst>
            </a:pPr>
            <a:r>
              <a:rPr lang="en-US" sz="3200" dirty="0"/>
              <a:t>	</a:t>
            </a:r>
            <a:r>
              <a:rPr lang="en-US" sz="3200" dirty="0" smtClean="0"/>
              <a:t>5. Improves community health status by accessing a broader range 		of resource persons </a:t>
            </a:r>
          </a:p>
          <a:p>
            <a:pPr marL="0" indent="0">
              <a:buNone/>
              <a:tabLst>
                <a:tab pos="396875" algn="l"/>
              </a:tabLst>
            </a:pPr>
            <a:r>
              <a:rPr lang="en-US" sz="3200" dirty="0"/>
              <a:t>	</a:t>
            </a:r>
            <a:r>
              <a:rPr lang="en-US" sz="3200" dirty="0" smtClean="0"/>
              <a:t>6. Positions partners for joint funding opportunities</a:t>
            </a:r>
          </a:p>
          <a:p>
            <a:pPr marL="0" indent="0" defTabSz="396875">
              <a:buNone/>
            </a:pPr>
            <a:r>
              <a:rPr lang="en-US" sz="3200" dirty="0"/>
              <a:t>	</a:t>
            </a:r>
            <a:r>
              <a:rPr lang="en-US" sz="3200" dirty="0" smtClean="0"/>
              <a:t>7. Strengthens capacity for program evaluations</a:t>
            </a:r>
            <a:endParaRPr lang="en-US" sz="3200" dirty="0"/>
          </a:p>
          <a:p>
            <a:pPr marL="0" indent="0">
              <a:buNone/>
            </a:pPr>
            <a:r>
              <a:rPr lang="en-US" sz="3800" dirty="0" smtClean="0">
                <a:solidFill>
                  <a:srgbClr val="0070C0"/>
                </a:solidFill>
              </a:rPr>
              <a:t>Challenges (near-term)</a:t>
            </a:r>
          </a:p>
          <a:p>
            <a:pPr marL="0" indent="0">
              <a:buNone/>
              <a:tabLst>
                <a:tab pos="396875" algn="l"/>
              </a:tabLst>
            </a:pPr>
            <a:r>
              <a:rPr lang="en-US" sz="2000" dirty="0" smtClean="0"/>
              <a:t>	</a:t>
            </a:r>
            <a:r>
              <a:rPr lang="en-US" sz="3200" dirty="0" smtClean="0"/>
              <a:t>1. Convert limited duration appointment to full-time budgeted line</a:t>
            </a:r>
          </a:p>
          <a:p>
            <a:pPr marL="0" indent="0">
              <a:buNone/>
              <a:tabLst>
                <a:tab pos="396875" algn="l"/>
              </a:tabLst>
            </a:pPr>
            <a:r>
              <a:rPr lang="en-US" sz="3200" dirty="0"/>
              <a:t>	</a:t>
            </a:r>
            <a:r>
              <a:rPr lang="en-US" sz="3200" dirty="0" smtClean="0"/>
              <a:t>2. Determine suitable presentation format for Public Health Grand 		Rounds (exploring co-presenters)</a:t>
            </a:r>
          </a:p>
          <a:p>
            <a:pPr marL="0" indent="0">
              <a:buNone/>
              <a:tabLst>
                <a:tab pos="396875" algn="l"/>
              </a:tabLst>
            </a:pPr>
            <a:r>
              <a:rPr lang="en-US" sz="3200" dirty="0" smtClean="0"/>
              <a:t>	3. Increase attendance at Public Health Grand Rounds</a:t>
            </a:r>
          </a:p>
          <a:p>
            <a:pPr marL="0" indent="0">
              <a:buNone/>
              <a:tabLst>
                <a:tab pos="396875" algn="l"/>
              </a:tabLst>
            </a:pPr>
            <a:r>
              <a:rPr lang="en-US" sz="3200" dirty="0"/>
              <a:t>	</a:t>
            </a:r>
            <a:r>
              <a:rPr lang="en-US" sz="3200" dirty="0" smtClean="0"/>
              <a:t>4. Enhance sustainability of AHD through mutual successes</a:t>
            </a:r>
          </a:p>
          <a:p>
            <a:pPr marL="0" indent="0">
              <a:buNone/>
              <a:tabLst>
                <a:tab pos="341313" algn="l"/>
              </a:tabLst>
            </a:pPr>
            <a:r>
              <a:rPr lang="en-US" sz="3200" dirty="0"/>
              <a:t>	</a:t>
            </a:r>
            <a:r>
              <a:rPr lang="en-US" sz="3200" dirty="0" smtClean="0"/>
              <a:t> 5. Foster practice-focused research projects</a:t>
            </a:r>
          </a:p>
        </p:txBody>
      </p:sp>
    </p:spTree>
    <p:extLst>
      <p:ext uri="{BB962C8B-B14F-4D97-AF65-F5344CB8AC3E}">
        <p14:creationId xmlns:p14="http://schemas.microsoft.com/office/powerpoint/2010/main" val="359590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Acknowledgements</a:t>
            </a:r>
            <a:endParaRPr lang="en-US" sz="3200" b="1" dirty="0"/>
          </a:p>
        </p:txBody>
      </p:sp>
      <p:sp>
        <p:nvSpPr>
          <p:cNvPr id="3" name="Content Placeholder 2"/>
          <p:cNvSpPr>
            <a:spLocks noGrp="1"/>
          </p:cNvSpPr>
          <p:nvPr>
            <p:ph idx="1"/>
          </p:nvPr>
        </p:nvSpPr>
        <p:spPr>
          <a:xfrm>
            <a:off x="457200" y="1295400"/>
            <a:ext cx="8458200" cy="5181600"/>
          </a:xfrm>
        </p:spPr>
        <p:txBody>
          <a:bodyPr/>
          <a:lstStyle/>
          <a:p>
            <a:r>
              <a:rPr lang="en-US" sz="2000" dirty="0"/>
              <a:t>Julie Hansen, MPH, CHES</a:t>
            </a:r>
          </a:p>
          <a:p>
            <a:pPr marL="0" indent="0">
              <a:buNone/>
            </a:pPr>
            <a:r>
              <a:rPr lang="en-US" sz="2000" dirty="0"/>
              <a:t>	Academic Health Department Coordinator</a:t>
            </a:r>
          </a:p>
          <a:p>
            <a:r>
              <a:rPr lang="en-US" sz="2000" dirty="0" smtClean="0"/>
              <a:t>Paul Erwin, MD, DrPH</a:t>
            </a:r>
          </a:p>
          <a:p>
            <a:pPr marL="0" indent="0">
              <a:buNone/>
            </a:pPr>
            <a:r>
              <a:rPr lang="en-US" sz="2000" dirty="0" smtClean="0"/>
              <a:t>	Head, UT Department of Public Health</a:t>
            </a:r>
          </a:p>
          <a:p>
            <a:r>
              <a:rPr lang="en-US" sz="2000" dirty="0" smtClean="0"/>
              <a:t>Martha Buchanan, MD</a:t>
            </a:r>
          </a:p>
          <a:p>
            <a:pPr marL="0" indent="0">
              <a:buNone/>
            </a:pPr>
            <a:r>
              <a:rPr lang="en-US" sz="2000" dirty="0"/>
              <a:t>	</a:t>
            </a:r>
            <a:r>
              <a:rPr lang="en-US" sz="2000" dirty="0" smtClean="0"/>
              <a:t>Director &amp; Health Officer, Knox County Health Dept.</a:t>
            </a:r>
          </a:p>
          <a:p>
            <a:r>
              <a:rPr lang="en-US" sz="2000" dirty="0" smtClean="0"/>
              <a:t>Jennifer Johnson, MSN, RN</a:t>
            </a:r>
          </a:p>
          <a:p>
            <a:pPr marL="0" indent="0">
              <a:buNone/>
            </a:pPr>
            <a:r>
              <a:rPr lang="en-US" dirty="0" smtClean="0"/>
              <a:t>	</a:t>
            </a:r>
            <a:r>
              <a:rPr lang="en-US" sz="2000" dirty="0" smtClean="0"/>
              <a:t>KCHD Director of Quality Improvement &amp; Accreditation</a:t>
            </a:r>
          </a:p>
          <a:p>
            <a:endParaRPr lang="en-US" dirty="0"/>
          </a:p>
        </p:txBody>
      </p:sp>
      <p:pic>
        <p:nvPicPr>
          <p:cNvPr id="7170" name="Picture 2" descr="C:\Users\chamilt1\Pictures\PHPuzzlewebblack (2).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4388244"/>
            <a:ext cx="3600333" cy="246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290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p:txBody>
          <a:bodyPr/>
          <a:lstStyle/>
          <a:p>
            <a:pPr>
              <a:buFont typeface="Arial" pitchFamily="34" charset="0"/>
              <a:buChar char="•"/>
            </a:pPr>
            <a:endParaRPr lang="en-US" dirty="0" smtClean="0"/>
          </a:p>
          <a:p>
            <a:pPr marL="0" indent="0">
              <a:buNone/>
            </a:pPr>
            <a:endParaRPr lang="en-US" dirty="0"/>
          </a:p>
          <a:p>
            <a:pPr marL="0" indent="0" algn="ctr">
              <a:buNone/>
            </a:pPr>
            <a:r>
              <a:rPr lang="en-US" sz="2800" b="1" dirty="0" smtClean="0"/>
              <a:t>AHD Case Studies: AHDs in Progress?</a:t>
            </a:r>
          </a:p>
          <a:p>
            <a:pPr marL="0" indent="0" algn="ctr">
              <a:buNone/>
            </a:pPr>
            <a:endParaRPr lang="en-US" dirty="0" smtClean="0"/>
          </a:p>
        </p:txBody>
      </p:sp>
    </p:spTree>
    <p:extLst>
      <p:ext uri="{BB962C8B-B14F-4D97-AF65-F5344CB8AC3E}">
        <p14:creationId xmlns:p14="http://schemas.microsoft.com/office/powerpoint/2010/main" val="20035289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274638"/>
            <a:ext cx="8229600" cy="1143000"/>
          </a:xfrm>
        </p:spPr>
        <p:txBody>
          <a:bodyPr/>
          <a:lstStyle/>
          <a:p>
            <a:r>
              <a:rPr lang="en-US" smtClean="0"/>
              <a:t>Overview</a:t>
            </a:r>
          </a:p>
        </p:txBody>
      </p:sp>
      <p:sp>
        <p:nvSpPr>
          <p:cNvPr id="33795" name="Content Placeholder 2"/>
          <p:cNvSpPr>
            <a:spLocks noGrp="1"/>
          </p:cNvSpPr>
          <p:nvPr>
            <p:ph idx="1"/>
          </p:nvPr>
        </p:nvSpPr>
        <p:spPr/>
        <p:txBody>
          <a:bodyPr/>
          <a:lstStyle/>
          <a:p>
            <a:r>
              <a:rPr lang="en-US" smtClean="0"/>
              <a:t>Introducing the Academic Health Department (AHD) Learning Community and the AHD model</a:t>
            </a:r>
          </a:p>
          <a:p>
            <a:r>
              <a:rPr lang="en-US" smtClean="0"/>
              <a:t>AHD Case Studies</a:t>
            </a:r>
          </a:p>
          <a:p>
            <a:pPr lvl="1"/>
            <a:r>
              <a:rPr lang="en-US" smtClean="0"/>
              <a:t>Setting the Stage</a:t>
            </a:r>
          </a:p>
          <a:p>
            <a:pPr lvl="1"/>
            <a:r>
              <a:rPr lang="en-US" smtClean="0"/>
              <a:t>Established AHD</a:t>
            </a:r>
          </a:p>
          <a:p>
            <a:pPr lvl="1"/>
            <a:r>
              <a:rPr lang="en-US" smtClean="0"/>
              <a:t>New AHD</a:t>
            </a:r>
          </a:p>
          <a:p>
            <a:pPr lvl="1"/>
            <a:r>
              <a:rPr lang="en-US" smtClean="0"/>
              <a:t>AHDs in Progress?</a:t>
            </a:r>
          </a:p>
          <a:p>
            <a:r>
              <a:rPr lang="en-US" b="1" smtClean="0"/>
              <a:t>AHD Learning Community</a:t>
            </a:r>
          </a:p>
          <a:p>
            <a:pPr lvl="1"/>
            <a:r>
              <a:rPr lang="en-US" b="1" smtClean="0"/>
              <a:t>Role</a:t>
            </a:r>
          </a:p>
          <a:p>
            <a:pPr lvl="1"/>
            <a:r>
              <a:rPr lang="en-US" b="1" smtClean="0"/>
              <a:t>Resources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74638"/>
            <a:ext cx="8229600" cy="1143000"/>
          </a:xfrm>
        </p:spPr>
        <p:txBody>
          <a:bodyPr/>
          <a:lstStyle/>
          <a:p>
            <a:r>
              <a:rPr lang="en-US" smtClean="0"/>
              <a:t>AHD Learning Community: Role</a:t>
            </a:r>
          </a:p>
        </p:txBody>
      </p:sp>
      <p:sp>
        <p:nvSpPr>
          <p:cNvPr id="35843" name="Content Placeholder 2"/>
          <p:cNvSpPr>
            <a:spLocks noGrp="1"/>
          </p:cNvSpPr>
          <p:nvPr>
            <p:ph idx="1"/>
          </p:nvPr>
        </p:nvSpPr>
        <p:spPr/>
        <p:txBody>
          <a:bodyPr/>
          <a:lstStyle/>
          <a:p>
            <a:r>
              <a:rPr lang="en-US" dirty="0" smtClean="0"/>
              <a:t>Encourage Learning</a:t>
            </a:r>
          </a:p>
          <a:p>
            <a:pPr lvl="1"/>
            <a:r>
              <a:rPr lang="en-US" dirty="0" smtClean="0"/>
              <a:t>Sharing professional experiences</a:t>
            </a:r>
          </a:p>
          <a:p>
            <a:pPr lvl="1"/>
            <a:r>
              <a:rPr lang="en-US" dirty="0" smtClean="0"/>
              <a:t>Highlighting AHD materials</a:t>
            </a:r>
          </a:p>
          <a:p>
            <a:pPr lvl="1"/>
            <a:endParaRPr lang="en-US" dirty="0" smtClean="0"/>
          </a:p>
          <a:p>
            <a:r>
              <a:rPr lang="en-US" dirty="0" smtClean="0"/>
              <a:t>Facilitate Discussion</a:t>
            </a:r>
          </a:p>
          <a:p>
            <a:pPr lvl="1"/>
            <a:r>
              <a:rPr lang="en-US" dirty="0" smtClean="0"/>
              <a:t>Conference call meetings</a:t>
            </a:r>
          </a:p>
          <a:p>
            <a:pPr lvl="1"/>
            <a:r>
              <a:rPr lang="en-US" dirty="0" smtClean="0"/>
              <a:t>Email and online</a:t>
            </a:r>
          </a:p>
          <a:p>
            <a:pPr lvl="1"/>
            <a:endParaRPr lang="en-US" dirty="0" smtClean="0"/>
          </a:p>
          <a:p>
            <a:r>
              <a:rPr lang="en-US" dirty="0" smtClean="0"/>
              <a:t>Offer Support</a:t>
            </a:r>
          </a:p>
          <a:p>
            <a:pPr lvl="1"/>
            <a:r>
              <a:rPr lang="en-US" dirty="0" smtClean="0"/>
              <a:t>Sharing expertise</a:t>
            </a:r>
          </a:p>
          <a:p>
            <a:pPr lvl="1"/>
            <a:r>
              <a:rPr lang="en-US" dirty="0" smtClean="0"/>
              <a:t>Collaborative resource development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4638"/>
            <a:ext cx="8229600" cy="1143000"/>
          </a:xfrm>
        </p:spPr>
        <p:txBody>
          <a:bodyPr/>
          <a:lstStyle/>
          <a:p>
            <a:r>
              <a:rPr lang="en-US" smtClean="0"/>
              <a:t>AHD Learning Community: Resources</a:t>
            </a:r>
          </a:p>
        </p:txBody>
      </p:sp>
      <p:sp>
        <p:nvSpPr>
          <p:cNvPr id="37891" name="Rectangle 3"/>
          <p:cNvSpPr>
            <a:spLocks noGrp="1" noChangeArrowheads="1"/>
          </p:cNvSpPr>
          <p:nvPr>
            <p:ph type="body" idx="1"/>
          </p:nvPr>
        </p:nvSpPr>
        <p:spPr/>
        <p:txBody>
          <a:bodyPr/>
          <a:lstStyle/>
          <a:p>
            <a:r>
              <a:rPr lang="en-US" smtClean="0"/>
              <a:t>Concept Paper</a:t>
            </a:r>
          </a:p>
          <a:p>
            <a:pPr lvl="1"/>
            <a:r>
              <a:rPr lang="en-US" smtClean="0"/>
              <a:t>Describes basic elements of the AHD model</a:t>
            </a:r>
          </a:p>
          <a:p>
            <a:pPr lvl="1"/>
            <a:r>
              <a:rPr lang="en-US" smtClean="0"/>
              <a:t>Working draft</a:t>
            </a:r>
          </a:p>
          <a:p>
            <a:pPr lvl="1"/>
            <a:endParaRPr lang="en-US" smtClean="0"/>
          </a:p>
          <a:p>
            <a:r>
              <a:rPr lang="en-US" smtClean="0"/>
              <a:t>Discussion Paper </a:t>
            </a:r>
          </a:p>
          <a:p>
            <a:pPr lvl="1"/>
            <a:r>
              <a:rPr lang="en-US" smtClean="0"/>
              <a:t>Highlights potential benefits of AHDs</a:t>
            </a:r>
          </a:p>
          <a:p>
            <a:pPr lvl="1"/>
            <a:r>
              <a:rPr lang="en-US" smtClean="0"/>
              <a:t>Designed to facilitate discussion about AHDs</a:t>
            </a:r>
          </a:p>
          <a:p>
            <a:pPr lvl="1"/>
            <a:endParaRPr lang="en-US" smtClean="0"/>
          </a:p>
          <a:p>
            <a:r>
              <a:rPr lang="en-US" smtClean="0"/>
              <a:t>Bibliography</a:t>
            </a:r>
          </a:p>
          <a:p>
            <a:pPr lvl="1"/>
            <a:r>
              <a:rPr lang="en-US" smtClean="0"/>
              <a:t>List of AHD-related literature</a:t>
            </a:r>
          </a:p>
          <a:p>
            <a:pPr lvl="1"/>
            <a:r>
              <a:rPr lang="en-US" smtClean="0"/>
              <a:t>Updated as new materials are discovered</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274638"/>
            <a:ext cx="8229600" cy="1143000"/>
          </a:xfrm>
        </p:spPr>
        <p:txBody>
          <a:bodyPr/>
          <a:lstStyle/>
          <a:p>
            <a:r>
              <a:rPr lang="en-US" smtClean="0"/>
              <a:t>AHD Learning Community: Resources</a:t>
            </a:r>
          </a:p>
        </p:txBody>
      </p:sp>
      <p:sp>
        <p:nvSpPr>
          <p:cNvPr id="39939" name="Content Placeholder 2"/>
          <p:cNvSpPr>
            <a:spLocks noGrp="1"/>
          </p:cNvSpPr>
          <p:nvPr>
            <p:ph idx="1"/>
          </p:nvPr>
        </p:nvSpPr>
        <p:spPr/>
        <p:txBody>
          <a:bodyPr/>
          <a:lstStyle/>
          <a:p>
            <a:r>
              <a:rPr lang="en-US" smtClean="0"/>
              <a:t>Under Development</a:t>
            </a:r>
          </a:p>
          <a:p>
            <a:pPr lvl="1"/>
            <a:r>
              <a:rPr lang="en-US" smtClean="0"/>
              <a:t>List of Established AHDs</a:t>
            </a:r>
          </a:p>
          <a:p>
            <a:pPr lvl="1"/>
            <a:r>
              <a:rPr lang="en-US" smtClean="0"/>
              <a:t>Partnership Agreement Collection</a:t>
            </a:r>
          </a:p>
          <a:p>
            <a:pPr lvl="1"/>
            <a:r>
              <a:rPr lang="en-US" smtClean="0"/>
              <a:t>AHD Roles and Responsibilities</a:t>
            </a:r>
          </a:p>
          <a:p>
            <a:pPr lvl="1"/>
            <a:r>
              <a:rPr lang="en-US" smtClean="0"/>
              <a:t>Competencies for AHD Leaders</a:t>
            </a:r>
          </a:p>
          <a:p>
            <a:endParaRPr lang="en-US" smtClean="0"/>
          </a:p>
          <a:p>
            <a:r>
              <a:rPr lang="en-US" smtClean="0"/>
              <a:t>All Resources</a:t>
            </a:r>
          </a:p>
          <a:p>
            <a:pPr lvl="1"/>
            <a:r>
              <a:rPr lang="en-US" smtClean="0"/>
              <a:t>Developed with input from the AHD Learning Community</a:t>
            </a:r>
          </a:p>
          <a:p>
            <a:pPr lvl="1"/>
            <a:r>
              <a:rPr lang="en-US" smtClean="0"/>
              <a:t>Available through PHF’s Resources &amp; Tools Library</a:t>
            </a:r>
          </a:p>
          <a:p>
            <a:pPr>
              <a:buFont typeface="Times New Roman" charset="0"/>
              <a:buNone/>
            </a:pPr>
            <a:endParaRPr lang="en-US"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1143000"/>
          </a:xfrm>
        </p:spPr>
        <p:txBody>
          <a:bodyPr/>
          <a:lstStyle/>
          <a:p>
            <a:r>
              <a:rPr lang="en-US" smtClean="0"/>
              <a:t>AHD Learning Community Discussion</a:t>
            </a:r>
          </a:p>
        </p:txBody>
      </p:sp>
      <p:sp>
        <p:nvSpPr>
          <p:cNvPr id="40963" name="Rectangle 3"/>
          <p:cNvSpPr>
            <a:spLocks noGrp="1" noChangeArrowheads="1"/>
          </p:cNvSpPr>
          <p:nvPr>
            <p:ph type="body" idx="1"/>
          </p:nvPr>
        </p:nvSpPr>
        <p:spPr/>
        <p:txBody>
          <a:bodyPr/>
          <a:lstStyle/>
          <a:p>
            <a:r>
              <a:rPr lang="en-US" dirty="0" smtClean="0"/>
              <a:t>Currently on the PHF Pulse Blog:</a:t>
            </a:r>
          </a:p>
          <a:p>
            <a:pPr lvl="1"/>
            <a:r>
              <a:rPr lang="en-US" dirty="0" smtClean="0"/>
              <a:t>AHDs and the AHD Learning Community</a:t>
            </a:r>
          </a:p>
          <a:p>
            <a:pPr lvl="1"/>
            <a:r>
              <a:rPr lang="en-US" dirty="0" smtClean="0"/>
              <a:t>Steps in AHD Development</a:t>
            </a:r>
          </a:p>
          <a:p>
            <a:pPr lvl="1"/>
            <a:r>
              <a:rPr lang="en-US" dirty="0" smtClean="0"/>
              <a:t>Model AHD Health Officer Qualities</a:t>
            </a:r>
          </a:p>
          <a:p>
            <a:pPr lvl="1"/>
            <a:r>
              <a:rPr lang="en-US" dirty="0" smtClean="0"/>
              <a:t>Translating Research into Practice</a:t>
            </a:r>
          </a:p>
          <a:p>
            <a:endParaRPr lang="en-US" dirty="0" smtClean="0"/>
          </a:p>
          <a:p>
            <a:r>
              <a:rPr lang="en-US" dirty="0" smtClean="0"/>
              <a:t>Posts written by Learning   						   Community members</a:t>
            </a:r>
          </a:p>
          <a:p>
            <a:endParaRPr lang="en-US" dirty="0" smtClean="0"/>
          </a:p>
          <a:p>
            <a:r>
              <a:rPr lang="en-US" dirty="0" smtClean="0"/>
              <a:t>Add your comments online at    </a:t>
            </a:r>
            <a:r>
              <a:rPr lang="en-US" dirty="0" smtClean="0">
                <a:hlinkClick r:id="rId3"/>
              </a:rPr>
              <a:t>http://www.phf.org/phfpulse</a:t>
            </a:r>
            <a:r>
              <a:rPr lang="en-US" dirty="0" smtClean="0"/>
              <a:t> </a:t>
            </a:r>
          </a:p>
          <a:p>
            <a:endParaRPr lang="en-US" dirty="0" smtClean="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8429" y="2549800"/>
            <a:ext cx="3687376" cy="3259686"/>
          </a:xfrm>
          <a:prstGeom prst="rect">
            <a:avLst/>
          </a:prstGeom>
        </p:spPr>
      </p:pic>
    </p:spTree>
    <p:extLst>
      <p:ext uri="{BB962C8B-B14F-4D97-AF65-F5344CB8AC3E}">
        <p14:creationId xmlns:p14="http://schemas.microsoft.com/office/powerpoint/2010/main" val="12578617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8229600" cy="1143000"/>
          </a:xfrm>
        </p:spPr>
        <p:txBody>
          <a:bodyPr/>
          <a:lstStyle/>
          <a:p>
            <a:r>
              <a:rPr lang="en-US" smtClean="0"/>
              <a:t>AHD Learning Community Profiles</a:t>
            </a:r>
          </a:p>
        </p:txBody>
      </p:sp>
      <p:sp>
        <p:nvSpPr>
          <p:cNvPr id="43011" name="Rectangle 3"/>
          <p:cNvSpPr>
            <a:spLocks noGrp="1" noChangeArrowheads="1"/>
          </p:cNvSpPr>
          <p:nvPr>
            <p:ph type="body" idx="1"/>
          </p:nvPr>
        </p:nvSpPr>
        <p:spPr/>
        <p:txBody>
          <a:bodyPr/>
          <a:lstStyle/>
          <a:p>
            <a:r>
              <a:rPr lang="en-US" smtClean="0"/>
              <a:t>Personal profiles for AHD Learning Community members to share their experiences</a:t>
            </a:r>
          </a:p>
          <a:p>
            <a:endParaRPr lang="en-US" smtClean="0"/>
          </a:p>
          <a:p>
            <a:endParaRPr lang="en-US" smtClean="0"/>
          </a:p>
          <a:p>
            <a:endParaRPr lang="en-US" smtClean="0"/>
          </a:p>
          <a:p>
            <a:endParaRPr lang="en-US" smtClean="0"/>
          </a:p>
          <a:p>
            <a:endParaRPr lang="en-US" smtClean="0"/>
          </a:p>
          <a:p>
            <a:endParaRPr lang="en-US" smtClean="0"/>
          </a:p>
          <a:p>
            <a:r>
              <a:rPr lang="en-US" smtClean="0"/>
              <a:t>Available online</a:t>
            </a:r>
          </a:p>
        </p:txBody>
      </p:sp>
      <p:grpSp>
        <p:nvGrpSpPr>
          <p:cNvPr id="43012" name="Group 7"/>
          <p:cNvGrpSpPr>
            <a:grpSpLocks/>
          </p:cNvGrpSpPr>
          <p:nvPr/>
        </p:nvGrpSpPr>
        <p:grpSpPr bwMode="auto">
          <a:xfrm>
            <a:off x="1574800" y="2489200"/>
            <a:ext cx="6069013" cy="3162300"/>
            <a:chOff x="709" y="1461"/>
            <a:chExt cx="3425" cy="1734"/>
          </a:xfrm>
        </p:grpSpPr>
        <p:pic>
          <p:nvPicPr>
            <p:cNvPr id="43013" name="Picture 4" descr="Screen shot 2011-03-22 at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 y="1461"/>
              <a:ext cx="1451" cy="1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5" descr="Screen shot 2011-03-22 a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 y="1616"/>
              <a:ext cx="1428" cy="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6" descr="Screen shot 2011-03-22 a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1" y="1775"/>
              <a:ext cx="1653" cy="1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274638"/>
            <a:ext cx="8229600" cy="1143000"/>
          </a:xfrm>
        </p:spPr>
        <p:txBody>
          <a:bodyPr/>
          <a:lstStyle/>
          <a:p>
            <a:r>
              <a:rPr lang="en-US" smtClean="0"/>
              <a:t>And we’re just getting started!</a:t>
            </a:r>
          </a:p>
        </p:txBody>
      </p:sp>
      <p:sp>
        <p:nvSpPr>
          <p:cNvPr id="44035" name="Content Placeholder 2"/>
          <p:cNvSpPr>
            <a:spLocks noGrp="1"/>
          </p:cNvSpPr>
          <p:nvPr>
            <p:ph idx="1"/>
          </p:nvPr>
        </p:nvSpPr>
        <p:spPr/>
        <p:txBody>
          <a:bodyPr/>
          <a:lstStyle/>
          <a:p>
            <a:r>
              <a:rPr lang="en-US" dirty="0" smtClean="0"/>
              <a:t>Visit us online:</a:t>
            </a:r>
          </a:p>
          <a:p>
            <a:pPr lvl="1"/>
            <a:r>
              <a:rPr lang="en-US" dirty="0" smtClean="0">
                <a:hlinkClick r:id="rId3"/>
              </a:rPr>
              <a:t>http://www.phf.org/programs/AHDLC</a:t>
            </a:r>
            <a:endParaRPr lang="en-US" dirty="0" smtClean="0"/>
          </a:p>
          <a:p>
            <a:endParaRPr lang="en-US" dirty="0" smtClean="0"/>
          </a:p>
          <a:p>
            <a:r>
              <a:rPr lang="en-US" dirty="0" smtClean="0"/>
              <a:t>Join our community:</a:t>
            </a:r>
          </a:p>
          <a:p>
            <a:pPr lvl="1"/>
            <a:r>
              <a:rPr lang="en-US" dirty="0" smtClean="0"/>
              <a:t>Contact Council on Linkages Project Manager, Kathleen, at </a:t>
            </a:r>
            <a:r>
              <a:rPr lang="en-US" dirty="0" smtClean="0">
                <a:hlinkClick r:id="rId4"/>
              </a:rPr>
              <a:t>kamos@phf.org</a:t>
            </a:r>
            <a:endParaRPr lang="en-US" dirty="0" smtClean="0"/>
          </a:p>
          <a:p>
            <a:pPr lvl="1"/>
            <a:endParaRPr lang="en-US" dirty="0" smtClean="0"/>
          </a:p>
          <a:p>
            <a:r>
              <a:rPr lang="en-US" dirty="0" smtClean="0"/>
              <a:t>Join the conversation:</a:t>
            </a:r>
          </a:p>
          <a:p>
            <a:pPr lvl="1"/>
            <a:r>
              <a:rPr lang="en-US" dirty="0" smtClean="0"/>
              <a:t>Next conference call in early December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1143000"/>
          </a:xfrm>
        </p:spPr>
        <p:txBody>
          <a:bodyPr/>
          <a:lstStyle/>
          <a:p>
            <a:r>
              <a:rPr lang="en-US" smtClean="0"/>
              <a:t>Thank You!</a:t>
            </a:r>
          </a:p>
        </p:txBody>
      </p:sp>
      <p:sp>
        <p:nvSpPr>
          <p:cNvPr id="46083" name="Content Placeholder 2"/>
          <p:cNvSpPr>
            <a:spLocks noGrp="1"/>
          </p:cNvSpPr>
          <p:nvPr>
            <p:ph idx="1"/>
          </p:nvPr>
        </p:nvSpPr>
        <p:spPr/>
        <p:txBody>
          <a:bodyPr/>
          <a:lstStyle/>
          <a:p>
            <a:r>
              <a:rPr lang="en-US" dirty="0" smtClean="0"/>
              <a:t>Today’s Speakers:</a:t>
            </a:r>
          </a:p>
          <a:p>
            <a:pPr lvl="1"/>
            <a:r>
              <a:rPr lang="en-US" dirty="0" smtClean="0"/>
              <a:t>Bryn </a:t>
            </a:r>
            <a:r>
              <a:rPr lang="en-US" dirty="0" err="1" smtClean="0"/>
              <a:t>Manzella</a:t>
            </a:r>
            <a:r>
              <a:rPr lang="en-US" dirty="0" smtClean="0"/>
              <a:t>, MPH, Jefferson County (AL) Department of Health</a:t>
            </a:r>
          </a:p>
          <a:p>
            <a:pPr lvl="1"/>
            <a:r>
              <a:rPr lang="en-US" dirty="0" smtClean="0"/>
              <a:t>Charles Hamilton, </a:t>
            </a:r>
            <a:r>
              <a:rPr lang="en-US" dirty="0" err="1" smtClean="0"/>
              <a:t>DrPH</a:t>
            </a:r>
            <a:r>
              <a:rPr lang="en-US" dirty="0" smtClean="0"/>
              <a:t>, MPH, University of Tennessee</a:t>
            </a:r>
          </a:p>
          <a:p>
            <a:endParaRPr lang="en-US" dirty="0" smtClean="0"/>
          </a:p>
          <a:p>
            <a:r>
              <a:rPr lang="en-US" dirty="0" smtClean="0"/>
              <a:t>AHD Workgroup</a:t>
            </a:r>
          </a:p>
          <a:p>
            <a:endParaRPr lang="en-US" dirty="0" smtClean="0"/>
          </a:p>
          <a:p>
            <a:r>
              <a:rPr lang="en-US" dirty="0" smtClean="0"/>
              <a:t>AHD Learning Community</a:t>
            </a:r>
          </a:p>
        </p:txBody>
      </p:sp>
    </p:spTree>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1_Survey of public health workers">
  <a:themeElements>
    <a:clrScheme name="1_Survey of public health worke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urvey of public health workers">
      <a:majorFont>
        <a:latin typeface="Arial Black"/>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128"/>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128"/>
            <a:cs typeface="Arial" charset="0"/>
          </a:defRPr>
        </a:defPPr>
      </a:lstStyle>
    </a:lnDef>
  </a:objectDefaults>
  <a:extraClrSchemeLst>
    <a:extraClrScheme>
      <a:clrScheme name="1_Survey of public health worke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urvey of public health worke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urvey of public health worke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urvey of public health worke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urvey of public health worke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urvey of public health worke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urvey of public health worker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urvey of public health worke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urvey of public health worke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urvey of public health worke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urvey of public health worke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urvey of public health worke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JCDH Power 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4.xml><?xml version="1.0" encoding="utf-8"?>
<a:theme xmlns:a="http://schemas.openxmlformats.org/drawingml/2006/main" name="2_Survey of public health workers">
  <a:themeElements>
    <a:clrScheme name="1_Survey of public health worke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urvey of public health workers">
      <a:majorFont>
        <a:latin typeface="Arial Black"/>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128"/>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128"/>
            <a:cs typeface="Arial" charset="0"/>
          </a:defRPr>
        </a:defPPr>
      </a:lstStyle>
    </a:lnDef>
  </a:objectDefaults>
  <a:extraClrSchemeLst>
    <a:extraClrScheme>
      <a:clrScheme name="1_Survey of public health worke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urvey of public health worke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urvey of public health worke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urvey of public health worke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urvey of public health worke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urvey of public health worke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urvey of public health worker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urvey of public health worke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urvey of public health worke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urvey of public health worke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urvey of public health worke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urvey of public health worke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Council Logo Large</Template>
  <TotalTime>1897</TotalTime>
  <Words>2294</Words>
  <Application>Microsoft Office PowerPoint</Application>
  <PresentationFormat>On-screen Show (4:3)</PresentationFormat>
  <Paragraphs>539</Paragraphs>
  <Slides>54</Slides>
  <Notes>17</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54</vt:i4>
      </vt:variant>
    </vt:vector>
  </HeadingPairs>
  <TitlesOfParts>
    <vt:vector size="59" baseType="lpstr">
      <vt:lpstr>1_Survey of public health workers</vt:lpstr>
      <vt:lpstr>JCDH Power Point</vt:lpstr>
      <vt:lpstr>Clarity</vt:lpstr>
      <vt:lpstr>2_Survey of public health workers</vt:lpstr>
      <vt:lpstr>Acrobat Document</vt:lpstr>
      <vt:lpstr>Academic Health Department  Learning Community: A New Opportunity for Academic-Practice Collaboration</vt:lpstr>
      <vt:lpstr>Presenter Disclosures</vt:lpstr>
      <vt:lpstr>Overview</vt:lpstr>
      <vt:lpstr>Overview</vt:lpstr>
      <vt:lpstr>Council on Linkages Between Academia and Public Health Practice</vt:lpstr>
      <vt:lpstr>Academic Health Department  Learning Community</vt:lpstr>
      <vt:lpstr>Academic Health Department</vt:lpstr>
      <vt:lpstr>Academic Health Department: Elements</vt:lpstr>
      <vt:lpstr>How might an AHD get started?</vt:lpstr>
      <vt:lpstr>Where might this lead?</vt:lpstr>
      <vt:lpstr>Academic Health Department: Benefits</vt:lpstr>
      <vt:lpstr>Overview</vt:lpstr>
      <vt:lpstr>PowerPoint Presentation</vt:lpstr>
      <vt:lpstr>PowerPoint Presentation</vt:lpstr>
      <vt:lpstr>Evolution of an Academic Health Department:  The Jefferson County (AL) Story</vt:lpstr>
      <vt:lpstr>PowerPoint Presentation</vt:lpstr>
      <vt:lpstr>Strategic Priorities</vt:lpstr>
      <vt:lpstr>Academic Health Department Attributes</vt:lpstr>
      <vt:lpstr>AHD Attributes (continued)</vt:lpstr>
      <vt:lpstr>SomeONE had a Great Idea…</vt:lpstr>
      <vt:lpstr>SomeONE’s Great Idea Led to Public Health Internships</vt:lpstr>
      <vt:lpstr>SomeONE’s Great Idea Led to Academic Rotations</vt:lpstr>
      <vt:lpstr>SomeONE’s Great Idea Led to..</vt:lpstr>
      <vt:lpstr>An Academic Health Department is Formed</vt:lpstr>
      <vt:lpstr>Affiliation Agreement</vt:lpstr>
      <vt:lpstr>And the Ideas Continued…</vt:lpstr>
      <vt:lpstr>And the Ideas Continued…</vt:lpstr>
      <vt:lpstr>And the Ideas Evolved…</vt:lpstr>
      <vt:lpstr>AHD Success Story #1</vt:lpstr>
      <vt:lpstr>AHD Success Story #2</vt:lpstr>
      <vt:lpstr>AHD: Lessons Learned</vt:lpstr>
      <vt:lpstr>PowerPoint Presentation</vt:lpstr>
      <vt:lpstr>Linking Public Health Academia and Practice:  Forming an Academic Health Department in  Knox County, Tennessee  </vt:lpstr>
      <vt:lpstr>Items of Discussion </vt:lpstr>
      <vt:lpstr>PowerPoint Presentation</vt:lpstr>
      <vt:lpstr>Knox County Health Department</vt:lpstr>
      <vt:lpstr>Collaboration:  Historical Underpinnings &lt; 2011</vt:lpstr>
      <vt:lpstr>Memorandum of Understanding (MOU)</vt:lpstr>
      <vt:lpstr>PowerPoint Presentation</vt:lpstr>
      <vt:lpstr>Academic Health Department Leadership</vt:lpstr>
      <vt:lpstr>Academic Health Department Coordinator</vt:lpstr>
      <vt:lpstr>Public Health Grand Rounds</vt:lpstr>
      <vt:lpstr>PowerPoint Presentation</vt:lpstr>
      <vt:lpstr>Benefits and Challenges</vt:lpstr>
      <vt:lpstr>Acknowledgements</vt:lpstr>
      <vt:lpstr>PowerPoint Presentation</vt:lpstr>
      <vt:lpstr>Overview</vt:lpstr>
      <vt:lpstr>AHD Learning Community: Role</vt:lpstr>
      <vt:lpstr>AHD Learning Community: Resources</vt:lpstr>
      <vt:lpstr>AHD Learning Community: Resources</vt:lpstr>
      <vt:lpstr>AHD Learning Community Discussion</vt:lpstr>
      <vt:lpstr>AHD Learning Community Profiles</vt:lpstr>
      <vt:lpstr>And we’re just getting started!</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Health Department Learning Community</dc:title>
  <dc:creator>Kathleen Amos</dc:creator>
  <cp:lastModifiedBy>Aleta Hong</cp:lastModifiedBy>
  <cp:revision>73</cp:revision>
  <cp:lastPrinted>2011-10-25T18:31:45Z</cp:lastPrinted>
  <dcterms:created xsi:type="dcterms:W3CDTF">2011-10-25T03:15:26Z</dcterms:created>
  <dcterms:modified xsi:type="dcterms:W3CDTF">2011-11-08T20:13:22Z</dcterms:modified>
</cp:coreProperties>
</file>