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4"/>
  </p:notesMasterIdLst>
  <p:sldIdLst>
    <p:sldId id="372" r:id="rId2"/>
    <p:sldId id="368" r:id="rId3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ADCE"/>
    <a:srgbClr val="5F5F5F"/>
    <a:srgbClr val="003366"/>
    <a:srgbClr val="333399"/>
    <a:srgbClr val="000066"/>
    <a:srgbClr val="FFCC00"/>
    <a:srgbClr val="365E82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18" autoAdjust="0"/>
    <p:restoredTop sz="97552" autoAdjust="0"/>
  </p:normalViewPr>
  <p:slideViewPr>
    <p:cSldViewPr>
      <p:cViewPr>
        <p:scale>
          <a:sx n="61" d="100"/>
          <a:sy n="61" d="100"/>
        </p:scale>
        <p:origin x="-883" y="-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44" d="100"/>
          <a:sy n="44" d="100"/>
        </p:scale>
        <p:origin x="-2069" y="-67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1" tIns="46660" rIns="93321" bIns="4666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8132" y="1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1" tIns="46660" rIns="93321" bIns="4666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54550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310" y="4421824"/>
            <a:ext cx="5618480" cy="4189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1" tIns="46660" rIns="93321" bIns="46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4203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1" tIns="46660" rIns="93321" bIns="4666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8132" y="884203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1" tIns="46660" rIns="93321" bIns="4666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6047CEF-31C3-4FB1-8951-7EE39AC38A8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9377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7400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75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95800"/>
            <a:ext cx="6400800" cy="1752600"/>
          </a:xfrm>
        </p:spPr>
        <p:txBody>
          <a:bodyPr/>
          <a:lstStyle>
            <a:lvl1pPr marL="0" indent="0" algn="ctr">
              <a:buFont typeface="Times New Roman" pitchFamily="18" charset="0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237573" name="Picture 5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629400"/>
            <a:ext cx="914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7575" name="Picture 7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29400"/>
            <a:ext cx="914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7576" name="Picture 8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725" y="1219200"/>
            <a:ext cx="3233738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52863" y="1219200"/>
            <a:ext cx="3233737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5913" y="304800"/>
            <a:ext cx="2097087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1475" y="304800"/>
            <a:ext cx="6142038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5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371475" y="304800"/>
            <a:ext cx="83915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3655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5" y="1219200"/>
            <a:ext cx="6619875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pic>
        <p:nvPicPr>
          <p:cNvPr id="236553" name="Picture 9" descr="PHF 2-color logo without name - coated, 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239000" y="5738813"/>
            <a:ext cx="1524000" cy="738187"/>
          </a:xfrm>
          <a:prstGeom prst="rect">
            <a:avLst/>
          </a:prstGeom>
          <a:noFill/>
        </p:spPr>
      </p:pic>
      <p:pic>
        <p:nvPicPr>
          <p:cNvPr id="236554" name="Picture 10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6629400"/>
            <a:ext cx="914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6555" name="Picture 11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6556" name="Picture 12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915400" y="0"/>
            <a:ext cx="228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6557" name="Picture 1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228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2800">
          <a:solidFill>
            <a:srgbClr val="365E8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rgbClr val="365E82"/>
          </a:solidFill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rgbClr val="365E82"/>
          </a:solidFill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rgbClr val="365E82"/>
          </a:solidFill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rgbClr val="365E8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365E8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365E8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365E8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365E82"/>
          </a:solidFill>
          <a:latin typeface="Arial Black" pitchFamily="34" charset="0"/>
        </a:defRPr>
      </a:lvl9pPr>
    </p:titleStyle>
    <p:bodyStyle>
      <a:lvl1pPr marL="333375" indent="-333375" algn="l" defTabSz="449263" rtl="0" fontAlgn="base">
        <a:spcBef>
          <a:spcPts val="725"/>
        </a:spcBef>
        <a:spcAft>
          <a:spcPct val="0"/>
        </a:spcAft>
        <a:buClr>
          <a:schemeClr val="bg1"/>
        </a:buClr>
        <a:buSzPct val="100000"/>
        <a:buFont typeface="Times New Roman" pitchFamily="18" charset="0"/>
        <a:buBlip>
          <a:blip r:embed="rId16"/>
        </a:buBlip>
        <a:defRPr sz="2400">
          <a:solidFill>
            <a:srgbClr val="365E82"/>
          </a:solidFill>
          <a:latin typeface="+mn-lt"/>
          <a:ea typeface="+mn-ea"/>
          <a:cs typeface="+mn-cs"/>
        </a:defRPr>
      </a:lvl1pPr>
      <a:lvl2pPr marL="733425" indent="-276225" algn="l" defTabSz="449263" rtl="0" fontAlgn="base">
        <a:spcBef>
          <a:spcPts val="625"/>
        </a:spcBef>
        <a:spcAft>
          <a:spcPct val="0"/>
        </a:spcAft>
        <a:buClr>
          <a:srgbClr val="FFCC00"/>
        </a:buClr>
        <a:buSzPct val="100000"/>
        <a:buFont typeface="Times New Roman" pitchFamily="18" charset="0"/>
        <a:buBlip>
          <a:blip r:embed="rId17"/>
        </a:buBlip>
        <a:defRPr sz="2000">
          <a:solidFill>
            <a:srgbClr val="365E82"/>
          </a:solidFill>
          <a:latin typeface="+mn-lt"/>
        </a:defRPr>
      </a:lvl2pPr>
      <a:lvl3pPr marL="1143000" indent="-228600" algn="l" defTabSz="449263" rtl="0" fontAlgn="base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Blip>
          <a:blip r:embed="rId16"/>
        </a:buBlip>
        <a:defRPr>
          <a:solidFill>
            <a:srgbClr val="365E82"/>
          </a:solidFill>
          <a:latin typeface="+mn-lt"/>
        </a:defRPr>
      </a:lvl3pPr>
      <a:lvl4pPr marL="1600200" indent="-228600" algn="l" defTabSz="449263" rtl="0" fontAlgn="base">
        <a:spcBef>
          <a:spcPts val="4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Blip>
          <a:blip r:embed="rId17"/>
        </a:buBlip>
        <a:defRPr sz="1600">
          <a:solidFill>
            <a:srgbClr val="365E82"/>
          </a:solidFill>
          <a:latin typeface="+mn-lt"/>
        </a:defRPr>
      </a:lvl4pPr>
      <a:lvl5pPr marL="2057400" indent="-228600" algn="l" defTabSz="449263" rtl="0" fontAlgn="base">
        <a:spcBef>
          <a:spcPts val="4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Blip>
          <a:blip r:embed="rId16"/>
        </a:buBlip>
        <a:defRPr sz="1400">
          <a:solidFill>
            <a:srgbClr val="365E82"/>
          </a:solidFill>
          <a:latin typeface="+mn-lt"/>
        </a:defRPr>
      </a:lvl5pPr>
      <a:lvl6pPr marL="2514600" indent="-228600" algn="l" defTabSz="449263" rtl="0" fontAlgn="base">
        <a:spcBef>
          <a:spcPts val="4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Blip>
          <a:blip r:embed="rId16"/>
        </a:buBlip>
        <a:defRPr sz="1400">
          <a:solidFill>
            <a:srgbClr val="365E82"/>
          </a:solidFill>
          <a:latin typeface="+mn-lt"/>
        </a:defRPr>
      </a:lvl6pPr>
      <a:lvl7pPr marL="2971800" indent="-228600" algn="l" defTabSz="449263" rtl="0" fontAlgn="base">
        <a:spcBef>
          <a:spcPts val="4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Blip>
          <a:blip r:embed="rId16"/>
        </a:buBlip>
        <a:defRPr sz="1400">
          <a:solidFill>
            <a:srgbClr val="365E82"/>
          </a:solidFill>
          <a:latin typeface="+mn-lt"/>
        </a:defRPr>
      </a:lvl7pPr>
      <a:lvl8pPr marL="3429000" indent="-228600" algn="l" defTabSz="449263" rtl="0" fontAlgn="base">
        <a:spcBef>
          <a:spcPts val="4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Blip>
          <a:blip r:embed="rId16"/>
        </a:buBlip>
        <a:defRPr sz="1400">
          <a:solidFill>
            <a:srgbClr val="365E82"/>
          </a:solidFill>
          <a:latin typeface="+mn-lt"/>
        </a:defRPr>
      </a:lvl8pPr>
      <a:lvl9pPr marL="3886200" indent="-228600" algn="l" defTabSz="449263" rtl="0" fontAlgn="base">
        <a:spcBef>
          <a:spcPts val="4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Blip>
          <a:blip r:embed="rId16"/>
        </a:buBlip>
        <a:defRPr sz="1400">
          <a:solidFill>
            <a:srgbClr val="365E8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ookstore.phf.org/" TargetMode="External"/><Relationship Id="rId2" Type="http://schemas.openxmlformats.org/officeDocument/2006/relationships/hyperlink" Target="http://www.train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hf.org/" TargetMode="External"/><Relationship Id="rId5" Type="http://schemas.openxmlformats.org/officeDocument/2006/relationships/hyperlink" Target="http://www.sph.umn.edu/programs/certificate/piph/index.asp" TargetMode="External"/><Relationship Id="rId4" Type="http://schemas.openxmlformats.org/officeDocument/2006/relationships/hyperlink" Target="http://www.phf.org/focusareas/PMQ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1" name="Rectangle 3"/>
          <p:cNvSpPr>
            <a:spLocks noChangeArrowheads="1"/>
          </p:cNvSpPr>
          <p:nvPr/>
        </p:nvSpPr>
        <p:spPr bwMode="auto">
          <a:xfrm>
            <a:off x="1905000" y="747712"/>
            <a:ext cx="6907427" cy="5043488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1493" name="Line 5"/>
          <p:cNvSpPr>
            <a:spLocks noChangeShapeType="1"/>
          </p:cNvSpPr>
          <p:nvPr/>
        </p:nvSpPr>
        <p:spPr bwMode="auto">
          <a:xfrm>
            <a:off x="294544" y="1447800"/>
            <a:ext cx="851788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1494" name="Line 6"/>
          <p:cNvSpPr>
            <a:spLocks noChangeShapeType="1"/>
          </p:cNvSpPr>
          <p:nvPr/>
        </p:nvSpPr>
        <p:spPr bwMode="auto">
          <a:xfrm>
            <a:off x="294545" y="2133600"/>
            <a:ext cx="851788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1495" name="Line 7"/>
          <p:cNvSpPr>
            <a:spLocks noChangeShapeType="1"/>
          </p:cNvSpPr>
          <p:nvPr/>
        </p:nvSpPr>
        <p:spPr bwMode="auto">
          <a:xfrm>
            <a:off x="294545" y="2743200"/>
            <a:ext cx="851788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1496" name="Line 8"/>
          <p:cNvSpPr>
            <a:spLocks noChangeShapeType="1"/>
          </p:cNvSpPr>
          <p:nvPr/>
        </p:nvSpPr>
        <p:spPr bwMode="auto">
          <a:xfrm>
            <a:off x="294545" y="3352800"/>
            <a:ext cx="851788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1497" name="Line 9"/>
          <p:cNvSpPr>
            <a:spLocks noChangeShapeType="1"/>
          </p:cNvSpPr>
          <p:nvPr/>
        </p:nvSpPr>
        <p:spPr bwMode="auto">
          <a:xfrm>
            <a:off x="2640228" y="722998"/>
            <a:ext cx="0" cy="50682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1498" name="Line 10"/>
          <p:cNvSpPr>
            <a:spLocks noChangeShapeType="1"/>
          </p:cNvSpPr>
          <p:nvPr/>
        </p:nvSpPr>
        <p:spPr bwMode="auto">
          <a:xfrm>
            <a:off x="3420763" y="722998"/>
            <a:ext cx="0" cy="50682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1499" name="Line 11"/>
          <p:cNvSpPr>
            <a:spLocks noChangeShapeType="1"/>
          </p:cNvSpPr>
          <p:nvPr/>
        </p:nvSpPr>
        <p:spPr bwMode="auto">
          <a:xfrm>
            <a:off x="4125098" y="722998"/>
            <a:ext cx="0" cy="50682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1500" name="Line 12"/>
          <p:cNvSpPr>
            <a:spLocks noChangeShapeType="1"/>
          </p:cNvSpPr>
          <p:nvPr/>
        </p:nvSpPr>
        <p:spPr bwMode="auto">
          <a:xfrm>
            <a:off x="4850028" y="722998"/>
            <a:ext cx="0" cy="50682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1501" name="Text Box 13"/>
          <p:cNvSpPr txBox="1">
            <a:spLocks noChangeArrowheads="1"/>
          </p:cNvSpPr>
          <p:nvPr/>
        </p:nvSpPr>
        <p:spPr bwMode="auto">
          <a:xfrm>
            <a:off x="7467600" y="354226"/>
            <a:ext cx="1524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dirty="0" smtClean="0"/>
              <a:t>Score/Rank</a:t>
            </a:r>
            <a:endParaRPr lang="en-US" sz="2000" dirty="0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>
            <a:off x="5535828" y="722998"/>
            <a:ext cx="0" cy="50682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>
            <a:off x="6192796" y="722998"/>
            <a:ext cx="0" cy="50682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>
            <a:off x="6907428" y="722998"/>
            <a:ext cx="0" cy="50682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>
            <a:off x="7593228" y="722998"/>
            <a:ext cx="0" cy="50682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" name="Line 8"/>
          <p:cNvSpPr>
            <a:spLocks noChangeShapeType="1"/>
          </p:cNvSpPr>
          <p:nvPr/>
        </p:nvSpPr>
        <p:spPr bwMode="auto">
          <a:xfrm>
            <a:off x="294544" y="3962400"/>
            <a:ext cx="851788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294545" y="4495800"/>
            <a:ext cx="851788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" name="Line 8"/>
          <p:cNvSpPr>
            <a:spLocks noChangeShapeType="1"/>
          </p:cNvSpPr>
          <p:nvPr/>
        </p:nvSpPr>
        <p:spPr bwMode="auto">
          <a:xfrm>
            <a:off x="294544" y="5181600"/>
            <a:ext cx="851788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50208" y="353666"/>
            <a:ext cx="5195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          2	          3         4           5          6         7          8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294544" y="903420"/>
            <a:ext cx="1463862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lvl="0" indent="-228600">
              <a:buClrTx/>
              <a:buAutoNum type="arabicPeriod"/>
            </a:pPr>
            <a:r>
              <a:rPr lang="en-US" sz="1200" dirty="0" smtClean="0"/>
              <a:t>Analytic/</a:t>
            </a:r>
          </a:p>
          <a:p>
            <a:pPr lvl="0">
              <a:buClrTx/>
            </a:pPr>
            <a:r>
              <a:rPr lang="en-US" sz="1200" dirty="0" smtClean="0"/>
              <a:t>      Assessment </a:t>
            </a:r>
          </a:p>
          <a:p>
            <a:pPr lvl="0">
              <a:buClrTx/>
            </a:pPr>
            <a:endParaRPr lang="en-US" sz="1200" dirty="0" smtClean="0"/>
          </a:p>
          <a:p>
            <a:pPr marL="228600" lvl="0" indent="-228600">
              <a:buClrTx/>
              <a:buAutoNum type="arabicPeriod"/>
            </a:pPr>
            <a:endParaRPr lang="en-US" sz="1200" dirty="0" smtClean="0"/>
          </a:p>
          <a:p>
            <a:pPr lvl="0">
              <a:buClrTx/>
            </a:pPr>
            <a:r>
              <a:rPr lang="en-US" sz="1200" dirty="0" smtClean="0"/>
              <a:t>2. Policy </a:t>
            </a:r>
          </a:p>
          <a:p>
            <a:pPr lvl="0">
              <a:buClrTx/>
            </a:pPr>
            <a:r>
              <a:rPr lang="en-US" sz="1200" dirty="0" smtClean="0"/>
              <a:t>     Development</a:t>
            </a:r>
          </a:p>
          <a:p>
            <a:pPr lvl="0">
              <a:buClrTx/>
            </a:pPr>
            <a:endParaRPr lang="en-US" sz="1200" dirty="0"/>
          </a:p>
          <a:p>
            <a:pPr lvl="0">
              <a:buClrTx/>
            </a:pPr>
            <a:endParaRPr lang="en-US" sz="1200" dirty="0"/>
          </a:p>
          <a:p>
            <a:pPr lvl="0">
              <a:buClrTx/>
            </a:pPr>
            <a:r>
              <a:rPr lang="en-US" sz="1200" dirty="0" smtClean="0"/>
              <a:t>3. Communication </a:t>
            </a:r>
          </a:p>
          <a:p>
            <a:pPr lvl="0">
              <a:buClrTx/>
            </a:pPr>
            <a:endParaRPr lang="en-US" sz="1200" dirty="0"/>
          </a:p>
          <a:p>
            <a:pPr lvl="0">
              <a:buClrTx/>
            </a:pPr>
            <a:r>
              <a:rPr lang="en-US" sz="1200" dirty="0" smtClean="0"/>
              <a:t>4. Cultural </a:t>
            </a:r>
          </a:p>
          <a:p>
            <a:pPr lvl="0">
              <a:buClrTx/>
            </a:pPr>
            <a:r>
              <a:rPr lang="en-US" sz="1200" dirty="0" smtClean="0"/>
              <a:t>     Competency </a:t>
            </a:r>
          </a:p>
          <a:p>
            <a:pPr lvl="0">
              <a:buClrTx/>
            </a:pPr>
            <a:endParaRPr lang="en-US" sz="1200" dirty="0" smtClean="0"/>
          </a:p>
          <a:p>
            <a:pPr lvl="0">
              <a:buClrTx/>
            </a:pPr>
            <a:endParaRPr lang="en-US" sz="1200" dirty="0" smtClean="0"/>
          </a:p>
          <a:p>
            <a:pPr lvl="0">
              <a:buClrTx/>
            </a:pPr>
            <a:r>
              <a:rPr lang="en-US" sz="1200" dirty="0" smtClean="0"/>
              <a:t>5. Community </a:t>
            </a:r>
          </a:p>
          <a:p>
            <a:pPr lvl="0">
              <a:buClrTx/>
            </a:pPr>
            <a:r>
              <a:rPr lang="en-US" sz="1200" dirty="0"/>
              <a:t> </a:t>
            </a:r>
            <a:r>
              <a:rPr lang="en-US" sz="1200" dirty="0" smtClean="0"/>
              <a:t>    Dimensions </a:t>
            </a:r>
          </a:p>
          <a:p>
            <a:pPr lvl="0">
              <a:buClrTx/>
            </a:pPr>
            <a:endParaRPr lang="en-US" sz="1200" dirty="0" smtClean="0"/>
          </a:p>
          <a:p>
            <a:pPr lvl="0">
              <a:buClrTx/>
            </a:pPr>
            <a:r>
              <a:rPr lang="en-US" sz="1200" dirty="0" smtClean="0"/>
              <a:t>6. Basic Sciences</a:t>
            </a:r>
          </a:p>
          <a:p>
            <a:pPr lvl="0">
              <a:buClrTx/>
            </a:pPr>
            <a:r>
              <a:rPr lang="en-US" sz="1200" dirty="0" smtClean="0"/>
              <a:t>     Skills</a:t>
            </a:r>
          </a:p>
          <a:p>
            <a:pPr lvl="0">
              <a:buClrTx/>
            </a:pPr>
            <a:endParaRPr lang="en-US" sz="1200" dirty="0" smtClean="0"/>
          </a:p>
          <a:p>
            <a:pPr lvl="0">
              <a:buClrTx/>
            </a:pPr>
            <a:endParaRPr lang="en-US" sz="1200" dirty="0"/>
          </a:p>
          <a:p>
            <a:pPr lvl="0">
              <a:buClrTx/>
            </a:pPr>
            <a:r>
              <a:rPr lang="en-US" sz="1200" dirty="0" smtClean="0"/>
              <a:t>7. Financial P&amp;M</a:t>
            </a:r>
          </a:p>
          <a:p>
            <a:pPr lvl="0">
              <a:buClrTx/>
            </a:pPr>
            <a:endParaRPr lang="en-US" sz="1200" dirty="0"/>
          </a:p>
          <a:p>
            <a:pPr lvl="0">
              <a:buClrTx/>
            </a:pPr>
            <a:endParaRPr lang="en-US" sz="1200" dirty="0" smtClean="0"/>
          </a:p>
          <a:p>
            <a:pPr lvl="0">
              <a:buClrTx/>
            </a:pPr>
            <a:r>
              <a:rPr lang="en-US" sz="1200" dirty="0" smtClean="0"/>
              <a:t>8. Leadership and</a:t>
            </a:r>
          </a:p>
          <a:p>
            <a:pPr lvl="0">
              <a:buClrTx/>
            </a:pPr>
            <a:r>
              <a:rPr lang="en-US" sz="1200" dirty="0"/>
              <a:t> </a:t>
            </a:r>
            <a:r>
              <a:rPr lang="en-US" sz="1200" dirty="0" smtClean="0"/>
              <a:t>    Systems</a:t>
            </a:r>
            <a:endParaRPr lang="en-US" sz="1200" dirty="0"/>
          </a:p>
        </p:txBody>
      </p:sp>
      <p:sp>
        <p:nvSpPr>
          <p:cNvPr id="23" name="Rectangle 19"/>
          <p:cNvSpPr>
            <a:spLocks noChangeArrowheads="1"/>
          </p:cNvSpPr>
          <p:nvPr/>
        </p:nvSpPr>
        <p:spPr bwMode="auto">
          <a:xfrm>
            <a:off x="1905000" y="747286"/>
            <a:ext cx="735228" cy="700514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4" name="Rectangle 19"/>
          <p:cNvSpPr>
            <a:spLocks noChangeArrowheads="1"/>
          </p:cNvSpPr>
          <p:nvPr/>
        </p:nvSpPr>
        <p:spPr bwMode="auto">
          <a:xfrm>
            <a:off x="2640227" y="1447800"/>
            <a:ext cx="780535" cy="673656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" name="Rectangle 19"/>
          <p:cNvSpPr>
            <a:spLocks noChangeArrowheads="1"/>
          </p:cNvSpPr>
          <p:nvPr/>
        </p:nvSpPr>
        <p:spPr bwMode="auto">
          <a:xfrm>
            <a:off x="3420763" y="2133600"/>
            <a:ext cx="735228" cy="609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" name="Rectangle 19"/>
          <p:cNvSpPr>
            <a:spLocks noChangeArrowheads="1"/>
          </p:cNvSpPr>
          <p:nvPr/>
        </p:nvSpPr>
        <p:spPr bwMode="auto">
          <a:xfrm>
            <a:off x="4125098" y="2743200"/>
            <a:ext cx="735228" cy="609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7" name="Rectangle 19"/>
          <p:cNvSpPr>
            <a:spLocks noChangeArrowheads="1"/>
          </p:cNvSpPr>
          <p:nvPr/>
        </p:nvSpPr>
        <p:spPr bwMode="auto">
          <a:xfrm>
            <a:off x="4850028" y="3350243"/>
            <a:ext cx="685800" cy="624406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8" name="Rectangle 19"/>
          <p:cNvSpPr>
            <a:spLocks noChangeArrowheads="1"/>
          </p:cNvSpPr>
          <p:nvPr/>
        </p:nvSpPr>
        <p:spPr bwMode="auto">
          <a:xfrm>
            <a:off x="5503710" y="3962400"/>
            <a:ext cx="685800" cy="521364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9" name="Rectangle 19"/>
          <p:cNvSpPr>
            <a:spLocks noChangeArrowheads="1"/>
          </p:cNvSpPr>
          <p:nvPr/>
        </p:nvSpPr>
        <p:spPr bwMode="auto">
          <a:xfrm>
            <a:off x="6189510" y="4495800"/>
            <a:ext cx="717918" cy="685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0" name="Rectangle 19"/>
          <p:cNvSpPr>
            <a:spLocks noChangeArrowheads="1"/>
          </p:cNvSpPr>
          <p:nvPr/>
        </p:nvSpPr>
        <p:spPr bwMode="auto">
          <a:xfrm>
            <a:off x="6907428" y="5166794"/>
            <a:ext cx="685800" cy="624406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4545" y="5943600"/>
            <a:ext cx="70513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What are the particular competencies where it makes sense to focus your organization’s limited professional development time and funds? </a:t>
            </a:r>
          </a:p>
        </p:txBody>
      </p:sp>
      <p:sp>
        <p:nvSpPr>
          <p:cNvPr id="35" name="Line 24"/>
          <p:cNvSpPr>
            <a:spLocks noChangeShapeType="1"/>
          </p:cNvSpPr>
          <p:nvPr/>
        </p:nvSpPr>
        <p:spPr bwMode="auto">
          <a:xfrm>
            <a:off x="8188979" y="747286"/>
            <a:ext cx="5376" cy="50439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38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391525" cy="838200"/>
          </a:xfrm>
        </p:spPr>
        <p:txBody>
          <a:bodyPr/>
          <a:lstStyle/>
          <a:p>
            <a:r>
              <a:rPr lang="en-US" dirty="0" smtClean="0"/>
              <a:t>Training and Learning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838200"/>
            <a:ext cx="8153400" cy="52578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TRAIN – </a:t>
            </a:r>
            <a:r>
              <a:rPr lang="en-US" sz="2000" dirty="0" smtClean="0">
                <a:hlinkClick r:id="rId2"/>
              </a:rPr>
              <a:t>www.train.org</a:t>
            </a:r>
            <a:endParaRPr lang="en-US" sz="2000" dirty="0" smtClean="0"/>
          </a:p>
          <a:p>
            <a:pPr>
              <a:spcBef>
                <a:spcPts val="600"/>
              </a:spcBef>
            </a:pPr>
            <a:r>
              <a:rPr lang="en-US" sz="2000" dirty="0" smtClean="0"/>
              <a:t>Learning Resource </a:t>
            </a:r>
            <a:r>
              <a:rPr lang="en-US" sz="2000" dirty="0"/>
              <a:t>Center </a:t>
            </a:r>
            <a:r>
              <a:rPr lang="en-US" sz="2000" dirty="0" smtClean="0"/>
              <a:t>- </a:t>
            </a:r>
            <a:r>
              <a:rPr lang="en-US" sz="2000" dirty="0" smtClean="0">
                <a:hlinkClick r:id="rId3"/>
              </a:rPr>
              <a:t>bookstore.phf.org/</a:t>
            </a:r>
            <a:r>
              <a:rPr lang="en-US" sz="2000" dirty="0" smtClean="0"/>
              <a:t> </a:t>
            </a:r>
          </a:p>
          <a:p>
            <a:pPr lvl="1"/>
            <a:r>
              <a:rPr lang="en-US" sz="1800" dirty="0" smtClean="0"/>
              <a:t>Examples: </a:t>
            </a:r>
          </a:p>
          <a:p>
            <a:pPr lvl="2"/>
            <a:r>
              <a:rPr lang="en-US" sz="1600" dirty="0" smtClean="0"/>
              <a:t>Public Health Leadership: Putting Principles into Practice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/>
              <a:t>Public Health Quality Improvement Handbook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Performance Management and Quality Improvement </a:t>
            </a:r>
            <a:r>
              <a:rPr lang="en-US" sz="2000" dirty="0" smtClean="0">
                <a:hlinkClick r:id="rId4"/>
              </a:rPr>
              <a:t>www.phf.org/focusareas/PMQI/</a:t>
            </a:r>
            <a:r>
              <a:rPr lang="en-US" sz="2000" dirty="0" smtClean="0"/>
              <a:t> 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/>
              <a:t>Tools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/>
              <a:t>Tutorials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/>
              <a:t>Case Studies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/>
              <a:t>White Papers</a:t>
            </a:r>
          </a:p>
          <a:p>
            <a:r>
              <a:rPr lang="en-US" sz="2000" dirty="0" smtClean="0"/>
              <a:t>Public Health Certificate in Performance Improvement </a:t>
            </a:r>
            <a:r>
              <a:rPr lang="en-US" sz="2000" dirty="0" smtClean="0">
                <a:hlinkClick r:id="rId5"/>
              </a:rPr>
              <a:t>www.sph.umn.edu/programs/certificate/piph/index.asp</a:t>
            </a:r>
            <a:endParaRPr lang="en-US" sz="2000" dirty="0" smtClean="0"/>
          </a:p>
          <a:p>
            <a:r>
              <a:rPr lang="en-US" sz="2000" dirty="0" smtClean="0"/>
              <a:t>Public Health Foundation Homepage – </a:t>
            </a:r>
            <a:r>
              <a:rPr lang="en-US" sz="2000" dirty="0" smtClean="0">
                <a:hlinkClick r:id="rId6"/>
              </a:rPr>
              <a:t>www.phf.org</a:t>
            </a:r>
            <a:endParaRPr lang="en-US" sz="2000" dirty="0" smtClean="0"/>
          </a:p>
          <a:p>
            <a:pPr lvl="1">
              <a:spcBef>
                <a:spcPts val="0"/>
              </a:spcBef>
            </a:pPr>
            <a:r>
              <a:rPr lang="en-US" sz="1800" dirty="0" smtClean="0"/>
              <a:t>Blogs</a:t>
            </a:r>
          </a:p>
          <a:p>
            <a:pPr lvl="1">
              <a:spcBef>
                <a:spcPts val="0"/>
              </a:spcBef>
            </a:pPr>
            <a:r>
              <a:rPr lang="en-US" sz="1800" dirty="0" smtClean="0"/>
              <a:t>News </a:t>
            </a:r>
          </a:p>
          <a:p>
            <a:pPr lvl="1">
              <a:spcBef>
                <a:spcPts val="0"/>
              </a:spcBef>
            </a:pPr>
            <a:r>
              <a:rPr lang="en-US" sz="1800" dirty="0" smtClean="0"/>
              <a:t>Popular Content</a:t>
            </a:r>
          </a:p>
          <a:p>
            <a:pPr marL="0" indent="0">
              <a:buNone/>
            </a:pPr>
            <a:r>
              <a:rPr lang="en-US" sz="20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3402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2846</TotalTime>
  <Words>120</Words>
  <Application>Microsoft Office PowerPoint</Application>
  <PresentationFormat>On-screen Show (4:3)</PresentationFormat>
  <Paragraphs>46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Custom Design</vt:lpstr>
      <vt:lpstr>PowerPoint Presentation</vt:lpstr>
      <vt:lpstr>Training and Learning Resources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Daily Dose of Quality Improvement – Effective quality improvement practice requires a sustained commitment and an enthusiastic cheerleader.  Find out how to make the most of quality improvement in your day-to-day work.   Jack Moran, Public Health Foundation</dc:title>
  <dc:creator>John Moran</dc:creator>
  <cp:lastModifiedBy>Administratr</cp:lastModifiedBy>
  <cp:revision>144</cp:revision>
  <cp:lastPrinted>2011-07-18T19:18:44Z</cp:lastPrinted>
  <dcterms:created xsi:type="dcterms:W3CDTF">2008-03-28T18:49:52Z</dcterms:created>
  <dcterms:modified xsi:type="dcterms:W3CDTF">2011-10-24T13:24:39Z</dcterms:modified>
</cp:coreProperties>
</file>