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3" r:id="rId2"/>
    <p:sldMasterId id="2147483676" r:id="rId3"/>
    <p:sldMasterId id="2147483689" r:id="rId4"/>
  </p:sldMasterIdLst>
  <p:notesMasterIdLst>
    <p:notesMasterId r:id="rId53"/>
  </p:notesMasterIdLst>
  <p:sldIdLst>
    <p:sldId id="391" r:id="rId5"/>
    <p:sldId id="392" r:id="rId6"/>
    <p:sldId id="350" r:id="rId7"/>
    <p:sldId id="346" r:id="rId8"/>
    <p:sldId id="347" r:id="rId9"/>
    <p:sldId id="397" r:id="rId10"/>
    <p:sldId id="371" r:id="rId11"/>
    <p:sldId id="372" r:id="rId12"/>
    <p:sldId id="373" r:id="rId13"/>
    <p:sldId id="374" r:id="rId14"/>
    <p:sldId id="378" r:id="rId15"/>
    <p:sldId id="382" r:id="rId16"/>
    <p:sldId id="377" r:id="rId17"/>
    <p:sldId id="379" r:id="rId18"/>
    <p:sldId id="380" r:id="rId19"/>
    <p:sldId id="343" r:id="rId20"/>
    <p:sldId id="354" r:id="rId21"/>
    <p:sldId id="355" r:id="rId22"/>
    <p:sldId id="356" r:id="rId23"/>
    <p:sldId id="358" r:id="rId24"/>
    <p:sldId id="357" r:id="rId25"/>
    <p:sldId id="359" r:id="rId26"/>
    <p:sldId id="361" r:id="rId27"/>
    <p:sldId id="362" r:id="rId28"/>
    <p:sldId id="363" r:id="rId29"/>
    <p:sldId id="364" r:id="rId30"/>
    <p:sldId id="321" r:id="rId31"/>
    <p:sldId id="324" r:id="rId32"/>
    <p:sldId id="325" r:id="rId33"/>
    <p:sldId id="326" r:id="rId34"/>
    <p:sldId id="339" r:id="rId35"/>
    <p:sldId id="327" r:id="rId36"/>
    <p:sldId id="328" r:id="rId37"/>
    <p:sldId id="329" r:id="rId38"/>
    <p:sldId id="330" r:id="rId39"/>
    <p:sldId id="331" r:id="rId40"/>
    <p:sldId id="332" r:id="rId41"/>
    <p:sldId id="336" r:id="rId42"/>
    <p:sldId id="341" r:id="rId43"/>
    <p:sldId id="368" r:id="rId44"/>
    <p:sldId id="393" r:id="rId45"/>
    <p:sldId id="394" r:id="rId46"/>
    <p:sldId id="366" r:id="rId47"/>
    <p:sldId id="395" r:id="rId48"/>
    <p:sldId id="385" r:id="rId49"/>
    <p:sldId id="386" r:id="rId50"/>
    <p:sldId id="353" r:id="rId51"/>
    <p:sldId id="388" r:id="rId52"/>
  </p:sldIdLst>
  <p:sldSz cx="9144000" cy="6858000" type="screen4x3"/>
  <p:notesSz cx="6985000" cy="9283700"/>
  <p:defaultTextStyle>
    <a:defPPr>
      <a:defRPr lang="en-US"/>
    </a:defPPr>
    <a:lvl1pPr algn="l" rtl="0" fontAlgn="base">
      <a:spcBef>
        <a:spcPct val="0"/>
      </a:spcBef>
      <a:spcAft>
        <a:spcPct val="0"/>
      </a:spcAft>
      <a:defRPr sz="2800" kern="1200">
        <a:solidFill>
          <a:schemeClr val="tx1"/>
        </a:solidFill>
        <a:latin typeface="Arial" charset="0"/>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ADCE"/>
    <a:srgbClr val="5F5F5F"/>
    <a:srgbClr val="003366"/>
    <a:srgbClr val="333399"/>
    <a:srgbClr val="000066"/>
    <a:srgbClr val="FFCC00"/>
    <a:srgbClr val="365E82"/>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8" autoAdjust="0"/>
    <p:restoredTop sz="80098" autoAdjust="0"/>
  </p:normalViewPr>
  <p:slideViewPr>
    <p:cSldViewPr>
      <p:cViewPr>
        <p:scale>
          <a:sx n="61" d="100"/>
          <a:sy n="61" d="100"/>
        </p:scale>
        <p:origin x="-1320" y="-64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451"/>
    </p:cViewPr>
  </p:sorterViewPr>
  <p:notesViewPr>
    <p:cSldViewPr>
      <p:cViewPr varScale="1">
        <p:scale>
          <a:sx n="44" d="100"/>
          <a:sy n="44" d="100"/>
        </p:scale>
        <p:origin x="-2069" y="-67"/>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026833" cy="46418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defRPr sz="1200"/>
            </a:lvl1pPr>
          </a:lstStyle>
          <a:p>
            <a:endParaRPr lang="en-US" dirty="0"/>
          </a:p>
        </p:txBody>
      </p:sp>
      <p:sp>
        <p:nvSpPr>
          <p:cNvPr id="40963" name="Rectangle 3"/>
          <p:cNvSpPr>
            <a:spLocks noGrp="1" noChangeArrowheads="1"/>
          </p:cNvSpPr>
          <p:nvPr>
            <p:ph type="dt" idx="1"/>
          </p:nvPr>
        </p:nvSpPr>
        <p:spPr bwMode="auto">
          <a:xfrm>
            <a:off x="3956550" y="0"/>
            <a:ext cx="3026833" cy="46418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a:defRPr sz="1200"/>
            </a:lvl1pPr>
          </a:lstStyle>
          <a:p>
            <a:endParaRPr lang="en-US" dirty="0"/>
          </a:p>
        </p:txBody>
      </p:sp>
      <p:sp>
        <p:nvSpPr>
          <p:cNvPr id="40964"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p:spPr>
      </p:sp>
      <p:sp>
        <p:nvSpPr>
          <p:cNvPr id="40965" name="Rectangle 5"/>
          <p:cNvSpPr>
            <a:spLocks noGrp="1" noChangeArrowheads="1"/>
          </p:cNvSpPr>
          <p:nvPr>
            <p:ph type="body" sz="quarter" idx="3"/>
          </p:nvPr>
        </p:nvSpPr>
        <p:spPr bwMode="auto">
          <a:xfrm>
            <a:off x="698500" y="4409758"/>
            <a:ext cx="5588000" cy="417766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0966" name="Rectangle 6"/>
          <p:cNvSpPr>
            <a:spLocks noGrp="1" noChangeArrowheads="1"/>
          </p:cNvSpPr>
          <p:nvPr>
            <p:ph type="ftr" sz="quarter" idx="4"/>
          </p:nvPr>
        </p:nvSpPr>
        <p:spPr bwMode="auto">
          <a:xfrm>
            <a:off x="0" y="8817904"/>
            <a:ext cx="3026833" cy="464185"/>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defRPr sz="1200"/>
            </a:lvl1pPr>
          </a:lstStyle>
          <a:p>
            <a:endParaRPr lang="en-US" dirty="0"/>
          </a:p>
        </p:txBody>
      </p:sp>
      <p:sp>
        <p:nvSpPr>
          <p:cNvPr id="40967" name="Rectangle 7"/>
          <p:cNvSpPr>
            <a:spLocks noGrp="1" noChangeArrowheads="1"/>
          </p:cNvSpPr>
          <p:nvPr>
            <p:ph type="sldNum" sz="quarter" idx="5"/>
          </p:nvPr>
        </p:nvSpPr>
        <p:spPr bwMode="auto">
          <a:xfrm>
            <a:off x="3956550" y="8817904"/>
            <a:ext cx="3026833" cy="464185"/>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a:defRPr sz="1200"/>
            </a:lvl1pPr>
          </a:lstStyle>
          <a:p>
            <a:fld id="{F6047CEF-31C3-4FB1-8951-7EE39AC38A8E}" type="slidenum">
              <a:rPr lang="en-US"/>
              <a:pPr/>
              <a:t>‹#›</a:t>
            </a:fld>
            <a:endParaRPr lang="en-US" dirty="0"/>
          </a:p>
        </p:txBody>
      </p:sp>
    </p:spTree>
    <p:extLst>
      <p:ext uri="{BB962C8B-B14F-4D97-AF65-F5344CB8AC3E}">
        <p14:creationId xmlns:p14="http://schemas.microsoft.com/office/powerpoint/2010/main" val="11239377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9C50B7E-78A4-4708-AB58-538604BD412F}" type="slidenum">
              <a:rPr lang="en-US"/>
              <a:pPr/>
              <a:t>3</a:t>
            </a:fld>
            <a:endParaRPr lang="en-US" dirty="0"/>
          </a:p>
        </p:txBody>
      </p:sp>
      <p:sp>
        <p:nvSpPr>
          <p:cNvPr id="583682" name="Rectangle 7"/>
          <p:cNvSpPr txBox="1">
            <a:spLocks noGrp="1" noChangeArrowheads="1"/>
          </p:cNvSpPr>
          <p:nvPr/>
        </p:nvSpPr>
        <p:spPr bwMode="auto">
          <a:xfrm>
            <a:off x="3956550" y="8817904"/>
            <a:ext cx="3026833" cy="464185"/>
          </a:xfrm>
          <a:prstGeom prst="rect">
            <a:avLst/>
          </a:prstGeom>
          <a:noFill/>
          <a:ln w="9525">
            <a:noFill/>
            <a:miter lim="800000"/>
            <a:headEnd/>
            <a:tailEnd/>
          </a:ln>
        </p:spPr>
        <p:txBody>
          <a:bodyPr lIns="92958" tIns="46479" rIns="92958" bIns="46479" anchor="b"/>
          <a:lstStyle/>
          <a:p>
            <a:pPr algn="r"/>
            <a:fld id="{714836B2-A8E6-425E-A2B5-797E7AD1E87D}" type="slidenum">
              <a:rPr lang="en-US" sz="1200"/>
              <a:pPr algn="r"/>
              <a:t>3</a:t>
            </a:fld>
            <a:endParaRPr lang="en-US" sz="1200" dirty="0"/>
          </a:p>
        </p:txBody>
      </p:sp>
      <p:sp>
        <p:nvSpPr>
          <p:cNvPr id="583683" name="Rectangle 2"/>
          <p:cNvSpPr>
            <a:spLocks noGrp="1" noRot="1" noChangeAspect="1" noChangeArrowheads="1" noTextEdit="1"/>
          </p:cNvSpPr>
          <p:nvPr>
            <p:ph type="sldImg"/>
          </p:nvPr>
        </p:nvSpPr>
        <p:spPr>
          <a:ln/>
        </p:spPr>
      </p:sp>
      <p:sp>
        <p:nvSpPr>
          <p:cNvPr id="583684" name="Rectangle 3"/>
          <p:cNvSpPr>
            <a:spLocks noGrp="1" noChangeArrowheads="1"/>
          </p:cNvSpPr>
          <p:nvPr>
            <p:ph type="body" idx="1"/>
          </p:nvPr>
        </p:nvSpPr>
        <p:spPr>
          <a:xfrm>
            <a:off x="931334" y="4409758"/>
            <a:ext cx="5122333" cy="4177665"/>
          </a:xfrm>
        </p:spPr>
        <p:txBody>
          <a:bodyPr lIns="91447" tIns="45725" rIns="91447" bIns="45725"/>
          <a:lstStyle/>
          <a:p>
            <a:endParaRPr lang="en-US" sz="1400" dirty="0"/>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47CEF-31C3-4FB1-8951-7EE39AC38A8E}" type="slidenum">
              <a:rPr lang="en-US" smtClean="0"/>
              <a:pPr/>
              <a:t>4</a:t>
            </a:fld>
            <a:endParaRPr lang="en-US" dirty="0"/>
          </a:p>
        </p:txBody>
      </p:sp>
    </p:spTree>
    <p:extLst>
      <p:ext uri="{BB962C8B-B14F-4D97-AF65-F5344CB8AC3E}">
        <p14:creationId xmlns:p14="http://schemas.microsoft.com/office/powerpoint/2010/main" val="178073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29810" eaLnBrk="0" hangingPunct="0">
              <a:defRPr sz="1900">
                <a:solidFill>
                  <a:schemeClr val="tx1"/>
                </a:solidFill>
                <a:latin typeface="Arial" charset="0"/>
              </a:defRPr>
            </a:lvl1pPr>
            <a:lvl2pPr marL="740052" indent="-284636" defTabSz="929810" eaLnBrk="0" hangingPunct="0">
              <a:defRPr sz="1900">
                <a:solidFill>
                  <a:schemeClr val="tx1"/>
                </a:solidFill>
                <a:latin typeface="Arial" charset="0"/>
              </a:defRPr>
            </a:lvl2pPr>
            <a:lvl3pPr marL="1138542" indent="-227708" defTabSz="929810" eaLnBrk="0" hangingPunct="0">
              <a:defRPr sz="1900">
                <a:solidFill>
                  <a:schemeClr val="tx1"/>
                </a:solidFill>
                <a:latin typeface="Arial" charset="0"/>
              </a:defRPr>
            </a:lvl3pPr>
            <a:lvl4pPr marL="1593959" indent="-227708" defTabSz="929810" eaLnBrk="0" hangingPunct="0">
              <a:defRPr sz="1900">
                <a:solidFill>
                  <a:schemeClr val="tx1"/>
                </a:solidFill>
                <a:latin typeface="Arial" charset="0"/>
              </a:defRPr>
            </a:lvl4pPr>
            <a:lvl5pPr marL="2049376" indent="-227708" defTabSz="929810" eaLnBrk="0" hangingPunct="0">
              <a:defRPr sz="1900">
                <a:solidFill>
                  <a:schemeClr val="tx1"/>
                </a:solidFill>
                <a:latin typeface="Arial" charset="0"/>
              </a:defRPr>
            </a:lvl5pPr>
            <a:lvl6pPr marL="2504793" indent="-227708" algn="ctr" defTabSz="929810" eaLnBrk="0" fontAlgn="base" hangingPunct="0">
              <a:spcBef>
                <a:spcPct val="0"/>
              </a:spcBef>
              <a:spcAft>
                <a:spcPct val="0"/>
              </a:spcAft>
              <a:defRPr sz="1900">
                <a:solidFill>
                  <a:schemeClr val="tx1"/>
                </a:solidFill>
                <a:latin typeface="Arial" charset="0"/>
              </a:defRPr>
            </a:lvl6pPr>
            <a:lvl7pPr marL="2960210" indent="-227708" algn="ctr" defTabSz="929810" eaLnBrk="0" fontAlgn="base" hangingPunct="0">
              <a:spcBef>
                <a:spcPct val="0"/>
              </a:spcBef>
              <a:spcAft>
                <a:spcPct val="0"/>
              </a:spcAft>
              <a:defRPr sz="1900">
                <a:solidFill>
                  <a:schemeClr val="tx1"/>
                </a:solidFill>
                <a:latin typeface="Arial" charset="0"/>
              </a:defRPr>
            </a:lvl7pPr>
            <a:lvl8pPr marL="3415627" indent="-227708" algn="ctr" defTabSz="929810" eaLnBrk="0" fontAlgn="base" hangingPunct="0">
              <a:spcBef>
                <a:spcPct val="0"/>
              </a:spcBef>
              <a:spcAft>
                <a:spcPct val="0"/>
              </a:spcAft>
              <a:defRPr sz="1900">
                <a:solidFill>
                  <a:schemeClr val="tx1"/>
                </a:solidFill>
                <a:latin typeface="Arial" charset="0"/>
              </a:defRPr>
            </a:lvl8pPr>
            <a:lvl9pPr marL="3871044" indent="-227708" algn="ctr" defTabSz="929810" eaLnBrk="0" fontAlgn="base" hangingPunct="0">
              <a:spcBef>
                <a:spcPct val="0"/>
              </a:spcBef>
              <a:spcAft>
                <a:spcPct val="0"/>
              </a:spcAft>
              <a:defRPr sz="1900">
                <a:solidFill>
                  <a:schemeClr val="tx1"/>
                </a:solidFill>
                <a:latin typeface="Arial" charset="0"/>
              </a:defRPr>
            </a:lvl9pPr>
          </a:lstStyle>
          <a:p>
            <a:pPr eaLnBrk="1" hangingPunct="1"/>
            <a:fld id="{AD738F96-702D-46FF-888E-3F91E10322AF}" type="slidenum">
              <a:rPr lang="en-US" sz="1200">
                <a:solidFill>
                  <a:prstClr val="black"/>
                </a:solidFill>
              </a:rPr>
              <a:pPr eaLnBrk="1" hangingPunct="1"/>
              <a:t>7</a:t>
            </a:fld>
            <a:endParaRPr lang="en-US" sz="1200">
              <a:solidFill>
                <a:prstClr val="black"/>
              </a:solidFill>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r>
              <a:rPr lang="en-US" smtClean="0"/>
              <a:t>Difference between the COL CCs and ASPH competencies: COL CCs guide practice, while ASPH competencies guide academia.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29810" eaLnBrk="0" hangingPunct="0">
              <a:defRPr sz="1900">
                <a:solidFill>
                  <a:schemeClr val="tx1"/>
                </a:solidFill>
                <a:latin typeface="Arial" charset="0"/>
              </a:defRPr>
            </a:lvl1pPr>
            <a:lvl2pPr marL="740052" indent="-284636" defTabSz="929810" eaLnBrk="0" hangingPunct="0">
              <a:defRPr sz="1900">
                <a:solidFill>
                  <a:schemeClr val="tx1"/>
                </a:solidFill>
                <a:latin typeface="Arial" charset="0"/>
              </a:defRPr>
            </a:lvl2pPr>
            <a:lvl3pPr marL="1138542" indent="-227708" defTabSz="929810" eaLnBrk="0" hangingPunct="0">
              <a:defRPr sz="1900">
                <a:solidFill>
                  <a:schemeClr val="tx1"/>
                </a:solidFill>
                <a:latin typeface="Arial" charset="0"/>
              </a:defRPr>
            </a:lvl3pPr>
            <a:lvl4pPr marL="1593959" indent="-227708" defTabSz="929810" eaLnBrk="0" hangingPunct="0">
              <a:defRPr sz="1900">
                <a:solidFill>
                  <a:schemeClr val="tx1"/>
                </a:solidFill>
                <a:latin typeface="Arial" charset="0"/>
              </a:defRPr>
            </a:lvl4pPr>
            <a:lvl5pPr marL="2049376" indent="-227708" defTabSz="929810" eaLnBrk="0" hangingPunct="0">
              <a:defRPr sz="1900">
                <a:solidFill>
                  <a:schemeClr val="tx1"/>
                </a:solidFill>
                <a:latin typeface="Arial" charset="0"/>
              </a:defRPr>
            </a:lvl5pPr>
            <a:lvl6pPr marL="2504793" indent="-227708" algn="ctr" defTabSz="929810" eaLnBrk="0" fontAlgn="base" hangingPunct="0">
              <a:spcBef>
                <a:spcPct val="0"/>
              </a:spcBef>
              <a:spcAft>
                <a:spcPct val="0"/>
              </a:spcAft>
              <a:defRPr sz="1900">
                <a:solidFill>
                  <a:schemeClr val="tx1"/>
                </a:solidFill>
                <a:latin typeface="Arial" charset="0"/>
              </a:defRPr>
            </a:lvl6pPr>
            <a:lvl7pPr marL="2960210" indent="-227708" algn="ctr" defTabSz="929810" eaLnBrk="0" fontAlgn="base" hangingPunct="0">
              <a:spcBef>
                <a:spcPct val="0"/>
              </a:spcBef>
              <a:spcAft>
                <a:spcPct val="0"/>
              </a:spcAft>
              <a:defRPr sz="1900">
                <a:solidFill>
                  <a:schemeClr val="tx1"/>
                </a:solidFill>
                <a:latin typeface="Arial" charset="0"/>
              </a:defRPr>
            </a:lvl7pPr>
            <a:lvl8pPr marL="3415627" indent="-227708" algn="ctr" defTabSz="929810" eaLnBrk="0" fontAlgn="base" hangingPunct="0">
              <a:spcBef>
                <a:spcPct val="0"/>
              </a:spcBef>
              <a:spcAft>
                <a:spcPct val="0"/>
              </a:spcAft>
              <a:defRPr sz="1900">
                <a:solidFill>
                  <a:schemeClr val="tx1"/>
                </a:solidFill>
                <a:latin typeface="Arial" charset="0"/>
              </a:defRPr>
            </a:lvl8pPr>
            <a:lvl9pPr marL="3871044" indent="-227708" algn="ctr" defTabSz="929810" eaLnBrk="0" fontAlgn="base" hangingPunct="0">
              <a:spcBef>
                <a:spcPct val="0"/>
              </a:spcBef>
              <a:spcAft>
                <a:spcPct val="0"/>
              </a:spcAft>
              <a:defRPr sz="1900">
                <a:solidFill>
                  <a:schemeClr val="tx1"/>
                </a:solidFill>
                <a:latin typeface="Arial" charset="0"/>
              </a:defRPr>
            </a:lvl9pPr>
          </a:lstStyle>
          <a:p>
            <a:pPr eaLnBrk="1" hangingPunct="1"/>
            <a:fld id="{739B5194-000F-41A6-BA4A-688C88F1A26F}" type="slidenum">
              <a:rPr lang="en-US" sz="1200">
                <a:solidFill>
                  <a:prstClr val="black"/>
                </a:solidFill>
              </a:rPr>
              <a:pPr eaLnBrk="1" hangingPunct="1"/>
              <a:t>9</a:t>
            </a:fld>
            <a:endParaRPr lang="en-US" sz="120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r>
              <a:rPr lang="en-US" smtClean="0"/>
              <a:t>Core Competencies developed to assure a competent workforce-</a:t>
            </a:r>
          </a:p>
          <a:p>
            <a:pPr eaLnBrk="1" hangingPunct="1">
              <a:buClr>
                <a:srgbClr val="FFCC00"/>
              </a:buClr>
            </a:pPr>
            <a:r>
              <a:rPr lang="en-US" sz="1300">
                <a:solidFill>
                  <a:srgbClr val="336699"/>
                </a:solidFill>
              </a:rPr>
              <a:t>Hundreds of health departments are using the Core Competencies </a:t>
            </a:r>
          </a:p>
          <a:p>
            <a:pPr eaLnBrk="1" hangingPunct="1"/>
            <a:endParaRPr lang="en-US" smtClean="0"/>
          </a:p>
          <a:p>
            <a:pPr eaLnBrk="1" hangingPunct="1"/>
            <a:endParaRPr lang="en-US" b="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29810" eaLnBrk="0" hangingPunct="0">
              <a:defRPr sz="1900">
                <a:solidFill>
                  <a:schemeClr val="tx1"/>
                </a:solidFill>
                <a:latin typeface="Arial" charset="0"/>
              </a:defRPr>
            </a:lvl1pPr>
            <a:lvl2pPr marL="740052" indent="-284636" defTabSz="929810" eaLnBrk="0" hangingPunct="0">
              <a:defRPr sz="1900">
                <a:solidFill>
                  <a:schemeClr val="tx1"/>
                </a:solidFill>
                <a:latin typeface="Arial" charset="0"/>
              </a:defRPr>
            </a:lvl2pPr>
            <a:lvl3pPr marL="1138542" indent="-227708" defTabSz="929810" eaLnBrk="0" hangingPunct="0">
              <a:defRPr sz="1900">
                <a:solidFill>
                  <a:schemeClr val="tx1"/>
                </a:solidFill>
                <a:latin typeface="Arial" charset="0"/>
              </a:defRPr>
            </a:lvl3pPr>
            <a:lvl4pPr marL="1593959" indent="-227708" defTabSz="929810" eaLnBrk="0" hangingPunct="0">
              <a:defRPr sz="1900">
                <a:solidFill>
                  <a:schemeClr val="tx1"/>
                </a:solidFill>
                <a:latin typeface="Arial" charset="0"/>
              </a:defRPr>
            </a:lvl4pPr>
            <a:lvl5pPr marL="2049376" indent="-227708" defTabSz="929810" eaLnBrk="0" hangingPunct="0">
              <a:defRPr sz="1900">
                <a:solidFill>
                  <a:schemeClr val="tx1"/>
                </a:solidFill>
                <a:latin typeface="Arial" charset="0"/>
              </a:defRPr>
            </a:lvl5pPr>
            <a:lvl6pPr marL="2504793" indent="-227708" algn="ctr" defTabSz="929810" eaLnBrk="0" fontAlgn="base" hangingPunct="0">
              <a:spcBef>
                <a:spcPct val="0"/>
              </a:spcBef>
              <a:spcAft>
                <a:spcPct val="0"/>
              </a:spcAft>
              <a:defRPr sz="1900">
                <a:solidFill>
                  <a:schemeClr val="tx1"/>
                </a:solidFill>
                <a:latin typeface="Arial" charset="0"/>
              </a:defRPr>
            </a:lvl6pPr>
            <a:lvl7pPr marL="2960210" indent="-227708" algn="ctr" defTabSz="929810" eaLnBrk="0" fontAlgn="base" hangingPunct="0">
              <a:spcBef>
                <a:spcPct val="0"/>
              </a:spcBef>
              <a:spcAft>
                <a:spcPct val="0"/>
              </a:spcAft>
              <a:defRPr sz="1900">
                <a:solidFill>
                  <a:schemeClr val="tx1"/>
                </a:solidFill>
                <a:latin typeface="Arial" charset="0"/>
              </a:defRPr>
            </a:lvl7pPr>
            <a:lvl8pPr marL="3415627" indent="-227708" algn="ctr" defTabSz="929810" eaLnBrk="0" fontAlgn="base" hangingPunct="0">
              <a:spcBef>
                <a:spcPct val="0"/>
              </a:spcBef>
              <a:spcAft>
                <a:spcPct val="0"/>
              </a:spcAft>
              <a:defRPr sz="1900">
                <a:solidFill>
                  <a:schemeClr val="tx1"/>
                </a:solidFill>
                <a:latin typeface="Arial" charset="0"/>
              </a:defRPr>
            </a:lvl8pPr>
            <a:lvl9pPr marL="3871044" indent="-227708" algn="ctr" defTabSz="929810" eaLnBrk="0" fontAlgn="base" hangingPunct="0">
              <a:spcBef>
                <a:spcPct val="0"/>
              </a:spcBef>
              <a:spcAft>
                <a:spcPct val="0"/>
              </a:spcAft>
              <a:defRPr sz="1900">
                <a:solidFill>
                  <a:schemeClr val="tx1"/>
                </a:solidFill>
                <a:latin typeface="Arial" charset="0"/>
              </a:defRPr>
            </a:lvl9pPr>
          </a:lstStyle>
          <a:p>
            <a:pPr eaLnBrk="1" hangingPunct="1"/>
            <a:fld id="{B68D4AD5-9DE1-42A4-BC36-AD0473BBCE31}" type="slidenum">
              <a:rPr lang="en-US" sz="1200">
                <a:solidFill>
                  <a:prstClr val="black"/>
                </a:solidFill>
              </a:rPr>
              <a:pPr eaLnBrk="1" hangingPunct="1"/>
              <a:t>11</a:t>
            </a:fld>
            <a:endParaRPr lang="en-US" sz="1200">
              <a:solidFill>
                <a:prstClr val="black"/>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lIns="92960" tIns="46480" rIns="92960" bIns="46480"/>
          <a:lstStyle/>
          <a:p>
            <a:pPr eaLnBrk="1" hangingPunct="1"/>
            <a:r>
              <a:rPr lang="en-US" smtClean="0"/>
              <a:t>ASTHO survey – 60% of SHDs were using the CCs in 2009</a:t>
            </a:r>
          </a:p>
          <a:p>
            <a:pPr eaLnBrk="1" hangingPunct="1"/>
            <a:r>
              <a:rPr lang="en-US" smtClean="0"/>
              <a:t>NACCHO survey – over 50% using CCs in 2005, over 30% (approx 39%) reported using CCs in 2008</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29810" eaLnBrk="0" hangingPunct="0">
              <a:defRPr sz="1900">
                <a:solidFill>
                  <a:schemeClr val="tx1"/>
                </a:solidFill>
                <a:latin typeface="Arial" charset="0"/>
              </a:defRPr>
            </a:lvl1pPr>
            <a:lvl2pPr marL="740052" indent="-284636" defTabSz="929810" eaLnBrk="0" hangingPunct="0">
              <a:defRPr sz="1900">
                <a:solidFill>
                  <a:schemeClr val="tx1"/>
                </a:solidFill>
                <a:latin typeface="Arial" charset="0"/>
              </a:defRPr>
            </a:lvl2pPr>
            <a:lvl3pPr marL="1138542" indent="-227708" defTabSz="929810" eaLnBrk="0" hangingPunct="0">
              <a:defRPr sz="1900">
                <a:solidFill>
                  <a:schemeClr val="tx1"/>
                </a:solidFill>
                <a:latin typeface="Arial" charset="0"/>
              </a:defRPr>
            </a:lvl3pPr>
            <a:lvl4pPr marL="1593959" indent="-227708" defTabSz="929810" eaLnBrk="0" hangingPunct="0">
              <a:defRPr sz="1900">
                <a:solidFill>
                  <a:schemeClr val="tx1"/>
                </a:solidFill>
                <a:latin typeface="Arial" charset="0"/>
              </a:defRPr>
            </a:lvl4pPr>
            <a:lvl5pPr marL="2049376" indent="-227708" defTabSz="929810" eaLnBrk="0" hangingPunct="0">
              <a:defRPr sz="1900">
                <a:solidFill>
                  <a:schemeClr val="tx1"/>
                </a:solidFill>
                <a:latin typeface="Arial" charset="0"/>
              </a:defRPr>
            </a:lvl5pPr>
            <a:lvl6pPr marL="2504793" indent="-227708" algn="ctr" defTabSz="929810" eaLnBrk="0" fontAlgn="base" hangingPunct="0">
              <a:spcBef>
                <a:spcPct val="0"/>
              </a:spcBef>
              <a:spcAft>
                <a:spcPct val="0"/>
              </a:spcAft>
              <a:defRPr sz="1900">
                <a:solidFill>
                  <a:schemeClr val="tx1"/>
                </a:solidFill>
                <a:latin typeface="Arial" charset="0"/>
              </a:defRPr>
            </a:lvl6pPr>
            <a:lvl7pPr marL="2960210" indent="-227708" algn="ctr" defTabSz="929810" eaLnBrk="0" fontAlgn="base" hangingPunct="0">
              <a:spcBef>
                <a:spcPct val="0"/>
              </a:spcBef>
              <a:spcAft>
                <a:spcPct val="0"/>
              </a:spcAft>
              <a:defRPr sz="1900">
                <a:solidFill>
                  <a:schemeClr val="tx1"/>
                </a:solidFill>
                <a:latin typeface="Arial" charset="0"/>
              </a:defRPr>
            </a:lvl7pPr>
            <a:lvl8pPr marL="3415627" indent="-227708" algn="ctr" defTabSz="929810" eaLnBrk="0" fontAlgn="base" hangingPunct="0">
              <a:spcBef>
                <a:spcPct val="0"/>
              </a:spcBef>
              <a:spcAft>
                <a:spcPct val="0"/>
              </a:spcAft>
              <a:defRPr sz="1900">
                <a:solidFill>
                  <a:schemeClr val="tx1"/>
                </a:solidFill>
                <a:latin typeface="Arial" charset="0"/>
              </a:defRPr>
            </a:lvl8pPr>
            <a:lvl9pPr marL="3871044" indent="-227708" algn="ctr" defTabSz="929810" eaLnBrk="0" fontAlgn="base" hangingPunct="0">
              <a:spcBef>
                <a:spcPct val="0"/>
              </a:spcBef>
              <a:spcAft>
                <a:spcPct val="0"/>
              </a:spcAft>
              <a:defRPr sz="1900">
                <a:solidFill>
                  <a:schemeClr val="tx1"/>
                </a:solidFill>
                <a:latin typeface="Arial" charset="0"/>
              </a:defRPr>
            </a:lvl9pPr>
          </a:lstStyle>
          <a:p>
            <a:pPr eaLnBrk="1" hangingPunct="1"/>
            <a:fld id="{54CCD044-8F2F-4632-A9DD-D27A2B8A7EDD}" type="slidenum">
              <a:rPr lang="en-US" sz="1200">
                <a:solidFill>
                  <a:prstClr val="black"/>
                </a:solidFill>
              </a:rPr>
              <a:pPr eaLnBrk="1" hangingPunct="1"/>
              <a:t>13</a:t>
            </a:fld>
            <a:endParaRPr lang="en-US" sz="1200">
              <a:solidFill>
                <a:prstClr val="black"/>
              </a:solidFill>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lIns="92960" tIns="46480" rIns="92960" bIns="46480"/>
          <a:lstStyle/>
          <a:p>
            <a:pPr eaLnBrk="1" hangingPunct="1"/>
            <a:r>
              <a:rPr lang="en-US" smtClean="0"/>
              <a:t>T1 – entry level</a:t>
            </a:r>
          </a:p>
          <a:p>
            <a:pPr eaLnBrk="1" hangingPunct="1"/>
            <a:r>
              <a:rPr lang="en-US" smtClean="0"/>
              <a:t>T2 – supervisors</a:t>
            </a:r>
          </a:p>
          <a:p>
            <a:pPr eaLnBrk="1" hangingPunct="1"/>
            <a:r>
              <a:rPr lang="en-US" smtClean="0"/>
              <a:t>T3- snr mgrs/leaders of PH organizations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defTabSz="929810" eaLnBrk="0" hangingPunct="0">
              <a:defRPr sz="1900">
                <a:solidFill>
                  <a:schemeClr val="tx1"/>
                </a:solidFill>
                <a:latin typeface="Arial" charset="0"/>
              </a:defRPr>
            </a:lvl1pPr>
            <a:lvl2pPr marL="740052" indent="-284636" defTabSz="929810" eaLnBrk="0" hangingPunct="0">
              <a:defRPr sz="1900">
                <a:solidFill>
                  <a:schemeClr val="tx1"/>
                </a:solidFill>
                <a:latin typeface="Arial" charset="0"/>
              </a:defRPr>
            </a:lvl2pPr>
            <a:lvl3pPr marL="1138542" indent="-227708" defTabSz="929810" eaLnBrk="0" hangingPunct="0">
              <a:defRPr sz="1900">
                <a:solidFill>
                  <a:schemeClr val="tx1"/>
                </a:solidFill>
                <a:latin typeface="Arial" charset="0"/>
              </a:defRPr>
            </a:lvl3pPr>
            <a:lvl4pPr marL="1593959" indent="-227708" defTabSz="929810" eaLnBrk="0" hangingPunct="0">
              <a:defRPr sz="1900">
                <a:solidFill>
                  <a:schemeClr val="tx1"/>
                </a:solidFill>
                <a:latin typeface="Arial" charset="0"/>
              </a:defRPr>
            </a:lvl4pPr>
            <a:lvl5pPr marL="2049376" indent="-227708" defTabSz="929810" eaLnBrk="0" hangingPunct="0">
              <a:defRPr sz="1900">
                <a:solidFill>
                  <a:schemeClr val="tx1"/>
                </a:solidFill>
                <a:latin typeface="Arial" charset="0"/>
              </a:defRPr>
            </a:lvl5pPr>
            <a:lvl6pPr marL="2504793" indent="-227708" algn="ctr" defTabSz="929810" eaLnBrk="0" fontAlgn="base" hangingPunct="0">
              <a:spcBef>
                <a:spcPct val="0"/>
              </a:spcBef>
              <a:spcAft>
                <a:spcPct val="0"/>
              </a:spcAft>
              <a:defRPr sz="1900">
                <a:solidFill>
                  <a:schemeClr val="tx1"/>
                </a:solidFill>
                <a:latin typeface="Arial" charset="0"/>
              </a:defRPr>
            </a:lvl6pPr>
            <a:lvl7pPr marL="2960210" indent="-227708" algn="ctr" defTabSz="929810" eaLnBrk="0" fontAlgn="base" hangingPunct="0">
              <a:spcBef>
                <a:spcPct val="0"/>
              </a:spcBef>
              <a:spcAft>
                <a:spcPct val="0"/>
              </a:spcAft>
              <a:defRPr sz="1900">
                <a:solidFill>
                  <a:schemeClr val="tx1"/>
                </a:solidFill>
                <a:latin typeface="Arial" charset="0"/>
              </a:defRPr>
            </a:lvl7pPr>
            <a:lvl8pPr marL="3415627" indent="-227708" algn="ctr" defTabSz="929810" eaLnBrk="0" fontAlgn="base" hangingPunct="0">
              <a:spcBef>
                <a:spcPct val="0"/>
              </a:spcBef>
              <a:spcAft>
                <a:spcPct val="0"/>
              </a:spcAft>
              <a:defRPr sz="1900">
                <a:solidFill>
                  <a:schemeClr val="tx1"/>
                </a:solidFill>
                <a:latin typeface="Arial" charset="0"/>
              </a:defRPr>
            </a:lvl8pPr>
            <a:lvl9pPr marL="3871044" indent="-227708" algn="ctr" defTabSz="929810" eaLnBrk="0" fontAlgn="base" hangingPunct="0">
              <a:spcBef>
                <a:spcPct val="0"/>
              </a:spcBef>
              <a:spcAft>
                <a:spcPct val="0"/>
              </a:spcAft>
              <a:defRPr sz="1900">
                <a:solidFill>
                  <a:schemeClr val="tx1"/>
                </a:solidFill>
                <a:latin typeface="Arial" charset="0"/>
              </a:defRPr>
            </a:lvl9pPr>
          </a:lstStyle>
          <a:p>
            <a:pPr eaLnBrk="1" hangingPunct="1"/>
            <a:fld id="{804B0BB3-2A9E-48D9-A13A-DFDADFC5127D}" type="slidenum">
              <a:rPr lang="en-US" sz="1200">
                <a:solidFill>
                  <a:prstClr val="black"/>
                </a:solidFill>
              </a:rPr>
              <a:pPr eaLnBrk="1" hangingPunct="1"/>
              <a:t>14</a:t>
            </a:fld>
            <a:endParaRPr lang="en-US" sz="1200">
              <a:solidFill>
                <a:prstClr val="black"/>
              </a:solidFill>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lIns="92960" tIns="46480" rIns="92960" bIns="46480"/>
          <a:lstStyle/>
          <a:p>
            <a:pPr eaLnBrk="1" hangingPunct="1"/>
            <a:r>
              <a:rPr lang="en-US" dirty="0" smtClean="0"/>
              <a:t>Job descriptions – Livingston County NY</a:t>
            </a:r>
          </a:p>
          <a:p>
            <a:pPr eaLnBrk="1" hangingPunct="1"/>
            <a:endParaRPr lang="en-US" dirty="0" smtClean="0"/>
          </a:p>
          <a:p>
            <a:pPr eaLnBrk="1" hangingPunct="1"/>
            <a:r>
              <a:rPr lang="en-US" dirty="0" smtClean="0"/>
              <a:t>Workforce competency assessments – PHTCs are doing </a:t>
            </a:r>
            <a:r>
              <a:rPr lang="en-US" dirty="0" smtClean="0"/>
              <a:t>this</a:t>
            </a:r>
          </a:p>
          <a:p>
            <a:pPr eaLnBrk="1" hangingPunct="1"/>
            <a:endParaRPr lang="en-US" dirty="0" smtClean="0"/>
          </a:p>
          <a:p>
            <a:pPr eaLnBrk="1" hangingPunct="1"/>
            <a:r>
              <a:rPr lang="en-US" dirty="0" smtClean="0"/>
              <a:t>Discipline-specific </a:t>
            </a:r>
            <a:r>
              <a:rPr lang="en-US" dirty="0" smtClean="0"/>
              <a:t>e.g. QUAD Council CCs use COL CCs as a starting point, CDC’s Epidemiology Competencies, CDC’s informatics competencies &amp; ASPH Competencies for PH Preparedness &amp; Disaster Response workers </a:t>
            </a:r>
          </a:p>
          <a:p>
            <a:pPr eaLnBrk="1" hangingPunct="1"/>
            <a:endParaRPr lang="en-US" dirty="0" smtClean="0"/>
          </a:p>
          <a:p>
            <a:pPr eaLnBrk="1" hangingPunct="1"/>
            <a:r>
              <a:rPr lang="en-US" dirty="0" smtClean="0"/>
              <a:t>Performance reviews/evaluations – LA </a:t>
            </a:r>
            <a:r>
              <a:rPr lang="en-US" dirty="0" err="1" smtClean="0"/>
              <a:t>Dept</a:t>
            </a:r>
            <a:r>
              <a:rPr lang="en-US" dirty="0" smtClean="0"/>
              <a:t> of PH</a:t>
            </a:r>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29810" eaLnBrk="0" hangingPunct="0">
              <a:defRPr sz="1900">
                <a:solidFill>
                  <a:schemeClr val="tx1"/>
                </a:solidFill>
                <a:latin typeface="Arial" charset="0"/>
              </a:defRPr>
            </a:lvl1pPr>
            <a:lvl2pPr marL="740052" indent="-284636" defTabSz="929810" eaLnBrk="0" hangingPunct="0">
              <a:defRPr sz="1900">
                <a:solidFill>
                  <a:schemeClr val="tx1"/>
                </a:solidFill>
                <a:latin typeface="Arial" charset="0"/>
              </a:defRPr>
            </a:lvl2pPr>
            <a:lvl3pPr marL="1138542" indent="-227708" defTabSz="929810" eaLnBrk="0" hangingPunct="0">
              <a:defRPr sz="1900">
                <a:solidFill>
                  <a:schemeClr val="tx1"/>
                </a:solidFill>
                <a:latin typeface="Arial" charset="0"/>
              </a:defRPr>
            </a:lvl3pPr>
            <a:lvl4pPr marL="1593959" indent="-227708" defTabSz="929810" eaLnBrk="0" hangingPunct="0">
              <a:defRPr sz="1900">
                <a:solidFill>
                  <a:schemeClr val="tx1"/>
                </a:solidFill>
                <a:latin typeface="Arial" charset="0"/>
              </a:defRPr>
            </a:lvl4pPr>
            <a:lvl5pPr marL="2049376" indent="-227708" defTabSz="929810" eaLnBrk="0" hangingPunct="0">
              <a:defRPr sz="1900">
                <a:solidFill>
                  <a:schemeClr val="tx1"/>
                </a:solidFill>
                <a:latin typeface="Arial" charset="0"/>
              </a:defRPr>
            </a:lvl5pPr>
            <a:lvl6pPr marL="2504793" indent="-227708" algn="ctr" defTabSz="929810" eaLnBrk="0" fontAlgn="base" hangingPunct="0">
              <a:spcBef>
                <a:spcPct val="0"/>
              </a:spcBef>
              <a:spcAft>
                <a:spcPct val="0"/>
              </a:spcAft>
              <a:defRPr sz="1900">
                <a:solidFill>
                  <a:schemeClr val="tx1"/>
                </a:solidFill>
                <a:latin typeface="Arial" charset="0"/>
              </a:defRPr>
            </a:lvl6pPr>
            <a:lvl7pPr marL="2960210" indent="-227708" algn="ctr" defTabSz="929810" eaLnBrk="0" fontAlgn="base" hangingPunct="0">
              <a:spcBef>
                <a:spcPct val="0"/>
              </a:spcBef>
              <a:spcAft>
                <a:spcPct val="0"/>
              </a:spcAft>
              <a:defRPr sz="1900">
                <a:solidFill>
                  <a:schemeClr val="tx1"/>
                </a:solidFill>
                <a:latin typeface="Arial" charset="0"/>
              </a:defRPr>
            </a:lvl7pPr>
            <a:lvl8pPr marL="3415627" indent="-227708" algn="ctr" defTabSz="929810" eaLnBrk="0" fontAlgn="base" hangingPunct="0">
              <a:spcBef>
                <a:spcPct val="0"/>
              </a:spcBef>
              <a:spcAft>
                <a:spcPct val="0"/>
              </a:spcAft>
              <a:defRPr sz="1900">
                <a:solidFill>
                  <a:schemeClr val="tx1"/>
                </a:solidFill>
                <a:latin typeface="Arial" charset="0"/>
              </a:defRPr>
            </a:lvl8pPr>
            <a:lvl9pPr marL="3871044" indent="-227708" algn="ctr" defTabSz="929810" eaLnBrk="0" fontAlgn="base" hangingPunct="0">
              <a:spcBef>
                <a:spcPct val="0"/>
              </a:spcBef>
              <a:spcAft>
                <a:spcPct val="0"/>
              </a:spcAft>
              <a:defRPr sz="1900">
                <a:solidFill>
                  <a:schemeClr val="tx1"/>
                </a:solidFill>
                <a:latin typeface="Arial" charset="0"/>
              </a:defRPr>
            </a:lvl9pPr>
          </a:lstStyle>
          <a:p>
            <a:pPr eaLnBrk="1" hangingPunct="1"/>
            <a:fld id="{A240AC26-E568-4A60-AFB4-57327C66343B}" type="slidenum">
              <a:rPr lang="en-US" sz="1200">
                <a:solidFill>
                  <a:prstClr val="black"/>
                </a:solidFill>
              </a:rPr>
              <a:pPr eaLnBrk="1" hangingPunct="1"/>
              <a:t>15</a:t>
            </a:fld>
            <a:endParaRPr lang="en-US" sz="1200">
              <a:solidFill>
                <a:prstClr val="black"/>
              </a:solidFill>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r>
              <a:rPr lang="en-US" smtClean="0"/>
              <a:t>Accreditation – For example, 8.2.2 of the State Standards says that under required documentation the CCs can be written into agency development plans. While not required, using the CCs can help agencies demonstrate and document attainment of this standard</a:t>
            </a:r>
          </a:p>
          <a:p>
            <a:pPr eaLnBrk="1" hangingPunct="1"/>
            <a:endParaRPr lang="en-US" smtClean="0"/>
          </a:p>
          <a:p>
            <a:pPr eaLnBrk="1" hangingPunct="1"/>
            <a:r>
              <a:rPr lang="en-US" smtClean="0"/>
              <a:t>The ccs are incorporated into three of the objectives for HP2020</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55283" indent="-290493" eaLnBrk="0" hangingPunct="0">
              <a:defRPr>
                <a:solidFill>
                  <a:schemeClr val="tx1"/>
                </a:solidFill>
                <a:latin typeface="Arial" charset="0"/>
              </a:defRPr>
            </a:lvl2pPr>
            <a:lvl3pPr marL="1161974" indent="-232395" eaLnBrk="0" hangingPunct="0">
              <a:defRPr>
                <a:solidFill>
                  <a:schemeClr val="tx1"/>
                </a:solidFill>
                <a:latin typeface="Arial" charset="0"/>
              </a:defRPr>
            </a:lvl3pPr>
            <a:lvl4pPr marL="1626763" indent="-232395" eaLnBrk="0" hangingPunct="0">
              <a:defRPr>
                <a:solidFill>
                  <a:schemeClr val="tx1"/>
                </a:solidFill>
                <a:latin typeface="Arial" charset="0"/>
              </a:defRPr>
            </a:lvl4pPr>
            <a:lvl5pPr marL="2091553" indent="-232395" eaLnBrk="0" hangingPunct="0">
              <a:defRPr>
                <a:solidFill>
                  <a:schemeClr val="tx1"/>
                </a:solidFill>
                <a:latin typeface="Arial" charset="0"/>
              </a:defRPr>
            </a:lvl5pPr>
            <a:lvl6pPr marL="2556342" indent="-232395" eaLnBrk="0" fontAlgn="base" hangingPunct="0">
              <a:spcBef>
                <a:spcPct val="0"/>
              </a:spcBef>
              <a:spcAft>
                <a:spcPct val="0"/>
              </a:spcAft>
              <a:defRPr>
                <a:solidFill>
                  <a:schemeClr val="tx1"/>
                </a:solidFill>
                <a:latin typeface="Arial" charset="0"/>
              </a:defRPr>
            </a:lvl6pPr>
            <a:lvl7pPr marL="3021132" indent="-232395" eaLnBrk="0" fontAlgn="base" hangingPunct="0">
              <a:spcBef>
                <a:spcPct val="0"/>
              </a:spcBef>
              <a:spcAft>
                <a:spcPct val="0"/>
              </a:spcAft>
              <a:defRPr>
                <a:solidFill>
                  <a:schemeClr val="tx1"/>
                </a:solidFill>
                <a:latin typeface="Arial" charset="0"/>
              </a:defRPr>
            </a:lvl7pPr>
            <a:lvl8pPr marL="3485921" indent="-232395" eaLnBrk="0" fontAlgn="base" hangingPunct="0">
              <a:spcBef>
                <a:spcPct val="0"/>
              </a:spcBef>
              <a:spcAft>
                <a:spcPct val="0"/>
              </a:spcAft>
              <a:defRPr>
                <a:solidFill>
                  <a:schemeClr val="tx1"/>
                </a:solidFill>
                <a:latin typeface="Arial" charset="0"/>
              </a:defRPr>
            </a:lvl8pPr>
            <a:lvl9pPr marL="3950711" indent="-232395" eaLnBrk="0" fontAlgn="base" hangingPunct="0">
              <a:spcBef>
                <a:spcPct val="0"/>
              </a:spcBef>
              <a:spcAft>
                <a:spcPct val="0"/>
              </a:spcAft>
              <a:defRPr>
                <a:solidFill>
                  <a:schemeClr val="tx1"/>
                </a:solidFill>
                <a:latin typeface="Arial" charset="0"/>
              </a:defRPr>
            </a:lvl9pPr>
          </a:lstStyle>
          <a:p>
            <a:pPr eaLnBrk="1" hangingPunct="1"/>
            <a:fld id="{E514FD9E-C26B-428A-AB23-9178B2044866}" type="slidenum">
              <a:rPr lang="en-US"/>
              <a:pPr eaLnBrk="1" hangingPunct="1"/>
              <a:t>39</a:t>
            </a:fld>
            <a:endParaRPr lang="en-US" dirty="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47CEF-31C3-4FB1-8951-7EE39AC38A8E}" type="slidenum">
              <a:rPr lang="en-US" smtClean="0"/>
              <a:pPr/>
              <a:t>43</a:t>
            </a:fld>
            <a:endParaRPr lang="en-US" dirty="0"/>
          </a:p>
        </p:txBody>
      </p:sp>
    </p:spTree>
    <p:extLst>
      <p:ext uri="{BB962C8B-B14F-4D97-AF65-F5344CB8AC3E}">
        <p14:creationId xmlns:p14="http://schemas.microsoft.com/office/powerpoint/2010/main" val="2706112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47CEF-31C3-4FB1-8951-7EE39AC38A8E}" type="slidenum">
              <a:rPr lang="en-US" smtClean="0"/>
              <a:pPr/>
              <a:t>47</a:t>
            </a:fld>
            <a:endParaRPr lang="en-US" dirty="0"/>
          </a:p>
        </p:txBody>
      </p:sp>
    </p:spTree>
    <p:extLst>
      <p:ext uri="{BB962C8B-B14F-4D97-AF65-F5344CB8AC3E}">
        <p14:creationId xmlns:p14="http://schemas.microsoft.com/office/powerpoint/2010/main" val="89058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7570" name="Rectangle 2"/>
          <p:cNvSpPr>
            <a:spLocks noGrp="1" noChangeArrowheads="1"/>
          </p:cNvSpPr>
          <p:nvPr>
            <p:ph type="ctrTitle"/>
          </p:nvPr>
        </p:nvSpPr>
        <p:spPr>
          <a:xfrm>
            <a:off x="685800" y="2740025"/>
            <a:ext cx="7772400" cy="1470025"/>
          </a:xfrm>
        </p:spPr>
        <p:txBody>
          <a:bodyPr/>
          <a:lstStyle>
            <a:lvl1pPr algn="ctr">
              <a:defRPr/>
            </a:lvl1pPr>
          </a:lstStyle>
          <a:p>
            <a:r>
              <a:rPr lang="en-US"/>
              <a:t>Click to edit Master title style</a:t>
            </a:r>
          </a:p>
        </p:txBody>
      </p:sp>
      <p:sp>
        <p:nvSpPr>
          <p:cNvPr id="237571" name="Rectangle 3"/>
          <p:cNvSpPr>
            <a:spLocks noGrp="1" noChangeArrowheads="1"/>
          </p:cNvSpPr>
          <p:nvPr>
            <p:ph type="subTitle" idx="1"/>
          </p:nvPr>
        </p:nvSpPr>
        <p:spPr>
          <a:xfrm>
            <a:off x="1371600" y="4495800"/>
            <a:ext cx="6400800" cy="1752600"/>
          </a:xfrm>
        </p:spPr>
        <p:txBody>
          <a:bodyPr/>
          <a:lstStyle>
            <a:lvl1pPr marL="0" indent="0" algn="ctr">
              <a:buFont typeface="Times New Roman" pitchFamily="18" charset="0"/>
              <a:buNone/>
              <a:defRPr/>
            </a:lvl1pPr>
          </a:lstStyle>
          <a:p>
            <a:r>
              <a:rPr lang="en-US"/>
              <a:t>Click to edit Master subtitle style</a:t>
            </a:r>
          </a:p>
        </p:txBody>
      </p:sp>
      <p:pic>
        <p:nvPicPr>
          <p:cNvPr id="237573" name="Picture 5"/>
          <p:cNvPicPr>
            <a:picLocks noChangeAspect="1" noChangeArrowheads="1"/>
          </p:cNvPicPr>
          <p:nvPr userDrawn="1"/>
        </p:nvPicPr>
        <p:blipFill>
          <a:blip r:embed="rId2" cstate="print"/>
          <a:srcRect/>
          <a:stretch>
            <a:fillRect/>
          </a:stretch>
        </p:blipFill>
        <p:spPr bwMode="auto">
          <a:xfrm>
            <a:off x="0" y="6629400"/>
            <a:ext cx="9144000" cy="228600"/>
          </a:xfrm>
          <a:prstGeom prst="rect">
            <a:avLst/>
          </a:prstGeom>
          <a:noFill/>
          <a:ln w="9525">
            <a:noFill/>
            <a:miter lim="800000"/>
            <a:headEnd/>
            <a:tailEnd/>
          </a:ln>
          <a:effectLst/>
        </p:spPr>
      </p:pic>
      <p:pic>
        <p:nvPicPr>
          <p:cNvPr id="237575" name="Picture 7"/>
          <p:cNvPicPr>
            <a:picLocks noChangeAspect="1" noChangeArrowheads="1"/>
          </p:cNvPicPr>
          <p:nvPr userDrawn="1"/>
        </p:nvPicPr>
        <p:blipFill>
          <a:blip r:embed="rId3" cstate="print"/>
          <a:srcRect/>
          <a:stretch>
            <a:fillRect/>
          </a:stretch>
        </p:blipFill>
        <p:spPr bwMode="auto">
          <a:xfrm>
            <a:off x="0" y="6629400"/>
            <a:ext cx="9144000" cy="228600"/>
          </a:xfrm>
          <a:prstGeom prst="rect">
            <a:avLst/>
          </a:prstGeom>
          <a:noFill/>
          <a:ln w="9525">
            <a:noFill/>
            <a:miter lim="800000"/>
            <a:headEnd/>
            <a:tailEnd/>
          </a:ln>
          <a:effectLst/>
        </p:spPr>
      </p:pic>
      <p:pic>
        <p:nvPicPr>
          <p:cNvPr id="237576" name="Picture 8"/>
          <p:cNvPicPr>
            <a:picLocks noChangeAspect="1" noChangeArrowheads="1"/>
          </p:cNvPicPr>
          <p:nvPr userDrawn="1"/>
        </p:nvPicPr>
        <p:blipFill>
          <a:blip r:embed="rId3" cstate="print"/>
          <a:srcRect/>
          <a:stretch>
            <a:fillRect/>
          </a:stretch>
        </p:blipFill>
        <p:spPr bwMode="auto">
          <a:xfrm>
            <a:off x="0" y="0"/>
            <a:ext cx="9144000" cy="228600"/>
          </a:xfrm>
          <a:prstGeom prst="rect">
            <a:avLst/>
          </a:prstGeom>
          <a:noFill/>
          <a:ln w="9525">
            <a:noFill/>
            <a:miter lim="800000"/>
            <a:headEnd/>
            <a:tailEnd/>
          </a:ln>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6725" y="1219200"/>
            <a:ext cx="3233738"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52863" y="1219200"/>
            <a:ext cx="3233737"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3" y="304800"/>
            <a:ext cx="2097087"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1475" y="304800"/>
            <a:ext cx="6142038"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980875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8794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229171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21624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42012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727056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5914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08157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3157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95469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3" y="304800"/>
            <a:ext cx="2097087" cy="5821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1475" y="304800"/>
            <a:ext cx="6142038" cy="58213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94993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04800"/>
            <a:ext cx="8391525" cy="8382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86078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0658" name="Group 2"/>
          <p:cNvGrpSpPr>
            <a:grpSpLocks/>
          </p:cNvGrpSpPr>
          <p:nvPr/>
        </p:nvGrpSpPr>
        <p:grpSpPr bwMode="auto">
          <a:xfrm>
            <a:off x="0" y="0"/>
            <a:ext cx="9148763" cy="6851650"/>
            <a:chOff x="1" y="0"/>
            <a:chExt cx="5763" cy="4316"/>
          </a:xfrm>
        </p:grpSpPr>
        <p:sp>
          <p:nvSpPr>
            <p:cNvPr id="70659" name="Freeform 3"/>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60" name="Freeform 4"/>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61" name="Freeform 5"/>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grpSp>
          <p:nvGrpSpPr>
            <p:cNvPr id="70662" name="Group 6"/>
            <p:cNvGrpSpPr>
              <a:grpSpLocks/>
            </p:cNvGrpSpPr>
            <p:nvPr/>
          </p:nvGrpSpPr>
          <p:grpSpPr bwMode="auto">
            <a:xfrm>
              <a:off x="288" y="0"/>
              <a:ext cx="5098" cy="4316"/>
              <a:chOff x="288" y="0"/>
              <a:chExt cx="5098" cy="4316"/>
            </a:xfrm>
          </p:grpSpPr>
          <p:sp>
            <p:nvSpPr>
              <p:cNvPr id="70663" name="Freeform 7"/>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64" name="Freeform 8"/>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65" name="Freeform 9"/>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66" name="Freeform 10"/>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67" name="Freeform 11"/>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68" name="Freeform 12"/>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69" name="Freeform 13"/>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0" name="Freeform 14"/>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1" name="Freeform 15"/>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2" name="Freeform 16"/>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3" name="Freeform 17"/>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4" name="Freeform 18"/>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5" name="Freeform 19"/>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grpSp>
        <p:sp>
          <p:nvSpPr>
            <p:cNvPr id="70676" name="Freeform 20"/>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7" name="Freeform 21"/>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8" name="Freeform 22"/>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79" name="Freeform 23"/>
            <p:cNvSpPr>
              <a:spLocks/>
            </p:cNvSpPr>
            <p:nvPr/>
          </p:nvSpPr>
          <p:spPr bwMode="hidden">
            <a:xfrm>
              <a:off x="5041" y="0"/>
              <a:ext cx="719" cy="845"/>
            </a:xfrm>
            <a:custGeom>
              <a:avLst/>
              <a:gdLst>
                <a:gd name="T0" fmla="*/ 717 w 717"/>
                <a:gd name="T1" fmla="*/ 845 h 845"/>
                <a:gd name="T2" fmla="*/ 717 w 717"/>
                <a:gd name="T3" fmla="*/ 821 h 845"/>
                <a:gd name="T4" fmla="*/ 574 w 717"/>
                <a:gd name="T5" fmla="*/ 605 h 845"/>
                <a:gd name="T6" fmla="*/ 406 w 717"/>
                <a:gd name="T7" fmla="*/ 396 h 845"/>
                <a:gd name="T8" fmla="*/ 221 w 717"/>
                <a:gd name="T9" fmla="*/ 192 h 845"/>
                <a:gd name="T10" fmla="*/ 17 w 717"/>
                <a:gd name="T11" fmla="*/ 0 h 845"/>
                <a:gd name="T12" fmla="*/ 0 w 717"/>
                <a:gd name="T13" fmla="*/ 0 h 845"/>
                <a:gd name="T14" fmla="*/ 209 w 717"/>
                <a:gd name="T15" fmla="*/ 198 h 845"/>
                <a:gd name="T16" fmla="*/ 400 w 717"/>
                <a:gd name="T17" fmla="*/ 408 h 845"/>
                <a:gd name="T18" fmla="*/ 568 w 717"/>
                <a:gd name="T19" fmla="*/ 623 h 845"/>
                <a:gd name="T20" fmla="*/ 717 w 717"/>
                <a:gd name="T21" fmla="*/ 845 h 845"/>
                <a:gd name="T22" fmla="*/ 717 w 717"/>
                <a:gd name="T23"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80" name="Freeform 24"/>
            <p:cNvSpPr>
              <a:spLocks/>
            </p:cNvSpPr>
            <p:nvPr/>
          </p:nvSpPr>
          <p:spPr bwMode="hidden">
            <a:xfrm>
              <a:off x="5352" y="0"/>
              <a:ext cx="408" cy="414"/>
            </a:xfrm>
            <a:custGeom>
              <a:avLst/>
              <a:gdLst>
                <a:gd name="T0" fmla="*/ 407 w 407"/>
                <a:gd name="T1" fmla="*/ 414 h 414"/>
                <a:gd name="T2" fmla="*/ 407 w 407"/>
                <a:gd name="T3" fmla="*/ 396 h 414"/>
                <a:gd name="T4" fmla="*/ 222 w 407"/>
                <a:gd name="T5" fmla="*/ 192 h 414"/>
                <a:gd name="T6" fmla="*/ 12 w 407"/>
                <a:gd name="T7" fmla="*/ 0 h 414"/>
                <a:gd name="T8" fmla="*/ 0 w 407"/>
                <a:gd name="T9" fmla="*/ 0 h 414"/>
                <a:gd name="T10" fmla="*/ 108 w 407"/>
                <a:gd name="T11" fmla="*/ 102 h 414"/>
                <a:gd name="T12" fmla="*/ 216 w 407"/>
                <a:gd name="T13" fmla="*/ 204 h 414"/>
                <a:gd name="T14" fmla="*/ 407 w 407"/>
                <a:gd name="T15" fmla="*/ 414 h 414"/>
                <a:gd name="T16" fmla="*/ 407 w 407"/>
                <a:gd name="T17"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81" name="Freeform 25"/>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82" name="Freeform 26"/>
            <p:cNvSpPr>
              <a:spLocks/>
            </p:cNvSpPr>
            <p:nvPr/>
          </p:nvSpPr>
          <p:spPr bwMode="hidden">
            <a:xfrm>
              <a:off x="6" y="0"/>
              <a:ext cx="588" cy="599"/>
            </a:xfrm>
            <a:custGeom>
              <a:avLst/>
              <a:gdLst>
                <a:gd name="T0" fmla="*/ 586 w 586"/>
                <a:gd name="T1" fmla="*/ 0 h 599"/>
                <a:gd name="T2" fmla="*/ 568 w 586"/>
                <a:gd name="T3" fmla="*/ 0 h 599"/>
                <a:gd name="T4" fmla="*/ 407 w 586"/>
                <a:gd name="T5" fmla="*/ 132 h 599"/>
                <a:gd name="T6" fmla="*/ 257 w 586"/>
                <a:gd name="T7" fmla="*/ 270 h 599"/>
                <a:gd name="T8" fmla="*/ 120 w 586"/>
                <a:gd name="T9" fmla="*/ 420 h 599"/>
                <a:gd name="T10" fmla="*/ 0 w 586"/>
                <a:gd name="T11" fmla="*/ 575 h 599"/>
                <a:gd name="T12" fmla="*/ 0 w 586"/>
                <a:gd name="T13" fmla="*/ 599 h 599"/>
                <a:gd name="T14" fmla="*/ 120 w 586"/>
                <a:gd name="T15" fmla="*/ 432 h 599"/>
                <a:gd name="T16" fmla="*/ 257 w 586"/>
                <a:gd name="T17" fmla="*/ 282 h 599"/>
                <a:gd name="T18" fmla="*/ 413 w 586"/>
                <a:gd name="T19" fmla="*/ 138 h 599"/>
                <a:gd name="T20" fmla="*/ 586 w 586"/>
                <a:gd name="T21" fmla="*/ 0 h 599"/>
                <a:gd name="T22" fmla="*/ 586 w 586"/>
                <a:gd name="T23"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83" name="Freeform 27"/>
            <p:cNvSpPr>
              <a:spLocks/>
            </p:cNvSpPr>
            <p:nvPr/>
          </p:nvSpPr>
          <p:spPr bwMode="hidden">
            <a:xfrm>
              <a:off x="6" y="0"/>
              <a:ext cx="270" cy="252"/>
            </a:xfrm>
            <a:custGeom>
              <a:avLst/>
              <a:gdLst>
                <a:gd name="T0" fmla="*/ 269 w 269"/>
                <a:gd name="T1" fmla="*/ 0 h 252"/>
                <a:gd name="T2" fmla="*/ 251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69 w 269"/>
                <a:gd name="T15" fmla="*/ 0 h 252"/>
                <a:gd name="T16" fmla="*/ 269 w 269"/>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70684" name="Line 28"/>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70685" name="Line 29"/>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70686" name="Line 30"/>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grpSp>
          <p:nvGrpSpPr>
            <p:cNvPr id="70687" name="Group 31"/>
            <p:cNvGrpSpPr>
              <a:grpSpLocks/>
            </p:cNvGrpSpPr>
            <p:nvPr/>
          </p:nvGrpSpPr>
          <p:grpSpPr bwMode="auto">
            <a:xfrm>
              <a:off x="1" y="392"/>
              <a:ext cx="5758" cy="1571"/>
              <a:chOff x="1" y="392"/>
              <a:chExt cx="5758" cy="1571"/>
            </a:xfrm>
          </p:grpSpPr>
          <p:sp>
            <p:nvSpPr>
              <p:cNvPr id="7068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7068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7069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7069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7069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grpSp>
        <p:sp>
          <p:nvSpPr>
            <p:cNvPr id="70693" name="Line 37"/>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70694" name="Line 38"/>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grpSp>
      <p:sp>
        <p:nvSpPr>
          <p:cNvPr id="70695" name="Rectangle 39"/>
          <p:cNvSpPr>
            <a:spLocks noGrp="1" noChangeArrowheads="1"/>
          </p:cNvSpPr>
          <p:nvPr>
            <p:ph type="ctrTitle" sz="quarter"/>
          </p:nvPr>
        </p:nvSpPr>
        <p:spPr>
          <a:xfrm>
            <a:off x="685800" y="1692275"/>
            <a:ext cx="7772400" cy="1736725"/>
          </a:xfrm>
        </p:spPr>
        <p:txBody>
          <a:bodyPr anchor="b"/>
          <a:lstStyle>
            <a:lvl1pPr>
              <a:defRPr/>
            </a:lvl1pPr>
          </a:lstStyle>
          <a:p>
            <a:pPr lvl="0"/>
            <a:r>
              <a:rPr lang="en-US" noProof="0" smtClean="0"/>
              <a:t>Click to edit Master title style</a:t>
            </a:r>
          </a:p>
        </p:txBody>
      </p:sp>
      <p:sp>
        <p:nvSpPr>
          <p:cNvPr id="70696"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70697" name="Rectangle 41"/>
          <p:cNvSpPr>
            <a:spLocks noGrp="1" noChangeArrowheads="1"/>
          </p:cNvSpPr>
          <p:nvPr>
            <p:ph type="dt" sz="quarter" idx="2"/>
          </p:nvPr>
        </p:nvSpPr>
        <p:spPr/>
        <p:txBody>
          <a:bodyPr/>
          <a:lstStyle>
            <a:lvl1pPr>
              <a:defRPr/>
            </a:lvl1pPr>
          </a:lstStyle>
          <a:p>
            <a:endParaRPr lang="en-US">
              <a:solidFill>
                <a:srgbClr val="FFFFFF"/>
              </a:solidFill>
            </a:endParaRPr>
          </a:p>
        </p:txBody>
      </p:sp>
      <p:sp>
        <p:nvSpPr>
          <p:cNvPr id="70698" name="Rectangle 42"/>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70699" name="Rectangle 43"/>
          <p:cNvSpPr>
            <a:spLocks noGrp="1" noChangeArrowheads="1"/>
          </p:cNvSpPr>
          <p:nvPr>
            <p:ph type="sldNum" sz="quarter" idx="4"/>
          </p:nvPr>
        </p:nvSpPr>
        <p:spPr/>
        <p:txBody>
          <a:bodyPr/>
          <a:lstStyle>
            <a:lvl1pPr>
              <a:defRPr/>
            </a:lvl1pPr>
          </a:lstStyle>
          <a:p>
            <a:fld id="{895B1C1C-9179-44DE-A44D-B0EB4518F63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5726784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5A0BE8F-0160-4F19-8DAB-53B7017FAE1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952992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C501CE9-7B3F-4FD4-ACF5-5FB524C9DC8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289301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107A842-9A00-4D07-965F-1C173FCF497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649470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49B18B5C-95B5-456D-A9CA-E5100F8911C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369134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02558C78-CCCC-420D-A200-698D20AA043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751932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9E9C8A84-8A23-42AF-BC86-572F26BDD4F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09574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73C7567C-8DC9-4771-B0BC-3AE923D0755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3501698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5CDBFF3D-FC92-4AA6-AE8B-B8AB90C056D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89344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73EB3F8-D186-4407-A030-D86F5AB8002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322786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6ADD8F0-E87B-430B-9C23-F2D1836B894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810302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87F1F429-A9DC-4A76-8920-61C6859FEA0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69475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smtClean="0"/>
              <a:t>Click to edit Master subtitle style</a:t>
            </a:r>
            <a:endParaRPr lang="en-US"/>
          </a:p>
        </p:txBody>
      </p:sp>
    </p:spTree>
    <p:extLst>
      <p:ext uri="{BB962C8B-B14F-4D97-AF65-F5344CB8AC3E}">
        <p14:creationId xmlns:p14="http://schemas.microsoft.com/office/powerpoint/2010/main" val="6668966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Screen shot 2011-03-22 at 10"/>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525" y="6180138"/>
            <a:ext cx="118745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320"/>
            <a:ext cx="8229600" cy="1143000"/>
          </a:xfrm>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15067641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smtClean="0"/>
              <a:t>Click to edit Master text styles</a:t>
            </a:r>
          </a:p>
        </p:txBody>
      </p:sp>
    </p:spTree>
    <p:extLst>
      <p:ext uri="{BB962C8B-B14F-4D97-AF65-F5344CB8AC3E}">
        <p14:creationId xmlns:p14="http://schemas.microsoft.com/office/powerpoint/2010/main" val="15895923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8538623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16349878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Tree>
    <p:extLst>
      <p:ext uri="{BB962C8B-B14F-4D97-AF65-F5344CB8AC3E}">
        <p14:creationId xmlns:p14="http://schemas.microsoft.com/office/powerpoint/2010/main" val="39388369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30591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Tree>
    <p:extLst>
      <p:ext uri="{BB962C8B-B14F-4D97-AF65-F5344CB8AC3E}">
        <p14:creationId xmlns:p14="http://schemas.microsoft.com/office/powerpoint/2010/main" val="38541300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Tree>
    <p:extLst>
      <p:ext uri="{BB962C8B-B14F-4D97-AF65-F5344CB8AC3E}">
        <p14:creationId xmlns:p14="http://schemas.microsoft.com/office/powerpoint/2010/main" val="20312300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26597163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3" y="304800"/>
            <a:ext cx="2097087" cy="5821363"/>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371475" y="304800"/>
            <a:ext cx="6142038" cy="5821363"/>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4179231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jpeg"/><Relationship Id="rId2" Type="http://schemas.openxmlformats.org/officeDocument/2006/relationships/slideLayout" Target="../slideLayouts/slideLayout13.xml"/><Relationship Id="rId16" Type="http://schemas.openxmlformats.org/officeDocument/2006/relationships/image" Target="../media/image7.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6.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17" Type="http://schemas.openxmlformats.org/officeDocument/2006/relationships/image" Target="../media/image5.jpeg"/><Relationship Id="rId2" Type="http://schemas.openxmlformats.org/officeDocument/2006/relationships/slideLayout" Target="../slideLayouts/slideLayout37.xml"/><Relationship Id="rId16" Type="http://schemas.openxmlformats.org/officeDocument/2006/relationships/image" Target="../media/image4.jpe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8.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6551" name="Rectangle 7"/>
          <p:cNvSpPr>
            <a:spLocks noGrp="1" noChangeArrowheads="1"/>
          </p:cNvSpPr>
          <p:nvPr>
            <p:ph type="title"/>
          </p:nvPr>
        </p:nvSpPr>
        <p:spPr bwMode="auto">
          <a:xfrm>
            <a:off x="371475" y="304800"/>
            <a:ext cx="8391525" cy="838200"/>
          </a:xfrm>
          <a:prstGeom prst="rect">
            <a:avLst/>
          </a:prstGeom>
          <a:noFill/>
          <a:ln w="9525">
            <a:noFill/>
            <a:miter lim="800000"/>
            <a:headEnd/>
            <a:tailEnd/>
          </a:ln>
          <a:effectLst/>
        </p:spPr>
        <p:txBody>
          <a:bodyPr vert="horz" wrap="square" lIns="90000" tIns="46800" rIns="90000" bIns="46800" numCol="1" anchor="ctr" anchorCtr="0" compatLnSpc="1">
            <a:prstTxWarp prst="textNoShape">
              <a:avLst/>
            </a:prstTxWarp>
          </a:bodyPr>
          <a:lstStyle/>
          <a:p>
            <a:pPr lvl="0"/>
            <a:r>
              <a:rPr lang="en-GB" smtClean="0"/>
              <a:t>Click to edit Master title style</a:t>
            </a:r>
          </a:p>
        </p:txBody>
      </p:sp>
      <p:sp>
        <p:nvSpPr>
          <p:cNvPr id="236552" name="Rectangle 8"/>
          <p:cNvSpPr>
            <a:spLocks noGrp="1" noChangeArrowheads="1"/>
          </p:cNvSpPr>
          <p:nvPr>
            <p:ph type="body" idx="1"/>
          </p:nvPr>
        </p:nvSpPr>
        <p:spPr bwMode="auto">
          <a:xfrm>
            <a:off x="466725" y="1219200"/>
            <a:ext cx="6619875" cy="52578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pic>
        <p:nvPicPr>
          <p:cNvPr id="236553" name="Picture 9" descr="PHF 2-color logo without name - coated, transparent"/>
          <p:cNvPicPr>
            <a:picLocks noChangeAspect="1" noChangeArrowheads="1"/>
          </p:cNvPicPr>
          <p:nvPr userDrawn="1"/>
        </p:nvPicPr>
        <p:blipFill>
          <a:blip r:embed="rId13" cstate="print"/>
          <a:srcRect/>
          <a:stretch>
            <a:fillRect/>
          </a:stretch>
        </p:blipFill>
        <p:spPr bwMode="auto">
          <a:xfrm>
            <a:off x="7239000" y="5738813"/>
            <a:ext cx="1524000" cy="738187"/>
          </a:xfrm>
          <a:prstGeom prst="rect">
            <a:avLst/>
          </a:prstGeom>
          <a:noFill/>
        </p:spPr>
      </p:pic>
      <p:pic>
        <p:nvPicPr>
          <p:cNvPr id="236554" name="Picture 10"/>
          <p:cNvPicPr>
            <a:picLocks noChangeAspect="1" noChangeArrowheads="1"/>
          </p:cNvPicPr>
          <p:nvPr userDrawn="1"/>
        </p:nvPicPr>
        <p:blipFill>
          <a:blip r:embed="rId14" cstate="print"/>
          <a:srcRect/>
          <a:stretch>
            <a:fillRect/>
          </a:stretch>
        </p:blipFill>
        <p:spPr bwMode="auto">
          <a:xfrm>
            <a:off x="0" y="6629400"/>
            <a:ext cx="9144000" cy="228600"/>
          </a:xfrm>
          <a:prstGeom prst="rect">
            <a:avLst/>
          </a:prstGeom>
          <a:noFill/>
          <a:ln w="9525">
            <a:noFill/>
            <a:miter lim="800000"/>
            <a:headEnd/>
            <a:tailEnd/>
          </a:ln>
          <a:effectLst/>
        </p:spPr>
      </p:pic>
      <p:pic>
        <p:nvPicPr>
          <p:cNvPr id="236555" name="Picture 11"/>
          <p:cNvPicPr>
            <a:picLocks noChangeAspect="1" noChangeArrowheads="1"/>
          </p:cNvPicPr>
          <p:nvPr userDrawn="1"/>
        </p:nvPicPr>
        <p:blipFill>
          <a:blip r:embed="rId14" cstate="print"/>
          <a:srcRect/>
          <a:stretch>
            <a:fillRect/>
          </a:stretch>
        </p:blipFill>
        <p:spPr bwMode="auto">
          <a:xfrm>
            <a:off x="0" y="0"/>
            <a:ext cx="9144000" cy="228600"/>
          </a:xfrm>
          <a:prstGeom prst="rect">
            <a:avLst/>
          </a:prstGeom>
          <a:noFill/>
          <a:ln w="9525">
            <a:noFill/>
            <a:miter lim="800000"/>
            <a:headEnd/>
            <a:tailEnd/>
          </a:ln>
          <a:effectLst/>
        </p:spPr>
      </p:pic>
      <p:pic>
        <p:nvPicPr>
          <p:cNvPr id="236556" name="Picture 12"/>
          <p:cNvPicPr>
            <a:picLocks noChangeAspect="1" noChangeArrowheads="1"/>
          </p:cNvPicPr>
          <p:nvPr userDrawn="1"/>
        </p:nvPicPr>
        <p:blipFill>
          <a:blip r:embed="rId15" cstate="print"/>
          <a:srcRect/>
          <a:stretch>
            <a:fillRect/>
          </a:stretch>
        </p:blipFill>
        <p:spPr bwMode="auto">
          <a:xfrm>
            <a:off x="8915400" y="0"/>
            <a:ext cx="228600" cy="6858000"/>
          </a:xfrm>
          <a:prstGeom prst="rect">
            <a:avLst/>
          </a:prstGeom>
          <a:noFill/>
          <a:ln w="9525">
            <a:noFill/>
            <a:miter lim="800000"/>
            <a:headEnd/>
            <a:tailEnd/>
          </a:ln>
          <a:effectLst/>
        </p:spPr>
      </p:pic>
      <p:pic>
        <p:nvPicPr>
          <p:cNvPr id="236557" name="Picture 13"/>
          <p:cNvPicPr>
            <a:picLocks noChangeAspect="1" noChangeArrowheads="1"/>
          </p:cNvPicPr>
          <p:nvPr userDrawn="1"/>
        </p:nvPicPr>
        <p:blipFill>
          <a:blip r:embed="rId15" cstate="print"/>
          <a:srcRect/>
          <a:stretch>
            <a:fillRect/>
          </a:stretch>
        </p:blipFill>
        <p:spPr bwMode="auto">
          <a:xfrm>
            <a:off x="0" y="0"/>
            <a:ext cx="228600" cy="6858000"/>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iming>
    <p:tnLst>
      <p:par>
        <p:cTn id="1" dur="indefinite" restart="never" nodeType="tmRoot"/>
      </p:par>
    </p:tnLst>
  </p:timing>
  <p:txStyles>
    <p:titleStyle>
      <a:lvl1pPr algn="l" rtl="0" fontAlgn="base">
        <a:spcBef>
          <a:spcPct val="0"/>
        </a:spcBef>
        <a:spcAft>
          <a:spcPct val="0"/>
        </a:spcAft>
        <a:defRPr sz="2800">
          <a:solidFill>
            <a:srgbClr val="365E82"/>
          </a:solidFill>
          <a:latin typeface="+mj-lt"/>
          <a:ea typeface="+mj-ea"/>
          <a:cs typeface="+mj-cs"/>
        </a:defRPr>
      </a:lvl1pPr>
      <a:lvl2pPr algn="l" rtl="0" fontAlgn="base">
        <a:spcBef>
          <a:spcPct val="0"/>
        </a:spcBef>
        <a:spcAft>
          <a:spcPct val="0"/>
        </a:spcAft>
        <a:defRPr sz="2800">
          <a:solidFill>
            <a:srgbClr val="365E82"/>
          </a:solidFill>
          <a:latin typeface="Arial Black" pitchFamily="34" charset="0"/>
        </a:defRPr>
      </a:lvl2pPr>
      <a:lvl3pPr algn="l" rtl="0" fontAlgn="base">
        <a:spcBef>
          <a:spcPct val="0"/>
        </a:spcBef>
        <a:spcAft>
          <a:spcPct val="0"/>
        </a:spcAft>
        <a:defRPr sz="2800">
          <a:solidFill>
            <a:srgbClr val="365E82"/>
          </a:solidFill>
          <a:latin typeface="Arial Black" pitchFamily="34" charset="0"/>
        </a:defRPr>
      </a:lvl3pPr>
      <a:lvl4pPr algn="l" rtl="0" fontAlgn="base">
        <a:spcBef>
          <a:spcPct val="0"/>
        </a:spcBef>
        <a:spcAft>
          <a:spcPct val="0"/>
        </a:spcAft>
        <a:defRPr sz="2800">
          <a:solidFill>
            <a:srgbClr val="365E82"/>
          </a:solidFill>
          <a:latin typeface="Arial Black" pitchFamily="34" charset="0"/>
        </a:defRPr>
      </a:lvl4pPr>
      <a:lvl5pPr algn="l" rtl="0" fontAlgn="base">
        <a:spcBef>
          <a:spcPct val="0"/>
        </a:spcBef>
        <a:spcAft>
          <a:spcPct val="0"/>
        </a:spcAft>
        <a:defRPr sz="2800">
          <a:solidFill>
            <a:srgbClr val="365E82"/>
          </a:solidFill>
          <a:latin typeface="Arial Black" pitchFamily="34" charset="0"/>
        </a:defRPr>
      </a:lvl5pPr>
      <a:lvl6pPr marL="457200" algn="l" rtl="0" fontAlgn="base">
        <a:spcBef>
          <a:spcPct val="0"/>
        </a:spcBef>
        <a:spcAft>
          <a:spcPct val="0"/>
        </a:spcAft>
        <a:defRPr sz="2800">
          <a:solidFill>
            <a:srgbClr val="365E82"/>
          </a:solidFill>
          <a:latin typeface="Arial Black" pitchFamily="34" charset="0"/>
        </a:defRPr>
      </a:lvl6pPr>
      <a:lvl7pPr marL="914400" algn="l" rtl="0" fontAlgn="base">
        <a:spcBef>
          <a:spcPct val="0"/>
        </a:spcBef>
        <a:spcAft>
          <a:spcPct val="0"/>
        </a:spcAft>
        <a:defRPr sz="2800">
          <a:solidFill>
            <a:srgbClr val="365E82"/>
          </a:solidFill>
          <a:latin typeface="Arial Black" pitchFamily="34" charset="0"/>
        </a:defRPr>
      </a:lvl7pPr>
      <a:lvl8pPr marL="1371600" algn="l" rtl="0" fontAlgn="base">
        <a:spcBef>
          <a:spcPct val="0"/>
        </a:spcBef>
        <a:spcAft>
          <a:spcPct val="0"/>
        </a:spcAft>
        <a:defRPr sz="2800">
          <a:solidFill>
            <a:srgbClr val="365E82"/>
          </a:solidFill>
          <a:latin typeface="Arial Black" pitchFamily="34" charset="0"/>
        </a:defRPr>
      </a:lvl8pPr>
      <a:lvl9pPr marL="1828800" algn="l" rtl="0" fontAlgn="base">
        <a:spcBef>
          <a:spcPct val="0"/>
        </a:spcBef>
        <a:spcAft>
          <a:spcPct val="0"/>
        </a:spcAft>
        <a:defRPr sz="2800">
          <a:solidFill>
            <a:srgbClr val="365E82"/>
          </a:solidFill>
          <a:latin typeface="Arial Black" pitchFamily="34" charset="0"/>
        </a:defRPr>
      </a:lvl9pPr>
    </p:titleStyle>
    <p:bodyStyle>
      <a:lvl1pPr marL="333375" indent="-333375" algn="l" defTabSz="449263" rtl="0" fontAlgn="base">
        <a:spcBef>
          <a:spcPts val="725"/>
        </a:spcBef>
        <a:spcAft>
          <a:spcPct val="0"/>
        </a:spcAft>
        <a:buClr>
          <a:schemeClr val="bg1"/>
        </a:buClr>
        <a:buSzPct val="100000"/>
        <a:buFont typeface="Times New Roman" pitchFamily="18" charset="0"/>
        <a:buBlip>
          <a:blip r:embed="rId16"/>
        </a:buBlip>
        <a:defRPr sz="2400">
          <a:solidFill>
            <a:srgbClr val="365E82"/>
          </a:solidFill>
          <a:latin typeface="+mn-lt"/>
          <a:ea typeface="+mn-ea"/>
          <a:cs typeface="+mn-cs"/>
        </a:defRPr>
      </a:lvl1pPr>
      <a:lvl2pPr marL="733425" indent="-276225" algn="l" defTabSz="449263" rtl="0" fontAlgn="base">
        <a:spcBef>
          <a:spcPts val="625"/>
        </a:spcBef>
        <a:spcAft>
          <a:spcPct val="0"/>
        </a:spcAft>
        <a:buClr>
          <a:srgbClr val="FFCC00"/>
        </a:buClr>
        <a:buSzPct val="100000"/>
        <a:buFont typeface="Times New Roman" pitchFamily="18" charset="0"/>
        <a:buBlip>
          <a:blip r:embed="rId17"/>
        </a:buBlip>
        <a:defRPr sz="2000">
          <a:solidFill>
            <a:srgbClr val="365E82"/>
          </a:solidFill>
          <a:latin typeface="+mn-lt"/>
        </a:defRPr>
      </a:lvl2pPr>
      <a:lvl3pPr marL="1143000" indent="-228600" algn="l" defTabSz="449263" rtl="0" fontAlgn="base">
        <a:spcBef>
          <a:spcPts val="525"/>
        </a:spcBef>
        <a:spcAft>
          <a:spcPct val="0"/>
        </a:spcAft>
        <a:buClr>
          <a:srgbClr val="000000"/>
        </a:buClr>
        <a:buSzPct val="100000"/>
        <a:buFont typeface="Times New Roman" pitchFamily="18" charset="0"/>
        <a:buBlip>
          <a:blip r:embed="rId16"/>
        </a:buBlip>
        <a:defRPr>
          <a:solidFill>
            <a:srgbClr val="365E82"/>
          </a:solidFill>
          <a:latin typeface="+mn-lt"/>
        </a:defRPr>
      </a:lvl3pPr>
      <a:lvl4pPr marL="1600200" indent="-228600" algn="l" defTabSz="449263" rtl="0" fontAlgn="base">
        <a:spcBef>
          <a:spcPts val="425"/>
        </a:spcBef>
        <a:spcAft>
          <a:spcPct val="0"/>
        </a:spcAft>
        <a:buClr>
          <a:srgbClr val="000000"/>
        </a:buClr>
        <a:buSzPct val="100000"/>
        <a:buFont typeface="Times New Roman" pitchFamily="18" charset="0"/>
        <a:buBlip>
          <a:blip r:embed="rId17"/>
        </a:buBlip>
        <a:defRPr sz="1600">
          <a:solidFill>
            <a:srgbClr val="365E82"/>
          </a:solidFill>
          <a:latin typeface="+mn-lt"/>
        </a:defRPr>
      </a:lvl4pPr>
      <a:lvl5pPr marL="2057400" indent="-228600" algn="l" defTabSz="449263" rtl="0" fontAlgn="base">
        <a:spcBef>
          <a:spcPts val="425"/>
        </a:spcBef>
        <a:spcAft>
          <a:spcPct val="0"/>
        </a:spcAft>
        <a:buClr>
          <a:srgbClr val="000000"/>
        </a:buClr>
        <a:buSzPct val="100000"/>
        <a:buFont typeface="Times New Roman" pitchFamily="18" charset="0"/>
        <a:buBlip>
          <a:blip r:embed="rId16"/>
        </a:buBlip>
        <a:defRPr sz="1400">
          <a:solidFill>
            <a:srgbClr val="365E82"/>
          </a:solidFill>
          <a:latin typeface="+mn-lt"/>
        </a:defRPr>
      </a:lvl5pPr>
      <a:lvl6pPr marL="2514600" indent="-228600" algn="l" defTabSz="449263" rtl="0" fontAlgn="base">
        <a:spcBef>
          <a:spcPts val="425"/>
        </a:spcBef>
        <a:spcAft>
          <a:spcPct val="0"/>
        </a:spcAft>
        <a:buClr>
          <a:srgbClr val="000000"/>
        </a:buClr>
        <a:buSzPct val="100000"/>
        <a:buFont typeface="Times New Roman" pitchFamily="18" charset="0"/>
        <a:buBlip>
          <a:blip r:embed="rId16"/>
        </a:buBlip>
        <a:defRPr sz="1400">
          <a:solidFill>
            <a:srgbClr val="365E82"/>
          </a:solidFill>
          <a:latin typeface="+mn-lt"/>
        </a:defRPr>
      </a:lvl6pPr>
      <a:lvl7pPr marL="2971800" indent="-228600" algn="l" defTabSz="449263" rtl="0" fontAlgn="base">
        <a:spcBef>
          <a:spcPts val="425"/>
        </a:spcBef>
        <a:spcAft>
          <a:spcPct val="0"/>
        </a:spcAft>
        <a:buClr>
          <a:srgbClr val="000000"/>
        </a:buClr>
        <a:buSzPct val="100000"/>
        <a:buFont typeface="Times New Roman" pitchFamily="18" charset="0"/>
        <a:buBlip>
          <a:blip r:embed="rId16"/>
        </a:buBlip>
        <a:defRPr sz="1400">
          <a:solidFill>
            <a:srgbClr val="365E82"/>
          </a:solidFill>
          <a:latin typeface="+mn-lt"/>
        </a:defRPr>
      </a:lvl7pPr>
      <a:lvl8pPr marL="3429000" indent="-228600" algn="l" defTabSz="449263" rtl="0" fontAlgn="base">
        <a:spcBef>
          <a:spcPts val="425"/>
        </a:spcBef>
        <a:spcAft>
          <a:spcPct val="0"/>
        </a:spcAft>
        <a:buClr>
          <a:srgbClr val="000000"/>
        </a:buClr>
        <a:buSzPct val="100000"/>
        <a:buFont typeface="Times New Roman" pitchFamily="18" charset="0"/>
        <a:buBlip>
          <a:blip r:embed="rId16"/>
        </a:buBlip>
        <a:defRPr sz="1400">
          <a:solidFill>
            <a:srgbClr val="365E82"/>
          </a:solidFill>
          <a:latin typeface="+mn-lt"/>
        </a:defRPr>
      </a:lvl8pPr>
      <a:lvl9pPr marL="3886200" indent="-228600" algn="l" defTabSz="449263" rtl="0" fontAlgn="base">
        <a:spcBef>
          <a:spcPts val="425"/>
        </a:spcBef>
        <a:spcAft>
          <a:spcPct val="0"/>
        </a:spcAft>
        <a:buClr>
          <a:srgbClr val="000000"/>
        </a:buClr>
        <a:buSzPct val="100000"/>
        <a:buFont typeface="Times New Roman" pitchFamily="18" charset="0"/>
        <a:buBlip>
          <a:blip r:embed="rId16"/>
        </a:buBlip>
        <a:defRPr sz="1400">
          <a:solidFill>
            <a:srgbClr val="365E8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62940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7"/>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62940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8"/>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7"/>
          <p:cNvSpPr>
            <a:spLocks noGrp="1" noChangeArrowheads="1"/>
          </p:cNvSpPr>
          <p:nvPr>
            <p:ph type="title"/>
          </p:nvPr>
        </p:nvSpPr>
        <p:spPr bwMode="auto">
          <a:xfrm>
            <a:off x="371475" y="304800"/>
            <a:ext cx="83915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en-GB" smtClean="0"/>
              <a:t>Click to edit Master title style</a:t>
            </a:r>
          </a:p>
        </p:txBody>
      </p:sp>
      <p:pic>
        <p:nvPicPr>
          <p:cNvPr id="1030" name="Picture 8" descr="Slide1"/>
          <p:cNvPicPr>
            <a:picLocks noChangeAspect="1" noChangeArrowheads="1"/>
          </p:cNvPicPr>
          <p:nvPr userDrawn="1"/>
        </p:nvPicPr>
        <p:blipFill>
          <a:blip r:embed="rId16">
            <a:extLst>
              <a:ext uri="{28A0092B-C50C-407E-A947-70E740481C1C}">
                <a14:useLocalDpi xmlns:a14="http://schemas.microsoft.com/office/drawing/2010/main" val="0"/>
              </a:ext>
            </a:extLst>
          </a:blip>
          <a:srcRect l="22501" t="23334" r="23801" b="10001"/>
          <a:stretch>
            <a:fillRect/>
          </a:stretch>
        </p:blipFill>
        <p:spPr bwMode="auto">
          <a:xfrm>
            <a:off x="7543800" y="5257800"/>
            <a:ext cx="1462088"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21074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iming>
    <p:tnLst>
      <p:par>
        <p:cTn id="1" dur="indefinite" restart="never" nodeType="tmRoot"/>
      </p:par>
    </p:tnLst>
  </p:timing>
  <p:txStyles>
    <p:titleStyle>
      <a:lvl1pPr algn="l" rtl="0" eaLnBrk="0" fontAlgn="base" hangingPunct="0">
        <a:spcBef>
          <a:spcPct val="0"/>
        </a:spcBef>
        <a:spcAft>
          <a:spcPct val="0"/>
        </a:spcAft>
        <a:defRPr sz="2800">
          <a:solidFill>
            <a:srgbClr val="365E82"/>
          </a:solidFill>
          <a:latin typeface="+mj-lt"/>
          <a:ea typeface="+mj-ea"/>
          <a:cs typeface="+mj-cs"/>
        </a:defRPr>
      </a:lvl1pPr>
      <a:lvl2pPr algn="l" rtl="0" eaLnBrk="0" fontAlgn="base" hangingPunct="0">
        <a:spcBef>
          <a:spcPct val="0"/>
        </a:spcBef>
        <a:spcAft>
          <a:spcPct val="0"/>
        </a:spcAft>
        <a:defRPr sz="2800">
          <a:solidFill>
            <a:srgbClr val="365E82"/>
          </a:solidFill>
          <a:latin typeface="Arial Black" pitchFamily="34" charset="0"/>
        </a:defRPr>
      </a:lvl2pPr>
      <a:lvl3pPr algn="l" rtl="0" eaLnBrk="0" fontAlgn="base" hangingPunct="0">
        <a:spcBef>
          <a:spcPct val="0"/>
        </a:spcBef>
        <a:spcAft>
          <a:spcPct val="0"/>
        </a:spcAft>
        <a:defRPr sz="2800">
          <a:solidFill>
            <a:srgbClr val="365E82"/>
          </a:solidFill>
          <a:latin typeface="Arial Black" pitchFamily="34" charset="0"/>
        </a:defRPr>
      </a:lvl3pPr>
      <a:lvl4pPr algn="l" rtl="0" eaLnBrk="0" fontAlgn="base" hangingPunct="0">
        <a:spcBef>
          <a:spcPct val="0"/>
        </a:spcBef>
        <a:spcAft>
          <a:spcPct val="0"/>
        </a:spcAft>
        <a:defRPr sz="2800">
          <a:solidFill>
            <a:srgbClr val="365E82"/>
          </a:solidFill>
          <a:latin typeface="Arial Black" pitchFamily="34" charset="0"/>
        </a:defRPr>
      </a:lvl4pPr>
      <a:lvl5pPr algn="l" rtl="0" eaLnBrk="0" fontAlgn="base" hangingPunct="0">
        <a:spcBef>
          <a:spcPct val="0"/>
        </a:spcBef>
        <a:spcAft>
          <a:spcPct val="0"/>
        </a:spcAft>
        <a:defRPr sz="2800">
          <a:solidFill>
            <a:srgbClr val="365E82"/>
          </a:solidFill>
          <a:latin typeface="Arial Black" pitchFamily="34" charset="0"/>
        </a:defRPr>
      </a:lvl5pPr>
      <a:lvl6pPr marL="457200" algn="l" rtl="0" fontAlgn="base">
        <a:spcBef>
          <a:spcPct val="0"/>
        </a:spcBef>
        <a:spcAft>
          <a:spcPct val="0"/>
        </a:spcAft>
        <a:defRPr sz="2800">
          <a:solidFill>
            <a:srgbClr val="365E82"/>
          </a:solidFill>
          <a:latin typeface="Arial Black" pitchFamily="34" charset="0"/>
        </a:defRPr>
      </a:lvl6pPr>
      <a:lvl7pPr marL="914400" algn="l" rtl="0" fontAlgn="base">
        <a:spcBef>
          <a:spcPct val="0"/>
        </a:spcBef>
        <a:spcAft>
          <a:spcPct val="0"/>
        </a:spcAft>
        <a:defRPr sz="2800">
          <a:solidFill>
            <a:srgbClr val="365E82"/>
          </a:solidFill>
          <a:latin typeface="Arial Black" pitchFamily="34" charset="0"/>
        </a:defRPr>
      </a:lvl7pPr>
      <a:lvl8pPr marL="1371600" algn="l" rtl="0" fontAlgn="base">
        <a:spcBef>
          <a:spcPct val="0"/>
        </a:spcBef>
        <a:spcAft>
          <a:spcPct val="0"/>
        </a:spcAft>
        <a:defRPr sz="2800">
          <a:solidFill>
            <a:srgbClr val="365E82"/>
          </a:solidFill>
          <a:latin typeface="Arial Black" pitchFamily="34" charset="0"/>
        </a:defRPr>
      </a:lvl8pPr>
      <a:lvl9pPr marL="1828800" algn="l" rtl="0" fontAlgn="base">
        <a:spcBef>
          <a:spcPct val="0"/>
        </a:spcBef>
        <a:spcAft>
          <a:spcPct val="0"/>
        </a:spcAft>
        <a:defRPr sz="2800">
          <a:solidFill>
            <a:srgbClr val="365E82"/>
          </a:solidFill>
          <a:latin typeface="Arial Black" pitchFamily="34" charset="0"/>
        </a:defRPr>
      </a:lvl9pPr>
    </p:titleStyle>
    <p:bodyStyle>
      <a:lvl1pPr marL="333375" indent="-333375" algn="l" defTabSz="449263" rtl="0" eaLnBrk="0" fontAlgn="base" hangingPunct="0">
        <a:spcBef>
          <a:spcPts val="725"/>
        </a:spcBef>
        <a:spcAft>
          <a:spcPct val="0"/>
        </a:spcAft>
        <a:buClr>
          <a:schemeClr val="bg1"/>
        </a:buClr>
        <a:buSzPct val="100000"/>
        <a:buFont typeface="Times New Roman" pitchFamily="18" charset="0"/>
        <a:buBlip>
          <a:blip r:embed="rId17"/>
        </a:buBlip>
        <a:defRPr sz="2400">
          <a:solidFill>
            <a:srgbClr val="365E82"/>
          </a:solidFill>
          <a:latin typeface="+mn-lt"/>
          <a:ea typeface="+mn-ea"/>
          <a:cs typeface="+mn-cs"/>
        </a:defRPr>
      </a:lvl1pPr>
      <a:lvl2pPr marL="733425" indent="-276225" algn="l" defTabSz="449263" rtl="0" eaLnBrk="0" fontAlgn="base" hangingPunct="0">
        <a:spcBef>
          <a:spcPts val="625"/>
        </a:spcBef>
        <a:spcAft>
          <a:spcPct val="0"/>
        </a:spcAft>
        <a:buClr>
          <a:srgbClr val="FFCC00"/>
        </a:buClr>
        <a:buSzPct val="100000"/>
        <a:buFont typeface="Times New Roman" pitchFamily="18" charset="0"/>
        <a:buBlip>
          <a:blip r:embed="rId18"/>
        </a:buBlip>
        <a:defRPr sz="2000">
          <a:solidFill>
            <a:srgbClr val="365E82"/>
          </a:solidFill>
          <a:latin typeface="+mn-lt"/>
        </a:defRPr>
      </a:lvl2pPr>
      <a:lvl3pPr marL="1143000" indent="-228600" algn="l" defTabSz="449263" rtl="0" eaLnBrk="0" fontAlgn="base" hangingPunct="0">
        <a:spcBef>
          <a:spcPts val="525"/>
        </a:spcBef>
        <a:spcAft>
          <a:spcPct val="0"/>
        </a:spcAft>
        <a:buClr>
          <a:srgbClr val="000000"/>
        </a:buClr>
        <a:buSzPct val="100000"/>
        <a:buFont typeface="Times New Roman" pitchFamily="18" charset="0"/>
        <a:buBlip>
          <a:blip r:embed="rId17"/>
        </a:buBlip>
        <a:defRPr>
          <a:solidFill>
            <a:srgbClr val="365E82"/>
          </a:solidFill>
          <a:latin typeface="+mn-lt"/>
        </a:defRPr>
      </a:lvl3pPr>
      <a:lvl4pPr marL="1600200" indent="-228600" algn="l" defTabSz="449263" rtl="0" eaLnBrk="0" fontAlgn="base" hangingPunct="0">
        <a:spcBef>
          <a:spcPts val="425"/>
        </a:spcBef>
        <a:spcAft>
          <a:spcPct val="0"/>
        </a:spcAft>
        <a:buClr>
          <a:srgbClr val="000000"/>
        </a:buClr>
        <a:buSzPct val="100000"/>
        <a:buFont typeface="Times New Roman" pitchFamily="18" charset="0"/>
        <a:buBlip>
          <a:blip r:embed="rId18"/>
        </a:buBlip>
        <a:defRPr sz="1600">
          <a:solidFill>
            <a:srgbClr val="365E82"/>
          </a:solidFill>
          <a:latin typeface="+mn-lt"/>
        </a:defRPr>
      </a:lvl4pPr>
      <a:lvl5pPr marL="2057400" indent="-228600" algn="l" defTabSz="449263" rtl="0" eaLnBrk="0" fontAlgn="base" hangingPunct="0">
        <a:spcBef>
          <a:spcPts val="425"/>
        </a:spcBef>
        <a:spcAft>
          <a:spcPct val="0"/>
        </a:spcAft>
        <a:buClr>
          <a:srgbClr val="000000"/>
        </a:buClr>
        <a:buSzPct val="100000"/>
        <a:buFont typeface="Times New Roman" pitchFamily="18" charset="0"/>
        <a:buBlip>
          <a:blip r:embed="rId17"/>
        </a:buBlip>
        <a:defRPr sz="1400">
          <a:solidFill>
            <a:srgbClr val="365E82"/>
          </a:solidFill>
          <a:latin typeface="+mn-lt"/>
        </a:defRPr>
      </a:lvl5pPr>
      <a:lvl6pPr marL="2514600" indent="-228600" algn="l" defTabSz="449263" rtl="0" fontAlgn="base">
        <a:spcBef>
          <a:spcPts val="425"/>
        </a:spcBef>
        <a:spcAft>
          <a:spcPct val="0"/>
        </a:spcAft>
        <a:buClr>
          <a:srgbClr val="000000"/>
        </a:buClr>
        <a:buSzPct val="100000"/>
        <a:buFont typeface="Times New Roman" pitchFamily="18" charset="0"/>
        <a:buBlip>
          <a:blip r:embed="rId17"/>
        </a:buBlip>
        <a:defRPr sz="1400">
          <a:solidFill>
            <a:srgbClr val="365E82"/>
          </a:solidFill>
          <a:latin typeface="+mn-lt"/>
        </a:defRPr>
      </a:lvl6pPr>
      <a:lvl7pPr marL="2971800" indent="-228600" algn="l" defTabSz="449263" rtl="0" fontAlgn="base">
        <a:spcBef>
          <a:spcPts val="425"/>
        </a:spcBef>
        <a:spcAft>
          <a:spcPct val="0"/>
        </a:spcAft>
        <a:buClr>
          <a:srgbClr val="000000"/>
        </a:buClr>
        <a:buSzPct val="100000"/>
        <a:buFont typeface="Times New Roman" pitchFamily="18" charset="0"/>
        <a:buBlip>
          <a:blip r:embed="rId17"/>
        </a:buBlip>
        <a:defRPr sz="1400">
          <a:solidFill>
            <a:srgbClr val="365E82"/>
          </a:solidFill>
          <a:latin typeface="+mn-lt"/>
        </a:defRPr>
      </a:lvl7pPr>
      <a:lvl8pPr marL="3429000" indent="-228600" algn="l" defTabSz="449263" rtl="0" fontAlgn="base">
        <a:spcBef>
          <a:spcPts val="425"/>
        </a:spcBef>
        <a:spcAft>
          <a:spcPct val="0"/>
        </a:spcAft>
        <a:buClr>
          <a:srgbClr val="000000"/>
        </a:buClr>
        <a:buSzPct val="100000"/>
        <a:buFont typeface="Times New Roman" pitchFamily="18" charset="0"/>
        <a:buBlip>
          <a:blip r:embed="rId17"/>
        </a:buBlip>
        <a:defRPr sz="1400">
          <a:solidFill>
            <a:srgbClr val="365E82"/>
          </a:solidFill>
          <a:latin typeface="+mn-lt"/>
        </a:defRPr>
      </a:lvl8pPr>
      <a:lvl9pPr marL="3886200" indent="-228600" algn="l" defTabSz="449263" rtl="0" fontAlgn="base">
        <a:spcBef>
          <a:spcPts val="425"/>
        </a:spcBef>
        <a:spcAft>
          <a:spcPct val="0"/>
        </a:spcAft>
        <a:buClr>
          <a:srgbClr val="000000"/>
        </a:buClr>
        <a:buSzPct val="100000"/>
        <a:buFont typeface="Times New Roman" pitchFamily="18" charset="0"/>
        <a:buBlip>
          <a:blip r:embed="rId17"/>
        </a:buBlip>
        <a:defRPr sz="1400">
          <a:solidFill>
            <a:srgbClr val="365E8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69634" name="Group 2"/>
          <p:cNvGrpSpPr>
            <a:grpSpLocks/>
          </p:cNvGrpSpPr>
          <p:nvPr/>
        </p:nvGrpSpPr>
        <p:grpSpPr bwMode="auto">
          <a:xfrm>
            <a:off x="1588" y="0"/>
            <a:ext cx="9148762" cy="6851650"/>
            <a:chOff x="1" y="0"/>
            <a:chExt cx="5763" cy="4316"/>
          </a:xfrm>
        </p:grpSpPr>
        <p:sp>
          <p:nvSpPr>
            <p:cNvPr id="69635" name="Freeform 3"/>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36" name="Freeform 4"/>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37" name="Freeform 5"/>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grpSp>
          <p:nvGrpSpPr>
            <p:cNvPr id="69638" name="Group 6"/>
            <p:cNvGrpSpPr>
              <a:grpSpLocks/>
            </p:cNvGrpSpPr>
            <p:nvPr/>
          </p:nvGrpSpPr>
          <p:grpSpPr bwMode="auto">
            <a:xfrm>
              <a:off x="288" y="0"/>
              <a:ext cx="5098" cy="4316"/>
              <a:chOff x="288" y="0"/>
              <a:chExt cx="5098" cy="4316"/>
            </a:xfrm>
          </p:grpSpPr>
          <p:sp>
            <p:nvSpPr>
              <p:cNvPr id="69639" name="Freeform 7"/>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0" name="Freeform 8"/>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1" name="Freeform 9"/>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2" name="Freeform 10"/>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3" name="Freeform 11"/>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4" name="Freeform 12"/>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5" name="Freeform 13"/>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6" name="Freeform 14"/>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7" name="Freeform 15"/>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8" name="Freeform 16"/>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49" name="Freeform 17"/>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0" name="Freeform 18"/>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1" name="Freeform 19"/>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grpSp>
        <p:sp>
          <p:nvSpPr>
            <p:cNvPr id="69652" name="Freeform 20"/>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3" name="Freeform 21"/>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4" name="Freeform 22"/>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5" name="Freeform 23"/>
            <p:cNvSpPr>
              <a:spLocks/>
            </p:cNvSpPr>
            <p:nvPr/>
          </p:nvSpPr>
          <p:spPr bwMode="hidden">
            <a:xfrm>
              <a:off x="5041" y="0"/>
              <a:ext cx="719" cy="845"/>
            </a:xfrm>
            <a:custGeom>
              <a:avLst/>
              <a:gdLst>
                <a:gd name="T0" fmla="*/ 717 w 717"/>
                <a:gd name="T1" fmla="*/ 845 h 845"/>
                <a:gd name="T2" fmla="*/ 717 w 717"/>
                <a:gd name="T3" fmla="*/ 821 h 845"/>
                <a:gd name="T4" fmla="*/ 574 w 717"/>
                <a:gd name="T5" fmla="*/ 605 h 845"/>
                <a:gd name="T6" fmla="*/ 406 w 717"/>
                <a:gd name="T7" fmla="*/ 396 h 845"/>
                <a:gd name="T8" fmla="*/ 221 w 717"/>
                <a:gd name="T9" fmla="*/ 192 h 845"/>
                <a:gd name="T10" fmla="*/ 17 w 717"/>
                <a:gd name="T11" fmla="*/ 0 h 845"/>
                <a:gd name="T12" fmla="*/ 0 w 717"/>
                <a:gd name="T13" fmla="*/ 0 h 845"/>
                <a:gd name="T14" fmla="*/ 209 w 717"/>
                <a:gd name="T15" fmla="*/ 198 h 845"/>
                <a:gd name="T16" fmla="*/ 400 w 717"/>
                <a:gd name="T17" fmla="*/ 408 h 845"/>
                <a:gd name="T18" fmla="*/ 568 w 717"/>
                <a:gd name="T19" fmla="*/ 623 h 845"/>
                <a:gd name="T20" fmla="*/ 717 w 717"/>
                <a:gd name="T21" fmla="*/ 845 h 845"/>
                <a:gd name="T22" fmla="*/ 717 w 717"/>
                <a:gd name="T23"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6" name="Freeform 24"/>
            <p:cNvSpPr>
              <a:spLocks/>
            </p:cNvSpPr>
            <p:nvPr/>
          </p:nvSpPr>
          <p:spPr bwMode="hidden">
            <a:xfrm>
              <a:off x="5352" y="0"/>
              <a:ext cx="408" cy="414"/>
            </a:xfrm>
            <a:custGeom>
              <a:avLst/>
              <a:gdLst>
                <a:gd name="T0" fmla="*/ 407 w 407"/>
                <a:gd name="T1" fmla="*/ 414 h 414"/>
                <a:gd name="T2" fmla="*/ 407 w 407"/>
                <a:gd name="T3" fmla="*/ 396 h 414"/>
                <a:gd name="T4" fmla="*/ 222 w 407"/>
                <a:gd name="T5" fmla="*/ 192 h 414"/>
                <a:gd name="T6" fmla="*/ 12 w 407"/>
                <a:gd name="T7" fmla="*/ 0 h 414"/>
                <a:gd name="T8" fmla="*/ 0 w 407"/>
                <a:gd name="T9" fmla="*/ 0 h 414"/>
                <a:gd name="T10" fmla="*/ 108 w 407"/>
                <a:gd name="T11" fmla="*/ 102 h 414"/>
                <a:gd name="T12" fmla="*/ 216 w 407"/>
                <a:gd name="T13" fmla="*/ 204 h 414"/>
                <a:gd name="T14" fmla="*/ 407 w 407"/>
                <a:gd name="T15" fmla="*/ 414 h 414"/>
                <a:gd name="T16" fmla="*/ 407 w 407"/>
                <a:gd name="T17"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7" name="Freeform 25"/>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8" name="Freeform 26"/>
            <p:cNvSpPr>
              <a:spLocks/>
            </p:cNvSpPr>
            <p:nvPr/>
          </p:nvSpPr>
          <p:spPr bwMode="hidden">
            <a:xfrm>
              <a:off x="6" y="0"/>
              <a:ext cx="588" cy="599"/>
            </a:xfrm>
            <a:custGeom>
              <a:avLst/>
              <a:gdLst>
                <a:gd name="T0" fmla="*/ 586 w 586"/>
                <a:gd name="T1" fmla="*/ 0 h 599"/>
                <a:gd name="T2" fmla="*/ 568 w 586"/>
                <a:gd name="T3" fmla="*/ 0 h 599"/>
                <a:gd name="T4" fmla="*/ 407 w 586"/>
                <a:gd name="T5" fmla="*/ 132 h 599"/>
                <a:gd name="T6" fmla="*/ 257 w 586"/>
                <a:gd name="T7" fmla="*/ 270 h 599"/>
                <a:gd name="T8" fmla="*/ 120 w 586"/>
                <a:gd name="T9" fmla="*/ 420 h 599"/>
                <a:gd name="T10" fmla="*/ 0 w 586"/>
                <a:gd name="T11" fmla="*/ 575 h 599"/>
                <a:gd name="T12" fmla="*/ 0 w 586"/>
                <a:gd name="T13" fmla="*/ 599 h 599"/>
                <a:gd name="T14" fmla="*/ 120 w 586"/>
                <a:gd name="T15" fmla="*/ 432 h 599"/>
                <a:gd name="T16" fmla="*/ 257 w 586"/>
                <a:gd name="T17" fmla="*/ 282 h 599"/>
                <a:gd name="T18" fmla="*/ 413 w 586"/>
                <a:gd name="T19" fmla="*/ 138 h 599"/>
                <a:gd name="T20" fmla="*/ 586 w 586"/>
                <a:gd name="T21" fmla="*/ 0 h 599"/>
                <a:gd name="T22" fmla="*/ 586 w 586"/>
                <a:gd name="T23"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59" name="Freeform 27"/>
            <p:cNvSpPr>
              <a:spLocks/>
            </p:cNvSpPr>
            <p:nvPr/>
          </p:nvSpPr>
          <p:spPr bwMode="hidden">
            <a:xfrm>
              <a:off x="6" y="0"/>
              <a:ext cx="270" cy="252"/>
            </a:xfrm>
            <a:custGeom>
              <a:avLst/>
              <a:gdLst>
                <a:gd name="T0" fmla="*/ 269 w 269"/>
                <a:gd name="T1" fmla="*/ 0 h 252"/>
                <a:gd name="T2" fmla="*/ 251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69 w 269"/>
                <a:gd name="T15" fmla="*/ 0 h 252"/>
                <a:gd name="T16" fmla="*/ 269 w 269"/>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eaLnBrk="0" hangingPunct="0"/>
              <a:endParaRPr lang="en-US" sz="1800">
                <a:solidFill>
                  <a:srgbClr val="FFFFFF"/>
                </a:solidFill>
              </a:endParaRPr>
            </a:p>
          </p:txBody>
        </p:sp>
        <p:sp>
          <p:nvSpPr>
            <p:cNvPr id="69660" name="Line 28"/>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69661" name="Line 29"/>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69662" name="Line 30"/>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grpSp>
          <p:nvGrpSpPr>
            <p:cNvPr id="69663" name="Group 31"/>
            <p:cNvGrpSpPr>
              <a:grpSpLocks/>
            </p:cNvGrpSpPr>
            <p:nvPr/>
          </p:nvGrpSpPr>
          <p:grpSpPr bwMode="auto">
            <a:xfrm>
              <a:off x="1" y="392"/>
              <a:ext cx="5758" cy="1571"/>
              <a:chOff x="1" y="392"/>
              <a:chExt cx="5758" cy="1571"/>
            </a:xfrm>
          </p:grpSpPr>
          <p:sp>
            <p:nvSpPr>
              <p:cNvPr id="69664" name="Line 32"/>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69665"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69666"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69667"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69668" name="Line 36"/>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grpSp>
        <p:sp>
          <p:nvSpPr>
            <p:cNvPr id="69669" name="Line 37"/>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sp>
          <p:nvSpPr>
            <p:cNvPr id="69670" name="Line 38"/>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0" hangingPunct="0"/>
              <a:endParaRPr lang="en-US" sz="1800">
                <a:solidFill>
                  <a:srgbClr val="FFFFFF"/>
                </a:solidFill>
              </a:endParaRPr>
            </a:p>
          </p:txBody>
        </p:sp>
      </p:grpSp>
      <p:sp>
        <p:nvSpPr>
          <p:cNvPr id="69671" name="Rectangle 39"/>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69672" name="Rectangle 40"/>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000">
                <a:effectLst>
                  <a:outerShdw blurRad="38100" dist="38100" dir="2700000" algn="tl">
                    <a:srgbClr val="000000"/>
                  </a:outerShdw>
                </a:effectLst>
                <a:latin typeface="+mn-lt"/>
              </a:defRPr>
            </a:lvl1pPr>
          </a:lstStyle>
          <a:p>
            <a:endParaRPr lang="en-US">
              <a:solidFill>
                <a:srgbClr val="FFFFFF"/>
              </a:solidFill>
            </a:endParaRPr>
          </a:p>
        </p:txBody>
      </p:sp>
      <p:sp>
        <p:nvSpPr>
          <p:cNvPr id="69673" name="Rectangle 41"/>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endParaRPr lang="en-US">
              <a:solidFill>
                <a:srgbClr val="FFFFFF"/>
              </a:solidFill>
            </a:endParaRPr>
          </a:p>
        </p:txBody>
      </p:sp>
      <p:sp>
        <p:nvSpPr>
          <p:cNvPr id="69674" name="Rectangle 42"/>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pPr algn="r"/>
            <a:fld id="{7BC2ADBA-E660-4A80-8EB8-98455A9211EF}" type="slidenum">
              <a:rPr lang="en-US">
                <a:solidFill>
                  <a:srgbClr val="FFFFFF"/>
                </a:solidFill>
              </a:rPr>
              <a:pPr algn="r"/>
              <a:t>‹#›</a:t>
            </a:fld>
            <a:endParaRPr lang="en-US">
              <a:solidFill>
                <a:srgbClr val="FFFFFF"/>
              </a:solidFill>
            </a:endParaRPr>
          </a:p>
        </p:txBody>
      </p:sp>
      <p:sp>
        <p:nvSpPr>
          <p:cNvPr id="69675"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470742464"/>
      </p:ext>
    </p:extLst>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62940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62940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7"/>
          <p:cNvSpPr>
            <a:spLocks noGrp="1" noChangeArrowheads="1"/>
          </p:cNvSpPr>
          <p:nvPr>
            <p:ph type="title"/>
          </p:nvPr>
        </p:nvSpPr>
        <p:spPr bwMode="auto">
          <a:xfrm>
            <a:off x="371475" y="304800"/>
            <a:ext cx="83915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en-GB" smtClean="0"/>
              <a:t>Click to edit Master title style</a:t>
            </a:r>
          </a:p>
        </p:txBody>
      </p:sp>
      <p:sp>
        <p:nvSpPr>
          <p:cNvPr id="1030" name="Rectangle 7"/>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2" name="Picture 8" descr="COL_Logo.PNG"/>
          <p:cNvPicPr>
            <a:picLocks noChangeAspect="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470648" y="6250635"/>
            <a:ext cx="1673352" cy="37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12788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iming>
    <p:tnLst>
      <p:par>
        <p:cTn id="1" dur="indefinite" restart="never" nodeType="tmRoot"/>
      </p:par>
    </p:tnLst>
  </p:timing>
  <p:txStyles>
    <p:titleStyle>
      <a:lvl1pPr algn="l" rtl="0" eaLnBrk="0" fontAlgn="base" hangingPunct="0">
        <a:spcBef>
          <a:spcPct val="0"/>
        </a:spcBef>
        <a:spcAft>
          <a:spcPct val="0"/>
        </a:spcAft>
        <a:defRPr sz="2800">
          <a:solidFill>
            <a:srgbClr val="365E82"/>
          </a:solidFill>
          <a:latin typeface="+mj-lt"/>
          <a:ea typeface="+mj-ea"/>
          <a:cs typeface="+mj-cs"/>
        </a:defRPr>
      </a:lvl1pPr>
      <a:lvl2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2pPr>
      <a:lvl3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3pPr>
      <a:lvl4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4pPr>
      <a:lvl5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5pPr>
      <a:lvl6pPr marL="4572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6pPr>
      <a:lvl7pPr marL="9144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7pPr>
      <a:lvl8pPr marL="13716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8pPr>
      <a:lvl9pPr marL="18288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9pPr>
    </p:titleStyle>
    <p:bodyStyle>
      <a:lvl1pPr marL="333375" indent="-333375" algn="l" defTabSz="449263" rtl="0" eaLnBrk="0" fontAlgn="base" hangingPunct="0">
        <a:spcBef>
          <a:spcPts val="725"/>
        </a:spcBef>
        <a:spcAft>
          <a:spcPct val="0"/>
        </a:spcAft>
        <a:buClr>
          <a:schemeClr val="bg1"/>
        </a:buClr>
        <a:buSzPct val="100000"/>
        <a:buFont typeface="Times New Roman" charset="0"/>
        <a:buBlip>
          <a:blip r:embed="rId16"/>
        </a:buBlip>
        <a:defRPr sz="2400">
          <a:solidFill>
            <a:srgbClr val="365E82"/>
          </a:solidFill>
          <a:latin typeface="+mn-lt"/>
          <a:ea typeface="+mn-ea"/>
          <a:cs typeface="+mn-cs"/>
        </a:defRPr>
      </a:lvl1pPr>
      <a:lvl2pPr marL="733425" indent="-276225" algn="l" defTabSz="449263" rtl="0" eaLnBrk="0" fontAlgn="base" hangingPunct="0">
        <a:spcBef>
          <a:spcPts val="625"/>
        </a:spcBef>
        <a:spcAft>
          <a:spcPct val="0"/>
        </a:spcAft>
        <a:buClr>
          <a:srgbClr val="FFCC00"/>
        </a:buClr>
        <a:buSzPct val="100000"/>
        <a:buFont typeface="Times New Roman" charset="0"/>
        <a:buBlip>
          <a:blip r:embed="rId17"/>
        </a:buBlip>
        <a:defRPr sz="2000">
          <a:solidFill>
            <a:srgbClr val="365E82"/>
          </a:solidFill>
          <a:latin typeface="+mn-lt"/>
          <a:ea typeface="+mn-ea"/>
        </a:defRPr>
      </a:lvl2pPr>
      <a:lvl3pPr marL="1143000" indent="-228600" algn="l" defTabSz="449263" rtl="0" eaLnBrk="0" fontAlgn="base" hangingPunct="0">
        <a:spcBef>
          <a:spcPts val="525"/>
        </a:spcBef>
        <a:spcAft>
          <a:spcPct val="0"/>
        </a:spcAft>
        <a:buClr>
          <a:srgbClr val="000000"/>
        </a:buClr>
        <a:buSzPct val="100000"/>
        <a:buFont typeface="Times New Roman" charset="0"/>
        <a:buBlip>
          <a:blip r:embed="rId16"/>
        </a:buBlip>
        <a:defRPr>
          <a:solidFill>
            <a:srgbClr val="365E82"/>
          </a:solidFill>
          <a:latin typeface="+mn-lt"/>
          <a:ea typeface="+mn-ea"/>
        </a:defRPr>
      </a:lvl3pPr>
      <a:lvl4pPr marL="1600200" indent="-228600" algn="l" defTabSz="449263" rtl="0" eaLnBrk="0" fontAlgn="base" hangingPunct="0">
        <a:spcBef>
          <a:spcPts val="425"/>
        </a:spcBef>
        <a:spcAft>
          <a:spcPct val="0"/>
        </a:spcAft>
        <a:buClr>
          <a:srgbClr val="000000"/>
        </a:buClr>
        <a:buSzPct val="100000"/>
        <a:buFont typeface="Times New Roman" charset="0"/>
        <a:buBlip>
          <a:blip r:embed="rId17"/>
        </a:buBlip>
        <a:defRPr sz="1600">
          <a:solidFill>
            <a:srgbClr val="365E82"/>
          </a:solidFill>
          <a:latin typeface="+mn-lt"/>
          <a:ea typeface="+mn-ea"/>
        </a:defRPr>
      </a:lvl4pPr>
      <a:lvl5pPr marL="2057400" indent="-228600" algn="l" defTabSz="449263" rtl="0" eaLnBrk="0" fontAlgn="base" hangingPunct="0">
        <a:spcBef>
          <a:spcPts val="425"/>
        </a:spcBef>
        <a:spcAft>
          <a:spcPct val="0"/>
        </a:spcAft>
        <a:buClr>
          <a:srgbClr val="000000"/>
        </a:buClr>
        <a:buSzPct val="100000"/>
        <a:buFont typeface="Times New Roman" charset="0"/>
        <a:buBlip>
          <a:blip r:embed="rId16"/>
        </a:buBlip>
        <a:defRPr sz="1400">
          <a:solidFill>
            <a:srgbClr val="365E82"/>
          </a:solidFill>
          <a:latin typeface="+mn-lt"/>
          <a:ea typeface="+mn-ea"/>
        </a:defRPr>
      </a:lvl5pPr>
      <a:lvl6pPr marL="2514600" indent="-228600" algn="l" defTabSz="449263" rtl="0" eaLnBrk="0" fontAlgn="base" hangingPunct="0">
        <a:spcBef>
          <a:spcPts val="425"/>
        </a:spcBef>
        <a:spcAft>
          <a:spcPct val="0"/>
        </a:spcAft>
        <a:buClr>
          <a:srgbClr val="000000"/>
        </a:buClr>
        <a:buSzPct val="100000"/>
        <a:buFont typeface="Times New Roman" charset="0"/>
        <a:buBlip>
          <a:blip r:embed="rId16"/>
        </a:buBlip>
        <a:defRPr sz="1400">
          <a:solidFill>
            <a:srgbClr val="365E82"/>
          </a:solidFill>
          <a:latin typeface="+mn-lt"/>
          <a:ea typeface="+mn-ea"/>
        </a:defRPr>
      </a:lvl6pPr>
      <a:lvl7pPr marL="2971800" indent="-228600" algn="l" defTabSz="449263" rtl="0" eaLnBrk="0" fontAlgn="base" hangingPunct="0">
        <a:spcBef>
          <a:spcPts val="425"/>
        </a:spcBef>
        <a:spcAft>
          <a:spcPct val="0"/>
        </a:spcAft>
        <a:buClr>
          <a:srgbClr val="000000"/>
        </a:buClr>
        <a:buSzPct val="100000"/>
        <a:buFont typeface="Times New Roman" charset="0"/>
        <a:buBlip>
          <a:blip r:embed="rId16"/>
        </a:buBlip>
        <a:defRPr sz="1400">
          <a:solidFill>
            <a:srgbClr val="365E82"/>
          </a:solidFill>
          <a:latin typeface="+mn-lt"/>
          <a:ea typeface="+mn-ea"/>
        </a:defRPr>
      </a:lvl7pPr>
      <a:lvl8pPr marL="3429000" indent="-228600" algn="l" defTabSz="449263" rtl="0" eaLnBrk="0" fontAlgn="base" hangingPunct="0">
        <a:spcBef>
          <a:spcPts val="425"/>
        </a:spcBef>
        <a:spcAft>
          <a:spcPct val="0"/>
        </a:spcAft>
        <a:buClr>
          <a:srgbClr val="000000"/>
        </a:buClr>
        <a:buSzPct val="100000"/>
        <a:buFont typeface="Times New Roman" charset="0"/>
        <a:buBlip>
          <a:blip r:embed="rId16"/>
        </a:buBlip>
        <a:defRPr sz="1400">
          <a:solidFill>
            <a:srgbClr val="365E82"/>
          </a:solidFill>
          <a:latin typeface="+mn-lt"/>
          <a:ea typeface="+mn-ea"/>
        </a:defRPr>
      </a:lvl8pPr>
      <a:lvl9pPr marL="3886200" indent="-228600" algn="l" defTabSz="449263" rtl="0" eaLnBrk="0" fontAlgn="base" hangingPunct="0">
        <a:spcBef>
          <a:spcPts val="425"/>
        </a:spcBef>
        <a:spcAft>
          <a:spcPct val="0"/>
        </a:spcAft>
        <a:buClr>
          <a:srgbClr val="000000"/>
        </a:buClr>
        <a:buSzPct val="100000"/>
        <a:buFont typeface="Times New Roman" charset="0"/>
        <a:buBlip>
          <a:blip r:embed="rId16"/>
        </a:buBlip>
        <a:defRPr sz="1400">
          <a:solidFill>
            <a:srgbClr val="365E82"/>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0.png"/><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openxmlformats.org/officeDocument/2006/relationships/hyperlink" Target="http://bookstore.phf.org/" TargetMode="External"/><Relationship Id="rId2" Type="http://schemas.openxmlformats.org/officeDocument/2006/relationships/hyperlink" Target="http://www.train.org/" TargetMode="External"/><Relationship Id="rId1" Type="http://schemas.openxmlformats.org/officeDocument/2006/relationships/slideLayout" Target="../slideLayouts/slideLayout2.xml"/><Relationship Id="rId4" Type="http://schemas.openxmlformats.org/officeDocument/2006/relationships/hyperlink" Target="http://www.phf.org/"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bookstore.phf.org/" TargetMode="External"/><Relationship Id="rId2" Type="http://schemas.openxmlformats.org/officeDocument/2006/relationships/hyperlink" Target="http://www.train.org/" TargetMode="External"/><Relationship Id="rId1" Type="http://schemas.openxmlformats.org/officeDocument/2006/relationships/slideLayout" Target="../slideLayouts/slideLayout2.xml"/><Relationship Id="rId4" Type="http://schemas.openxmlformats.org/officeDocument/2006/relationships/hyperlink" Target="http://www.phf.org/"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cdc.gov/learni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phpartners.org" TargetMode="External"/><Relationship Id="rId4" Type="http://schemas.openxmlformats.org/officeDocument/2006/relationships/hyperlink" Target="http://www.cdc.gov/ostlts/performance/index.html"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391525" cy="2895600"/>
          </a:xfrm>
        </p:spPr>
        <p:txBody>
          <a:bodyPr/>
          <a:lstStyle/>
          <a:p>
            <a:pPr algn="ctr"/>
            <a:r>
              <a:rPr lang="en-US" sz="3200" dirty="0">
                <a:latin typeface="+mn-lt"/>
              </a:rPr>
              <a:t>How to Focus Your Training and Professional Development </a:t>
            </a:r>
            <a:r>
              <a:rPr lang="en-US" sz="3200" dirty="0" smtClean="0">
                <a:latin typeface="+mn-lt"/>
              </a:rPr>
              <a:t>Efforts </a:t>
            </a:r>
            <a:r>
              <a:rPr lang="en-US" sz="3200" dirty="0">
                <a:latin typeface="+mn-lt"/>
              </a:rPr>
              <a:t>to Improve the Skills of Your </a:t>
            </a:r>
            <a:r>
              <a:rPr lang="en-US" sz="3200" dirty="0" smtClean="0">
                <a:latin typeface="+mn-lt"/>
              </a:rPr>
              <a:t>Public Health Organization</a:t>
            </a:r>
            <a:r>
              <a:rPr lang="en-US" sz="1800" dirty="0" smtClean="0"/>
              <a:t/>
            </a:r>
            <a:br>
              <a:rPr lang="en-US" sz="1800" dirty="0" smtClean="0"/>
            </a:br>
            <a:r>
              <a:rPr lang="en-US" sz="1800" dirty="0" smtClean="0"/>
              <a:t/>
            </a:r>
            <a:br>
              <a:rPr lang="en-US" sz="1800" dirty="0" smtClean="0"/>
            </a:br>
            <a:r>
              <a:rPr lang="en-US" sz="1800" dirty="0"/>
              <a:t/>
            </a:r>
            <a:br>
              <a:rPr lang="en-US" sz="1800" dirty="0"/>
            </a:br>
            <a:r>
              <a:rPr lang="en-US" sz="2000" dirty="0" smtClean="0">
                <a:latin typeface="+mn-lt"/>
              </a:rPr>
              <a:t>October 31, 2011</a:t>
            </a:r>
            <a:endParaRPr lang="en-US" sz="1800" dirty="0"/>
          </a:p>
        </p:txBody>
      </p:sp>
      <p:sp>
        <p:nvSpPr>
          <p:cNvPr id="4" name="TextBox 3"/>
          <p:cNvSpPr txBox="1"/>
          <p:nvPr/>
        </p:nvSpPr>
        <p:spPr>
          <a:xfrm>
            <a:off x="381000" y="3505200"/>
            <a:ext cx="8549648" cy="2246769"/>
          </a:xfrm>
          <a:prstGeom prst="rect">
            <a:avLst/>
          </a:prstGeom>
          <a:noFill/>
        </p:spPr>
        <p:txBody>
          <a:bodyPr wrap="none" rtlCol="0">
            <a:spAutoFit/>
          </a:bodyPr>
          <a:lstStyle/>
          <a:p>
            <a:pPr eaLnBrk="1" hangingPunct="1"/>
            <a:endParaRPr lang="en-US" sz="2000" dirty="0" smtClean="0">
              <a:solidFill>
                <a:srgbClr val="365E82"/>
              </a:solidFill>
            </a:endParaRPr>
          </a:p>
          <a:p>
            <a:pPr eaLnBrk="1" hangingPunct="1"/>
            <a:endParaRPr lang="en-US" sz="2000" dirty="0" smtClean="0">
              <a:solidFill>
                <a:srgbClr val="365E82"/>
              </a:solidFill>
            </a:endParaRPr>
          </a:p>
          <a:p>
            <a:pPr eaLnBrk="1" hangingPunct="1"/>
            <a:r>
              <a:rPr lang="en-US" sz="2000" dirty="0" smtClean="0">
                <a:solidFill>
                  <a:srgbClr val="365E82"/>
                </a:solidFill>
              </a:rPr>
              <a:t>Ron </a:t>
            </a:r>
            <a:r>
              <a:rPr lang="en-US" sz="2000" dirty="0">
                <a:solidFill>
                  <a:srgbClr val="365E82"/>
                </a:solidFill>
              </a:rPr>
              <a:t>Bialek, MPP – CEO and President, Public Health Foundation</a:t>
            </a:r>
          </a:p>
          <a:p>
            <a:pPr eaLnBrk="1" hangingPunct="1"/>
            <a:endParaRPr lang="en-US" sz="2000" dirty="0">
              <a:solidFill>
                <a:srgbClr val="365E82"/>
              </a:solidFill>
            </a:endParaRPr>
          </a:p>
          <a:p>
            <a:pPr eaLnBrk="1" hangingPunct="1"/>
            <a:r>
              <a:rPr lang="en-US" sz="2000" dirty="0">
                <a:solidFill>
                  <a:srgbClr val="365E82"/>
                </a:solidFill>
              </a:rPr>
              <a:t>John Moran, PhD – Senior Quality Advisor, Public Health Foundation and </a:t>
            </a:r>
            <a:endParaRPr lang="en-US" sz="2000" dirty="0" smtClean="0">
              <a:solidFill>
                <a:srgbClr val="365E82"/>
              </a:solidFill>
            </a:endParaRPr>
          </a:p>
          <a:p>
            <a:pPr eaLnBrk="1" hangingPunct="1"/>
            <a:r>
              <a:rPr lang="en-US" sz="2000" dirty="0" smtClean="0">
                <a:solidFill>
                  <a:srgbClr val="365E82"/>
                </a:solidFill>
              </a:rPr>
              <a:t>Senior </a:t>
            </a:r>
            <a:r>
              <a:rPr lang="en-US" sz="2000" dirty="0">
                <a:solidFill>
                  <a:srgbClr val="365E82"/>
                </a:solidFill>
              </a:rPr>
              <a:t>Fellow, University of Minnesota, School of Public Health</a:t>
            </a:r>
          </a:p>
          <a:p>
            <a:endParaRPr lang="en-US" sz="2000" dirty="0"/>
          </a:p>
        </p:txBody>
      </p:sp>
    </p:spTree>
    <p:extLst>
      <p:ext uri="{BB962C8B-B14F-4D97-AF65-F5344CB8AC3E}">
        <p14:creationId xmlns:p14="http://schemas.microsoft.com/office/powerpoint/2010/main" val="14267744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457200" y="277813"/>
            <a:ext cx="8229600" cy="788987"/>
          </a:xfrm>
        </p:spPr>
        <p:txBody>
          <a:bodyPr/>
          <a:lstStyle/>
          <a:p>
            <a:r>
              <a:rPr lang="en-US" sz="3200" b="1" dirty="0" smtClean="0">
                <a:solidFill>
                  <a:srgbClr val="66CCFF"/>
                </a:solidFill>
              </a:rPr>
              <a:t>Presenter </a:t>
            </a:r>
            <a:r>
              <a:rPr lang="en-US" sz="3200" b="1" dirty="0">
                <a:solidFill>
                  <a:srgbClr val="66CCFF"/>
                </a:solidFill>
              </a:rPr>
              <a:t>Disclosures</a:t>
            </a:r>
          </a:p>
        </p:txBody>
      </p:sp>
      <p:sp>
        <p:nvSpPr>
          <p:cNvPr id="6151" name="Rectangle 7"/>
          <p:cNvSpPr>
            <a:spLocks noGrp="1" noChangeArrowheads="1"/>
          </p:cNvSpPr>
          <p:nvPr>
            <p:ph type="body" sz="half" idx="2"/>
          </p:nvPr>
        </p:nvSpPr>
        <p:spPr>
          <a:xfrm>
            <a:off x="152400" y="2057400"/>
            <a:ext cx="8686800" cy="1143000"/>
          </a:xfrm>
        </p:spPr>
        <p:txBody>
          <a:bodyPr/>
          <a:lstStyle/>
          <a:p>
            <a:pPr>
              <a:spcBef>
                <a:spcPct val="0"/>
              </a:spcBef>
              <a:buFont typeface="Wingdings" pitchFamily="2" charset="2"/>
              <a:buNone/>
            </a:pPr>
            <a:r>
              <a:rPr lang="en-US" sz="2400" b="1" dirty="0" smtClean="0">
                <a:solidFill>
                  <a:srgbClr val="66CCFF"/>
                </a:solidFill>
                <a:latin typeface="Arial" charset="0"/>
              </a:rPr>
              <a:t>The </a:t>
            </a:r>
            <a:r>
              <a:rPr lang="en-US" sz="2400" b="1" dirty="0">
                <a:solidFill>
                  <a:srgbClr val="66CCFF"/>
                </a:solidFill>
                <a:latin typeface="Arial" charset="0"/>
              </a:rPr>
              <a:t>following personal financial relationships with commercial interests relevant to this presentation existed during the past 12 months:</a:t>
            </a:r>
            <a:endParaRPr lang="en-US" sz="2400" dirty="0">
              <a:solidFill>
                <a:srgbClr val="66CCFF"/>
              </a:solidFill>
            </a:endParaRPr>
          </a:p>
        </p:txBody>
      </p:sp>
      <p:sp>
        <p:nvSpPr>
          <p:cNvPr id="6154" name="Text Box 10"/>
          <p:cNvSpPr txBox="1">
            <a:spLocks noChangeArrowheads="1"/>
          </p:cNvSpPr>
          <p:nvPr/>
        </p:nvSpPr>
        <p:spPr bwMode="auto">
          <a:xfrm>
            <a:off x="685800" y="1712913"/>
            <a:ext cx="7848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endParaRPr lang="en-US" sz="1800">
              <a:solidFill>
                <a:srgbClr val="FFFFFF"/>
              </a:solidFill>
            </a:endParaRPr>
          </a:p>
        </p:txBody>
      </p:sp>
      <p:sp>
        <p:nvSpPr>
          <p:cNvPr id="6155" name="Text Box 11"/>
          <p:cNvSpPr txBox="1">
            <a:spLocks noChangeArrowheads="1"/>
          </p:cNvSpPr>
          <p:nvPr/>
        </p:nvSpPr>
        <p:spPr bwMode="auto">
          <a:xfrm>
            <a:off x="685800" y="1789113"/>
            <a:ext cx="7924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endParaRPr lang="en-US" sz="1800">
              <a:solidFill>
                <a:srgbClr val="FFFFFF"/>
              </a:solidFill>
            </a:endParaRPr>
          </a:p>
        </p:txBody>
      </p:sp>
      <p:sp>
        <p:nvSpPr>
          <p:cNvPr id="6156" name="Text Box 12"/>
          <p:cNvSpPr txBox="1">
            <a:spLocks noChangeArrowheads="1"/>
          </p:cNvSpPr>
          <p:nvPr/>
        </p:nvSpPr>
        <p:spPr bwMode="auto">
          <a:xfrm>
            <a:off x="304800" y="1295400"/>
            <a:ext cx="792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400" b="1" dirty="0" smtClean="0">
                <a:solidFill>
                  <a:srgbClr val="FFCC66"/>
                </a:solidFill>
              </a:rPr>
              <a:t>       Ron Bialek and Jack Moran</a:t>
            </a:r>
            <a:endParaRPr lang="en-US" sz="2400" dirty="0">
              <a:solidFill>
                <a:srgbClr val="FFCC66"/>
              </a:solidFill>
            </a:endParaRPr>
          </a:p>
        </p:txBody>
      </p:sp>
      <p:sp>
        <p:nvSpPr>
          <p:cNvPr id="6157" name="Text Box 13"/>
          <p:cNvSpPr txBox="1">
            <a:spLocks noChangeArrowheads="1"/>
          </p:cNvSpPr>
          <p:nvPr/>
        </p:nvSpPr>
        <p:spPr bwMode="auto">
          <a:xfrm>
            <a:off x="228600" y="3276600"/>
            <a:ext cx="86868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endParaRPr lang="en-US" sz="1800" dirty="0">
              <a:solidFill>
                <a:srgbClr val="FFCC66"/>
              </a:solidFill>
            </a:endParaRPr>
          </a:p>
          <a:p>
            <a:pPr algn="ctr" eaLnBrk="0" hangingPunct="0"/>
            <a:r>
              <a:rPr lang="en-US" sz="3600" dirty="0" smtClean="0">
                <a:solidFill>
                  <a:srgbClr val="FFCC66"/>
                </a:solidFill>
              </a:rPr>
              <a:t>No Relationships to Disclose</a:t>
            </a:r>
            <a:endParaRPr lang="en-US" sz="3600" dirty="0">
              <a:solidFill>
                <a:srgbClr val="FFCC66"/>
              </a:solidFill>
            </a:endParaRPr>
          </a:p>
        </p:txBody>
      </p:sp>
      <p:sp>
        <p:nvSpPr>
          <p:cNvPr id="6158" name="Text Box 14"/>
          <p:cNvSpPr txBox="1">
            <a:spLocks noChangeArrowheads="1"/>
          </p:cNvSpPr>
          <p:nvPr/>
        </p:nvSpPr>
        <p:spPr bwMode="auto">
          <a:xfrm>
            <a:off x="457200" y="3617913"/>
            <a:ext cx="815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endParaRPr lang="en-US" sz="1800">
              <a:solidFill>
                <a:srgbClr val="FFFFFF"/>
              </a:solidFill>
            </a:endParaRPr>
          </a:p>
        </p:txBody>
      </p:sp>
    </p:spTree>
    <p:extLst>
      <p:ext uri="{BB962C8B-B14F-4D97-AF65-F5344CB8AC3E}">
        <p14:creationId xmlns:p14="http://schemas.microsoft.com/office/powerpoint/2010/main" val="978132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p:cNvSpPr>
            <a:spLocks noGrp="1" noChangeArrowheads="1"/>
          </p:cNvSpPr>
          <p:nvPr>
            <p:ph type="body" idx="4294967295"/>
          </p:nvPr>
        </p:nvSpPr>
        <p:spPr>
          <a:xfrm>
            <a:off x="304800" y="1143000"/>
            <a:ext cx="4114800" cy="4648200"/>
          </a:xfrm>
        </p:spPr>
        <p:txBody>
          <a:bodyPr/>
          <a:lstStyle/>
          <a:p>
            <a:pPr>
              <a:lnSpc>
                <a:spcPct val="90000"/>
              </a:lnSpc>
              <a:buNone/>
            </a:pPr>
            <a:r>
              <a:rPr lang="en-US" sz="2000" b="1" i="1" dirty="0" smtClean="0">
                <a:solidFill>
                  <a:schemeClr val="accent2"/>
                </a:solidFill>
                <a:latin typeface="Univers 55"/>
              </a:rPr>
              <a:t>   PHF </a:t>
            </a:r>
            <a:r>
              <a:rPr lang="en-US" sz="2000" b="1" i="1" dirty="0">
                <a:solidFill>
                  <a:schemeClr val="accent2"/>
                </a:solidFill>
                <a:latin typeface="Univers 55"/>
              </a:rPr>
              <a:t>Mission</a:t>
            </a:r>
            <a:r>
              <a:rPr lang="en-US" sz="2000" dirty="0">
                <a:solidFill>
                  <a:schemeClr val="accent2"/>
                </a:solidFill>
                <a:latin typeface="Univers 55"/>
              </a:rPr>
              <a:t>: </a:t>
            </a:r>
          </a:p>
          <a:p>
            <a:pPr>
              <a:lnSpc>
                <a:spcPct val="90000"/>
              </a:lnSpc>
              <a:buNone/>
            </a:pPr>
            <a:r>
              <a:rPr lang="en-US" sz="2000" b="1" dirty="0">
                <a:solidFill>
                  <a:schemeClr val="accent2"/>
                </a:solidFill>
              </a:rPr>
              <a:t>	We improve the public’s health by strengthening the quality and performance of public health practice</a:t>
            </a:r>
            <a:endParaRPr lang="en-US" sz="2000" dirty="0">
              <a:solidFill>
                <a:schemeClr val="accent2"/>
              </a:solidFill>
            </a:endParaRPr>
          </a:p>
          <a:p>
            <a:pPr>
              <a:lnSpc>
                <a:spcPct val="90000"/>
              </a:lnSpc>
              <a:buFont typeface="Times New Roman" pitchFamily="18" charset="0"/>
              <a:buNone/>
            </a:pPr>
            <a:endParaRPr lang="en-US" sz="2000" dirty="0">
              <a:solidFill>
                <a:schemeClr val="accent2"/>
              </a:solidFill>
            </a:endParaRPr>
          </a:p>
          <a:p>
            <a:pPr algn="ctr">
              <a:lnSpc>
                <a:spcPct val="90000"/>
              </a:lnSpc>
              <a:buFont typeface="Times New Roman" pitchFamily="18" charset="0"/>
              <a:buNone/>
            </a:pPr>
            <a:endParaRPr lang="en-US" sz="2000" dirty="0">
              <a:solidFill>
                <a:schemeClr val="accent2"/>
              </a:solidFill>
            </a:endParaRPr>
          </a:p>
        </p:txBody>
      </p:sp>
      <p:graphicFrame>
        <p:nvGraphicFramePr>
          <p:cNvPr id="582659" name="Object 3"/>
          <p:cNvGraphicFramePr>
            <a:graphicFrameLocks/>
          </p:cNvGraphicFramePr>
          <p:nvPr/>
        </p:nvGraphicFramePr>
        <p:xfrm>
          <a:off x="4724400" y="914400"/>
          <a:ext cx="3957638" cy="4013200"/>
        </p:xfrm>
        <a:graphic>
          <a:graphicData uri="http://schemas.openxmlformats.org/presentationml/2006/ole">
            <mc:AlternateContent xmlns:mc="http://schemas.openxmlformats.org/markup-compatibility/2006">
              <mc:Choice xmlns:v="urn:schemas-microsoft-com:vml" Requires="v">
                <p:oleObj spid="_x0000_s1091" name="Clip" r:id="rId4" imgW="2606045" imgH="2644171" progId="">
                  <p:embed/>
                </p:oleObj>
              </mc:Choice>
              <mc:Fallback>
                <p:oleObj name="Clip" r:id="rId4" imgW="2606045" imgH="2644171"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914400"/>
                        <a:ext cx="3957638" cy="4013200"/>
                      </a:xfrm>
                      <a:prstGeom prst="rect">
                        <a:avLst/>
                      </a:prstGeom>
                      <a:noFill/>
                      <a:ln w="76200">
                        <a:solidFill>
                          <a:srgbClr val="1A3278"/>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82660" name="Rectangle 4"/>
          <p:cNvSpPr>
            <a:spLocks noGrp="1" noChangeArrowheads="1"/>
          </p:cNvSpPr>
          <p:nvPr>
            <p:ph type="title" idx="4294967295"/>
          </p:nvPr>
        </p:nvSpPr>
        <p:spPr>
          <a:xfrm>
            <a:off x="3581400" y="5715000"/>
            <a:ext cx="3810000" cy="1143000"/>
          </a:xfrm>
        </p:spPr>
        <p:txBody>
          <a:bodyPr/>
          <a:lstStyle/>
          <a:p>
            <a:r>
              <a:rPr lang="en-US" sz="1400" i="1" dirty="0" smtClean="0">
                <a:solidFill>
                  <a:schemeClr val="tx1"/>
                </a:solidFill>
              </a:rPr>
              <a:t>Innovative Solutions. </a:t>
            </a:r>
            <a:br>
              <a:rPr lang="en-US" sz="1400" i="1" dirty="0" smtClean="0">
                <a:solidFill>
                  <a:schemeClr val="tx1"/>
                </a:solidFill>
              </a:rPr>
            </a:br>
            <a:r>
              <a:rPr lang="en-US" sz="1400" i="1" dirty="0" smtClean="0">
                <a:solidFill>
                  <a:schemeClr val="tx1"/>
                </a:solidFill>
              </a:rPr>
              <a:t>Measurable Results.</a:t>
            </a:r>
            <a:r>
              <a:rPr lang="en-US" sz="1600" dirty="0" smtClean="0">
                <a:solidFill>
                  <a:srgbClr val="003366"/>
                </a:solidFill>
                <a:latin typeface="Minion" pitchFamily="18" charset="0"/>
              </a:rPr>
              <a:t> </a:t>
            </a:r>
            <a:endParaRPr lang="en-US" sz="1600" dirty="0">
              <a:solidFill>
                <a:srgbClr val="003366"/>
              </a:solidFill>
              <a:latin typeface="Minion" pitchFamily="18" charset="0"/>
            </a:endParaRPr>
          </a:p>
        </p:txBody>
      </p:sp>
      <p:sp>
        <p:nvSpPr>
          <p:cNvPr id="582661" name="Text Box 5"/>
          <p:cNvSpPr txBox="1">
            <a:spLocks noChangeArrowheads="1"/>
          </p:cNvSpPr>
          <p:nvPr/>
        </p:nvSpPr>
        <p:spPr bwMode="auto">
          <a:xfrm>
            <a:off x="746125" y="4532313"/>
            <a:ext cx="1725280" cy="400110"/>
          </a:xfrm>
          <a:prstGeom prst="rect">
            <a:avLst/>
          </a:prstGeom>
          <a:noFill/>
          <a:ln w="9525">
            <a:noFill/>
            <a:miter lim="800000"/>
            <a:headEnd/>
            <a:tailEnd/>
          </a:ln>
        </p:spPr>
        <p:txBody>
          <a:bodyPr wrap="none">
            <a:spAutoFit/>
          </a:bodyPr>
          <a:lstStyle/>
          <a:p>
            <a:r>
              <a:rPr lang="en-US" sz="2000" b="1" dirty="0" smtClean="0">
                <a:solidFill>
                  <a:schemeClr val="accent2"/>
                </a:solidFill>
              </a:rPr>
              <a:t>www.phf.org</a:t>
            </a:r>
            <a:endParaRPr lang="en-US" sz="2000" b="1" dirty="0">
              <a:solidFill>
                <a:schemeClr val="accent2"/>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Learning Objectives</a:t>
            </a:r>
          </a:p>
        </p:txBody>
      </p:sp>
      <p:sp>
        <p:nvSpPr>
          <p:cNvPr id="3" name="Content Placeholder 2"/>
          <p:cNvSpPr>
            <a:spLocks noGrp="1"/>
          </p:cNvSpPr>
          <p:nvPr>
            <p:ph idx="1"/>
          </p:nvPr>
        </p:nvSpPr>
        <p:spPr>
          <a:xfrm>
            <a:off x="381000" y="1066800"/>
            <a:ext cx="8305800" cy="5257800"/>
          </a:xfrm>
        </p:spPr>
        <p:txBody>
          <a:bodyPr/>
          <a:lstStyle/>
          <a:p>
            <a:pPr marL="0" indent="0">
              <a:buNone/>
            </a:pPr>
            <a:r>
              <a:rPr lang="en-US" dirty="0"/>
              <a:t> </a:t>
            </a:r>
            <a:endParaRPr lang="en-US" sz="1400" dirty="0"/>
          </a:p>
          <a:p>
            <a:pPr lvl="1">
              <a:spcBef>
                <a:spcPts val="600"/>
              </a:spcBef>
              <a:spcAft>
                <a:spcPts val="600"/>
              </a:spcAft>
            </a:pPr>
            <a:r>
              <a:rPr lang="en-US" dirty="0" smtClean="0"/>
              <a:t>Describe </a:t>
            </a:r>
            <a:r>
              <a:rPr lang="en-US" dirty="0"/>
              <a:t>the </a:t>
            </a:r>
            <a:r>
              <a:rPr lang="en-US" dirty="0" smtClean="0"/>
              <a:t>Core </a:t>
            </a:r>
            <a:r>
              <a:rPr lang="en-US" dirty="0"/>
              <a:t>C</a:t>
            </a:r>
            <a:r>
              <a:rPr lang="en-US" dirty="0" smtClean="0"/>
              <a:t>ompetencies </a:t>
            </a:r>
            <a:r>
              <a:rPr lang="en-US" dirty="0"/>
              <a:t>for Public </a:t>
            </a:r>
            <a:r>
              <a:rPr lang="en-US" dirty="0" smtClean="0"/>
              <a:t>Health </a:t>
            </a:r>
            <a:r>
              <a:rPr lang="en-US" dirty="0"/>
              <a:t>P</a:t>
            </a:r>
            <a:r>
              <a:rPr lang="en-US" dirty="0" smtClean="0"/>
              <a:t>rofessionals </a:t>
            </a:r>
          </a:p>
          <a:p>
            <a:pPr lvl="1">
              <a:spcBef>
                <a:spcPts val="600"/>
              </a:spcBef>
              <a:spcAft>
                <a:spcPts val="600"/>
              </a:spcAft>
            </a:pPr>
            <a:r>
              <a:rPr lang="en-US" dirty="0" smtClean="0"/>
              <a:t>Describe </a:t>
            </a:r>
            <a:r>
              <a:rPr lang="en-US" dirty="0"/>
              <a:t>the </a:t>
            </a:r>
            <a:r>
              <a:rPr lang="en-US" dirty="0" smtClean="0"/>
              <a:t>Core </a:t>
            </a:r>
            <a:r>
              <a:rPr lang="en-US" dirty="0"/>
              <a:t>C</a:t>
            </a:r>
            <a:r>
              <a:rPr lang="en-US" dirty="0" smtClean="0"/>
              <a:t>ompetencies </a:t>
            </a:r>
            <a:r>
              <a:rPr lang="en-US" dirty="0"/>
              <a:t>strengths and weaknesses of your </a:t>
            </a:r>
            <a:r>
              <a:rPr lang="en-US" dirty="0" smtClean="0"/>
              <a:t>public health organization</a:t>
            </a:r>
          </a:p>
          <a:p>
            <a:pPr lvl="1">
              <a:spcBef>
                <a:spcPts val="600"/>
              </a:spcBef>
              <a:spcAft>
                <a:spcPts val="600"/>
              </a:spcAft>
            </a:pPr>
            <a:r>
              <a:rPr lang="en-US" dirty="0" smtClean="0"/>
              <a:t>Describe </a:t>
            </a:r>
            <a:r>
              <a:rPr lang="en-US" dirty="0"/>
              <a:t>how a tool of quality improvement can help prioritize what </a:t>
            </a:r>
            <a:r>
              <a:rPr lang="en-US" dirty="0" smtClean="0"/>
              <a:t>Core Competencies </a:t>
            </a:r>
            <a:r>
              <a:rPr lang="en-US" dirty="0"/>
              <a:t>to focus </a:t>
            </a:r>
            <a:r>
              <a:rPr lang="en-US" dirty="0" smtClean="0"/>
              <a:t>on </a:t>
            </a:r>
          </a:p>
          <a:p>
            <a:pPr lvl="1">
              <a:spcBef>
                <a:spcPts val="600"/>
              </a:spcBef>
              <a:spcAft>
                <a:spcPts val="600"/>
              </a:spcAft>
            </a:pPr>
            <a:r>
              <a:rPr lang="en-US" dirty="0" smtClean="0"/>
              <a:t>Explain </a:t>
            </a:r>
            <a:r>
              <a:rPr lang="en-US" dirty="0"/>
              <a:t>how the use of the </a:t>
            </a:r>
            <a:r>
              <a:rPr lang="en-US" dirty="0" smtClean="0"/>
              <a:t>Advanced </a:t>
            </a:r>
            <a:r>
              <a:rPr lang="en-US" dirty="0"/>
              <a:t>Quality Improvement Tools in a defined sequence makes problem solving more focused and </a:t>
            </a:r>
            <a:r>
              <a:rPr lang="en-US" dirty="0" smtClean="0"/>
              <a:t>successful</a:t>
            </a:r>
          </a:p>
          <a:p>
            <a:pPr lvl="1">
              <a:spcBef>
                <a:spcPts val="600"/>
              </a:spcBef>
              <a:spcAft>
                <a:spcPts val="600"/>
              </a:spcAft>
            </a:pPr>
            <a:r>
              <a:rPr lang="en-US" dirty="0" smtClean="0"/>
              <a:t>Use </a:t>
            </a:r>
            <a:r>
              <a:rPr lang="en-US" dirty="0"/>
              <a:t>one of the </a:t>
            </a:r>
            <a:r>
              <a:rPr lang="en-US" dirty="0" smtClean="0"/>
              <a:t>Advanced </a:t>
            </a:r>
            <a:r>
              <a:rPr lang="en-US" dirty="0"/>
              <a:t>Q</a:t>
            </a:r>
            <a:r>
              <a:rPr lang="en-US" dirty="0" smtClean="0"/>
              <a:t>uality </a:t>
            </a:r>
            <a:r>
              <a:rPr lang="en-US" dirty="0"/>
              <a:t>I</a:t>
            </a:r>
            <a:r>
              <a:rPr lang="en-US" dirty="0" smtClean="0"/>
              <a:t>mprovement </a:t>
            </a:r>
            <a:r>
              <a:rPr lang="en-US" dirty="0"/>
              <a:t>T</a:t>
            </a:r>
            <a:r>
              <a:rPr lang="en-US" dirty="0" smtClean="0"/>
              <a:t>ools</a:t>
            </a:r>
            <a:r>
              <a:rPr lang="en-US" dirty="0"/>
              <a:t>, Prioritization Matrix, in a participative </a:t>
            </a:r>
            <a:r>
              <a:rPr lang="en-US" dirty="0" smtClean="0"/>
              <a:t>exercise</a:t>
            </a:r>
            <a:endParaRPr lang="en-US" sz="1100" dirty="0"/>
          </a:p>
          <a:p>
            <a:endParaRPr lang="en-US" dirty="0"/>
          </a:p>
        </p:txBody>
      </p:sp>
    </p:spTree>
    <p:extLst>
      <p:ext uri="{BB962C8B-B14F-4D97-AF65-F5344CB8AC3E}">
        <p14:creationId xmlns:p14="http://schemas.microsoft.com/office/powerpoint/2010/main" val="31591179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466725" y="1219200"/>
            <a:ext cx="7991475" cy="5257800"/>
          </a:xfrm>
        </p:spPr>
        <p:txBody>
          <a:bodyPr/>
          <a:lstStyle/>
          <a:p>
            <a:r>
              <a:rPr lang="en-US" dirty="0"/>
              <a:t>Given current </a:t>
            </a:r>
            <a:r>
              <a:rPr lang="en-US" dirty="0" smtClean="0"/>
              <a:t>economic, organizational</a:t>
            </a:r>
            <a:r>
              <a:rPr lang="en-US" dirty="0"/>
              <a:t>, and political realities, are there particular competencies where it makes sense to focus your </a:t>
            </a:r>
            <a:r>
              <a:rPr lang="en-US" dirty="0" smtClean="0"/>
              <a:t>organization’s limited </a:t>
            </a:r>
            <a:r>
              <a:rPr lang="en-US" dirty="0"/>
              <a:t>professional development time and funds? </a:t>
            </a:r>
            <a:endParaRPr lang="en-US" dirty="0" smtClean="0"/>
          </a:p>
          <a:p>
            <a:endParaRPr lang="en-US" dirty="0"/>
          </a:p>
          <a:p>
            <a:r>
              <a:rPr lang="en-US" dirty="0" smtClean="0"/>
              <a:t>This session will </a:t>
            </a:r>
            <a:r>
              <a:rPr lang="en-US" dirty="0"/>
              <a:t>discuss </a:t>
            </a:r>
            <a:r>
              <a:rPr lang="en-US" dirty="0" smtClean="0"/>
              <a:t>the </a:t>
            </a:r>
            <a:r>
              <a:rPr lang="en-US" dirty="0"/>
              <a:t>Core Competencies for Public Health </a:t>
            </a:r>
            <a:r>
              <a:rPr lang="en-US" dirty="0" smtClean="0"/>
              <a:t>Professionals </a:t>
            </a:r>
            <a:r>
              <a:rPr lang="en-US" dirty="0"/>
              <a:t>and a method to prioritize these </a:t>
            </a:r>
            <a:r>
              <a:rPr lang="en-US" dirty="0" smtClean="0"/>
              <a:t>Core </a:t>
            </a:r>
            <a:r>
              <a:rPr lang="en-US" dirty="0"/>
              <a:t>C</a:t>
            </a:r>
            <a:r>
              <a:rPr lang="en-US" dirty="0" smtClean="0"/>
              <a:t>ompetencies </a:t>
            </a:r>
            <a:r>
              <a:rPr lang="en-US" dirty="0"/>
              <a:t>to identify ones that will help </a:t>
            </a:r>
            <a:r>
              <a:rPr lang="en-US" dirty="0" smtClean="0"/>
              <a:t>your organization meet </a:t>
            </a:r>
            <a:r>
              <a:rPr lang="en-US" dirty="0"/>
              <a:t>the realities of today.</a:t>
            </a:r>
          </a:p>
          <a:p>
            <a:endParaRPr lang="en-US" dirty="0"/>
          </a:p>
        </p:txBody>
      </p:sp>
    </p:spTree>
    <p:extLst>
      <p:ext uri="{BB962C8B-B14F-4D97-AF65-F5344CB8AC3E}">
        <p14:creationId xmlns:p14="http://schemas.microsoft.com/office/powerpoint/2010/main" val="15805329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2437" y="304800"/>
            <a:ext cx="8391525" cy="838200"/>
          </a:xfrm>
        </p:spPr>
        <p:txBody>
          <a:bodyPr/>
          <a:lstStyle/>
          <a:p>
            <a:r>
              <a:rPr lang="en-US" dirty="0" smtClean="0"/>
              <a:t>Council on Linkages Between Academia and Public Health Practice</a:t>
            </a:r>
          </a:p>
        </p:txBody>
      </p:sp>
      <p:sp>
        <p:nvSpPr>
          <p:cNvPr id="19459" name="Content Placeholder 3"/>
          <p:cNvSpPr>
            <a:spLocks noGrp="1"/>
          </p:cNvSpPr>
          <p:nvPr>
            <p:ph sz="half" idx="1"/>
          </p:nvPr>
        </p:nvSpPr>
        <p:spPr>
          <a:xfrm>
            <a:off x="76200" y="1371600"/>
            <a:ext cx="4356100" cy="4678363"/>
          </a:xfrm>
        </p:spPr>
        <p:txBody>
          <a:bodyPr/>
          <a:lstStyle/>
          <a:p>
            <a:r>
              <a:rPr lang="en-US" sz="1800" dirty="0" smtClean="0"/>
              <a:t>To improve public health practice, education, and research by:</a:t>
            </a:r>
          </a:p>
          <a:p>
            <a:pPr lvl="1"/>
            <a:r>
              <a:rPr lang="en-US" sz="1800" dirty="0" smtClean="0"/>
              <a:t>Fostering, coordinating, and monitoring links among academia and the public health and healthcare community;</a:t>
            </a:r>
          </a:p>
          <a:p>
            <a:pPr lvl="1"/>
            <a:r>
              <a:rPr lang="en-US" sz="1800" dirty="0" smtClean="0"/>
              <a:t>Developing and advancing innovative strategies to build and strengthen public health infrastructure; and</a:t>
            </a:r>
          </a:p>
          <a:p>
            <a:pPr lvl="1"/>
            <a:r>
              <a:rPr lang="en-US" sz="1800" dirty="0" smtClean="0"/>
              <a:t>Creating a process for continuing public health education throughout one’s career.</a:t>
            </a:r>
          </a:p>
        </p:txBody>
      </p:sp>
      <p:sp>
        <p:nvSpPr>
          <p:cNvPr id="19460" name="Content Placeholder 4"/>
          <p:cNvSpPr>
            <a:spLocks noGrp="1"/>
          </p:cNvSpPr>
          <p:nvPr>
            <p:ph sz="half" idx="2"/>
          </p:nvPr>
        </p:nvSpPr>
        <p:spPr>
          <a:xfrm>
            <a:off x="4560518" y="1219200"/>
            <a:ext cx="4507282" cy="4943475"/>
          </a:xfrm>
          <a:ln w="25400">
            <a:solidFill>
              <a:srgbClr val="FFC000"/>
            </a:solidFill>
            <a:miter lim="800000"/>
            <a:headEnd/>
            <a:tailEnd/>
          </a:ln>
        </p:spPr>
        <p:txBody>
          <a:bodyPr/>
          <a:lstStyle/>
          <a:p>
            <a:pPr>
              <a:lnSpc>
                <a:spcPct val="80000"/>
              </a:lnSpc>
            </a:pPr>
            <a:endParaRPr lang="en-US" sz="800" b="1" dirty="0" smtClean="0">
              <a:solidFill>
                <a:srgbClr val="336699"/>
              </a:solidFill>
            </a:endParaRPr>
          </a:p>
          <a:p>
            <a:pPr>
              <a:lnSpc>
                <a:spcPct val="80000"/>
              </a:lnSpc>
              <a:spcBef>
                <a:spcPts val="0"/>
              </a:spcBef>
            </a:pPr>
            <a:r>
              <a:rPr lang="en-US" sz="1400" b="1" dirty="0" smtClean="0">
                <a:solidFill>
                  <a:srgbClr val="336699"/>
                </a:solidFill>
              </a:rPr>
              <a:t>19 National Public Health Organizations:</a:t>
            </a:r>
          </a:p>
          <a:p>
            <a:pPr>
              <a:lnSpc>
                <a:spcPct val="80000"/>
              </a:lnSpc>
            </a:pPr>
            <a:endParaRPr lang="en-US" sz="800" b="1" dirty="0" smtClean="0">
              <a:solidFill>
                <a:srgbClr val="336699"/>
              </a:solidFill>
            </a:endParaRPr>
          </a:p>
          <a:p>
            <a:pPr marL="457200" lvl="1">
              <a:lnSpc>
                <a:spcPct val="80000"/>
              </a:lnSpc>
            </a:pPr>
            <a:r>
              <a:rPr lang="en-US" sz="1200" dirty="0" smtClean="0">
                <a:solidFill>
                  <a:srgbClr val="336699"/>
                </a:solidFill>
              </a:rPr>
              <a:t>American College of Preventive Medicine	</a:t>
            </a:r>
          </a:p>
          <a:p>
            <a:pPr marL="457200" lvl="1">
              <a:lnSpc>
                <a:spcPct val="80000"/>
              </a:lnSpc>
            </a:pPr>
            <a:r>
              <a:rPr lang="en-US" sz="1200" dirty="0" smtClean="0">
                <a:solidFill>
                  <a:srgbClr val="336699"/>
                </a:solidFill>
              </a:rPr>
              <a:t>American Public Health Association</a:t>
            </a:r>
          </a:p>
          <a:p>
            <a:pPr marL="457200" lvl="1">
              <a:lnSpc>
                <a:spcPct val="80000"/>
              </a:lnSpc>
            </a:pPr>
            <a:r>
              <a:rPr lang="en-US" sz="1200" dirty="0" smtClean="0">
                <a:solidFill>
                  <a:srgbClr val="336699"/>
                </a:solidFill>
              </a:rPr>
              <a:t>Association for Prevention Teaching and Research	</a:t>
            </a:r>
          </a:p>
          <a:p>
            <a:pPr marL="457200" lvl="1">
              <a:lnSpc>
                <a:spcPct val="80000"/>
              </a:lnSpc>
            </a:pPr>
            <a:r>
              <a:rPr lang="en-US" sz="1200" dirty="0" smtClean="0">
                <a:solidFill>
                  <a:srgbClr val="336699"/>
                </a:solidFill>
              </a:rPr>
              <a:t>Association of Accredited Public Health Programs</a:t>
            </a:r>
          </a:p>
          <a:p>
            <a:pPr marL="457200" lvl="1">
              <a:lnSpc>
                <a:spcPct val="80000"/>
              </a:lnSpc>
            </a:pPr>
            <a:r>
              <a:rPr lang="en-US" sz="1200" dirty="0" smtClean="0">
                <a:solidFill>
                  <a:srgbClr val="336699"/>
                </a:solidFill>
              </a:rPr>
              <a:t>Association of Public Health Laboratories</a:t>
            </a:r>
          </a:p>
          <a:p>
            <a:pPr marL="457200" lvl="1">
              <a:lnSpc>
                <a:spcPct val="80000"/>
              </a:lnSpc>
            </a:pPr>
            <a:r>
              <a:rPr lang="en-US" sz="1200" dirty="0" smtClean="0">
                <a:solidFill>
                  <a:srgbClr val="336699"/>
                </a:solidFill>
              </a:rPr>
              <a:t>Association of Schools of Public Health</a:t>
            </a:r>
          </a:p>
          <a:p>
            <a:pPr marL="457200" lvl="1">
              <a:lnSpc>
                <a:spcPct val="80000"/>
              </a:lnSpc>
            </a:pPr>
            <a:r>
              <a:rPr lang="en-US" sz="1200" dirty="0" smtClean="0">
                <a:solidFill>
                  <a:srgbClr val="336699"/>
                </a:solidFill>
              </a:rPr>
              <a:t>Association of State and Territorial Health Officials</a:t>
            </a:r>
          </a:p>
          <a:p>
            <a:pPr marL="457200" lvl="1">
              <a:lnSpc>
                <a:spcPct val="80000"/>
              </a:lnSpc>
            </a:pPr>
            <a:r>
              <a:rPr lang="en-US" sz="1200" dirty="0" smtClean="0">
                <a:solidFill>
                  <a:srgbClr val="336699"/>
                </a:solidFill>
              </a:rPr>
              <a:t>Association of University Programs in Health Administration</a:t>
            </a:r>
          </a:p>
          <a:p>
            <a:pPr marL="457200" lvl="1">
              <a:lnSpc>
                <a:spcPct val="80000"/>
              </a:lnSpc>
            </a:pPr>
            <a:r>
              <a:rPr lang="en-US" sz="1200" dirty="0" smtClean="0">
                <a:solidFill>
                  <a:srgbClr val="336699"/>
                </a:solidFill>
              </a:rPr>
              <a:t>Centers for Disease Control and Prevention</a:t>
            </a:r>
          </a:p>
          <a:p>
            <a:pPr marL="457200" lvl="1">
              <a:lnSpc>
                <a:spcPct val="80000"/>
              </a:lnSpc>
            </a:pPr>
            <a:r>
              <a:rPr lang="en-US" sz="1200" dirty="0" smtClean="0">
                <a:solidFill>
                  <a:srgbClr val="336699"/>
                </a:solidFill>
              </a:rPr>
              <a:t>Community-Campus Partnerships for Health</a:t>
            </a:r>
          </a:p>
          <a:p>
            <a:pPr marL="457200" lvl="1">
              <a:lnSpc>
                <a:spcPct val="80000"/>
              </a:lnSpc>
            </a:pPr>
            <a:r>
              <a:rPr lang="en-US" sz="1200" dirty="0" smtClean="0">
                <a:solidFill>
                  <a:srgbClr val="336699"/>
                </a:solidFill>
              </a:rPr>
              <a:t>Health Resources and Services Administration</a:t>
            </a:r>
          </a:p>
          <a:p>
            <a:pPr marL="457200" lvl="1">
              <a:lnSpc>
                <a:spcPct val="80000"/>
              </a:lnSpc>
            </a:pPr>
            <a:r>
              <a:rPr lang="en-US" sz="1200" dirty="0" smtClean="0">
                <a:solidFill>
                  <a:srgbClr val="336699"/>
                </a:solidFill>
              </a:rPr>
              <a:t>National Association of County and City Health Officials</a:t>
            </a:r>
          </a:p>
          <a:p>
            <a:pPr marL="457200" lvl="1">
              <a:lnSpc>
                <a:spcPct val="80000"/>
              </a:lnSpc>
            </a:pPr>
            <a:r>
              <a:rPr lang="en-US" sz="1200" dirty="0" smtClean="0">
                <a:solidFill>
                  <a:srgbClr val="336699"/>
                </a:solidFill>
              </a:rPr>
              <a:t>National Association of Local Boards of Health</a:t>
            </a:r>
          </a:p>
          <a:p>
            <a:pPr marL="457200" lvl="1">
              <a:lnSpc>
                <a:spcPct val="80000"/>
              </a:lnSpc>
            </a:pPr>
            <a:r>
              <a:rPr lang="en-US" sz="1200" dirty="0" smtClean="0">
                <a:solidFill>
                  <a:srgbClr val="336699"/>
                </a:solidFill>
              </a:rPr>
              <a:t>National Environmental Health Association</a:t>
            </a:r>
          </a:p>
          <a:p>
            <a:pPr marL="457200" lvl="1">
              <a:lnSpc>
                <a:spcPct val="80000"/>
              </a:lnSpc>
            </a:pPr>
            <a:r>
              <a:rPr lang="en-US" sz="1200" dirty="0" smtClean="0">
                <a:solidFill>
                  <a:srgbClr val="336699"/>
                </a:solidFill>
              </a:rPr>
              <a:t>National Library of Medicine </a:t>
            </a:r>
          </a:p>
          <a:p>
            <a:pPr marL="457200" lvl="1">
              <a:lnSpc>
                <a:spcPct val="80000"/>
              </a:lnSpc>
            </a:pPr>
            <a:r>
              <a:rPr lang="en-US" sz="1200" dirty="0" smtClean="0">
                <a:solidFill>
                  <a:srgbClr val="336699"/>
                </a:solidFill>
              </a:rPr>
              <a:t>National Network of Public Health Institutes</a:t>
            </a:r>
          </a:p>
          <a:p>
            <a:pPr marL="457200" lvl="1">
              <a:lnSpc>
                <a:spcPct val="80000"/>
              </a:lnSpc>
            </a:pPr>
            <a:r>
              <a:rPr lang="en-US" sz="1200" dirty="0" smtClean="0">
                <a:solidFill>
                  <a:srgbClr val="336699"/>
                </a:solidFill>
              </a:rPr>
              <a:t>National Public Health Leadership Development Network</a:t>
            </a:r>
          </a:p>
          <a:p>
            <a:pPr marL="457200" lvl="1">
              <a:lnSpc>
                <a:spcPct val="80000"/>
              </a:lnSpc>
            </a:pPr>
            <a:r>
              <a:rPr lang="en-US" sz="1200" dirty="0" smtClean="0">
                <a:solidFill>
                  <a:srgbClr val="336699"/>
                </a:solidFill>
              </a:rPr>
              <a:t>Quad Council of Public Health Nursing Organizations</a:t>
            </a:r>
          </a:p>
          <a:p>
            <a:pPr marL="457200" lvl="1">
              <a:lnSpc>
                <a:spcPct val="80000"/>
              </a:lnSpc>
            </a:pPr>
            <a:r>
              <a:rPr lang="en-US" sz="1200" dirty="0" smtClean="0">
                <a:solidFill>
                  <a:srgbClr val="336699"/>
                </a:solidFill>
              </a:rPr>
              <a:t>Society for Public Health Education</a:t>
            </a:r>
            <a:endParaRPr lang="en-US" sz="1200" dirty="0" smtClean="0"/>
          </a:p>
        </p:txBody>
      </p:sp>
      <p:sp>
        <p:nvSpPr>
          <p:cNvPr id="19461" name="Rectangle 5"/>
          <p:cNvSpPr>
            <a:spLocks noChangeArrowheads="1"/>
          </p:cNvSpPr>
          <p:nvPr/>
        </p:nvSpPr>
        <p:spPr bwMode="auto">
          <a:xfrm>
            <a:off x="0" y="6232525"/>
            <a:ext cx="4648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none" anchor="ctr"/>
          <a:lstStyle/>
          <a:p>
            <a:pPr lvl="0" algn="ctr" eaLnBrk="0" hangingPunct="0">
              <a:lnSpc>
                <a:spcPct val="90000"/>
              </a:lnSpc>
              <a:defRPr/>
            </a:pPr>
            <a:r>
              <a:rPr lang="en-US" sz="1600" b="1" dirty="0">
                <a:solidFill>
                  <a:srgbClr val="006699"/>
                </a:solidFill>
                <a:effectLst>
                  <a:outerShdw blurRad="38100" dist="38100" dir="2700000" algn="tl">
                    <a:srgbClr val="C0C0C0"/>
                  </a:outerShdw>
                </a:effectLst>
              </a:rPr>
              <a:t>Funded by CDC and HRSA</a:t>
            </a:r>
          </a:p>
          <a:p>
            <a:pPr lvl="0" algn="ctr" eaLnBrk="0" hangingPunct="0">
              <a:lnSpc>
                <a:spcPct val="90000"/>
              </a:lnSpc>
              <a:defRPr/>
            </a:pPr>
            <a:r>
              <a:rPr lang="en-US" sz="1600" b="1" dirty="0">
                <a:solidFill>
                  <a:srgbClr val="006699"/>
                </a:solidFill>
                <a:effectLst>
                  <a:outerShdw blurRad="38100" dist="38100" dir="2700000" algn="tl">
                    <a:srgbClr val="C0C0C0"/>
                  </a:outerShdw>
                </a:effectLst>
              </a:rPr>
              <a:t>Staffed by PHF</a:t>
            </a:r>
            <a:endParaRPr lang="en-US" sz="1600" b="1" dirty="0">
              <a:solidFill>
                <a:srgbClr val="006699"/>
              </a:solidFill>
            </a:endParaRPr>
          </a:p>
          <a:p>
            <a:pPr algn="ctr" defTabSz="457200" eaLnBrk="0" hangingPunct="0">
              <a:lnSpc>
                <a:spcPct val="90000"/>
              </a:lnSpc>
            </a:pPr>
            <a:r>
              <a:rPr lang="en-US" sz="1400" dirty="0" smtClean="0">
                <a:solidFill>
                  <a:srgbClr val="365E82"/>
                </a:solidFill>
                <a:latin typeface="Arial"/>
              </a:rPr>
              <a:t>.</a:t>
            </a:r>
            <a:endParaRPr lang="en-US" sz="1400" dirty="0">
              <a:solidFill>
                <a:srgbClr val="365E82"/>
              </a:solidFill>
              <a:latin typeface="Arial"/>
            </a:endParaRPr>
          </a:p>
        </p:txBody>
      </p:sp>
    </p:spTree>
    <p:extLst>
      <p:ext uri="{BB962C8B-B14F-4D97-AF65-F5344CB8AC3E}">
        <p14:creationId xmlns:p14="http://schemas.microsoft.com/office/powerpoint/2010/main" val="104417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381000"/>
            <a:ext cx="8915400" cy="685800"/>
          </a:xfrm>
        </p:spPr>
        <p:txBody>
          <a:bodyPr/>
          <a:lstStyle/>
          <a:p>
            <a:pPr eaLnBrk="1" hangingPunct="1"/>
            <a:r>
              <a:rPr lang="en-US" sz="2200" smtClean="0"/>
              <a:t>The Core Competencies for Public Health Professionals </a:t>
            </a:r>
            <a:br>
              <a:rPr lang="en-US" sz="2200" smtClean="0"/>
            </a:br>
            <a:endParaRPr lang="en-US" sz="2200" smtClean="0"/>
          </a:p>
        </p:txBody>
      </p:sp>
      <p:sp>
        <p:nvSpPr>
          <p:cNvPr id="8195" name="Rectangle 3"/>
          <p:cNvSpPr>
            <a:spLocks noGrp="1" noChangeArrowheads="1"/>
          </p:cNvSpPr>
          <p:nvPr>
            <p:ph type="body" idx="1"/>
          </p:nvPr>
        </p:nvSpPr>
        <p:spPr bwMode="auto">
          <a:xfrm>
            <a:off x="304800" y="1295400"/>
            <a:ext cx="8229600"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en-US" sz="2200" smtClean="0"/>
              <a:t>Are a set of skills desirable for the broad practice of public health </a:t>
            </a:r>
          </a:p>
          <a:p>
            <a:pPr eaLnBrk="1" hangingPunct="1"/>
            <a:endParaRPr lang="en-US" sz="2200" smtClean="0"/>
          </a:p>
          <a:p>
            <a:pPr eaLnBrk="1" hangingPunct="1"/>
            <a:r>
              <a:rPr lang="en-US" sz="2200" smtClean="0"/>
              <a:t>Reflect characteristics that staff of public health organizations may want to possess as they work to protect and promote health in the community</a:t>
            </a:r>
          </a:p>
          <a:p>
            <a:pPr eaLnBrk="1" hangingPunct="1"/>
            <a:endParaRPr lang="en-US" sz="2200" smtClean="0"/>
          </a:p>
          <a:p>
            <a:pPr eaLnBrk="1" hangingPunct="1"/>
            <a:r>
              <a:rPr lang="en-US" sz="2200" smtClean="0"/>
              <a:t>Are designed to </a:t>
            </a:r>
            <a:r>
              <a:rPr lang="en-US" sz="2200" b="1" smtClean="0"/>
              <a:t>serve as a starting point </a:t>
            </a:r>
            <a:r>
              <a:rPr lang="en-US" sz="2200" smtClean="0"/>
              <a:t>for academic and practice organizations to understand, assess and meet training and workforce needs</a:t>
            </a:r>
          </a:p>
          <a:p>
            <a:pPr eaLnBrk="1" hangingPunct="1">
              <a:buFont typeface="Times New Roman" pitchFamily="18" charset="0"/>
              <a:buNone/>
            </a:pPr>
            <a:endParaRPr lang="en-US" sz="2200" smtClean="0"/>
          </a:p>
          <a:p>
            <a:pPr eaLnBrk="1" hangingPunct="1">
              <a:buFont typeface="Times New Roman" pitchFamily="18" charset="0"/>
              <a:buNone/>
            </a:pPr>
            <a:endParaRPr lang="en-US" sz="2200" smtClean="0"/>
          </a:p>
        </p:txBody>
      </p:sp>
      <p:pic>
        <p:nvPicPr>
          <p:cNvPr id="8196" name="Picture 12" descr="MCj037917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1295400"/>
            <a:ext cx="1096963" cy="10969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14227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5" name="Rectangle 5"/>
          <p:cNvSpPr>
            <a:spLocks noGrp="1" noChangeArrowheads="1"/>
          </p:cNvSpPr>
          <p:nvPr>
            <p:ph type="ctrTitle" idx="4294967295"/>
          </p:nvPr>
        </p:nvSpPr>
        <p:spPr>
          <a:xfrm>
            <a:off x="152400" y="0"/>
            <a:ext cx="9144000" cy="1470025"/>
          </a:xfrm>
        </p:spPr>
        <p:txBody>
          <a:bodyPr lIns="91440" tIns="45720" rIns="91440" bIns="45720"/>
          <a:lstStyle/>
          <a:p>
            <a:pPr eaLnBrk="1" hangingPunct="1">
              <a:defRPr/>
            </a:pPr>
            <a:r>
              <a:rPr lang="en-US" b="1" smtClean="0">
                <a:solidFill>
                  <a:srgbClr val="336699"/>
                </a:solidFill>
              </a:rPr>
              <a:t>History of the Core Competencies</a:t>
            </a:r>
            <a:endParaRPr lang="en-US" i="1" smtClean="0">
              <a:solidFill>
                <a:srgbClr val="336699"/>
              </a:solidFill>
              <a:effectLst>
                <a:outerShdw blurRad="38100" dist="38100" dir="2700000" algn="tl">
                  <a:srgbClr val="C0C0C0"/>
                </a:outerShdw>
              </a:effectLst>
            </a:endParaRPr>
          </a:p>
        </p:txBody>
      </p:sp>
      <p:pic>
        <p:nvPicPr>
          <p:cNvPr id="9219" name="Picture 11" descr="MC90032309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905000"/>
            <a:ext cx="3092450"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38496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228600" y="0"/>
            <a:ext cx="8610600" cy="685800"/>
          </a:xfrm>
        </p:spPr>
        <p:txBody>
          <a:bodyPr lIns="91440" tIns="45720" rIns="91440" bIns="45720"/>
          <a:lstStyle/>
          <a:p>
            <a:pPr eaLnBrk="1" hangingPunct="1"/>
            <a:r>
              <a:rPr lang="en-US" sz="2500" b="1" i="1" smtClean="0">
                <a:solidFill>
                  <a:srgbClr val="336699"/>
                </a:solidFill>
              </a:rPr>
              <a:t/>
            </a:r>
            <a:br>
              <a:rPr lang="en-US" sz="2500" b="1" i="1" smtClean="0">
                <a:solidFill>
                  <a:srgbClr val="336699"/>
                </a:solidFill>
              </a:rPr>
            </a:br>
            <a:r>
              <a:rPr lang="en-US" smtClean="0">
                <a:solidFill>
                  <a:srgbClr val="336699"/>
                </a:solidFill>
              </a:rPr>
              <a:t>About the Core Competencies</a:t>
            </a:r>
          </a:p>
        </p:txBody>
      </p:sp>
      <p:sp>
        <p:nvSpPr>
          <p:cNvPr id="10243" name="Rectangle 3"/>
          <p:cNvSpPr>
            <a:spLocks noGrp="1" noChangeArrowheads="1"/>
          </p:cNvSpPr>
          <p:nvPr>
            <p:ph type="body" idx="4294967295"/>
          </p:nvPr>
        </p:nvSpPr>
        <p:spPr bwMode="auto">
          <a:xfrm>
            <a:off x="304800" y="1066800"/>
            <a:ext cx="8534400" cy="4038600"/>
          </a:xfrm>
          <a:prstGeom prst="rect">
            <a:avLst/>
          </a:prstGeom>
          <a:solidFill>
            <a:srgbClr val="FFFFFF"/>
          </a:solidFill>
          <a:ln w="57150">
            <a:solidFill>
              <a:srgbClr val="FFCC00"/>
            </a:solidFill>
            <a:miter lim="800000"/>
            <a:headEnd/>
            <a:tailEnd/>
          </a:ln>
        </p:spPr>
        <p:txBody>
          <a:bodyPr/>
          <a:lstStyle/>
          <a:p>
            <a:pPr eaLnBrk="1" hangingPunct="1">
              <a:lnSpc>
                <a:spcPct val="80000"/>
              </a:lnSpc>
              <a:spcBef>
                <a:spcPct val="20000"/>
              </a:spcBef>
              <a:buClr>
                <a:srgbClr val="FFCC00"/>
              </a:buClr>
              <a:buSzPct val="65000"/>
              <a:buFont typeface="Wingdings" pitchFamily="2" charset="2"/>
              <a:buChar char="n"/>
            </a:pPr>
            <a:r>
              <a:rPr lang="en-US" sz="1900" smtClean="0">
                <a:solidFill>
                  <a:srgbClr val="2B5481"/>
                </a:solidFill>
              </a:rPr>
              <a:t>Purpose: to help strengthen public health workforce development </a:t>
            </a:r>
          </a:p>
          <a:p>
            <a:pPr eaLnBrk="1" hangingPunct="1">
              <a:lnSpc>
                <a:spcPct val="80000"/>
              </a:lnSpc>
              <a:spcBef>
                <a:spcPct val="20000"/>
              </a:spcBef>
              <a:buClr>
                <a:srgbClr val="FFCC00"/>
              </a:buClr>
              <a:buSzPct val="65000"/>
              <a:buFont typeface="Wingdings" pitchFamily="2" charset="2"/>
              <a:buChar char="n"/>
            </a:pPr>
            <a:endParaRPr lang="en-US" sz="1900" smtClean="0">
              <a:solidFill>
                <a:srgbClr val="2B5481"/>
              </a:solidFill>
            </a:endParaRPr>
          </a:p>
          <a:p>
            <a:pPr eaLnBrk="1" hangingPunct="1">
              <a:lnSpc>
                <a:spcPct val="80000"/>
              </a:lnSpc>
              <a:spcBef>
                <a:spcPct val="20000"/>
              </a:spcBef>
              <a:buClr>
                <a:srgbClr val="FFCC00"/>
              </a:buClr>
              <a:buSzPct val="65000"/>
              <a:buFont typeface="Wingdings" pitchFamily="2" charset="2"/>
              <a:buChar char="n"/>
            </a:pPr>
            <a:r>
              <a:rPr lang="en-US" sz="1900" smtClean="0">
                <a:solidFill>
                  <a:srgbClr val="2B5481"/>
                </a:solidFill>
              </a:rPr>
              <a:t>Original Core Competencies adopted (April 2001)</a:t>
            </a:r>
          </a:p>
          <a:p>
            <a:pPr eaLnBrk="1" hangingPunct="1">
              <a:lnSpc>
                <a:spcPct val="80000"/>
              </a:lnSpc>
              <a:spcBef>
                <a:spcPct val="20000"/>
              </a:spcBef>
              <a:buClr>
                <a:srgbClr val="FFCC00"/>
              </a:buClr>
              <a:buSzPct val="65000"/>
              <a:buFont typeface="Wingdings" pitchFamily="2" charset="2"/>
              <a:buNone/>
            </a:pPr>
            <a:endParaRPr lang="en-US" sz="1900" smtClean="0">
              <a:solidFill>
                <a:srgbClr val="2B5481"/>
              </a:solidFill>
            </a:endParaRPr>
          </a:p>
          <a:p>
            <a:pPr eaLnBrk="1" hangingPunct="1">
              <a:lnSpc>
                <a:spcPct val="80000"/>
              </a:lnSpc>
              <a:spcBef>
                <a:spcPct val="20000"/>
              </a:spcBef>
              <a:buClr>
                <a:srgbClr val="FFCC00"/>
              </a:buClr>
              <a:buSzPct val="65000"/>
              <a:buFont typeface="Wingdings" pitchFamily="2" charset="2"/>
              <a:buChar char="n"/>
            </a:pPr>
            <a:r>
              <a:rPr lang="en-US" sz="1900" smtClean="0">
                <a:solidFill>
                  <a:srgbClr val="2B5481"/>
                </a:solidFill>
              </a:rPr>
              <a:t>Set of skills, knowledge and attitudes</a:t>
            </a:r>
          </a:p>
          <a:p>
            <a:pPr eaLnBrk="1" hangingPunct="1">
              <a:lnSpc>
                <a:spcPct val="80000"/>
              </a:lnSpc>
              <a:spcBef>
                <a:spcPct val="20000"/>
              </a:spcBef>
              <a:buClr>
                <a:srgbClr val="FFCC00"/>
              </a:buClr>
              <a:buSzPct val="65000"/>
              <a:buFont typeface="Wingdings" pitchFamily="2" charset="2"/>
              <a:buChar char="n"/>
            </a:pPr>
            <a:endParaRPr lang="en-US" sz="1900" smtClean="0">
              <a:solidFill>
                <a:srgbClr val="2B5481"/>
              </a:solidFill>
            </a:endParaRPr>
          </a:p>
          <a:p>
            <a:pPr eaLnBrk="1" hangingPunct="1">
              <a:lnSpc>
                <a:spcPct val="80000"/>
              </a:lnSpc>
              <a:spcBef>
                <a:spcPct val="20000"/>
              </a:spcBef>
              <a:buClr>
                <a:srgbClr val="FFCC00"/>
              </a:buClr>
              <a:buSzPct val="65000"/>
              <a:buFont typeface="Wingdings" pitchFamily="2" charset="2"/>
              <a:buChar char="n"/>
            </a:pPr>
            <a:r>
              <a:rPr lang="en-US" sz="1900" smtClean="0">
                <a:solidFill>
                  <a:srgbClr val="2B5481"/>
                </a:solidFill>
              </a:rPr>
              <a:t>Specified skill levels </a:t>
            </a:r>
          </a:p>
          <a:p>
            <a:pPr eaLnBrk="1" hangingPunct="1">
              <a:lnSpc>
                <a:spcPct val="80000"/>
              </a:lnSpc>
              <a:spcBef>
                <a:spcPct val="20000"/>
              </a:spcBef>
              <a:buClr>
                <a:srgbClr val="FFCC00"/>
              </a:buClr>
              <a:buSzPct val="65000"/>
              <a:buFont typeface="Wingdings" pitchFamily="2" charset="2"/>
              <a:buChar char="n"/>
            </a:pPr>
            <a:endParaRPr lang="en-US" sz="1900" smtClean="0">
              <a:solidFill>
                <a:srgbClr val="2B5481"/>
              </a:solidFill>
            </a:endParaRPr>
          </a:p>
          <a:p>
            <a:pPr eaLnBrk="1" hangingPunct="1">
              <a:lnSpc>
                <a:spcPct val="80000"/>
              </a:lnSpc>
              <a:spcBef>
                <a:spcPct val="20000"/>
              </a:spcBef>
              <a:buClr>
                <a:srgbClr val="FFCC00"/>
              </a:buClr>
              <a:buSzPct val="65000"/>
              <a:buFont typeface="Wingdings" pitchFamily="2" charset="2"/>
              <a:buChar char="n"/>
            </a:pPr>
            <a:r>
              <a:rPr lang="en-US" sz="1900" smtClean="0">
                <a:solidFill>
                  <a:srgbClr val="2B5481"/>
                </a:solidFill>
              </a:rPr>
              <a:t>Focus on the practice of public health in different settings and sectors</a:t>
            </a:r>
          </a:p>
          <a:p>
            <a:pPr eaLnBrk="1" hangingPunct="1">
              <a:lnSpc>
                <a:spcPct val="80000"/>
              </a:lnSpc>
              <a:spcBef>
                <a:spcPct val="20000"/>
              </a:spcBef>
              <a:buClr>
                <a:srgbClr val="FFCC00"/>
              </a:buClr>
              <a:buSzPct val="65000"/>
              <a:buFont typeface="Wingdings" pitchFamily="2" charset="2"/>
              <a:buChar char="n"/>
            </a:pPr>
            <a:endParaRPr lang="en-US" sz="1900" smtClean="0">
              <a:solidFill>
                <a:srgbClr val="2B5481"/>
              </a:solidFill>
            </a:endParaRPr>
          </a:p>
          <a:p>
            <a:pPr eaLnBrk="1" hangingPunct="1">
              <a:lnSpc>
                <a:spcPct val="80000"/>
              </a:lnSpc>
              <a:spcBef>
                <a:spcPct val="20000"/>
              </a:spcBef>
              <a:buClr>
                <a:srgbClr val="FFCC00"/>
              </a:buClr>
              <a:buSzPct val="65000"/>
              <a:buFont typeface="Wingdings" pitchFamily="2" charset="2"/>
              <a:buChar char="n"/>
            </a:pPr>
            <a:r>
              <a:rPr lang="en-US" sz="1900" smtClean="0">
                <a:solidFill>
                  <a:srgbClr val="2B5481"/>
                </a:solidFill>
              </a:rPr>
              <a:t>Difficult to measure—intentional</a:t>
            </a:r>
          </a:p>
          <a:p>
            <a:pPr eaLnBrk="1" hangingPunct="1">
              <a:lnSpc>
                <a:spcPct val="80000"/>
              </a:lnSpc>
              <a:spcBef>
                <a:spcPct val="20000"/>
              </a:spcBef>
              <a:buClr>
                <a:srgbClr val="FFCC00"/>
              </a:buClr>
              <a:buSzPct val="65000"/>
              <a:buFont typeface="Wingdings" pitchFamily="2" charset="2"/>
              <a:buChar char="n"/>
            </a:pPr>
            <a:endParaRPr lang="en-US" sz="1900" smtClean="0">
              <a:solidFill>
                <a:srgbClr val="2B5481"/>
              </a:solidFill>
            </a:endParaRPr>
          </a:p>
          <a:p>
            <a:pPr eaLnBrk="1" hangingPunct="1">
              <a:lnSpc>
                <a:spcPct val="80000"/>
              </a:lnSpc>
              <a:spcBef>
                <a:spcPct val="20000"/>
              </a:spcBef>
              <a:buClr>
                <a:srgbClr val="FFCC00"/>
              </a:buClr>
              <a:buSzPct val="65000"/>
              <a:buFont typeface="Wingdings" pitchFamily="2" charset="2"/>
              <a:buChar char="n"/>
            </a:pPr>
            <a:r>
              <a:rPr lang="en-US" sz="1900" smtClean="0">
                <a:solidFill>
                  <a:srgbClr val="2B5481"/>
                </a:solidFill>
              </a:rPr>
              <a:t>Re-visit every 3 years</a:t>
            </a:r>
            <a:endParaRPr lang="en-US" sz="1800" smtClean="0">
              <a:solidFill>
                <a:srgbClr val="336699"/>
              </a:solidFill>
            </a:endParaRPr>
          </a:p>
          <a:p>
            <a:pPr eaLnBrk="1" hangingPunct="1">
              <a:lnSpc>
                <a:spcPct val="80000"/>
              </a:lnSpc>
            </a:pPr>
            <a:endParaRPr lang="en-US" sz="1600" smtClean="0">
              <a:solidFill>
                <a:srgbClr val="336699"/>
              </a:solidFill>
            </a:endParaRPr>
          </a:p>
          <a:p>
            <a:pPr eaLnBrk="1" hangingPunct="1">
              <a:lnSpc>
                <a:spcPct val="80000"/>
              </a:lnSpc>
              <a:buClr>
                <a:srgbClr val="FFCC00"/>
              </a:buClr>
              <a:buFont typeface="Times New Roman" pitchFamily="18" charset="0"/>
              <a:buNone/>
            </a:pPr>
            <a:endParaRPr lang="en-US" sz="1600" smtClean="0">
              <a:solidFill>
                <a:srgbClr val="336699"/>
              </a:solidFill>
            </a:endParaRPr>
          </a:p>
          <a:p>
            <a:pPr eaLnBrk="1" hangingPunct="1">
              <a:lnSpc>
                <a:spcPct val="80000"/>
              </a:lnSpc>
              <a:buClr>
                <a:srgbClr val="FFCC00"/>
              </a:buClr>
              <a:buFont typeface="Times New Roman" pitchFamily="18" charset="0"/>
              <a:buNone/>
            </a:pPr>
            <a:endParaRPr lang="en-US" sz="1600" smtClean="0">
              <a:solidFill>
                <a:srgbClr val="336699"/>
              </a:solidFill>
            </a:endParaRPr>
          </a:p>
        </p:txBody>
      </p:sp>
    </p:spTree>
    <p:extLst>
      <p:ext uri="{BB962C8B-B14F-4D97-AF65-F5344CB8AC3E}">
        <p14:creationId xmlns:p14="http://schemas.microsoft.com/office/powerpoint/2010/main" val="73196431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Revising the Core Competencies</a:t>
            </a:r>
          </a:p>
        </p:txBody>
      </p:sp>
      <p:sp>
        <p:nvSpPr>
          <p:cNvPr id="11267" name="Rectangle 3"/>
          <p:cNvSpPr>
            <a:spLocks noGrp="1" noChangeArrowheads="1"/>
          </p:cNvSpPr>
          <p:nvPr>
            <p:ph type="body" idx="1"/>
          </p:nvPr>
        </p:nvSpPr>
        <p:spPr bwMode="auto">
          <a:xfrm>
            <a:off x="457200" y="1219200"/>
            <a:ext cx="8229600" cy="3810000"/>
          </a:xfrm>
          <a:noFill/>
          <a:ln w="57150">
            <a:solidFill>
              <a:srgbClr val="FFCC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lnSpc>
                <a:spcPct val="90000"/>
              </a:lnSpc>
              <a:spcBef>
                <a:spcPct val="20000"/>
              </a:spcBef>
              <a:buClr>
                <a:srgbClr val="FFCC00"/>
              </a:buClr>
              <a:buSzPct val="125000"/>
              <a:buFont typeface="Wingdings" pitchFamily="2" charset="2"/>
              <a:buChar char="§"/>
            </a:pPr>
            <a:endParaRPr lang="en-US" sz="2800" smtClean="0">
              <a:solidFill>
                <a:srgbClr val="2B5481"/>
              </a:solidFill>
            </a:endParaRPr>
          </a:p>
          <a:p>
            <a:pPr eaLnBrk="1" hangingPunct="1">
              <a:lnSpc>
                <a:spcPct val="90000"/>
              </a:lnSpc>
              <a:spcBef>
                <a:spcPct val="20000"/>
              </a:spcBef>
              <a:buClr>
                <a:srgbClr val="FFCC00"/>
              </a:buClr>
              <a:buSzPct val="125000"/>
              <a:buFont typeface="Wingdings" pitchFamily="2" charset="2"/>
              <a:buChar char="§"/>
            </a:pPr>
            <a:r>
              <a:rPr lang="en-US" sz="2800" smtClean="0">
                <a:solidFill>
                  <a:srgbClr val="2B5481"/>
                </a:solidFill>
              </a:rPr>
              <a:t>Major changes to public health (September 11, 2001, new technologies, aging workforce, etc.)</a:t>
            </a:r>
          </a:p>
          <a:p>
            <a:pPr eaLnBrk="1" hangingPunct="1">
              <a:lnSpc>
                <a:spcPct val="90000"/>
              </a:lnSpc>
              <a:spcBef>
                <a:spcPct val="20000"/>
              </a:spcBef>
              <a:buClr>
                <a:srgbClr val="FFCC00"/>
              </a:buClr>
              <a:buSzPct val="125000"/>
              <a:buFont typeface="Wingdings" pitchFamily="2" charset="2"/>
              <a:buChar char="§"/>
            </a:pPr>
            <a:endParaRPr lang="en-US" sz="2800" smtClean="0">
              <a:solidFill>
                <a:srgbClr val="2B5481"/>
              </a:solidFill>
            </a:endParaRPr>
          </a:p>
          <a:p>
            <a:pPr eaLnBrk="1" hangingPunct="1">
              <a:lnSpc>
                <a:spcPct val="90000"/>
              </a:lnSpc>
              <a:spcBef>
                <a:spcPct val="20000"/>
              </a:spcBef>
              <a:buClr>
                <a:srgbClr val="FFCC00"/>
              </a:buClr>
              <a:buSzPct val="125000"/>
              <a:buFont typeface="Wingdings" pitchFamily="2" charset="2"/>
              <a:buChar char="§"/>
            </a:pPr>
            <a:r>
              <a:rPr lang="en-US" sz="2800" smtClean="0">
                <a:solidFill>
                  <a:srgbClr val="2B5481"/>
                </a:solidFill>
              </a:rPr>
              <a:t>Wide spread use</a:t>
            </a:r>
          </a:p>
          <a:p>
            <a:pPr eaLnBrk="1" hangingPunct="1">
              <a:lnSpc>
                <a:spcPct val="90000"/>
              </a:lnSpc>
              <a:spcBef>
                <a:spcPct val="20000"/>
              </a:spcBef>
              <a:buClr>
                <a:srgbClr val="FFCC00"/>
              </a:buClr>
              <a:buSzPct val="125000"/>
              <a:buFont typeface="Wingdings" pitchFamily="2" charset="2"/>
              <a:buChar char="§"/>
            </a:pPr>
            <a:endParaRPr lang="en-US" sz="2800" smtClean="0">
              <a:solidFill>
                <a:srgbClr val="2B5481"/>
              </a:solidFill>
            </a:endParaRPr>
          </a:p>
          <a:p>
            <a:pPr eaLnBrk="1" hangingPunct="1">
              <a:lnSpc>
                <a:spcPct val="90000"/>
              </a:lnSpc>
              <a:spcBef>
                <a:spcPct val="20000"/>
              </a:spcBef>
              <a:buClr>
                <a:srgbClr val="FFCC00"/>
              </a:buClr>
              <a:buSzPct val="125000"/>
              <a:buFont typeface="Wingdings" pitchFamily="2" charset="2"/>
              <a:buChar char="§"/>
            </a:pPr>
            <a:r>
              <a:rPr lang="en-US" sz="2800" smtClean="0">
                <a:solidFill>
                  <a:srgbClr val="2B5481"/>
                </a:solidFill>
              </a:rPr>
              <a:t>Demonstrated benefits and validity</a:t>
            </a:r>
          </a:p>
          <a:p>
            <a:pPr eaLnBrk="1" hangingPunct="1"/>
            <a:endParaRPr lang="en-US" smtClean="0"/>
          </a:p>
        </p:txBody>
      </p:sp>
    </p:spTree>
    <p:extLst>
      <p:ext uri="{BB962C8B-B14F-4D97-AF65-F5344CB8AC3E}">
        <p14:creationId xmlns:p14="http://schemas.microsoft.com/office/powerpoint/2010/main" val="1607351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381000" y="0"/>
            <a:ext cx="8458200" cy="990600"/>
          </a:xfrm>
        </p:spPr>
        <p:txBody>
          <a:bodyPr lIns="91440" tIns="45720" rIns="91440" bIns="45720"/>
          <a:lstStyle/>
          <a:p>
            <a:pPr eaLnBrk="1" hangingPunct="1"/>
            <a:r>
              <a:rPr lang="en-US" b="1" smtClean="0">
                <a:solidFill>
                  <a:srgbClr val="336699"/>
                </a:solidFill>
              </a:rPr>
              <a:t>Does Anyone Really Care?!?!</a:t>
            </a:r>
            <a:r>
              <a:rPr lang="en-US" sz="2400" b="1" smtClean="0">
                <a:solidFill>
                  <a:srgbClr val="336699"/>
                </a:solidFill>
              </a:rPr>
              <a:t> </a:t>
            </a:r>
          </a:p>
        </p:txBody>
      </p:sp>
      <p:sp>
        <p:nvSpPr>
          <p:cNvPr id="619523" name="Rectangle 3"/>
          <p:cNvSpPr>
            <a:spLocks noGrp="1" noChangeArrowheads="1"/>
          </p:cNvSpPr>
          <p:nvPr>
            <p:ph type="body" idx="4294967295"/>
          </p:nvPr>
        </p:nvSpPr>
        <p:spPr bwMode="auto">
          <a:xfrm>
            <a:off x="381000" y="914400"/>
            <a:ext cx="8534400" cy="5562600"/>
          </a:xfrm>
          <a:prstGeom prst="rect">
            <a:avLst/>
          </a:prstGeom>
          <a:solidFill>
            <a:srgbClr val="FFFFFF">
              <a:alpha val="0"/>
            </a:srgbClr>
          </a:solidFill>
          <a:ln w="57150">
            <a:solidFill>
              <a:srgbClr val="FFCC00"/>
            </a:solidFill>
            <a:miter lim="800000"/>
            <a:headEnd/>
            <a:tailEnd/>
          </a:ln>
        </p:spPr>
        <p:txBody>
          <a:bodyPr/>
          <a:lstStyle/>
          <a:p>
            <a:pPr lvl="1" eaLnBrk="1" hangingPunct="1">
              <a:lnSpc>
                <a:spcPct val="80000"/>
              </a:lnSpc>
              <a:defRPr/>
            </a:pPr>
            <a:endParaRPr lang="en-US" sz="800" b="1" smtClean="0">
              <a:solidFill>
                <a:srgbClr val="336699"/>
              </a:solidFill>
            </a:endParaRPr>
          </a:p>
          <a:p>
            <a:pPr lvl="1" eaLnBrk="1" hangingPunct="1">
              <a:lnSpc>
                <a:spcPct val="80000"/>
              </a:lnSpc>
              <a:defRPr/>
            </a:pPr>
            <a:r>
              <a:rPr lang="en-US" b="1" smtClean="0">
                <a:solidFill>
                  <a:srgbClr val="336699"/>
                </a:solidFill>
              </a:rPr>
              <a:t>State Health Departments (SHDs)</a:t>
            </a:r>
          </a:p>
          <a:p>
            <a:pPr lvl="2" eaLnBrk="1" hangingPunct="1">
              <a:lnSpc>
                <a:spcPct val="80000"/>
              </a:lnSpc>
              <a:buClr>
                <a:srgbClr val="FFCC00"/>
              </a:buClr>
              <a:defRPr/>
            </a:pPr>
            <a:r>
              <a:rPr lang="en-US" sz="1700" smtClean="0">
                <a:solidFill>
                  <a:srgbClr val="336699"/>
                </a:solidFill>
              </a:rPr>
              <a:t>ASTHO reported in 2009 that more than half of the SHDs were using the Core Competencies</a:t>
            </a:r>
          </a:p>
          <a:p>
            <a:pPr lvl="2" eaLnBrk="1" hangingPunct="1">
              <a:lnSpc>
                <a:spcPct val="80000"/>
              </a:lnSpc>
              <a:buClr>
                <a:srgbClr val="FFCC00"/>
              </a:buClr>
              <a:buFont typeface="Times New Roman" pitchFamily="18" charset="0"/>
              <a:buNone/>
              <a:defRPr/>
            </a:pPr>
            <a:endParaRPr lang="en-US" sz="1200" smtClean="0">
              <a:solidFill>
                <a:srgbClr val="336699"/>
              </a:solidFill>
            </a:endParaRPr>
          </a:p>
          <a:p>
            <a:pPr lvl="1" eaLnBrk="1" hangingPunct="1">
              <a:lnSpc>
                <a:spcPct val="80000"/>
              </a:lnSpc>
              <a:defRPr/>
            </a:pPr>
            <a:r>
              <a:rPr lang="en-US" b="1" smtClean="0">
                <a:solidFill>
                  <a:srgbClr val="336699"/>
                </a:solidFill>
              </a:rPr>
              <a:t>Local Health Departments (LHDs)</a:t>
            </a:r>
          </a:p>
          <a:p>
            <a:pPr lvl="2" eaLnBrk="1" hangingPunct="1">
              <a:lnSpc>
                <a:spcPct val="80000"/>
              </a:lnSpc>
              <a:defRPr/>
            </a:pPr>
            <a:r>
              <a:rPr lang="en-US" sz="1700" smtClean="0">
                <a:solidFill>
                  <a:srgbClr val="336699"/>
                </a:solidFill>
              </a:rPr>
              <a:t>NACCHO’s 2008 profile study noted that over 30% of LHDs are using the Core Competencies</a:t>
            </a:r>
          </a:p>
          <a:p>
            <a:pPr lvl="2" eaLnBrk="1" hangingPunct="1">
              <a:lnSpc>
                <a:spcPct val="80000"/>
              </a:lnSpc>
              <a:buFont typeface="Times New Roman" pitchFamily="18" charset="0"/>
              <a:buNone/>
              <a:defRPr/>
            </a:pPr>
            <a:endParaRPr lang="en-US" sz="1200" smtClean="0">
              <a:solidFill>
                <a:srgbClr val="336699"/>
              </a:solidFill>
            </a:endParaRPr>
          </a:p>
          <a:p>
            <a:pPr lvl="1" eaLnBrk="1" hangingPunct="1">
              <a:lnSpc>
                <a:spcPct val="80000"/>
              </a:lnSpc>
              <a:defRPr/>
            </a:pPr>
            <a:r>
              <a:rPr lang="en-US" b="1" smtClean="0">
                <a:solidFill>
                  <a:srgbClr val="336699"/>
                </a:solidFill>
              </a:rPr>
              <a:t>Academe </a:t>
            </a:r>
          </a:p>
          <a:p>
            <a:pPr lvl="2" eaLnBrk="1" hangingPunct="1">
              <a:lnSpc>
                <a:spcPct val="80000"/>
              </a:lnSpc>
              <a:defRPr/>
            </a:pPr>
            <a:r>
              <a:rPr lang="en-US" sz="1700" smtClean="0">
                <a:solidFill>
                  <a:srgbClr val="336699"/>
                </a:solidFill>
              </a:rPr>
              <a:t>Results of a 2006 COL survey showed that over 90% of academic public health programs use the Core Competencies</a:t>
            </a:r>
          </a:p>
          <a:p>
            <a:pPr lvl="2" eaLnBrk="1" hangingPunct="1">
              <a:lnSpc>
                <a:spcPct val="80000"/>
              </a:lnSpc>
              <a:defRPr/>
            </a:pPr>
            <a:endParaRPr lang="en-US" sz="1000" smtClean="0">
              <a:solidFill>
                <a:srgbClr val="336699"/>
              </a:solidFill>
            </a:endParaRPr>
          </a:p>
          <a:p>
            <a:pPr lvl="1" eaLnBrk="1" hangingPunct="1">
              <a:lnSpc>
                <a:spcPct val="80000"/>
              </a:lnSpc>
              <a:defRPr/>
            </a:pPr>
            <a:r>
              <a:rPr lang="en-US" b="1" smtClean="0">
                <a:solidFill>
                  <a:srgbClr val="336699"/>
                </a:solidFill>
              </a:rPr>
              <a:t>Federal Agencies</a:t>
            </a:r>
            <a:endParaRPr lang="en-US" smtClean="0">
              <a:solidFill>
                <a:srgbClr val="336699"/>
              </a:solidFill>
            </a:endParaRPr>
          </a:p>
          <a:p>
            <a:pPr lvl="2" eaLnBrk="1" hangingPunct="1">
              <a:lnSpc>
                <a:spcPct val="80000"/>
              </a:lnSpc>
              <a:defRPr/>
            </a:pPr>
            <a:r>
              <a:rPr lang="en-US" smtClean="0">
                <a:solidFill>
                  <a:srgbClr val="336699"/>
                </a:solidFill>
              </a:rPr>
              <a:t>Centers for Disease Control and Prevention – developing discipline-specific competencies and guiding training</a:t>
            </a:r>
          </a:p>
          <a:p>
            <a:pPr lvl="2" eaLnBrk="1" hangingPunct="1">
              <a:lnSpc>
                <a:spcPct val="80000"/>
              </a:lnSpc>
              <a:defRPr/>
            </a:pPr>
            <a:r>
              <a:rPr lang="en-US" smtClean="0">
                <a:solidFill>
                  <a:srgbClr val="336699"/>
                </a:solidFill>
              </a:rPr>
              <a:t>Health Resources and Services Administration – needs assessments and training programs offered by Public Health Training Centers</a:t>
            </a:r>
          </a:p>
          <a:p>
            <a:pPr lvl="2" eaLnBrk="1" hangingPunct="1">
              <a:lnSpc>
                <a:spcPct val="80000"/>
              </a:lnSpc>
              <a:defRPr/>
            </a:pPr>
            <a:endParaRPr lang="en-US" smtClean="0">
              <a:solidFill>
                <a:srgbClr val="336699"/>
              </a:solidFill>
            </a:endParaRPr>
          </a:p>
          <a:p>
            <a:pPr lvl="1" eaLnBrk="1" hangingPunct="1">
              <a:lnSpc>
                <a:spcPct val="80000"/>
              </a:lnSpc>
              <a:defRPr/>
            </a:pPr>
            <a:r>
              <a:rPr lang="en-US" b="1" smtClean="0">
                <a:solidFill>
                  <a:srgbClr val="336699"/>
                </a:solidFill>
              </a:rPr>
              <a:t>Learning Management Systems for Public Health</a:t>
            </a:r>
          </a:p>
          <a:p>
            <a:pPr lvl="2" eaLnBrk="1" hangingPunct="1">
              <a:lnSpc>
                <a:spcPct val="80000"/>
              </a:lnSpc>
              <a:buFont typeface="Times New Roman" pitchFamily="18" charset="0"/>
              <a:buNone/>
              <a:defRPr/>
            </a:pPr>
            <a:r>
              <a:rPr lang="en-US" sz="1700" smtClean="0">
                <a:solidFill>
                  <a:srgbClr val="336699"/>
                </a:solidFill>
              </a:rPr>
              <a:t> </a:t>
            </a:r>
          </a:p>
          <a:p>
            <a:pPr lvl="2" eaLnBrk="1" hangingPunct="1">
              <a:lnSpc>
                <a:spcPct val="80000"/>
              </a:lnSpc>
              <a:buFont typeface="Times New Roman" pitchFamily="18" charset="0"/>
              <a:buNone/>
              <a:defRPr/>
            </a:pPr>
            <a:endParaRPr lang="en-US" sz="1500" i="1" smtClean="0">
              <a:solidFill>
                <a:srgbClr val="336699"/>
              </a:solidFill>
            </a:endParaRPr>
          </a:p>
          <a:p>
            <a:pPr eaLnBrk="1" hangingPunct="1">
              <a:lnSpc>
                <a:spcPct val="80000"/>
              </a:lnSpc>
              <a:buClr>
                <a:srgbClr val="FFCC00"/>
              </a:buClr>
              <a:buSzPct val="125000"/>
              <a:buFontTx/>
              <a:buNone/>
              <a:defRPr/>
            </a:pPr>
            <a:endParaRPr lang="en-US" sz="1500" smtClean="0">
              <a:solidFill>
                <a:srgbClr val="336699"/>
              </a:solidFill>
            </a:endParaRPr>
          </a:p>
          <a:p>
            <a:pPr eaLnBrk="1" hangingPunct="1">
              <a:lnSpc>
                <a:spcPct val="80000"/>
              </a:lnSpc>
              <a:buClr>
                <a:srgbClr val="FFCC00"/>
              </a:buClr>
              <a:buSzPct val="125000"/>
              <a:buFontTx/>
              <a:buNone/>
              <a:defRPr/>
            </a:pPr>
            <a:endParaRPr lang="en-US" sz="1500" smtClean="0">
              <a:solidFill>
                <a:srgbClr val="336699"/>
              </a:solidFill>
            </a:endParaRPr>
          </a:p>
          <a:p>
            <a:pPr eaLnBrk="1" hangingPunct="1">
              <a:lnSpc>
                <a:spcPct val="80000"/>
              </a:lnSpc>
              <a:buClr>
                <a:srgbClr val="FFCC00"/>
              </a:buClr>
              <a:buSzPct val="125000"/>
              <a:buFontTx/>
              <a:buChar char="•"/>
              <a:defRPr/>
            </a:pPr>
            <a:endParaRPr lang="en-US" sz="1500" smtClean="0">
              <a:solidFill>
                <a:srgbClr val="336699"/>
              </a:solidFill>
            </a:endParaRPr>
          </a:p>
          <a:p>
            <a:pPr eaLnBrk="1" hangingPunct="1">
              <a:lnSpc>
                <a:spcPct val="80000"/>
              </a:lnSpc>
              <a:buClr>
                <a:srgbClr val="FFCC00"/>
              </a:buClr>
              <a:buSzPct val="125000"/>
              <a:buFontTx/>
              <a:buChar char="•"/>
              <a:defRPr/>
            </a:pPr>
            <a:endParaRPr lang="en-US" sz="1500" smtClean="0">
              <a:solidFill>
                <a:srgbClr val="336699"/>
              </a:solidFill>
            </a:endParaRPr>
          </a:p>
          <a:p>
            <a:pPr eaLnBrk="1" hangingPunct="1">
              <a:lnSpc>
                <a:spcPct val="80000"/>
              </a:lnSpc>
              <a:buClr>
                <a:srgbClr val="FFCC00"/>
              </a:buClr>
              <a:buSzPct val="125000"/>
              <a:buFontTx/>
              <a:buChar char="•"/>
              <a:defRPr/>
            </a:pPr>
            <a:endParaRPr lang="en-US" sz="1500" smtClean="0">
              <a:solidFill>
                <a:srgbClr val="336699"/>
              </a:solidFill>
            </a:endParaRPr>
          </a:p>
          <a:p>
            <a:pPr eaLnBrk="1" hangingPunct="1">
              <a:lnSpc>
                <a:spcPct val="80000"/>
              </a:lnSpc>
              <a:buClr>
                <a:srgbClr val="FFCC00"/>
              </a:buClr>
              <a:buSzPct val="125000"/>
              <a:buFontTx/>
              <a:buChar char="•"/>
              <a:defRPr/>
            </a:pPr>
            <a:endParaRPr lang="en-US" sz="1500" b="1" smtClean="0">
              <a:solidFill>
                <a:srgbClr val="336699"/>
              </a:solidFill>
              <a:effectLst>
                <a:outerShdw blurRad="38100" dist="38100" dir="2700000" algn="tl">
                  <a:srgbClr val="C0C0C0"/>
                </a:outerShdw>
              </a:effectLst>
            </a:endParaRPr>
          </a:p>
        </p:txBody>
      </p:sp>
    </p:spTree>
    <p:extLst>
      <p:ext uri="{BB962C8B-B14F-4D97-AF65-F5344CB8AC3E}">
        <p14:creationId xmlns:p14="http://schemas.microsoft.com/office/powerpoint/2010/main" val="145192794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Comments Received</a:t>
            </a:r>
          </a:p>
        </p:txBody>
      </p:sp>
      <p:sp>
        <p:nvSpPr>
          <p:cNvPr id="2" name="Content Placeholder 1"/>
          <p:cNvSpPr>
            <a:spLocks noGrp="1"/>
          </p:cNvSpPr>
          <p:nvPr>
            <p:ph idx="1"/>
          </p:nvPr>
        </p:nvSpPr>
        <p:spPr/>
        <p:txBody>
          <a:bodyPr/>
          <a:lstStyle/>
          <a:p>
            <a:pPr>
              <a:spcBef>
                <a:spcPts val="1200"/>
              </a:spcBef>
            </a:pPr>
            <a:r>
              <a:rPr lang="en-US" dirty="0" smtClean="0"/>
              <a:t>Over 1,000 comments received (over 600 individuals) </a:t>
            </a:r>
          </a:p>
          <a:p>
            <a:pPr>
              <a:spcBef>
                <a:spcPts val="1200"/>
              </a:spcBef>
            </a:pPr>
            <a:r>
              <a:rPr lang="en-US" dirty="0" smtClean="0"/>
              <a:t>Council on Linkages website </a:t>
            </a:r>
          </a:p>
          <a:p>
            <a:pPr>
              <a:spcBef>
                <a:spcPts val="1200"/>
              </a:spcBef>
            </a:pPr>
            <a:r>
              <a:rPr lang="en-US" dirty="0" smtClean="0"/>
              <a:t>Town hall meetings in 2008 (APHA, ASTHO-NACCHO, NALBOH)</a:t>
            </a:r>
          </a:p>
          <a:p>
            <a:pPr>
              <a:spcBef>
                <a:spcPts val="1200"/>
              </a:spcBef>
            </a:pPr>
            <a:r>
              <a:rPr lang="en-US" dirty="0" smtClean="0"/>
              <a:t>Email messages</a:t>
            </a:r>
          </a:p>
          <a:p>
            <a:pPr>
              <a:spcBef>
                <a:spcPts val="1200"/>
              </a:spcBef>
            </a:pPr>
            <a:r>
              <a:rPr lang="en-US" dirty="0" smtClean="0"/>
              <a:t>Letters </a:t>
            </a:r>
          </a:p>
          <a:p>
            <a:endParaRPr lang="en-US" dirty="0"/>
          </a:p>
        </p:txBody>
      </p:sp>
    </p:spTree>
    <p:extLst>
      <p:ext uri="{BB962C8B-B14F-4D97-AF65-F5344CB8AC3E}">
        <p14:creationId xmlns:p14="http://schemas.microsoft.com/office/powerpoint/2010/main" val="1515680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idx="4294967295"/>
          </p:nvPr>
        </p:nvSpPr>
        <p:spPr>
          <a:xfrm>
            <a:off x="304800" y="304800"/>
            <a:ext cx="8839200" cy="762000"/>
          </a:xfrm>
        </p:spPr>
        <p:txBody>
          <a:bodyPr lIns="91440" tIns="45720" rIns="91440" bIns="45720"/>
          <a:lstStyle/>
          <a:p>
            <a:pPr eaLnBrk="1" hangingPunct="1">
              <a:defRPr/>
            </a:pPr>
            <a:r>
              <a:rPr lang="en-US" sz="2400" smtClean="0">
                <a:effectLst>
                  <a:outerShdw blurRad="38100" dist="38100" dir="2700000" algn="tl">
                    <a:srgbClr val="C0C0C0"/>
                  </a:outerShdw>
                </a:effectLst>
              </a:rPr>
              <a:t>The New Core Competencies</a:t>
            </a:r>
          </a:p>
        </p:txBody>
      </p:sp>
      <p:sp>
        <p:nvSpPr>
          <p:cNvPr id="589827" name="Rectangle 3"/>
          <p:cNvSpPr>
            <a:spLocks noGrp="1" noChangeArrowheads="1"/>
          </p:cNvSpPr>
          <p:nvPr>
            <p:ph type="body" idx="4294967295"/>
          </p:nvPr>
        </p:nvSpPr>
        <p:spPr bwMode="auto">
          <a:xfrm>
            <a:off x="381000" y="1219200"/>
            <a:ext cx="8305800" cy="3962400"/>
          </a:xfrm>
          <a:prstGeom prst="rect">
            <a:avLst/>
          </a:prstGeom>
          <a:solidFill>
            <a:srgbClr val="FFFFFF"/>
          </a:solidFill>
          <a:ln w="57150">
            <a:solidFill>
              <a:srgbClr val="FFCC00"/>
            </a:solidFill>
            <a:miter lim="800000"/>
            <a:headEnd/>
            <a:tailEnd/>
          </a:ln>
        </p:spPr>
        <p:txBody>
          <a:bodyPr/>
          <a:lstStyle/>
          <a:p>
            <a:pPr eaLnBrk="1" hangingPunct="1">
              <a:lnSpc>
                <a:spcPct val="90000"/>
              </a:lnSpc>
              <a:buClr>
                <a:srgbClr val="FFCC00"/>
              </a:buClr>
              <a:defRPr/>
            </a:pPr>
            <a:r>
              <a:rPr lang="en-US" sz="1800" smtClean="0">
                <a:solidFill>
                  <a:srgbClr val="336699"/>
                </a:solidFill>
              </a:rPr>
              <a:t>Maintain the original 8 domain framework</a:t>
            </a:r>
          </a:p>
          <a:p>
            <a:pPr eaLnBrk="1" hangingPunct="1">
              <a:lnSpc>
                <a:spcPct val="90000"/>
              </a:lnSpc>
              <a:buClr>
                <a:srgbClr val="FFCC00"/>
              </a:buClr>
              <a:buFont typeface="Times New Roman" pitchFamily="18" charset="0"/>
              <a:buNone/>
              <a:defRPr/>
            </a:pPr>
            <a:endParaRPr lang="en-US" sz="1800" smtClean="0">
              <a:solidFill>
                <a:srgbClr val="336699"/>
              </a:solidFill>
            </a:endParaRPr>
          </a:p>
          <a:p>
            <a:pPr eaLnBrk="1" hangingPunct="1">
              <a:lnSpc>
                <a:spcPct val="90000"/>
              </a:lnSpc>
              <a:buClr>
                <a:srgbClr val="FFCC00"/>
              </a:buClr>
              <a:defRPr/>
            </a:pPr>
            <a:r>
              <a:rPr lang="en-US" sz="1800" smtClean="0">
                <a:solidFill>
                  <a:srgbClr val="336699"/>
                </a:solidFill>
              </a:rPr>
              <a:t>Designed for Tier 1, Tier 2 and Tier 3 public health professionals</a:t>
            </a:r>
          </a:p>
          <a:p>
            <a:pPr eaLnBrk="1" hangingPunct="1">
              <a:lnSpc>
                <a:spcPct val="90000"/>
              </a:lnSpc>
              <a:buClr>
                <a:srgbClr val="FFCC00"/>
              </a:buClr>
              <a:buFont typeface="Times New Roman" pitchFamily="18" charset="0"/>
              <a:buNone/>
              <a:defRPr/>
            </a:pPr>
            <a:endParaRPr lang="en-US" sz="1800" smtClean="0">
              <a:solidFill>
                <a:srgbClr val="336699"/>
              </a:solidFill>
            </a:endParaRPr>
          </a:p>
          <a:p>
            <a:pPr eaLnBrk="1" hangingPunct="1">
              <a:lnSpc>
                <a:spcPct val="90000"/>
              </a:lnSpc>
              <a:buClr>
                <a:srgbClr val="FFCC00"/>
              </a:buClr>
              <a:defRPr/>
            </a:pPr>
            <a:r>
              <a:rPr lang="en-US" sz="1800" smtClean="0">
                <a:solidFill>
                  <a:srgbClr val="336699"/>
                </a:solidFill>
              </a:rPr>
              <a:t>Follow rules for competency development:</a:t>
            </a:r>
          </a:p>
          <a:p>
            <a:pPr lvl="1" eaLnBrk="1" hangingPunct="1">
              <a:lnSpc>
                <a:spcPct val="90000"/>
              </a:lnSpc>
              <a:defRPr/>
            </a:pPr>
            <a:r>
              <a:rPr lang="en-US" sz="1800" smtClean="0">
                <a:solidFill>
                  <a:srgbClr val="336699"/>
                </a:solidFill>
              </a:rPr>
              <a:t>One verb per statement </a:t>
            </a:r>
          </a:p>
          <a:p>
            <a:pPr lvl="1" eaLnBrk="1" hangingPunct="1">
              <a:lnSpc>
                <a:spcPct val="90000"/>
              </a:lnSpc>
              <a:defRPr/>
            </a:pPr>
            <a:r>
              <a:rPr lang="en-US" sz="1800" smtClean="0">
                <a:solidFill>
                  <a:srgbClr val="336699"/>
                </a:solidFill>
              </a:rPr>
              <a:t>No internal modifiers</a:t>
            </a:r>
          </a:p>
          <a:p>
            <a:pPr lvl="1" eaLnBrk="1" hangingPunct="1">
              <a:lnSpc>
                <a:spcPct val="90000"/>
              </a:lnSpc>
              <a:defRPr/>
            </a:pPr>
            <a:r>
              <a:rPr lang="en-US" sz="1800" smtClean="0">
                <a:solidFill>
                  <a:srgbClr val="336699"/>
                </a:solidFill>
              </a:rPr>
              <a:t>Each competency statement placed in one domain</a:t>
            </a:r>
          </a:p>
          <a:p>
            <a:pPr lvl="1" eaLnBrk="1" hangingPunct="1">
              <a:lnSpc>
                <a:spcPct val="90000"/>
              </a:lnSpc>
              <a:buFont typeface="Times New Roman" pitchFamily="18" charset="0"/>
              <a:buNone/>
              <a:defRPr/>
            </a:pPr>
            <a:endParaRPr lang="en-US" sz="1800" smtClean="0">
              <a:solidFill>
                <a:srgbClr val="336699"/>
              </a:solidFill>
            </a:endParaRPr>
          </a:p>
          <a:p>
            <a:pPr lvl="2" eaLnBrk="1" hangingPunct="1">
              <a:lnSpc>
                <a:spcPct val="90000"/>
              </a:lnSpc>
              <a:buClr>
                <a:srgbClr val="FFCC00"/>
              </a:buClr>
              <a:defRPr/>
            </a:pPr>
            <a:r>
              <a:rPr lang="en-US" sz="1600" smtClean="0">
                <a:solidFill>
                  <a:srgbClr val="336699"/>
                </a:solidFill>
              </a:rPr>
              <a:t>Makes each competency more manageable</a:t>
            </a:r>
          </a:p>
          <a:p>
            <a:pPr lvl="2" eaLnBrk="1" hangingPunct="1">
              <a:lnSpc>
                <a:spcPct val="90000"/>
              </a:lnSpc>
              <a:buClr>
                <a:srgbClr val="FFCC00"/>
              </a:buClr>
              <a:buFont typeface="Times New Roman" pitchFamily="18" charset="0"/>
              <a:buNone/>
              <a:defRPr/>
            </a:pPr>
            <a:endParaRPr lang="en-US" sz="1600" smtClean="0">
              <a:solidFill>
                <a:srgbClr val="336699"/>
              </a:solidFill>
            </a:endParaRPr>
          </a:p>
          <a:p>
            <a:pPr lvl="2" eaLnBrk="1" hangingPunct="1">
              <a:lnSpc>
                <a:spcPct val="90000"/>
              </a:lnSpc>
              <a:buClr>
                <a:srgbClr val="FFCC00"/>
              </a:buClr>
              <a:defRPr/>
            </a:pPr>
            <a:r>
              <a:rPr lang="en-US" sz="1600" smtClean="0">
                <a:solidFill>
                  <a:srgbClr val="336699"/>
                </a:solidFill>
              </a:rPr>
              <a:t>Makes each competency more measureable </a:t>
            </a:r>
          </a:p>
          <a:p>
            <a:pPr lvl="2" eaLnBrk="1" hangingPunct="1">
              <a:lnSpc>
                <a:spcPct val="90000"/>
              </a:lnSpc>
              <a:buClr>
                <a:srgbClr val="FFCC00"/>
              </a:buClr>
              <a:defRPr/>
            </a:pPr>
            <a:endParaRPr lang="en-US" sz="1600" smtClean="0">
              <a:solidFill>
                <a:srgbClr val="336699"/>
              </a:solidFill>
            </a:endParaRPr>
          </a:p>
          <a:p>
            <a:pPr eaLnBrk="1" hangingPunct="1">
              <a:lnSpc>
                <a:spcPct val="90000"/>
              </a:lnSpc>
              <a:buClr>
                <a:srgbClr val="FFCC00"/>
              </a:buClr>
              <a:defRPr/>
            </a:pPr>
            <a:endParaRPr lang="en-US" sz="1600" smtClean="0">
              <a:solidFill>
                <a:srgbClr val="336699"/>
              </a:solidFill>
            </a:endParaRPr>
          </a:p>
          <a:p>
            <a:pPr eaLnBrk="1" hangingPunct="1">
              <a:lnSpc>
                <a:spcPct val="90000"/>
              </a:lnSpc>
              <a:buClr>
                <a:srgbClr val="FFCC00"/>
              </a:buClr>
              <a:buFont typeface="Times New Roman" pitchFamily="18" charset="0"/>
              <a:buNone/>
              <a:defRPr/>
            </a:pPr>
            <a:endParaRPr lang="en-US" sz="1600" smtClean="0">
              <a:solidFill>
                <a:srgbClr val="336699"/>
              </a:solidFill>
            </a:endParaRPr>
          </a:p>
          <a:p>
            <a:pPr eaLnBrk="1" hangingPunct="1">
              <a:lnSpc>
                <a:spcPct val="90000"/>
              </a:lnSpc>
              <a:buClr>
                <a:srgbClr val="FFCC00"/>
              </a:buClr>
              <a:defRPr/>
            </a:pPr>
            <a:endParaRPr lang="en-US" sz="1800" b="1" smtClean="0">
              <a:solidFill>
                <a:srgbClr val="336699"/>
              </a:solidFill>
              <a:effectLst>
                <a:outerShdw blurRad="38100" dist="38100" dir="2700000" algn="tl">
                  <a:srgbClr val="C0C0C0"/>
                </a:outerShdw>
              </a:effectLst>
            </a:endParaRPr>
          </a:p>
          <a:p>
            <a:pPr eaLnBrk="1" hangingPunct="1">
              <a:lnSpc>
                <a:spcPct val="90000"/>
              </a:lnSpc>
              <a:buClr>
                <a:srgbClr val="FFCC00"/>
              </a:buClr>
              <a:defRPr/>
            </a:pPr>
            <a:endParaRPr lang="en-US" sz="1800" b="1" smtClean="0">
              <a:solidFill>
                <a:srgbClr val="336699"/>
              </a:solidFill>
              <a:effectLst>
                <a:outerShdw blurRad="38100" dist="38100" dir="2700000" algn="tl">
                  <a:srgbClr val="C0C0C0"/>
                </a:outerShdw>
              </a:effectLst>
            </a:endParaRPr>
          </a:p>
        </p:txBody>
      </p:sp>
    </p:spTree>
    <p:extLst>
      <p:ext uri="{BB962C8B-B14F-4D97-AF65-F5344CB8AC3E}">
        <p14:creationId xmlns:p14="http://schemas.microsoft.com/office/powerpoint/2010/main" val="405937414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6210" name="Rectangle 2"/>
          <p:cNvSpPr>
            <a:spLocks noGrp="1" noChangeArrowheads="1"/>
          </p:cNvSpPr>
          <p:nvPr>
            <p:ph type="title" idx="4294967295"/>
          </p:nvPr>
        </p:nvSpPr>
        <p:spPr>
          <a:xfrm>
            <a:off x="228600" y="304800"/>
            <a:ext cx="9144000" cy="381000"/>
          </a:xfrm>
        </p:spPr>
        <p:txBody>
          <a:bodyPr lIns="91440" tIns="45720" rIns="91440" bIns="45720"/>
          <a:lstStyle/>
          <a:p>
            <a:pPr eaLnBrk="1" hangingPunct="1">
              <a:defRPr/>
            </a:pPr>
            <a:r>
              <a:rPr lang="en-US" sz="2400" b="1" smtClean="0">
                <a:solidFill>
                  <a:srgbClr val="336699"/>
                </a:solidFill>
              </a:rPr>
              <a:t>The Core Competencies are helping organizations</a:t>
            </a:r>
            <a:endParaRPr lang="en-US" sz="2400" smtClean="0">
              <a:solidFill>
                <a:srgbClr val="336699"/>
              </a:solidFill>
              <a:effectLst>
                <a:outerShdw blurRad="38100" dist="38100" dir="2700000" algn="tl">
                  <a:srgbClr val="C0C0C0"/>
                </a:outerShdw>
              </a:effectLst>
            </a:endParaRPr>
          </a:p>
        </p:txBody>
      </p:sp>
      <p:sp>
        <p:nvSpPr>
          <p:cNvPr id="16387" name="Rectangle 3"/>
          <p:cNvSpPr>
            <a:spLocks noChangeArrowheads="1"/>
          </p:cNvSpPr>
          <p:nvPr/>
        </p:nvSpPr>
        <p:spPr bwMode="auto">
          <a:xfrm>
            <a:off x="609600" y="1143000"/>
            <a:ext cx="7772400" cy="5105400"/>
          </a:xfrm>
          <a:prstGeom prst="rect">
            <a:avLst/>
          </a:prstGeom>
          <a:solidFill>
            <a:srgbClr val="FFFFFF"/>
          </a:solidFill>
          <a:ln w="57150">
            <a:solidFill>
              <a:srgbClr val="FFCC00"/>
            </a:solidFill>
            <a:miter lim="800000"/>
            <a:headEnd/>
            <a:tailEnd/>
          </a:ln>
        </p:spPr>
        <p:txBody>
          <a:bodyPr/>
          <a:lstStyle/>
          <a:p>
            <a:pPr marL="533400" indent="-533400">
              <a:spcBef>
                <a:spcPts val="725"/>
              </a:spcBef>
              <a:buClr>
                <a:srgbClr val="FFCC00"/>
              </a:buClr>
              <a:buSzPct val="100000"/>
              <a:buFont typeface="Times New Roman" pitchFamily="18" charset="0"/>
              <a:buNone/>
            </a:pPr>
            <a:r>
              <a:rPr lang="en-US" sz="2000" b="1" smtClean="0">
                <a:solidFill>
                  <a:srgbClr val="006699"/>
                </a:solidFill>
              </a:rPr>
              <a:t>Develop</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Job descriptions</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Workforce competency assessments</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Discipline-specific competencies</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Training plans </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Workforce development plans</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Performance objectives</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Continuing education programs </a:t>
            </a:r>
          </a:p>
          <a:p>
            <a:pPr marL="533400" indent="-533400">
              <a:spcBef>
                <a:spcPts val="725"/>
              </a:spcBef>
              <a:buClr>
                <a:srgbClr val="FFFFFF"/>
              </a:buClr>
              <a:buSzPct val="100000"/>
              <a:buFont typeface="Times New Roman" pitchFamily="18" charset="0"/>
              <a:buNone/>
            </a:pPr>
            <a:endParaRPr lang="en-US" sz="1800" smtClean="0">
              <a:solidFill>
                <a:srgbClr val="006699"/>
              </a:solidFill>
            </a:endParaRPr>
          </a:p>
          <a:p>
            <a:pPr marL="533400" indent="-533400">
              <a:spcBef>
                <a:spcPts val="725"/>
              </a:spcBef>
              <a:buClr>
                <a:srgbClr val="FFFFFF"/>
              </a:buClr>
              <a:buSzPct val="100000"/>
              <a:buFont typeface="Times New Roman" pitchFamily="18" charset="0"/>
              <a:buNone/>
            </a:pPr>
            <a:r>
              <a:rPr lang="en-US" sz="2000" b="1" smtClean="0">
                <a:solidFill>
                  <a:srgbClr val="006699"/>
                </a:solidFill>
              </a:rPr>
              <a:t>Conduct</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Curricula review and development</a:t>
            </a:r>
          </a:p>
          <a:p>
            <a:pPr marL="533400" indent="-533400">
              <a:spcBef>
                <a:spcPts val="725"/>
              </a:spcBef>
              <a:buClr>
                <a:srgbClr val="FFFFFF"/>
              </a:buClr>
              <a:buSzPct val="100000"/>
              <a:buFont typeface="Times New Roman" pitchFamily="18" charset="0"/>
              <a:buBlip>
                <a:blip r:embed="rId3"/>
              </a:buBlip>
            </a:pPr>
            <a:r>
              <a:rPr lang="en-US" sz="1800" smtClean="0">
                <a:solidFill>
                  <a:srgbClr val="006699"/>
                </a:solidFill>
              </a:rPr>
              <a:t>Performance reviews/evaluations</a:t>
            </a:r>
          </a:p>
          <a:p>
            <a:pPr marL="533400" indent="-533400">
              <a:spcBef>
                <a:spcPts val="725"/>
              </a:spcBef>
              <a:buClr>
                <a:srgbClr val="FFFFFF"/>
              </a:buClr>
              <a:buSzPct val="100000"/>
              <a:buFont typeface="Times New Roman" pitchFamily="18" charset="0"/>
              <a:buNone/>
            </a:pPr>
            <a:endParaRPr lang="en-US" sz="1800" smtClean="0">
              <a:solidFill>
                <a:srgbClr val="006699"/>
              </a:solidFill>
            </a:endParaRPr>
          </a:p>
          <a:p>
            <a:pPr marL="533400" indent="-533400">
              <a:spcBef>
                <a:spcPts val="725"/>
              </a:spcBef>
              <a:buClr>
                <a:srgbClr val="FFFFFF"/>
              </a:buClr>
              <a:buSzPct val="100000"/>
              <a:buFont typeface="Times New Roman" pitchFamily="18" charset="0"/>
              <a:buNone/>
            </a:pPr>
            <a:endParaRPr lang="en-US" sz="1600" b="1" smtClean="0">
              <a:solidFill>
                <a:srgbClr val="006699"/>
              </a:solidFill>
            </a:endParaRPr>
          </a:p>
          <a:p>
            <a:pPr marL="533400" indent="-533400">
              <a:spcBef>
                <a:spcPts val="725"/>
              </a:spcBef>
              <a:buClr>
                <a:srgbClr val="FFFFFF"/>
              </a:buClr>
              <a:buSzPct val="100000"/>
              <a:buFont typeface="Times New Roman" pitchFamily="18" charset="0"/>
              <a:buBlip>
                <a:blip r:embed="rId3"/>
              </a:buBlip>
            </a:pPr>
            <a:endParaRPr lang="en-US" sz="1600" smtClean="0">
              <a:solidFill>
                <a:srgbClr val="006699"/>
              </a:solidFill>
            </a:endParaRPr>
          </a:p>
        </p:txBody>
      </p:sp>
    </p:spTree>
    <p:extLst>
      <p:ext uri="{BB962C8B-B14F-4D97-AF65-F5344CB8AC3E}">
        <p14:creationId xmlns:p14="http://schemas.microsoft.com/office/powerpoint/2010/main" val="244014636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04800" y="152400"/>
            <a:ext cx="8391525" cy="838200"/>
          </a:xfrm>
        </p:spPr>
        <p:txBody>
          <a:bodyPr/>
          <a:lstStyle/>
          <a:p>
            <a:pPr eaLnBrk="1" hangingPunct="1"/>
            <a:r>
              <a:rPr lang="en-US" smtClean="0"/>
              <a:t>Future Uses </a:t>
            </a:r>
          </a:p>
        </p:txBody>
      </p:sp>
      <p:sp>
        <p:nvSpPr>
          <p:cNvPr id="17411" name="Rectangle 3"/>
          <p:cNvSpPr>
            <a:spLocks noGrp="1" noChangeArrowheads="1"/>
          </p:cNvSpPr>
          <p:nvPr>
            <p:ph type="body" idx="1"/>
          </p:nvPr>
        </p:nvSpPr>
        <p:spPr bwMode="auto">
          <a:xfrm>
            <a:off x="152400" y="1066800"/>
            <a:ext cx="8763000" cy="5562600"/>
          </a:xfrm>
          <a:noFill/>
          <a:ln w="57150">
            <a:solidFill>
              <a:srgbClr val="FFCC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en-US" sz="2800" dirty="0" smtClean="0"/>
              <a:t>Accreditation</a:t>
            </a:r>
          </a:p>
          <a:p>
            <a:pPr lvl="2" eaLnBrk="1" hangingPunct="1"/>
            <a:r>
              <a:rPr lang="en-US" sz="2000" dirty="0" smtClean="0"/>
              <a:t>Core Competencies are incorporated into the Public Health Accreditation Board (PHAB) standards</a:t>
            </a:r>
          </a:p>
          <a:p>
            <a:pPr lvl="1" eaLnBrk="1" hangingPunct="1"/>
            <a:endParaRPr lang="en-US" sz="2400" dirty="0" smtClean="0"/>
          </a:p>
          <a:p>
            <a:pPr eaLnBrk="1" hangingPunct="1"/>
            <a:r>
              <a:rPr lang="en-US" sz="2800" dirty="0" smtClean="0"/>
              <a:t>Healthy People 2020 Objectives </a:t>
            </a:r>
          </a:p>
          <a:p>
            <a:pPr lvl="2" eaLnBrk="1" hangingPunct="1"/>
            <a:r>
              <a:rPr lang="en-US" sz="1600" i="1" dirty="0" smtClean="0"/>
              <a:t>Increase the proportion of Federal, Tribal, State, and local public health agencies that incorporate Core Competencies for Public Health Professionals into </a:t>
            </a:r>
            <a:r>
              <a:rPr lang="en-US" sz="1600" b="1" i="1" dirty="0" smtClean="0"/>
              <a:t>job descriptions and performance evaluations</a:t>
            </a:r>
            <a:r>
              <a:rPr lang="en-US" sz="1600" i="1" dirty="0" smtClean="0"/>
              <a:t>.</a:t>
            </a:r>
          </a:p>
          <a:p>
            <a:pPr lvl="2" eaLnBrk="1" hangingPunct="1">
              <a:buFont typeface="Times New Roman" pitchFamily="18" charset="0"/>
              <a:buNone/>
            </a:pPr>
            <a:endParaRPr lang="en-US" sz="1600" i="1" dirty="0" smtClean="0"/>
          </a:p>
          <a:p>
            <a:pPr lvl="2" eaLnBrk="1" hangingPunct="1"/>
            <a:r>
              <a:rPr lang="en-US" sz="1600" i="1" dirty="0" smtClean="0"/>
              <a:t>Increase the proportion of Tribal, State, and local public health personnel who receive </a:t>
            </a:r>
            <a:r>
              <a:rPr lang="en-US" sz="1600" b="1" i="1" dirty="0" smtClean="0"/>
              <a:t>continuing education</a:t>
            </a:r>
            <a:r>
              <a:rPr lang="en-US" sz="1600" i="1" dirty="0" smtClean="0"/>
              <a:t> consistent with the Core Competencies for Public Health Professionals (Developmental).</a:t>
            </a:r>
          </a:p>
          <a:p>
            <a:pPr lvl="2" eaLnBrk="1" hangingPunct="1">
              <a:buFont typeface="Times New Roman" pitchFamily="18" charset="0"/>
              <a:buNone/>
            </a:pPr>
            <a:endParaRPr lang="en-US" sz="1600" i="1" dirty="0" smtClean="0"/>
          </a:p>
          <a:p>
            <a:pPr lvl="2" eaLnBrk="1" hangingPunct="1"/>
            <a:r>
              <a:rPr lang="en-US" sz="1600" i="1" dirty="0" smtClean="0"/>
              <a:t>Increase the proportion of Council on Education for Public Health (CEPH) accredited schools of public health, CEPH accredited academic programs, and schools of nursing (with a public health or community health component) that </a:t>
            </a:r>
            <a:r>
              <a:rPr lang="en-US" sz="1600" b="1" i="1" dirty="0" smtClean="0"/>
              <a:t>integrate Core Competencies for Public Health Professionals into curricula.</a:t>
            </a:r>
          </a:p>
          <a:p>
            <a:pPr lvl="2" eaLnBrk="1" hangingPunct="1">
              <a:buFont typeface="Times New Roman" pitchFamily="18" charset="0"/>
              <a:buNone/>
            </a:pPr>
            <a:endParaRPr lang="en-US" sz="1600" i="1" dirty="0" smtClean="0"/>
          </a:p>
          <a:p>
            <a:pPr eaLnBrk="1" hangingPunct="1"/>
            <a:endParaRPr lang="en-US" sz="1600" dirty="0" smtClean="0"/>
          </a:p>
        </p:txBody>
      </p:sp>
    </p:spTree>
    <p:extLst>
      <p:ext uri="{BB962C8B-B14F-4D97-AF65-F5344CB8AC3E}">
        <p14:creationId xmlns:p14="http://schemas.microsoft.com/office/powerpoint/2010/main" val="33868027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p:txBody>
          <a:bodyPr/>
          <a:lstStyle/>
          <a:p>
            <a:pPr lvl="0"/>
            <a:r>
              <a:rPr lang="en-US" dirty="0"/>
              <a:t>Analytic/Assessment Skills</a:t>
            </a:r>
          </a:p>
          <a:p>
            <a:pPr lvl="0"/>
            <a:r>
              <a:rPr lang="en-US" dirty="0"/>
              <a:t>Policy Development/Program Planning Skills</a:t>
            </a:r>
          </a:p>
          <a:p>
            <a:pPr lvl="0"/>
            <a:r>
              <a:rPr lang="en-US" dirty="0" smtClean="0"/>
              <a:t>Communication Skills</a:t>
            </a:r>
            <a:endParaRPr lang="en-US" dirty="0"/>
          </a:p>
          <a:p>
            <a:pPr lvl="0"/>
            <a:r>
              <a:rPr lang="en-US" dirty="0"/>
              <a:t>Cultural Competency Skills</a:t>
            </a:r>
          </a:p>
          <a:p>
            <a:pPr lvl="0"/>
            <a:r>
              <a:rPr lang="en-US" dirty="0"/>
              <a:t>Community Dimensions of Practice Skills</a:t>
            </a:r>
          </a:p>
          <a:p>
            <a:pPr lvl="0"/>
            <a:r>
              <a:rPr lang="en-US" dirty="0"/>
              <a:t>Basic Public Health Sciences Skills</a:t>
            </a:r>
          </a:p>
          <a:p>
            <a:pPr lvl="0"/>
            <a:r>
              <a:rPr lang="en-US" dirty="0"/>
              <a:t>Financial Planning and Management Skills</a:t>
            </a:r>
          </a:p>
          <a:p>
            <a:pPr lvl="0"/>
            <a:r>
              <a:rPr lang="en-US" dirty="0"/>
              <a:t>Leadership and Systems Thinking </a:t>
            </a:r>
            <a:r>
              <a:rPr lang="en-US" dirty="0" smtClean="0"/>
              <a:t>Skills</a:t>
            </a:r>
            <a:endParaRPr lang="en-US" dirty="0"/>
          </a:p>
        </p:txBody>
      </p:sp>
    </p:spTree>
    <p:extLst>
      <p:ext uri="{BB962C8B-B14F-4D97-AF65-F5344CB8AC3E}">
        <p14:creationId xmlns:p14="http://schemas.microsoft.com/office/powerpoint/2010/main" val="305666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a:xfrm>
            <a:off x="466725" y="1219200"/>
            <a:ext cx="8372475" cy="5257800"/>
          </a:xfrm>
        </p:spPr>
        <p:txBody>
          <a:bodyPr/>
          <a:lstStyle/>
          <a:p>
            <a:pPr lvl="0"/>
            <a:r>
              <a:rPr lang="en-US" b="1" dirty="0"/>
              <a:t>Analytic/Assessment </a:t>
            </a:r>
            <a:r>
              <a:rPr lang="en-US" b="1" dirty="0" smtClean="0"/>
              <a:t>Skills</a:t>
            </a:r>
          </a:p>
          <a:p>
            <a:pPr lvl="0"/>
            <a:endParaRPr lang="en-US" dirty="0" smtClean="0"/>
          </a:p>
          <a:p>
            <a:pPr lvl="1"/>
            <a:r>
              <a:rPr lang="en-US" dirty="0" smtClean="0"/>
              <a:t>Identify and understand data</a:t>
            </a:r>
          </a:p>
          <a:p>
            <a:pPr lvl="1"/>
            <a:endParaRPr lang="en-US" dirty="0"/>
          </a:p>
          <a:p>
            <a:pPr lvl="1"/>
            <a:r>
              <a:rPr lang="en-US" dirty="0" smtClean="0"/>
              <a:t>Turn data into information for action</a:t>
            </a:r>
          </a:p>
          <a:p>
            <a:pPr lvl="1"/>
            <a:endParaRPr lang="en-US" dirty="0"/>
          </a:p>
          <a:p>
            <a:pPr lvl="1"/>
            <a:r>
              <a:rPr lang="en-US" dirty="0" smtClean="0"/>
              <a:t>Assess needs and assets to address community health needs</a:t>
            </a:r>
            <a:endParaRPr lang="en-US" dirty="0"/>
          </a:p>
        </p:txBody>
      </p:sp>
    </p:spTree>
    <p:extLst>
      <p:ext uri="{BB962C8B-B14F-4D97-AF65-F5344CB8AC3E}">
        <p14:creationId xmlns:p14="http://schemas.microsoft.com/office/powerpoint/2010/main" val="42609629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a:xfrm>
            <a:off x="466725" y="1219200"/>
            <a:ext cx="7458075" cy="5257800"/>
          </a:xfrm>
        </p:spPr>
        <p:txBody>
          <a:bodyPr/>
          <a:lstStyle/>
          <a:p>
            <a:pPr lvl="0"/>
            <a:r>
              <a:rPr lang="en-US" b="1" dirty="0" smtClean="0"/>
              <a:t>Policy </a:t>
            </a:r>
            <a:r>
              <a:rPr lang="en-US" b="1" dirty="0"/>
              <a:t>Development/Program Planning </a:t>
            </a:r>
            <a:r>
              <a:rPr lang="en-US" b="1" dirty="0" smtClean="0"/>
              <a:t>Skills</a:t>
            </a:r>
          </a:p>
          <a:p>
            <a:pPr lvl="0"/>
            <a:endParaRPr lang="en-US" dirty="0"/>
          </a:p>
          <a:p>
            <a:pPr lvl="1"/>
            <a:r>
              <a:rPr lang="en-US" dirty="0" smtClean="0"/>
              <a:t>Determine needed policies</a:t>
            </a:r>
          </a:p>
          <a:p>
            <a:pPr lvl="1"/>
            <a:endParaRPr lang="en-US" dirty="0"/>
          </a:p>
          <a:p>
            <a:pPr lvl="1"/>
            <a:r>
              <a:rPr lang="en-US" dirty="0" smtClean="0"/>
              <a:t>Effectively advocate for policy</a:t>
            </a:r>
          </a:p>
          <a:p>
            <a:pPr lvl="1"/>
            <a:endParaRPr lang="en-US" dirty="0"/>
          </a:p>
          <a:p>
            <a:pPr lvl="1"/>
            <a:r>
              <a:rPr lang="en-US" dirty="0" smtClean="0"/>
              <a:t>Plan, implement, evaluate, and improve programs</a:t>
            </a:r>
            <a:endParaRPr lang="en-US" dirty="0"/>
          </a:p>
        </p:txBody>
      </p:sp>
    </p:spTree>
    <p:extLst>
      <p:ext uri="{BB962C8B-B14F-4D97-AF65-F5344CB8AC3E}">
        <p14:creationId xmlns:p14="http://schemas.microsoft.com/office/powerpoint/2010/main" val="40701244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p:txBody>
          <a:bodyPr/>
          <a:lstStyle/>
          <a:p>
            <a:pPr lvl="0"/>
            <a:r>
              <a:rPr lang="en-US" b="1" dirty="0" smtClean="0"/>
              <a:t>Communication Skills</a:t>
            </a:r>
          </a:p>
          <a:p>
            <a:pPr lvl="0"/>
            <a:endParaRPr lang="en-US" dirty="0"/>
          </a:p>
          <a:p>
            <a:pPr lvl="1"/>
            <a:r>
              <a:rPr lang="en-US" dirty="0" smtClean="0"/>
              <a:t>Listen</a:t>
            </a:r>
          </a:p>
          <a:p>
            <a:pPr lvl="1"/>
            <a:endParaRPr lang="en-US" dirty="0"/>
          </a:p>
          <a:p>
            <a:pPr lvl="1"/>
            <a:r>
              <a:rPr lang="en-US" dirty="0" smtClean="0"/>
              <a:t>Interpret</a:t>
            </a:r>
          </a:p>
          <a:p>
            <a:pPr lvl="1"/>
            <a:endParaRPr lang="en-US" dirty="0"/>
          </a:p>
          <a:p>
            <a:pPr lvl="1"/>
            <a:r>
              <a:rPr lang="en-US" dirty="0" smtClean="0"/>
              <a:t>Communicate</a:t>
            </a:r>
            <a:endParaRPr lang="en-US" dirty="0"/>
          </a:p>
        </p:txBody>
      </p:sp>
    </p:spTree>
    <p:extLst>
      <p:ext uri="{BB962C8B-B14F-4D97-AF65-F5344CB8AC3E}">
        <p14:creationId xmlns:p14="http://schemas.microsoft.com/office/powerpoint/2010/main" val="521659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a:xfrm>
            <a:off x="466725" y="1219200"/>
            <a:ext cx="8067675" cy="5257800"/>
          </a:xfrm>
        </p:spPr>
        <p:txBody>
          <a:bodyPr/>
          <a:lstStyle/>
          <a:p>
            <a:pPr lvl="0"/>
            <a:r>
              <a:rPr lang="en-US" b="1" dirty="0" smtClean="0"/>
              <a:t>Cultural </a:t>
            </a:r>
            <a:r>
              <a:rPr lang="en-US" b="1" dirty="0"/>
              <a:t>Competency </a:t>
            </a:r>
            <a:r>
              <a:rPr lang="en-US" b="1" dirty="0" smtClean="0"/>
              <a:t>Skills</a:t>
            </a:r>
          </a:p>
          <a:p>
            <a:pPr lvl="0"/>
            <a:endParaRPr lang="en-US" dirty="0"/>
          </a:p>
          <a:p>
            <a:pPr lvl="1"/>
            <a:r>
              <a:rPr lang="en-US" dirty="0" smtClean="0"/>
              <a:t>Understand and effectively respond to diverse needs</a:t>
            </a:r>
          </a:p>
          <a:p>
            <a:pPr lvl="1"/>
            <a:endParaRPr lang="en-US" dirty="0"/>
          </a:p>
          <a:p>
            <a:pPr lvl="1"/>
            <a:r>
              <a:rPr lang="en-US" dirty="0" smtClean="0"/>
              <a:t>Assess organizational cultural diversity and competence</a:t>
            </a:r>
          </a:p>
          <a:p>
            <a:pPr lvl="1"/>
            <a:endParaRPr lang="en-US" dirty="0"/>
          </a:p>
          <a:p>
            <a:pPr lvl="1"/>
            <a:r>
              <a:rPr lang="en-US" dirty="0" smtClean="0"/>
              <a:t>Ensure organizational cultural competence</a:t>
            </a:r>
            <a:endParaRPr lang="en-US" dirty="0"/>
          </a:p>
        </p:txBody>
      </p:sp>
    </p:spTree>
    <p:extLst>
      <p:ext uri="{BB962C8B-B14F-4D97-AF65-F5344CB8AC3E}">
        <p14:creationId xmlns:p14="http://schemas.microsoft.com/office/powerpoint/2010/main" val="22510342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a:xfrm>
            <a:off x="466725" y="1219200"/>
            <a:ext cx="8143875" cy="5257800"/>
          </a:xfrm>
        </p:spPr>
        <p:txBody>
          <a:bodyPr/>
          <a:lstStyle/>
          <a:p>
            <a:pPr lvl="0"/>
            <a:r>
              <a:rPr lang="en-US" b="1" dirty="0" smtClean="0"/>
              <a:t>Community </a:t>
            </a:r>
            <a:r>
              <a:rPr lang="en-US" b="1" dirty="0"/>
              <a:t>Dimensions of Practice </a:t>
            </a:r>
            <a:r>
              <a:rPr lang="en-US" b="1" dirty="0" smtClean="0"/>
              <a:t>Skills</a:t>
            </a:r>
          </a:p>
          <a:p>
            <a:pPr lvl="0"/>
            <a:endParaRPr lang="en-US" dirty="0"/>
          </a:p>
          <a:p>
            <a:pPr lvl="1"/>
            <a:r>
              <a:rPr lang="en-US" dirty="0" smtClean="0"/>
              <a:t>Evaluate and develop linkages and relationships within the community</a:t>
            </a:r>
          </a:p>
          <a:p>
            <a:pPr lvl="1"/>
            <a:endParaRPr lang="en-US" dirty="0"/>
          </a:p>
          <a:p>
            <a:pPr lvl="1"/>
            <a:r>
              <a:rPr lang="en-US" dirty="0" smtClean="0"/>
              <a:t>Maintain and advance partnerships and community involvement</a:t>
            </a:r>
          </a:p>
          <a:p>
            <a:pPr lvl="1"/>
            <a:endParaRPr lang="en-US" dirty="0"/>
          </a:p>
          <a:p>
            <a:pPr lvl="1"/>
            <a:r>
              <a:rPr lang="en-US" dirty="0" smtClean="0"/>
              <a:t>Defend public health policies and programs</a:t>
            </a:r>
          </a:p>
          <a:p>
            <a:pPr lvl="1"/>
            <a:endParaRPr lang="en-US" dirty="0"/>
          </a:p>
          <a:p>
            <a:pPr lvl="1"/>
            <a:r>
              <a:rPr lang="en-US" dirty="0" smtClean="0"/>
              <a:t>Evaluate effectiveness and improve community engagement</a:t>
            </a:r>
            <a:endParaRPr lang="en-US" dirty="0"/>
          </a:p>
        </p:txBody>
      </p:sp>
    </p:spTree>
    <p:extLst>
      <p:ext uri="{BB962C8B-B14F-4D97-AF65-F5344CB8AC3E}">
        <p14:creationId xmlns:p14="http://schemas.microsoft.com/office/powerpoint/2010/main" val="8492254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a:xfrm>
            <a:off x="466725" y="1219200"/>
            <a:ext cx="7381875" cy="5257800"/>
          </a:xfrm>
        </p:spPr>
        <p:txBody>
          <a:bodyPr/>
          <a:lstStyle/>
          <a:p>
            <a:pPr lvl="0"/>
            <a:r>
              <a:rPr lang="en-US" b="1" dirty="0" smtClean="0"/>
              <a:t>Basic </a:t>
            </a:r>
            <a:r>
              <a:rPr lang="en-US" b="1" dirty="0"/>
              <a:t>Public Health Sciences </a:t>
            </a:r>
            <a:r>
              <a:rPr lang="en-US" b="1" dirty="0" smtClean="0"/>
              <a:t>Skills</a:t>
            </a:r>
          </a:p>
          <a:p>
            <a:pPr lvl="0"/>
            <a:endParaRPr lang="en-US" dirty="0"/>
          </a:p>
          <a:p>
            <a:pPr lvl="1"/>
            <a:r>
              <a:rPr lang="en-US" dirty="0" smtClean="0"/>
              <a:t>Incorporate core public health functions into practice</a:t>
            </a:r>
          </a:p>
          <a:p>
            <a:pPr lvl="1"/>
            <a:endParaRPr lang="en-US" dirty="0"/>
          </a:p>
          <a:p>
            <a:pPr lvl="1"/>
            <a:r>
              <a:rPr lang="en-US" dirty="0" smtClean="0"/>
              <a:t>Apply basic sciences to practice</a:t>
            </a:r>
          </a:p>
          <a:p>
            <a:pPr lvl="1"/>
            <a:endParaRPr lang="en-US" dirty="0"/>
          </a:p>
          <a:p>
            <a:pPr lvl="1"/>
            <a:r>
              <a:rPr lang="en-US" dirty="0" smtClean="0"/>
              <a:t>Critique and develop research</a:t>
            </a:r>
          </a:p>
          <a:p>
            <a:pPr lvl="1"/>
            <a:endParaRPr lang="en-US" dirty="0"/>
          </a:p>
          <a:p>
            <a:pPr lvl="1"/>
            <a:r>
              <a:rPr lang="en-US" dirty="0" smtClean="0"/>
              <a:t>Establish academic partnerships</a:t>
            </a:r>
          </a:p>
          <a:p>
            <a:pPr lvl="0"/>
            <a:endParaRPr lang="en-US" dirty="0"/>
          </a:p>
          <a:p>
            <a:pPr lvl="1"/>
            <a:endParaRPr lang="en-US" dirty="0"/>
          </a:p>
        </p:txBody>
      </p:sp>
    </p:spTree>
    <p:extLst>
      <p:ext uri="{BB962C8B-B14F-4D97-AF65-F5344CB8AC3E}">
        <p14:creationId xmlns:p14="http://schemas.microsoft.com/office/powerpoint/2010/main" val="35961182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a:xfrm>
            <a:off x="466725" y="1219200"/>
            <a:ext cx="8448675" cy="5257800"/>
          </a:xfrm>
        </p:spPr>
        <p:txBody>
          <a:bodyPr/>
          <a:lstStyle/>
          <a:p>
            <a:pPr lvl="0"/>
            <a:r>
              <a:rPr lang="en-US" b="1" dirty="0" smtClean="0"/>
              <a:t>Financial </a:t>
            </a:r>
            <a:r>
              <a:rPr lang="en-US" b="1" dirty="0"/>
              <a:t>Planning and Management </a:t>
            </a:r>
            <a:r>
              <a:rPr lang="en-US" b="1" dirty="0" smtClean="0"/>
              <a:t>Skills</a:t>
            </a:r>
          </a:p>
          <a:p>
            <a:pPr lvl="0"/>
            <a:endParaRPr lang="en-US" dirty="0"/>
          </a:p>
          <a:p>
            <a:pPr lvl="1"/>
            <a:r>
              <a:rPr lang="en-US" dirty="0" smtClean="0"/>
              <a:t>Leverage community resources</a:t>
            </a:r>
          </a:p>
          <a:p>
            <a:pPr lvl="1"/>
            <a:endParaRPr lang="en-US" dirty="0"/>
          </a:p>
          <a:p>
            <a:pPr lvl="1"/>
            <a:r>
              <a:rPr lang="en-US" dirty="0" smtClean="0"/>
              <a:t>Manage partnerships and ensure programs are well managed</a:t>
            </a:r>
          </a:p>
          <a:p>
            <a:pPr lvl="1"/>
            <a:endParaRPr lang="en-US" dirty="0"/>
          </a:p>
          <a:p>
            <a:pPr lvl="1"/>
            <a:r>
              <a:rPr lang="en-US" dirty="0" smtClean="0"/>
              <a:t>Evaluate program performance</a:t>
            </a:r>
          </a:p>
          <a:p>
            <a:pPr lvl="1"/>
            <a:endParaRPr lang="en-US" dirty="0"/>
          </a:p>
          <a:p>
            <a:pPr lvl="1"/>
            <a:r>
              <a:rPr lang="en-US" dirty="0" smtClean="0"/>
              <a:t>Motivate</a:t>
            </a:r>
          </a:p>
          <a:p>
            <a:pPr lvl="1"/>
            <a:endParaRPr lang="en-US" dirty="0"/>
          </a:p>
          <a:p>
            <a:pPr lvl="1"/>
            <a:r>
              <a:rPr lang="en-US" dirty="0" smtClean="0"/>
              <a:t>Establish Performance Management System</a:t>
            </a:r>
            <a:endParaRPr lang="en-US" dirty="0"/>
          </a:p>
        </p:txBody>
      </p:sp>
    </p:spTree>
    <p:extLst>
      <p:ext uri="{BB962C8B-B14F-4D97-AF65-F5344CB8AC3E}">
        <p14:creationId xmlns:p14="http://schemas.microsoft.com/office/powerpoint/2010/main" val="23482219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Competencies </a:t>
            </a:r>
            <a:r>
              <a:rPr lang="en-US" dirty="0" smtClean="0"/>
              <a:t>Domains </a:t>
            </a:r>
            <a:endParaRPr lang="en-US" dirty="0"/>
          </a:p>
        </p:txBody>
      </p:sp>
      <p:sp>
        <p:nvSpPr>
          <p:cNvPr id="3" name="Content Placeholder 2"/>
          <p:cNvSpPr>
            <a:spLocks noGrp="1"/>
          </p:cNvSpPr>
          <p:nvPr>
            <p:ph idx="1"/>
          </p:nvPr>
        </p:nvSpPr>
        <p:spPr>
          <a:xfrm>
            <a:off x="457200" y="1219200"/>
            <a:ext cx="8153400" cy="5257800"/>
          </a:xfrm>
        </p:spPr>
        <p:txBody>
          <a:bodyPr/>
          <a:lstStyle/>
          <a:p>
            <a:pPr lvl="0"/>
            <a:r>
              <a:rPr lang="en-US" b="1" dirty="0" smtClean="0"/>
              <a:t>Leadership </a:t>
            </a:r>
            <a:r>
              <a:rPr lang="en-US" b="1" dirty="0"/>
              <a:t>and Systems Thinking </a:t>
            </a:r>
            <a:r>
              <a:rPr lang="en-US" b="1" dirty="0" smtClean="0"/>
              <a:t>Skills</a:t>
            </a:r>
          </a:p>
          <a:p>
            <a:pPr lvl="0"/>
            <a:endParaRPr lang="en-US" dirty="0"/>
          </a:p>
          <a:p>
            <a:pPr lvl="1"/>
            <a:r>
              <a:rPr lang="en-US" dirty="0" smtClean="0"/>
              <a:t>Incorporate ethical standards into the organization</a:t>
            </a:r>
          </a:p>
          <a:p>
            <a:pPr lvl="1"/>
            <a:endParaRPr lang="en-US" dirty="0"/>
          </a:p>
          <a:p>
            <a:pPr lvl="1"/>
            <a:r>
              <a:rPr lang="en-US" dirty="0" smtClean="0"/>
              <a:t>Integrate systems thinking into public health practice</a:t>
            </a:r>
          </a:p>
          <a:p>
            <a:pPr lvl="1"/>
            <a:endParaRPr lang="en-US" dirty="0"/>
          </a:p>
          <a:p>
            <a:pPr lvl="1"/>
            <a:r>
              <a:rPr lang="en-US" dirty="0" smtClean="0"/>
              <a:t>Mentoring</a:t>
            </a:r>
          </a:p>
          <a:p>
            <a:pPr lvl="1"/>
            <a:endParaRPr lang="en-US" dirty="0"/>
          </a:p>
          <a:p>
            <a:pPr lvl="1"/>
            <a:r>
              <a:rPr lang="en-US" dirty="0" smtClean="0"/>
              <a:t>Ensure CQI</a:t>
            </a:r>
          </a:p>
          <a:p>
            <a:pPr lvl="1"/>
            <a:endParaRPr lang="en-US" dirty="0"/>
          </a:p>
          <a:p>
            <a:pPr lvl="1"/>
            <a:r>
              <a:rPr lang="en-US" dirty="0" smtClean="0"/>
              <a:t>Adjust practice to address changing needs and environment</a:t>
            </a:r>
          </a:p>
          <a:p>
            <a:pPr lvl="1"/>
            <a:endParaRPr lang="en-US" dirty="0"/>
          </a:p>
          <a:p>
            <a:pPr lvl="1"/>
            <a:r>
              <a:rPr lang="en-US" dirty="0" smtClean="0"/>
              <a:t>Manage organizational change</a:t>
            </a:r>
          </a:p>
          <a:p>
            <a:pPr lvl="1"/>
            <a:endParaRPr lang="en-US" dirty="0"/>
          </a:p>
        </p:txBody>
      </p:sp>
    </p:spTree>
    <p:extLst>
      <p:ext uri="{BB962C8B-B14F-4D97-AF65-F5344CB8AC3E}">
        <p14:creationId xmlns:p14="http://schemas.microsoft.com/office/powerpoint/2010/main" val="6187565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ChangeArrowheads="1"/>
          </p:cNvSpPr>
          <p:nvPr/>
        </p:nvSpPr>
        <p:spPr bwMode="auto">
          <a:xfrm>
            <a:off x="304800" y="533400"/>
            <a:ext cx="1828800" cy="1905000"/>
          </a:xfrm>
          <a:prstGeom prst="wedgeEllipseCallout">
            <a:avLst>
              <a:gd name="adj1" fmla="val -39843"/>
              <a:gd name="adj2" fmla="val 56083"/>
            </a:avLst>
          </a:prstGeom>
          <a:solidFill>
            <a:schemeClr val="accent1"/>
          </a:solidFill>
          <a:ln w="9525">
            <a:solidFill>
              <a:schemeClr val="tx1"/>
            </a:solidFill>
            <a:miter lim="800000"/>
            <a:headEnd/>
            <a:tailEnd/>
          </a:ln>
        </p:spPr>
        <p:txBody>
          <a:bodyPr/>
          <a:lstStyle/>
          <a:p>
            <a:pPr algn="ctr"/>
            <a:r>
              <a:rPr lang="en-US" sz="1400" dirty="0"/>
              <a:t>Large Issue, Cross Functional Problem, or Sensitive Situation</a:t>
            </a:r>
          </a:p>
        </p:txBody>
      </p:sp>
      <p:sp>
        <p:nvSpPr>
          <p:cNvPr id="8195" name="Oval 3"/>
          <p:cNvSpPr>
            <a:spLocks noChangeArrowheads="1"/>
          </p:cNvSpPr>
          <p:nvPr/>
        </p:nvSpPr>
        <p:spPr bwMode="auto">
          <a:xfrm>
            <a:off x="2286000" y="1295400"/>
            <a:ext cx="1447800" cy="762000"/>
          </a:xfrm>
          <a:prstGeom prst="ellipse">
            <a:avLst/>
          </a:prstGeom>
          <a:solidFill>
            <a:schemeClr val="accent1"/>
          </a:solidFill>
          <a:ln w="9525">
            <a:solidFill>
              <a:schemeClr val="tx1"/>
            </a:solidFill>
            <a:round/>
            <a:headEnd/>
            <a:tailEnd/>
          </a:ln>
        </p:spPr>
        <p:txBody>
          <a:bodyPr wrap="none" anchor="ctr"/>
          <a:lstStyle/>
          <a:p>
            <a:pPr algn="ctr"/>
            <a:r>
              <a:rPr lang="en-US" sz="1800" dirty="0"/>
              <a:t>Explore</a:t>
            </a:r>
          </a:p>
        </p:txBody>
      </p:sp>
      <p:sp>
        <p:nvSpPr>
          <p:cNvPr id="8196" name="Text Box 4"/>
          <p:cNvSpPr txBox="1">
            <a:spLocks noChangeArrowheads="1"/>
          </p:cNvSpPr>
          <p:nvPr/>
        </p:nvSpPr>
        <p:spPr bwMode="auto">
          <a:xfrm>
            <a:off x="3733800" y="1066800"/>
            <a:ext cx="1797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bg2"/>
                </a:solidFill>
              </a:rPr>
              <a:t>Brainstorming </a:t>
            </a:r>
          </a:p>
          <a:p>
            <a:r>
              <a:rPr lang="en-US" sz="1800" dirty="0">
                <a:solidFill>
                  <a:schemeClr val="bg2"/>
                </a:solidFill>
              </a:rPr>
              <a:t>Affinity Diagram</a:t>
            </a:r>
          </a:p>
        </p:txBody>
      </p:sp>
      <p:sp>
        <p:nvSpPr>
          <p:cNvPr id="8197" name="Line 5"/>
          <p:cNvSpPr>
            <a:spLocks noChangeShapeType="1"/>
          </p:cNvSpPr>
          <p:nvPr/>
        </p:nvSpPr>
        <p:spPr bwMode="auto">
          <a:xfrm>
            <a:off x="2133600" y="1295400"/>
            <a:ext cx="228600" cy="22860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198" name="Oval 6"/>
          <p:cNvSpPr>
            <a:spLocks noChangeArrowheads="1"/>
          </p:cNvSpPr>
          <p:nvPr/>
        </p:nvSpPr>
        <p:spPr bwMode="auto">
          <a:xfrm>
            <a:off x="3352800" y="2209800"/>
            <a:ext cx="1447800" cy="762000"/>
          </a:xfrm>
          <a:prstGeom prst="ellipse">
            <a:avLst/>
          </a:prstGeom>
          <a:solidFill>
            <a:schemeClr val="accent1"/>
          </a:solidFill>
          <a:ln w="9525">
            <a:solidFill>
              <a:schemeClr val="tx1"/>
            </a:solidFill>
            <a:round/>
            <a:headEnd/>
            <a:tailEnd/>
          </a:ln>
        </p:spPr>
        <p:txBody>
          <a:bodyPr wrap="none" anchor="ctr"/>
          <a:lstStyle/>
          <a:p>
            <a:pPr algn="ctr"/>
            <a:r>
              <a:rPr lang="en-US" sz="1800" dirty="0"/>
              <a:t>Sort &amp;</a:t>
            </a:r>
          </a:p>
          <a:p>
            <a:pPr algn="ctr"/>
            <a:r>
              <a:rPr lang="en-US" sz="1800" dirty="0"/>
              <a:t>Prioritize</a:t>
            </a:r>
          </a:p>
        </p:txBody>
      </p:sp>
      <p:sp>
        <p:nvSpPr>
          <p:cNvPr id="8199" name="Line 7"/>
          <p:cNvSpPr>
            <a:spLocks noChangeShapeType="1"/>
          </p:cNvSpPr>
          <p:nvPr/>
        </p:nvSpPr>
        <p:spPr bwMode="auto">
          <a:xfrm>
            <a:off x="3352800" y="1981200"/>
            <a:ext cx="304800" cy="22860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0" name="Text Box 8"/>
          <p:cNvSpPr txBox="1">
            <a:spLocks noChangeArrowheads="1"/>
          </p:cNvSpPr>
          <p:nvPr/>
        </p:nvSpPr>
        <p:spPr bwMode="auto">
          <a:xfrm>
            <a:off x="4800600" y="2057400"/>
            <a:ext cx="272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bg2"/>
                </a:solidFill>
              </a:rPr>
              <a:t>Interrelationship DiGraph</a:t>
            </a:r>
          </a:p>
          <a:p>
            <a:r>
              <a:rPr lang="en-US" sz="1800" b="1" dirty="0">
                <a:solidFill>
                  <a:srgbClr val="FF0000"/>
                </a:solidFill>
              </a:rPr>
              <a:t>Prioritization Matrix</a:t>
            </a:r>
          </a:p>
        </p:txBody>
      </p:sp>
      <p:sp>
        <p:nvSpPr>
          <p:cNvPr id="8201" name="Oval 10"/>
          <p:cNvSpPr>
            <a:spLocks noChangeArrowheads="1"/>
          </p:cNvSpPr>
          <p:nvPr/>
        </p:nvSpPr>
        <p:spPr bwMode="auto">
          <a:xfrm>
            <a:off x="4724400" y="3048000"/>
            <a:ext cx="1600200" cy="990600"/>
          </a:xfrm>
          <a:prstGeom prst="ellipse">
            <a:avLst/>
          </a:prstGeom>
          <a:solidFill>
            <a:schemeClr val="accent1"/>
          </a:solidFill>
          <a:ln w="9525">
            <a:solidFill>
              <a:schemeClr val="tx1"/>
            </a:solidFill>
            <a:round/>
            <a:headEnd/>
            <a:tailEnd/>
          </a:ln>
        </p:spPr>
        <p:txBody>
          <a:bodyPr wrap="none" anchor="ctr"/>
          <a:lstStyle/>
          <a:p>
            <a:pPr algn="ctr"/>
            <a:r>
              <a:rPr lang="en-US" sz="1800" dirty="0"/>
              <a:t>Understand &amp;</a:t>
            </a:r>
          </a:p>
          <a:p>
            <a:pPr algn="ctr"/>
            <a:r>
              <a:rPr lang="en-US" sz="1800" dirty="0"/>
              <a:t>Baseline</a:t>
            </a:r>
          </a:p>
        </p:txBody>
      </p:sp>
      <p:sp>
        <p:nvSpPr>
          <p:cNvPr id="8202" name="Line 11"/>
          <p:cNvSpPr>
            <a:spLocks noChangeShapeType="1"/>
          </p:cNvSpPr>
          <p:nvPr/>
        </p:nvSpPr>
        <p:spPr bwMode="auto">
          <a:xfrm>
            <a:off x="4648200" y="2819400"/>
            <a:ext cx="381000" cy="30480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3" name="Text Box 12"/>
          <p:cNvSpPr txBox="1">
            <a:spLocks noChangeArrowheads="1"/>
          </p:cNvSpPr>
          <p:nvPr/>
        </p:nvSpPr>
        <p:spPr bwMode="auto">
          <a:xfrm>
            <a:off x="6400800" y="3124200"/>
            <a:ext cx="1784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bg2"/>
                </a:solidFill>
              </a:rPr>
              <a:t>Radar Chart</a:t>
            </a:r>
          </a:p>
          <a:p>
            <a:r>
              <a:rPr lang="en-US" sz="1800" dirty="0">
                <a:solidFill>
                  <a:schemeClr val="bg2"/>
                </a:solidFill>
              </a:rPr>
              <a:t>SWOT Analysis</a:t>
            </a:r>
          </a:p>
        </p:txBody>
      </p:sp>
      <p:sp>
        <p:nvSpPr>
          <p:cNvPr id="8204" name="Oval 13"/>
          <p:cNvSpPr>
            <a:spLocks noChangeArrowheads="1"/>
          </p:cNvSpPr>
          <p:nvPr/>
        </p:nvSpPr>
        <p:spPr bwMode="auto">
          <a:xfrm>
            <a:off x="6324600" y="4038600"/>
            <a:ext cx="1600200" cy="1066800"/>
          </a:xfrm>
          <a:prstGeom prst="ellipse">
            <a:avLst/>
          </a:prstGeom>
          <a:solidFill>
            <a:schemeClr val="accent1"/>
          </a:solidFill>
          <a:ln w="9525">
            <a:solidFill>
              <a:schemeClr val="tx1"/>
            </a:solidFill>
            <a:round/>
            <a:headEnd/>
            <a:tailEnd/>
          </a:ln>
        </p:spPr>
        <p:txBody>
          <a:bodyPr wrap="none" anchor="ctr"/>
          <a:lstStyle/>
          <a:p>
            <a:pPr algn="ctr"/>
            <a:endParaRPr lang="en-US" sz="1800" dirty="0"/>
          </a:p>
          <a:p>
            <a:pPr algn="ctr"/>
            <a:r>
              <a:rPr lang="en-US" sz="1800" dirty="0"/>
              <a:t>Develop</a:t>
            </a:r>
          </a:p>
          <a:p>
            <a:pPr algn="ctr"/>
            <a:r>
              <a:rPr lang="en-US" sz="1800" dirty="0"/>
              <a:t> Actions &amp; </a:t>
            </a:r>
          </a:p>
          <a:p>
            <a:pPr algn="ctr"/>
            <a:r>
              <a:rPr lang="en-US" sz="1800" dirty="0"/>
              <a:t>Tasks</a:t>
            </a:r>
          </a:p>
          <a:p>
            <a:pPr algn="ctr"/>
            <a:endParaRPr lang="en-US" sz="1800" dirty="0"/>
          </a:p>
        </p:txBody>
      </p:sp>
      <p:sp>
        <p:nvSpPr>
          <p:cNvPr id="8205" name="Line 14"/>
          <p:cNvSpPr>
            <a:spLocks noChangeShapeType="1"/>
          </p:cNvSpPr>
          <p:nvPr/>
        </p:nvSpPr>
        <p:spPr bwMode="auto">
          <a:xfrm>
            <a:off x="6172200" y="3886200"/>
            <a:ext cx="304800" cy="30480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6" name="Text Box 15"/>
          <p:cNvSpPr txBox="1">
            <a:spLocks noChangeArrowheads="1"/>
          </p:cNvSpPr>
          <p:nvPr/>
        </p:nvSpPr>
        <p:spPr bwMode="auto">
          <a:xfrm>
            <a:off x="7924800" y="4327525"/>
            <a:ext cx="1047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bg2"/>
                </a:solidFill>
              </a:rPr>
              <a:t>Tree</a:t>
            </a:r>
          </a:p>
          <a:p>
            <a:r>
              <a:rPr lang="en-US" sz="1800" dirty="0">
                <a:solidFill>
                  <a:schemeClr val="bg2"/>
                </a:solidFill>
              </a:rPr>
              <a:t>Diagram</a:t>
            </a:r>
          </a:p>
        </p:txBody>
      </p:sp>
      <p:sp>
        <p:nvSpPr>
          <p:cNvPr id="8207" name="Oval 18"/>
          <p:cNvSpPr>
            <a:spLocks noChangeArrowheads="1"/>
          </p:cNvSpPr>
          <p:nvPr/>
        </p:nvSpPr>
        <p:spPr bwMode="auto">
          <a:xfrm>
            <a:off x="4343400" y="4343400"/>
            <a:ext cx="1600200" cy="1066800"/>
          </a:xfrm>
          <a:prstGeom prst="ellipse">
            <a:avLst/>
          </a:prstGeom>
          <a:solidFill>
            <a:schemeClr val="accent1"/>
          </a:solidFill>
          <a:ln w="9525">
            <a:solidFill>
              <a:schemeClr val="tx1"/>
            </a:solidFill>
            <a:round/>
            <a:headEnd/>
            <a:tailEnd/>
          </a:ln>
        </p:spPr>
        <p:txBody>
          <a:bodyPr wrap="none" anchor="ctr"/>
          <a:lstStyle/>
          <a:p>
            <a:pPr algn="ctr"/>
            <a:endParaRPr lang="en-US" sz="1800" dirty="0"/>
          </a:p>
          <a:p>
            <a:pPr algn="ctr"/>
            <a:r>
              <a:rPr lang="en-US" sz="1800" dirty="0"/>
              <a:t>Prioritize</a:t>
            </a:r>
          </a:p>
          <a:p>
            <a:pPr algn="ctr"/>
            <a:r>
              <a:rPr lang="en-US" sz="1800" dirty="0"/>
              <a:t>Actions &amp; </a:t>
            </a:r>
          </a:p>
          <a:p>
            <a:pPr algn="ctr"/>
            <a:r>
              <a:rPr lang="en-US" sz="1800" dirty="0"/>
              <a:t>Tasks</a:t>
            </a:r>
          </a:p>
          <a:p>
            <a:pPr algn="ctr"/>
            <a:endParaRPr lang="en-US" sz="1800" dirty="0"/>
          </a:p>
        </p:txBody>
      </p:sp>
      <p:sp>
        <p:nvSpPr>
          <p:cNvPr id="8208" name="Line 19"/>
          <p:cNvSpPr>
            <a:spLocks noChangeShapeType="1"/>
          </p:cNvSpPr>
          <p:nvPr/>
        </p:nvSpPr>
        <p:spPr bwMode="auto">
          <a:xfrm flipH="1">
            <a:off x="5943600" y="4800600"/>
            <a:ext cx="3810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9" name="Text Box 20"/>
          <p:cNvSpPr txBox="1">
            <a:spLocks noChangeArrowheads="1"/>
          </p:cNvSpPr>
          <p:nvPr/>
        </p:nvSpPr>
        <p:spPr bwMode="auto">
          <a:xfrm>
            <a:off x="4267200" y="5431631"/>
            <a:ext cx="31242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bg2"/>
                </a:solidFill>
              </a:rPr>
              <a:t>Control &amp; Influence Plots</a:t>
            </a:r>
          </a:p>
          <a:p>
            <a:r>
              <a:rPr lang="en-US" sz="1800" dirty="0">
                <a:solidFill>
                  <a:schemeClr val="bg2"/>
                </a:solidFill>
              </a:rPr>
              <a:t>Prioritization Matrix</a:t>
            </a:r>
          </a:p>
          <a:p>
            <a:r>
              <a:rPr lang="en-US" sz="1800" dirty="0">
                <a:solidFill>
                  <a:schemeClr val="bg2"/>
                </a:solidFill>
              </a:rPr>
              <a:t>Know &amp; Don’t Know Matrix</a:t>
            </a:r>
          </a:p>
        </p:txBody>
      </p:sp>
      <p:sp>
        <p:nvSpPr>
          <p:cNvPr id="8210" name="Oval 21"/>
          <p:cNvSpPr>
            <a:spLocks noChangeArrowheads="1"/>
          </p:cNvSpPr>
          <p:nvPr/>
        </p:nvSpPr>
        <p:spPr bwMode="auto">
          <a:xfrm>
            <a:off x="2286000" y="4343400"/>
            <a:ext cx="1600200" cy="1066800"/>
          </a:xfrm>
          <a:prstGeom prst="ellipse">
            <a:avLst/>
          </a:prstGeom>
          <a:solidFill>
            <a:schemeClr val="accent1"/>
          </a:solidFill>
          <a:ln w="9525">
            <a:solidFill>
              <a:schemeClr val="tx1"/>
            </a:solidFill>
            <a:round/>
            <a:headEnd/>
            <a:tailEnd/>
          </a:ln>
        </p:spPr>
        <p:txBody>
          <a:bodyPr wrap="none" anchor="ctr"/>
          <a:lstStyle/>
          <a:p>
            <a:pPr algn="ctr"/>
            <a:r>
              <a:rPr lang="en-US" sz="1800" dirty="0"/>
              <a:t>Develop</a:t>
            </a:r>
          </a:p>
          <a:p>
            <a:pPr algn="ctr"/>
            <a:r>
              <a:rPr lang="en-US" sz="1800" dirty="0"/>
              <a:t>Project Plans</a:t>
            </a:r>
          </a:p>
        </p:txBody>
      </p:sp>
      <p:sp>
        <p:nvSpPr>
          <p:cNvPr id="8211" name="Oval 23"/>
          <p:cNvSpPr>
            <a:spLocks noChangeArrowheads="1"/>
          </p:cNvSpPr>
          <p:nvPr/>
        </p:nvSpPr>
        <p:spPr bwMode="auto">
          <a:xfrm>
            <a:off x="304800" y="2819400"/>
            <a:ext cx="1600200" cy="1066800"/>
          </a:xfrm>
          <a:prstGeom prst="ellipse">
            <a:avLst/>
          </a:prstGeom>
          <a:solidFill>
            <a:schemeClr val="accent1"/>
          </a:solidFill>
          <a:ln w="9525">
            <a:solidFill>
              <a:schemeClr val="tx1"/>
            </a:solidFill>
            <a:round/>
            <a:headEnd/>
            <a:tailEnd/>
          </a:ln>
        </p:spPr>
        <p:txBody>
          <a:bodyPr wrap="none" anchor="ctr"/>
          <a:lstStyle/>
          <a:p>
            <a:pPr algn="ctr"/>
            <a:endParaRPr lang="en-US" sz="1800" dirty="0"/>
          </a:p>
          <a:p>
            <a:pPr algn="ctr"/>
            <a:r>
              <a:rPr lang="en-US" sz="1800" dirty="0"/>
              <a:t>Monitor</a:t>
            </a:r>
          </a:p>
          <a:p>
            <a:pPr algn="ctr"/>
            <a:endParaRPr lang="en-US" sz="1800" dirty="0"/>
          </a:p>
        </p:txBody>
      </p:sp>
      <p:sp>
        <p:nvSpPr>
          <p:cNvPr id="8212" name="Line 24"/>
          <p:cNvSpPr>
            <a:spLocks noChangeShapeType="1"/>
          </p:cNvSpPr>
          <p:nvPr/>
        </p:nvSpPr>
        <p:spPr bwMode="auto">
          <a:xfrm flipH="1">
            <a:off x="3886200" y="48768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13" name="Line 25"/>
          <p:cNvSpPr>
            <a:spLocks noChangeShapeType="1"/>
          </p:cNvSpPr>
          <p:nvPr/>
        </p:nvSpPr>
        <p:spPr bwMode="auto">
          <a:xfrm flipH="1">
            <a:off x="1828800" y="4876799"/>
            <a:ext cx="457200" cy="15875"/>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14" name="Text Box 26"/>
          <p:cNvSpPr txBox="1">
            <a:spLocks noChangeArrowheads="1"/>
          </p:cNvSpPr>
          <p:nvPr/>
        </p:nvSpPr>
        <p:spPr bwMode="auto">
          <a:xfrm>
            <a:off x="2574925" y="5370513"/>
            <a:ext cx="1365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bg2"/>
                </a:solidFill>
              </a:rPr>
              <a:t>PERT</a:t>
            </a:r>
          </a:p>
          <a:p>
            <a:r>
              <a:rPr lang="en-US" sz="1800" dirty="0">
                <a:solidFill>
                  <a:schemeClr val="bg2"/>
                </a:solidFill>
              </a:rPr>
              <a:t>Gantt Chart</a:t>
            </a:r>
          </a:p>
        </p:txBody>
      </p:sp>
      <p:sp>
        <p:nvSpPr>
          <p:cNvPr id="8215" name="Text Box 27"/>
          <p:cNvSpPr txBox="1">
            <a:spLocks noChangeArrowheads="1"/>
          </p:cNvSpPr>
          <p:nvPr/>
        </p:nvSpPr>
        <p:spPr bwMode="auto">
          <a:xfrm>
            <a:off x="1981200" y="3276600"/>
            <a:ext cx="160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bg2"/>
                </a:solidFill>
              </a:rPr>
              <a:t>SMART Chart</a:t>
            </a:r>
          </a:p>
        </p:txBody>
      </p:sp>
      <p:sp>
        <p:nvSpPr>
          <p:cNvPr id="8216" name="Text Box 28"/>
          <p:cNvSpPr txBox="1">
            <a:spLocks noChangeArrowheads="1"/>
          </p:cNvSpPr>
          <p:nvPr/>
        </p:nvSpPr>
        <p:spPr bwMode="auto">
          <a:xfrm>
            <a:off x="2895600" y="6324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endParaRPr lang="en-US" dirty="0"/>
          </a:p>
        </p:txBody>
      </p:sp>
      <p:sp>
        <p:nvSpPr>
          <p:cNvPr id="8217" name="Oval 29"/>
          <p:cNvSpPr>
            <a:spLocks noChangeArrowheads="1"/>
          </p:cNvSpPr>
          <p:nvPr/>
        </p:nvSpPr>
        <p:spPr bwMode="auto">
          <a:xfrm>
            <a:off x="228600" y="4343400"/>
            <a:ext cx="1600200" cy="1066800"/>
          </a:xfrm>
          <a:prstGeom prst="ellipse">
            <a:avLst/>
          </a:prstGeom>
          <a:solidFill>
            <a:schemeClr val="accent1"/>
          </a:solidFill>
          <a:ln w="9525">
            <a:solidFill>
              <a:schemeClr val="tx1"/>
            </a:solidFill>
            <a:round/>
            <a:headEnd/>
            <a:tailEnd/>
          </a:ln>
        </p:spPr>
        <p:txBody>
          <a:bodyPr wrap="none" anchor="ctr"/>
          <a:lstStyle/>
          <a:p>
            <a:pPr algn="ctr"/>
            <a:endParaRPr lang="en-US" dirty="0"/>
          </a:p>
          <a:p>
            <a:pPr algn="ctr"/>
            <a:endParaRPr lang="en-US" dirty="0"/>
          </a:p>
          <a:p>
            <a:pPr algn="ctr"/>
            <a:endParaRPr lang="en-US" dirty="0"/>
          </a:p>
        </p:txBody>
      </p:sp>
      <p:sp>
        <p:nvSpPr>
          <p:cNvPr id="8218" name="Line 30"/>
          <p:cNvSpPr>
            <a:spLocks noChangeShapeType="1"/>
          </p:cNvSpPr>
          <p:nvPr/>
        </p:nvSpPr>
        <p:spPr bwMode="auto">
          <a:xfrm flipV="1">
            <a:off x="990600" y="3886200"/>
            <a:ext cx="0" cy="45720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19" name="Text Box 31"/>
          <p:cNvSpPr txBox="1">
            <a:spLocks noChangeArrowheads="1"/>
          </p:cNvSpPr>
          <p:nvPr/>
        </p:nvSpPr>
        <p:spPr bwMode="auto">
          <a:xfrm>
            <a:off x="593725" y="5522913"/>
            <a:ext cx="819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bg2"/>
                </a:solidFill>
              </a:rPr>
              <a:t>PDPC</a:t>
            </a:r>
          </a:p>
        </p:txBody>
      </p:sp>
      <p:sp>
        <p:nvSpPr>
          <p:cNvPr id="8220" name="Text Box 32"/>
          <p:cNvSpPr txBox="1">
            <a:spLocks noChangeArrowheads="1"/>
          </p:cNvSpPr>
          <p:nvPr/>
        </p:nvSpPr>
        <p:spPr bwMode="auto">
          <a:xfrm>
            <a:off x="381000" y="4572000"/>
            <a:ext cx="1276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t>Problem</a:t>
            </a:r>
          </a:p>
          <a:p>
            <a:r>
              <a:rPr lang="en-US" sz="1800" dirty="0"/>
              <a:t>Prevention</a:t>
            </a:r>
          </a:p>
        </p:txBody>
      </p:sp>
      <p:sp>
        <p:nvSpPr>
          <p:cNvPr id="8221" name="Text Box 29"/>
          <p:cNvSpPr txBox="1">
            <a:spLocks noChangeArrowheads="1"/>
          </p:cNvSpPr>
          <p:nvPr/>
        </p:nvSpPr>
        <p:spPr bwMode="auto">
          <a:xfrm>
            <a:off x="1676400" y="188913"/>
            <a:ext cx="74676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dirty="0"/>
              <a:t>General Approach On How To Use The Advanced Tools Of</a:t>
            </a:r>
          </a:p>
          <a:p>
            <a:pPr algn="ctr"/>
            <a:r>
              <a:rPr lang="en-US" sz="1800" dirty="0"/>
              <a:t>Quality Improvement</a:t>
            </a:r>
          </a:p>
          <a:p>
            <a:endParaRPr lang="en-US" sz="1800" dirty="0"/>
          </a:p>
        </p:txBody>
      </p:sp>
      <p:sp>
        <p:nvSpPr>
          <p:cNvPr id="8222" name="Text Box 30"/>
          <p:cNvSpPr txBox="1">
            <a:spLocks noChangeArrowheads="1"/>
          </p:cNvSpPr>
          <p:nvPr/>
        </p:nvSpPr>
        <p:spPr bwMode="auto">
          <a:xfrm>
            <a:off x="288925" y="6218238"/>
            <a:ext cx="4708525"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dirty="0"/>
              <a:t>Source: The Public Health Quality Improvement Handbook, </a:t>
            </a:r>
          </a:p>
          <a:p>
            <a:r>
              <a:rPr lang="en-US" sz="1200" dirty="0"/>
              <a:t>R. Bialek, G. Duffy, J. Moran, Editors, Quality Press, © 2009, p.190</a:t>
            </a:r>
          </a:p>
          <a:p>
            <a:endParaRPr lang="en-US" sz="1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val 2"/>
          <p:cNvSpPr>
            <a:spLocks noChangeArrowheads="1"/>
          </p:cNvSpPr>
          <p:nvPr/>
        </p:nvSpPr>
        <p:spPr bwMode="auto">
          <a:xfrm>
            <a:off x="450850" y="1600200"/>
            <a:ext cx="2514600" cy="914400"/>
          </a:xfrm>
          <a:prstGeom prst="ellipse">
            <a:avLst/>
          </a:prstGeom>
          <a:solidFill>
            <a:schemeClr val="accent1"/>
          </a:solidFill>
          <a:ln w="9525">
            <a:solidFill>
              <a:schemeClr val="tx1"/>
            </a:solidFill>
            <a:round/>
            <a:headEnd/>
            <a:tailEnd/>
          </a:ln>
        </p:spPr>
        <p:txBody>
          <a:bodyPr wrap="none" anchor="ctr"/>
          <a:lstStyle/>
          <a:p>
            <a:endParaRPr lang="en-US" dirty="0"/>
          </a:p>
        </p:txBody>
      </p:sp>
      <p:sp>
        <p:nvSpPr>
          <p:cNvPr id="9219" name="Oval 3"/>
          <p:cNvSpPr>
            <a:spLocks noChangeArrowheads="1"/>
          </p:cNvSpPr>
          <p:nvPr/>
        </p:nvSpPr>
        <p:spPr bwMode="auto">
          <a:xfrm>
            <a:off x="1212850" y="3962400"/>
            <a:ext cx="1219200" cy="228600"/>
          </a:xfrm>
          <a:prstGeom prst="ellipse">
            <a:avLst/>
          </a:prstGeom>
          <a:solidFill>
            <a:schemeClr val="accent1"/>
          </a:solidFill>
          <a:ln w="9525">
            <a:solidFill>
              <a:schemeClr val="tx1"/>
            </a:solidFill>
            <a:round/>
            <a:headEnd/>
            <a:tailEnd/>
          </a:ln>
        </p:spPr>
        <p:txBody>
          <a:bodyPr wrap="none" anchor="ctr"/>
          <a:lstStyle/>
          <a:p>
            <a:endParaRPr lang="en-US" dirty="0"/>
          </a:p>
        </p:txBody>
      </p:sp>
      <p:sp>
        <p:nvSpPr>
          <p:cNvPr id="9220" name="Line 4"/>
          <p:cNvSpPr>
            <a:spLocks noChangeShapeType="1"/>
          </p:cNvSpPr>
          <p:nvPr/>
        </p:nvSpPr>
        <p:spPr bwMode="auto">
          <a:xfrm>
            <a:off x="527050" y="2209800"/>
            <a:ext cx="685800" cy="1828800"/>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p>
        </p:txBody>
      </p:sp>
      <p:sp>
        <p:nvSpPr>
          <p:cNvPr id="9221" name="Line 5"/>
          <p:cNvSpPr>
            <a:spLocks noChangeShapeType="1"/>
          </p:cNvSpPr>
          <p:nvPr/>
        </p:nvSpPr>
        <p:spPr bwMode="auto">
          <a:xfrm flipH="1">
            <a:off x="2432050" y="2209800"/>
            <a:ext cx="457200" cy="1828800"/>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p>
        </p:txBody>
      </p:sp>
      <p:sp>
        <p:nvSpPr>
          <p:cNvPr id="9222" name="Text Box 6"/>
          <p:cNvSpPr txBox="1">
            <a:spLocks noChangeArrowheads="1"/>
          </p:cNvSpPr>
          <p:nvPr/>
        </p:nvSpPr>
        <p:spPr bwMode="auto">
          <a:xfrm>
            <a:off x="457200" y="381000"/>
            <a:ext cx="2508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2400" dirty="0">
                <a:solidFill>
                  <a:schemeClr val="tx2"/>
                </a:solidFill>
              </a:rPr>
              <a:t>Funnel Approach</a:t>
            </a:r>
          </a:p>
        </p:txBody>
      </p:sp>
      <p:sp>
        <p:nvSpPr>
          <p:cNvPr id="9223" name="Text Box 7"/>
          <p:cNvSpPr txBox="1">
            <a:spLocks noChangeArrowheads="1"/>
          </p:cNvSpPr>
          <p:nvPr/>
        </p:nvSpPr>
        <p:spPr bwMode="auto">
          <a:xfrm>
            <a:off x="2127250" y="1103313"/>
            <a:ext cx="64992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1800" dirty="0">
                <a:solidFill>
                  <a:schemeClr val="tx2"/>
                </a:solidFill>
              </a:rPr>
              <a:t>Start with a large issue or </a:t>
            </a:r>
            <a:r>
              <a:rPr lang="en-US" sz="1800" dirty="0" smtClean="0">
                <a:solidFill>
                  <a:schemeClr val="tx2"/>
                </a:solidFill>
              </a:rPr>
              <a:t> problem </a:t>
            </a:r>
            <a:r>
              <a:rPr lang="en-US" sz="1800" dirty="0">
                <a:solidFill>
                  <a:schemeClr val="tx2"/>
                </a:solidFill>
              </a:rPr>
              <a:t>which we want to analyze</a:t>
            </a:r>
          </a:p>
        </p:txBody>
      </p:sp>
      <p:sp>
        <p:nvSpPr>
          <p:cNvPr id="9224" name="AutoShape 8"/>
          <p:cNvSpPr>
            <a:spLocks noChangeArrowheads="1"/>
          </p:cNvSpPr>
          <p:nvPr/>
        </p:nvSpPr>
        <p:spPr bwMode="auto">
          <a:xfrm>
            <a:off x="1441450" y="1219200"/>
            <a:ext cx="685800" cy="685800"/>
          </a:xfrm>
          <a:prstGeom prst="downArrow">
            <a:avLst>
              <a:gd name="adj1" fmla="val 50000"/>
              <a:gd name="adj2" fmla="val 25000"/>
            </a:avLst>
          </a:prstGeom>
          <a:solidFill>
            <a:schemeClr val="accent1"/>
          </a:solidFill>
          <a:ln w="9525">
            <a:solidFill>
              <a:schemeClr val="tx2"/>
            </a:solidFill>
            <a:miter lim="800000"/>
            <a:headEnd/>
            <a:tailEnd/>
          </a:ln>
        </p:spPr>
        <p:txBody>
          <a:bodyPr wrap="none" anchor="ctr"/>
          <a:lstStyle/>
          <a:p>
            <a:pPr algn="ctr"/>
            <a:endParaRPr lang="en-US" dirty="0"/>
          </a:p>
        </p:txBody>
      </p:sp>
      <p:sp>
        <p:nvSpPr>
          <p:cNvPr id="9225" name="Text Box 9"/>
          <p:cNvSpPr txBox="1">
            <a:spLocks noChangeArrowheads="1"/>
          </p:cNvSpPr>
          <p:nvPr/>
        </p:nvSpPr>
        <p:spPr bwMode="auto">
          <a:xfrm>
            <a:off x="1076720" y="2627293"/>
            <a:ext cx="141525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sz="1400" b="1" dirty="0">
                <a:solidFill>
                  <a:schemeClr val="tx2"/>
                </a:solidFill>
              </a:rPr>
              <a:t>Advanced QI </a:t>
            </a:r>
          </a:p>
          <a:p>
            <a:pPr algn="ctr"/>
            <a:r>
              <a:rPr lang="en-US" sz="1400" b="1" dirty="0">
                <a:solidFill>
                  <a:schemeClr val="tx2"/>
                </a:solidFill>
              </a:rPr>
              <a:t>Tools Problem</a:t>
            </a:r>
          </a:p>
          <a:p>
            <a:pPr algn="ctr"/>
            <a:r>
              <a:rPr lang="en-US" sz="1400" b="1" dirty="0">
                <a:solidFill>
                  <a:schemeClr val="tx2"/>
                </a:solidFill>
              </a:rPr>
              <a:t>Solving </a:t>
            </a:r>
          </a:p>
          <a:p>
            <a:pPr algn="ctr"/>
            <a:r>
              <a:rPr lang="en-US" sz="1400" b="1" dirty="0">
                <a:solidFill>
                  <a:schemeClr val="tx2"/>
                </a:solidFill>
              </a:rPr>
              <a:t>Process</a:t>
            </a:r>
          </a:p>
        </p:txBody>
      </p:sp>
      <p:sp>
        <p:nvSpPr>
          <p:cNvPr id="9226" name="AutoShape 10"/>
          <p:cNvSpPr>
            <a:spLocks noChangeArrowheads="1"/>
          </p:cNvSpPr>
          <p:nvPr/>
        </p:nvSpPr>
        <p:spPr bwMode="auto">
          <a:xfrm>
            <a:off x="1593850" y="4114800"/>
            <a:ext cx="457200" cy="3810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dirty="0"/>
          </a:p>
        </p:txBody>
      </p:sp>
      <p:sp>
        <p:nvSpPr>
          <p:cNvPr id="9227" name="Text Box 11"/>
          <p:cNvSpPr txBox="1">
            <a:spLocks noChangeArrowheads="1"/>
          </p:cNvSpPr>
          <p:nvPr/>
        </p:nvSpPr>
        <p:spPr bwMode="auto">
          <a:xfrm>
            <a:off x="527050" y="4581456"/>
            <a:ext cx="7626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2000" dirty="0">
                <a:solidFill>
                  <a:schemeClr val="tx2"/>
                </a:solidFill>
              </a:rPr>
              <a:t>Clear Action Plan to Resolve </a:t>
            </a:r>
            <a:r>
              <a:rPr lang="en-US" sz="2000" dirty="0" smtClean="0">
                <a:solidFill>
                  <a:schemeClr val="tx2"/>
                </a:solidFill>
              </a:rPr>
              <a:t>The </a:t>
            </a:r>
            <a:r>
              <a:rPr lang="en-US" sz="2000" dirty="0">
                <a:solidFill>
                  <a:schemeClr val="tx2"/>
                </a:solidFill>
              </a:rPr>
              <a:t>Problem or Issue Statement </a:t>
            </a:r>
          </a:p>
        </p:txBody>
      </p:sp>
      <p:sp>
        <p:nvSpPr>
          <p:cNvPr id="9228" name="Text Box 12"/>
          <p:cNvSpPr txBox="1">
            <a:spLocks noChangeArrowheads="1"/>
          </p:cNvSpPr>
          <p:nvPr/>
        </p:nvSpPr>
        <p:spPr bwMode="auto">
          <a:xfrm>
            <a:off x="3025775" y="2627313"/>
            <a:ext cx="54324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2000" dirty="0">
                <a:solidFill>
                  <a:schemeClr val="tx2"/>
                </a:solidFill>
              </a:rPr>
              <a:t>Constant process of refinement </a:t>
            </a:r>
            <a:r>
              <a:rPr lang="en-US" sz="2000" dirty="0" smtClean="0">
                <a:solidFill>
                  <a:schemeClr val="tx2"/>
                </a:solidFill>
              </a:rPr>
              <a:t> and </a:t>
            </a:r>
            <a:r>
              <a:rPr lang="en-US" sz="2000" dirty="0">
                <a:solidFill>
                  <a:schemeClr val="tx2"/>
                </a:solidFill>
              </a:rPr>
              <a:t>insight</a:t>
            </a:r>
          </a:p>
        </p:txBody>
      </p:sp>
      <p:sp>
        <p:nvSpPr>
          <p:cNvPr id="9229" name="Line 13"/>
          <p:cNvSpPr>
            <a:spLocks noChangeShapeType="1"/>
          </p:cNvSpPr>
          <p:nvPr/>
        </p:nvSpPr>
        <p:spPr bwMode="auto">
          <a:xfrm>
            <a:off x="1060450" y="2667000"/>
            <a:ext cx="0" cy="762000"/>
          </a:xfrm>
          <a:prstGeom prst="line">
            <a:avLst/>
          </a:prstGeom>
          <a:noFill/>
          <a:ln w="9525">
            <a:solidFill>
              <a:srgbClr val="00206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0" name="Line 14"/>
          <p:cNvSpPr>
            <a:spLocks noChangeShapeType="1"/>
          </p:cNvSpPr>
          <p:nvPr/>
        </p:nvSpPr>
        <p:spPr bwMode="auto">
          <a:xfrm>
            <a:off x="2432050" y="2514600"/>
            <a:ext cx="0" cy="1066800"/>
          </a:xfrm>
          <a:prstGeom prst="line">
            <a:avLst/>
          </a:prstGeom>
          <a:noFill/>
          <a:ln w="9525">
            <a:solidFill>
              <a:srgbClr val="00206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1" name="Text Box 15"/>
          <p:cNvSpPr txBox="1">
            <a:spLocks noChangeArrowheads="1"/>
          </p:cNvSpPr>
          <p:nvPr/>
        </p:nvSpPr>
        <p:spPr bwMode="auto">
          <a:xfrm>
            <a:off x="3276600" y="58674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endParaRPr lang="en-US" dirty="0"/>
          </a:p>
        </p:txBody>
      </p:sp>
      <p:sp>
        <p:nvSpPr>
          <p:cNvPr id="9232" name="Text Box 16"/>
          <p:cNvSpPr txBox="1">
            <a:spLocks noChangeArrowheads="1"/>
          </p:cNvSpPr>
          <p:nvPr/>
        </p:nvSpPr>
        <p:spPr bwMode="auto">
          <a:xfrm>
            <a:off x="260350" y="6038165"/>
            <a:ext cx="690245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00" dirty="0"/>
              <a:t>Source: The Public Health Quality Improvement Handbook, </a:t>
            </a:r>
            <a:r>
              <a:rPr lang="en-US" sz="1000" dirty="0" smtClean="0"/>
              <a:t> R</a:t>
            </a:r>
            <a:r>
              <a:rPr lang="en-US" sz="1000" dirty="0"/>
              <a:t>. Bialek, G. Duffy, J. Moran, Editors, Quality Press, © 2009, p.191</a:t>
            </a:r>
          </a:p>
          <a:p>
            <a:endParaRPr lang="en-US" sz="10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US" dirty="0"/>
              <a:t>Prioritization Matrices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Line 2"/>
          <p:cNvSpPr>
            <a:spLocks noChangeShapeType="1"/>
          </p:cNvSpPr>
          <p:nvPr/>
        </p:nvSpPr>
        <p:spPr bwMode="auto">
          <a:xfrm>
            <a:off x="1524000" y="3276600"/>
            <a:ext cx="5410200" cy="0"/>
          </a:xfrm>
          <a:prstGeom prst="line">
            <a:avLst/>
          </a:prstGeom>
          <a:ln>
            <a:headEnd type="triangle" w="med" len="med"/>
            <a:tailEnd type="triangle" w="med" len="med"/>
          </a:ln>
        </p:spPr>
        <p:style>
          <a:lnRef idx="3">
            <a:schemeClr val="dk1"/>
          </a:lnRef>
          <a:fillRef idx="0">
            <a:schemeClr val="dk1"/>
          </a:fillRef>
          <a:effectRef idx="2">
            <a:schemeClr val="dk1"/>
          </a:effectRef>
          <a:fontRef idx="minor">
            <a:schemeClr val="tx1"/>
          </a:fontRef>
        </p:style>
        <p:txBody>
          <a:bodyPr/>
          <a:lstStyle/>
          <a:p>
            <a:endParaRPr lang="en-US" dirty="0"/>
          </a:p>
        </p:txBody>
      </p:sp>
      <p:sp>
        <p:nvSpPr>
          <p:cNvPr id="185347" name="Text Box 3"/>
          <p:cNvSpPr txBox="1">
            <a:spLocks noChangeArrowheads="1"/>
          </p:cNvSpPr>
          <p:nvPr/>
        </p:nvSpPr>
        <p:spPr bwMode="auto">
          <a:xfrm>
            <a:off x="914400" y="1676400"/>
            <a:ext cx="7010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600" dirty="0">
                <a:solidFill>
                  <a:schemeClr val="accent2"/>
                </a:solidFill>
              </a:rPr>
              <a:t>Decisions  Decisions  Decisions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r>
              <a:rPr lang="en-US" dirty="0"/>
              <a:t>Prioritization Matrices</a:t>
            </a:r>
          </a:p>
        </p:txBody>
      </p:sp>
      <p:sp>
        <p:nvSpPr>
          <p:cNvPr id="184323" name="Rectangle 3"/>
          <p:cNvSpPr>
            <a:spLocks noGrp="1" noChangeArrowheads="1"/>
          </p:cNvSpPr>
          <p:nvPr>
            <p:ph type="body" idx="1"/>
          </p:nvPr>
        </p:nvSpPr>
        <p:spPr>
          <a:xfrm>
            <a:off x="466725" y="1219200"/>
            <a:ext cx="7839075" cy="5257800"/>
          </a:xfrm>
        </p:spPr>
        <p:txBody>
          <a:bodyPr/>
          <a:lstStyle/>
          <a:p>
            <a:r>
              <a:rPr lang="en-US" dirty="0">
                <a:solidFill>
                  <a:schemeClr val="accent2"/>
                </a:solidFill>
              </a:rPr>
              <a:t>Rigorous decision-making </a:t>
            </a:r>
            <a:r>
              <a:rPr lang="en-US" dirty="0" smtClean="0">
                <a:solidFill>
                  <a:schemeClr val="accent2"/>
                </a:solidFill>
              </a:rPr>
              <a:t>tool</a:t>
            </a:r>
          </a:p>
          <a:p>
            <a:endParaRPr lang="en-US" dirty="0">
              <a:solidFill>
                <a:schemeClr val="accent2"/>
              </a:solidFill>
            </a:endParaRPr>
          </a:p>
          <a:p>
            <a:r>
              <a:rPr lang="en-US" dirty="0">
                <a:solidFill>
                  <a:schemeClr val="accent2"/>
                </a:solidFill>
              </a:rPr>
              <a:t>L-shaped matrix </a:t>
            </a:r>
            <a:endParaRPr lang="en-US" dirty="0" smtClean="0">
              <a:solidFill>
                <a:schemeClr val="accent2"/>
              </a:solidFill>
            </a:endParaRPr>
          </a:p>
          <a:p>
            <a:endParaRPr lang="en-US" dirty="0" smtClean="0">
              <a:solidFill>
                <a:schemeClr val="accent2"/>
              </a:solidFill>
            </a:endParaRPr>
          </a:p>
          <a:p>
            <a:r>
              <a:rPr lang="en-US" dirty="0" smtClean="0">
                <a:solidFill>
                  <a:schemeClr val="accent2"/>
                </a:solidFill>
              </a:rPr>
              <a:t>Pair </a:t>
            </a:r>
            <a:r>
              <a:rPr lang="en-US" dirty="0">
                <a:solidFill>
                  <a:schemeClr val="accent2"/>
                </a:solidFill>
              </a:rPr>
              <a:t>wise comparisons of items </a:t>
            </a:r>
            <a:r>
              <a:rPr lang="en-US" b="1" i="1" dirty="0">
                <a:solidFill>
                  <a:schemeClr val="accent2"/>
                </a:solidFill>
              </a:rPr>
              <a:t>Utilizes </a:t>
            </a:r>
            <a:r>
              <a:rPr lang="en-US" dirty="0">
                <a:solidFill>
                  <a:schemeClr val="accent2"/>
                </a:solidFill>
              </a:rPr>
              <a:t>a decision criteria to make a </a:t>
            </a:r>
            <a:r>
              <a:rPr lang="en-US" dirty="0" smtClean="0">
                <a:solidFill>
                  <a:schemeClr val="accent2"/>
                </a:solidFill>
              </a:rPr>
              <a:t>selection</a:t>
            </a:r>
            <a:endParaRPr lang="en-US" dirty="0">
              <a:solidFill>
                <a:schemeClr val="accent2"/>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dirty="0"/>
              <a:t>Why Prioritization Matrices?</a:t>
            </a:r>
          </a:p>
        </p:txBody>
      </p:sp>
      <p:sp>
        <p:nvSpPr>
          <p:cNvPr id="187395" name="Rectangle 3"/>
          <p:cNvSpPr>
            <a:spLocks noGrp="1" noChangeArrowheads="1"/>
          </p:cNvSpPr>
          <p:nvPr>
            <p:ph type="body" idx="1"/>
          </p:nvPr>
        </p:nvSpPr>
        <p:spPr>
          <a:xfrm>
            <a:off x="685800" y="1143000"/>
            <a:ext cx="8077200" cy="4105275"/>
          </a:xfrm>
        </p:spPr>
        <p:txBody>
          <a:bodyPr/>
          <a:lstStyle/>
          <a:p>
            <a:pPr>
              <a:lnSpc>
                <a:spcPct val="90000"/>
              </a:lnSpc>
            </a:pPr>
            <a:r>
              <a:rPr lang="en-US" sz="2400" dirty="0">
                <a:solidFill>
                  <a:schemeClr val="accent2"/>
                </a:solidFill>
              </a:rPr>
              <a:t>Consistency in the </a:t>
            </a:r>
            <a:r>
              <a:rPr lang="en-US" sz="2400" dirty="0" smtClean="0">
                <a:solidFill>
                  <a:schemeClr val="accent2"/>
                </a:solidFill>
              </a:rPr>
              <a:t>judgment process</a:t>
            </a:r>
          </a:p>
          <a:p>
            <a:pPr>
              <a:lnSpc>
                <a:spcPct val="90000"/>
              </a:lnSpc>
            </a:pPr>
            <a:endParaRPr lang="en-US" sz="2400" dirty="0">
              <a:solidFill>
                <a:schemeClr val="accent2"/>
              </a:solidFill>
            </a:endParaRPr>
          </a:p>
          <a:p>
            <a:pPr>
              <a:lnSpc>
                <a:spcPct val="90000"/>
              </a:lnSpc>
            </a:pPr>
            <a:r>
              <a:rPr lang="en-US" sz="2400" dirty="0">
                <a:solidFill>
                  <a:schemeClr val="accent2"/>
                </a:solidFill>
              </a:rPr>
              <a:t>Pick decision criteria drivers before </a:t>
            </a:r>
            <a:r>
              <a:rPr lang="en-US" sz="2400" dirty="0" smtClean="0">
                <a:solidFill>
                  <a:schemeClr val="accent2"/>
                </a:solidFill>
              </a:rPr>
              <a:t>starting</a:t>
            </a:r>
          </a:p>
          <a:p>
            <a:pPr>
              <a:lnSpc>
                <a:spcPct val="90000"/>
              </a:lnSpc>
            </a:pPr>
            <a:endParaRPr lang="en-US" sz="2400" dirty="0">
              <a:solidFill>
                <a:schemeClr val="accent2"/>
              </a:solidFill>
            </a:endParaRPr>
          </a:p>
          <a:p>
            <a:pPr>
              <a:lnSpc>
                <a:spcPct val="90000"/>
              </a:lnSpc>
            </a:pPr>
            <a:r>
              <a:rPr lang="en-US" sz="2400" dirty="0">
                <a:solidFill>
                  <a:schemeClr val="accent2"/>
                </a:solidFill>
              </a:rPr>
              <a:t>Develop a numerical scale to represent each </a:t>
            </a:r>
            <a:r>
              <a:rPr lang="en-US" sz="2400" dirty="0" smtClean="0">
                <a:solidFill>
                  <a:schemeClr val="accent2"/>
                </a:solidFill>
              </a:rPr>
              <a:t>judgment</a:t>
            </a:r>
          </a:p>
          <a:p>
            <a:pPr>
              <a:lnSpc>
                <a:spcPct val="90000"/>
              </a:lnSpc>
            </a:pPr>
            <a:endParaRPr lang="en-US" sz="2400" dirty="0">
              <a:solidFill>
                <a:schemeClr val="accent2"/>
              </a:solidFill>
            </a:endParaRPr>
          </a:p>
          <a:p>
            <a:pPr>
              <a:lnSpc>
                <a:spcPct val="90000"/>
              </a:lnSpc>
            </a:pPr>
            <a:r>
              <a:rPr lang="en-US" sz="2400" dirty="0">
                <a:solidFill>
                  <a:schemeClr val="accent2"/>
                </a:solidFill>
              </a:rPr>
              <a:t>Pairwise comparison – how do they </a:t>
            </a:r>
            <a:r>
              <a:rPr lang="en-US" sz="2400" dirty="0" smtClean="0">
                <a:solidFill>
                  <a:schemeClr val="accent2"/>
                </a:solidFill>
              </a:rPr>
              <a:t>relate</a:t>
            </a:r>
          </a:p>
          <a:p>
            <a:pPr>
              <a:lnSpc>
                <a:spcPct val="90000"/>
              </a:lnSpc>
            </a:pPr>
            <a:endParaRPr lang="en-US" sz="2400" dirty="0">
              <a:solidFill>
                <a:schemeClr val="accent2"/>
              </a:solidFill>
            </a:endParaRPr>
          </a:p>
          <a:p>
            <a:pPr>
              <a:lnSpc>
                <a:spcPct val="90000"/>
              </a:lnSpc>
            </a:pPr>
            <a:r>
              <a:rPr lang="en-US" sz="2400" dirty="0">
                <a:solidFill>
                  <a:schemeClr val="accent2"/>
                </a:solidFill>
              </a:rPr>
              <a:t>Develop weighting by </a:t>
            </a:r>
            <a:r>
              <a:rPr lang="en-US" sz="2400" dirty="0" smtClean="0">
                <a:solidFill>
                  <a:schemeClr val="accent2"/>
                </a:solidFill>
              </a:rPr>
              <a:t>consensus</a:t>
            </a:r>
          </a:p>
          <a:p>
            <a:pPr>
              <a:lnSpc>
                <a:spcPct val="90000"/>
              </a:lnSpc>
            </a:pPr>
            <a:endParaRPr lang="en-US" sz="2400" dirty="0">
              <a:solidFill>
                <a:schemeClr val="accent2"/>
              </a:solidFill>
            </a:endParaRPr>
          </a:p>
          <a:p>
            <a:pPr marL="0" indent="0">
              <a:lnSpc>
                <a:spcPct val="90000"/>
              </a:lnSpc>
              <a:buNone/>
            </a:pPr>
            <a:endParaRPr lang="en-US" sz="2400" dirty="0">
              <a:solidFill>
                <a:schemeClr val="accent2"/>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dirty="0"/>
              <a:t>Why Prioritization Matrices?</a:t>
            </a:r>
          </a:p>
        </p:txBody>
      </p:sp>
      <p:sp>
        <p:nvSpPr>
          <p:cNvPr id="187395" name="Rectangle 3"/>
          <p:cNvSpPr>
            <a:spLocks noGrp="1" noChangeArrowheads="1"/>
          </p:cNvSpPr>
          <p:nvPr>
            <p:ph type="body" idx="1"/>
          </p:nvPr>
        </p:nvSpPr>
        <p:spPr>
          <a:xfrm>
            <a:off x="685800" y="1143000"/>
            <a:ext cx="8077200" cy="4105275"/>
          </a:xfrm>
        </p:spPr>
        <p:txBody>
          <a:bodyPr/>
          <a:lstStyle/>
          <a:p>
            <a:pPr marL="0" indent="0">
              <a:lnSpc>
                <a:spcPct val="90000"/>
              </a:lnSpc>
              <a:buNone/>
            </a:pPr>
            <a:endParaRPr lang="en-US" sz="2400" dirty="0">
              <a:solidFill>
                <a:schemeClr val="accent2"/>
              </a:solidFill>
            </a:endParaRPr>
          </a:p>
          <a:p>
            <a:pPr>
              <a:lnSpc>
                <a:spcPct val="90000"/>
              </a:lnSpc>
            </a:pPr>
            <a:r>
              <a:rPr lang="en-US" sz="2400" dirty="0">
                <a:solidFill>
                  <a:schemeClr val="accent2"/>
                </a:solidFill>
              </a:rPr>
              <a:t>Best to do it quickly – first inclination is usually </a:t>
            </a:r>
            <a:r>
              <a:rPr lang="en-US" sz="2400" dirty="0" smtClean="0">
                <a:solidFill>
                  <a:schemeClr val="accent2"/>
                </a:solidFill>
              </a:rPr>
              <a:t>correct</a:t>
            </a:r>
          </a:p>
          <a:p>
            <a:pPr marL="0" indent="0">
              <a:lnSpc>
                <a:spcPct val="90000"/>
              </a:lnSpc>
              <a:buNone/>
            </a:pPr>
            <a:endParaRPr lang="en-US" sz="2400" dirty="0">
              <a:solidFill>
                <a:schemeClr val="accent2"/>
              </a:solidFill>
            </a:endParaRPr>
          </a:p>
          <a:p>
            <a:pPr>
              <a:lnSpc>
                <a:spcPct val="90000"/>
              </a:lnSpc>
            </a:pPr>
            <a:r>
              <a:rPr lang="en-US" sz="2400" dirty="0">
                <a:solidFill>
                  <a:schemeClr val="accent2"/>
                </a:solidFill>
              </a:rPr>
              <a:t>Let the experts decide – expertise will rotate in the group on different pairwise comparisons</a:t>
            </a:r>
          </a:p>
          <a:p>
            <a:pPr>
              <a:lnSpc>
                <a:spcPct val="90000"/>
              </a:lnSpc>
            </a:pPr>
            <a:endParaRPr lang="en-US" sz="2400" dirty="0">
              <a:solidFill>
                <a:schemeClr val="accent2"/>
              </a:solidFill>
            </a:endParaRPr>
          </a:p>
        </p:txBody>
      </p:sp>
    </p:spTree>
    <p:extLst>
      <p:ext uri="{BB962C8B-B14F-4D97-AF65-F5344CB8AC3E}">
        <p14:creationId xmlns:p14="http://schemas.microsoft.com/office/powerpoint/2010/main" val="21896262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US" dirty="0"/>
              <a:t>Decision Criteria</a:t>
            </a:r>
          </a:p>
        </p:txBody>
      </p:sp>
      <p:sp>
        <p:nvSpPr>
          <p:cNvPr id="188419" name="Rectangle 3"/>
          <p:cNvSpPr>
            <a:spLocks noGrp="1" noChangeArrowheads="1"/>
          </p:cNvSpPr>
          <p:nvPr>
            <p:ph type="body" idx="1"/>
          </p:nvPr>
        </p:nvSpPr>
        <p:spPr>
          <a:xfrm>
            <a:off x="466725" y="1219200"/>
            <a:ext cx="8220075" cy="5257800"/>
          </a:xfrm>
        </p:spPr>
        <p:txBody>
          <a:bodyPr/>
          <a:lstStyle/>
          <a:p>
            <a:r>
              <a:rPr lang="en-US" sz="2800" dirty="0">
                <a:solidFill>
                  <a:schemeClr val="accent2"/>
                </a:solidFill>
              </a:rPr>
              <a:t>Develop standards for judgment before starting </a:t>
            </a:r>
            <a:endParaRPr lang="en-US" sz="2800" dirty="0" smtClean="0">
              <a:solidFill>
                <a:schemeClr val="accent2"/>
              </a:solidFill>
            </a:endParaRPr>
          </a:p>
          <a:p>
            <a:endParaRPr lang="en-US" sz="2800" dirty="0">
              <a:solidFill>
                <a:schemeClr val="accent2"/>
              </a:solidFill>
            </a:endParaRPr>
          </a:p>
          <a:p>
            <a:r>
              <a:rPr lang="en-US" sz="2800" dirty="0">
                <a:solidFill>
                  <a:schemeClr val="accent2"/>
                </a:solidFill>
              </a:rPr>
              <a:t>Must stick to </a:t>
            </a:r>
            <a:r>
              <a:rPr lang="en-US" sz="2800" dirty="0" smtClean="0">
                <a:solidFill>
                  <a:schemeClr val="accent2"/>
                </a:solidFill>
              </a:rPr>
              <a:t>them</a:t>
            </a:r>
          </a:p>
          <a:p>
            <a:endParaRPr lang="en-US" sz="2800" dirty="0">
              <a:solidFill>
                <a:schemeClr val="accent2"/>
              </a:solidFill>
            </a:endParaRPr>
          </a:p>
          <a:p>
            <a:r>
              <a:rPr lang="en-US" sz="2800" dirty="0">
                <a:solidFill>
                  <a:schemeClr val="accent2"/>
                </a:solidFill>
              </a:rPr>
              <a:t>Must group standards set and not your </a:t>
            </a:r>
            <a:r>
              <a:rPr lang="en-US" sz="2800" dirty="0" smtClean="0">
                <a:solidFill>
                  <a:schemeClr val="accent2"/>
                </a:solidFill>
              </a:rPr>
              <a:t>own</a:t>
            </a:r>
          </a:p>
          <a:p>
            <a:endParaRPr lang="en-US" sz="2800" dirty="0">
              <a:solidFill>
                <a:schemeClr val="accent2"/>
              </a:solidFill>
            </a:endParaRPr>
          </a:p>
          <a:p>
            <a:r>
              <a:rPr lang="en-US" sz="2800" dirty="0">
                <a:solidFill>
                  <a:schemeClr val="accent2"/>
                </a:solidFill>
              </a:rPr>
              <a:t>Cannot switch standards part way </a:t>
            </a:r>
            <a:r>
              <a:rPr lang="en-US" sz="2800" dirty="0" smtClean="0">
                <a:solidFill>
                  <a:schemeClr val="accent2"/>
                </a:solidFill>
              </a:rPr>
              <a:t>through</a:t>
            </a:r>
          </a:p>
          <a:p>
            <a:endParaRPr lang="en-US" sz="2800" dirty="0">
              <a:solidFill>
                <a:schemeClr val="accent2"/>
              </a:solidFill>
            </a:endParaRPr>
          </a:p>
          <a:p>
            <a:r>
              <a:rPr lang="en-US" sz="2800" dirty="0">
                <a:solidFill>
                  <a:schemeClr val="accent2"/>
                </a:solidFill>
              </a:rPr>
              <a:t>Easy to skip this step and just assign arbitrary priorities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762000" y="304800"/>
            <a:ext cx="7172325" cy="914400"/>
          </a:xfrm>
        </p:spPr>
        <p:txBody>
          <a:bodyPr/>
          <a:lstStyle/>
          <a:p>
            <a:r>
              <a:rPr lang="en-US" sz="3200" dirty="0"/>
              <a:t>Some Decision Criteria Drivers</a:t>
            </a:r>
            <a:br>
              <a:rPr lang="en-US" sz="3200" dirty="0"/>
            </a:br>
            <a:endParaRPr lang="en-US" sz="3200" dirty="0"/>
          </a:p>
        </p:txBody>
      </p:sp>
      <p:sp>
        <p:nvSpPr>
          <p:cNvPr id="189443" name="Rectangle 3"/>
          <p:cNvSpPr>
            <a:spLocks noGrp="1" noChangeArrowheads="1"/>
          </p:cNvSpPr>
          <p:nvPr>
            <p:ph type="body" sz="half" idx="1"/>
          </p:nvPr>
        </p:nvSpPr>
        <p:spPr>
          <a:xfrm>
            <a:off x="533400" y="1447800"/>
            <a:ext cx="3810000" cy="4105275"/>
          </a:xfrm>
        </p:spPr>
        <p:txBody>
          <a:bodyPr/>
          <a:lstStyle/>
          <a:p>
            <a:pPr marL="742950" lvl="1" indent="-285750">
              <a:spcBef>
                <a:spcPct val="20000"/>
              </a:spcBef>
            </a:pPr>
            <a:r>
              <a:rPr lang="en-US" sz="2000" dirty="0">
                <a:solidFill>
                  <a:schemeClr val="accent2"/>
                </a:solidFill>
              </a:rPr>
              <a:t>Improved quality</a:t>
            </a:r>
          </a:p>
          <a:p>
            <a:pPr marL="742950" lvl="1" indent="-285750">
              <a:spcBef>
                <a:spcPct val="20000"/>
              </a:spcBef>
            </a:pPr>
            <a:r>
              <a:rPr lang="en-US" sz="2000" dirty="0">
                <a:solidFill>
                  <a:schemeClr val="accent2"/>
                </a:solidFill>
              </a:rPr>
              <a:t>Lower costs</a:t>
            </a:r>
          </a:p>
          <a:p>
            <a:pPr marL="742950" lvl="1" indent="-285750">
              <a:spcBef>
                <a:spcPct val="20000"/>
              </a:spcBef>
            </a:pPr>
            <a:r>
              <a:rPr lang="en-US" sz="2000" dirty="0">
                <a:solidFill>
                  <a:schemeClr val="accent2"/>
                </a:solidFill>
              </a:rPr>
              <a:t>Improved delivery</a:t>
            </a:r>
          </a:p>
          <a:p>
            <a:pPr marL="742950" lvl="1" indent="-285750">
              <a:spcBef>
                <a:spcPct val="20000"/>
              </a:spcBef>
            </a:pPr>
            <a:r>
              <a:rPr lang="en-US" sz="2000" dirty="0">
                <a:solidFill>
                  <a:schemeClr val="accent2"/>
                </a:solidFill>
              </a:rPr>
              <a:t>Improved productivity</a:t>
            </a:r>
          </a:p>
          <a:p>
            <a:pPr marL="742950" lvl="1" indent="-285750">
              <a:spcBef>
                <a:spcPct val="20000"/>
              </a:spcBef>
            </a:pPr>
            <a:r>
              <a:rPr lang="en-US" sz="2000" dirty="0">
                <a:solidFill>
                  <a:schemeClr val="accent2"/>
                </a:solidFill>
              </a:rPr>
              <a:t>Better Human Resource allocation</a:t>
            </a:r>
          </a:p>
          <a:p>
            <a:pPr marL="742950" lvl="1" indent="-285750">
              <a:spcBef>
                <a:spcPct val="20000"/>
              </a:spcBef>
            </a:pPr>
            <a:r>
              <a:rPr lang="en-US" sz="2000" dirty="0">
                <a:solidFill>
                  <a:schemeClr val="accent2"/>
                </a:solidFill>
              </a:rPr>
              <a:t>Improved financial results</a:t>
            </a:r>
          </a:p>
          <a:p>
            <a:pPr marL="742950" lvl="1" indent="-285750">
              <a:spcBef>
                <a:spcPct val="20000"/>
              </a:spcBef>
            </a:pPr>
            <a:r>
              <a:rPr lang="en-US" sz="2000" dirty="0">
                <a:solidFill>
                  <a:schemeClr val="accent2"/>
                </a:solidFill>
              </a:rPr>
              <a:t>Use of latest technology</a:t>
            </a:r>
          </a:p>
          <a:p>
            <a:pPr marL="742950" lvl="1" indent="-285750">
              <a:spcBef>
                <a:spcPct val="20000"/>
              </a:spcBef>
            </a:pPr>
            <a:r>
              <a:rPr lang="en-US" sz="2000" dirty="0">
                <a:solidFill>
                  <a:schemeClr val="accent2"/>
                </a:solidFill>
              </a:rPr>
              <a:t>Easy to sell</a:t>
            </a:r>
          </a:p>
          <a:p>
            <a:pPr marL="742950" lvl="1" indent="-285750">
              <a:spcBef>
                <a:spcPct val="20000"/>
              </a:spcBef>
            </a:pPr>
            <a:r>
              <a:rPr lang="en-US" sz="2000" dirty="0">
                <a:solidFill>
                  <a:schemeClr val="accent2"/>
                </a:solidFill>
              </a:rPr>
              <a:t>Effectiveness</a:t>
            </a:r>
          </a:p>
        </p:txBody>
      </p:sp>
      <p:sp>
        <p:nvSpPr>
          <p:cNvPr id="189444" name="Rectangle 4"/>
          <p:cNvSpPr>
            <a:spLocks noGrp="1" noChangeArrowheads="1"/>
          </p:cNvSpPr>
          <p:nvPr>
            <p:ph type="body" sz="half" idx="2"/>
          </p:nvPr>
        </p:nvSpPr>
        <p:spPr>
          <a:xfrm>
            <a:off x="4724400" y="1371600"/>
            <a:ext cx="3810000" cy="4105275"/>
          </a:xfrm>
        </p:spPr>
        <p:txBody>
          <a:bodyPr/>
          <a:lstStyle/>
          <a:p>
            <a:pPr marL="742950" lvl="1" indent="-285750">
              <a:spcBef>
                <a:spcPct val="20000"/>
              </a:spcBef>
            </a:pPr>
            <a:r>
              <a:rPr lang="en-US" sz="2000" dirty="0">
                <a:solidFill>
                  <a:schemeClr val="accent2"/>
                </a:solidFill>
              </a:rPr>
              <a:t>Improved outcomes</a:t>
            </a:r>
          </a:p>
          <a:p>
            <a:pPr marL="742950" lvl="1" indent="-285750">
              <a:spcBef>
                <a:spcPct val="20000"/>
              </a:spcBef>
            </a:pPr>
            <a:r>
              <a:rPr lang="en-US" sz="2000" dirty="0">
                <a:solidFill>
                  <a:schemeClr val="accent2"/>
                </a:solidFill>
              </a:rPr>
              <a:t>Better service</a:t>
            </a:r>
          </a:p>
          <a:p>
            <a:pPr marL="742950" lvl="1" indent="-285750">
              <a:spcBef>
                <a:spcPct val="20000"/>
              </a:spcBef>
            </a:pPr>
            <a:r>
              <a:rPr lang="en-US" sz="2000" dirty="0">
                <a:solidFill>
                  <a:schemeClr val="accent2"/>
                </a:solidFill>
              </a:rPr>
              <a:t>Increased client satisfaction</a:t>
            </a:r>
          </a:p>
          <a:p>
            <a:pPr marL="742950" lvl="1" indent="-285750">
              <a:spcBef>
                <a:spcPct val="20000"/>
              </a:spcBef>
            </a:pPr>
            <a:r>
              <a:rPr lang="en-US" sz="2000" dirty="0">
                <a:solidFill>
                  <a:schemeClr val="accent2"/>
                </a:solidFill>
              </a:rPr>
              <a:t>Minimal impact to group</a:t>
            </a:r>
          </a:p>
          <a:p>
            <a:pPr marL="742950" lvl="1" indent="-285750">
              <a:spcBef>
                <a:spcPct val="20000"/>
              </a:spcBef>
            </a:pPr>
            <a:r>
              <a:rPr lang="en-US" sz="2000" dirty="0">
                <a:solidFill>
                  <a:schemeClr val="accent2"/>
                </a:solidFill>
              </a:rPr>
              <a:t>Improved flexibility</a:t>
            </a:r>
          </a:p>
          <a:p>
            <a:pPr marL="742950" lvl="1" indent="-285750">
              <a:spcBef>
                <a:spcPct val="20000"/>
              </a:spcBef>
            </a:pPr>
            <a:r>
              <a:rPr lang="en-US" sz="2000" dirty="0">
                <a:solidFill>
                  <a:schemeClr val="accent2"/>
                </a:solidFill>
              </a:rPr>
              <a:t>Easily used</a:t>
            </a:r>
          </a:p>
          <a:p>
            <a:pPr marL="742950" lvl="1" indent="-285750">
              <a:spcBef>
                <a:spcPct val="20000"/>
              </a:spcBef>
            </a:pPr>
            <a:r>
              <a:rPr lang="en-US" sz="2000" dirty="0">
                <a:solidFill>
                  <a:schemeClr val="accent2"/>
                </a:solidFill>
              </a:rPr>
              <a:t>High probability of success</a:t>
            </a:r>
          </a:p>
          <a:p>
            <a:pPr marL="742950" lvl="1" indent="-285750">
              <a:spcBef>
                <a:spcPct val="20000"/>
              </a:spcBef>
            </a:pPr>
            <a:r>
              <a:rPr lang="en-US" sz="2000" dirty="0">
                <a:solidFill>
                  <a:schemeClr val="accent2"/>
                </a:solidFill>
              </a:rPr>
              <a:t>Efficiency</a:t>
            </a:r>
          </a:p>
          <a:p>
            <a:pPr marL="742950" lvl="1" indent="-285750">
              <a:spcBef>
                <a:spcPct val="20000"/>
              </a:spcBef>
            </a:pPr>
            <a:r>
              <a:rPr lang="en-US" sz="2000" dirty="0">
                <a:solidFill>
                  <a:schemeClr val="accent2"/>
                </a:solidFill>
              </a:rPr>
              <a:t>Equitable</a:t>
            </a:r>
          </a:p>
          <a:p>
            <a:pPr marL="742950" lvl="1" indent="-285750">
              <a:spcBef>
                <a:spcPct val="20000"/>
              </a:spcBef>
            </a:pPr>
            <a:endParaRPr lang="en-US" dirty="0">
              <a:solidFill>
                <a:schemeClr val="accent2"/>
              </a:solidFill>
            </a:endParaRPr>
          </a:p>
          <a:p>
            <a:pPr marL="342900" indent="-342900">
              <a:spcBef>
                <a:spcPct val="20000"/>
              </a:spcBef>
            </a:pPr>
            <a:endParaRPr lang="en-US" dirty="0">
              <a:solidFill>
                <a:schemeClr val="accent2"/>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US" dirty="0"/>
              <a:t>Pairwise Comparison Questions</a:t>
            </a:r>
          </a:p>
        </p:txBody>
      </p:sp>
      <p:sp>
        <p:nvSpPr>
          <p:cNvPr id="190467" name="Rectangle 3"/>
          <p:cNvSpPr>
            <a:spLocks noGrp="1" noChangeArrowheads="1"/>
          </p:cNvSpPr>
          <p:nvPr>
            <p:ph type="body" idx="1"/>
          </p:nvPr>
        </p:nvSpPr>
        <p:spPr>
          <a:xfrm>
            <a:off x="466725" y="1219200"/>
            <a:ext cx="8143875" cy="5257800"/>
          </a:xfrm>
        </p:spPr>
        <p:txBody>
          <a:bodyPr/>
          <a:lstStyle/>
          <a:p>
            <a:r>
              <a:rPr lang="en-US" dirty="0">
                <a:solidFill>
                  <a:schemeClr val="accent2"/>
                </a:solidFill>
              </a:rPr>
              <a:t>Does having ______ contribute more than ________ in achieving the goal?</a:t>
            </a:r>
          </a:p>
          <a:p>
            <a:endParaRPr lang="en-US" dirty="0">
              <a:solidFill>
                <a:schemeClr val="accent2"/>
              </a:solidFill>
            </a:endParaRPr>
          </a:p>
          <a:p>
            <a:r>
              <a:rPr lang="en-US" dirty="0">
                <a:solidFill>
                  <a:schemeClr val="accent2"/>
                </a:solidFill>
              </a:rPr>
              <a:t>Will ____ lead towards the goal more than ______?</a:t>
            </a:r>
          </a:p>
          <a:p>
            <a:endParaRPr lang="en-US" dirty="0">
              <a:solidFill>
                <a:schemeClr val="accent2"/>
              </a:solidFill>
            </a:endParaRPr>
          </a:p>
          <a:p>
            <a:r>
              <a:rPr lang="en-US" sz="2800" dirty="0">
                <a:solidFill>
                  <a:schemeClr val="accent2"/>
                </a:solidFill>
              </a:rPr>
              <a:t>Your first inclination is usually correct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dirty="0"/>
              <a:t>Prioritization Matrix</a:t>
            </a:r>
          </a:p>
        </p:txBody>
      </p:sp>
      <p:sp>
        <p:nvSpPr>
          <p:cNvPr id="191491" name="Rectangle 3"/>
          <p:cNvSpPr>
            <a:spLocks noChangeArrowheads="1"/>
          </p:cNvSpPr>
          <p:nvPr/>
        </p:nvSpPr>
        <p:spPr bwMode="auto">
          <a:xfrm>
            <a:off x="1219200" y="1066800"/>
            <a:ext cx="6477000" cy="4419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1492" name="Line 4"/>
          <p:cNvSpPr>
            <a:spLocks noChangeShapeType="1"/>
          </p:cNvSpPr>
          <p:nvPr/>
        </p:nvSpPr>
        <p:spPr bwMode="auto">
          <a:xfrm>
            <a:off x="1219200" y="1066800"/>
            <a:ext cx="6477000" cy="441960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3" name="Line 5"/>
          <p:cNvSpPr>
            <a:spLocks noChangeShapeType="1"/>
          </p:cNvSpPr>
          <p:nvPr/>
        </p:nvSpPr>
        <p:spPr bwMode="auto">
          <a:xfrm>
            <a:off x="1219200" y="1905000"/>
            <a:ext cx="6477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4" name="Line 6"/>
          <p:cNvSpPr>
            <a:spLocks noChangeShapeType="1"/>
          </p:cNvSpPr>
          <p:nvPr/>
        </p:nvSpPr>
        <p:spPr bwMode="auto">
          <a:xfrm>
            <a:off x="1219200" y="2743200"/>
            <a:ext cx="6477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5" name="Line 7"/>
          <p:cNvSpPr>
            <a:spLocks noChangeShapeType="1"/>
          </p:cNvSpPr>
          <p:nvPr/>
        </p:nvSpPr>
        <p:spPr bwMode="auto">
          <a:xfrm>
            <a:off x="1219200" y="3733800"/>
            <a:ext cx="6477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6" name="Line 8"/>
          <p:cNvSpPr>
            <a:spLocks noChangeShapeType="1"/>
          </p:cNvSpPr>
          <p:nvPr/>
        </p:nvSpPr>
        <p:spPr bwMode="auto">
          <a:xfrm>
            <a:off x="1219200" y="4572000"/>
            <a:ext cx="6477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7" name="Line 9"/>
          <p:cNvSpPr>
            <a:spLocks noChangeShapeType="1"/>
          </p:cNvSpPr>
          <p:nvPr/>
        </p:nvSpPr>
        <p:spPr bwMode="auto">
          <a:xfrm>
            <a:off x="2438400" y="1066800"/>
            <a:ext cx="0" cy="441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8" name="Line 10"/>
          <p:cNvSpPr>
            <a:spLocks noChangeShapeType="1"/>
          </p:cNvSpPr>
          <p:nvPr/>
        </p:nvSpPr>
        <p:spPr bwMode="auto">
          <a:xfrm>
            <a:off x="3657600" y="1066800"/>
            <a:ext cx="0" cy="441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9" name="Line 11"/>
          <p:cNvSpPr>
            <a:spLocks noChangeShapeType="1"/>
          </p:cNvSpPr>
          <p:nvPr/>
        </p:nvSpPr>
        <p:spPr bwMode="auto">
          <a:xfrm>
            <a:off x="5105400" y="1066800"/>
            <a:ext cx="0" cy="441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500" name="Line 12"/>
          <p:cNvSpPr>
            <a:spLocks noChangeShapeType="1"/>
          </p:cNvSpPr>
          <p:nvPr/>
        </p:nvSpPr>
        <p:spPr bwMode="auto">
          <a:xfrm>
            <a:off x="6324600" y="1066800"/>
            <a:ext cx="0" cy="441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501" name="Text Box 13"/>
          <p:cNvSpPr txBox="1">
            <a:spLocks noChangeArrowheads="1"/>
          </p:cNvSpPr>
          <p:nvPr/>
        </p:nvSpPr>
        <p:spPr bwMode="auto">
          <a:xfrm>
            <a:off x="7696200" y="1091121"/>
            <a:ext cx="781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Score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US" dirty="0"/>
              <a:t>Prioritization </a:t>
            </a:r>
          </a:p>
        </p:txBody>
      </p:sp>
      <p:sp>
        <p:nvSpPr>
          <p:cNvPr id="192515" name="Rectangle 3"/>
          <p:cNvSpPr>
            <a:spLocks noGrp="1" noChangeArrowheads="1"/>
          </p:cNvSpPr>
          <p:nvPr>
            <p:ph type="body" idx="1"/>
          </p:nvPr>
        </p:nvSpPr>
        <p:spPr>
          <a:xfrm>
            <a:off x="466725" y="1219200"/>
            <a:ext cx="8143875" cy="5257800"/>
          </a:xfrm>
        </p:spPr>
        <p:txBody>
          <a:bodyPr/>
          <a:lstStyle/>
          <a:p>
            <a:r>
              <a:rPr lang="en-US" dirty="0">
                <a:solidFill>
                  <a:schemeClr val="accent2"/>
                </a:solidFill>
              </a:rPr>
              <a:t>Based on the works of Thomas L. Saaty</a:t>
            </a:r>
          </a:p>
          <a:p>
            <a:endParaRPr lang="en-US" dirty="0">
              <a:solidFill>
                <a:schemeClr val="accent2"/>
              </a:solidFill>
            </a:endParaRPr>
          </a:p>
          <a:p>
            <a:pPr lvl="1"/>
            <a:r>
              <a:rPr lang="en-US" dirty="0">
                <a:solidFill>
                  <a:schemeClr val="accent2"/>
                </a:solidFill>
              </a:rPr>
              <a:t>Decision Making: The Analytical Hierarchy </a:t>
            </a:r>
            <a:r>
              <a:rPr lang="en-US" dirty="0" smtClean="0">
                <a:solidFill>
                  <a:schemeClr val="accent2"/>
                </a:solidFill>
              </a:rPr>
              <a:t>Process</a:t>
            </a:r>
          </a:p>
          <a:p>
            <a:pPr lvl="1"/>
            <a:endParaRPr lang="en-US" dirty="0">
              <a:solidFill>
                <a:schemeClr val="accent2"/>
              </a:solidFill>
            </a:endParaRPr>
          </a:p>
          <a:p>
            <a:pPr lvl="1"/>
            <a:r>
              <a:rPr lang="en-US" dirty="0">
                <a:solidFill>
                  <a:schemeClr val="accent2"/>
                </a:solidFill>
              </a:rPr>
              <a:t>Decision Making </a:t>
            </a:r>
            <a:r>
              <a:rPr lang="en-US" dirty="0" smtClean="0">
                <a:solidFill>
                  <a:schemeClr val="accent2"/>
                </a:solidFill>
              </a:rPr>
              <a:t>for </a:t>
            </a:r>
            <a:r>
              <a:rPr lang="en-US" dirty="0">
                <a:solidFill>
                  <a:schemeClr val="accent2"/>
                </a:solidFill>
              </a:rPr>
              <a:t>Leaders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dirty="0"/>
              <a:t>Prioritization Matrix</a:t>
            </a:r>
          </a:p>
        </p:txBody>
      </p:sp>
      <p:sp>
        <p:nvSpPr>
          <p:cNvPr id="193539" name="Rectangle 3"/>
          <p:cNvSpPr>
            <a:spLocks noGrp="1" noChangeArrowheads="1"/>
          </p:cNvSpPr>
          <p:nvPr>
            <p:ph type="body" idx="1"/>
          </p:nvPr>
        </p:nvSpPr>
        <p:spPr>
          <a:xfrm>
            <a:off x="457200" y="1219200"/>
            <a:ext cx="7696200" cy="5257800"/>
          </a:xfrm>
        </p:spPr>
        <p:txBody>
          <a:bodyPr/>
          <a:lstStyle/>
          <a:p>
            <a:pPr>
              <a:buFont typeface="Times New Roman" pitchFamily="18" charset="0"/>
              <a:buNone/>
            </a:pPr>
            <a:r>
              <a:rPr lang="en-US" dirty="0">
                <a:solidFill>
                  <a:schemeClr val="accent2"/>
                </a:solidFill>
              </a:rPr>
              <a:t>Need weighting criteria for pairwise comparisons</a:t>
            </a:r>
            <a:r>
              <a:rPr lang="en-US" dirty="0" smtClean="0">
                <a:solidFill>
                  <a:schemeClr val="accent2"/>
                </a:solidFill>
              </a:rPr>
              <a:t>:</a:t>
            </a:r>
          </a:p>
          <a:p>
            <a:pPr>
              <a:buFont typeface="Times New Roman" pitchFamily="18" charset="0"/>
              <a:buNone/>
            </a:pPr>
            <a:endParaRPr lang="en-US" dirty="0">
              <a:solidFill>
                <a:schemeClr val="accent2"/>
              </a:solidFill>
            </a:endParaRPr>
          </a:p>
          <a:p>
            <a:r>
              <a:rPr lang="en-US" dirty="0">
                <a:solidFill>
                  <a:schemeClr val="accent2"/>
                </a:solidFill>
              </a:rPr>
              <a:t>Rating Scale:</a:t>
            </a:r>
          </a:p>
          <a:p>
            <a:pPr lvl="1">
              <a:buFont typeface="Times New Roman" pitchFamily="18" charset="0"/>
              <a:buNone/>
            </a:pPr>
            <a:r>
              <a:rPr lang="en-US" dirty="0">
                <a:solidFill>
                  <a:schemeClr val="accent2"/>
                </a:solidFill>
              </a:rPr>
              <a:t>1 – equally important</a:t>
            </a:r>
          </a:p>
          <a:p>
            <a:pPr lvl="1">
              <a:buFont typeface="Times New Roman" pitchFamily="18" charset="0"/>
              <a:buNone/>
            </a:pPr>
            <a:r>
              <a:rPr lang="en-US" dirty="0">
                <a:solidFill>
                  <a:schemeClr val="accent2"/>
                </a:solidFill>
              </a:rPr>
              <a:t>5 – significantly more important</a:t>
            </a:r>
          </a:p>
          <a:p>
            <a:pPr lvl="1">
              <a:buFont typeface="Times New Roman" pitchFamily="18" charset="0"/>
              <a:buNone/>
            </a:pPr>
            <a:r>
              <a:rPr lang="en-US" dirty="0">
                <a:solidFill>
                  <a:schemeClr val="accent2"/>
                </a:solidFill>
              </a:rPr>
              <a:t>10 - exceedingly more important</a:t>
            </a:r>
          </a:p>
          <a:p>
            <a:pPr lvl="1">
              <a:buFont typeface="Times New Roman" pitchFamily="18" charset="0"/>
              <a:buNone/>
            </a:pPr>
            <a:r>
              <a:rPr lang="en-US" dirty="0">
                <a:solidFill>
                  <a:schemeClr val="accent2"/>
                </a:solidFill>
              </a:rPr>
              <a:t>1/5 - significantly less important</a:t>
            </a:r>
          </a:p>
          <a:p>
            <a:pPr lvl="1">
              <a:buFont typeface="Times New Roman" pitchFamily="18" charset="0"/>
              <a:buNone/>
            </a:pPr>
            <a:r>
              <a:rPr lang="en-US" dirty="0">
                <a:solidFill>
                  <a:schemeClr val="accent2"/>
                </a:solidFill>
              </a:rPr>
              <a:t>1/10 - exceedingly less important</a:t>
            </a:r>
          </a:p>
          <a:p>
            <a:pPr lvl="1">
              <a:buFont typeface="Times New Roman" pitchFamily="18" charset="0"/>
              <a:buNone/>
            </a:pPr>
            <a:endParaRPr lang="en-US" dirty="0">
              <a:solidFill>
                <a:schemeClr val="accent2"/>
              </a:solidFill>
            </a:endParaRPr>
          </a:p>
          <a:p>
            <a:pPr lvl="1"/>
            <a:endParaRPr lang="en-US" dirty="0">
              <a:solidFill>
                <a:schemeClr val="accent2"/>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dirty="0"/>
              <a:t>Prioritization Matrix </a:t>
            </a:r>
          </a:p>
        </p:txBody>
      </p:sp>
      <p:sp>
        <p:nvSpPr>
          <p:cNvPr id="202755" name="Rectangle 3"/>
          <p:cNvSpPr>
            <a:spLocks noGrp="1" noChangeArrowheads="1"/>
          </p:cNvSpPr>
          <p:nvPr>
            <p:ph type="body" idx="1"/>
          </p:nvPr>
        </p:nvSpPr>
        <p:spPr/>
        <p:txBody>
          <a:bodyPr/>
          <a:lstStyle/>
          <a:p>
            <a:r>
              <a:rPr lang="en-US" dirty="0">
                <a:solidFill>
                  <a:schemeClr val="accent2"/>
                </a:solidFill>
              </a:rPr>
              <a:t>Benefits</a:t>
            </a:r>
            <a:r>
              <a:rPr lang="en-US" dirty="0" smtClean="0">
                <a:solidFill>
                  <a:schemeClr val="accent2"/>
                </a:solidFill>
              </a:rPr>
              <a:t>:</a:t>
            </a:r>
          </a:p>
          <a:p>
            <a:endParaRPr lang="en-US" dirty="0">
              <a:solidFill>
                <a:schemeClr val="accent2"/>
              </a:solidFill>
            </a:endParaRPr>
          </a:p>
          <a:p>
            <a:pPr lvl="1"/>
            <a:r>
              <a:rPr lang="en-US" dirty="0" smtClean="0">
                <a:solidFill>
                  <a:schemeClr val="accent2"/>
                </a:solidFill>
              </a:rPr>
              <a:t>Rules</a:t>
            </a:r>
          </a:p>
          <a:p>
            <a:pPr lvl="1"/>
            <a:endParaRPr lang="en-US" dirty="0">
              <a:solidFill>
                <a:schemeClr val="accent2"/>
              </a:solidFill>
            </a:endParaRPr>
          </a:p>
          <a:p>
            <a:pPr lvl="1"/>
            <a:r>
              <a:rPr lang="en-US" dirty="0" smtClean="0">
                <a:solidFill>
                  <a:schemeClr val="accent2"/>
                </a:solidFill>
              </a:rPr>
              <a:t>Quantitative</a:t>
            </a:r>
          </a:p>
          <a:p>
            <a:pPr lvl="1"/>
            <a:endParaRPr lang="en-US" dirty="0">
              <a:solidFill>
                <a:schemeClr val="accent2"/>
              </a:solidFill>
            </a:endParaRPr>
          </a:p>
          <a:p>
            <a:pPr lvl="1"/>
            <a:r>
              <a:rPr lang="en-US" dirty="0" smtClean="0">
                <a:solidFill>
                  <a:schemeClr val="accent2"/>
                </a:solidFill>
              </a:rPr>
              <a:t>Objective</a:t>
            </a:r>
          </a:p>
          <a:p>
            <a:pPr lvl="1"/>
            <a:endParaRPr lang="en-US" dirty="0">
              <a:solidFill>
                <a:schemeClr val="accent2"/>
              </a:solidFill>
            </a:endParaRPr>
          </a:p>
          <a:p>
            <a:pPr lvl="1"/>
            <a:r>
              <a:rPr lang="en-US" dirty="0" smtClean="0">
                <a:solidFill>
                  <a:schemeClr val="accent2"/>
                </a:solidFill>
              </a:rPr>
              <a:t>Discipline</a:t>
            </a:r>
          </a:p>
          <a:p>
            <a:pPr lvl="1"/>
            <a:endParaRPr lang="en-US" dirty="0">
              <a:solidFill>
                <a:schemeClr val="accent2"/>
              </a:solidFill>
            </a:endParaRPr>
          </a:p>
          <a:p>
            <a:pPr lvl="1"/>
            <a:r>
              <a:rPr lang="en-US" dirty="0">
                <a:solidFill>
                  <a:schemeClr val="accent2"/>
                </a:solidFill>
              </a:rPr>
              <a:t>Focus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447800" y="1416050"/>
            <a:ext cx="6553200" cy="3657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800" dirty="0"/>
          </a:p>
        </p:txBody>
      </p:sp>
      <p:sp>
        <p:nvSpPr>
          <p:cNvPr id="16387" name="Line 3"/>
          <p:cNvSpPr>
            <a:spLocks noChangeShapeType="1"/>
          </p:cNvSpPr>
          <p:nvPr/>
        </p:nvSpPr>
        <p:spPr bwMode="auto">
          <a:xfrm>
            <a:off x="3124200" y="1447800"/>
            <a:ext cx="0" cy="3657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88" name="Line 4"/>
          <p:cNvSpPr>
            <a:spLocks noChangeShapeType="1"/>
          </p:cNvSpPr>
          <p:nvPr/>
        </p:nvSpPr>
        <p:spPr bwMode="auto">
          <a:xfrm>
            <a:off x="1447800" y="2426208"/>
            <a:ext cx="655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89" name="Line 5"/>
          <p:cNvSpPr>
            <a:spLocks noChangeShapeType="1"/>
          </p:cNvSpPr>
          <p:nvPr/>
        </p:nvSpPr>
        <p:spPr bwMode="auto">
          <a:xfrm>
            <a:off x="1454244" y="3352800"/>
            <a:ext cx="655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90" name="Line 6"/>
          <p:cNvSpPr>
            <a:spLocks noChangeShapeType="1"/>
          </p:cNvSpPr>
          <p:nvPr/>
        </p:nvSpPr>
        <p:spPr bwMode="auto">
          <a:xfrm>
            <a:off x="1447800" y="4191000"/>
            <a:ext cx="655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91" name="Text Box 7"/>
          <p:cNvSpPr txBox="1">
            <a:spLocks noChangeArrowheads="1"/>
          </p:cNvSpPr>
          <p:nvPr/>
        </p:nvSpPr>
        <p:spPr bwMode="auto">
          <a:xfrm>
            <a:off x="685800" y="380999"/>
            <a:ext cx="761759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dirty="0">
                <a:solidFill>
                  <a:schemeClr val="accent2"/>
                </a:solidFill>
              </a:rPr>
              <a:t>Best Method Of Cooking </a:t>
            </a:r>
            <a:r>
              <a:rPr lang="en-US" sz="2400" b="1" i="1" dirty="0">
                <a:solidFill>
                  <a:schemeClr val="accent2"/>
                </a:solidFill>
              </a:rPr>
              <a:t>Tasty</a:t>
            </a:r>
            <a:r>
              <a:rPr lang="en-US" sz="2400" dirty="0">
                <a:solidFill>
                  <a:schemeClr val="accent2"/>
                </a:solidFill>
              </a:rPr>
              <a:t> Popcorn - Prioritization</a:t>
            </a:r>
          </a:p>
        </p:txBody>
      </p:sp>
      <p:sp>
        <p:nvSpPr>
          <p:cNvPr id="16392" name="Text Box 8"/>
          <p:cNvSpPr txBox="1">
            <a:spLocks noChangeArrowheads="1"/>
          </p:cNvSpPr>
          <p:nvPr/>
        </p:nvSpPr>
        <p:spPr bwMode="auto">
          <a:xfrm>
            <a:off x="1524000" y="1797050"/>
            <a:ext cx="153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800" dirty="0">
                <a:solidFill>
                  <a:schemeClr val="accent2"/>
                </a:solidFill>
              </a:rPr>
              <a:t>1. Microwave</a:t>
            </a:r>
          </a:p>
        </p:txBody>
      </p:sp>
      <p:sp>
        <p:nvSpPr>
          <p:cNvPr id="16393" name="Text Box 9"/>
          <p:cNvSpPr txBox="1">
            <a:spLocks noChangeArrowheads="1"/>
          </p:cNvSpPr>
          <p:nvPr/>
        </p:nvSpPr>
        <p:spPr bwMode="auto">
          <a:xfrm>
            <a:off x="1524000" y="2559050"/>
            <a:ext cx="156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800" dirty="0">
                <a:solidFill>
                  <a:schemeClr val="accent2"/>
                </a:solidFill>
              </a:rPr>
              <a:t>2. Air Popped</a:t>
            </a:r>
          </a:p>
        </p:txBody>
      </p:sp>
      <p:sp>
        <p:nvSpPr>
          <p:cNvPr id="16394" name="Text Box 10"/>
          <p:cNvSpPr txBox="1">
            <a:spLocks noChangeArrowheads="1"/>
          </p:cNvSpPr>
          <p:nvPr/>
        </p:nvSpPr>
        <p:spPr bwMode="auto">
          <a:xfrm>
            <a:off x="1524000" y="3549650"/>
            <a:ext cx="1530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800" dirty="0">
                <a:solidFill>
                  <a:schemeClr val="accent2"/>
                </a:solidFill>
              </a:rPr>
              <a:t>3. Popped in </a:t>
            </a:r>
          </a:p>
          <a:p>
            <a:pPr eaLnBrk="1" hangingPunct="1"/>
            <a:r>
              <a:rPr lang="en-US" sz="1800" dirty="0" smtClean="0">
                <a:solidFill>
                  <a:schemeClr val="accent2"/>
                </a:solidFill>
              </a:rPr>
              <a:t>    Oil</a:t>
            </a:r>
            <a:endParaRPr lang="en-US" sz="1800" dirty="0">
              <a:solidFill>
                <a:schemeClr val="accent2"/>
              </a:solidFill>
            </a:endParaRPr>
          </a:p>
        </p:txBody>
      </p:sp>
      <p:sp>
        <p:nvSpPr>
          <p:cNvPr id="16395" name="Text Box 11"/>
          <p:cNvSpPr txBox="1">
            <a:spLocks noChangeArrowheads="1"/>
          </p:cNvSpPr>
          <p:nvPr/>
        </p:nvSpPr>
        <p:spPr bwMode="auto">
          <a:xfrm>
            <a:off x="1524000" y="4311650"/>
            <a:ext cx="146706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800" dirty="0">
                <a:solidFill>
                  <a:schemeClr val="accent2"/>
                </a:solidFill>
              </a:rPr>
              <a:t>4. Pre-</a:t>
            </a:r>
          </a:p>
          <a:p>
            <a:pPr eaLnBrk="1" hangingPunct="1"/>
            <a:r>
              <a:rPr lang="en-US" sz="1800" dirty="0" smtClean="0">
                <a:solidFill>
                  <a:schemeClr val="accent2"/>
                </a:solidFill>
              </a:rPr>
              <a:t>    Packaged</a:t>
            </a:r>
            <a:endParaRPr lang="en-US" sz="1800" dirty="0">
              <a:solidFill>
                <a:schemeClr val="accent2"/>
              </a:solidFill>
            </a:endParaRPr>
          </a:p>
        </p:txBody>
      </p:sp>
      <p:sp>
        <p:nvSpPr>
          <p:cNvPr id="16396" name="Line 13"/>
          <p:cNvSpPr>
            <a:spLocks noChangeShapeType="1"/>
          </p:cNvSpPr>
          <p:nvPr/>
        </p:nvSpPr>
        <p:spPr bwMode="auto">
          <a:xfrm>
            <a:off x="3962400" y="1447800"/>
            <a:ext cx="0" cy="3657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97" name="Line 14"/>
          <p:cNvSpPr>
            <a:spLocks noChangeShapeType="1"/>
          </p:cNvSpPr>
          <p:nvPr/>
        </p:nvSpPr>
        <p:spPr bwMode="auto">
          <a:xfrm>
            <a:off x="4876800" y="1447800"/>
            <a:ext cx="0" cy="3657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98" name="Line 15"/>
          <p:cNvSpPr>
            <a:spLocks noChangeShapeType="1"/>
          </p:cNvSpPr>
          <p:nvPr/>
        </p:nvSpPr>
        <p:spPr bwMode="auto">
          <a:xfrm>
            <a:off x="5638800" y="1447800"/>
            <a:ext cx="0" cy="3657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99" name="Line 16"/>
          <p:cNvSpPr>
            <a:spLocks noChangeShapeType="1"/>
          </p:cNvSpPr>
          <p:nvPr/>
        </p:nvSpPr>
        <p:spPr bwMode="auto">
          <a:xfrm>
            <a:off x="6477000" y="1447800"/>
            <a:ext cx="0" cy="3657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400" name="Text Box 17"/>
          <p:cNvSpPr txBox="1">
            <a:spLocks noChangeArrowheads="1"/>
          </p:cNvSpPr>
          <p:nvPr/>
        </p:nvSpPr>
        <p:spPr bwMode="auto">
          <a:xfrm>
            <a:off x="3641725" y="1636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t>1</a:t>
            </a:r>
          </a:p>
        </p:txBody>
      </p:sp>
      <p:sp>
        <p:nvSpPr>
          <p:cNvPr id="16401" name="Rectangle 19"/>
          <p:cNvSpPr>
            <a:spLocks noChangeArrowheads="1"/>
          </p:cNvSpPr>
          <p:nvPr/>
        </p:nvSpPr>
        <p:spPr bwMode="auto">
          <a:xfrm>
            <a:off x="3124200" y="1416050"/>
            <a:ext cx="838200" cy="102235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p>
        </p:txBody>
      </p:sp>
      <p:sp>
        <p:nvSpPr>
          <p:cNvPr id="16402" name="Rectangle 20"/>
          <p:cNvSpPr>
            <a:spLocks noChangeArrowheads="1"/>
          </p:cNvSpPr>
          <p:nvPr/>
        </p:nvSpPr>
        <p:spPr bwMode="auto">
          <a:xfrm>
            <a:off x="3962400" y="2438400"/>
            <a:ext cx="914400" cy="914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403" name="Rectangle 21"/>
          <p:cNvSpPr>
            <a:spLocks noChangeArrowheads="1"/>
          </p:cNvSpPr>
          <p:nvPr/>
        </p:nvSpPr>
        <p:spPr bwMode="auto">
          <a:xfrm>
            <a:off x="4876800" y="3352800"/>
            <a:ext cx="762000" cy="8382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404" name="Rectangle 22"/>
          <p:cNvSpPr>
            <a:spLocks noChangeArrowheads="1"/>
          </p:cNvSpPr>
          <p:nvPr/>
        </p:nvSpPr>
        <p:spPr bwMode="auto">
          <a:xfrm>
            <a:off x="5638800" y="4191000"/>
            <a:ext cx="838200" cy="914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405" name="Text Box 23"/>
          <p:cNvSpPr txBox="1">
            <a:spLocks noChangeArrowheads="1"/>
          </p:cNvSpPr>
          <p:nvPr/>
        </p:nvSpPr>
        <p:spPr bwMode="auto">
          <a:xfrm>
            <a:off x="3276600" y="990600"/>
            <a:ext cx="3082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800" dirty="0">
                <a:solidFill>
                  <a:schemeClr val="accent2"/>
                </a:solidFill>
              </a:rPr>
              <a:t>1	2	3	4</a:t>
            </a:r>
          </a:p>
        </p:txBody>
      </p:sp>
      <p:sp>
        <p:nvSpPr>
          <p:cNvPr id="16406" name="Line 24"/>
          <p:cNvSpPr>
            <a:spLocks noChangeShapeType="1"/>
          </p:cNvSpPr>
          <p:nvPr/>
        </p:nvSpPr>
        <p:spPr bwMode="auto">
          <a:xfrm>
            <a:off x="7239000" y="1447800"/>
            <a:ext cx="0" cy="3657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407" name="Text Box 25"/>
          <p:cNvSpPr txBox="1">
            <a:spLocks noChangeArrowheads="1"/>
          </p:cNvSpPr>
          <p:nvPr/>
        </p:nvSpPr>
        <p:spPr bwMode="auto">
          <a:xfrm>
            <a:off x="6553200" y="990600"/>
            <a:ext cx="145424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800" dirty="0">
                <a:solidFill>
                  <a:schemeClr val="accent2"/>
                </a:solidFill>
              </a:rPr>
              <a:t>Score </a:t>
            </a:r>
            <a:r>
              <a:rPr lang="en-US" sz="1800" dirty="0" smtClean="0">
                <a:solidFill>
                  <a:schemeClr val="accent2"/>
                </a:solidFill>
              </a:rPr>
              <a:t> Rank</a:t>
            </a:r>
            <a:endParaRPr lang="en-US" sz="1800" dirty="0">
              <a:solidFill>
                <a:schemeClr val="accent2"/>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143875" cy="5562600"/>
          </a:xfrm>
        </p:spPr>
        <p:txBody>
          <a:bodyPr/>
          <a:lstStyle/>
          <a:p>
            <a:r>
              <a:rPr lang="en-US" b="1" dirty="0" smtClean="0"/>
              <a:t>What are the </a:t>
            </a:r>
            <a:r>
              <a:rPr lang="en-US" b="1" dirty="0"/>
              <a:t>particular competencies where it makes sense to focus your </a:t>
            </a:r>
            <a:r>
              <a:rPr lang="en-US" b="1" dirty="0" smtClean="0"/>
              <a:t>organization’s limited </a:t>
            </a:r>
            <a:r>
              <a:rPr lang="en-US" b="1" dirty="0"/>
              <a:t>professional development time and funds? </a:t>
            </a:r>
            <a:endParaRPr lang="en-US" b="1" dirty="0" smtClean="0"/>
          </a:p>
          <a:p>
            <a:endParaRPr lang="en-US" sz="800" dirty="0"/>
          </a:p>
          <a:p>
            <a:r>
              <a:rPr lang="en-US" dirty="0" smtClean="0"/>
              <a:t>Break into groups</a:t>
            </a:r>
          </a:p>
          <a:p>
            <a:endParaRPr lang="en-US" sz="800" dirty="0"/>
          </a:p>
          <a:p>
            <a:r>
              <a:rPr lang="en-US" dirty="0" smtClean="0"/>
              <a:t>Use the Prioritization Matrix</a:t>
            </a:r>
          </a:p>
          <a:p>
            <a:endParaRPr lang="en-US" sz="800" dirty="0"/>
          </a:p>
          <a:p>
            <a:r>
              <a:rPr lang="en-US" dirty="0" smtClean="0"/>
              <a:t>Time 30 minutes</a:t>
            </a:r>
          </a:p>
          <a:p>
            <a:endParaRPr lang="en-US" sz="800" dirty="0"/>
          </a:p>
          <a:p>
            <a:r>
              <a:rPr lang="en-US" dirty="0">
                <a:solidFill>
                  <a:schemeClr val="accent2"/>
                </a:solidFill>
              </a:rPr>
              <a:t>Rating Scale:</a:t>
            </a:r>
          </a:p>
          <a:p>
            <a:pPr lvl="1">
              <a:buNone/>
            </a:pPr>
            <a:r>
              <a:rPr lang="en-US" dirty="0">
                <a:solidFill>
                  <a:schemeClr val="accent2"/>
                </a:solidFill>
              </a:rPr>
              <a:t>1 – equally important</a:t>
            </a:r>
          </a:p>
          <a:p>
            <a:pPr lvl="1">
              <a:buNone/>
            </a:pPr>
            <a:r>
              <a:rPr lang="en-US" dirty="0">
                <a:solidFill>
                  <a:schemeClr val="accent2"/>
                </a:solidFill>
              </a:rPr>
              <a:t>5 – significantly more important</a:t>
            </a:r>
          </a:p>
          <a:p>
            <a:pPr lvl="1">
              <a:buNone/>
            </a:pPr>
            <a:r>
              <a:rPr lang="en-US" dirty="0">
                <a:solidFill>
                  <a:schemeClr val="accent2"/>
                </a:solidFill>
              </a:rPr>
              <a:t>10 - exceedingly more important</a:t>
            </a:r>
          </a:p>
          <a:p>
            <a:pPr lvl="1">
              <a:buNone/>
            </a:pPr>
            <a:r>
              <a:rPr lang="en-US" dirty="0">
                <a:solidFill>
                  <a:schemeClr val="accent2"/>
                </a:solidFill>
              </a:rPr>
              <a:t>1/5 - significantly less important</a:t>
            </a:r>
          </a:p>
          <a:p>
            <a:pPr lvl="1">
              <a:buNone/>
            </a:pPr>
            <a:r>
              <a:rPr lang="en-US" dirty="0">
                <a:solidFill>
                  <a:schemeClr val="accent2"/>
                </a:solidFill>
              </a:rPr>
              <a:t>1/10 - exceedingly less important</a:t>
            </a:r>
          </a:p>
          <a:p>
            <a:endParaRPr lang="en-US" dirty="0"/>
          </a:p>
        </p:txBody>
      </p:sp>
    </p:spTree>
    <p:extLst>
      <p:ext uri="{BB962C8B-B14F-4D97-AF65-F5344CB8AC3E}">
        <p14:creationId xmlns:p14="http://schemas.microsoft.com/office/powerpoint/2010/main" val="20643073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Rectangle 3"/>
          <p:cNvSpPr>
            <a:spLocks noChangeArrowheads="1"/>
          </p:cNvSpPr>
          <p:nvPr/>
        </p:nvSpPr>
        <p:spPr bwMode="auto">
          <a:xfrm>
            <a:off x="1905000" y="747712"/>
            <a:ext cx="6907427" cy="5043488"/>
          </a:xfrm>
          <a:prstGeom prst="rect">
            <a:avLst/>
          </a:prstGeom>
          <a:ln>
            <a:headEnd/>
            <a:tailEnd/>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91493" name="Line 5"/>
          <p:cNvSpPr>
            <a:spLocks noChangeShapeType="1"/>
          </p:cNvSpPr>
          <p:nvPr/>
        </p:nvSpPr>
        <p:spPr bwMode="auto">
          <a:xfrm>
            <a:off x="294544" y="1447800"/>
            <a:ext cx="85178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4" name="Line 6"/>
          <p:cNvSpPr>
            <a:spLocks noChangeShapeType="1"/>
          </p:cNvSpPr>
          <p:nvPr/>
        </p:nvSpPr>
        <p:spPr bwMode="auto">
          <a:xfrm>
            <a:off x="294545" y="2133600"/>
            <a:ext cx="85178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5" name="Line 7"/>
          <p:cNvSpPr>
            <a:spLocks noChangeShapeType="1"/>
          </p:cNvSpPr>
          <p:nvPr/>
        </p:nvSpPr>
        <p:spPr bwMode="auto">
          <a:xfrm>
            <a:off x="294545" y="2743200"/>
            <a:ext cx="85178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6" name="Line 8"/>
          <p:cNvSpPr>
            <a:spLocks noChangeShapeType="1"/>
          </p:cNvSpPr>
          <p:nvPr/>
        </p:nvSpPr>
        <p:spPr bwMode="auto">
          <a:xfrm>
            <a:off x="294545" y="3352800"/>
            <a:ext cx="85178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7" name="Line 9"/>
          <p:cNvSpPr>
            <a:spLocks noChangeShapeType="1"/>
          </p:cNvSpPr>
          <p:nvPr/>
        </p:nvSpPr>
        <p:spPr bwMode="auto">
          <a:xfrm>
            <a:off x="264022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8" name="Line 10"/>
          <p:cNvSpPr>
            <a:spLocks noChangeShapeType="1"/>
          </p:cNvSpPr>
          <p:nvPr/>
        </p:nvSpPr>
        <p:spPr bwMode="auto">
          <a:xfrm>
            <a:off x="3420763"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9" name="Line 11"/>
          <p:cNvSpPr>
            <a:spLocks noChangeShapeType="1"/>
          </p:cNvSpPr>
          <p:nvPr/>
        </p:nvSpPr>
        <p:spPr bwMode="auto">
          <a:xfrm>
            <a:off x="412509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500" name="Line 12"/>
          <p:cNvSpPr>
            <a:spLocks noChangeShapeType="1"/>
          </p:cNvSpPr>
          <p:nvPr/>
        </p:nvSpPr>
        <p:spPr bwMode="auto">
          <a:xfrm>
            <a:off x="485002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501" name="Text Box 13"/>
          <p:cNvSpPr txBox="1">
            <a:spLocks noChangeArrowheads="1"/>
          </p:cNvSpPr>
          <p:nvPr/>
        </p:nvSpPr>
        <p:spPr bwMode="auto">
          <a:xfrm>
            <a:off x="7467600" y="354226"/>
            <a:ext cx="1524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000" dirty="0" smtClean="0"/>
              <a:t>Score/Rank</a:t>
            </a:r>
            <a:endParaRPr lang="en-US" sz="2000" dirty="0"/>
          </a:p>
        </p:txBody>
      </p:sp>
      <p:sp>
        <p:nvSpPr>
          <p:cNvPr id="15" name="Line 12"/>
          <p:cNvSpPr>
            <a:spLocks noChangeShapeType="1"/>
          </p:cNvSpPr>
          <p:nvPr/>
        </p:nvSpPr>
        <p:spPr bwMode="auto">
          <a:xfrm>
            <a:off x="553582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 name="Line 12"/>
          <p:cNvSpPr>
            <a:spLocks noChangeShapeType="1"/>
          </p:cNvSpPr>
          <p:nvPr/>
        </p:nvSpPr>
        <p:spPr bwMode="auto">
          <a:xfrm>
            <a:off x="6192796"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 name="Line 12"/>
          <p:cNvSpPr>
            <a:spLocks noChangeShapeType="1"/>
          </p:cNvSpPr>
          <p:nvPr/>
        </p:nvSpPr>
        <p:spPr bwMode="auto">
          <a:xfrm>
            <a:off x="690742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 name="Line 12"/>
          <p:cNvSpPr>
            <a:spLocks noChangeShapeType="1"/>
          </p:cNvSpPr>
          <p:nvPr/>
        </p:nvSpPr>
        <p:spPr bwMode="auto">
          <a:xfrm>
            <a:off x="759322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0" name="Line 8"/>
          <p:cNvSpPr>
            <a:spLocks noChangeShapeType="1"/>
          </p:cNvSpPr>
          <p:nvPr/>
        </p:nvSpPr>
        <p:spPr bwMode="auto">
          <a:xfrm>
            <a:off x="294544" y="3962400"/>
            <a:ext cx="85178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1" name="Line 8"/>
          <p:cNvSpPr>
            <a:spLocks noChangeShapeType="1"/>
          </p:cNvSpPr>
          <p:nvPr/>
        </p:nvSpPr>
        <p:spPr bwMode="auto">
          <a:xfrm>
            <a:off x="294545" y="4495800"/>
            <a:ext cx="85178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 name="Line 8"/>
          <p:cNvSpPr>
            <a:spLocks noChangeShapeType="1"/>
          </p:cNvSpPr>
          <p:nvPr/>
        </p:nvSpPr>
        <p:spPr bwMode="auto">
          <a:xfrm>
            <a:off x="294544" y="5181600"/>
            <a:ext cx="85178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 name="TextBox 6"/>
          <p:cNvSpPr txBox="1"/>
          <p:nvPr/>
        </p:nvSpPr>
        <p:spPr>
          <a:xfrm>
            <a:off x="2150208" y="353666"/>
            <a:ext cx="5195653" cy="338554"/>
          </a:xfrm>
          <a:prstGeom prst="rect">
            <a:avLst/>
          </a:prstGeom>
          <a:noFill/>
        </p:spPr>
        <p:txBody>
          <a:bodyPr wrap="none" rtlCol="0">
            <a:spAutoFit/>
          </a:bodyPr>
          <a:lstStyle/>
          <a:p>
            <a:r>
              <a:rPr lang="en-US" sz="1600" dirty="0" smtClean="0"/>
              <a:t>1          2	          3         4           5          6         7          8</a:t>
            </a:r>
            <a:endParaRPr lang="en-US" sz="1600" dirty="0"/>
          </a:p>
        </p:txBody>
      </p:sp>
      <p:sp>
        <p:nvSpPr>
          <p:cNvPr id="8" name="TextBox 7"/>
          <p:cNvSpPr txBox="1"/>
          <p:nvPr/>
        </p:nvSpPr>
        <p:spPr>
          <a:xfrm>
            <a:off x="294544" y="903420"/>
            <a:ext cx="1463862" cy="4893647"/>
          </a:xfrm>
          <a:prstGeom prst="rect">
            <a:avLst/>
          </a:prstGeom>
          <a:noFill/>
        </p:spPr>
        <p:txBody>
          <a:bodyPr wrap="none" rtlCol="0">
            <a:spAutoFit/>
          </a:bodyPr>
          <a:lstStyle/>
          <a:p>
            <a:pPr marL="228600" lvl="0" indent="-228600">
              <a:buClrTx/>
              <a:buAutoNum type="arabicPeriod"/>
            </a:pPr>
            <a:r>
              <a:rPr lang="en-US" sz="1200" dirty="0" smtClean="0"/>
              <a:t>Analytic/</a:t>
            </a:r>
          </a:p>
          <a:p>
            <a:pPr lvl="0">
              <a:buClrTx/>
            </a:pPr>
            <a:r>
              <a:rPr lang="en-US" sz="1200" dirty="0" smtClean="0"/>
              <a:t>      Assessment </a:t>
            </a:r>
          </a:p>
          <a:p>
            <a:pPr lvl="0">
              <a:buClrTx/>
            </a:pPr>
            <a:endParaRPr lang="en-US" sz="1200" dirty="0" smtClean="0"/>
          </a:p>
          <a:p>
            <a:pPr marL="228600" lvl="0" indent="-228600">
              <a:buClrTx/>
              <a:buAutoNum type="arabicPeriod"/>
            </a:pPr>
            <a:endParaRPr lang="en-US" sz="1200" dirty="0" smtClean="0"/>
          </a:p>
          <a:p>
            <a:pPr lvl="0">
              <a:buClrTx/>
            </a:pPr>
            <a:r>
              <a:rPr lang="en-US" sz="1200" dirty="0" smtClean="0"/>
              <a:t>2. Policy </a:t>
            </a:r>
          </a:p>
          <a:p>
            <a:pPr lvl="0">
              <a:buClrTx/>
            </a:pPr>
            <a:r>
              <a:rPr lang="en-US" sz="1200" dirty="0" smtClean="0"/>
              <a:t>     Development</a:t>
            </a:r>
          </a:p>
          <a:p>
            <a:pPr lvl="0">
              <a:buClrTx/>
            </a:pPr>
            <a:endParaRPr lang="en-US" sz="1200" dirty="0"/>
          </a:p>
          <a:p>
            <a:pPr lvl="0">
              <a:buClrTx/>
            </a:pPr>
            <a:endParaRPr lang="en-US" sz="1200" dirty="0"/>
          </a:p>
          <a:p>
            <a:pPr lvl="0">
              <a:buClrTx/>
            </a:pPr>
            <a:r>
              <a:rPr lang="en-US" sz="1200" dirty="0" smtClean="0"/>
              <a:t>3. Communication </a:t>
            </a:r>
          </a:p>
          <a:p>
            <a:pPr lvl="0">
              <a:buClrTx/>
            </a:pPr>
            <a:endParaRPr lang="en-US" sz="1200" dirty="0"/>
          </a:p>
          <a:p>
            <a:pPr lvl="0">
              <a:buClrTx/>
            </a:pPr>
            <a:r>
              <a:rPr lang="en-US" sz="1200" dirty="0" smtClean="0"/>
              <a:t>4. Cultural </a:t>
            </a:r>
          </a:p>
          <a:p>
            <a:pPr lvl="0">
              <a:buClrTx/>
            </a:pPr>
            <a:r>
              <a:rPr lang="en-US" sz="1200" dirty="0" smtClean="0"/>
              <a:t>     Competency </a:t>
            </a:r>
          </a:p>
          <a:p>
            <a:pPr lvl="0">
              <a:buClrTx/>
            </a:pPr>
            <a:endParaRPr lang="en-US" sz="1200" dirty="0" smtClean="0"/>
          </a:p>
          <a:p>
            <a:pPr lvl="0">
              <a:buClrTx/>
            </a:pPr>
            <a:endParaRPr lang="en-US" sz="1200" dirty="0" smtClean="0"/>
          </a:p>
          <a:p>
            <a:pPr lvl="0">
              <a:buClrTx/>
            </a:pPr>
            <a:r>
              <a:rPr lang="en-US" sz="1200" dirty="0" smtClean="0"/>
              <a:t>5. Community </a:t>
            </a:r>
          </a:p>
          <a:p>
            <a:pPr lvl="0">
              <a:buClrTx/>
            </a:pPr>
            <a:r>
              <a:rPr lang="en-US" sz="1200" dirty="0"/>
              <a:t> </a:t>
            </a:r>
            <a:r>
              <a:rPr lang="en-US" sz="1200" dirty="0" smtClean="0"/>
              <a:t>    Dimensions </a:t>
            </a:r>
          </a:p>
          <a:p>
            <a:pPr lvl="0">
              <a:buClrTx/>
            </a:pPr>
            <a:endParaRPr lang="en-US" sz="1200" dirty="0" smtClean="0"/>
          </a:p>
          <a:p>
            <a:pPr lvl="0">
              <a:buClrTx/>
            </a:pPr>
            <a:r>
              <a:rPr lang="en-US" sz="1200" dirty="0" smtClean="0"/>
              <a:t>6. Basic Sciences</a:t>
            </a:r>
          </a:p>
          <a:p>
            <a:pPr lvl="0">
              <a:buClrTx/>
            </a:pPr>
            <a:r>
              <a:rPr lang="en-US" sz="1200" dirty="0" smtClean="0"/>
              <a:t>     Skills</a:t>
            </a:r>
          </a:p>
          <a:p>
            <a:pPr lvl="0">
              <a:buClrTx/>
            </a:pPr>
            <a:endParaRPr lang="en-US" sz="1200" dirty="0" smtClean="0"/>
          </a:p>
          <a:p>
            <a:pPr lvl="0">
              <a:buClrTx/>
            </a:pPr>
            <a:endParaRPr lang="en-US" sz="1200" dirty="0"/>
          </a:p>
          <a:p>
            <a:pPr lvl="0">
              <a:buClrTx/>
            </a:pPr>
            <a:r>
              <a:rPr lang="en-US" sz="1200" dirty="0" smtClean="0"/>
              <a:t>7. Financial P&amp;M</a:t>
            </a:r>
          </a:p>
          <a:p>
            <a:pPr lvl="0">
              <a:buClrTx/>
            </a:pPr>
            <a:endParaRPr lang="en-US" sz="1200" dirty="0"/>
          </a:p>
          <a:p>
            <a:pPr lvl="0">
              <a:buClrTx/>
            </a:pPr>
            <a:endParaRPr lang="en-US" sz="1200" dirty="0" smtClean="0"/>
          </a:p>
          <a:p>
            <a:pPr lvl="0">
              <a:buClrTx/>
            </a:pPr>
            <a:r>
              <a:rPr lang="en-US" sz="1200" dirty="0" smtClean="0"/>
              <a:t>8. Leadership and</a:t>
            </a:r>
          </a:p>
          <a:p>
            <a:pPr lvl="0">
              <a:buClrTx/>
            </a:pPr>
            <a:r>
              <a:rPr lang="en-US" sz="1200" dirty="0"/>
              <a:t> </a:t>
            </a:r>
            <a:r>
              <a:rPr lang="en-US" sz="1200" dirty="0" smtClean="0"/>
              <a:t>    Systems</a:t>
            </a:r>
            <a:endParaRPr lang="en-US" sz="1200" dirty="0"/>
          </a:p>
        </p:txBody>
      </p:sp>
      <p:sp>
        <p:nvSpPr>
          <p:cNvPr id="23" name="Rectangle 19"/>
          <p:cNvSpPr>
            <a:spLocks noChangeArrowheads="1"/>
          </p:cNvSpPr>
          <p:nvPr/>
        </p:nvSpPr>
        <p:spPr bwMode="auto">
          <a:xfrm>
            <a:off x="1905000" y="747286"/>
            <a:ext cx="735228" cy="700514"/>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solidFill>
                <a:srgbClr val="000000"/>
              </a:solidFill>
            </a:endParaRPr>
          </a:p>
        </p:txBody>
      </p:sp>
      <p:sp>
        <p:nvSpPr>
          <p:cNvPr id="24" name="Rectangle 19"/>
          <p:cNvSpPr>
            <a:spLocks noChangeArrowheads="1"/>
          </p:cNvSpPr>
          <p:nvPr/>
        </p:nvSpPr>
        <p:spPr bwMode="auto">
          <a:xfrm>
            <a:off x="2640227" y="1447800"/>
            <a:ext cx="780535" cy="673656"/>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solidFill>
                <a:srgbClr val="000000"/>
              </a:solidFill>
            </a:endParaRPr>
          </a:p>
        </p:txBody>
      </p:sp>
      <p:sp>
        <p:nvSpPr>
          <p:cNvPr id="25" name="Rectangle 19"/>
          <p:cNvSpPr>
            <a:spLocks noChangeArrowheads="1"/>
          </p:cNvSpPr>
          <p:nvPr/>
        </p:nvSpPr>
        <p:spPr bwMode="auto">
          <a:xfrm>
            <a:off x="3420763" y="2133600"/>
            <a:ext cx="735228" cy="6096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solidFill>
                <a:srgbClr val="000000"/>
              </a:solidFill>
            </a:endParaRPr>
          </a:p>
        </p:txBody>
      </p:sp>
      <p:sp>
        <p:nvSpPr>
          <p:cNvPr id="26" name="Rectangle 19"/>
          <p:cNvSpPr>
            <a:spLocks noChangeArrowheads="1"/>
          </p:cNvSpPr>
          <p:nvPr/>
        </p:nvSpPr>
        <p:spPr bwMode="auto">
          <a:xfrm>
            <a:off x="4125098" y="2743200"/>
            <a:ext cx="735228" cy="6096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solidFill>
                <a:srgbClr val="000000"/>
              </a:solidFill>
            </a:endParaRPr>
          </a:p>
        </p:txBody>
      </p:sp>
      <p:sp>
        <p:nvSpPr>
          <p:cNvPr id="27" name="Rectangle 19"/>
          <p:cNvSpPr>
            <a:spLocks noChangeArrowheads="1"/>
          </p:cNvSpPr>
          <p:nvPr/>
        </p:nvSpPr>
        <p:spPr bwMode="auto">
          <a:xfrm>
            <a:off x="4850028" y="3350243"/>
            <a:ext cx="685800" cy="624406"/>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solidFill>
                <a:srgbClr val="000000"/>
              </a:solidFill>
            </a:endParaRPr>
          </a:p>
        </p:txBody>
      </p:sp>
      <p:sp>
        <p:nvSpPr>
          <p:cNvPr id="28" name="Rectangle 19"/>
          <p:cNvSpPr>
            <a:spLocks noChangeArrowheads="1"/>
          </p:cNvSpPr>
          <p:nvPr/>
        </p:nvSpPr>
        <p:spPr bwMode="auto">
          <a:xfrm>
            <a:off x="5503710" y="3962400"/>
            <a:ext cx="685800" cy="521364"/>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solidFill>
                <a:srgbClr val="000000"/>
              </a:solidFill>
            </a:endParaRPr>
          </a:p>
        </p:txBody>
      </p:sp>
      <p:sp>
        <p:nvSpPr>
          <p:cNvPr id="29" name="Rectangle 19"/>
          <p:cNvSpPr>
            <a:spLocks noChangeArrowheads="1"/>
          </p:cNvSpPr>
          <p:nvPr/>
        </p:nvSpPr>
        <p:spPr bwMode="auto">
          <a:xfrm>
            <a:off x="6189510" y="4495800"/>
            <a:ext cx="717918" cy="6858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solidFill>
                <a:srgbClr val="000000"/>
              </a:solidFill>
            </a:endParaRPr>
          </a:p>
        </p:txBody>
      </p:sp>
      <p:sp>
        <p:nvSpPr>
          <p:cNvPr id="30" name="Rectangle 19"/>
          <p:cNvSpPr>
            <a:spLocks noChangeArrowheads="1"/>
          </p:cNvSpPr>
          <p:nvPr/>
        </p:nvSpPr>
        <p:spPr bwMode="auto">
          <a:xfrm>
            <a:off x="6907428" y="5166794"/>
            <a:ext cx="685800" cy="624406"/>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solidFill>
                <a:srgbClr val="000000"/>
              </a:solidFill>
            </a:endParaRPr>
          </a:p>
        </p:txBody>
      </p:sp>
      <p:sp>
        <p:nvSpPr>
          <p:cNvPr id="3" name="TextBox 2"/>
          <p:cNvSpPr txBox="1"/>
          <p:nvPr/>
        </p:nvSpPr>
        <p:spPr>
          <a:xfrm>
            <a:off x="294545" y="5943600"/>
            <a:ext cx="7051315" cy="584775"/>
          </a:xfrm>
          <a:prstGeom prst="rect">
            <a:avLst/>
          </a:prstGeom>
          <a:noFill/>
        </p:spPr>
        <p:txBody>
          <a:bodyPr wrap="square" rtlCol="0">
            <a:spAutoFit/>
          </a:bodyPr>
          <a:lstStyle/>
          <a:p>
            <a:r>
              <a:rPr lang="en-US" sz="1600" b="1" dirty="0"/>
              <a:t>What are the particular competencies where it makes sense to focus your organization’s limited professional development time and funds? </a:t>
            </a:r>
          </a:p>
        </p:txBody>
      </p:sp>
      <p:sp>
        <p:nvSpPr>
          <p:cNvPr id="35" name="Line 24"/>
          <p:cNvSpPr>
            <a:spLocks noChangeShapeType="1"/>
          </p:cNvSpPr>
          <p:nvPr/>
        </p:nvSpPr>
        <p:spPr bwMode="auto">
          <a:xfrm>
            <a:off x="8188979" y="747286"/>
            <a:ext cx="5376" cy="504391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Tree>
    <p:extLst>
      <p:ext uri="{BB962C8B-B14F-4D97-AF65-F5344CB8AC3E}">
        <p14:creationId xmlns:p14="http://schemas.microsoft.com/office/powerpoint/2010/main" val="37312948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143875" cy="5562600"/>
          </a:xfrm>
        </p:spPr>
        <p:txBody>
          <a:bodyPr/>
          <a:lstStyle/>
          <a:p>
            <a:r>
              <a:rPr lang="en-US" b="1" dirty="0" smtClean="0"/>
              <a:t>What are the </a:t>
            </a:r>
            <a:r>
              <a:rPr lang="en-US" b="1" dirty="0"/>
              <a:t>particular competencies where it makes sense to focus your </a:t>
            </a:r>
            <a:r>
              <a:rPr lang="en-US" b="1" dirty="0" smtClean="0"/>
              <a:t>organization’s limited </a:t>
            </a:r>
            <a:r>
              <a:rPr lang="en-US" b="1" dirty="0"/>
              <a:t>professional development time and funds? </a:t>
            </a:r>
            <a:endParaRPr lang="en-US" b="1" dirty="0" smtClean="0"/>
          </a:p>
          <a:p>
            <a:endParaRPr lang="en-US" sz="800" dirty="0"/>
          </a:p>
          <a:p>
            <a:endParaRPr lang="en-US" sz="800" dirty="0"/>
          </a:p>
          <a:p>
            <a:r>
              <a:rPr lang="en-US" dirty="0">
                <a:solidFill>
                  <a:schemeClr val="accent2"/>
                </a:solidFill>
              </a:rPr>
              <a:t>Rating Scale:</a:t>
            </a:r>
          </a:p>
          <a:p>
            <a:pPr lvl="1">
              <a:buNone/>
            </a:pPr>
            <a:r>
              <a:rPr lang="en-US" dirty="0">
                <a:solidFill>
                  <a:schemeClr val="accent2"/>
                </a:solidFill>
              </a:rPr>
              <a:t>1 – equally important</a:t>
            </a:r>
          </a:p>
          <a:p>
            <a:pPr lvl="1">
              <a:buNone/>
            </a:pPr>
            <a:r>
              <a:rPr lang="en-US" dirty="0">
                <a:solidFill>
                  <a:schemeClr val="accent2"/>
                </a:solidFill>
              </a:rPr>
              <a:t>5 – significantly more important</a:t>
            </a:r>
          </a:p>
          <a:p>
            <a:pPr lvl="1">
              <a:buNone/>
            </a:pPr>
            <a:r>
              <a:rPr lang="en-US" dirty="0">
                <a:solidFill>
                  <a:schemeClr val="accent2"/>
                </a:solidFill>
              </a:rPr>
              <a:t>10 - exceedingly more important</a:t>
            </a:r>
          </a:p>
          <a:p>
            <a:pPr lvl="1">
              <a:buNone/>
            </a:pPr>
            <a:r>
              <a:rPr lang="en-US" dirty="0">
                <a:solidFill>
                  <a:schemeClr val="accent2"/>
                </a:solidFill>
              </a:rPr>
              <a:t>1/5 - significantly less important</a:t>
            </a:r>
          </a:p>
          <a:p>
            <a:pPr lvl="1">
              <a:buNone/>
            </a:pPr>
            <a:r>
              <a:rPr lang="en-US" dirty="0">
                <a:solidFill>
                  <a:schemeClr val="accent2"/>
                </a:solidFill>
              </a:rPr>
              <a:t>1/10 - exceedingly less important</a:t>
            </a:r>
          </a:p>
          <a:p>
            <a:endParaRPr lang="en-US" dirty="0"/>
          </a:p>
        </p:txBody>
      </p:sp>
    </p:spTree>
    <p:extLst>
      <p:ext uri="{BB962C8B-B14F-4D97-AF65-F5344CB8AC3E}">
        <p14:creationId xmlns:p14="http://schemas.microsoft.com/office/powerpoint/2010/main" val="37041939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Rectangle 3"/>
          <p:cNvSpPr>
            <a:spLocks noChangeArrowheads="1"/>
          </p:cNvSpPr>
          <p:nvPr/>
        </p:nvSpPr>
        <p:spPr bwMode="auto">
          <a:xfrm>
            <a:off x="1856955" y="754336"/>
            <a:ext cx="7036863" cy="5043488"/>
          </a:xfrm>
          <a:prstGeom prst="rect">
            <a:avLst/>
          </a:prstGeom>
          <a:ln>
            <a:headEnd/>
            <a:tailEnd/>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91493" name="Line 5"/>
          <p:cNvSpPr>
            <a:spLocks noChangeShapeType="1"/>
          </p:cNvSpPr>
          <p:nvPr/>
        </p:nvSpPr>
        <p:spPr bwMode="auto">
          <a:xfrm>
            <a:off x="294544" y="1447800"/>
            <a:ext cx="85178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4" name="Line 6"/>
          <p:cNvSpPr>
            <a:spLocks noChangeShapeType="1"/>
          </p:cNvSpPr>
          <p:nvPr/>
        </p:nvSpPr>
        <p:spPr bwMode="auto">
          <a:xfrm>
            <a:off x="294545" y="2133600"/>
            <a:ext cx="85178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5" name="Line 7"/>
          <p:cNvSpPr>
            <a:spLocks noChangeShapeType="1"/>
          </p:cNvSpPr>
          <p:nvPr/>
        </p:nvSpPr>
        <p:spPr bwMode="auto">
          <a:xfrm>
            <a:off x="294545" y="2743200"/>
            <a:ext cx="85178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6" name="Line 8"/>
          <p:cNvSpPr>
            <a:spLocks noChangeShapeType="1"/>
          </p:cNvSpPr>
          <p:nvPr/>
        </p:nvSpPr>
        <p:spPr bwMode="auto">
          <a:xfrm>
            <a:off x="294545" y="3352800"/>
            <a:ext cx="85178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7" name="Line 9"/>
          <p:cNvSpPr>
            <a:spLocks noChangeShapeType="1"/>
          </p:cNvSpPr>
          <p:nvPr/>
        </p:nvSpPr>
        <p:spPr bwMode="auto">
          <a:xfrm>
            <a:off x="264022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8" name="Line 10"/>
          <p:cNvSpPr>
            <a:spLocks noChangeShapeType="1"/>
          </p:cNvSpPr>
          <p:nvPr/>
        </p:nvSpPr>
        <p:spPr bwMode="auto">
          <a:xfrm>
            <a:off x="3420763"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499" name="Line 11"/>
          <p:cNvSpPr>
            <a:spLocks noChangeShapeType="1"/>
          </p:cNvSpPr>
          <p:nvPr/>
        </p:nvSpPr>
        <p:spPr bwMode="auto">
          <a:xfrm>
            <a:off x="412509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500" name="Line 12"/>
          <p:cNvSpPr>
            <a:spLocks noChangeShapeType="1"/>
          </p:cNvSpPr>
          <p:nvPr/>
        </p:nvSpPr>
        <p:spPr bwMode="auto">
          <a:xfrm>
            <a:off x="4793086"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1501" name="Text Box 13"/>
          <p:cNvSpPr txBox="1">
            <a:spLocks noChangeArrowheads="1"/>
          </p:cNvSpPr>
          <p:nvPr/>
        </p:nvSpPr>
        <p:spPr bwMode="auto">
          <a:xfrm>
            <a:off x="7766995" y="354226"/>
            <a:ext cx="8547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dirty="0"/>
              <a:t>Score</a:t>
            </a:r>
          </a:p>
        </p:txBody>
      </p:sp>
      <p:sp>
        <p:nvSpPr>
          <p:cNvPr id="15" name="Line 12"/>
          <p:cNvSpPr>
            <a:spLocks noChangeShapeType="1"/>
          </p:cNvSpPr>
          <p:nvPr/>
        </p:nvSpPr>
        <p:spPr bwMode="auto">
          <a:xfrm>
            <a:off x="5522626"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 name="Line 12"/>
          <p:cNvSpPr>
            <a:spLocks noChangeShapeType="1"/>
          </p:cNvSpPr>
          <p:nvPr/>
        </p:nvSpPr>
        <p:spPr bwMode="auto">
          <a:xfrm>
            <a:off x="6260365" y="709796"/>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 name="Line 12"/>
          <p:cNvSpPr>
            <a:spLocks noChangeShapeType="1"/>
          </p:cNvSpPr>
          <p:nvPr/>
        </p:nvSpPr>
        <p:spPr bwMode="auto">
          <a:xfrm>
            <a:off x="690742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 name="Line 12"/>
          <p:cNvSpPr>
            <a:spLocks noChangeShapeType="1"/>
          </p:cNvSpPr>
          <p:nvPr/>
        </p:nvSpPr>
        <p:spPr bwMode="auto">
          <a:xfrm>
            <a:off x="7593228" y="722998"/>
            <a:ext cx="0" cy="5068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0" name="Line 8"/>
          <p:cNvSpPr>
            <a:spLocks noChangeShapeType="1"/>
          </p:cNvSpPr>
          <p:nvPr/>
        </p:nvSpPr>
        <p:spPr bwMode="auto">
          <a:xfrm>
            <a:off x="294544" y="3962400"/>
            <a:ext cx="85178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1" name="Line 8"/>
          <p:cNvSpPr>
            <a:spLocks noChangeShapeType="1"/>
          </p:cNvSpPr>
          <p:nvPr/>
        </p:nvSpPr>
        <p:spPr bwMode="auto">
          <a:xfrm>
            <a:off x="294545" y="4495800"/>
            <a:ext cx="851788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 name="Line 8"/>
          <p:cNvSpPr>
            <a:spLocks noChangeShapeType="1"/>
          </p:cNvSpPr>
          <p:nvPr/>
        </p:nvSpPr>
        <p:spPr bwMode="auto">
          <a:xfrm>
            <a:off x="294544" y="5181600"/>
            <a:ext cx="85178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 name="TextBox 6"/>
          <p:cNvSpPr txBox="1"/>
          <p:nvPr/>
        </p:nvSpPr>
        <p:spPr>
          <a:xfrm>
            <a:off x="2150208" y="353666"/>
            <a:ext cx="5195653" cy="338554"/>
          </a:xfrm>
          <a:prstGeom prst="rect">
            <a:avLst/>
          </a:prstGeom>
          <a:noFill/>
        </p:spPr>
        <p:txBody>
          <a:bodyPr wrap="none" rtlCol="0">
            <a:spAutoFit/>
          </a:bodyPr>
          <a:lstStyle/>
          <a:p>
            <a:r>
              <a:rPr lang="en-US" sz="1600" dirty="0" smtClean="0"/>
              <a:t>1         2	          3         4           5         6          7          8</a:t>
            </a:r>
            <a:endParaRPr lang="en-US" sz="1600" dirty="0"/>
          </a:p>
        </p:txBody>
      </p:sp>
      <p:sp>
        <p:nvSpPr>
          <p:cNvPr id="8" name="TextBox 7"/>
          <p:cNvSpPr txBox="1"/>
          <p:nvPr/>
        </p:nvSpPr>
        <p:spPr>
          <a:xfrm>
            <a:off x="294544" y="903420"/>
            <a:ext cx="1463862" cy="4893647"/>
          </a:xfrm>
          <a:prstGeom prst="rect">
            <a:avLst/>
          </a:prstGeom>
          <a:noFill/>
        </p:spPr>
        <p:txBody>
          <a:bodyPr wrap="none" rtlCol="0">
            <a:spAutoFit/>
          </a:bodyPr>
          <a:lstStyle/>
          <a:p>
            <a:pPr marL="228600" lvl="0" indent="-228600">
              <a:buClrTx/>
              <a:buAutoNum type="arabicPeriod"/>
            </a:pPr>
            <a:r>
              <a:rPr lang="en-US" sz="1200" dirty="0" smtClean="0"/>
              <a:t>Analytic/</a:t>
            </a:r>
          </a:p>
          <a:p>
            <a:pPr lvl="0">
              <a:buClrTx/>
            </a:pPr>
            <a:r>
              <a:rPr lang="en-US" sz="1200" dirty="0" smtClean="0"/>
              <a:t>      Assessment </a:t>
            </a:r>
          </a:p>
          <a:p>
            <a:pPr lvl="0">
              <a:buClrTx/>
            </a:pPr>
            <a:endParaRPr lang="en-US" sz="1200" dirty="0" smtClean="0"/>
          </a:p>
          <a:p>
            <a:pPr marL="228600" lvl="0" indent="-228600">
              <a:buClrTx/>
              <a:buAutoNum type="arabicPeriod"/>
            </a:pPr>
            <a:endParaRPr lang="en-US" sz="1200" dirty="0" smtClean="0"/>
          </a:p>
          <a:p>
            <a:pPr lvl="0">
              <a:buClrTx/>
            </a:pPr>
            <a:r>
              <a:rPr lang="en-US" sz="1200" dirty="0" smtClean="0"/>
              <a:t>2. Policy </a:t>
            </a:r>
          </a:p>
          <a:p>
            <a:pPr lvl="0">
              <a:buClrTx/>
            </a:pPr>
            <a:r>
              <a:rPr lang="en-US" sz="1200" dirty="0" smtClean="0"/>
              <a:t>     Development</a:t>
            </a:r>
          </a:p>
          <a:p>
            <a:pPr lvl="0">
              <a:buClrTx/>
            </a:pPr>
            <a:endParaRPr lang="en-US" sz="1200" dirty="0"/>
          </a:p>
          <a:p>
            <a:pPr lvl="0">
              <a:buClrTx/>
            </a:pPr>
            <a:endParaRPr lang="en-US" sz="1200" dirty="0"/>
          </a:p>
          <a:p>
            <a:pPr lvl="0">
              <a:buClrTx/>
            </a:pPr>
            <a:r>
              <a:rPr lang="en-US" sz="1200" dirty="0" smtClean="0"/>
              <a:t>3. Communication </a:t>
            </a:r>
          </a:p>
          <a:p>
            <a:pPr lvl="0">
              <a:buClrTx/>
            </a:pPr>
            <a:endParaRPr lang="en-US" sz="1200" dirty="0"/>
          </a:p>
          <a:p>
            <a:pPr lvl="0">
              <a:buClrTx/>
            </a:pPr>
            <a:r>
              <a:rPr lang="en-US" sz="1200" dirty="0" smtClean="0"/>
              <a:t>4. Cultural </a:t>
            </a:r>
          </a:p>
          <a:p>
            <a:pPr lvl="0">
              <a:buClrTx/>
            </a:pPr>
            <a:r>
              <a:rPr lang="en-US" sz="1200" dirty="0" smtClean="0"/>
              <a:t>     Competency </a:t>
            </a:r>
          </a:p>
          <a:p>
            <a:pPr lvl="0">
              <a:buClrTx/>
            </a:pPr>
            <a:endParaRPr lang="en-US" sz="1200" dirty="0" smtClean="0"/>
          </a:p>
          <a:p>
            <a:pPr lvl="0">
              <a:buClrTx/>
            </a:pPr>
            <a:endParaRPr lang="en-US" sz="1200" dirty="0" smtClean="0"/>
          </a:p>
          <a:p>
            <a:pPr lvl="0">
              <a:buClrTx/>
            </a:pPr>
            <a:r>
              <a:rPr lang="en-US" sz="1200" dirty="0" smtClean="0"/>
              <a:t>5. Community </a:t>
            </a:r>
          </a:p>
          <a:p>
            <a:pPr lvl="0">
              <a:buClrTx/>
            </a:pPr>
            <a:r>
              <a:rPr lang="en-US" sz="1200" dirty="0"/>
              <a:t> </a:t>
            </a:r>
            <a:r>
              <a:rPr lang="en-US" sz="1200" dirty="0" smtClean="0"/>
              <a:t>    Dimensions </a:t>
            </a:r>
          </a:p>
          <a:p>
            <a:pPr lvl="0">
              <a:buClrTx/>
            </a:pPr>
            <a:endParaRPr lang="en-US" sz="1200" dirty="0" smtClean="0"/>
          </a:p>
          <a:p>
            <a:pPr lvl="0">
              <a:buClrTx/>
            </a:pPr>
            <a:r>
              <a:rPr lang="en-US" sz="1200" dirty="0" smtClean="0"/>
              <a:t>6. Basic Sciences</a:t>
            </a:r>
          </a:p>
          <a:p>
            <a:pPr lvl="0">
              <a:buClrTx/>
            </a:pPr>
            <a:r>
              <a:rPr lang="en-US" sz="1200" dirty="0" smtClean="0"/>
              <a:t>     Skills</a:t>
            </a:r>
          </a:p>
          <a:p>
            <a:pPr lvl="0">
              <a:buClrTx/>
            </a:pPr>
            <a:endParaRPr lang="en-US" sz="1200" dirty="0" smtClean="0"/>
          </a:p>
          <a:p>
            <a:pPr lvl="0">
              <a:buClrTx/>
            </a:pPr>
            <a:endParaRPr lang="en-US" sz="1200" dirty="0"/>
          </a:p>
          <a:p>
            <a:pPr lvl="0">
              <a:buClrTx/>
            </a:pPr>
            <a:r>
              <a:rPr lang="en-US" sz="1200" dirty="0" smtClean="0"/>
              <a:t>7. Financial P&amp;M</a:t>
            </a:r>
          </a:p>
          <a:p>
            <a:pPr lvl="0">
              <a:buClrTx/>
            </a:pPr>
            <a:endParaRPr lang="en-US" sz="1200" dirty="0"/>
          </a:p>
          <a:p>
            <a:pPr lvl="0">
              <a:buClrTx/>
            </a:pPr>
            <a:endParaRPr lang="en-US" sz="1200" dirty="0" smtClean="0"/>
          </a:p>
          <a:p>
            <a:pPr lvl="0">
              <a:buClrTx/>
            </a:pPr>
            <a:r>
              <a:rPr lang="en-US" sz="1200" dirty="0" smtClean="0"/>
              <a:t>8. Leadership and</a:t>
            </a:r>
          </a:p>
          <a:p>
            <a:pPr lvl="0">
              <a:buClrTx/>
            </a:pPr>
            <a:r>
              <a:rPr lang="en-US" sz="1200" dirty="0"/>
              <a:t> </a:t>
            </a:r>
            <a:r>
              <a:rPr lang="en-US" sz="1200" dirty="0" smtClean="0"/>
              <a:t>    Systems</a:t>
            </a:r>
            <a:endParaRPr lang="en-US" sz="1200" dirty="0"/>
          </a:p>
        </p:txBody>
      </p:sp>
      <p:cxnSp>
        <p:nvCxnSpPr>
          <p:cNvPr id="3" name="Straight Connector 2"/>
          <p:cNvCxnSpPr/>
          <p:nvPr/>
        </p:nvCxnSpPr>
        <p:spPr>
          <a:xfrm>
            <a:off x="1905000" y="754336"/>
            <a:ext cx="5688228" cy="5042731"/>
          </a:xfrm>
          <a:prstGeom prst="line">
            <a:avLst/>
          </a:prstGeom>
        </p:spPr>
        <p:style>
          <a:lnRef idx="2">
            <a:schemeClr val="dk1"/>
          </a:lnRef>
          <a:fillRef idx="0">
            <a:schemeClr val="dk1"/>
          </a:fillRef>
          <a:effectRef idx="1">
            <a:schemeClr val="dk1"/>
          </a:effectRef>
          <a:fontRef idx="minor">
            <a:schemeClr val="tx1"/>
          </a:fontRef>
        </p:style>
      </p:cxnSp>
      <p:sp>
        <p:nvSpPr>
          <p:cNvPr id="2" name="TextBox 1"/>
          <p:cNvSpPr txBox="1"/>
          <p:nvPr/>
        </p:nvSpPr>
        <p:spPr>
          <a:xfrm>
            <a:off x="1758406" y="6019800"/>
            <a:ext cx="5241206" cy="369332"/>
          </a:xfrm>
          <a:prstGeom prst="rect">
            <a:avLst/>
          </a:prstGeom>
          <a:noFill/>
        </p:spPr>
        <p:txBody>
          <a:bodyPr wrap="square" rtlCol="0">
            <a:spAutoFit/>
          </a:bodyPr>
          <a:lstStyle/>
          <a:p>
            <a:r>
              <a:rPr lang="en-US" sz="1800" dirty="0" smtClean="0"/>
              <a:t>Example from a Commission on Health</a:t>
            </a:r>
            <a:endParaRPr lang="en-US" sz="1800" dirty="0"/>
          </a:p>
        </p:txBody>
      </p:sp>
      <p:sp>
        <p:nvSpPr>
          <p:cNvPr id="5" name="TextBox 4"/>
          <p:cNvSpPr txBox="1"/>
          <p:nvPr/>
        </p:nvSpPr>
        <p:spPr>
          <a:xfrm>
            <a:off x="2819399" y="903420"/>
            <a:ext cx="601363" cy="276999"/>
          </a:xfrm>
          <a:prstGeom prst="rect">
            <a:avLst/>
          </a:prstGeom>
          <a:noFill/>
        </p:spPr>
        <p:txBody>
          <a:bodyPr wrap="square" rtlCol="0">
            <a:spAutoFit/>
          </a:bodyPr>
          <a:lstStyle/>
          <a:p>
            <a:r>
              <a:rPr lang="en-US" sz="1200" dirty="0" smtClean="0"/>
              <a:t>1/5</a:t>
            </a:r>
            <a:endParaRPr lang="en-US" sz="1200" dirty="0"/>
          </a:p>
        </p:txBody>
      </p:sp>
      <p:sp>
        <p:nvSpPr>
          <p:cNvPr id="9" name="TextBox 8"/>
          <p:cNvSpPr txBox="1"/>
          <p:nvPr/>
        </p:nvSpPr>
        <p:spPr>
          <a:xfrm>
            <a:off x="2057400" y="1676400"/>
            <a:ext cx="457200" cy="276999"/>
          </a:xfrm>
          <a:prstGeom prst="rect">
            <a:avLst/>
          </a:prstGeom>
          <a:noFill/>
        </p:spPr>
        <p:txBody>
          <a:bodyPr wrap="square" rtlCol="0">
            <a:spAutoFit/>
          </a:bodyPr>
          <a:lstStyle/>
          <a:p>
            <a:r>
              <a:rPr lang="en-US" sz="1200" dirty="0" smtClean="0"/>
              <a:t>5</a:t>
            </a:r>
            <a:endParaRPr lang="en-US" sz="1200" dirty="0"/>
          </a:p>
        </p:txBody>
      </p:sp>
      <p:sp>
        <p:nvSpPr>
          <p:cNvPr id="27" name="TextBox 26"/>
          <p:cNvSpPr txBox="1"/>
          <p:nvPr/>
        </p:nvSpPr>
        <p:spPr>
          <a:xfrm>
            <a:off x="3512365" y="934365"/>
            <a:ext cx="601363" cy="276999"/>
          </a:xfrm>
          <a:prstGeom prst="rect">
            <a:avLst/>
          </a:prstGeom>
          <a:noFill/>
        </p:spPr>
        <p:txBody>
          <a:bodyPr wrap="square" rtlCol="0">
            <a:spAutoFit/>
          </a:bodyPr>
          <a:lstStyle/>
          <a:p>
            <a:r>
              <a:rPr lang="en-US" sz="1200" dirty="0" smtClean="0"/>
              <a:t>1/5</a:t>
            </a:r>
            <a:endParaRPr lang="en-US" sz="1200" dirty="0"/>
          </a:p>
        </p:txBody>
      </p:sp>
      <p:sp>
        <p:nvSpPr>
          <p:cNvPr id="28" name="TextBox 27"/>
          <p:cNvSpPr txBox="1"/>
          <p:nvPr/>
        </p:nvSpPr>
        <p:spPr>
          <a:xfrm>
            <a:off x="2060791" y="3505200"/>
            <a:ext cx="572022" cy="276999"/>
          </a:xfrm>
          <a:prstGeom prst="rect">
            <a:avLst/>
          </a:prstGeom>
          <a:noFill/>
        </p:spPr>
        <p:txBody>
          <a:bodyPr wrap="square" rtlCol="0">
            <a:spAutoFit/>
          </a:bodyPr>
          <a:lstStyle/>
          <a:p>
            <a:r>
              <a:rPr lang="en-US" sz="1200" dirty="0" smtClean="0"/>
              <a:t>5</a:t>
            </a:r>
            <a:endParaRPr lang="en-US" sz="1200" dirty="0"/>
          </a:p>
        </p:txBody>
      </p:sp>
      <p:sp>
        <p:nvSpPr>
          <p:cNvPr id="10" name="TextBox 9"/>
          <p:cNvSpPr txBox="1"/>
          <p:nvPr/>
        </p:nvSpPr>
        <p:spPr>
          <a:xfrm>
            <a:off x="2057400" y="2895600"/>
            <a:ext cx="457200" cy="276999"/>
          </a:xfrm>
          <a:prstGeom prst="rect">
            <a:avLst/>
          </a:prstGeom>
          <a:noFill/>
        </p:spPr>
        <p:txBody>
          <a:bodyPr wrap="square" rtlCol="0">
            <a:spAutoFit/>
          </a:bodyPr>
          <a:lstStyle/>
          <a:p>
            <a:r>
              <a:rPr lang="en-US" sz="1200" dirty="0" smtClean="0"/>
              <a:t>1</a:t>
            </a:r>
            <a:endParaRPr lang="en-US" sz="1200" dirty="0"/>
          </a:p>
        </p:txBody>
      </p:sp>
      <p:sp>
        <p:nvSpPr>
          <p:cNvPr id="11" name="TextBox 10"/>
          <p:cNvSpPr txBox="1"/>
          <p:nvPr/>
        </p:nvSpPr>
        <p:spPr>
          <a:xfrm>
            <a:off x="4295853" y="934365"/>
            <a:ext cx="558114" cy="276999"/>
          </a:xfrm>
          <a:prstGeom prst="rect">
            <a:avLst/>
          </a:prstGeom>
          <a:noFill/>
        </p:spPr>
        <p:txBody>
          <a:bodyPr wrap="square" rtlCol="0">
            <a:spAutoFit/>
          </a:bodyPr>
          <a:lstStyle/>
          <a:p>
            <a:r>
              <a:rPr lang="en-US" sz="1200" dirty="0" smtClean="0"/>
              <a:t>1</a:t>
            </a:r>
            <a:endParaRPr lang="en-US" sz="1200" dirty="0"/>
          </a:p>
        </p:txBody>
      </p:sp>
      <p:sp>
        <p:nvSpPr>
          <p:cNvPr id="32" name="TextBox 31"/>
          <p:cNvSpPr txBox="1"/>
          <p:nvPr/>
        </p:nvSpPr>
        <p:spPr>
          <a:xfrm>
            <a:off x="2057400" y="2308251"/>
            <a:ext cx="572022" cy="276999"/>
          </a:xfrm>
          <a:prstGeom prst="rect">
            <a:avLst/>
          </a:prstGeom>
          <a:noFill/>
        </p:spPr>
        <p:txBody>
          <a:bodyPr wrap="square" rtlCol="0">
            <a:spAutoFit/>
          </a:bodyPr>
          <a:lstStyle/>
          <a:p>
            <a:r>
              <a:rPr lang="en-US" sz="1200" dirty="0" smtClean="0"/>
              <a:t>5</a:t>
            </a:r>
            <a:endParaRPr lang="en-US" sz="1200" dirty="0"/>
          </a:p>
        </p:txBody>
      </p:sp>
      <p:sp>
        <p:nvSpPr>
          <p:cNvPr id="33" name="TextBox 32"/>
          <p:cNvSpPr txBox="1"/>
          <p:nvPr/>
        </p:nvSpPr>
        <p:spPr>
          <a:xfrm>
            <a:off x="4934465" y="948265"/>
            <a:ext cx="601363" cy="276999"/>
          </a:xfrm>
          <a:prstGeom prst="rect">
            <a:avLst/>
          </a:prstGeom>
          <a:noFill/>
        </p:spPr>
        <p:txBody>
          <a:bodyPr wrap="square" rtlCol="0">
            <a:spAutoFit/>
          </a:bodyPr>
          <a:lstStyle/>
          <a:p>
            <a:r>
              <a:rPr lang="en-US" sz="1200" dirty="0" smtClean="0"/>
              <a:t>1/5</a:t>
            </a:r>
            <a:endParaRPr lang="en-US" sz="1200" dirty="0"/>
          </a:p>
        </p:txBody>
      </p:sp>
      <p:sp>
        <p:nvSpPr>
          <p:cNvPr id="12" name="TextBox 11"/>
          <p:cNvSpPr txBox="1"/>
          <p:nvPr/>
        </p:nvSpPr>
        <p:spPr>
          <a:xfrm>
            <a:off x="2057400" y="4114800"/>
            <a:ext cx="457200" cy="276999"/>
          </a:xfrm>
          <a:prstGeom prst="rect">
            <a:avLst/>
          </a:prstGeom>
          <a:noFill/>
        </p:spPr>
        <p:txBody>
          <a:bodyPr wrap="square" rtlCol="0">
            <a:spAutoFit/>
          </a:bodyPr>
          <a:lstStyle/>
          <a:p>
            <a:r>
              <a:rPr lang="en-US" sz="1200" dirty="0" smtClean="0"/>
              <a:t>1/5</a:t>
            </a:r>
            <a:endParaRPr lang="en-US" sz="12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791" y="4724400"/>
            <a:ext cx="579437"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TextBox 37"/>
          <p:cNvSpPr txBox="1"/>
          <p:nvPr/>
        </p:nvSpPr>
        <p:spPr>
          <a:xfrm>
            <a:off x="2076189" y="5333999"/>
            <a:ext cx="572022" cy="276999"/>
          </a:xfrm>
          <a:prstGeom prst="rect">
            <a:avLst/>
          </a:prstGeom>
          <a:noFill/>
        </p:spPr>
        <p:txBody>
          <a:bodyPr wrap="square" rtlCol="0">
            <a:spAutoFit/>
          </a:bodyPr>
          <a:lstStyle/>
          <a:p>
            <a:r>
              <a:rPr lang="en-US" sz="1200" dirty="0" smtClean="0"/>
              <a:t>5</a:t>
            </a:r>
            <a:endParaRPr lang="en-US" sz="1200" dirty="0"/>
          </a:p>
        </p:txBody>
      </p:sp>
      <p:sp>
        <p:nvSpPr>
          <p:cNvPr id="39" name="TextBox 38"/>
          <p:cNvSpPr txBox="1"/>
          <p:nvPr/>
        </p:nvSpPr>
        <p:spPr>
          <a:xfrm>
            <a:off x="5620774" y="956357"/>
            <a:ext cx="572022" cy="276999"/>
          </a:xfrm>
          <a:prstGeom prst="rect">
            <a:avLst/>
          </a:prstGeom>
          <a:noFill/>
        </p:spPr>
        <p:txBody>
          <a:bodyPr wrap="square" rtlCol="0">
            <a:spAutoFit/>
          </a:bodyPr>
          <a:lstStyle/>
          <a:p>
            <a:r>
              <a:rPr lang="en-US" sz="1200" dirty="0" smtClean="0"/>
              <a:t>  5</a:t>
            </a:r>
            <a:endParaRPr lang="en-US" sz="1200" dirty="0"/>
          </a:p>
        </p:txBody>
      </p:sp>
      <p:sp>
        <p:nvSpPr>
          <p:cNvPr id="40" name="TextBox 39"/>
          <p:cNvSpPr txBox="1"/>
          <p:nvPr/>
        </p:nvSpPr>
        <p:spPr>
          <a:xfrm>
            <a:off x="6267753" y="962165"/>
            <a:ext cx="601363" cy="276999"/>
          </a:xfrm>
          <a:prstGeom prst="rect">
            <a:avLst/>
          </a:prstGeom>
          <a:noFill/>
        </p:spPr>
        <p:txBody>
          <a:bodyPr wrap="square" rtlCol="0">
            <a:spAutoFit/>
          </a:bodyPr>
          <a:lstStyle/>
          <a:p>
            <a:r>
              <a:rPr lang="en-US" sz="1200" dirty="0" smtClean="0"/>
              <a:t>1/5</a:t>
            </a:r>
            <a:endParaRPr lang="en-US" sz="1200" dirty="0"/>
          </a:p>
        </p:txBody>
      </p:sp>
      <p:sp>
        <p:nvSpPr>
          <p:cNvPr id="41" name="TextBox 40"/>
          <p:cNvSpPr txBox="1"/>
          <p:nvPr/>
        </p:nvSpPr>
        <p:spPr>
          <a:xfrm>
            <a:off x="6972737" y="962165"/>
            <a:ext cx="601363" cy="276999"/>
          </a:xfrm>
          <a:prstGeom prst="rect">
            <a:avLst/>
          </a:prstGeom>
          <a:noFill/>
        </p:spPr>
        <p:txBody>
          <a:bodyPr wrap="square" rtlCol="0">
            <a:spAutoFit/>
          </a:bodyPr>
          <a:lstStyle/>
          <a:p>
            <a:r>
              <a:rPr lang="en-US" sz="1200" dirty="0" smtClean="0"/>
              <a:t>1/5</a:t>
            </a:r>
            <a:endParaRPr lang="en-US" sz="1200" dirty="0"/>
          </a:p>
        </p:txBody>
      </p:sp>
      <p:sp>
        <p:nvSpPr>
          <p:cNvPr id="42" name="TextBox 41"/>
          <p:cNvSpPr txBox="1"/>
          <p:nvPr/>
        </p:nvSpPr>
        <p:spPr>
          <a:xfrm>
            <a:off x="2819399" y="2308251"/>
            <a:ext cx="457200" cy="276999"/>
          </a:xfrm>
          <a:prstGeom prst="rect">
            <a:avLst/>
          </a:prstGeom>
          <a:noFill/>
        </p:spPr>
        <p:txBody>
          <a:bodyPr wrap="square" rtlCol="0">
            <a:spAutoFit/>
          </a:bodyPr>
          <a:lstStyle/>
          <a:p>
            <a:r>
              <a:rPr lang="en-US" sz="1200" dirty="0" smtClean="0"/>
              <a:t>1</a:t>
            </a:r>
            <a:endParaRPr lang="en-US" sz="1200" dirty="0"/>
          </a:p>
        </p:txBody>
      </p:sp>
      <p:sp>
        <p:nvSpPr>
          <p:cNvPr id="44" name="TextBox 43"/>
          <p:cNvSpPr txBox="1"/>
          <p:nvPr/>
        </p:nvSpPr>
        <p:spPr>
          <a:xfrm>
            <a:off x="3569889" y="1694801"/>
            <a:ext cx="457200" cy="276999"/>
          </a:xfrm>
          <a:prstGeom prst="rect">
            <a:avLst/>
          </a:prstGeom>
          <a:noFill/>
        </p:spPr>
        <p:txBody>
          <a:bodyPr wrap="square" rtlCol="0">
            <a:spAutoFit/>
          </a:bodyPr>
          <a:lstStyle/>
          <a:p>
            <a:r>
              <a:rPr lang="en-US" sz="1200" dirty="0" smtClean="0"/>
              <a:t>1</a:t>
            </a:r>
            <a:endParaRPr lang="en-US" sz="1200" dirty="0"/>
          </a:p>
        </p:txBody>
      </p:sp>
      <p:sp>
        <p:nvSpPr>
          <p:cNvPr id="45" name="TextBox 44"/>
          <p:cNvSpPr txBox="1"/>
          <p:nvPr/>
        </p:nvSpPr>
        <p:spPr>
          <a:xfrm>
            <a:off x="4288899" y="1687825"/>
            <a:ext cx="572022" cy="276999"/>
          </a:xfrm>
          <a:prstGeom prst="rect">
            <a:avLst/>
          </a:prstGeom>
          <a:noFill/>
        </p:spPr>
        <p:txBody>
          <a:bodyPr wrap="square" rtlCol="0">
            <a:spAutoFit/>
          </a:bodyPr>
          <a:lstStyle/>
          <a:p>
            <a:r>
              <a:rPr lang="en-US" sz="1200" dirty="0" smtClean="0"/>
              <a:t>5</a:t>
            </a:r>
            <a:endParaRPr lang="en-US" sz="1200" dirty="0"/>
          </a:p>
        </p:txBody>
      </p:sp>
      <p:sp>
        <p:nvSpPr>
          <p:cNvPr id="46" name="TextBox 45"/>
          <p:cNvSpPr txBox="1"/>
          <p:nvPr/>
        </p:nvSpPr>
        <p:spPr>
          <a:xfrm>
            <a:off x="2819398" y="2922866"/>
            <a:ext cx="601363" cy="276999"/>
          </a:xfrm>
          <a:prstGeom prst="rect">
            <a:avLst/>
          </a:prstGeom>
          <a:noFill/>
        </p:spPr>
        <p:txBody>
          <a:bodyPr wrap="square" rtlCol="0">
            <a:spAutoFit/>
          </a:bodyPr>
          <a:lstStyle/>
          <a:p>
            <a:r>
              <a:rPr lang="en-US" sz="1200" dirty="0" smtClean="0"/>
              <a:t>1/5</a:t>
            </a:r>
            <a:endParaRPr lang="en-US" sz="1200" dirty="0"/>
          </a:p>
        </p:txBody>
      </p:sp>
      <p:sp>
        <p:nvSpPr>
          <p:cNvPr id="47" name="TextBox 46"/>
          <p:cNvSpPr txBox="1"/>
          <p:nvPr/>
        </p:nvSpPr>
        <p:spPr>
          <a:xfrm>
            <a:off x="2820498" y="3533224"/>
            <a:ext cx="601363" cy="276999"/>
          </a:xfrm>
          <a:prstGeom prst="rect">
            <a:avLst/>
          </a:prstGeom>
          <a:noFill/>
        </p:spPr>
        <p:txBody>
          <a:bodyPr wrap="square" rtlCol="0">
            <a:spAutoFit/>
          </a:bodyPr>
          <a:lstStyle/>
          <a:p>
            <a:r>
              <a:rPr lang="en-US" sz="1200" dirty="0" smtClean="0"/>
              <a:t>1/5</a:t>
            </a:r>
            <a:endParaRPr lang="en-US" sz="1200" dirty="0"/>
          </a:p>
        </p:txBody>
      </p:sp>
      <p:sp>
        <p:nvSpPr>
          <p:cNvPr id="48" name="TextBox 47"/>
          <p:cNvSpPr txBox="1"/>
          <p:nvPr/>
        </p:nvSpPr>
        <p:spPr>
          <a:xfrm>
            <a:off x="4897764" y="1694801"/>
            <a:ext cx="572022" cy="276999"/>
          </a:xfrm>
          <a:prstGeom prst="rect">
            <a:avLst/>
          </a:prstGeom>
          <a:noFill/>
        </p:spPr>
        <p:txBody>
          <a:bodyPr wrap="square" rtlCol="0">
            <a:spAutoFit/>
          </a:bodyPr>
          <a:lstStyle/>
          <a:p>
            <a:r>
              <a:rPr lang="en-US" sz="1200" dirty="0" smtClean="0"/>
              <a:t>   5</a:t>
            </a:r>
            <a:endParaRPr lang="en-US" sz="1200" dirty="0"/>
          </a:p>
        </p:txBody>
      </p:sp>
      <p:sp>
        <p:nvSpPr>
          <p:cNvPr id="49" name="TextBox 48"/>
          <p:cNvSpPr txBox="1"/>
          <p:nvPr/>
        </p:nvSpPr>
        <p:spPr>
          <a:xfrm>
            <a:off x="5682843" y="1694801"/>
            <a:ext cx="572022" cy="276999"/>
          </a:xfrm>
          <a:prstGeom prst="rect">
            <a:avLst/>
          </a:prstGeom>
          <a:noFill/>
        </p:spPr>
        <p:txBody>
          <a:bodyPr wrap="square" rtlCol="0">
            <a:spAutoFit/>
          </a:bodyPr>
          <a:lstStyle/>
          <a:p>
            <a:r>
              <a:rPr lang="en-US" sz="1200" dirty="0" smtClean="0"/>
              <a:t>  10</a:t>
            </a:r>
            <a:endParaRPr lang="en-US" sz="1200" dirty="0"/>
          </a:p>
        </p:txBody>
      </p:sp>
      <p:sp>
        <p:nvSpPr>
          <p:cNvPr id="50" name="TextBox 49"/>
          <p:cNvSpPr txBox="1"/>
          <p:nvPr/>
        </p:nvSpPr>
        <p:spPr>
          <a:xfrm>
            <a:off x="2754456" y="4113174"/>
            <a:ext cx="572022" cy="276999"/>
          </a:xfrm>
          <a:prstGeom prst="rect">
            <a:avLst/>
          </a:prstGeom>
          <a:noFill/>
        </p:spPr>
        <p:txBody>
          <a:bodyPr wrap="square" rtlCol="0">
            <a:spAutoFit/>
          </a:bodyPr>
          <a:lstStyle/>
          <a:p>
            <a:r>
              <a:rPr lang="en-US" sz="1200" dirty="0" smtClean="0"/>
              <a:t>  1/10</a:t>
            </a:r>
            <a:endParaRPr lang="en-US" sz="1200" dirty="0"/>
          </a:p>
        </p:txBody>
      </p:sp>
      <p:sp>
        <p:nvSpPr>
          <p:cNvPr id="51" name="TextBox 50"/>
          <p:cNvSpPr txBox="1"/>
          <p:nvPr/>
        </p:nvSpPr>
        <p:spPr>
          <a:xfrm>
            <a:off x="6365930" y="1694801"/>
            <a:ext cx="457200" cy="276999"/>
          </a:xfrm>
          <a:prstGeom prst="rect">
            <a:avLst/>
          </a:prstGeom>
          <a:noFill/>
        </p:spPr>
        <p:txBody>
          <a:bodyPr wrap="square" rtlCol="0">
            <a:spAutoFit/>
          </a:bodyPr>
          <a:lstStyle/>
          <a:p>
            <a:r>
              <a:rPr lang="en-US" sz="1200" dirty="0" smtClean="0"/>
              <a:t> 1</a:t>
            </a:r>
            <a:endParaRPr lang="en-US" sz="1200" dirty="0"/>
          </a:p>
        </p:txBody>
      </p:sp>
      <p:sp>
        <p:nvSpPr>
          <p:cNvPr id="52" name="TextBox 51"/>
          <p:cNvSpPr txBox="1"/>
          <p:nvPr/>
        </p:nvSpPr>
        <p:spPr>
          <a:xfrm>
            <a:off x="2891479" y="4747825"/>
            <a:ext cx="457200" cy="276999"/>
          </a:xfrm>
          <a:prstGeom prst="rect">
            <a:avLst/>
          </a:prstGeom>
          <a:noFill/>
        </p:spPr>
        <p:txBody>
          <a:bodyPr wrap="square" rtlCol="0">
            <a:spAutoFit/>
          </a:bodyPr>
          <a:lstStyle/>
          <a:p>
            <a:r>
              <a:rPr lang="en-US" sz="1200" dirty="0" smtClean="0"/>
              <a:t>1</a:t>
            </a:r>
            <a:endParaRPr lang="en-US" sz="1200" dirty="0"/>
          </a:p>
        </p:txBody>
      </p:sp>
      <p:sp>
        <p:nvSpPr>
          <p:cNvPr id="53" name="TextBox 52"/>
          <p:cNvSpPr txBox="1"/>
          <p:nvPr/>
        </p:nvSpPr>
        <p:spPr>
          <a:xfrm>
            <a:off x="6995420" y="1686450"/>
            <a:ext cx="572022" cy="276999"/>
          </a:xfrm>
          <a:prstGeom prst="rect">
            <a:avLst/>
          </a:prstGeom>
          <a:noFill/>
        </p:spPr>
        <p:txBody>
          <a:bodyPr wrap="square" rtlCol="0">
            <a:spAutoFit/>
          </a:bodyPr>
          <a:lstStyle/>
          <a:p>
            <a:r>
              <a:rPr lang="en-US" sz="1200" dirty="0" smtClean="0"/>
              <a:t>  1</a:t>
            </a:r>
            <a:endParaRPr lang="en-US" sz="1200" dirty="0"/>
          </a:p>
        </p:txBody>
      </p:sp>
      <p:sp>
        <p:nvSpPr>
          <p:cNvPr id="54" name="TextBox 53"/>
          <p:cNvSpPr txBox="1"/>
          <p:nvPr/>
        </p:nvSpPr>
        <p:spPr>
          <a:xfrm>
            <a:off x="2793106" y="5333999"/>
            <a:ext cx="572022" cy="276999"/>
          </a:xfrm>
          <a:prstGeom prst="rect">
            <a:avLst/>
          </a:prstGeom>
          <a:noFill/>
        </p:spPr>
        <p:txBody>
          <a:bodyPr wrap="square" rtlCol="0">
            <a:spAutoFit/>
          </a:bodyPr>
          <a:lstStyle/>
          <a:p>
            <a:r>
              <a:rPr lang="en-US" sz="1200" dirty="0" smtClean="0"/>
              <a:t>  1</a:t>
            </a:r>
            <a:endParaRPr lang="en-US" sz="1200" dirty="0"/>
          </a:p>
        </p:txBody>
      </p:sp>
      <p:sp>
        <p:nvSpPr>
          <p:cNvPr id="55" name="TextBox 54"/>
          <p:cNvSpPr txBox="1"/>
          <p:nvPr/>
        </p:nvSpPr>
        <p:spPr>
          <a:xfrm>
            <a:off x="4221064" y="2308251"/>
            <a:ext cx="572022" cy="276999"/>
          </a:xfrm>
          <a:prstGeom prst="rect">
            <a:avLst/>
          </a:prstGeom>
          <a:noFill/>
        </p:spPr>
        <p:txBody>
          <a:bodyPr wrap="square" rtlCol="0">
            <a:spAutoFit/>
          </a:bodyPr>
          <a:lstStyle/>
          <a:p>
            <a:r>
              <a:rPr lang="en-US" sz="1200" dirty="0" smtClean="0"/>
              <a:t>  10</a:t>
            </a:r>
            <a:endParaRPr lang="en-US" sz="1200" dirty="0"/>
          </a:p>
        </p:txBody>
      </p:sp>
      <p:sp>
        <p:nvSpPr>
          <p:cNvPr id="56" name="TextBox 55"/>
          <p:cNvSpPr txBox="1"/>
          <p:nvPr/>
        </p:nvSpPr>
        <p:spPr>
          <a:xfrm>
            <a:off x="3527035" y="2936965"/>
            <a:ext cx="572022" cy="276999"/>
          </a:xfrm>
          <a:prstGeom prst="rect">
            <a:avLst/>
          </a:prstGeom>
          <a:noFill/>
        </p:spPr>
        <p:txBody>
          <a:bodyPr wrap="square" rtlCol="0">
            <a:spAutoFit/>
          </a:bodyPr>
          <a:lstStyle/>
          <a:p>
            <a:r>
              <a:rPr lang="en-US" sz="1200" dirty="0" smtClean="0"/>
              <a:t>  1/10</a:t>
            </a:r>
            <a:endParaRPr lang="en-US" sz="1200" dirty="0"/>
          </a:p>
        </p:txBody>
      </p:sp>
      <p:sp>
        <p:nvSpPr>
          <p:cNvPr id="57" name="TextBox 56"/>
          <p:cNvSpPr txBox="1"/>
          <p:nvPr/>
        </p:nvSpPr>
        <p:spPr>
          <a:xfrm>
            <a:off x="4897764" y="2351378"/>
            <a:ext cx="572022" cy="276999"/>
          </a:xfrm>
          <a:prstGeom prst="rect">
            <a:avLst/>
          </a:prstGeom>
          <a:noFill/>
        </p:spPr>
        <p:txBody>
          <a:bodyPr wrap="square" rtlCol="0">
            <a:spAutoFit/>
          </a:bodyPr>
          <a:lstStyle/>
          <a:p>
            <a:r>
              <a:rPr lang="en-US" sz="1200" dirty="0" smtClean="0"/>
              <a:t>  10</a:t>
            </a:r>
            <a:endParaRPr lang="en-US" sz="1200" dirty="0"/>
          </a:p>
        </p:txBody>
      </p:sp>
      <p:sp>
        <p:nvSpPr>
          <p:cNvPr id="59" name="TextBox 58"/>
          <p:cNvSpPr txBox="1"/>
          <p:nvPr/>
        </p:nvSpPr>
        <p:spPr>
          <a:xfrm>
            <a:off x="3527035" y="3588540"/>
            <a:ext cx="572022" cy="276999"/>
          </a:xfrm>
          <a:prstGeom prst="rect">
            <a:avLst/>
          </a:prstGeom>
          <a:noFill/>
        </p:spPr>
        <p:txBody>
          <a:bodyPr wrap="square" rtlCol="0">
            <a:spAutoFit/>
          </a:bodyPr>
          <a:lstStyle/>
          <a:p>
            <a:r>
              <a:rPr lang="en-US" sz="1200" dirty="0" smtClean="0"/>
              <a:t>  1/10</a:t>
            </a:r>
            <a:endParaRPr lang="en-US" sz="1200" dirty="0"/>
          </a:p>
        </p:txBody>
      </p:sp>
      <p:sp>
        <p:nvSpPr>
          <p:cNvPr id="60" name="TextBox 59"/>
          <p:cNvSpPr txBox="1"/>
          <p:nvPr/>
        </p:nvSpPr>
        <p:spPr>
          <a:xfrm>
            <a:off x="3553076" y="4103448"/>
            <a:ext cx="572022" cy="276999"/>
          </a:xfrm>
          <a:prstGeom prst="rect">
            <a:avLst/>
          </a:prstGeom>
          <a:noFill/>
        </p:spPr>
        <p:txBody>
          <a:bodyPr wrap="square" rtlCol="0">
            <a:spAutoFit/>
          </a:bodyPr>
          <a:lstStyle/>
          <a:p>
            <a:r>
              <a:rPr lang="en-US" sz="1200" dirty="0" smtClean="0"/>
              <a:t>  1/10</a:t>
            </a:r>
            <a:endParaRPr lang="en-US" sz="1200" dirty="0"/>
          </a:p>
        </p:txBody>
      </p:sp>
      <p:sp>
        <p:nvSpPr>
          <p:cNvPr id="61" name="TextBox 60"/>
          <p:cNvSpPr txBox="1"/>
          <p:nvPr/>
        </p:nvSpPr>
        <p:spPr>
          <a:xfrm>
            <a:off x="5622186" y="2351378"/>
            <a:ext cx="572022" cy="276999"/>
          </a:xfrm>
          <a:prstGeom prst="rect">
            <a:avLst/>
          </a:prstGeom>
          <a:noFill/>
        </p:spPr>
        <p:txBody>
          <a:bodyPr wrap="square" rtlCol="0">
            <a:spAutoFit/>
          </a:bodyPr>
          <a:lstStyle/>
          <a:p>
            <a:r>
              <a:rPr lang="en-US" sz="1200" dirty="0" smtClean="0"/>
              <a:t>  10</a:t>
            </a:r>
            <a:endParaRPr lang="en-US" sz="12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4465" y="2930314"/>
            <a:ext cx="6032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853" y="3541689"/>
            <a:ext cx="573087"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TextBox 57"/>
          <p:cNvSpPr txBox="1"/>
          <p:nvPr/>
        </p:nvSpPr>
        <p:spPr>
          <a:xfrm>
            <a:off x="5620774" y="2960262"/>
            <a:ext cx="572022" cy="276999"/>
          </a:xfrm>
          <a:prstGeom prst="rect">
            <a:avLst/>
          </a:prstGeom>
          <a:noFill/>
        </p:spPr>
        <p:txBody>
          <a:bodyPr wrap="square" rtlCol="0">
            <a:spAutoFit/>
          </a:bodyPr>
          <a:lstStyle/>
          <a:p>
            <a:r>
              <a:rPr lang="en-US" sz="1200" dirty="0" smtClean="0"/>
              <a:t>  10</a:t>
            </a:r>
            <a:endParaRPr lang="en-US" sz="1200" dirty="0"/>
          </a:p>
        </p:txBody>
      </p:sp>
      <p:sp>
        <p:nvSpPr>
          <p:cNvPr id="62" name="TextBox 61"/>
          <p:cNvSpPr txBox="1"/>
          <p:nvPr/>
        </p:nvSpPr>
        <p:spPr>
          <a:xfrm>
            <a:off x="4202135" y="4117348"/>
            <a:ext cx="572022" cy="276999"/>
          </a:xfrm>
          <a:prstGeom prst="rect">
            <a:avLst/>
          </a:prstGeom>
          <a:noFill/>
        </p:spPr>
        <p:txBody>
          <a:bodyPr wrap="square" rtlCol="0">
            <a:spAutoFit/>
          </a:bodyPr>
          <a:lstStyle/>
          <a:p>
            <a:r>
              <a:rPr lang="en-US" sz="1200" dirty="0" smtClean="0"/>
              <a:t>  1/10</a:t>
            </a:r>
            <a:endParaRPr lang="en-US" sz="1200" dirty="0"/>
          </a:p>
        </p:txBody>
      </p:sp>
      <p:sp>
        <p:nvSpPr>
          <p:cNvPr id="63" name="TextBox 62"/>
          <p:cNvSpPr txBox="1"/>
          <p:nvPr/>
        </p:nvSpPr>
        <p:spPr>
          <a:xfrm>
            <a:off x="6349314" y="2351377"/>
            <a:ext cx="558114" cy="276999"/>
          </a:xfrm>
          <a:prstGeom prst="rect">
            <a:avLst/>
          </a:prstGeom>
          <a:noFill/>
        </p:spPr>
        <p:txBody>
          <a:bodyPr wrap="square" rtlCol="0">
            <a:spAutoFit/>
          </a:bodyPr>
          <a:lstStyle/>
          <a:p>
            <a:r>
              <a:rPr lang="en-US" sz="1200" dirty="0" smtClean="0"/>
              <a:t>1</a:t>
            </a:r>
            <a:endParaRPr lang="en-US" sz="1200" dirty="0"/>
          </a:p>
        </p:txBody>
      </p:sp>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1748" y="4747825"/>
            <a:ext cx="560387"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9612" y="2331157"/>
            <a:ext cx="6032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9840" y="5333999"/>
            <a:ext cx="573087"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TextBox 64"/>
          <p:cNvSpPr txBox="1"/>
          <p:nvPr/>
        </p:nvSpPr>
        <p:spPr>
          <a:xfrm>
            <a:off x="6319215" y="2966898"/>
            <a:ext cx="601363" cy="276999"/>
          </a:xfrm>
          <a:prstGeom prst="rect">
            <a:avLst/>
          </a:prstGeom>
          <a:noFill/>
        </p:spPr>
        <p:txBody>
          <a:bodyPr wrap="square" rtlCol="0">
            <a:spAutoFit/>
          </a:bodyPr>
          <a:lstStyle/>
          <a:p>
            <a:r>
              <a:rPr lang="en-US" sz="1200" dirty="0" smtClean="0"/>
              <a:t>1/5</a:t>
            </a:r>
            <a:endParaRPr lang="en-US" sz="1200" dirty="0"/>
          </a:p>
        </p:txBody>
      </p:sp>
      <p:sp>
        <p:nvSpPr>
          <p:cNvPr id="66" name="TextBox 65"/>
          <p:cNvSpPr txBox="1"/>
          <p:nvPr/>
        </p:nvSpPr>
        <p:spPr>
          <a:xfrm>
            <a:off x="4161486" y="4775499"/>
            <a:ext cx="572022" cy="276999"/>
          </a:xfrm>
          <a:prstGeom prst="rect">
            <a:avLst/>
          </a:prstGeom>
          <a:noFill/>
        </p:spPr>
        <p:txBody>
          <a:bodyPr wrap="square" rtlCol="0">
            <a:spAutoFit/>
          </a:bodyPr>
          <a:lstStyle/>
          <a:p>
            <a:r>
              <a:rPr lang="en-US" sz="1200" dirty="0" smtClean="0"/>
              <a:t>   5</a:t>
            </a:r>
            <a:endParaRPr lang="en-US" sz="1200" dirty="0"/>
          </a:p>
        </p:txBody>
      </p:sp>
      <p:sp>
        <p:nvSpPr>
          <p:cNvPr id="67" name="TextBox 66"/>
          <p:cNvSpPr txBox="1"/>
          <p:nvPr/>
        </p:nvSpPr>
        <p:spPr>
          <a:xfrm>
            <a:off x="4202135" y="5380850"/>
            <a:ext cx="572022" cy="276999"/>
          </a:xfrm>
          <a:prstGeom prst="rect">
            <a:avLst/>
          </a:prstGeom>
          <a:noFill/>
        </p:spPr>
        <p:txBody>
          <a:bodyPr wrap="square" rtlCol="0">
            <a:spAutoFit/>
          </a:bodyPr>
          <a:lstStyle/>
          <a:p>
            <a:r>
              <a:rPr lang="en-US" sz="1200" dirty="0" smtClean="0"/>
              <a:t>   5</a:t>
            </a:r>
            <a:endParaRPr lang="en-US" sz="1200" dirty="0"/>
          </a:p>
        </p:txBody>
      </p:sp>
      <p:sp>
        <p:nvSpPr>
          <p:cNvPr id="68" name="TextBox 67"/>
          <p:cNvSpPr txBox="1"/>
          <p:nvPr/>
        </p:nvSpPr>
        <p:spPr>
          <a:xfrm>
            <a:off x="6980749" y="2953739"/>
            <a:ext cx="601363" cy="276999"/>
          </a:xfrm>
          <a:prstGeom prst="rect">
            <a:avLst/>
          </a:prstGeom>
          <a:noFill/>
        </p:spPr>
        <p:txBody>
          <a:bodyPr wrap="square" rtlCol="0">
            <a:spAutoFit/>
          </a:bodyPr>
          <a:lstStyle/>
          <a:p>
            <a:r>
              <a:rPr lang="en-US" sz="1200" dirty="0" smtClean="0"/>
              <a:t>1/5</a:t>
            </a:r>
            <a:endParaRPr lang="en-US" sz="1200" dirty="0"/>
          </a:p>
        </p:txBody>
      </p:sp>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7995" y="3548097"/>
            <a:ext cx="573087"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TextBox 68"/>
          <p:cNvSpPr txBox="1"/>
          <p:nvPr/>
        </p:nvSpPr>
        <p:spPr>
          <a:xfrm>
            <a:off x="4868940" y="4131248"/>
            <a:ext cx="572022" cy="276999"/>
          </a:xfrm>
          <a:prstGeom prst="rect">
            <a:avLst/>
          </a:prstGeom>
          <a:noFill/>
        </p:spPr>
        <p:txBody>
          <a:bodyPr wrap="square" rtlCol="0">
            <a:spAutoFit/>
          </a:bodyPr>
          <a:lstStyle/>
          <a:p>
            <a:r>
              <a:rPr lang="en-US" sz="1200" dirty="0" smtClean="0"/>
              <a:t>  1/10</a:t>
            </a:r>
            <a:endParaRPr lang="en-US" sz="1200" dirty="0"/>
          </a:p>
        </p:txBody>
      </p:sp>
      <p:sp>
        <p:nvSpPr>
          <p:cNvPr id="70" name="TextBox 69"/>
          <p:cNvSpPr txBox="1"/>
          <p:nvPr/>
        </p:nvSpPr>
        <p:spPr>
          <a:xfrm>
            <a:off x="6348556" y="4103447"/>
            <a:ext cx="572022" cy="276999"/>
          </a:xfrm>
          <a:prstGeom prst="rect">
            <a:avLst/>
          </a:prstGeom>
          <a:noFill/>
        </p:spPr>
        <p:txBody>
          <a:bodyPr wrap="square" rtlCol="0">
            <a:spAutoFit/>
          </a:bodyPr>
          <a:lstStyle/>
          <a:p>
            <a:r>
              <a:rPr lang="en-US" sz="1200" dirty="0" smtClean="0"/>
              <a:t>  1/10</a:t>
            </a:r>
            <a:endParaRPr lang="en-US" sz="1200" dirty="0"/>
          </a:p>
        </p:txBody>
      </p:sp>
      <p:sp>
        <p:nvSpPr>
          <p:cNvPr id="71" name="TextBox 70"/>
          <p:cNvSpPr txBox="1"/>
          <p:nvPr/>
        </p:nvSpPr>
        <p:spPr>
          <a:xfrm>
            <a:off x="6996177" y="4117348"/>
            <a:ext cx="572022" cy="276999"/>
          </a:xfrm>
          <a:prstGeom prst="rect">
            <a:avLst/>
          </a:prstGeom>
          <a:noFill/>
        </p:spPr>
        <p:txBody>
          <a:bodyPr wrap="square" rtlCol="0">
            <a:spAutoFit/>
          </a:bodyPr>
          <a:lstStyle/>
          <a:p>
            <a:r>
              <a:rPr lang="en-US" sz="1200" dirty="0" smtClean="0"/>
              <a:t>  1/10</a:t>
            </a:r>
            <a:endParaRPr lang="en-US" sz="1200" dirty="0"/>
          </a:p>
        </p:txBody>
      </p:sp>
      <p:sp>
        <p:nvSpPr>
          <p:cNvPr id="72" name="TextBox 71"/>
          <p:cNvSpPr txBox="1"/>
          <p:nvPr/>
        </p:nvSpPr>
        <p:spPr>
          <a:xfrm>
            <a:off x="4875132" y="4775499"/>
            <a:ext cx="572022" cy="276999"/>
          </a:xfrm>
          <a:prstGeom prst="rect">
            <a:avLst/>
          </a:prstGeom>
          <a:noFill/>
        </p:spPr>
        <p:txBody>
          <a:bodyPr wrap="square" rtlCol="0">
            <a:spAutoFit/>
          </a:bodyPr>
          <a:lstStyle/>
          <a:p>
            <a:r>
              <a:rPr lang="en-US" sz="1200" dirty="0" smtClean="0"/>
              <a:t>   5</a:t>
            </a:r>
            <a:endParaRPr lang="en-US" sz="1200" dirty="0"/>
          </a:p>
        </p:txBody>
      </p:sp>
      <p:sp>
        <p:nvSpPr>
          <p:cNvPr id="73" name="TextBox 72"/>
          <p:cNvSpPr txBox="1"/>
          <p:nvPr/>
        </p:nvSpPr>
        <p:spPr>
          <a:xfrm>
            <a:off x="6320034" y="3565114"/>
            <a:ext cx="601363" cy="276999"/>
          </a:xfrm>
          <a:prstGeom prst="rect">
            <a:avLst/>
          </a:prstGeom>
          <a:noFill/>
        </p:spPr>
        <p:txBody>
          <a:bodyPr wrap="square" rtlCol="0">
            <a:spAutoFit/>
          </a:bodyPr>
          <a:lstStyle/>
          <a:p>
            <a:r>
              <a:rPr lang="en-US" sz="1200" dirty="0" smtClean="0"/>
              <a:t>1/5</a:t>
            </a:r>
            <a:endParaRPr lang="en-US" sz="1200" dirty="0"/>
          </a:p>
        </p:txBody>
      </p:sp>
      <p:sp>
        <p:nvSpPr>
          <p:cNvPr id="74" name="TextBox 73"/>
          <p:cNvSpPr txBox="1"/>
          <p:nvPr/>
        </p:nvSpPr>
        <p:spPr>
          <a:xfrm>
            <a:off x="7006352" y="3546407"/>
            <a:ext cx="601363" cy="276999"/>
          </a:xfrm>
          <a:prstGeom prst="rect">
            <a:avLst/>
          </a:prstGeom>
          <a:noFill/>
        </p:spPr>
        <p:txBody>
          <a:bodyPr wrap="square" rtlCol="0">
            <a:spAutoFit/>
          </a:bodyPr>
          <a:lstStyle/>
          <a:p>
            <a:r>
              <a:rPr lang="en-US" sz="1200" dirty="0" smtClean="0"/>
              <a:t>1/5</a:t>
            </a:r>
            <a:endParaRPr lang="en-US" sz="1200" dirty="0"/>
          </a:p>
        </p:txBody>
      </p:sp>
      <p:sp>
        <p:nvSpPr>
          <p:cNvPr id="75" name="TextBox 74"/>
          <p:cNvSpPr txBox="1"/>
          <p:nvPr/>
        </p:nvSpPr>
        <p:spPr>
          <a:xfrm>
            <a:off x="4949135" y="5378761"/>
            <a:ext cx="572022" cy="276999"/>
          </a:xfrm>
          <a:prstGeom prst="rect">
            <a:avLst/>
          </a:prstGeom>
          <a:noFill/>
        </p:spPr>
        <p:txBody>
          <a:bodyPr wrap="square" rtlCol="0">
            <a:spAutoFit/>
          </a:bodyPr>
          <a:lstStyle/>
          <a:p>
            <a:r>
              <a:rPr lang="en-US" sz="1200" dirty="0" smtClean="0"/>
              <a:t>5</a:t>
            </a:r>
            <a:endParaRPr lang="en-US" sz="1200" dirty="0"/>
          </a:p>
        </p:txBody>
      </p:sp>
      <p:pic>
        <p:nvPicPr>
          <p:cNvPr id="76"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22186" y="4728648"/>
            <a:ext cx="573087"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 name="TextBox 76"/>
          <p:cNvSpPr txBox="1"/>
          <p:nvPr/>
        </p:nvSpPr>
        <p:spPr>
          <a:xfrm>
            <a:off x="6959693" y="4724400"/>
            <a:ext cx="601363" cy="276999"/>
          </a:xfrm>
          <a:prstGeom prst="rect">
            <a:avLst/>
          </a:prstGeom>
          <a:noFill/>
        </p:spPr>
        <p:txBody>
          <a:bodyPr wrap="square" rtlCol="0">
            <a:spAutoFit/>
          </a:bodyPr>
          <a:lstStyle/>
          <a:p>
            <a:r>
              <a:rPr lang="en-US" sz="1200" dirty="0" smtClean="0"/>
              <a:t>1/5</a:t>
            </a:r>
            <a:endParaRPr lang="en-US" sz="1200" dirty="0"/>
          </a:p>
        </p:txBody>
      </p:sp>
      <p:sp>
        <p:nvSpPr>
          <p:cNvPr id="78" name="TextBox 77"/>
          <p:cNvSpPr txBox="1"/>
          <p:nvPr/>
        </p:nvSpPr>
        <p:spPr>
          <a:xfrm>
            <a:off x="5776534" y="5392661"/>
            <a:ext cx="572022" cy="276999"/>
          </a:xfrm>
          <a:prstGeom prst="rect">
            <a:avLst/>
          </a:prstGeom>
          <a:noFill/>
        </p:spPr>
        <p:txBody>
          <a:bodyPr wrap="square" rtlCol="0">
            <a:spAutoFit/>
          </a:bodyPr>
          <a:lstStyle/>
          <a:p>
            <a:r>
              <a:rPr lang="en-US" sz="1200" dirty="0" smtClean="0"/>
              <a:t>5</a:t>
            </a:r>
            <a:endParaRPr lang="en-US" sz="1200" dirty="0"/>
          </a:p>
        </p:txBody>
      </p:sp>
      <p:sp>
        <p:nvSpPr>
          <p:cNvPr id="79" name="TextBox 78"/>
          <p:cNvSpPr txBox="1"/>
          <p:nvPr/>
        </p:nvSpPr>
        <p:spPr>
          <a:xfrm>
            <a:off x="6427590" y="5380849"/>
            <a:ext cx="572022" cy="276999"/>
          </a:xfrm>
          <a:prstGeom prst="rect">
            <a:avLst/>
          </a:prstGeom>
          <a:noFill/>
        </p:spPr>
        <p:txBody>
          <a:bodyPr wrap="square" rtlCol="0">
            <a:spAutoFit/>
          </a:bodyPr>
          <a:lstStyle/>
          <a:p>
            <a:r>
              <a:rPr lang="en-US" sz="1200" dirty="0" smtClean="0"/>
              <a:t>5</a:t>
            </a:r>
            <a:endParaRPr lang="en-US" sz="1200" dirty="0"/>
          </a:p>
        </p:txBody>
      </p:sp>
      <p:sp>
        <p:nvSpPr>
          <p:cNvPr id="6" name="TextBox 5"/>
          <p:cNvSpPr txBox="1"/>
          <p:nvPr/>
        </p:nvSpPr>
        <p:spPr>
          <a:xfrm>
            <a:off x="7902573" y="839054"/>
            <a:ext cx="767405" cy="523220"/>
          </a:xfrm>
          <a:prstGeom prst="rect">
            <a:avLst/>
          </a:prstGeom>
          <a:noFill/>
        </p:spPr>
        <p:txBody>
          <a:bodyPr wrap="square" rtlCol="0">
            <a:spAutoFit/>
          </a:bodyPr>
          <a:lstStyle/>
          <a:p>
            <a:r>
              <a:rPr lang="en-US" dirty="0" smtClean="0"/>
              <a:t>7</a:t>
            </a:r>
            <a:endParaRPr lang="en-US" dirty="0"/>
          </a:p>
        </p:txBody>
      </p:sp>
      <p:sp>
        <p:nvSpPr>
          <p:cNvPr id="14" name="TextBox 13"/>
          <p:cNvSpPr txBox="1"/>
          <p:nvPr/>
        </p:nvSpPr>
        <p:spPr>
          <a:xfrm>
            <a:off x="7902573" y="1559624"/>
            <a:ext cx="1045431" cy="533400"/>
          </a:xfrm>
          <a:prstGeom prst="rect">
            <a:avLst/>
          </a:prstGeom>
          <a:noFill/>
        </p:spPr>
        <p:txBody>
          <a:bodyPr wrap="square" rtlCol="0">
            <a:spAutoFit/>
          </a:bodyPr>
          <a:lstStyle/>
          <a:p>
            <a:r>
              <a:rPr lang="en-US" dirty="0" smtClean="0"/>
              <a:t>28</a:t>
            </a:r>
            <a:endParaRPr lang="en-US" dirty="0"/>
          </a:p>
        </p:txBody>
      </p:sp>
      <p:sp>
        <p:nvSpPr>
          <p:cNvPr id="19" name="TextBox 18"/>
          <p:cNvSpPr txBox="1"/>
          <p:nvPr/>
        </p:nvSpPr>
        <p:spPr>
          <a:xfrm>
            <a:off x="7766995" y="2235968"/>
            <a:ext cx="1045431" cy="523220"/>
          </a:xfrm>
          <a:prstGeom prst="rect">
            <a:avLst/>
          </a:prstGeom>
          <a:noFill/>
        </p:spPr>
        <p:txBody>
          <a:bodyPr wrap="square" rtlCol="0">
            <a:spAutoFit/>
          </a:bodyPr>
          <a:lstStyle/>
          <a:p>
            <a:r>
              <a:rPr lang="en-US" dirty="0" smtClean="0"/>
              <a:t>47.2</a:t>
            </a:r>
            <a:endParaRPr lang="en-US" dirty="0"/>
          </a:p>
        </p:txBody>
      </p:sp>
      <p:sp>
        <p:nvSpPr>
          <p:cNvPr id="23" name="TextBox 22"/>
          <p:cNvSpPr txBox="1"/>
          <p:nvPr/>
        </p:nvSpPr>
        <p:spPr>
          <a:xfrm>
            <a:off x="7766995" y="2843787"/>
            <a:ext cx="902983" cy="523220"/>
          </a:xfrm>
          <a:prstGeom prst="rect">
            <a:avLst/>
          </a:prstGeom>
          <a:noFill/>
        </p:spPr>
        <p:txBody>
          <a:bodyPr wrap="square" rtlCol="0">
            <a:spAutoFit/>
          </a:bodyPr>
          <a:lstStyle/>
          <a:p>
            <a:r>
              <a:rPr lang="en-US" dirty="0" smtClean="0"/>
              <a:t>11.9</a:t>
            </a:r>
            <a:endParaRPr lang="en-US" dirty="0"/>
          </a:p>
        </p:txBody>
      </p:sp>
      <p:sp>
        <p:nvSpPr>
          <p:cNvPr id="24" name="TextBox 23"/>
          <p:cNvSpPr txBox="1"/>
          <p:nvPr/>
        </p:nvSpPr>
        <p:spPr>
          <a:xfrm>
            <a:off x="7766995" y="3465429"/>
            <a:ext cx="1045431" cy="523220"/>
          </a:xfrm>
          <a:prstGeom prst="rect">
            <a:avLst/>
          </a:prstGeom>
          <a:noFill/>
        </p:spPr>
        <p:txBody>
          <a:bodyPr wrap="square" rtlCol="0">
            <a:spAutoFit/>
          </a:bodyPr>
          <a:lstStyle/>
          <a:p>
            <a:r>
              <a:rPr lang="en-US" dirty="0" smtClean="0"/>
              <a:t>20.7</a:t>
            </a:r>
            <a:endParaRPr lang="en-US" dirty="0"/>
          </a:p>
        </p:txBody>
      </p:sp>
      <p:sp>
        <p:nvSpPr>
          <p:cNvPr id="25" name="TextBox 24"/>
          <p:cNvSpPr txBox="1"/>
          <p:nvPr/>
        </p:nvSpPr>
        <p:spPr>
          <a:xfrm>
            <a:off x="7925537" y="3972580"/>
            <a:ext cx="854721" cy="523220"/>
          </a:xfrm>
          <a:prstGeom prst="rect">
            <a:avLst/>
          </a:prstGeom>
          <a:noFill/>
        </p:spPr>
        <p:txBody>
          <a:bodyPr wrap="square" rtlCol="0">
            <a:spAutoFit/>
          </a:bodyPr>
          <a:lstStyle/>
          <a:p>
            <a:r>
              <a:rPr lang="en-US" dirty="0" smtClean="0"/>
              <a:t>0.8</a:t>
            </a:r>
            <a:endParaRPr lang="en-US" dirty="0"/>
          </a:p>
        </p:txBody>
      </p:sp>
      <p:sp>
        <p:nvSpPr>
          <p:cNvPr id="26" name="TextBox 25"/>
          <p:cNvSpPr txBox="1"/>
          <p:nvPr/>
        </p:nvSpPr>
        <p:spPr>
          <a:xfrm>
            <a:off x="7799165" y="4648200"/>
            <a:ext cx="1013263" cy="533400"/>
          </a:xfrm>
          <a:prstGeom prst="rect">
            <a:avLst/>
          </a:prstGeom>
          <a:noFill/>
        </p:spPr>
        <p:txBody>
          <a:bodyPr wrap="square" rtlCol="0">
            <a:spAutoFit/>
          </a:bodyPr>
          <a:lstStyle/>
          <a:p>
            <a:r>
              <a:rPr lang="en-US" dirty="0" smtClean="0"/>
              <a:t>27.2</a:t>
            </a:r>
            <a:endParaRPr lang="en-US" dirty="0"/>
          </a:p>
        </p:txBody>
      </p:sp>
      <p:sp>
        <p:nvSpPr>
          <p:cNvPr id="29" name="TextBox 28"/>
          <p:cNvSpPr txBox="1"/>
          <p:nvPr/>
        </p:nvSpPr>
        <p:spPr>
          <a:xfrm>
            <a:off x="7923574" y="5277741"/>
            <a:ext cx="870813" cy="523220"/>
          </a:xfrm>
          <a:prstGeom prst="rect">
            <a:avLst/>
          </a:prstGeom>
          <a:noFill/>
        </p:spPr>
        <p:txBody>
          <a:bodyPr wrap="square" rtlCol="0">
            <a:spAutoFit/>
          </a:bodyPr>
          <a:lstStyle/>
          <a:p>
            <a:r>
              <a:rPr lang="en-US" dirty="0" smtClean="0"/>
              <a:t>31</a:t>
            </a:r>
            <a:endParaRPr lang="en-US" dirty="0"/>
          </a:p>
        </p:txBody>
      </p:sp>
    </p:spTree>
    <p:extLst>
      <p:ext uri="{BB962C8B-B14F-4D97-AF65-F5344CB8AC3E}">
        <p14:creationId xmlns:p14="http://schemas.microsoft.com/office/powerpoint/2010/main" val="10753418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PHF Available Training and Learning Resources</a:t>
            </a:r>
            <a:endParaRPr lang="en-US" dirty="0"/>
          </a:p>
        </p:txBody>
      </p:sp>
      <p:sp>
        <p:nvSpPr>
          <p:cNvPr id="3" name="Content Placeholder 2"/>
          <p:cNvSpPr>
            <a:spLocks noGrp="1"/>
          </p:cNvSpPr>
          <p:nvPr>
            <p:ph idx="1"/>
          </p:nvPr>
        </p:nvSpPr>
        <p:spPr>
          <a:xfrm>
            <a:off x="609600" y="1219200"/>
            <a:ext cx="8153400" cy="5257800"/>
          </a:xfrm>
        </p:spPr>
        <p:txBody>
          <a:bodyPr/>
          <a:lstStyle/>
          <a:p>
            <a:r>
              <a:rPr lang="en-US" dirty="0" smtClean="0"/>
              <a:t>TRAIN – </a:t>
            </a:r>
            <a:r>
              <a:rPr lang="en-US" dirty="0" smtClean="0">
                <a:hlinkClick r:id="rId2"/>
              </a:rPr>
              <a:t>www.train.org</a:t>
            </a:r>
            <a:endParaRPr lang="en-US" dirty="0" smtClean="0"/>
          </a:p>
          <a:p>
            <a:endParaRPr lang="en-US" dirty="0" smtClean="0"/>
          </a:p>
          <a:p>
            <a:r>
              <a:rPr lang="en-US" dirty="0" smtClean="0"/>
              <a:t>Learning Resource Center – </a:t>
            </a:r>
            <a:r>
              <a:rPr lang="en-US" dirty="0" smtClean="0">
                <a:hlinkClick r:id="rId3"/>
              </a:rPr>
              <a:t>bookstore.phf.org</a:t>
            </a:r>
            <a:endParaRPr lang="en-US" dirty="0" smtClean="0"/>
          </a:p>
          <a:p>
            <a:pPr lvl="1"/>
            <a:r>
              <a:rPr lang="en-US" dirty="0" smtClean="0"/>
              <a:t>Examples: </a:t>
            </a:r>
          </a:p>
          <a:p>
            <a:pPr lvl="2"/>
            <a:r>
              <a:rPr lang="en-US" dirty="0" smtClean="0"/>
              <a:t>Public Health Leadership: Putting Principles into Practice</a:t>
            </a:r>
          </a:p>
          <a:p>
            <a:pPr lvl="2"/>
            <a:r>
              <a:rPr lang="en-US" dirty="0" smtClean="0"/>
              <a:t>Public Health Quality Improvement Handbook</a:t>
            </a:r>
          </a:p>
          <a:p>
            <a:endParaRPr lang="en-US" dirty="0" smtClean="0"/>
          </a:p>
          <a:p>
            <a:r>
              <a:rPr lang="en-US" dirty="0" smtClean="0"/>
              <a:t>Performance Management and Quality Improvement – </a:t>
            </a:r>
            <a:r>
              <a:rPr lang="en-US" dirty="0" smtClean="0">
                <a:hlinkClick r:id="rId4"/>
              </a:rPr>
              <a:t>www.phf.org</a:t>
            </a:r>
            <a:r>
              <a:rPr lang="en-US" dirty="0" smtClean="0"/>
              <a:t> </a:t>
            </a:r>
          </a:p>
          <a:p>
            <a:pPr lvl="1"/>
            <a:r>
              <a:rPr lang="en-US" dirty="0" smtClean="0"/>
              <a:t>Tools</a:t>
            </a:r>
          </a:p>
          <a:p>
            <a:pPr lvl="1"/>
            <a:r>
              <a:rPr lang="en-US" dirty="0" smtClean="0"/>
              <a:t>Tutorials</a:t>
            </a:r>
          </a:p>
          <a:p>
            <a:pPr lvl="1"/>
            <a:r>
              <a:rPr lang="en-US" dirty="0" smtClean="0"/>
              <a:t>Case Studies</a:t>
            </a:r>
          </a:p>
          <a:p>
            <a:pPr lvl="1"/>
            <a:r>
              <a:rPr lang="en-US" dirty="0" smtClean="0"/>
              <a:t>White Papers</a:t>
            </a:r>
          </a:p>
        </p:txBody>
      </p:sp>
    </p:spTree>
    <p:extLst>
      <p:ext uri="{BB962C8B-B14F-4D97-AF65-F5344CB8AC3E}">
        <p14:creationId xmlns:p14="http://schemas.microsoft.com/office/powerpoint/2010/main" val="216165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3">
                                            <p:txEl>
                                              <p:pRg st="2" end="2"/>
                                            </p:txEl>
                                          </p:spTgt>
                                        </p:tgtEl>
                                        <p:attrNameLst>
                                          <p:attrName>style.opacity</p:attrName>
                                        </p:attrNameLst>
                                      </p:cBhvr>
                                      <p:to>
                                        <p:strVal val="0.5"/>
                                      </p:to>
                                    </p:set>
                                    <p:animEffect filter="image" prLst="opacity: 0.5">
                                      <p:cBhvr rctx="IE">
                                        <p:cTn id="7" dur="indefinite"/>
                                        <p:tgtEl>
                                          <p:spTgt spid="3">
                                            <p:txEl>
                                              <p:pRg st="2" end="2"/>
                                            </p:txEl>
                                          </p:spTgt>
                                        </p:tgtEl>
                                      </p:cBhvr>
                                    </p:animEffect>
                                  </p:childTnLst>
                                </p:cTn>
                              </p:par>
                              <p:par>
                                <p:cTn id="8" presetID="9" presetClass="emph" presetSubtype="0" nodeType="withEffect">
                                  <p:stCondLst>
                                    <p:cond delay="0"/>
                                  </p:stCondLst>
                                  <p:childTnLst>
                                    <p:set>
                                      <p:cBhvr rctx="PPT">
                                        <p:cTn id="9" dur="indefinite"/>
                                        <p:tgtEl>
                                          <p:spTgt spid="3">
                                            <p:txEl>
                                              <p:pRg st="3" end="3"/>
                                            </p:txEl>
                                          </p:spTgt>
                                        </p:tgtEl>
                                        <p:attrNameLst>
                                          <p:attrName>style.opacity</p:attrName>
                                        </p:attrNameLst>
                                      </p:cBhvr>
                                      <p:to>
                                        <p:strVal val="0.5"/>
                                      </p:to>
                                    </p:set>
                                    <p:animEffect filter="image" prLst="opacity: 0.5">
                                      <p:cBhvr rctx="IE">
                                        <p:cTn id="10" dur="indefinite"/>
                                        <p:tgtEl>
                                          <p:spTgt spid="3">
                                            <p:txEl>
                                              <p:pRg st="3" end="3"/>
                                            </p:txEl>
                                          </p:spTgt>
                                        </p:tgtEl>
                                      </p:cBhvr>
                                    </p:animEffect>
                                  </p:childTnLst>
                                </p:cTn>
                              </p:par>
                              <p:par>
                                <p:cTn id="11" presetID="9" presetClass="emph" presetSubtype="0" nodeType="withEffect">
                                  <p:stCondLst>
                                    <p:cond delay="0"/>
                                  </p:stCondLst>
                                  <p:childTnLst>
                                    <p:set>
                                      <p:cBhvr rctx="PPT">
                                        <p:cTn id="12" dur="indefinite"/>
                                        <p:tgtEl>
                                          <p:spTgt spid="3">
                                            <p:txEl>
                                              <p:pRg st="4" end="4"/>
                                            </p:txEl>
                                          </p:spTgt>
                                        </p:tgtEl>
                                        <p:attrNameLst>
                                          <p:attrName>style.opacity</p:attrName>
                                        </p:attrNameLst>
                                      </p:cBhvr>
                                      <p:to>
                                        <p:strVal val="0.5"/>
                                      </p:to>
                                    </p:set>
                                    <p:animEffect filter="image" prLst="opacity: 0.5">
                                      <p:cBhvr rctx="IE">
                                        <p:cTn id="13" dur="indefinite"/>
                                        <p:tgtEl>
                                          <p:spTgt spid="3">
                                            <p:txEl>
                                              <p:pRg st="4" end="4"/>
                                            </p:txEl>
                                          </p:spTgt>
                                        </p:tgtEl>
                                      </p:cBhvr>
                                    </p:animEffect>
                                  </p:childTnLst>
                                </p:cTn>
                              </p:par>
                              <p:par>
                                <p:cTn id="14" presetID="9" presetClass="emph" presetSubtype="0" nodeType="withEffect">
                                  <p:stCondLst>
                                    <p:cond delay="0"/>
                                  </p:stCondLst>
                                  <p:childTnLst>
                                    <p:set>
                                      <p:cBhvr rctx="PPT">
                                        <p:cTn id="15" dur="indefinite"/>
                                        <p:tgtEl>
                                          <p:spTgt spid="3">
                                            <p:txEl>
                                              <p:pRg st="5" end="5"/>
                                            </p:txEl>
                                          </p:spTgt>
                                        </p:tgtEl>
                                        <p:attrNameLst>
                                          <p:attrName>style.opacity</p:attrName>
                                        </p:attrNameLst>
                                      </p:cBhvr>
                                      <p:to>
                                        <p:strVal val="0.5"/>
                                      </p:to>
                                    </p:set>
                                    <p:animEffect filter="image" prLst="opacity: 0.5">
                                      <p:cBhvr rctx="IE">
                                        <p:cTn id="16" dur="indefinite"/>
                                        <p:tgtEl>
                                          <p:spTgt spid="3">
                                            <p:txEl>
                                              <p:pRg st="5" end="5"/>
                                            </p:txEl>
                                          </p:spTgt>
                                        </p:tgtEl>
                                      </p:cBhvr>
                                    </p:animEffect>
                                  </p:childTnLst>
                                </p:cTn>
                              </p:par>
                              <p:par>
                                <p:cTn id="17" presetID="9" presetClass="emph" presetSubtype="0" nodeType="withEffect">
                                  <p:stCondLst>
                                    <p:cond delay="0"/>
                                  </p:stCondLst>
                                  <p:childTnLst>
                                    <p:set>
                                      <p:cBhvr rctx="PPT">
                                        <p:cTn id="18" dur="indefinite"/>
                                        <p:tgtEl>
                                          <p:spTgt spid="3">
                                            <p:txEl>
                                              <p:pRg st="7" end="7"/>
                                            </p:txEl>
                                          </p:spTgt>
                                        </p:tgtEl>
                                        <p:attrNameLst>
                                          <p:attrName>style.opacity</p:attrName>
                                        </p:attrNameLst>
                                      </p:cBhvr>
                                      <p:to>
                                        <p:strVal val="0.5"/>
                                      </p:to>
                                    </p:set>
                                    <p:animEffect filter="image" prLst="opacity: 0.5">
                                      <p:cBhvr rctx="IE">
                                        <p:cTn id="19" dur="indefinite"/>
                                        <p:tgtEl>
                                          <p:spTgt spid="3">
                                            <p:txEl>
                                              <p:pRg st="7" end="7"/>
                                            </p:txEl>
                                          </p:spTgt>
                                        </p:tgtEl>
                                      </p:cBhvr>
                                    </p:animEffect>
                                  </p:childTnLst>
                                </p:cTn>
                              </p:par>
                              <p:par>
                                <p:cTn id="20" presetID="9" presetClass="emph" presetSubtype="0" nodeType="withEffect">
                                  <p:stCondLst>
                                    <p:cond delay="0"/>
                                  </p:stCondLst>
                                  <p:childTnLst>
                                    <p:set>
                                      <p:cBhvr rctx="PPT">
                                        <p:cTn id="21" dur="indefinite"/>
                                        <p:tgtEl>
                                          <p:spTgt spid="3">
                                            <p:txEl>
                                              <p:pRg st="8" end="8"/>
                                            </p:txEl>
                                          </p:spTgt>
                                        </p:tgtEl>
                                        <p:attrNameLst>
                                          <p:attrName>style.opacity</p:attrName>
                                        </p:attrNameLst>
                                      </p:cBhvr>
                                      <p:to>
                                        <p:strVal val="0.5"/>
                                      </p:to>
                                    </p:set>
                                    <p:animEffect filter="image" prLst="opacity: 0.5">
                                      <p:cBhvr rctx="IE">
                                        <p:cTn id="22" dur="indefinite"/>
                                        <p:tgtEl>
                                          <p:spTgt spid="3">
                                            <p:txEl>
                                              <p:pRg st="8" end="8"/>
                                            </p:txEl>
                                          </p:spTgt>
                                        </p:tgtEl>
                                      </p:cBhvr>
                                    </p:animEffect>
                                  </p:childTnLst>
                                </p:cTn>
                              </p:par>
                              <p:par>
                                <p:cTn id="23" presetID="9" presetClass="emph" presetSubtype="0" nodeType="withEffect">
                                  <p:stCondLst>
                                    <p:cond delay="0"/>
                                  </p:stCondLst>
                                  <p:childTnLst>
                                    <p:set>
                                      <p:cBhvr rctx="PPT">
                                        <p:cTn id="24" dur="indefinite"/>
                                        <p:tgtEl>
                                          <p:spTgt spid="3">
                                            <p:txEl>
                                              <p:pRg st="9" end="9"/>
                                            </p:txEl>
                                          </p:spTgt>
                                        </p:tgtEl>
                                        <p:attrNameLst>
                                          <p:attrName>style.opacity</p:attrName>
                                        </p:attrNameLst>
                                      </p:cBhvr>
                                      <p:to>
                                        <p:strVal val="0.5"/>
                                      </p:to>
                                    </p:set>
                                    <p:animEffect filter="image" prLst="opacity: 0.5">
                                      <p:cBhvr rctx="IE">
                                        <p:cTn id="25" dur="indefinite"/>
                                        <p:tgtEl>
                                          <p:spTgt spid="3">
                                            <p:txEl>
                                              <p:pRg st="9" end="9"/>
                                            </p:txEl>
                                          </p:spTgt>
                                        </p:tgtEl>
                                      </p:cBhvr>
                                    </p:animEffect>
                                  </p:childTnLst>
                                </p:cTn>
                              </p:par>
                              <p:par>
                                <p:cTn id="26" presetID="9" presetClass="emph" presetSubtype="0" nodeType="withEffect">
                                  <p:stCondLst>
                                    <p:cond delay="0"/>
                                  </p:stCondLst>
                                  <p:childTnLst>
                                    <p:set>
                                      <p:cBhvr rctx="PPT">
                                        <p:cTn id="27" dur="indefinite"/>
                                        <p:tgtEl>
                                          <p:spTgt spid="3">
                                            <p:txEl>
                                              <p:pRg st="10" end="10"/>
                                            </p:txEl>
                                          </p:spTgt>
                                        </p:tgtEl>
                                        <p:attrNameLst>
                                          <p:attrName>style.opacity</p:attrName>
                                        </p:attrNameLst>
                                      </p:cBhvr>
                                      <p:to>
                                        <p:strVal val="0.5"/>
                                      </p:to>
                                    </p:set>
                                    <p:animEffect filter="image" prLst="opacity: 0.5">
                                      <p:cBhvr rctx="IE">
                                        <p:cTn id="28" dur="indefinite"/>
                                        <p:tgtEl>
                                          <p:spTgt spid="3">
                                            <p:txEl>
                                              <p:pRg st="10" end="10"/>
                                            </p:txEl>
                                          </p:spTgt>
                                        </p:tgtEl>
                                      </p:cBhvr>
                                    </p:animEffect>
                                  </p:childTnLst>
                                </p:cTn>
                              </p:par>
                              <p:par>
                                <p:cTn id="29" presetID="9" presetClass="emph" presetSubtype="0" nodeType="withEffect">
                                  <p:stCondLst>
                                    <p:cond delay="0"/>
                                  </p:stCondLst>
                                  <p:childTnLst>
                                    <p:set>
                                      <p:cBhvr rctx="PPT">
                                        <p:cTn id="30" dur="indefinite"/>
                                        <p:tgtEl>
                                          <p:spTgt spid="3">
                                            <p:txEl>
                                              <p:pRg st="11" end="11"/>
                                            </p:txEl>
                                          </p:spTgt>
                                        </p:tgtEl>
                                        <p:attrNameLst>
                                          <p:attrName>style.opacity</p:attrName>
                                        </p:attrNameLst>
                                      </p:cBhvr>
                                      <p:to>
                                        <p:strVal val="0.5"/>
                                      </p:to>
                                    </p:set>
                                    <p:animEffect filter="image" prLst="opacity: 0.5">
                                      <p:cBhvr rctx="IE">
                                        <p:cTn id="31" dur="indefinite"/>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50" y="304800"/>
            <a:ext cx="8674100" cy="6400800"/>
          </a:xfrm>
          <a:prstGeom prst="rect">
            <a:avLst/>
          </a:prstGeom>
          <a:solidFill>
            <a:srgbClr val="FFFF00"/>
          </a:solidFill>
          <a:ln/>
        </p:spPr>
        <p:style>
          <a:lnRef idx="2">
            <a:schemeClr val="accent1">
              <a:shade val="50000"/>
            </a:schemeClr>
          </a:lnRef>
          <a:fillRef idx="1">
            <a:schemeClr val="accent1"/>
          </a:fillRef>
          <a:effectRef idx="0">
            <a:schemeClr val="accent1"/>
          </a:effectRef>
          <a:fontRef idx="minor">
            <a:schemeClr val="lt1"/>
          </a:fontRef>
        </p:style>
      </p:pic>
      <p:sp>
        <p:nvSpPr>
          <p:cNvPr id="4" name="Rectangle 3"/>
          <p:cNvSpPr/>
          <p:nvPr/>
        </p:nvSpPr>
        <p:spPr>
          <a:xfrm>
            <a:off x="1676400" y="3352800"/>
            <a:ext cx="56388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7046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PHF Available Training and Learning Resources</a:t>
            </a:r>
            <a:endParaRPr lang="en-US" dirty="0"/>
          </a:p>
        </p:txBody>
      </p:sp>
      <p:sp>
        <p:nvSpPr>
          <p:cNvPr id="3" name="Content Placeholder 2"/>
          <p:cNvSpPr>
            <a:spLocks noGrp="1"/>
          </p:cNvSpPr>
          <p:nvPr>
            <p:ph idx="1"/>
          </p:nvPr>
        </p:nvSpPr>
        <p:spPr>
          <a:xfrm>
            <a:off x="609600" y="1219200"/>
            <a:ext cx="8153400" cy="5257800"/>
          </a:xfrm>
        </p:spPr>
        <p:txBody>
          <a:bodyPr/>
          <a:lstStyle/>
          <a:p>
            <a:r>
              <a:rPr lang="en-US" dirty="0" smtClean="0"/>
              <a:t>TRAIN – </a:t>
            </a:r>
            <a:r>
              <a:rPr lang="en-US" dirty="0" smtClean="0">
                <a:hlinkClick r:id="rId2"/>
              </a:rPr>
              <a:t>www.train.org</a:t>
            </a:r>
            <a:endParaRPr lang="en-US" dirty="0" smtClean="0"/>
          </a:p>
          <a:p>
            <a:endParaRPr lang="en-US" dirty="0" smtClean="0"/>
          </a:p>
          <a:p>
            <a:r>
              <a:rPr lang="en-US" dirty="0" smtClean="0"/>
              <a:t>Learning Resource Center – </a:t>
            </a:r>
            <a:r>
              <a:rPr lang="en-US" dirty="0" smtClean="0">
                <a:hlinkClick r:id="rId3"/>
              </a:rPr>
              <a:t>bookstore.phf.org</a:t>
            </a:r>
            <a:endParaRPr lang="en-US" dirty="0" smtClean="0"/>
          </a:p>
          <a:p>
            <a:pPr lvl="1"/>
            <a:r>
              <a:rPr lang="en-US" dirty="0" smtClean="0"/>
              <a:t>Examples: </a:t>
            </a:r>
          </a:p>
          <a:p>
            <a:pPr lvl="2"/>
            <a:r>
              <a:rPr lang="en-US" dirty="0" smtClean="0"/>
              <a:t>Public Health Leadership: Putting Principles into Practice</a:t>
            </a:r>
          </a:p>
          <a:p>
            <a:pPr lvl="2"/>
            <a:r>
              <a:rPr lang="en-US" dirty="0" smtClean="0"/>
              <a:t>Public Health Quality Improvement Handbook</a:t>
            </a:r>
          </a:p>
          <a:p>
            <a:endParaRPr lang="en-US" dirty="0" smtClean="0"/>
          </a:p>
          <a:p>
            <a:r>
              <a:rPr lang="en-US" dirty="0" smtClean="0"/>
              <a:t>Performance Management and Quality Improvement – </a:t>
            </a:r>
            <a:r>
              <a:rPr lang="en-US" dirty="0" smtClean="0">
                <a:hlinkClick r:id="rId4"/>
              </a:rPr>
              <a:t>www.phf.org</a:t>
            </a:r>
            <a:r>
              <a:rPr lang="en-US" dirty="0" smtClean="0"/>
              <a:t> </a:t>
            </a:r>
          </a:p>
          <a:p>
            <a:pPr lvl="1"/>
            <a:r>
              <a:rPr lang="en-US" dirty="0" smtClean="0"/>
              <a:t>Tools</a:t>
            </a:r>
          </a:p>
          <a:p>
            <a:pPr lvl="1"/>
            <a:r>
              <a:rPr lang="en-US" dirty="0" smtClean="0"/>
              <a:t>Tutorials</a:t>
            </a:r>
          </a:p>
          <a:p>
            <a:pPr lvl="1"/>
            <a:r>
              <a:rPr lang="en-US" dirty="0" smtClean="0"/>
              <a:t>Case Studies</a:t>
            </a:r>
          </a:p>
          <a:p>
            <a:pPr lvl="1"/>
            <a:r>
              <a:rPr lang="en-US" dirty="0" smtClean="0"/>
              <a:t>White Papers</a:t>
            </a:r>
          </a:p>
        </p:txBody>
      </p:sp>
    </p:spTree>
    <p:extLst>
      <p:ext uri="{BB962C8B-B14F-4D97-AF65-F5344CB8AC3E}">
        <p14:creationId xmlns:p14="http://schemas.microsoft.com/office/powerpoint/2010/main" val="287307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91525" cy="838200"/>
          </a:xfrm>
        </p:spPr>
        <p:txBody>
          <a:bodyPr/>
          <a:lstStyle/>
          <a:p>
            <a:r>
              <a:rPr lang="en-US" dirty="0" smtClean="0"/>
              <a:t>Where Else To </a:t>
            </a:r>
            <a:r>
              <a:rPr lang="en-US" dirty="0"/>
              <a:t>G</a:t>
            </a:r>
            <a:r>
              <a:rPr lang="en-US" dirty="0" smtClean="0"/>
              <a:t>et Training</a:t>
            </a:r>
            <a:endParaRPr lang="en-US" dirty="0"/>
          </a:p>
        </p:txBody>
      </p:sp>
      <p:sp>
        <p:nvSpPr>
          <p:cNvPr id="3" name="Content Placeholder 2"/>
          <p:cNvSpPr>
            <a:spLocks noGrp="1"/>
          </p:cNvSpPr>
          <p:nvPr>
            <p:ph idx="1"/>
          </p:nvPr>
        </p:nvSpPr>
        <p:spPr>
          <a:xfrm>
            <a:off x="457200" y="990600"/>
            <a:ext cx="7239000" cy="5257800"/>
          </a:xfrm>
        </p:spPr>
        <p:txBody>
          <a:bodyPr/>
          <a:lstStyle/>
          <a:p>
            <a:r>
              <a:rPr lang="en-US" dirty="0" smtClean="0"/>
              <a:t>American Public Health Association</a:t>
            </a:r>
          </a:p>
          <a:p>
            <a:r>
              <a:rPr lang="en-US" dirty="0" smtClean="0"/>
              <a:t>National Association of County and City Health Officials</a:t>
            </a:r>
            <a:endParaRPr lang="en-US" dirty="0"/>
          </a:p>
          <a:p>
            <a:r>
              <a:rPr lang="en-US" dirty="0" smtClean="0"/>
              <a:t>National Network of Public Health Institutes</a:t>
            </a:r>
            <a:endParaRPr lang="en-US" dirty="0"/>
          </a:p>
          <a:p>
            <a:r>
              <a:rPr lang="en-US" dirty="0" smtClean="0"/>
              <a:t>Association of State and Territorial Health Officials</a:t>
            </a:r>
            <a:endParaRPr lang="en-US" dirty="0"/>
          </a:p>
          <a:p>
            <a:r>
              <a:rPr lang="en-US" dirty="0" smtClean="0"/>
              <a:t>Public Health Training Centers</a:t>
            </a:r>
            <a:endParaRPr lang="en-US" dirty="0"/>
          </a:p>
          <a:p>
            <a:r>
              <a:rPr lang="en-US" dirty="0" smtClean="0"/>
              <a:t>CDC Learning Connection - </a:t>
            </a:r>
            <a:r>
              <a:rPr lang="en-US" dirty="0">
                <a:hlinkClick r:id="rId3"/>
              </a:rPr>
              <a:t>http://www.cdc.gov/learning</a:t>
            </a:r>
            <a:r>
              <a:rPr lang="en-US" dirty="0" smtClean="0">
                <a:hlinkClick r:id="rId3"/>
              </a:rPr>
              <a:t>/</a:t>
            </a:r>
            <a:endParaRPr lang="en-US" dirty="0" smtClean="0"/>
          </a:p>
          <a:p>
            <a:r>
              <a:rPr lang="en-US" dirty="0" smtClean="0"/>
              <a:t>CDC Performance Improvement Managers –</a:t>
            </a:r>
          </a:p>
          <a:p>
            <a:pPr>
              <a:buFont typeface="Arial" pitchFamily="34" charset="0"/>
              <a:buChar char="•"/>
            </a:pPr>
            <a:r>
              <a:rPr lang="en-US" dirty="0">
                <a:hlinkClick r:id="rId4"/>
              </a:rPr>
              <a:t>http://www.cdc.gov/ostlts/performance/index.html</a:t>
            </a:r>
            <a:endParaRPr lang="en-US" dirty="0" smtClean="0"/>
          </a:p>
          <a:p>
            <a:r>
              <a:rPr lang="en-US" dirty="0" smtClean="0"/>
              <a:t>Partners in Information Access for the Public Health Workforce – </a:t>
            </a:r>
            <a:r>
              <a:rPr lang="en-US" dirty="0" smtClean="0">
                <a:hlinkClick r:id="rId5" action="ppaction://hlinkfile"/>
              </a:rPr>
              <a:t>phpartners.org</a:t>
            </a:r>
            <a:r>
              <a:rPr lang="en-US" dirty="0" smtClean="0"/>
              <a:t> </a:t>
            </a:r>
          </a:p>
        </p:txBody>
      </p:sp>
    </p:spTree>
    <p:extLst>
      <p:ext uri="{BB962C8B-B14F-4D97-AF65-F5344CB8AC3E}">
        <p14:creationId xmlns:p14="http://schemas.microsoft.com/office/powerpoint/2010/main" val="26467463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0" y="1905000"/>
            <a:ext cx="6619875" cy="5257800"/>
          </a:xfrm>
        </p:spPr>
        <p:txBody>
          <a:bodyPr/>
          <a:lstStyle/>
          <a:p>
            <a:pPr>
              <a:buFont typeface="Arial" pitchFamily="34" charset="0"/>
              <a:buChar char="•"/>
            </a:pPr>
            <a:r>
              <a:rPr lang="en-US" sz="6000" dirty="0" smtClean="0"/>
              <a:t>Thank you!!!</a:t>
            </a:r>
            <a:endParaRPr lang="en-US" sz="6000" dirty="0"/>
          </a:p>
        </p:txBody>
      </p:sp>
    </p:spTree>
    <p:extLst>
      <p:ext uri="{BB962C8B-B14F-4D97-AF65-F5344CB8AC3E}">
        <p14:creationId xmlns:p14="http://schemas.microsoft.com/office/powerpoint/2010/main" val="2747105770"/>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9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urvey of public health workers">
  <a:themeElements>
    <a:clrScheme name="1_Survey of public health worke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urvey of public health workers">
      <a:majorFont>
        <a:latin typeface="Arial Black"/>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128"/>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128"/>
            <a:cs typeface="Arial" charset="0"/>
          </a:defRPr>
        </a:defPPr>
      </a:lstStyle>
    </a:lnDef>
  </a:objectDefaults>
  <a:extraClrSchemeLst>
    <a:extraClrScheme>
      <a:clrScheme name="1_Survey of public health worke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urvey of public health worke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urvey of public health worke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urvey of public health worke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urvey of public health worke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urvey of public health worke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urvey of public health worker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urvey of public health worke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urvey of public health worke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urvey of public health worke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urvey of public health worke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urvey of public health worke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3248</TotalTime>
  <Words>2091</Words>
  <Application>Microsoft Office PowerPoint</Application>
  <PresentationFormat>On-screen Show (4:3)</PresentationFormat>
  <Paragraphs>592</Paragraphs>
  <Slides>48</Slides>
  <Notes>11</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48</vt:i4>
      </vt:variant>
    </vt:vector>
  </HeadingPairs>
  <TitlesOfParts>
    <vt:vector size="53" baseType="lpstr">
      <vt:lpstr>Custom Design</vt:lpstr>
      <vt:lpstr>1_Custom Design</vt:lpstr>
      <vt:lpstr>Globe</vt:lpstr>
      <vt:lpstr>1_Survey of public health workers</vt:lpstr>
      <vt:lpstr>Clip</vt:lpstr>
      <vt:lpstr>How to Focus Your Training and Professional Development Efforts to Improve the Skills of Your Public Health Organization   October 31, 2011</vt:lpstr>
      <vt:lpstr>Presenter Disclosures</vt:lpstr>
      <vt:lpstr>Innovative Solutions.  Measurable Results. </vt:lpstr>
      <vt:lpstr>Presentation Learning Objectives</vt:lpstr>
      <vt:lpstr>Overview</vt:lpstr>
      <vt:lpstr>Council on Linkages Between Academia and Public Health Practice</vt:lpstr>
      <vt:lpstr>The Core Competencies for Public Health Professionals  </vt:lpstr>
      <vt:lpstr>History of the Core Competencies</vt:lpstr>
      <vt:lpstr> About the Core Competencies</vt:lpstr>
      <vt:lpstr>Revising the Core Competencies</vt:lpstr>
      <vt:lpstr>Does Anyone Really Care?!?! </vt:lpstr>
      <vt:lpstr>Comments Received</vt:lpstr>
      <vt:lpstr>The New Core Competencies</vt:lpstr>
      <vt:lpstr>The Core Competencies are helping organizations</vt:lpstr>
      <vt:lpstr>Future Uses </vt:lpstr>
      <vt:lpstr>Core Competencies Domains </vt:lpstr>
      <vt:lpstr>Core Competencies Domains </vt:lpstr>
      <vt:lpstr>Core Competencies Domains </vt:lpstr>
      <vt:lpstr>Core Competencies Domains </vt:lpstr>
      <vt:lpstr>Core Competencies Domains </vt:lpstr>
      <vt:lpstr>Core Competencies Domains </vt:lpstr>
      <vt:lpstr>Core Competencies Domains </vt:lpstr>
      <vt:lpstr>Core Competencies Domains </vt:lpstr>
      <vt:lpstr>Core Competencies Domains </vt:lpstr>
      <vt:lpstr>PowerPoint Presentation</vt:lpstr>
      <vt:lpstr>PowerPoint Presentation</vt:lpstr>
      <vt:lpstr>Prioritization Matrices</vt:lpstr>
      <vt:lpstr>PowerPoint Presentation</vt:lpstr>
      <vt:lpstr>Prioritization Matrices</vt:lpstr>
      <vt:lpstr>Why Prioritization Matrices?</vt:lpstr>
      <vt:lpstr>Why Prioritization Matrices?</vt:lpstr>
      <vt:lpstr>Decision Criteria</vt:lpstr>
      <vt:lpstr>Some Decision Criteria Drivers </vt:lpstr>
      <vt:lpstr>Pairwise Comparison Questions</vt:lpstr>
      <vt:lpstr>Prioritization Matrix</vt:lpstr>
      <vt:lpstr>Prioritization </vt:lpstr>
      <vt:lpstr>Prioritization Matrix</vt:lpstr>
      <vt:lpstr>Prioritization Matrix </vt:lpstr>
      <vt:lpstr>PowerPoint Presentation</vt:lpstr>
      <vt:lpstr>PowerPoint Presentation</vt:lpstr>
      <vt:lpstr>PowerPoint Presentation</vt:lpstr>
      <vt:lpstr>PowerPoint Presentation</vt:lpstr>
      <vt:lpstr>PowerPoint Presentation</vt:lpstr>
      <vt:lpstr>PHF Available Training and Learning Resources</vt:lpstr>
      <vt:lpstr>PowerPoint Presentation</vt:lpstr>
      <vt:lpstr>PHF Available Training and Learning Resources</vt:lpstr>
      <vt:lpstr>Where Else To Get Training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Daily Dose of Quality Improvement – Effective quality improvement practice requires a sustained commitment and an enthusiastic cheerleader.  Find out how to make the most of quality improvement in your day-to-day work.   Jack Moran, Public Health Foundation</dc:title>
  <dc:creator>John Moran</dc:creator>
  <cp:lastModifiedBy>Kathleen Amos</cp:lastModifiedBy>
  <cp:revision>177</cp:revision>
  <cp:lastPrinted>2011-05-27T13:04:56Z</cp:lastPrinted>
  <dcterms:created xsi:type="dcterms:W3CDTF">2008-03-28T18:49:52Z</dcterms:created>
  <dcterms:modified xsi:type="dcterms:W3CDTF">2011-11-08T17:19:00Z</dcterms:modified>
</cp:coreProperties>
</file>