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8" r:id="rId2"/>
    <p:sldId id="483" r:id="rId3"/>
    <p:sldId id="606" r:id="rId4"/>
    <p:sldId id="481" r:id="rId5"/>
    <p:sldId id="604" r:id="rId6"/>
    <p:sldId id="584" r:id="rId7"/>
    <p:sldId id="586" r:id="rId8"/>
    <p:sldId id="589" r:id="rId9"/>
    <p:sldId id="590" r:id="rId10"/>
    <p:sldId id="572" r:id="rId11"/>
    <p:sldId id="573" r:id="rId12"/>
    <p:sldId id="591" r:id="rId13"/>
    <p:sldId id="592" r:id="rId14"/>
    <p:sldId id="593" r:id="rId15"/>
    <p:sldId id="594" r:id="rId16"/>
    <p:sldId id="595" r:id="rId17"/>
    <p:sldId id="574" r:id="rId18"/>
    <p:sldId id="596" r:id="rId19"/>
    <p:sldId id="597" r:id="rId20"/>
    <p:sldId id="598" r:id="rId21"/>
    <p:sldId id="599" r:id="rId22"/>
    <p:sldId id="603" r:id="rId23"/>
    <p:sldId id="605" r:id="rId24"/>
    <p:sldId id="576" r:id="rId25"/>
    <p:sldId id="577" r:id="rId26"/>
    <p:sldId id="578" r:id="rId27"/>
    <p:sldId id="579" r:id="rId28"/>
    <p:sldId id="580" r:id="rId29"/>
    <p:sldId id="581" r:id="rId30"/>
    <p:sldId id="545" r:id="rId31"/>
    <p:sldId id="479" r:id="rId3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wn Ehde" initials="dm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185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0" autoAdjust="0"/>
    <p:restoredTop sz="86420" autoAdjust="0"/>
  </p:normalViewPr>
  <p:slideViewPr>
    <p:cSldViewPr snapToObjects="1">
      <p:cViewPr varScale="1">
        <p:scale>
          <a:sx n="98" d="100"/>
          <a:sy n="9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-3126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44429133858269"/>
          <c:y val="4.0585875984251965E-2"/>
          <c:w val="0.64250902230971496"/>
          <c:h val="0.53540969488188972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Spinal cord injury</c:v>
                </c:pt>
                <c:pt idx="1">
                  <c:v>amputation</c:v>
                </c:pt>
                <c:pt idx="2">
                  <c:v>brain injury</c:v>
                </c:pt>
                <c:pt idx="3">
                  <c:v>stroke</c:v>
                </c:pt>
                <c:pt idx="4">
                  <c:v>multiple sclerosis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</c:v>
                </c:pt>
                <c:pt idx="1">
                  <c:v>79</c:v>
                </c:pt>
                <c:pt idx="2">
                  <c:v>74</c:v>
                </c:pt>
                <c:pt idx="3">
                  <c:v>55</c:v>
                </c:pt>
                <c:pt idx="4">
                  <c:v>54</c:v>
                </c:pt>
              </c:numCache>
            </c:numRef>
          </c:val>
        </c:ser>
        <c:axId val="59625856"/>
        <c:axId val="59627392"/>
      </c:barChart>
      <c:catAx>
        <c:axId val="59625856"/>
        <c:scaling>
          <c:orientation val="minMax"/>
        </c:scaling>
        <c:axPos val="l"/>
        <c:tickLblPos val="nextTo"/>
        <c:crossAx val="59627392"/>
        <c:crosses val="autoZero"/>
        <c:auto val="1"/>
        <c:lblAlgn val="ctr"/>
        <c:lblOffset val="100"/>
      </c:catAx>
      <c:valAx>
        <c:axId val="59627392"/>
        <c:scaling>
          <c:orientation val="minMax"/>
        </c:scaling>
        <c:axPos val="b"/>
        <c:majorGridlines/>
        <c:numFmt formatCode="General" sourceLinked="1"/>
        <c:tickLblPos val="nextTo"/>
        <c:crossAx val="596258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3BAF4-E60D-4D2A-8C8A-41F42FBE99C2}" type="datetimeFigureOut">
              <a:rPr lang="en-US" smtClean="0"/>
              <a:pPr/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6FA98-719B-4CAA-8FCE-CE8A6CBE90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last 15 years we’ve seen CP in </a:t>
            </a:r>
            <a:r>
              <a:rPr lang="en-US" baseline="0" dirty="0" err="1" smtClean="0"/>
              <a:t>Dis</a:t>
            </a:r>
            <a:r>
              <a:rPr lang="en-US" baseline="0" dirty="0" smtClean="0"/>
              <a:t> get attention </a:t>
            </a:r>
          </a:p>
          <a:p>
            <a:r>
              <a:rPr lang="en-US" dirty="0" smtClean="0"/>
              <a:t>BRIEFLY MENTION IMPACT</a:t>
            </a:r>
          </a:p>
          <a:p>
            <a:r>
              <a:rPr lang="en-US" dirty="0" smtClean="0"/>
              <a:t>POINT OUT HIGHLY VARIABLE DEPENDING ON WHEN ASSESSED,</a:t>
            </a:r>
            <a:r>
              <a:rPr lang="en-US" baseline="0" dirty="0" smtClean="0"/>
              <a:t> HOW ASSESSED </a:t>
            </a:r>
          </a:p>
          <a:p>
            <a:r>
              <a:rPr lang="en-US" dirty="0" smtClean="0"/>
              <a:t>25-35% of those with pain report severe pain </a:t>
            </a:r>
          </a:p>
          <a:p>
            <a:r>
              <a:rPr lang="en-US" dirty="0" smtClean="0"/>
              <a:t>Majority have pain &gt; 1 site</a:t>
            </a:r>
          </a:p>
          <a:p>
            <a:r>
              <a:rPr lang="en-US" dirty="0" smtClean="0"/>
              <a:t>Significantly higher levels of pain severity relative to national norms</a:t>
            </a:r>
          </a:p>
          <a:p>
            <a:r>
              <a:rPr lang="en-US" dirty="0" smtClean="0"/>
              <a:t>Pain is associated with poorer physical functioning, mental health, participation in roles/activities, and quality of life</a:t>
            </a:r>
          </a:p>
          <a:p>
            <a:endParaRPr lang="en-US" baseline="0" dirty="0" smtClean="0"/>
          </a:p>
          <a:p>
            <a:r>
              <a:rPr lang="en-US" dirty="0" smtClean="0"/>
              <a:t>MS:</a:t>
            </a:r>
            <a:r>
              <a:rPr lang="en-US" baseline="0" dirty="0" smtClean="0"/>
              <a:t> point prevalence of pain is nearly 50%, with 75% reporting pain within one month of assessment.  O’Connor et al., 2008, Pain 137, 96-111.</a:t>
            </a:r>
          </a:p>
          <a:p>
            <a:r>
              <a:rPr lang="en-US" baseline="0" dirty="0" smtClean="0"/>
              <a:t>Stroke: 55% had pain in the first year post stroke; seems the study excluded those with severe cognitive or language disorders, so actual number may be different.  </a:t>
            </a:r>
            <a:r>
              <a:rPr lang="en-US" baseline="0" dirty="0" err="1" smtClean="0"/>
              <a:t>Sackley</a:t>
            </a:r>
            <a:r>
              <a:rPr lang="en-US" baseline="0" dirty="0" smtClean="0"/>
              <a:t> et al., 2008, Stroke, 39, 3329-3334.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C0BE0-9BF8-4967-82B4-37D5A0A3DEC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 that our group’s work, along with work from</a:t>
            </a:r>
            <a:r>
              <a:rPr lang="en-US" baseline="0" dirty="0" smtClean="0"/>
              <a:t> others (Richards, mention a few more) built a body of evidence that suggested that, indeed, psychosocial factors play an important role in disability pain</a:t>
            </a:r>
          </a:p>
          <a:p>
            <a:r>
              <a:rPr lang="en-US" baseline="0" dirty="0" smtClean="0"/>
              <a:t>We conducted a systematic review and found </a:t>
            </a:r>
            <a:r>
              <a:rPr lang="en-US" dirty="0" smtClean="0"/>
              <a:t>29 studies met review inclusion criteria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C0BE0-9BF8-4967-82B4-37D5A0A3DEC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references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P2 info:</a:t>
            </a:r>
          </a:p>
          <a:p>
            <a:r>
              <a:rPr lang="en-US" sz="2800" dirty="0" smtClean="0"/>
              <a:t>Major barrier:  transportation (82%)</a:t>
            </a:r>
          </a:p>
          <a:p>
            <a:pPr lvl="1"/>
            <a:r>
              <a:rPr lang="en-US" dirty="0" smtClean="0"/>
              <a:t>Lack of transportation</a:t>
            </a:r>
          </a:p>
          <a:p>
            <a:pPr lvl="1"/>
            <a:r>
              <a:rPr lang="en-US" dirty="0" smtClean="0"/>
              <a:t>Not eligible for DSHS transport</a:t>
            </a:r>
          </a:p>
          <a:p>
            <a:pPr lvl="1"/>
            <a:r>
              <a:rPr lang="en-US" dirty="0" smtClean="0"/>
              <a:t>Transportation too burdensome (e.g., take 4-5 hours)</a:t>
            </a:r>
          </a:p>
          <a:p>
            <a:pPr lvl="1"/>
            <a:r>
              <a:rPr lang="en-US" dirty="0" smtClean="0"/>
              <a:t>Concerned transportation would exacerbate pain or discomfort</a:t>
            </a:r>
          </a:p>
          <a:p>
            <a:pPr lvl="1"/>
            <a:r>
              <a:rPr lang="en-US" dirty="0" smtClean="0"/>
              <a:t>Lack of childcare</a:t>
            </a:r>
          </a:p>
          <a:p>
            <a:r>
              <a:rPr lang="en-US" dirty="0" smtClean="0"/>
              <a:t>(Multiple reasons given)</a:t>
            </a:r>
          </a:p>
          <a:p>
            <a:endParaRPr lang="en-US" dirty="0" smtClean="0"/>
          </a:p>
          <a:p>
            <a:r>
              <a:rPr lang="en-US" dirty="0" smtClean="0"/>
              <a:t>Another survey study: 80%  (132) of sample reported current chronic pain problem</a:t>
            </a:r>
          </a:p>
          <a:p>
            <a:r>
              <a:rPr lang="en-US" dirty="0" smtClean="0"/>
              <a:t>Of these:</a:t>
            </a:r>
          </a:p>
          <a:p>
            <a:pPr lvl="1"/>
            <a:r>
              <a:rPr lang="en-US" dirty="0" smtClean="0"/>
              <a:t>65% reported inadequate access to pain treatments in the previous 6 months</a:t>
            </a:r>
          </a:p>
          <a:p>
            <a:pPr lvl="1"/>
            <a:r>
              <a:rPr lang="en-US" dirty="0" smtClean="0"/>
              <a:t>47% reported difficulty accessing care</a:t>
            </a:r>
          </a:p>
          <a:p>
            <a:pPr lvl="1"/>
            <a:r>
              <a:rPr lang="en-US" dirty="0" smtClean="0"/>
              <a:t>35% reported financial barriers</a:t>
            </a:r>
          </a:p>
          <a:p>
            <a:pPr lvl="1"/>
            <a:r>
              <a:rPr lang="en-US" dirty="0" smtClean="0"/>
              <a:t>28% reported logistical barriers (e.g., distance, lack of transportation)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Manualized</a:t>
            </a:r>
            <a:r>
              <a:rPr lang="en-US" baseline="0" dirty="0" smtClean="0"/>
              <a:t> treatment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Also interested in moderators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study potential mediators (pain </a:t>
            </a:r>
            <a:r>
              <a:rPr lang="en-US" dirty="0" err="1" smtClean="0"/>
              <a:t>catastrophizing</a:t>
            </a:r>
            <a:r>
              <a:rPr lang="en-US" dirty="0" smtClean="0"/>
              <a:t>, beliefs, coping) and moderators (e.g., demographics, pain severity, adherence) of treatment effects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C0BE0-9BF8-4967-82B4-37D5A0A3DEC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AFFE9E-075E-4914-84F5-CBF5C54D8C5B}" type="slidenum">
              <a:rPr lang="en-US">
                <a:ea typeface="ＭＳ Ｐゴシック"/>
                <a:cs typeface="ＭＳ Ｐゴシック"/>
              </a:rPr>
              <a:pPr/>
              <a:t>12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99DA12B-676D-4345-9B64-4C7489C77775}" type="slidenum">
              <a:rPr lang="en-US">
                <a:ea typeface="ＭＳ Ｐゴシック"/>
                <a:cs typeface="ＭＳ Ｐゴシック"/>
              </a:rPr>
              <a:pPr/>
              <a:t>13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Note low prevalence of severe cognitive impairment in these groups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4EFABD3-66AA-4238-999E-8BC7A3B0135D}" type="slidenum">
              <a:rPr lang="en-US">
                <a:ea typeface="ＭＳ Ｐゴシック"/>
                <a:cs typeface="ＭＳ Ｐゴシック"/>
              </a:rPr>
              <a:pPr/>
              <a:t>14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Mention that telephone delivery allows those with limited or no ability to write to participate 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Administered by telephone by research assistants blind to study assignment 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84585F-5663-4594-929A-AC614E36E3B3}" type="slidenum">
              <a:rPr lang="en-US">
                <a:ea typeface="ＭＳ Ｐゴシック"/>
                <a:cs typeface="ＭＳ Ｐゴシック"/>
              </a:rPr>
              <a:pPr/>
              <a:t>15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5354E2-BADC-4A84-8CE8-B517F08105C3}" type="slidenum">
              <a:rPr lang="en-US">
                <a:ea typeface="ＭＳ Ｐゴシック"/>
                <a:cs typeface="ＭＳ Ｐゴシック"/>
              </a:rPr>
              <a:pPr/>
              <a:t>16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C0DCE9-0542-4478-A2A5-A8FA45ACB369}" type="slidenum">
              <a:rPr lang="en-US"/>
              <a:pPr/>
              <a:t>17</a:t>
            </a:fld>
            <a:endParaRPr lang="en-US"/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/>
              <a:t>  </a:t>
            </a:r>
            <a:r>
              <a:rPr lang="en-US" dirty="0" smtClean="0"/>
              <a:t>Perform the sessions as if they were being conducted in person (set stage in session 1) </a:t>
            </a:r>
          </a:p>
          <a:p>
            <a:pPr lvl="1"/>
            <a:r>
              <a:rPr lang="en-US" dirty="0" smtClean="0"/>
              <a:t>Regularly scheduled</a:t>
            </a:r>
          </a:p>
          <a:p>
            <a:pPr lvl="1"/>
            <a:r>
              <a:rPr lang="en-US" dirty="0" smtClean="0"/>
              <a:t>Ask them to call us if they cannot keep their appointment</a:t>
            </a:r>
          </a:p>
          <a:p>
            <a:pPr lvl="1"/>
            <a:r>
              <a:rPr lang="en-US" dirty="0" smtClean="0"/>
              <a:t>Timely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90CFC6-ED14-48AE-8D36-3DDB9DAF63B4}" type="slidenum">
              <a:rPr lang="en-US">
                <a:ea typeface="ＭＳ Ｐゴシック"/>
                <a:cs typeface="ＭＳ Ｐゴシック"/>
              </a:rPr>
              <a:pPr/>
              <a:t>18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Adaptations: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Provide relaxation recordings in multiple formats 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Provide CD player if needed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Some relaxation skills are introduced but not fully practiced in session due to lack of visual cues for clinician (progressive muscle relaxation)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Tailor relaxation exercises as needed to participant’s disability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Cognitive therapy is taught in smaller steps than past in-person interventions to accommodate telephone delivery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Thought records are also broken down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AEA739-E12B-45C2-9DC1-EB8AA5E9447D}" type="slidenum">
              <a:rPr lang="en-US">
                <a:ea typeface="ＭＳ Ｐゴシック"/>
                <a:cs typeface="ＭＳ Ｐゴシック"/>
              </a:rPr>
              <a:pPr/>
              <a:t>19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.  The educational topics were selected from the group education lectures that are given as part of the UW Multidisciplinary Pain Clinic’s intensive treatment program. 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In rehab setting pain </a:t>
            </a:r>
            <a:r>
              <a:rPr lang="en-US" dirty="0" err="1" smtClean="0"/>
              <a:t>tx</a:t>
            </a:r>
            <a:r>
              <a:rPr lang="en-US" dirty="0" smtClean="0"/>
              <a:t> often involves telling people what to do (but not teaching skills)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No rehearsal of specific skills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Mention used this control group before and is credible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Adaptations for 2 things: disability &amp; use of telephone to deliver treatment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E83197-8135-438F-A160-D50BB9901005}" type="slidenum">
              <a:rPr lang="en-US">
                <a:ea typeface="ＭＳ Ｐゴシック"/>
                <a:cs typeface="ＭＳ Ｐゴシック"/>
              </a:rPr>
              <a:pPr/>
              <a:t>20</a:t>
            </a:fld>
            <a:endParaRPr lang="en-US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Give examples of accommodations:</a:t>
            </a:r>
          </a:p>
          <a:p>
            <a:pPr>
              <a:spcBef>
                <a:spcPct val="0"/>
              </a:spcBef>
            </a:pPr>
            <a:r>
              <a:rPr lang="en-US" b="1" dirty="0" smtClean="0"/>
              <a:t>Writing</a:t>
            </a:r>
            <a:endParaRPr lang="en-US" dirty="0" smtClean="0"/>
          </a:p>
          <a:p>
            <a:pPr>
              <a:spcBef>
                <a:spcPct val="0"/>
              </a:spcBef>
            </a:pPr>
            <a:r>
              <a:rPr lang="en-US" dirty="0" smtClean="0"/>
              <a:t>If pt’s disability may impact his or her ability to complete the plan in writing, brainstorm with him/her other strategies for accomplishing the same goals.  Start by first asking pt how he/she normally tracks information, and encourage use of existing strategies.  If these are not feasible, other ideas include: </a:t>
            </a:r>
          </a:p>
          <a:p>
            <a:pPr lvl="1">
              <a:spcBef>
                <a:spcPct val="0"/>
              </a:spcBef>
            </a:pPr>
            <a:r>
              <a:rPr lang="en-US" dirty="0" smtClean="0"/>
              <a:t>Pt typing the plan on an electronic file using keyboard or, if they use it, a Dragon Dictate software program</a:t>
            </a:r>
          </a:p>
          <a:p>
            <a:pPr lvl="1">
              <a:spcBef>
                <a:spcPct val="0"/>
              </a:spcBef>
            </a:pPr>
            <a:r>
              <a:rPr lang="en-US" dirty="0" smtClean="0"/>
              <a:t>Asking someone to help him/her complete the plan</a:t>
            </a:r>
          </a:p>
          <a:p>
            <a:pPr lvl="1">
              <a:spcBef>
                <a:spcPct val="0"/>
              </a:spcBef>
            </a:pPr>
            <a:r>
              <a:rPr lang="en-US" dirty="0" smtClean="0"/>
              <a:t>The therapist sending (via TIPS email, mail, or  fax) the pt a plan completed during session which can then be completed electronically or on paper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672F9D-E87F-47FF-8F65-A445B3FD10E2}" type="slidenum">
              <a:rPr lang="en-US">
                <a:ea typeface="ＭＳ Ｐゴシック"/>
                <a:cs typeface="ＭＳ Ｐゴシック"/>
              </a:rPr>
              <a:pPr/>
              <a:t>21</a:t>
            </a:fld>
            <a:endParaRPr lang="en-US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84B5F-4384-4551-AA19-DF19FD7F5230}" type="slidenum">
              <a:rPr lang="en-US"/>
              <a:pPr/>
              <a:t>22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72.5% of those screened are eligible</a:t>
            </a:r>
          </a:p>
          <a:p>
            <a:r>
              <a:rPr lang="en-US" dirty="0" smtClean="0"/>
              <a:t>Only 7.4% of eligible potential participants have declined study participation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ＭＳ Ｐゴシック"/>
                <a:cs typeface="ＭＳ Ｐゴシック"/>
              </a:rPr>
              <a:t>“Easier” &amp; “convenient”: 53%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No travel or driving: 47%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Don’t have to “dress up”: 30%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r>
              <a:rPr lang="en-US" dirty="0" smtClean="0">
                <a:ea typeface="ＭＳ Ｐゴシック"/>
                <a:cs typeface="ＭＳ Ｐゴシック"/>
              </a:rPr>
              <a:t>Physically more comfortable: 24%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Other comments:</a:t>
            </a:r>
          </a:p>
          <a:p>
            <a:pPr lvl="1"/>
            <a:r>
              <a:rPr lang="en-US" dirty="0" smtClean="0">
                <a:ea typeface="ＭＳ Ｐゴシック"/>
              </a:rPr>
              <a:t>“Services not available in my rural, small town”</a:t>
            </a:r>
          </a:p>
          <a:p>
            <a:pPr lvl="1"/>
            <a:r>
              <a:rPr lang="en-US" dirty="0" smtClean="0">
                <a:ea typeface="ＭＳ Ｐゴシック"/>
              </a:rPr>
              <a:t>“I can attend sessions even if I’m not feeling well”</a:t>
            </a:r>
          </a:p>
          <a:p>
            <a:pPr lvl="1"/>
            <a:r>
              <a:rPr lang="en-US" dirty="0" smtClean="0">
                <a:ea typeface="ＭＳ Ｐゴシック"/>
              </a:rPr>
              <a:t>“Beats just reading about it”</a:t>
            </a:r>
          </a:p>
          <a:p>
            <a:pPr lvl="1"/>
            <a:r>
              <a:rPr lang="en-US" dirty="0" smtClean="0">
                <a:ea typeface="ＭＳ Ｐゴシック"/>
              </a:rPr>
              <a:t>“Headphones are terrific/helpful”</a:t>
            </a:r>
          </a:p>
          <a:p>
            <a:r>
              <a:rPr lang="en-US" dirty="0" smtClean="0"/>
              <a:t>Drawbacks: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None: 71%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Not being able to have face-to-face communication/seeing the person: 24%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Other comments:</a:t>
            </a:r>
          </a:p>
          <a:p>
            <a:pPr lvl="1"/>
            <a:r>
              <a:rPr lang="en-US" dirty="0" smtClean="0">
                <a:ea typeface="ＭＳ Ｐゴシック"/>
              </a:rPr>
              <a:t>“Harder to get a connection with someone over the phone” (1 participant)</a:t>
            </a:r>
          </a:p>
          <a:p>
            <a:pPr lvl="1"/>
            <a:r>
              <a:rPr lang="en-US" dirty="0" smtClean="0">
                <a:ea typeface="ＭＳ Ｐゴシック"/>
              </a:rPr>
              <a:t>“Pain in neck from phone length” (1 participant)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The relationship between the therapist and client, including the bond that develops through mutual trust and the collaborative work of establishing and working toward treatment goals (</a:t>
            </a:r>
            <a:r>
              <a:rPr lang="en-US" dirty="0" err="1" smtClean="0"/>
              <a:t>Bordin</a:t>
            </a:r>
            <a:r>
              <a:rPr lang="en-US" dirty="0" smtClean="0"/>
              <a:t>, 1979)</a:t>
            </a:r>
          </a:p>
          <a:p>
            <a:pPr lvl="1"/>
            <a:r>
              <a:rPr lang="en-US" dirty="0" smtClean="0"/>
              <a:t>Bond</a:t>
            </a:r>
          </a:p>
          <a:p>
            <a:pPr lvl="1"/>
            <a:r>
              <a:rPr lang="en-US" dirty="0" smtClean="0"/>
              <a:t>Agreement on therapy goals</a:t>
            </a:r>
          </a:p>
          <a:p>
            <a:pPr lvl="1"/>
            <a:r>
              <a:rPr lang="en-US" dirty="0" smtClean="0"/>
              <a:t>Agreement on how to achieve therapy goals</a:t>
            </a:r>
          </a:p>
          <a:p>
            <a:r>
              <a:rPr lang="en-US" dirty="0" err="1" smtClean="0"/>
              <a:t>Beckner</a:t>
            </a:r>
            <a:r>
              <a:rPr lang="en-US" baseline="0" dirty="0" smtClean="0"/>
              <a:t> et al. 2007: CBT around a 5.93, SET = 4.75</a:t>
            </a:r>
          </a:p>
          <a:p>
            <a:r>
              <a:rPr lang="en-US" baseline="0" dirty="0" smtClean="0"/>
              <a:t>5.87, mid, 5.9 for post-</a:t>
            </a:r>
            <a:r>
              <a:rPr lang="en-US" baseline="0" dirty="0" err="1" smtClean="0"/>
              <a:t>tx</a:t>
            </a:r>
            <a:r>
              <a:rPr lang="en-US" baseline="0" dirty="0" smtClean="0"/>
              <a:t> in </a:t>
            </a:r>
            <a:r>
              <a:rPr lang="en-US" baseline="0" dirty="0" err="1" smtClean="0"/>
              <a:t>universit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ycounseling</a:t>
            </a:r>
            <a:r>
              <a:rPr lang="en-US" baseline="0" dirty="0" smtClean="0"/>
              <a:t> students (Tyler article) using WAI-SF</a:t>
            </a:r>
          </a:p>
          <a:p>
            <a:endParaRPr lang="en-US" dirty="0" smtClean="0"/>
          </a:p>
          <a:p>
            <a:r>
              <a:rPr lang="en-US" dirty="0" smtClean="0"/>
              <a:t>Scores range from 1 (lowest) to 7 (highest)</a:t>
            </a:r>
          </a:p>
          <a:p>
            <a:r>
              <a:rPr lang="en-US" dirty="0" smtClean="0"/>
              <a:t>This is for total score, similar pattern for subscales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Bond: development of personal bond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Goal: agreement on goals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Task: agreement on how to achieve goals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preliminary data support the feasibility and acceptance of the TIPS interventions</a:t>
            </a:r>
          </a:p>
          <a:p>
            <a:pPr lvl="1"/>
            <a:r>
              <a:rPr lang="en-US" dirty="0" smtClean="0"/>
              <a:t>Recruitment and enrollment are strong, particularly among people with MS</a:t>
            </a:r>
          </a:p>
          <a:p>
            <a:pPr lvl="1"/>
            <a:r>
              <a:rPr lang="en-US" dirty="0" smtClean="0"/>
              <a:t>High degree of adherence to treatment</a:t>
            </a:r>
          </a:p>
          <a:p>
            <a:pPr lvl="1"/>
            <a:r>
              <a:rPr lang="en-US" dirty="0" smtClean="0"/>
              <a:t>Participants are satisfied with the treatments and list many benefits </a:t>
            </a:r>
          </a:p>
          <a:p>
            <a:pPr lvl="1"/>
            <a:r>
              <a:rPr lang="en-US" dirty="0" smtClean="0"/>
              <a:t>Treatment fidelity is also strong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will complete the trial in 2012 &amp; examine both efficacy and potential mechanisms of effects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chasm between conducting successful clinical trials and implementing effective treatment strategies in “real world” settings. Therefore</a:t>
            </a:r>
            <a:endParaRPr lang="en-US" dirty="0" smtClean="0"/>
          </a:p>
          <a:p>
            <a:r>
              <a:rPr lang="en-US" dirty="0" smtClean="0"/>
              <a:t>May be an Issue that are interventions are not attractive</a:t>
            </a:r>
            <a:r>
              <a:rPr lang="en-US" baseline="0" dirty="0" smtClean="0"/>
              <a:t> or have poor external validity, but I suspect it has more to do with access, </a:t>
            </a:r>
            <a:r>
              <a:rPr lang="en-US" baseline="0" dirty="0" err="1" smtClean="0"/>
              <a:t>feasilibty</a:t>
            </a:r>
            <a:r>
              <a:rPr lang="en-US" baseline="0" dirty="0" smtClean="0"/>
              <a:t>, etc.</a:t>
            </a:r>
          </a:p>
          <a:p>
            <a:r>
              <a:rPr lang="en-US" baseline="0" dirty="0" smtClean="0"/>
              <a:t>As central as rehabilitation is to my id, need to consider the challenges from other perspectives.</a:t>
            </a:r>
          </a:p>
          <a:p>
            <a:r>
              <a:rPr lang="en-US" dirty="0" smtClean="0"/>
              <a:t>How can we improve our interventions’ external validity?  Effectiveness?</a:t>
            </a:r>
          </a:p>
          <a:p>
            <a:r>
              <a:rPr lang="en-US" dirty="0" smtClean="0"/>
              <a:t>How can we improve our reach?</a:t>
            </a:r>
          </a:p>
          <a:p>
            <a:pPr lvl="1"/>
            <a:r>
              <a:rPr lang="en-US" dirty="0" smtClean="0"/>
              <a:t>Minorities</a:t>
            </a:r>
          </a:p>
          <a:p>
            <a:pPr lvl="1"/>
            <a:r>
              <a:rPr lang="en-US" dirty="0" smtClean="0"/>
              <a:t>The underserved</a:t>
            </a:r>
          </a:p>
          <a:p>
            <a:r>
              <a:rPr lang="en-US" dirty="0" smtClean="0"/>
              <a:t>What about secondary prevention?</a:t>
            </a:r>
          </a:p>
          <a:p>
            <a:r>
              <a:rPr lang="en-US" dirty="0" smtClean="0"/>
              <a:t>What steps do we need to take to ensure sustainability &amp; knowledge translation when the study ends?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6FA98-719B-4CAA-8FCE-CE8A6CBE90D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B185A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228600" y="228600"/>
            <a:ext cx="8686800" cy="6418263"/>
          </a:xfrm>
          <a:prstGeom prst="rect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sp>
        <p:nvSpPr>
          <p:cNvPr id="6" name="Trapezoid 5"/>
          <p:cNvSpPr/>
          <p:nvPr userDrawn="1"/>
        </p:nvSpPr>
        <p:spPr>
          <a:xfrm flipV="1">
            <a:off x="8167688" y="6323013"/>
            <a:ext cx="585787" cy="395287"/>
          </a:xfrm>
          <a:prstGeom prst="trapezoid">
            <a:avLst/>
          </a:prstGeom>
          <a:solidFill>
            <a:srgbClr val="3B1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7" name="Picture 9" descr="UW_W-Logo_RGB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69275" y="6323013"/>
            <a:ext cx="593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83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5943600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18910D-2EE4-4C3C-810A-D13E4729A7D4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5943600"/>
            <a:ext cx="2895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5943600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4A905A-FEBA-49AA-BE06-DA76438500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28600" y="228600"/>
            <a:ext cx="8686800" cy="6418263"/>
          </a:xfrm>
          <a:prstGeom prst="rect">
            <a:avLst/>
          </a:prstGeom>
          <a:noFill/>
          <a:ln w="22225" cap="flat" cmpd="sng" algn="ctr">
            <a:solidFill>
              <a:srgbClr val="3B185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grpSp>
        <p:nvGrpSpPr>
          <p:cNvPr id="5" name="Group 19"/>
          <p:cNvGrpSpPr>
            <a:grpSpLocks noChangeAspect="1"/>
          </p:cNvGrpSpPr>
          <p:nvPr userDrawn="1"/>
        </p:nvGrpSpPr>
        <p:grpSpPr bwMode="auto">
          <a:xfrm>
            <a:off x="8167688" y="6323013"/>
            <a:ext cx="595312" cy="400050"/>
            <a:chOff x="8045450" y="6222997"/>
            <a:chExt cx="745067" cy="500464"/>
          </a:xfrm>
        </p:grpSpPr>
        <p:sp>
          <p:nvSpPr>
            <p:cNvPr id="6" name="Trapezoid 5"/>
            <p:cNvSpPr/>
            <p:nvPr userDrawn="1"/>
          </p:nvSpPr>
          <p:spPr>
            <a:xfrm flipV="1">
              <a:off x="8045450" y="6222997"/>
              <a:ext cx="733146" cy="494505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ea typeface="ＭＳ Ｐゴシック" pitchFamily="-112" charset="-128"/>
              </a:endParaRPr>
            </a:p>
          </p:txBody>
        </p:sp>
        <p:pic>
          <p:nvPicPr>
            <p:cNvPr id="7" name="Picture 6" descr="UW_W-Logo_RGB.pn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047567" y="6223002"/>
              <a:ext cx="742950" cy="500459"/>
            </a:xfrm>
            <a:prstGeom prst="rect">
              <a:avLst/>
            </a:prstGeom>
            <a:ln>
              <a:noFill/>
            </a:ln>
            <a:effectLst>
              <a:glow rad="38100">
                <a:schemeClr val="bg1"/>
              </a:glow>
            </a:effec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240551-0018-4978-AD3A-8279582214C9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CECC8-8987-4C14-BF7C-43379E05A2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78556D-8D5A-4EFC-A891-4722651E8A83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1BD2E-59CD-4B74-9813-0D2485D960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978561-0098-44A0-A6DF-64348902EE5F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FE568-FAF7-41A7-846E-5EF66965FB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6B6352-655B-4922-96E5-15635B2CB628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55F55-EFA3-417D-98E6-B1C69E2B2D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22CD33-1BCB-4545-8985-269AAA18D102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7CC3F-7ED5-4421-870C-8545D6DE89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405C7C-3984-4420-B704-9CF4ED5F0B41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38FFB-B383-4EA5-AE14-D2DFFE0B5A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3008313" cy="1066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33401"/>
            <a:ext cx="5111750" cy="5410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2672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D4D3A4-B937-4BF2-A62E-31BE983BFA1B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4406B-E722-48C6-B030-5F777E74C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6482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9592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14938"/>
            <a:ext cx="54864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4C4703-B239-4543-9146-F6B7CEB711CF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0FC28-7138-4B61-A2B5-5823BEB549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5CF38B-1D60-4B66-A36C-82A81078FF27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FB2ED-829B-46FC-9214-E4157C00B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1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410201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47C0DE-C9CA-4D6E-A1F7-958AD4809714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22F5E5-8582-4CF4-B7EC-C28C5DB950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C60F758-C322-46EE-BA3D-4CF4B2F0CA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5334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764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12" charset="0"/>
              </a:defRPr>
            </a:lvl1pPr>
          </a:lstStyle>
          <a:p>
            <a:fld id="{1732499D-C1F0-475C-976D-AC850C73272D}" type="datetime1">
              <a:rPr lang="en-US"/>
              <a:pPr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1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3675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12" charset="0"/>
              </a:defRPr>
            </a:lvl1pPr>
          </a:lstStyle>
          <a:p>
            <a:fld id="{E82DE97A-ED33-4B94-96DB-70BCA27372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3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1017587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/>
              <a:t>Efficacy of Telephone-Delivered Cognitive Behavioral Therapy for Chronic Pain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Dawn M. </a:t>
            </a:r>
            <a:r>
              <a:rPr lang="en-US" dirty="0" err="1" smtClean="0"/>
              <a:t>Ehde</a:t>
            </a:r>
            <a:r>
              <a:rPr lang="en-US" dirty="0" smtClean="0"/>
              <a:t>, Ph.D. </a:t>
            </a:r>
          </a:p>
          <a:p>
            <a:pPr eaLnBrk="1" hangingPunct="1"/>
            <a:r>
              <a:rPr lang="en-US" dirty="0" smtClean="0"/>
              <a:t>Dept. of Rehabilitation Medicine</a:t>
            </a:r>
          </a:p>
          <a:p>
            <a:pPr eaLnBrk="1" hangingPunct="1"/>
            <a:r>
              <a:rPr lang="en-US" dirty="0" smtClean="0"/>
              <a:t>UW Medicine, Seattle, WA </a:t>
            </a:r>
          </a:p>
          <a:p>
            <a:pPr eaLnBrk="1" hangingPunct="1"/>
            <a:endParaRPr lang="en-US" dirty="0" smtClean="0"/>
          </a:p>
          <a:p>
            <a:pPr algn="l"/>
            <a:r>
              <a:rPr lang="en-US" sz="2400" dirty="0" smtClean="0">
                <a:solidFill>
                  <a:srgbClr val="FFC000"/>
                </a:solidFill>
              </a:rPr>
              <a:t>2011 APHA Annual Meeting</a:t>
            </a:r>
          </a:p>
          <a:p>
            <a:pPr algn="l"/>
            <a:r>
              <a:rPr lang="en-US" sz="2400" dirty="0" smtClean="0">
                <a:solidFill>
                  <a:srgbClr val="FFC000"/>
                </a:solidFill>
              </a:rPr>
              <a:t>November 1, 2011, Washington, DC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200"/>
          </a:xfrm>
        </p:spPr>
        <p:txBody>
          <a:bodyPr anchor="t"/>
          <a:lstStyle/>
          <a:p>
            <a:r>
              <a:rPr lang="en-US" sz="2900" dirty="0" smtClean="0"/>
              <a:t>National Center for Medical Rehabilitation Research, National Institute of Child Health and Human Development: R01 HD057916</a:t>
            </a:r>
            <a:r>
              <a:rPr lang="en-US" sz="2900" dirty="0" smtClean="0">
                <a:ea typeface="ＭＳ Ｐゴシック"/>
                <a:cs typeface="ＭＳ Ｐゴシック"/>
              </a:rPr>
              <a:t>, HD057916-03 S1</a:t>
            </a:r>
            <a:endParaRPr lang="en-US" sz="2900" dirty="0" smtClean="0"/>
          </a:p>
          <a:p>
            <a:r>
              <a:rPr lang="en-US" sz="2900" dirty="0" smtClean="0"/>
              <a:t>Co-investigators:  Mark Jensen, Ph.D., Judith Turner, Ph.D., Marcia Ciol, Ph.D.</a:t>
            </a:r>
          </a:p>
          <a:p>
            <a:r>
              <a:rPr lang="en-US" sz="2900" dirty="0" smtClean="0"/>
              <a:t>Postdoctoral Fellows: Tiara Dillworth, Adam Hirsch, Anna Kratz, Sarah Sullivan, Mark Goetz</a:t>
            </a:r>
          </a:p>
          <a:p>
            <a:r>
              <a:rPr lang="en-US" sz="2900" dirty="0" smtClean="0"/>
              <a:t>Study staff: Kevin Gertz, Christina Garcia, Maria Acosta, Nathan Bell, Amy </a:t>
            </a:r>
            <a:r>
              <a:rPr lang="en-US" sz="2900" dirty="0" err="1" smtClean="0"/>
              <a:t>Kupper</a:t>
            </a:r>
            <a:endParaRPr lang="en-US" sz="2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sz="3600" b="1" dirty="0" smtClean="0"/>
              <a:t>Presenter </a:t>
            </a:r>
            <a:r>
              <a:rPr lang="en-US" sz="3600" b="1" dirty="0"/>
              <a:t>Disclosures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686800" cy="114300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2800" b="1" dirty="0">
                <a:latin typeface="Arial" charset="0"/>
              </a:rPr>
              <a:t>(1)	The following personal financial relationships with commercial interests relevant to this presentation existed during the past 12 months:</a:t>
            </a:r>
            <a:endParaRPr lang="en-US" sz="2800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17129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85800" y="1789113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09600" y="1255713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folHlink"/>
                </a:solidFill>
              </a:rPr>
              <a:t>Dawn M. Ehde, PhD</a:t>
            </a:r>
            <a:endParaRPr lang="en-US" sz="2800" dirty="0">
              <a:solidFill>
                <a:schemeClr val="folHlink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28600" y="419100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dirty="0" smtClean="0">
                <a:solidFill>
                  <a:schemeClr val="folHlink"/>
                </a:solidFill>
              </a:rPr>
              <a:t>No </a:t>
            </a:r>
            <a:r>
              <a:rPr lang="en-US" sz="3600" dirty="0">
                <a:solidFill>
                  <a:schemeClr val="folHlink"/>
                </a:solidFill>
              </a:rPr>
              <a:t>relationships to </a:t>
            </a:r>
            <a:r>
              <a:rPr lang="en-US" sz="3600" dirty="0" smtClean="0">
                <a:solidFill>
                  <a:schemeClr val="folHlink"/>
                </a:solidFill>
              </a:rPr>
              <a:t>disclose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57200" y="3617913"/>
            <a:ext cx="815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Thank You to…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US" sz="3200" dirty="0" smtClean="0"/>
              <a:t>the study participants from whom I’ve learned a lot about living life with chronic pain after disability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5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981200"/>
            <a:ext cx="3290887" cy="3570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200"/>
          </a:xfrm>
        </p:spPr>
        <p:txBody>
          <a:bodyPr/>
          <a:lstStyle/>
          <a:p>
            <a:pPr>
              <a:buNone/>
              <a:defRPr/>
            </a:pPr>
            <a:r>
              <a:rPr lang="en-GB" sz="3000" dirty="0" smtClean="0"/>
              <a:t>Present preliminary findings from a randomized controlled trial evaluating the efficacy of a  telephone-delivered cognitive </a:t>
            </a:r>
            <a:r>
              <a:rPr lang="en-GB" sz="3000" dirty="0" err="1" smtClean="0"/>
              <a:t>behavioral</a:t>
            </a:r>
            <a:r>
              <a:rPr lang="en-GB" sz="3000" dirty="0" smtClean="0"/>
              <a:t> therapy (CBT) for pain in individuals with acquired limb loss, multiple sclerosis, and spinal cord injury </a:t>
            </a:r>
          </a:p>
          <a:p>
            <a:pPr lvl="1">
              <a:defRPr/>
            </a:pPr>
            <a:r>
              <a:rPr lang="en-GB" dirty="0" smtClean="0"/>
              <a:t>Rationale for and description of the intervention</a:t>
            </a:r>
          </a:p>
          <a:p>
            <a:pPr lvl="1">
              <a:defRPr/>
            </a:pPr>
            <a:r>
              <a:rPr lang="en-GB" dirty="0" smtClean="0"/>
              <a:t>Preliminary results regarding efficacy</a:t>
            </a:r>
          </a:p>
          <a:p>
            <a:pPr lvl="1">
              <a:defRPr/>
            </a:pPr>
            <a:r>
              <a:rPr lang="en-GB" dirty="0" smtClean="0"/>
              <a:t>Results on feasibility &amp; implementation, including acceptance, treatment  satisfaction, and therapeutic alliance</a:t>
            </a:r>
            <a:r>
              <a:rPr lang="en-GB" dirty="0" smtClean="0">
                <a:latin typeface="Times New Roman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905000"/>
          </a:xfrm>
        </p:spPr>
        <p:txBody>
          <a:bodyPr/>
          <a:lstStyle/>
          <a:p>
            <a:r>
              <a:rPr lang="en-US" sz="12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>
                <a:solidFill>
                  <a:srgbClr val="3B185A"/>
                </a:solidFill>
              </a:rPr>
              <a:t>Chronic Pain is a Significant Problem for Many People with Acquired Disabilities</a:t>
            </a:r>
            <a:r>
              <a:rPr lang="en-US" sz="3600" dirty="0" smtClean="0">
                <a:solidFill>
                  <a:srgbClr val="3B185A"/>
                </a:solidFill>
              </a:rPr>
              <a:t/>
            </a:r>
            <a:br>
              <a:rPr lang="en-US" sz="3600" dirty="0" smtClean="0">
                <a:solidFill>
                  <a:srgbClr val="3B185A"/>
                </a:solidFill>
              </a:rPr>
            </a:br>
            <a:endParaRPr lang="en-US" dirty="0">
              <a:solidFill>
                <a:srgbClr val="3B185A"/>
              </a:solidFill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457200" y="2355910"/>
          <a:ext cx="82296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0" y="53340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percent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Psychosocial Factors &amp; Disability Pain: Results from a Systematic Review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Psychosocial factors are significantly associated with pain &amp; dysfunction in acquired amputation, multiple sclerosis, &amp; spinal cord injury, in particular: </a:t>
            </a:r>
          </a:p>
          <a:p>
            <a:pPr lvl="1"/>
            <a:r>
              <a:rPr lang="en-US" dirty="0" err="1" smtClean="0"/>
              <a:t>Catastrophizing</a:t>
            </a:r>
            <a:r>
              <a:rPr lang="en-US" dirty="0" smtClean="0"/>
              <a:t> cognitions</a:t>
            </a:r>
          </a:p>
          <a:p>
            <a:pPr lvl="1"/>
            <a:r>
              <a:rPr lang="en-US" dirty="0" smtClean="0"/>
              <a:t>Coping:  task persistence, guarding, &amp; resting</a:t>
            </a:r>
          </a:p>
          <a:p>
            <a:pPr lvl="1"/>
            <a:r>
              <a:rPr lang="en-US" dirty="0" smtClean="0"/>
              <a:t>Perceived social support &amp; solicitous responding </a:t>
            </a:r>
            <a:endParaRPr lang="en-US" sz="25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r>
              <a:rPr lang="en-US" sz="2400" i="1" dirty="0" smtClean="0"/>
              <a:t>Jensen et al. (2011). Arch Phys Med </a:t>
            </a:r>
            <a:r>
              <a:rPr lang="en-US" sz="2400" i="1" dirty="0" err="1" smtClean="0"/>
              <a:t>Rehabil</a:t>
            </a:r>
            <a:r>
              <a:rPr lang="en-US" sz="2400" i="1" dirty="0" smtClean="0"/>
              <a:t> 2011;92:146-60.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 in Psychosocial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Despite an evidence base suggesting psychosocial interventions decrease pain and improve functioning in samples where pain is primary,</a:t>
            </a:r>
          </a:p>
          <a:p>
            <a:r>
              <a:rPr lang="en-US" dirty="0" smtClean="0"/>
              <a:t>few (10-15%) individuals with chronic pain and amputation, multiple sclerosis, or spinal cord injury report having tried a psychological intervention for pain.</a:t>
            </a:r>
          </a:p>
          <a:p>
            <a:pPr>
              <a:buNone/>
            </a:pPr>
            <a:r>
              <a:rPr lang="en-US" sz="2400" i="1" dirty="0" smtClean="0"/>
              <a:t>Ehde et al., 2006; Hanley et al., 2006; Turner et al., 2001; </a:t>
            </a:r>
            <a:r>
              <a:rPr lang="en-US" sz="2400" i="1" dirty="0" err="1" smtClean="0"/>
              <a:t>Widerstrom-Noga</a:t>
            </a:r>
            <a:r>
              <a:rPr lang="en-US" sz="2400" i="1" dirty="0" smtClean="0"/>
              <a:t> &amp; Turk, 2003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a randomized controlled trial of CBT for pain after disability, over half (n=141) of those screened for the RCT wanted to participate but ultimately did not, primarily due to transportation barriers </a:t>
            </a:r>
            <a:r>
              <a:rPr lang="en-US" sz="2400" i="1" dirty="0" smtClean="0"/>
              <a:t>(Ehde et al., under review.)</a:t>
            </a:r>
            <a:endParaRPr lang="en-US" sz="2800" i="1" dirty="0" smtClean="0"/>
          </a:p>
          <a:p>
            <a:r>
              <a:rPr lang="en-US" sz="2800" dirty="0" smtClean="0"/>
              <a:t>Survey research has suggested that many people (65%) with </a:t>
            </a:r>
            <a:r>
              <a:rPr lang="en-US" sz="2800" dirty="0" err="1" smtClean="0"/>
              <a:t>comorbid</a:t>
            </a:r>
            <a:r>
              <a:rPr lang="en-US" sz="2800" dirty="0" smtClean="0"/>
              <a:t> chronic pain and disability report inadequate access to pain treatments, including psychosocial treatments </a:t>
            </a:r>
            <a:r>
              <a:rPr lang="en-US" sz="2400" i="1" dirty="0" smtClean="0"/>
              <a:t>(Dillworth et al., in preparation).</a:t>
            </a:r>
            <a:endParaRPr lang="en-US" sz="2800" i="1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Telephone Intervention for</a:t>
            </a:r>
            <a:br>
              <a:rPr lang="en-US" dirty="0" smtClean="0"/>
            </a:br>
            <a:r>
              <a:rPr lang="en-US" dirty="0" smtClean="0"/>
              <a:t>Pain Study (TIPS)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67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5" name="Picture 4" descr="UW-Med-Facilities-HM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85996"/>
            <a:ext cx="4389120" cy="31805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9990" y="5574268"/>
            <a:ext cx="4455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Harborview Medical Center, UW Medicine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172200"/>
            <a:ext cx="568790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+mn-lt"/>
              </a:rPr>
              <a:t>(NCMRR, NICHHD, R01 HD057916</a:t>
            </a:r>
            <a:r>
              <a:rPr lang="en-US" sz="2000" i="1" dirty="0" smtClean="0">
                <a:latin typeface="+mn-lt"/>
                <a:ea typeface="ＭＳ Ｐゴシック"/>
                <a:cs typeface="ＭＳ Ｐゴシック"/>
              </a:rPr>
              <a:t>,  HD057916-03 S1</a:t>
            </a:r>
            <a:r>
              <a:rPr lang="en-US" sz="2000" i="1" dirty="0" smtClean="0">
                <a:latin typeface="+mn-lt"/>
              </a:rPr>
              <a:t>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TIPS Study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1355"/>
            <a:ext cx="8229600" cy="4267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 evaluate the efficacy of a telephone-delivered CBT pain intervention relative to a telephone-delivered pain education intervention in adults with limb loss (LL), multiple sclerosis (MS), or spinal cord injury (SCI) via a randomized controlled trial (RCT)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 examine potential mediators and moderators of treatment effects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533400"/>
            <a:ext cx="1188720" cy="1055017"/>
          </a:xfrm>
          <a:prstGeom prst="rect">
            <a:avLst/>
          </a:prstGeom>
          <a:solidFill>
            <a:srgbClr val="FFFFFF">
              <a:alpha val="89000"/>
            </a:srgbClr>
          </a:solidFill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Inclusion Criteria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676400"/>
            <a:ext cx="8458200" cy="5105400"/>
          </a:xfrm>
        </p:spPr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Definitive diagnosis of LL, MS, or SCI confirmed by participant’s provider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Average pain intensity in the past month of &gt; 3 on 0-10 numeric rating scale (NRS)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Pain worse or started post disability 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Pain of at least six months duration &amp; present in the last month </a:t>
            </a:r>
            <a:r>
              <a:rPr lang="en-US" u="sng" dirty="0" smtClean="0">
                <a:ea typeface="ＭＳ Ｐゴシック"/>
                <a:cs typeface="ＭＳ Ｐゴシック"/>
              </a:rPr>
              <a:t>&gt;</a:t>
            </a:r>
            <a:r>
              <a:rPr lang="en-US" dirty="0" smtClean="0">
                <a:ea typeface="ＭＳ Ｐゴシック"/>
                <a:cs typeface="ＭＳ Ｐゴシック"/>
              </a:rPr>
              <a:t> half the days  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Read and speak English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Age 18 or older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Exclusion Criteria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752600"/>
            <a:ext cx="8458200" cy="5105400"/>
          </a:xfrm>
        </p:spPr>
        <p:txBody>
          <a:bodyPr/>
          <a:lstStyle/>
          <a:p>
            <a:pPr marL="571500" indent="-571500">
              <a:lnSpc>
                <a:spcPct val="90000"/>
              </a:lnSpc>
            </a:pPr>
            <a:r>
              <a:rPr lang="en-US" smtClean="0">
                <a:ea typeface="ＭＳ Ｐゴシック"/>
                <a:cs typeface="ＭＳ Ｐゴシック"/>
              </a:rPr>
              <a:t>Severe cognitive impairment defined as </a:t>
            </a:r>
            <a:r>
              <a:rPr lang="en-US" u="sng" smtClean="0">
                <a:ea typeface="ＭＳ Ｐゴシック"/>
                <a:cs typeface="ＭＳ Ｐゴシック"/>
              </a:rPr>
              <a:t>&gt;</a:t>
            </a:r>
            <a:r>
              <a:rPr lang="en-US" smtClean="0">
                <a:ea typeface="ＭＳ Ｐゴシック"/>
                <a:cs typeface="ＭＳ Ｐゴシック"/>
              </a:rPr>
              <a:t> 1 error on Six-item Screener (Callahan et al., 2002)</a:t>
            </a:r>
          </a:p>
          <a:p>
            <a:pPr marL="571500" indent="-571500">
              <a:lnSpc>
                <a:spcPct val="90000"/>
              </a:lnSpc>
            </a:pPr>
            <a:r>
              <a:rPr lang="en-US" smtClean="0">
                <a:ea typeface="ＭＳ Ｐゴシック"/>
                <a:cs typeface="ＭＳ Ｐゴシック"/>
              </a:rPr>
              <a:t>Self-reported current or previous participation in a CBT intervention for pain or other psychological disorders </a:t>
            </a:r>
          </a:p>
          <a:p>
            <a:pPr marL="571500" indent="-571500">
              <a:lnSpc>
                <a:spcPct val="90000"/>
              </a:lnSpc>
            </a:pPr>
            <a:r>
              <a:rPr lang="en-US" smtClean="0">
                <a:ea typeface="ＭＳ Ｐゴシック"/>
                <a:cs typeface="ＭＳ Ｐゴシック"/>
              </a:rPr>
              <a:t>Previous participation in a clinical trial of any psychological  treatments for pain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315200" cy="1143000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Measures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9606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ea typeface="ＭＳ Ｐゴシック"/>
                <a:cs typeface="ＭＳ Ｐゴシック"/>
              </a:rPr>
              <a:t>All measures are administered at pre-treatment, mid-treatment, post-treatment, and 3-, 6-, &amp; 12 month post randomization </a:t>
            </a:r>
          </a:p>
          <a:p>
            <a:endParaRPr lang="en-US" u="sng" smtClean="0"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u="sng" smtClean="0">
                <a:ea typeface="ＭＳ Ｐゴシック"/>
                <a:cs typeface="ＭＳ Ｐゴシック"/>
              </a:rPr>
              <a:t>Primary Outcome</a:t>
            </a:r>
            <a:r>
              <a:rPr lang="en-US" smtClean="0">
                <a:ea typeface="ＭＳ Ｐゴシック"/>
                <a:cs typeface="ＭＳ Ｐゴシック"/>
              </a:rPr>
              <a:t>: Average pain intensity in the past week</a:t>
            </a:r>
          </a:p>
          <a:p>
            <a:pPr lvl="1"/>
            <a:r>
              <a:rPr lang="en-US" smtClean="0">
                <a:ea typeface="ＭＳ Ｐゴシック"/>
              </a:rPr>
              <a:t>Asked to rate their pain intensity in the past 24 hours using 0-10 numeric rating scale</a:t>
            </a:r>
          </a:p>
          <a:p>
            <a:pPr lvl="1"/>
            <a:r>
              <a:rPr lang="en-US" smtClean="0">
                <a:ea typeface="ＭＳ Ｐゴシック"/>
              </a:rPr>
              <a:t>Collected 4 times within the week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315200" cy="1143000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Other Outcomes &amp; Measures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295400"/>
            <a:ext cx="6913562" cy="2960688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Secondary Outcomes</a:t>
            </a:r>
          </a:p>
          <a:p>
            <a:pPr lvl="1"/>
            <a:r>
              <a:rPr lang="en-US" smtClean="0">
                <a:ea typeface="ＭＳ Ｐゴシック"/>
              </a:rPr>
              <a:t>Pain Interference (Interference Scale BPI)</a:t>
            </a:r>
          </a:p>
          <a:p>
            <a:pPr lvl="1"/>
            <a:r>
              <a:rPr lang="en-US" smtClean="0">
                <a:ea typeface="ＭＳ Ｐゴシック"/>
              </a:rPr>
              <a:t>Depression: Patient Health (PHQ-9)</a:t>
            </a:r>
          </a:p>
          <a:p>
            <a:pPr lvl="1"/>
            <a:r>
              <a:rPr lang="en-US" smtClean="0">
                <a:ea typeface="ＭＳ Ｐゴシック"/>
              </a:rPr>
              <a:t>Global rating of improvement	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Mediators: catastrophizing cognitions, pain beliefs, &amp; coping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Process: credibility, expectations, motivation, adherence,  therapeutic alliance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Procedures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620000" cy="45720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  <a:cs typeface="ＭＳ Ｐゴシック"/>
              </a:rPr>
              <a:t>Participants randomly assigned after pre-</a:t>
            </a:r>
            <a:r>
              <a:rPr lang="en-US" dirty="0" err="1" smtClean="0">
                <a:ea typeface="ＭＳ Ｐゴシック"/>
                <a:cs typeface="ＭＳ Ｐゴシック"/>
              </a:rPr>
              <a:t>tx</a:t>
            </a:r>
            <a:r>
              <a:rPr lang="en-US" dirty="0" smtClean="0">
                <a:ea typeface="ＭＳ Ｐゴシック"/>
                <a:cs typeface="ＭＳ Ｐゴシック"/>
              </a:rPr>
              <a:t> data collection and immediately before Session 1 to: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</a:rPr>
              <a:t>Telephone-delivered CBT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</a:rPr>
              <a:t>Telephone-delivered pain education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  <a:cs typeface="ＭＳ Ｐゴシック"/>
              </a:rPr>
              <a:t>Treatment fidelity protocol includes: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</a:rPr>
              <a:t>Recordings of sessions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</a:rPr>
              <a:t>Therapist manuals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</a:rPr>
              <a:t>Session checklists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dirty="0" smtClean="0">
                <a:ea typeface="ＭＳ Ｐゴシック"/>
              </a:rPr>
              <a:t>Weekly clinician meetings</a:t>
            </a:r>
          </a:p>
          <a:p>
            <a:pPr>
              <a:lnSpc>
                <a:spcPct val="90000"/>
              </a:lnSpc>
              <a:spcAft>
                <a:spcPts val="600"/>
              </a:spcAft>
              <a:buNone/>
            </a:pPr>
            <a:endParaRPr lang="en-US" sz="3000" dirty="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Intervention </a:t>
            </a:r>
            <a:r>
              <a:rPr lang="en-US" dirty="0" smtClean="0"/>
              <a:t>Protocol</a:t>
            </a:r>
            <a:endParaRPr lang="en-US" dirty="0"/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600200"/>
            <a:ext cx="7543800" cy="4114800"/>
          </a:xfrm>
        </p:spPr>
        <p:txBody>
          <a:bodyPr/>
          <a:lstStyle/>
          <a:p>
            <a:r>
              <a:rPr lang="en-US" dirty="0" smtClean="0"/>
              <a:t>8 weekly 50-60 minute sessions conducted by phone at a scheduled time</a:t>
            </a:r>
          </a:p>
          <a:p>
            <a:r>
              <a:rPr lang="en-US" dirty="0" smtClean="0"/>
              <a:t>Brief (&lt; 15”) booster calls at 2, 4, 8, 12, 18, &amp; 24 weeks made to both groups</a:t>
            </a:r>
          </a:p>
          <a:p>
            <a:r>
              <a:rPr lang="en-US" dirty="0" smtClean="0"/>
              <a:t>Study clinicians: postdoctoral fellows or clinical psychologists supervised by study investigators</a:t>
            </a:r>
          </a:p>
          <a:p>
            <a:r>
              <a:rPr lang="en-US" dirty="0" smtClean="0"/>
              <a:t>Sessions are conducted as if they were face-to-face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Cognitive Behavioral Therapy (CBT)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543800" cy="4114800"/>
          </a:xfrm>
        </p:spPr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Relaxation training adapted for disability (7 different exercises, available via CD or MP3 files) 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Behavioral activation &amp; goal-setting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Pacing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Cognitive therapy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Includes in-session rehearsal of skills, readings, &amp; homework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Education Intervention (Ed)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676400"/>
            <a:ext cx="7543800" cy="4267200"/>
          </a:xfrm>
        </p:spPr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Information on a variety of pain topics relevant to disability, such as:</a:t>
            </a:r>
          </a:p>
          <a:p>
            <a:pPr lvl="1"/>
            <a:r>
              <a:rPr lang="en-US" dirty="0" smtClean="0">
                <a:ea typeface="ＭＳ Ｐゴシック"/>
              </a:rPr>
              <a:t>Facts about chronic pain in the individual’s disability type </a:t>
            </a:r>
          </a:p>
          <a:p>
            <a:pPr lvl="1"/>
            <a:r>
              <a:rPr lang="en-US" dirty="0" smtClean="0">
                <a:ea typeface="ＭＳ Ｐゴシック"/>
              </a:rPr>
              <a:t>The physiological processes underlying pain</a:t>
            </a:r>
          </a:p>
          <a:p>
            <a:pPr lvl="1"/>
            <a:r>
              <a:rPr lang="en-US" dirty="0" err="1" smtClean="0">
                <a:ea typeface="ＭＳ Ｐゴシック"/>
              </a:rPr>
              <a:t>Comorbidities</a:t>
            </a:r>
            <a:r>
              <a:rPr lang="en-US" dirty="0" smtClean="0">
                <a:ea typeface="ＭＳ Ｐゴシック"/>
              </a:rPr>
              <a:t> (e.g., depression, sleep)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Interactive, supportive format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Readings &amp; related homework included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CDs/MP3 files of readings included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Adaptations to Study Procedures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Enrollment, informed consent, data collection, and disability confirmation procedures all occur by telephone, mail, e-mail, or fax 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Provide telephone headsets &amp; response keys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Study staff help problem solve technical issues with participants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Adaptations to Interventions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Provide detailed &amp; organized participant manuals to  both groups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Multiple formats for materials: CD, PDFs, large print, paper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Deliberately query about ability to physically &amp; cognitively complete homework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Therapist helps problem-solve challenges to homework completion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Use disability-specific examples in manuals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pPr lvl="1"/>
            <a:endParaRPr lang="en-US" dirty="0" smtClean="0">
              <a:ea typeface="ＭＳ Ｐゴシック"/>
            </a:endParaRPr>
          </a:p>
          <a:p>
            <a:pPr>
              <a:buFont typeface="Arial" charset="0"/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4" name="Picture 1872" descr="MCj01953200000[1]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7543800" y="0"/>
            <a:ext cx="1600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982" name="Group 1910"/>
          <p:cNvGraphicFramePr>
            <a:graphicFrameLocks noGrp="1"/>
          </p:cNvGraphicFramePr>
          <p:nvPr>
            <p:ph sz="half" idx="1"/>
          </p:nvPr>
        </p:nvGraphicFramePr>
        <p:xfrm>
          <a:off x="177800" y="1143000"/>
          <a:ext cx="8786813" cy="3816033"/>
        </p:xfrm>
        <a:graphic>
          <a:graphicData uri="http://schemas.openxmlformats.org/drawingml/2006/table">
            <a:tbl>
              <a:tblPr/>
              <a:tblGrid>
                <a:gridCol w="2286000"/>
                <a:gridCol w="1676400"/>
                <a:gridCol w="914400"/>
                <a:gridCol w="557213"/>
                <a:gridCol w="558800"/>
                <a:gridCol w="560387"/>
                <a:gridCol w="557213"/>
                <a:gridCol w="557212"/>
                <a:gridCol w="561975"/>
                <a:gridCol w="557213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Activity/Skill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Frequency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Confidence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(0-10)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Weds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Thurs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8F9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Practice relaxation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 least 1x/day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Review my handouts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1x/week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Gardening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min 2x/week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03" name="Text Box 1731"/>
          <p:cNvSpPr txBox="1">
            <a:spLocks noChangeArrowheads="1"/>
          </p:cNvSpPr>
          <p:nvPr/>
        </p:nvSpPr>
        <p:spPr bwMode="auto">
          <a:xfrm>
            <a:off x="457200" y="533400"/>
            <a:ext cx="7162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Long-term goals:</a:t>
            </a:r>
            <a:endParaRPr lang="en-US" sz="1200"/>
          </a:p>
        </p:txBody>
      </p:sp>
      <p:sp>
        <p:nvSpPr>
          <p:cNvPr id="4804" name="Text Box 1732"/>
          <p:cNvSpPr txBox="1">
            <a:spLocks noChangeArrowheads="1"/>
          </p:cNvSpPr>
          <p:nvPr/>
        </p:nvSpPr>
        <p:spPr bwMode="auto">
          <a:xfrm>
            <a:off x="762000" y="76200"/>
            <a:ext cx="6934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TIPS Personal Plan           Dates:</a:t>
            </a:r>
            <a:r>
              <a:rPr lang="en-US" sz="1200"/>
              <a:t> From </a:t>
            </a:r>
            <a:r>
              <a:rPr lang="en-US" sz="1200" u="sng"/>
              <a:t>Oct. 18, 2009</a:t>
            </a:r>
            <a:r>
              <a:rPr lang="en-US" sz="1200"/>
              <a:t> to </a:t>
            </a:r>
            <a:r>
              <a:rPr lang="en-US" sz="1200" u="sng"/>
              <a:t>Oct. 24, 2009</a:t>
            </a:r>
            <a:endParaRPr lang="en-US" sz="1200" b="1"/>
          </a:p>
        </p:txBody>
      </p:sp>
      <p:graphicFrame>
        <p:nvGraphicFramePr>
          <p:cNvPr id="4942" name="Group 1870"/>
          <p:cNvGraphicFramePr>
            <a:graphicFrameLocks noGrp="1"/>
          </p:cNvGraphicFramePr>
          <p:nvPr>
            <p:ph sz="half" idx="2"/>
          </p:nvPr>
        </p:nvGraphicFramePr>
        <p:xfrm>
          <a:off x="279400" y="5248275"/>
          <a:ext cx="8610600" cy="1463040"/>
        </p:xfrm>
        <a:graphic>
          <a:graphicData uri="http://schemas.openxmlformats.org/drawingml/2006/table">
            <a:tbl>
              <a:tblPr/>
              <a:tblGrid>
                <a:gridCol w="4305300"/>
                <a:gridCol w="43053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Obstacles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Possible solutions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1) Friday is a busy day - not sure I will have time to practice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 extra relaxation on Saturday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 a short one that day (5 minutes)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36" name="Text Box 1864"/>
          <p:cNvSpPr txBox="1">
            <a:spLocks noChangeArrowheads="1"/>
          </p:cNvSpPr>
          <p:nvPr/>
        </p:nvSpPr>
        <p:spPr bwMode="auto">
          <a:xfrm>
            <a:off x="457200" y="4953000"/>
            <a:ext cx="822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Using pain management skills</a:t>
            </a:r>
          </a:p>
        </p:txBody>
      </p:sp>
      <p:sp>
        <p:nvSpPr>
          <p:cNvPr id="4947" name="Line 1875"/>
          <p:cNvSpPr>
            <a:spLocks noChangeShapeType="1"/>
          </p:cNvSpPr>
          <p:nvPr/>
        </p:nvSpPr>
        <p:spPr bwMode="auto">
          <a:xfrm>
            <a:off x="1981200" y="762000"/>
            <a:ext cx="52578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48" name="Line 1876"/>
          <p:cNvSpPr>
            <a:spLocks noChangeShapeType="1"/>
          </p:cNvSpPr>
          <p:nvPr/>
        </p:nvSpPr>
        <p:spPr bwMode="auto">
          <a:xfrm>
            <a:off x="1981200" y="914400"/>
            <a:ext cx="52578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49" name="Line 1877"/>
          <p:cNvSpPr>
            <a:spLocks noChangeShapeType="1"/>
          </p:cNvSpPr>
          <p:nvPr/>
        </p:nvSpPr>
        <p:spPr bwMode="auto">
          <a:xfrm>
            <a:off x="1981200" y="609600"/>
            <a:ext cx="52578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50" name="Text Box 1878"/>
          <p:cNvSpPr txBox="1">
            <a:spLocks noChangeArrowheads="1"/>
          </p:cNvSpPr>
          <p:nvPr/>
        </p:nvSpPr>
        <p:spPr bwMode="auto">
          <a:xfrm>
            <a:off x="1892300" y="431800"/>
            <a:ext cx="411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dirty="0"/>
              <a:t>Remain active with my family despite my </a:t>
            </a:r>
            <a:r>
              <a:rPr lang="en-US" sz="900" dirty="0" smtClean="0"/>
              <a:t>pain.</a:t>
            </a:r>
            <a:endParaRPr lang="en-US" sz="900" dirty="0"/>
          </a:p>
        </p:txBody>
      </p:sp>
      <p:pic>
        <p:nvPicPr>
          <p:cNvPr id="4983" name="Picture 1911" descr="phon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" y="228600"/>
            <a:ext cx="406400" cy="330200"/>
          </a:xfrm>
          <a:prstGeom prst="rect">
            <a:avLst/>
          </a:prstGeom>
          <a:noFill/>
        </p:spPr>
      </p:pic>
      <p:sp>
        <p:nvSpPr>
          <p:cNvPr id="4984" name="Text Box 1912"/>
          <p:cNvSpPr txBox="1">
            <a:spLocks noChangeArrowheads="1"/>
          </p:cNvSpPr>
          <p:nvPr/>
        </p:nvSpPr>
        <p:spPr bwMode="auto">
          <a:xfrm>
            <a:off x="63500" y="76200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b="1">
                <a:latin typeface="Cambria" pitchFamily="18" charset="0"/>
              </a:rPr>
              <a:t>TIPS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49530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3B185A"/>
                </a:solidFill>
                <a:latin typeface="Calibri" pitchFamily="34" charset="0"/>
              </a:rPr>
              <a:t>TIPS National Enrollment Map</a:t>
            </a:r>
            <a:r>
              <a:rPr lang="en-US" sz="2400" b="1" dirty="0">
                <a:latin typeface="Times New Roman" pitchFamily="18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N = </a:t>
            </a:r>
            <a:r>
              <a:rPr lang="en-US" b="1" dirty="0" smtClean="0">
                <a:latin typeface="Calibri" pitchFamily="34" charset="0"/>
              </a:rPr>
              <a:t>160 as of 10/1/2011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3314" name="Content Placeholder 2"/>
          <p:cNvSpPr>
            <a:spLocks/>
          </p:cNvSpPr>
          <p:nvPr/>
        </p:nvSpPr>
        <p:spPr bwMode="auto">
          <a:xfrm>
            <a:off x="5105400" y="228600"/>
            <a:ext cx="3713163" cy="1143000"/>
          </a:xfrm>
          <a:prstGeom prst="rect">
            <a:avLst/>
          </a:prstGeom>
          <a:solidFill>
            <a:srgbClr val="C0C0C0"/>
          </a:solidFill>
          <a:ln w="9525">
            <a:solidFill>
              <a:srgbClr val="3B185A"/>
            </a:solidFill>
            <a:miter lim="800000"/>
            <a:headEnd/>
            <a:tailEnd/>
          </a:ln>
        </p:spPr>
        <p:txBody>
          <a:bodyPr/>
          <a:lstStyle/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b="1" dirty="0" smtClean="0">
                <a:solidFill>
                  <a:srgbClr val="3B185A"/>
                </a:solidFill>
                <a:latin typeface="Calibri" pitchFamily="34" charset="0"/>
              </a:rPr>
              <a:t>38% </a:t>
            </a:r>
            <a:r>
              <a:rPr lang="en-US" b="1" dirty="0">
                <a:solidFill>
                  <a:srgbClr val="3B185A"/>
                </a:solidFill>
                <a:latin typeface="Calibri" pitchFamily="34" charset="0"/>
              </a:rPr>
              <a:t>SCI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b="1" dirty="0" smtClean="0">
                <a:solidFill>
                  <a:srgbClr val="3B185A"/>
                </a:solidFill>
                <a:latin typeface="Calibri" pitchFamily="34" charset="0"/>
              </a:rPr>
              <a:t>44% </a:t>
            </a:r>
            <a:r>
              <a:rPr lang="en-US" b="1" dirty="0">
                <a:solidFill>
                  <a:srgbClr val="3B185A"/>
                </a:solidFill>
                <a:latin typeface="Calibri" pitchFamily="34" charset="0"/>
              </a:rPr>
              <a:t>MS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b="1" dirty="0" smtClean="0">
                <a:solidFill>
                  <a:srgbClr val="3B185A"/>
                </a:solidFill>
                <a:latin typeface="Calibri" pitchFamily="34" charset="0"/>
              </a:rPr>
              <a:t>18% </a:t>
            </a:r>
            <a:r>
              <a:rPr lang="en-US" b="1" dirty="0">
                <a:solidFill>
                  <a:srgbClr val="3B185A"/>
                </a:solidFill>
                <a:latin typeface="Calibri" pitchFamily="34" charset="0"/>
              </a:rPr>
              <a:t>AMP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6694488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Preliminary Results: Pain Intensity</a:t>
            </a:r>
          </a:p>
        </p:txBody>
      </p:sp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8534400" cy="532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Treatment Satisfaction Ratings</a:t>
            </a:r>
          </a:p>
        </p:txBody>
      </p:sp>
      <p:sp>
        <p:nvSpPr>
          <p:cNvPr id="90114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</p:spPr>
        <p:txBody>
          <a:bodyPr/>
          <a:lstStyle/>
          <a:p>
            <a:r>
              <a:rPr lang="en-US" b="1" dirty="0" smtClean="0">
                <a:solidFill>
                  <a:srgbClr val="3B185A"/>
                </a:solidFill>
                <a:ea typeface="ＭＳ Ｐゴシック"/>
                <a:cs typeface="ＭＳ Ｐゴシック"/>
              </a:rPr>
              <a:t>Using 0 (not at all) to 10 (extremely) NRS:</a:t>
            </a:r>
          </a:p>
          <a:p>
            <a:pPr lvl="1"/>
            <a:r>
              <a:rPr lang="en-US" dirty="0" smtClean="0">
                <a:ea typeface="ＭＳ Ｐゴシック"/>
                <a:cs typeface="ＭＳ Ｐゴシック"/>
              </a:rPr>
              <a:t>Helpfulness: 8.0 (</a:t>
            </a:r>
            <a:r>
              <a:rPr lang="en-US" i="1" dirty="0" smtClean="0">
                <a:ea typeface="ＭＳ Ｐゴシック"/>
                <a:cs typeface="ＭＳ Ｐゴシック"/>
              </a:rPr>
              <a:t>SD</a:t>
            </a:r>
            <a:r>
              <a:rPr lang="en-US" dirty="0" smtClean="0">
                <a:ea typeface="ＭＳ Ｐゴシック"/>
                <a:cs typeface="ＭＳ Ｐゴシック"/>
              </a:rPr>
              <a:t> = 2.2)</a:t>
            </a:r>
          </a:p>
          <a:p>
            <a:pPr lvl="1"/>
            <a:r>
              <a:rPr lang="en-US" dirty="0" smtClean="0">
                <a:ea typeface="ＭＳ Ｐゴシック"/>
                <a:cs typeface="ＭＳ Ｐゴシック"/>
              </a:rPr>
              <a:t>Convenience: 9.5 (SD = 1.1)</a:t>
            </a:r>
          </a:p>
          <a:p>
            <a:r>
              <a:rPr lang="en-US" b="1" dirty="0" smtClean="0">
                <a:solidFill>
                  <a:srgbClr val="3B185A"/>
                </a:solidFill>
                <a:ea typeface="ＭＳ Ｐゴシック"/>
                <a:cs typeface="ＭＳ Ｐゴシック"/>
              </a:rPr>
              <a:t>97% of the sample would recommend TIPS to a friend with pain and disability</a:t>
            </a:r>
          </a:p>
          <a:p>
            <a:r>
              <a:rPr lang="en-US" b="1" dirty="0" smtClean="0">
                <a:solidFill>
                  <a:srgbClr val="3B185A"/>
                </a:solidFill>
                <a:ea typeface="ＭＳ Ｐゴシック"/>
                <a:cs typeface="ＭＳ Ｐゴシック"/>
              </a:rPr>
              <a:t>Attrition is &lt; 5%</a:t>
            </a:r>
          </a:p>
          <a:p>
            <a:r>
              <a:rPr lang="en-US" b="1" dirty="0" smtClean="0">
                <a:solidFill>
                  <a:srgbClr val="3B185A"/>
                </a:solidFill>
                <a:ea typeface="ＭＳ Ｐゴシック"/>
                <a:cs typeface="ＭＳ Ｐゴシック"/>
              </a:rPr>
              <a:t>Adherence: 88% attended all 8 sessions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Preferred Delivery Method</a:t>
            </a:r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B185A"/>
                </a:solidFill>
                <a:ea typeface="ＭＳ Ｐゴシック"/>
                <a:cs typeface="ＭＳ Ｐゴシック"/>
              </a:rPr>
              <a:t>“If given the choice, what is your preferred method of treatment delivery?” </a:t>
            </a:r>
          </a:p>
          <a:p>
            <a:pPr lvl="1"/>
            <a:r>
              <a:rPr lang="en-US" dirty="0" smtClean="0">
                <a:ea typeface="ＭＳ Ｐゴシック"/>
              </a:rPr>
              <a:t>Telephone: 42% </a:t>
            </a:r>
          </a:p>
          <a:p>
            <a:pPr lvl="1"/>
            <a:r>
              <a:rPr lang="en-US" dirty="0" smtClean="0">
                <a:ea typeface="ＭＳ Ｐゴシック"/>
              </a:rPr>
              <a:t>In person: 22%</a:t>
            </a:r>
          </a:p>
          <a:p>
            <a:pPr lvl="1"/>
            <a:r>
              <a:rPr lang="en-US" dirty="0" smtClean="0">
                <a:ea typeface="ＭＳ Ｐゴシック"/>
              </a:rPr>
              <a:t>Web/internet: 13.8%</a:t>
            </a:r>
          </a:p>
          <a:p>
            <a:pPr lvl="1"/>
            <a:r>
              <a:rPr lang="en-US" dirty="0" smtClean="0">
                <a:ea typeface="ＭＳ Ｐゴシック"/>
              </a:rPr>
              <a:t>Other: 8%</a:t>
            </a:r>
          </a:p>
          <a:p>
            <a:pPr lvl="2"/>
            <a:r>
              <a:rPr lang="en-US" dirty="0" smtClean="0">
                <a:ea typeface="ＭＳ Ｐゴシック"/>
              </a:rPr>
              <a:t>Skype</a:t>
            </a:r>
          </a:p>
          <a:p>
            <a:pPr lvl="2"/>
            <a:r>
              <a:rPr lang="en-US" dirty="0" smtClean="0">
                <a:ea typeface="ＭＳ Ｐゴシック"/>
              </a:rPr>
              <a:t>“all options”</a:t>
            </a:r>
          </a:p>
          <a:p>
            <a:pPr lvl="2"/>
            <a:r>
              <a:rPr lang="en-US" dirty="0" smtClean="0">
                <a:ea typeface="ＭＳ Ｐゴシック"/>
              </a:rPr>
              <a:t>“phone or internet”, “phone or in-person”</a:t>
            </a:r>
          </a:p>
          <a:p>
            <a:pPr lvl="2"/>
            <a:r>
              <a:rPr lang="en-US" dirty="0" smtClean="0">
                <a:ea typeface="ＭＳ Ｐゴシック"/>
              </a:rPr>
              <a:t>Texting</a:t>
            </a:r>
          </a:p>
          <a:p>
            <a:pPr lvl="2"/>
            <a:r>
              <a:rPr lang="en-US" dirty="0" smtClean="0">
                <a:ea typeface="ＭＳ Ｐゴシック"/>
              </a:rPr>
              <a:t>Webcam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Telephone Delivery</a:t>
            </a:r>
            <a:endParaRPr lang="en-US" dirty="0">
              <a:solidFill>
                <a:srgbClr val="3B185A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3B185A"/>
                </a:solidFill>
              </a:rPr>
              <a:t>Benefits</a:t>
            </a:r>
            <a:endParaRPr lang="en-US" sz="3200" dirty="0">
              <a:solidFill>
                <a:srgbClr val="3B185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28600" y="2174875"/>
            <a:ext cx="4268788" cy="3951288"/>
          </a:xfrm>
        </p:spPr>
        <p:txBody>
          <a:bodyPr/>
          <a:lstStyle/>
          <a:p>
            <a:r>
              <a:rPr lang="en-US" dirty="0" smtClean="0"/>
              <a:t>“Easier” &amp; “convenient”: 53%</a:t>
            </a:r>
          </a:p>
          <a:p>
            <a:r>
              <a:rPr lang="en-US" dirty="0" smtClean="0"/>
              <a:t>No travel or driving: 47%</a:t>
            </a:r>
          </a:p>
          <a:p>
            <a:r>
              <a:rPr lang="en-US" dirty="0" smtClean="0"/>
              <a:t>Don’t have to “dress up”: 30%</a:t>
            </a:r>
          </a:p>
          <a:p>
            <a:r>
              <a:rPr lang="en-US" dirty="0" smtClean="0"/>
              <a:t>Physically more comfortable: 24%</a:t>
            </a:r>
          </a:p>
          <a:p>
            <a:r>
              <a:rPr lang="en-US" dirty="0" smtClean="0"/>
              <a:t>Other comments:</a:t>
            </a:r>
          </a:p>
          <a:p>
            <a:pPr lvl="1"/>
            <a:r>
              <a:rPr lang="en-US" dirty="0" smtClean="0"/>
              <a:t>“Services not available in my rural, small town”</a:t>
            </a:r>
          </a:p>
          <a:p>
            <a:pPr lvl="1"/>
            <a:r>
              <a:rPr lang="en-US" dirty="0" smtClean="0"/>
              <a:t>“I can attend sessions even if I’m not feeling well”</a:t>
            </a:r>
          </a:p>
          <a:p>
            <a:pPr lvl="1"/>
            <a:r>
              <a:rPr lang="en-US" dirty="0" smtClean="0"/>
              <a:t>“Beats just reading about it”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3B185A"/>
                </a:solidFill>
              </a:rPr>
              <a:t>Drawbacks</a:t>
            </a:r>
            <a:endParaRPr lang="en-US" dirty="0">
              <a:solidFill>
                <a:srgbClr val="3B185A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270375" cy="4454525"/>
          </a:xfrm>
        </p:spPr>
        <p:txBody>
          <a:bodyPr/>
          <a:lstStyle/>
          <a:p>
            <a:r>
              <a:rPr lang="en-US" dirty="0" smtClean="0"/>
              <a:t>None: 71%</a:t>
            </a:r>
          </a:p>
          <a:p>
            <a:r>
              <a:rPr lang="en-US" dirty="0" smtClean="0"/>
              <a:t>Not having face-to-face communication/seeing the person: 24%</a:t>
            </a:r>
          </a:p>
          <a:p>
            <a:r>
              <a:rPr lang="en-US" dirty="0" smtClean="0"/>
              <a:t>Other comments:</a:t>
            </a:r>
          </a:p>
          <a:p>
            <a:pPr lvl="1"/>
            <a:r>
              <a:rPr lang="en-US" dirty="0" smtClean="0"/>
              <a:t>“Harder to get a connection with someone over the phone” (1 participant)</a:t>
            </a:r>
          </a:p>
          <a:p>
            <a:pPr lvl="1"/>
            <a:r>
              <a:rPr lang="en-US" dirty="0" smtClean="0"/>
              <a:t>“Pain in neck from phone length” (1 participant)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TIPS Therapeutic Alliance</a:t>
            </a:r>
          </a:p>
        </p:txBody>
      </p:sp>
      <p:graphicFrame>
        <p:nvGraphicFramePr>
          <p:cNvPr id="88067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457200" y="1600200"/>
          <a:ext cx="8382000" cy="4495800"/>
        </p:xfrm>
        <a:graphic>
          <a:graphicData uri="http://schemas.openxmlformats.org/presentationml/2006/ole">
            <p:oleObj spid="_x0000_s329730" name="Chart" r:id="rId4" imgW="7334376" imgH="3086100" progId="Excel.Sheet.8">
              <p:embed/>
            </p:oleObj>
          </a:graphicData>
        </a:graphic>
      </p:graphicFrame>
      <p:sp>
        <p:nvSpPr>
          <p:cNvPr id="88069" name="Text Box 7"/>
          <p:cNvSpPr txBox="1">
            <a:spLocks noChangeArrowheads="1"/>
          </p:cNvSpPr>
          <p:nvPr/>
        </p:nvSpPr>
        <p:spPr bwMode="auto">
          <a:xfrm>
            <a:off x="762000" y="629285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/>
              <a:t>*</a:t>
            </a:r>
            <a:r>
              <a:rPr lang="en-US" i="1"/>
              <a:t>p</a:t>
            </a:r>
            <a:r>
              <a:rPr lang="en-US"/>
              <a:t>=.01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3048000" y="6292850"/>
            <a:ext cx="50514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eaLnBrk="0" hangingPunct="0">
              <a:spcBef>
                <a:spcPct val="20000"/>
              </a:spcBef>
              <a:buFont typeface="Arial" charset="0"/>
              <a:buNone/>
            </a:pPr>
            <a:r>
              <a:rPr lang="en-US" sz="1200" b="1">
                <a:solidFill>
                  <a:srgbClr val="3B185A"/>
                </a:solidFill>
              </a:rPr>
              <a:t>Working Alliance Inventory-Short Revised </a:t>
            </a:r>
            <a:r>
              <a:rPr lang="en-US" sz="1200" i="1">
                <a:solidFill>
                  <a:srgbClr val="3B185A"/>
                </a:solidFill>
              </a:rPr>
              <a:t>(Hatcher &amp; Gillaspy, 2005)</a:t>
            </a:r>
            <a:endParaRPr lang="en-US" sz="1200"/>
          </a:p>
        </p:txBody>
      </p:sp>
      <p:sp>
        <p:nvSpPr>
          <p:cNvPr id="88071" name="Text Box 8"/>
          <p:cNvSpPr txBox="1">
            <a:spLocks noChangeArrowheads="1"/>
          </p:cNvSpPr>
          <p:nvPr/>
        </p:nvSpPr>
        <p:spPr bwMode="auto">
          <a:xfrm>
            <a:off x="6369050" y="1649413"/>
            <a:ext cx="27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from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200"/>
          </a:xfrm>
        </p:spPr>
        <p:txBody>
          <a:bodyPr/>
          <a:lstStyle/>
          <a:p>
            <a:r>
              <a:rPr lang="en-US" dirty="0" smtClean="0"/>
              <a:t>The study supports the feasibility and acceptability of a </a:t>
            </a:r>
            <a:r>
              <a:rPr lang="en-US" dirty="0" err="1" smtClean="0"/>
              <a:t>telehealth</a:t>
            </a:r>
            <a:r>
              <a:rPr lang="en-US" dirty="0" smtClean="0"/>
              <a:t> pain CBT intervention in persons with LL, MS, or SCI</a:t>
            </a:r>
          </a:p>
          <a:p>
            <a:r>
              <a:rPr lang="en-US" dirty="0" smtClean="0"/>
              <a:t>Results suggest that therapeutic alliance is high and does not appear to be compromised by use of the telephone</a:t>
            </a:r>
          </a:p>
          <a:p>
            <a:r>
              <a:rPr lang="en-US" dirty="0" err="1" smtClean="0">
                <a:ea typeface="ＭＳ Ｐゴシック"/>
                <a:cs typeface="ＭＳ Ｐゴシック"/>
              </a:rPr>
              <a:t>Telehealth</a:t>
            </a:r>
            <a:r>
              <a:rPr lang="en-US" dirty="0" smtClean="0">
                <a:ea typeface="ＭＳ Ｐゴシック"/>
                <a:cs typeface="ＭＳ Ｐゴシック"/>
              </a:rPr>
              <a:t> interventions for chronic pain hold promise for addressing issues of access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Continue to address the chasm between RCTs &amp; implementation of pain interventions in real world settings via research on:</a:t>
            </a:r>
          </a:p>
          <a:p>
            <a:pPr lvl="1"/>
            <a:r>
              <a:rPr lang="en-US" dirty="0" err="1" smtClean="0"/>
              <a:t>Telehealth</a:t>
            </a:r>
            <a:endParaRPr lang="en-US" dirty="0" smtClean="0"/>
          </a:p>
          <a:p>
            <a:pPr lvl="1"/>
            <a:r>
              <a:rPr lang="en-US" dirty="0" smtClean="0"/>
              <a:t>Mechanisms of effects</a:t>
            </a:r>
          </a:p>
          <a:p>
            <a:pPr lvl="1"/>
            <a:r>
              <a:rPr lang="en-US" dirty="0" smtClean="0"/>
              <a:t>Effectiveness research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7" descr="silo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2" y="1600200"/>
            <a:ext cx="413265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br>
              <a:rPr lang="en-US" dirty="0" smtClean="0"/>
            </a:br>
            <a:r>
              <a:rPr lang="en-US" sz="3200" dirty="0" smtClean="0">
                <a:solidFill>
                  <a:srgbClr val="7030A0"/>
                </a:solidFill>
              </a:rPr>
              <a:t>ehde@uw.edu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6" name="Content Placeholder 5" descr="kerryparksunset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4125" y="1676400"/>
            <a:ext cx="7555750" cy="4267200"/>
          </a:xfrm>
        </p:spPr>
      </p:pic>
      <p:sp>
        <p:nvSpPr>
          <p:cNvPr id="8" name="TextBox 7"/>
          <p:cNvSpPr txBox="1"/>
          <p:nvPr/>
        </p:nvSpPr>
        <p:spPr>
          <a:xfrm>
            <a:off x="5546004" y="39440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405430" y="5943600"/>
            <a:ext cx="436959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Mt. Rainier from Kerry Park, Seattle, WA </a:t>
            </a:r>
          </a:p>
          <a:p>
            <a:pPr algn="ctr"/>
            <a:r>
              <a:rPr lang="en-US" sz="1600" i="1" dirty="0" smtClean="0"/>
              <a:t>(Photo by Randi Blaisdell)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2864</TotalTime>
  <Words>2581</Words>
  <Application>Microsoft Office PowerPoint</Application>
  <PresentationFormat>On-screen Show (4:3)</PresentationFormat>
  <Paragraphs>351</Paragraphs>
  <Slides>31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Chart</vt:lpstr>
      <vt:lpstr>Efficacy of Telephone-Delivered Cognitive Behavioral Therapy for Chronic Pain</vt:lpstr>
      <vt:lpstr>Acknowledgements</vt:lpstr>
      <vt:lpstr>Presenter Disclosures</vt:lpstr>
      <vt:lpstr>And Thank You to…</vt:lpstr>
      <vt:lpstr>Overview</vt:lpstr>
      <vt:lpstr>  Chronic Pain is a Significant Problem for Many People with Acquired Disabilities </vt:lpstr>
      <vt:lpstr>Psychosocial Factors &amp; Disability Pain: Results from a Systematic Review</vt:lpstr>
      <vt:lpstr>Gaps in Psychosocial Treatment</vt:lpstr>
      <vt:lpstr>Barriers to Treatment</vt:lpstr>
      <vt:lpstr>Telephone Intervention for Pain Study (TIPS)</vt:lpstr>
      <vt:lpstr>TIPS Study Aims</vt:lpstr>
      <vt:lpstr>Inclusion Criteria</vt:lpstr>
      <vt:lpstr>Exclusion Criteria</vt:lpstr>
      <vt:lpstr>Measures</vt:lpstr>
      <vt:lpstr>Other Outcomes &amp; Measures</vt:lpstr>
      <vt:lpstr>Procedures</vt:lpstr>
      <vt:lpstr>Intervention Protocol</vt:lpstr>
      <vt:lpstr>Cognitive Behavioral Therapy (CBT)</vt:lpstr>
      <vt:lpstr>Education Intervention (Ed)</vt:lpstr>
      <vt:lpstr>Adaptations to Study Procedures</vt:lpstr>
      <vt:lpstr>Adaptations to Interventions</vt:lpstr>
      <vt:lpstr>Slide 22</vt:lpstr>
      <vt:lpstr>Slide 23</vt:lpstr>
      <vt:lpstr>Preliminary Results: Pain Intensity</vt:lpstr>
      <vt:lpstr>Treatment Satisfaction Ratings</vt:lpstr>
      <vt:lpstr>Preferred Delivery Method</vt:lpstr>
      <vt:lpstr>Telephone Delivery</vt:lpstr>
      <vt:lpstr>TIPS Therapeutic Alliance</vt:lpstr>
      <vt:lpstr>Conclusions from TIPS</vt:lpstr>
      <vt:lpstr>Future Directions</vt:lpstr>
      <vt:lpstr>Thank you! ehde@uw.edu</vt:lpstr>
    </vt:vector>
  </TitlesOfParts>
  <Company>University of Washington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Tricia Caparas</dc:creator>
  <cp:lastModifiedBy>Dawn Ehde</cp:lastModifiedBy>
  <cp:revision>196</cp:revision>
  <dcterms:created xsi:type="dcterms:W3CDTF">2008-11-13T20:27:48Z</dcterms:created>
  <dcterms:modified xsi:type="dcterms:W3CDTF">2011-10-24T23:42:09Z</dcterms:modified>
</cp:coreProperties>
</file>