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26"/>
  </p:notesMasterIdLst>
  <p:sldIdLst>
    <p:sldId id="261" r:id="rId2"/>
    <p:sldId id="277" r:id="rId3"/>
    <p:sldId id="262" r:id="rId4"/>
    <p:sldId id="263" r:id="rId5"/>
    <p:sldId id="264" r:id="rId6"/>
    <p:sldId id="265" r:id="rId7"/>
    <p:sldId id="266" r:id="rId8"/>
    <p:sldId id="267" r:id="rId9"/>
    <p:sldId id="268" r:id="rId10"/>
    <p:sldId id="269" r:id="rId11"/>
    <p:sldId id="270" r:id="rId12"/>
    <p:sldId id="288" r:id="rId13"/>
    <p:sldId id="290" r:id="rId14"/>
    <p:sldId id="293" r:id="rId15"/>
    <p:sldId id="280" r:id="rId16"/>
    <p:sldId id="281" r:id="rId17"/>
    <p:sldId id="285" r:id="rId18"/>
    <p:sldId id="282" r:id="rId19"/>
    <p:sldId id="283" r:id="rId20"/>
    <p:sldId id="296" r:id="rId21"/>
    <p:sldId id="295" r:id="rId22"/>
    <p:sldId id="286" r:id="rId23"/>
    <p:sldId id="292" r:id="rId24"/>
    <p:sldId id="291"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101" autoAdjust="0"/>
  </p:normalViewPr>
  <p:slideViewPr>
    <p:cSldViewPr>
      <p:cViewPr>
        <p:scale>
          <a:sx n="94" d="100"/>
          <a:sy n="94" d="100"/>
        </p:scale>
        <p:origin x="-1284" y="19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0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3A5406-4F20-4769-B0DE-30BC9FCE52A5}" type="datetimeFigureOut">
              <a:rPr lang="en-US" smtClean="0"/>
              <a:t>10/25/2011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BA0B0C-9162-4BFF-B9F8-D3CEE1CCBDF0}" type="slidenum">
              <a:rPr lang="en-US" smtClean="0"/>
              <a:t>‹#›</a:t>
            </a:fld>
            <a:endParaRPr lang="en-US"/>
          </a:p>
        </p:txBody>
      </p:sp>
    </p:spTree>
    <p:extLst>
      <p:ext uri="{BB962C8B-B14F-4D97-AF65-F5344CB8AC3E}">
        <p14:creationId xmlns:p14="http://schemas.microsoft.com/office/powerpoint/2010/main" val="3782936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BA0B0C-9162-4BFF-B9F8-D3CEE1CCBDF0}" type="slidenum">
              <a:rPr lang="en-US" smtClean="0"/>
              <a:t>1</a:t>
            </a:fld>
            <a:endParaRPr lang="en-US"/>
          </a:p>
        </p:txBody>
      </p:sp>
    </p:spTree>
    <p:extLst>
      <p:ext uri="{BB962C8B-B14F-4D97-AF65-F5344CB8AC3E}">
        <p14:creationId xmlns:p14="http://schemas.microsoft.com/office/powerpoint/2010/main" val="569024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Focus for today</a:t>
            </a:r>
            <a:endParaRPr lang="en-US" dirty="0"/>
          </a:p>
        </p:txBody>
      </p:sp>
      <p:sp>
        <p:nvSpPr>
          <p:cNvPr id="4" name="Slide Number Placeholder 3"/>
          <p:cNvSpPr>
            <a:spLocks noGrp="1"/>
          </p:cNvSpPr>
          <p:nvPr>
            <p:ph type="sldNum" sz="quarter" idx="10"/>
          </p:nvPr>
        </p:nvSpPr>
        <p:spPr/>
        <p:txBody>
          <a:bodyPr/>
          <a:lstStyle/>
          <a:p>
            <a:fld id="{EFBA0B0C-9162-4BFF-B9F8-D3CEE1CCBDF0}" type="slidenum">
              <a:rPr lang="en-US" smtClean="0"/>
              <a:t>2</a:t>
            </a:fld>
            <a:endParaRPr lang="en-US"/>
          </a:p>
        </p:txBody>
      </p:sp>
    </p:spTree>
    <p:extLst>
      <p:ext uri="{BB962C8B-B14F-4D97-AF65-F5344CB8AC3E}">
        <p14:creationId xmlns:p14="http://schemas.microsoft.com/office/powerpoint/2010/main" val="3470220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noFill/>
          <a:ln>
            <a:solidFill>
              <a:srgbClr val="000000"/>
            </a:solidFill>
            <a:miter lim="800000"/>
            <a:headEnd/>
            <a:tailEnd/>
          </a:ln>
        </p:spPr>
      </p:sp>
      <p:sp>
        <p:nvSpPr>
          <p:cNvPr id="43010" name="Rectangle 3"/>
          <p:cNvSpPr>
            <a:spLocks noGrp="1"/>
          </p:cNvSpPr>
          <p:nvPr>
            <p:ph type="body" idx="1"/>
          </p:nvPr>
        </p:nvSpPr>
        <p:spPr bwMode="auto">
          <a:noFill/>
        </p:spPr>
        <p:txBody>
          <a:bodyPr/>
          <a:lstStyle/>
          <a:p>
            <a:pPr eaLnBrk="1" hangingPunct="1"/>
            <a:r>
              <a:rPr lang="en-US" sz="1200" dirty="0" smtClean="0"/>
              <a:t>7.1% other primary insurance*</a:t>
            </a:r>
          </a:p>
          <a:p>
            <a:pPr eaLnBrk="1" hangingPunct="1"/>
            <a:r>
              <a:rPr lang="en-US" sz="1200" dirty="0" smtClean="0"/>
              <a:t>28.9%% elective admissions*</a:t>
            </a:r>
          </a:p>
          <a:p>
            <a:pPr eaLnBrk="1" hangingPunct="1"/>
            <a:r>
              <a:rPr lang="en-US" sz="1200" dirty="0" smtClean="0"/>
              <a:t>43.1% prior Rush admission in last 12 months*</a:t>
            </a:r>
          </a:p>
          <a:p>
            <a:pPr eaLnBrk="1" hangingPunct="1"/>
            <a:r>
              <a:rPr lang="en-US" sz="1200" dirty="0" smtClean="0"/>
              <a:t>6.6% coping issues noted in electronic medical record*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TextEdit="1"/>
          </p:cNvSpPr>
          <p:nvPr>
            <p:ph type="sldImg"/>
          </p:nvPr>
        </p:nvSpPr>
        <p:spPr bwMode="auto">
          <a:noFill/>
          <a:ln>
            <a:solidFill>
              <a:srgbClr val="000000"/>
            </a:solidFill>
            <a:miter lim="800000"/>
            <a:headEnd/>
            <a:tailEnd/>
          </a:ln>
        </p:spPr>
      </p:sp>
      <p:sp>
        <p:nvSpPr>
          <p:cNvPr id="47106" name="Rectangle 3"/>
          <p:cNvSpPr>
            <a:spLocks noGrp="1"/>
          </p:cNvSpPr>
          <p:nvPr>
            <p:ph type="body" idx="1"/>
          </p:nvPr>
        </p:nvSpPr>
        <p:spPr bwMode="auto">
          <a:noFill/>
        </p:spPr>
        <p:txBody>
          <a:bodyPr/>
          <a:lstStyle/>
          <a:p>
            <a:endParaRPr lang="en-US" smtClean="0">
              <a:ea typeface="ヒラギノ角ゴ Pro W3"/>
              <a:cs typeface="ヒラギノ角ゴ Pro W3"/>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TextEdit="1"/>
          </p:cNvSpPr>
          <p:nvPr>
            <p:ph type="sldImg"/>
          </p:nvPr>
        </p:nvSpPr>
        <p:spPr bwMode="auto">
          <a:noFill/>
          <a:ln>
            <a:solidFill>
              <a:srgbClr val="000000"/>
            </a:solidFill>
            <a:miter lim="800000"/>
            <a:headEnd/>
            <a:tailEnd/>
          </a:ln>
        </p:spPr>
      </p:sp>
      <p:sp>
        <p:nvSpPr>
          <p:cNvPr id="26626" name="Rectangle 3"/>
          <p:cNvSpPr>
            <a:spLocks noGrp="1"/>
          </p:cNvSpPr>
          <p:nvPr>
            <p:ph type="body" idx="1"/>
          </p:nvPr>
        </p:nvSpPr>
        <p:spPr bwMode="auto">
          <a:noFill/>
        </p:spPr>
        <p:txBody>
          <a:bodyPr/>
          <a:lstStyle/>
          <a:p>
            <a:endParaRPr lang="en-US" smtClean="0">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TextEdit="1"/>
          </p:cNvSpPr>
          <p:nvPr>
            <p:ph type="sldImg"/>
          </p:nvPr>
        </p:nvSpPr>
        <p:spPr bwMode="auto">
          <a:noFill/>
          <a:ln>
            <a:solidFill>
              <a:srgbClr val="000000"/>
            </a:solidFill>
            <a:miter lim="800000"/>
            <a:headEnd/>
            <a:tailEnd/>
          </a:ln>
        </p:spPr>
      </p:sp>
      <p:sp>
        <p:nvSpPr>
          <p:cNvPr id="28674" name="Rectangle 3"/>
          <p:cNvSpPr>
            <a:spLocks noGrp="1"/>
          </p:cNvSpPr>
          <p:nvPr>
            <p:ph type="body" idx="1"/>
          </p:nvPr>
        </p:nvSpPr>
        <p:spPr bwMode="auto">
          <a:noFill/>
        </p:spPr>
        <p:txBody>
          <a:bodyPr/>
          <a:lstStyle/>
          <a:p>
            <a:endParaRPr lang="en-US" smtClean="0">
              <a:ea typeface="ヒラギノ角ゴ Pro W3"/>
              <a:cs typeface="ヒラギノ角ゴ Pro W3"/>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TextEdit="1"/>
          </p:cNvSpPr>
          <p:nvPr>
            <p:ph type="sldImg"/>
          </p:nvPr>
        </p:nvSpPr>
        <p:spPr bwMode="auto">
          <a:noFill/>
          <a:ln>
            <a:solidFill>
              <a:srgbClr val="000000"/>
            </a:solidFill>
            <a:miter lim="800000"/>
            <a:headEnd/>
            <a:tailEnd/>
          </a:ln>
        </p:spPr>
      </p:sp>
      <p:sp>
        <p:nvSpPr>
          <p:cNvPr id="36866" name="Rectangle 3"/>
          <p:cNvSpPr>
            <a:spLocks noGrp="1"/>
          </p:cNvSpPr>
          <p:nvPr>
            <p:ph type="body" idx="1"/>
          </p:nvPr>
        </p:nvSpPr>
        <p:spPr bwMode="auto">
          <a:noFill/>
        </p:spPr>
        <p:txBody>
          <a:bodyPr/>
          <a:lstStyle/>
          <a:p>
            <a:endParaRPr lang="en-US" smtClean="0">
              <a:ea typeface="ヒラギノ角ゴ Pro W3"/>
              <a:cs typeface="ヒラギノ角ゴ Pro W3"/>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TextEdit="1"/>
          </p:cNvSpPr>
          <p:nvPr>
            <p:ph type="sldImg"/>
          </p:nvPr>
        </p:nvSpPr>
        <p:spPr bwMode="auto">
          <a:noFill/>
          <a:ln>
            <a:solidFill>
              <a:srgbClr val="000000"/>
            </a:solidFill>
            <a:miter lim="800000"/>
            <a:headEnd/>
            <a:tailEnd/>
          </a:ln>
        </p:spPr>
      </p:sp>
      <p:sp>
        <p:nvSpPr>
          <p:cNvPr id="30722" name="Rectangle 3"/>
          <p:cNvSpPr>
            <a:spLocks noGrp="1"/>
          </p:cNvSpPr>
          <p:nvPr>
            <p:ph type="body" idx="1"/>
          </p:nvPr>
        </p:nvSpPr>
        <p:spPr bwMode="auto">
          <a:noFill/>
        </p:spPr>
        <p:txBody>
          <a:bodyPr/>
          <a:lstStyle/>
          <a:p>
            <a:endParaRPr lang="en-US" smtClean="0">
              <a:ea typeface="ヒラギノ角ゴ Pro W3"/>
              <a:cs typeface="ヒラギノ角ゴ Pro W3"/>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TextEdit="1"/>
          </p:cNvSpPr>
          <p:nvPr>
            <p:ph type="sldImg"/>
          </p:nvPr>
        </p:nvSpPr>
        <p:spPr bwMode="auto">
          <a:noFill/>
          <a:ln>
            <a:solidFill>
              <a:srgbClr val="000000"/>
            </a:solidFill>
            <a:miter lim="800000"/>
            <a:headEnd/>
            <a:tailEnd/>
          </a:ln>
        </p:spPr>
      </p:sp>
      <p:sp>
        <p:nvSpPr>
          <p:cNvPr id="32770" name="Rectangle 3"/>
          <p:cNvSpPr>
            <a:spLocks noGrp="1"/>
          </p:cNvSpPr>
          <p:nvPr>
            <p:ph type="body" idx="1"/>
          </p:nvPr>
        </p:nvSpPr>
        <p:spPr bwMode="auto">
          <a:noFill/>
        </p:spPr>
        <p:txBody>
          <a:bodyPr/>
          <a:lstStyle/>
          <a:p>
            <a:endParaRPr lang="en-US" smtClean="0">
              <a:ea typeface="ヒラギノ角ゴ Pro W3"/>
              <a:cs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Whatever it takes</a:t>
            </a:r>
            <a:endParaRPr lang="en-US" dirty="0"/>
          </a:p>
        </p:txBody>
      </p:sp>
      <p:sp>
        <p:nvSpPr>
          <p:cNvPr id="4" name="Slide Number Placeholder 3"/>
          <p:cNvSpPr>
            <a:spLocks noGrp="1"/>
          </p:cNvSpPr>
          <p:nvPr>
            <p:ph type="sldNum" sz="quarter" idx="10"/>
          </p:nvPr>
        </p:nvSpPr>
        <p:spPr/>
        <p:txBody>
          <a:bodyPr/>
          <a:lstStyle/>
          <a:p>
            <a:fld id="{EFBA0B0C-9162-4BFF-B9F8-D3CEE1CCBDF0}" type="slidenum">
              <a:rPr lang="en-US" smtClean="0"/>
              <a:t>20</a:t>
            </a:fld>
            <a:endParaRPr lang="en-US"/>
          </a:p>
        </p:txBody>
      </p:sp>
    </p:spTree>
    <p:extLst>
      <p:ext uri="{BB962C8B-B14F-4D97-AF65-F5344CB8AC3E}">
        <p14:creationId xmlns:p14="http://schemas.microsoft.com/office/powerpoint/2010/main" val="2357043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Whatever it takes</a:t>
            </a:r>
            <a:endParaRPr lang="en-US" dirty="0"/>
          </a:p>
        </p:txBody>
      </p:sp>
      <p:sp>
        <p:nvSpPr>
          <p:cNvPr id="4" name="Slide Number Placeholder 3"/>
          <p:cNvSpPr>
            <a:spLocks noGrp="1"/>
          </p:cNvSpPr>
          <p:nvPr>
            <p:ph type="sldNum" sz="quarter" idx="10"/>
          </p:nvPr>
        </p:nvSpPr>
        <p:spPr/>
        <p:txBody>
          <a:bodyPr/>
          <a:lstStyle/>
          <a:p>
            <a:fld id="{EFBA0B0C-9162-4BFF-B9F8-D3CEE1CCBDF0}" type="slidenum">
              <a:rPr lang="en-US" smtClean="0"/>
              <a:t>21</a:t>
            </a:fld>
            <a:endParaRPr lang="en-US"/>
          </a:p>
        </p:txBody>
      </p:sp>
    </p:spTree>
    <p:extLst>
      <p:ext uri="{BB962C8B-B14F-4D97-AF65-F5344CB8AC3E}">
        <p14:creationId xmlns:p14="http://schemas.microsoft.com/office/powerpoint/2010/main" val="2357043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TextEdit="1"/>
          </p:cNvSpPr>
          <p:nvPr>
            <p:ph type="sldImg"/>
          </p:nvPr>
        </p:nvSpPr>
        <p:spPr bwMode="auto">
          <a:noFill/>
          <a:ln>
            <a:solidFill>
              <a:srgbClr val="000000"/>
            </a:solidFill>
            <a:miter lim="800000"/>
            <a:headEnd/>
            <a:tailEnd/>
          </a:ln>
        </p:spPr>
      </p:sp>
      <p:sp>
        <p:nvSpPr>
          <p:cNvPr id="38914" name="Rectangle 3"/>
          <p:cNvSpPr>
            <a:spLocks noGrp="1"/>
          </p:cNvSpPr>
          <p:nvPr>
            <p:ph type="body" idx="1"/>
          </p:nvPr>
        </p:nvSpPr>
        <p:spPr bwMode="auto">
          <a:noFill/>
        </p:spPr>
        <p:txBody>
          <a:bodyPr/>
          <a:lstStyle/>
          <a:p>
            <a:endParaRPr lang="en-US" smtClean="0">
              <a:ea typeface="ヒラギノ角ゴ Pro W3"/>
              <a:cs typeface="ヒラギノ角ゴ Pro W3"/>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TextEdit="1"/>
          </p:cNvSpPr>
          <p:nvPr>
            <p:ph type="sldImg"/>
          </p:nvPr>
        </p:nvSpPr>
        <p:spPr bwMode="auto">
          <a:noFill/>
          <a:ln>
            <a:solidFill>
              <a:srgbClr val="000000"/>
            </a:solidFill>
            <a:miter lim="800000"/>
            <a:headEnd/>
            <a:tailEnd/>
          </a:ln>
        </p:spPr>
      </p:sp>
      <p:sp>
        <p:nvSpPr>
          <p:cNvPr id="51202" name="Rectangle 3"/>
          <p:cNvSpPr>
            <a:spLocks noGrp="1"/>
          </p:cNvSpPr>
          <p:nvPr>
            <p:ph type="body" idx="1"/>
          </p:nvPr>
        </p:nvSpPr>
        <p:spPr bwMode="auto">
          <a:noFill/>
        </p:spPr>
        <p:txBody>
          <a:bodyPr/>
          <a:lstStyle/>
          <a:p>
            <a:endParaRPr lang="en-US" smtClean="0">
              <a:ea typeface="ヒラギノ角ゴ Pro W3"/>
              <a:cs typeface="ヒラギノ角ゴ Pro W3"/>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TextEdit="1"/>
          </p:cNvSpPr>
          <p:nvPr>
            <p:ph type="sldImg"/>
          </p:nvPr>
        </p:nvSpPr>
        <p:spPr bwMode="auto">
          <a:noFill/>
          <a:ln>
            <a:solidFill>
              <a:srgbClr val="000000"/>
            </a:solidFill>
            <a:miter lim="800000"/>
            <a:headEnd/>
            <a:tailEnd/>
          </a:ln>
        </p:spPr>
      </p:sp>
      <p:sp>
        <p:nvSpPr>
          <p:cNvPr id="49154" name="Rectangle 3"/>
          <p:cNvSpPr>
            <a:spLocks noGrp="1"/>
          </p:cNvSpPr>
          <p:nvPr>
            <p:ph type="body" idx="1"/>
          </p:nvPr>
        </p:nvSpPr>
        <p:spPr bwMode="auto">
          <a:noFill/>
        </p:spPr>
        <p:txBody>
          <a:bodyPr/>
          <a:lstStyle/>
          <a:p>
            <a:endParaRPr lang="en-US" smtClean="0">
              <a:ea typeface="ヒラギノ角ゴ Pro W3"/>
              <a:cs typeface="ヒラギノ角ゴ Pro W3"/>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EA56440-E09F-4600-8B2C-AE120A50BF66}" type="datetimeFigureOut">
              <a:rPr lang="en-US" smtClean="0"/>
              <a:t>10/25/2011</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7610E7FA-332A-4E16-8594-CEF786CEC395}"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A56440-E09F-4600-8B2C-AE120A50BF66}" type="datetimeFigureOut">
              <a:rPr lang="en-US" smtClean="0"/>
              <a:t>10/25/2011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10E7FA-332A-4E16-8594-CEF786CEC39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EA56440-E09F-4600-8B2C-AE120A50BF66}" type="datetimeFigureOut">
              <a:rPr lang="en-US" smtClean="0"/>
              <a:t>10/25/2011</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10E7FA-332A-4E16-8594-CEF786CEC395}"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EA56440-E09F-4600-8B2C-AE120A50BF66}" type="datetimeFigureOut">
              <a:rPr lang="en-US" smtClean="0"/>
              <a:t>10/25/2011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10E7FA-332A-4E16-8594-CEF786CEC39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EA56440-E09F-4600-8B2C-AE120A50BF66}" type="datetimeFigureOut">
              <a:rPr lang="en-US" smtClean="0"/>
              <a:t>10/25/2011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10E7FA-332A-4E16-8594-CEF786CEC39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A56440-E09F-4600-8B2C-AE120A50BF66}" type="datetimeFigureOut">
              <a:rPr lang="en-US" smtClean="0"/>
              <a:t>10/25/2011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10E7FA-332A-4E16-8594-CEF786CEC39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6EA56440-E09F-4600-8B2C-AE120A50BF66}" type="datetimeFigureOut">
              <a:rPr lang="en-US" smtClean="0"/>
              <a:t>10/25/2011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10E7FA-332A-4E16-8594-CEF786CEC39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EA56440-E09F-4600-8B2C-AE120A50BF66}" type="datetimeFigureOut">
              <a:rPr lang="en-US" smtClean="0"/>
              <a:t>10/25/2011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10E7FA-332A-4E16-8594-CEF786CEC395}"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6EA56440-E09F-4600-8B2C-AE120A50BF66}" type="datetimeFigureOut">
              <a:rPr lang="en-US" smtClean="0"/>
              <a:t>10/25/2011</a:t>
            </a:fld>
            <a:endParaRPr lang="en-US"/>
          </a:p>
        </p:txBody>
      </p:sp>
      <p:sp>
        <p:nvSpPr>
          <p:cNvPr id="7" name="Slide Number Placeholder 6"/>
          <p:cNvSpPr>
            <a:spLocks noGrp="1"/>
          </p:cNvSpPr>
          <p:nvPr>
            <p:ph type="sldNum" sz="quarter" idx="12"/>
          </p:nvPr>
        </p:nvSpPr>
        <p:spPr/>
        <p:txBody>
          <a:bodyPr/>
          <a:lstStyle/>
          <a:p>
            <a:fld id="{7610E7FA-332A-4E16-8594-CEF786CEC395}"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A56440-E09F-4600-8B2C-AE120A50BF66}" type="datetimeFigureOut">
              <a:rPr lang="en-US" smtClean="0"/>
              <a:t>10/25/2011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10E7FA-332A-4E16-8594-CEF786CEC39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A56440-E09F-4600-8B2C-AE120A50BF66}" type="datetimeFigureOut">
              <a:rPr lang="en-US" smtClean="0"/>
              <a:t>10/25/2011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10E7FA-332A-4E16-8594-CEF786CEC39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600200"/>
            <a:ext cx="38100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38100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934200" y="6248400"/>
            <a:ext cx="1143000" cy="457200"/>
          </a:xfrm>
        </p:spPr>
        <p:txBody>
          <a:bodyPr/>
          <a:lstStyle>
            <a:lvl1pPr>
              <a:defRPr/>
            </a:lvl1pPr>
          </a:lstStyle>
          <a:p>
            <a:fld id="{D4B78BF8-994A-4280-ACB2-9AC9044F619F}" type="slidenum">
              <a:rPr lang="en-US" smtClean="0"/>
              <a:pPr/>
              <a:t>‹#›</a:t>
            </a:fld>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6EA56440-E09F-4600-8B2C-AE120A50BF66}" type="datetimeFigureOut">
              <a:rPr lang="en-US" smtClean="0"/>
              <a:t>10/25/2011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7610E7FA-332A-4E16-8594-CEF786CEC395}"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7" name="Rectangle 19"/>
          <p:cNvSpPr>
            <a:spLocks noChangeArrowheads="1"/>
          </p:cNvSpPr>
          <p:nvPr/>
        </p:nvSpPr>
        <p:spPr bwMode="auto">
          <a:xfrm>
            <a:off x="0" y="1141413"/>
            <a:ext cx="9144000" cy="5716587"/>
          </a:xfrm>
          <a:prstGeom prst="rect">
            <a:avLst/>
          </a:prstGeom>
          <a:solidFill>
            <a:srgbClr val="CBD2E6"/>
          </a:solidFill>
          <a:ln w="0">
            <a:noFill/>
            <a:miter lim="800000"/>
            <a:headEnd/>
            <a:tailEnd/>
          </a:ln>
          <a:effectLst/>
        </p:spPr>
        <p:txBody>
          <a:bodyPr wrap="none" anchor="ctr"/>
          <a:lstStyle/>
          <a:p>
            <a:endParaRPr lang="en-US"/>
          </a:p>
        </p:txBody>
      </p:sp>
      <p:sp>
        <p:nvSpPr>
          <p:cNvPr id="2066" name="Rectangle 18"/>
          <p:cNvSpPr>
            <a:spLocks noChangeArrowheads="1"/>
          </p:cNvSpPr>
          <p:nvPr/>
        </p:nvSpPr>
        <p:spPr bwMode="auto">
          <a:xfrm rot="16200000">
            <a:off x="4001293" y="-4001293"/>
            <a:ext cx="1141413" cy="9144000"/>
          </a:xfrm>
          <a:prstGeom prst="rect">
            <a:avLst/>
          </a:prstGeom>
          <a:solidFill>
            <a:srgbClr val="004A8D"/>
          </a:solidFill>
          <a:ln w="12700">
            <a:noFill/>
            <a:miter lim="800000"/>
            <a:headEnd/>
            <a:tailEnd/>
          </a:ln>
          <a:effectLst/>
        </p:spPr>
        <p:txBody>
          <a:bodyPr wrap="none" anchor="ctr"/>
          <a:lstStyle/>
          <a:p>
            <a:endParaRPr lang="en-US"/>
          </a:p>
        </p:txBody>
      </p:sp>
      <p:sp>
        <p:nvSpPr>
          <p:cNvPr id="2056" name="Rectangle 8"/>
          <p:cNvSpPr>
            <a:spLocks noGrp="1" noChangeArrowheads="1"/>
          </p:cNvSpPr>
          <p:nvPr>
            <p:ph type="subTitle" idx="1"/>
          </p:nvPr>
        </p:nvSpPr>
        <p:spPr>
          <a:xfrm>
            <a:off x="0" y="3886200"/>
            <a:ext cx="8991600" cy="1752600"/>
          </a:xfrm>
        </p:spPr>
        <p:txBody>
          <a:bodyPr>
            <a:normAutofit lnSpcReduction="10000"/>
          </a:bodyPr>
          <a:lstStyle/>
          <a:p>
            <a:r>
              <a:rPr lang="en-US" sz="2000" dirty="0" smtClean="0">
                <a:solidFill>
                  <a:schemeClr val="tx1">
                    <a:lumMod val="65000"/>
                    <a:lumOff val="35000"/>
                  </a:schemeClr>
                </a:solidFill>
                <a:latin typeface="Georgia" pitchFamily="18" charset="0"/>
              </a:rPr>
              <a:t>Susan Altfeld, PhD</a:t>
            </a:r>
            <a:r>
              <a:rPr lang="en-US" sz="2000" baseline="30000" dirty="0" smtClean="0">
                <a:solidFill>
                  <a:schemeClr val="tx1">
                    <a:lumMod val="65000"/>
                    <a:lumOff val="35000"/>
                  </a:schemeClr>
                </a:solidFill>
                <a:latin typeface="Georgia" pitchFamily="18" charset="0"/>
              </a:rPr>
              <a:t>1</a:t>
            </a:r>
            <a:r>
              <a:rPr lang="en-US" sz="2000" dirty="0" smtClean="0">
                <a:solidFill>
                  <a:schemeClr val="tx1">
                    <a:lumMod val="65000"/>
                    <a:lumOff val="35000"/>
                  </a:schemeClr>
                </a:solidFill>
                <a:latin typeface="Georgia" pitchFamily="18" charset="0"/>
              </a:rPr>
              <a:t>, Anthony Perry, MD</a:t>
            </a:r>
            <a:r>
              <a:rPr lang="en-US" sz="2000" baseline="30000" dirty="0" smtClean="0">
                <a:solidFill>
                  <a:schemeClr val="tx1">
                    <a:lumMod val="65000"/>
                    <a:lumOff val="35000"/>
                  </a:schemeClr>
                </a:solidFill>
                <a:latin typeface="Georgia" pitchFamily="18" charset="0"/>
              </a:rPr>
              <a:t>2</a:t>
            </a:r>
            <a:r>
              <a:rPr lang="en-US" sz="2000" dirty="0" smtClean="0">
                <a:solidFill>
                  <a:schemeClr val="tx1">
                    <a:lumMod val="65000"/>
                    <a:lumOff val="35000"/>
                  </a:schemeClr>
                </a:solidFill>
                <a:latin typeface="Georgia" pitchFamily="18" charset="0"/>
              </a:rPr>
              <a:t>, Vanessa Fabbre, MSW</a:t>
            </a:r>
            <a:r>
              <a:rPr lang="en-US" sz="2000" baseline="30000" dirty="0" smtClean="0">
                <a:solidFill>
                  <a:schemeClr val="tx1">
                    <a:lumMod val="65000"/>
                    <a:lumOff val="35000"/>
                  </a:schemeClr>
                </a:solidFill>
                <a:latin typeface="Georgia" pitchFamily="18" charset="0"/>
              </a:rPr>
              <a:t>3</a:t>
            </a:r>
            <a:r>
              <a:rPr lang="en-US" sz="2000" dirty="0" smtClean="0">
                <a:solidFill>
                  <a:schemeClr val="tx1">
                    <a:lumMod val="65000"/>
                    <a:lumOff val="35000"/>
                  </a:schemeClr>
                </a:solidFill>
                <a:latin typeface="Georgia" pitchFamily="18" charset="0"/>
              </a:rPr>
              <a:t>, Gayle Shier, MSW</a:t>
            </a:r>
            <a:r>
              <a:rPr lang="en-US" sz="2000" baseline="30000" dirty="0" smtClean="0">
                <a:solidFill>
                  <a:schemeClr val="tx1">
                    <a:lumMod val="65000"/>
                    <a:lumOff val="35000"/>
                  </a:schemeClr>
                </a:solidFill>
                <a:latin typeface="Georgia" pitchFamily="18" charset="0"/>
              </a:rPr>
              <a:t>2</a:t>
            </a:r>
            <a:r>
              <a:rPr lang="en-US" sz="2000" dirty="0" smtClean="0">
                <a:solidFill>
                  <a:schemeClr val="tx1">
                    <a:lumMod val="65000"/>
                    <a:lumOff val="35000"/>
                  </a:schemeClr>
                </a:solidFill>
                <a:latin typeface="Georgia" pitchFamily="18" charset="0"/>
              </a:rPr>
              <a:t>, Anne Buffington, MPH</a:t>
            </a:r>
            <a:r>
              <a:rPr lang="en-US" sz="2000" baseline="30000" dirty="0" smtClean="0">
                <a:solidFill>
                  <a:schemeClr val="tx1">
                    <a:lumMod val="65000"/>
                    <a:lumOff val="35000"/>
                  </a:schemeClr>
                </a:solidFill>
                <a:latin typeface="Georgia" pitchFamily="18" charset="0"/>
              </a:rPr>
              <a:t>1</a:t>
            </a:r>
            <a:r>
              <a:rPr lang="en-US" sz="2000" dirty="0" smtClean="0">
                <a:solidFill>
                  <a:schemeClr val="tx1">
                    <a:lumMod val="65000"/>
                    <a:lumOff val="35000"/>
                  </a:schemeClr>
                </a:solidFill>
                <a:latin typeface="Georgia" pitchFamily="18" charset="0"/>
              </a:rPr>
              <a:t> and Robyn Golden, AM, LCSW</a:t>
            </a:r>
            <a:r>
              <a:rPr lang="en-US" sz="2000" baseline="30000" dirty="0" smtClean="0">
                <a:solidFill>
                  <a:schemeClr val="tx1">
                    <a:lumMod val="65000"/>
                    <a:lumOff val="35000"/>
                  </a:schemeClr>
                </a:solidFill>
                <a:latin typeface="Georgia" pitchFamily="18" charset="0"/>
              </a:rPr>
              <a:t>2</a:t>
            </a:r>
          </a:p>
          <a:p>
            <a:endParaRPr lang="en-US" sz="2200" baseline="30000" dirty="0">
              <a:solidFill>
                <a:schemeClr val="tx1">
                  <a:lumMod val="65000"/>
                  <a:lumOff val="35000"/>
                </a:schemeClr>
              </a:solidFill>
              <a:latin typeface="Georgia" pitchFamily="18" charset="0"/>
            </a:endParaRPr>
          </a:p>
          <a:p>
            <a:r>
              <a:rPr lang="en-US" sz="1600" baseline="30000" dirty="0" smtClean="0">
                <a:solidFill>
                  <a:schemeClr val="bg1">
                    <a:lumMod val="50000"/>
                  </a:schemeClr>
                </a:solidFill>
                <a:latin typeface="Georgia" pitchFamily="18" charset="0"/>
              </a:rPr>
              <a:t>1 </a:t>
            </a:r>
            <a:r>
              <a:rPr lang="en-US" sz="1600" dirty="0" smtClean="0">
                <a:solidFill>
                  <a:schemeClr val="bg1">
                    <a:lumMod val="50000"/>
                  </a:schemeClr>
                </a:solidFill>
                <a:latin typeface="Georgia" pitchFamily="18" charset="0"/>
              </a:rPr>
              <a:t>University of Illinois at Chicago, </a:t>
            </a:r>
            <a:r>
              <a:rPr lang="en-US" sz="1600" baseline="30000" dirty="0" smtClean="0">
                <a:solidFill>
                  <a:schemeClr val="bg1">
                    <a:lumMod val="50000"/>
                  </a:schemeClr>
                </a:solidFill>
                <a:latin typeface="Georgia" pitchFamily="18" charset="0"/>
              </a:rPr>
              <a:t>2</a:t>
            </a:r>
            <a:r>
              <a:rPr lang="en-US" sz="1600" dirty="0" smtClean="0">
                <a:solidFill>
                  <a:schemeClr val="bg1">
                    <a:lumMod val="50000"/>
                  </a:schemeClr>
                </a:solidFill>
                <a:latin typeface="Georgia" pitchFamily="18" charset="0"/>
              </a:rPr>
              <a:t> Rush University Medical Center, </a:t>
            </a:r>
            <a:r>
              <a:rPr lang="en-US" sz="1600" baseline="30000" dirty="0" smtClean="0">
                <a:solidFill>
                  <a:schemeClr val="bg1">
                    <a:lumMod val="50000"/>
                  </a:schemeClr>
                </a:solidFill>
                <a:latin typeface="Georgia" pitchFamily="18" charset="0"/>
              </a:rPr>
              <a:t>3 </a:t>
            </a:r>
            <a:r>
              <a:rPr lang="en-US" sz="1600" dirty="0" smtClean="0">
                <a:solidFill>
                  <a:schemeClr val="bg1">
                    <a:lumMod val="50000"/>
                  </a:schemeClr>
                </a:solidFill>
                <a:latin typeface="Georgia" pitchFamily="18" charset="0"/>
              </a:rPr>
              <a:t>University of Chicago</a:t>
            </a:r>
            <a:endParaRPr lang="en-US" sz="1600" dirty="0">
              <a:solidFill>
                <a:schemeClr val="bg1">
                  <a:lumMod val="50000"/>
                </a:schemeClr>
              </a:solidFill>
              <a:latin typeface="Georgia" pitchFamily="18" charset="0"/>
            </a:endParaRPr>
          </a:p>
        </p:txBody>
      </p:sp>
      <p:sp>
        <p:nvSpPr>
          <p:cNvPr id="2055" name="Rectangle 7"/>
          <p:cNvSpPr>
            <a:spLocks noGrp="1" noChangeArrowheads="1"/>
          </p:cNvSpPr>
          <p:nvPr>
            <p:ph type="ctrTitle"/>
          </p:nvPr>
        </p:nvSpPr>
        <p:spPr>
          <a:xfrm>
            <a:off x="152400" y="1981200"/>
            <a:ext cx="8915400" cy="1143000"/>
          </a:xfrm>
          <a:ln/>
        </p:spPr>
        <p:txBody>
          <a:bodyPr>
            <a:normAutofit fontScale="90000"/>
          </a:bodyPr>
          <a:lstStyle/>
          <a:p>
            <a:r>
              <a:rPr lang="en-US" sz="2900" dirty="0" smtClean="0">
                <a:latin typeface="Georgia" pitchFamily="18" charset="0"/>
              </a:rPr>
              <a:t>Improving Care Transitions for Older Adults: </a:t>
            </a:r>
            <a:br>
              <a:rPr lang="en-US" sz="2900" dirty="0" smtClean="0">
                <a:latin typeface="Georgia" pitchFamily="18" charset="0"/>
              </a:rPr>
            </a:br>
            <a:r>
              <a:rPr lang="en-US" sz="2900" dirty="0" smtClean="0">
                <a:latin typeface="Georgia" pitchFamily="18" charset="0"/>
              </a:rPr>
              <a:t>The </a:t>
            </a:r>
            <a:r>
              <a:rPr lang="en-US" sz="2900" dirty="0">
                <a:latin typeface="Georgia" pitchFamily="18" charset="0"/>
              </a:rPr>
              <a:t>Enhanced Discharge Planning </a:t>
            </a:r>
            <a:r>
              <a:rPr lang="en-US" sz="2900" dirty="0" smtClean="0">
                <a:latin typeface="Georgia" pitchFamily="18" charset="0"/>
              </a:rPr>
              <a:t>Program</a:t>
            </a:r>
            <a:endParaRPr lang="en-US" sz="2900" dirty="0">
              <a:latin typeface="Georgia" pitchFamily="18" charset="0"/>
            </a:endParaRPr>
          </a:p>
        </p:txBody>
      </p:sp>
      <p:pic>
        <p:nvPicPr>
          <p:cNvPr id="7" name="Picture 6" descr="SPH logo white.PNG"/>
          <p:cNvPicPr>
            <a:picLocks noChangeAspect="1"/>
          </p:cNvPicPr>
          <p:nvPr/>
        </p:nvPicPr>
        <p:blipFill>
          <a:blip r:embed="rId3" cstate="print"/>
          <a:stretch>
            <a:fillRect/>
          </a:stretch>
        </p:blipFill>
        <p:spPr>
          <a:xfrm>
            <a:off x="0" y="0"/>
            <a:ext cx="3279655" cy="1182626"/>
          </a:xfrm>
          <a:prstGeom prst="rect">
            <a:avLst/>
          </a:prstGeom>
        </p:spPr>
      </p:pic>
    </p:spTree>
    <p:extLst>
      <p:ext uri="{BB962C8B-B14F-4D97-AF65-F5344CB8AC3E}">
        <p14:creationId xmlns:p14="http://schemas.microsoft.com/office/powerpoint/2010/main" val="2598874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8372"/>
            <a:ext cx="9067800" cy="1039427"/>
          </a:xfrm>
        </p:spPr>
        <p:txBody>
          <a:bodyPr>
            <a:normAutofit fontScale="90000"/>
          </a:bodyPr>
          <a:lstStyle/>
          <a:p>
            <a:r>
              <a:rPr lang="en-US" dirty="0" smtClean="0"/>
              <a:t>Developing a deeper understanding Of care transitions</a:t>
            </a:r>
            <a:endParaRPr lang="en-US" dirty="0"/>
          </a:p>
        </p:txBody>
      </p:sp>
      <p:sp>
        <p:nvSpPr>
          <p:cNvPr id="3" name="Content Placeholder 2"/>
          <p:cNvSpPr>
            <a:spLocks noGrp="1"/>
          </p:cNvSpPr>
          <p:nvPr>
            <p:ph idx="1"/>
          </p:nvPr>
        </p:nvSpPr>
        <p:spPr>
          <a:xfrm>
            <a:off x="457200" y="1981200"/>
            <a:ext cx="8229600" cy="4144963"/>
          </a:xfrm>
        </p:spPr>
        <p:txBody>
          <a:bodyPr/>
          <a:lstStyle/>
          <a:p>
            <a:r>
              <a:rPr lang="en-US" dirty="0" smtClean="0"/>
              <a:t>Patient and caregiver needs</a:t>
            </a:r>
          </a:p>
          <a:p>
            <a:r>
              <a:rPr lang="en-US" dirty="0" smtClean="0"/>
              <a:t>Intervention processes</a:t>
            </a:r>
            <a:endParaRPr lang="en-US" dirty="0"/>
          </a:p>
        </p:txBody>
      </p:sp>
      <p:pic>
        <p:nvPicPr>
          <p:cNvPr id="4" name="Picture 11" descr="C:\Documents and Settings\bwatson\My Documents\Downloads\COL.SPH.UNIV.NOTL.SM.PMS.PNG"/>
          <p:cNvPicPr>
            <a:picLocks noChangeAspect="1" noChangeArrowheads="1"/>
          </p:cNvPicPr>
          <p:nvPr/>
        </p:nvPicPr>
        <p:blipFill>
          <a:blip r:embed="rId3" cstate="print"/>
          <a:srcRect/>
          <a:stretch>
            <a:fillRect/>
          </a:stretch>
        </p:blipFill>
        <p:spPr bwMode="auto">
          <a:xfrm>
            <a:off x="76200" y="6115050"/>
            <a:ext cx="2495550" cy="742950"/>
          </a:xfrm>
          <a:prstGeom prst="rect">
            <a:avLst/>
          </a:prstGeom>
          <a:noFill/>
        </p:spPr>
      </p:pic>
    </p:spTree>
    <p:extLst>
      <p:ext uri="{BB962C8B-B14F-4D97-AF65-F5344CB8AC3E}">
        <p14:creationId xmlns:p14="http://schemas.microsoft.com/office/powerpoint/2010/main" val="2909792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6096000"/>
            <a:ext cx="25146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0" name="Rectangle 2"/>
          <p:cNvSpPr>
            <a:spLocks noGrp="1" noChangeArrowheads="1"/>
          </p:cNvSpPr>
          <p:nvPr>
            <p:ph type="title"/>
          </p:nvPr>
        </p:nvSpPr>
        <p:spPr/>
        <p:txBody>
          <a:bodyPr/>
          <a:lstStyle/>
          <a:p>
            <a:r>
              <a:rPr lang="en-US" dirty="0" smtClean="0"/>
              <a:t>What is transitional care?</a:t>
            </a:r>
            <a:endParaRPr lang="en-US" dirty="0"/>
          </a:p>
        </p:txBody>
      </p:sp>
      <p:sp>
        <p:nvSpPr>
          <p:cNvPr id="12291" name="Rectangle 3"/>
          <p:cNvSpPr>
            <a:spLocks noGrp="1" noChangeArrowheads="1"/>
          </p:cNvSpPr>
          <p:nvPr>
            <p:ph idx="1"/>
          </p:nvPr>
        </p:nvSpPr>
        <p:spPr>
          <a:xfrm>
            <a:off x="457200" y="1600200"/>
            <a:ext cx="8458200" cy="4419600"/>
          </a:xfrm>
        </p:spPr>
        <p:txBody>
          <a:bodyPr/>
          <a:lstStyle/>
          <a:p>
            <a:pPr marL="365760" lvl="1" indent="0">
              <a:lnSpc>
                <a:spcPct val="90000"/>
              </a:lnSpc>
              <a:buNone/>
            </a:pPr>
            <a:endParaRPr lang="en-US" sz="2000" dirty="0">
              <a:ea typeface="ヒラギノ角ゴ Pro W3"/>
              <a:cs typeface="ヒラギノ角ゴ Pro W3"/>
            </a:endParaRPr>
          </a:p>
          <a:p>
            <a:pPr marL="0" indent="0">
              <a:buNone/>
            </a:pPr>
            <a:r>
              <a:rPr lang="en-US" sz="2800" dirty="0" smtClean="0"/>
              <a:t>Coordination of </a:t>
            </a:r>
            <a:r>
              <a:rPr lang="en-US" sz="2800" dirty="0"/>
              <a:t>care from one </a:t>
            </a:r>
            <a:r>
              <a:rPr lang="en-US" sz="2800" dirty="0" smtClean="0"/>
              <a:t>setting </a:t>
            </a:r>
            <a:r>
              <a:rPr lang="en-US" sz="2800" dirty="0"/>
              <a:t>to </a:t>
            </a:r>
            <a:r>
              <a:rPr lang="en-US" sz="2800" dirty="0" smtClean="0"/>
              <a:t>another: </a:t>
            </a:r>
            <a:endParaRPr lang="en-US" sz="2800" dirty="0"/>
          </a:p>
          <a:p>
            <a:r>
              <a:rPr lang="en-US" sz="2400" dirty="0"/>
              <a:t>Hospital to home</a:t>
            </a:r>
          </a:p>
          <a:p>
            <a:r>
              <a:rPr lang="en-US" sz="2400" dirty="0"/>
              <a:t>Hospital to </a:t>
            </a:r>
            <a:r>
              <a:rPr lang="en-US" sz="2400" dirty="0" smtClean="0"/>
              <a:t>skilled nursing facility</a:t>
            </a:r>
            <a:endParaRPr lang="en-US" sz="2400" dirty="0"/>
          </a:p>
          <a:p>
            <a:r>
              <a:rPr lang="en-US" sz="2400" dirty="0" smtClean="0"/>
              <a:t>Skilled nursing to home</a:t>
            </a:r>
            <a:endParaRPr lang="en-US" sz="2400" dirty="0"/>
          </a:p>
          <a:p>
            <a:r>
              <a:rPr lang="en-US" sz="2400" dirty="0" smtClean="0"/>
              <a:t>Within </a:t>
            </a:r>
            <a:r>
              <a:rPr lang="en-US" sz="2400" dirty="0"/>
              <a:t>hospital </a:t>
            </a:r>
            <a:r>
              <a:rPr lang="en-US" sz="2400" dirty="0" smtClean="0"/>
              <a:t>– unit to unit</a:t>
            </a:r>
            <a:endParaRPr lang="en-US" sz="2400" dirty="0"/>
          </a:p>
          <a:p>
            <a:pPr marL="0" indent="0">
              <a:buNone/>
            </a:pPr>
            <a:endParaRPr lang="en-US" sz="2000" dirty="0"/>
          </a:p>
        </p:txBody>
      </p:sp>
      <p:pic>
        <p:nvPicPr>
          <p:cNvPr id="12299" name="Picture 11" descr="C:\Documents and Settings\bwatson\My Documents\Downloads\COL.SPH.UNIV.NOTL.SM.PMS.PNG"/>
          <p:cNvPicPr>
            <a:picLocks noChangeAspect="1" noChangeArrowheads="1"/>
          </p:cNvPicPr>
          <p:nvPr/>
        </p:nvPicPr>
        <p:blipFill>
          <a:blip r:embed="rId2" cstate="print"/>
          <a:srcRect/>
          <a:stretch>
            <a:fillRect/>
          </a:stretch>
        </p:blipFill>
        <p:spPr bwMode="auto">
          <a:xfrm>
            <a:off x="457200" y="6115050"/>
            <a:ext cx="2495550" cy="742950"/>
          </a:xfrm>
          <a:prstGeom prst="rect">
            <a:avLst/>
          </a:prstGeom>
          <a:noFill/>
        </p:spPr>
      </p:pic>
    </p:spTree>
    <p:extLst>
      <p:ext uri="{BB962C8B-B14F-4D97-AF65-F5344CB8AC3E}">
        <p14:creationId xmlns:p14="http://schemas.microsoft.com/office/powerpoint/2010/main" val="31514810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6096000"/>
            <a:ext cx="25146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0" name="Rectangle 2"/>
          <p:cNvSpPr>
            <a:spLocks noGrp="1" noChangeArrowheads="1"/>
          </p:cNvSpPr>
          <p:nvPr>
            <p:ph type="title"/>
          </p:nvPr>
        </p:nvSpPr>
        <p:spPr/>
        <p:txBody>
          <a:bodyPr>
            <a:normAutofit fontScale="90000"/>
          </a:bodyPr>
          <a:lstStyle/>
          <a:p>
            <a:r>
              <a:rPr lang="en-US" dirty="0" smtClean="0"/>
              <a:t>Improving Care Transitions – Why?</a:t>
            </a:r>
            <a:endParaRPr lang="en-US" dirty="0"/>
          </a:p>
        </p:txBody>
      </p:sp>
      <p:sp>
        <p:nvSpPr>
          <p:cNvPr id="12291" name="Rectangle 3"/>
          <p:cNvSpPr>
            <a:spLocks noGrp="1" noChangeArrowheads="1"/>
          </p:cNvSpPr>
          <p:nvPr>
            <p:ph idx="1"/>
          </p:nvPr>
        </p:nvSpPr>
        <p:spPr>
          <a:xfrm>
            <a:off x="457200" y="1981200"/>
            <a:ext cx="8458200" cy="4038600"/>
          </a:xfrm>
        </p:spPr>
        <p:txBody>
          <a:bodyPr>
            <a:normAutofit fontScale="85000" lnSpcReduction="10000"/>
          </a:bodyPr>
          <a:lstStyle/>
          <a:p>
            <a:r>
              <a:rPr lang="en-US" sz="2000" dirty="0" smtClean="0"/>
              <a:t>19.6% of Medicare patients are re hospitalized within 30 days of hospital discharge (Jencks, S. et al., (2009). </a:t>
            </a:r>
            <a:r>
              <a:rPr lang="en-US" sz="2000" i="1" dirty="0" smtClean="0"/>
              <a:t>Rehospitalizations </a:t>
            </a:r>
            <a:r>
              <a:rPr lang="en-US" sz="2000" i="1" dirty="0"/>
              <a:t>among patients in the Medicare fee-for-service </a:t>
            </a:r>
            <a:r>
              <a:rPr lang="en-US" sz="2000" i="1" dirty="0" smtClean="0"/>
              <a:t>program, </a:t>
            </a:r>
            <a:r>
              <a:rPr lang="en-US" sz="2000" dirty="0" smtClean="0"/>
              <a:t>NEJM, 2009)</a:t>
            </a:r>
          </a:p>
          <a:p>
            <a:endParaRPr lang="en-US" sz="2000" dirty="0" smtClean="0"/>
          </a:p>
          <a:p>
            <a:pPr>
              <a:buFont typeface="Arial"/>
              <a:buChar char="•"/>
            </a:pPr>
            <a:r>
              <a:rPr lang="en-US" sz="2000" dirty="0" smtClean="0">
                <a:ea typeface="ヒラギノ角ゴ Pro W3"/>
                <a:cs typeface="ヒラギノ角ゴ Pro W3"/>
              </a:rPr>
              <a:t>19</a:t>
            </a:r>
            <a:r>
              <a:rPr lang="en-US" sz="2000" dirty="0">
                <a:ea typeface="ヒラギノ角ゴ Pro W3"/>
                <a:cs typeface="ヒラギノ角ゴ Pro W3"/>
              </a:rPr>
              <a:t>% of patients experience an adverse event within 3 weeks of hospital </a:t>
            </a:r>
            <a:r>
              <a:rPr lang="en-US" sz="2000" dirty="0" smtClean="0">
                <a:ea typeface="ヒラギノ角ゴ Pro W3"/>
                <a:cs typeface="ヒラギノ角ゴ Pro W3"/>
              </a:rPr>
              <a:t>discharge</a:t>
            </a:r>
            <a:endParaRPr lang="en-US" sz="2000" baseline="30000" dirty="0">
              <a:ea typeface="ヒラギノ角ゴ Pro W3"/>
              <a:cs typeface="ヒラギノ角ゴ Pro W3"/>
            </a:endParaRPr>
          </a:p>
          <a:p>
            <a:pPr marL="365760" lvl="1" indent="0">
              <a:buNone/>
            </a:pPr>
            <a:endParaRPr lang="en-US" sz="2000" baseline="30000" dirty="0">
              <a:ea typeface="ヒラギノ角ゴ Pro W3"/>
              <a:cs typeface="ヒラギノ角ゴ Pro W3"/>
            </a:endParaRPr>
          </a:p>
          <a:p>
            <a:r>
              <a:rPr lang="en-US" sz="2000" dirty="0"/>
              <a:t>U.S. health care spending associated </a:t>
            </a:r>
            <a:r>
              <a:rPr lang="en-US" sz="2000" dirty="0" smtClean="0"/>
              <a:t>with potentially </a:t>
            </a:r>
            <a:r>
              <a:rPr lang="en-US" sz="2000" dirty="0"/>
              <a:t>preventable readmissions </a:t>
            </a:r>
            <a:r>
              <a:rPr lang="en-US" sz="2000" dirty="0" smtClean="0"/>
              <a:t> estimated at </a:t>
            </a:r>
            <a:r>
              <a:rPr lang="en-US" sz="2000" dirty="0"/>
              <a:t>$12 billion to $17.4 </a:t>
            </a:r>
            <a:r>
              <a:rPr lang="en-US" sz="2000" dirty="0" smtClean="0"/>
              <a:t>billion per year  (</a:t>
            </a:r>
            <a:r>
              <a:rPr lang="en-US" sz="2000" dirty="0"/>
              <a:t>MedPAC. (2007</a:t>
            </a:r>
            <a:r>
              <a:rPr lang="en-US" sz="2000" dirty="0" smtClean="0"/>
              <a:t>). </a:t>
            </a:r>
            <a:r>
              <a:rPr lang="en-US" sz="2000" i="1" dirty="0"/>
              <a:t>Promoting </a:t>
            </a:r>
            <a:r>
              <a:rPr lang="en-US" sz="2000" i="1" dirty="0" smtClean="0"/>
              <a:t>Greater Efficiency </a:t>
            </a:r>
            <a:r>
              <a:rPr lang="en-US" sz="2000" i="1" dirty="0"/>
              <a:t>in </a:t>
            </a:r>
            <a:r>
              <a:rPr lang="en-US" sz="2000" i="1" dirty="0" smtClean="0"/>
              <a:t>Medicare</a:t>
            </a:r>
            <a:r>
              <a:rPr lang="en-US" sz="2000" dirty="0" smtClean="0"/>
              <a:t>)</a:t>
            </a:r>
          </a:p>
          <a:p>
            <a:endParaRPr lang="en-US" sz="2000" dirty="0">
              <a:ea typeface="ヒラギノ角ゴ Pro W3"/>
              <a:cs typeface="ヒラギノ角ゴ Pro W3"/>
            </a:endParaRPr>
          </a:p>
          <a:p>
            <a:r>
              <a:rPr lang="en-US" sz="2000" dirty="0">
                <a:ea typeface="ヒラギノ角ゴ Pro W3"/>
                <a:cs typeface="ヒラギノ角ゴ Pro W3"/>
              </a:rPr>
              <a:t>40-50% of hospital readmissions are linked to social problems and lack of community </a:t>
            </a:r>
            <a:r>
              <a:rPr lang="en-US" sz="2000" dirty="0" smtClean="0">
                <a:ea typeface="ヒラギノ角ゴ Pro W3"/>
                <a:cs typeface="ヒラギノ角ゴ Pro W3"/>
              </a:rPr>
              <a:t>resources (Proctor et al, (2000) </a:t>
            </a:r>
            <a:r>
              <a:rPr lang="en-US" sz="2000" dirty="0" smtClean="0"/>
              <a:t>Adequacy </a:t>
            </a:r>
            <a:r>
              <a:rPr lang="en-US" sz="2000" dirty="0"/>
              <a:t>of home care and </a:t>
            </a:r>
            <a:r>
              <a:rPr lang="en-US" sz="2000" dirty="0" smtClean="0"/>
              <a:t>hospital </a:t>
            </a:r>
            <a:r>
              <a:rPr lang="en-US" sz="2000" dirty="0"/>
              <a:t>readmission for elderly congestive heart failure patients</a:t>
            </a:r>
            <a:r>
              <a:rPr lang="en-US" sz="2000" dirty="0" smtClean="0">
                <a:ea typeface="ヒラギノ角ゴ Pro W3"/>
                <a:cs typeface="ヒラギノ角ゴ Pro W3"/>
              </a:rPr>
              <a:t>)</a:t>
            </a:r>
            <a:endParaRPr lang="en-US" sz="2000" baseline="30000" dirty="0">
              <a:ea typeface="ヒラギノ角ゴ Pro W3"/>
              <a:cs typeface="ヒラギノ角ゴ Pro W3"/>
            </a:endParaRPr>
          </a:p>
          <a:p>
            <a:pPr marL="365760" lvl="1" indent="0">
              <a:lnSpc>
                <a:spcPct val="90000"/>
              </a:lnSpc>
              <a:buNone/>
            </a:pPr>
            <a:endParaRPr lang="en-US" sz="2000" dirty="0">
              <a:ea typeface="ヒラギノ角ゴ Pro W3"/>
              <a:cs typeface="ヒラギノ角ゴ Pro W3"/>
            </a:endParaRPr>
          </a:p>
          <a:p>
            <a:pPr marL="0" indent="0">
              <a:buNone/>
            </a:pPr>
            <a:endParaRPr lang="en-US" sz="2000" dirty="0"/>
          </a:p>
        </p:txBody>
      </p:sp>
      <p:pic>
        <p:nvPicPr>
          <p:cNvPr id="12299" name="Picture 11" descr="C:\Documents and Settings\bwatson\My Documents\Downloads\COL.SPH.UNIV.NOTL.SM.PMS.PNG"/>
          <p:cNvPicPr>
            <a:picLocks noChangeAspect="1" noChangeArrowheads="1"/>
          </p:cNvPicPr>
          <p:nvPr/>
        </p:nvPicPr>
        <p:blipFill>
          <a:blip r:embed="rId2" cstate="print"/>
          <a:srcRect/>
          <a:stretch>
            <a:fillRect/>
          </a:stretch>
        </p:blipFill>
        <p:spPr bwMode="auto">
          <a:xfrm>
            <a:off x="457200" y="6115050"/>
            <a:ext cx="2495550" cy="742950"/>
          </a:xfrm>
          <a:prstGeom prst="rect">
            <a:avLst/>
          </a:prstGeom>
          <a:noFill/>
        </p:spPr>
      </p:pic>
    </p:spTree>
    <p:extLst>
      <p:ext uri="{BB962C8B-B14F-4D97-AF65-F5344CB8AC3E}">
        <p14:creationId xmlns:p14="http://schemas.microsoft.com/office/powerpoint/2010/main" val="20662346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6096000"/>
            <a:ext cx="25146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0" name="Rectangle 2"/>
          <p:cNvSpPr>
            <a:spLocks noGrp="1" noChangeArrowheads="1"/>
          </p:cNvSpPr>
          <p:nvPr>
            <p:ph type="title"/>
          </p:nvPr>
        </p:nvSpPr>
        <p:spPr/>
        <p:txBody>
          <a:bodyPr/>
          <a:lstStyle/>
          <a:p>
            <a:r>
              <a:rPr lang="en-US" dirty="0" smtClean="0"/>
              <a:t>Improving Care Transitions</a:t>
            </a:r>
            <a:endParaRPr lang="en-US" dirty="0"/>
          </a:p>
        </p:txBody>
      </p:sp>
      <p:sp>
        <p:nvSpPr>
          <p:cNvPr id="12291" name="Rectangle 3"/>
          <p:cNvSpPr>
            <a:spLocks noGrp="1" noChangeArrowheads="1"/>
          </p:cNvSpPr>
          <p:nvPr>
            <p:ph idx="1"/>
          </p:nvPr>
        </p:nvSpPr>
        <p:spPr/>
        <p:txBody>
          <a:bodyPr/>
          <a:lstStyle/>
          <a:p>
            <a:pPr lvl="1"/>
            <a:r>
              <a:rPr lang="en-US" dirty="0"/>
              <a:t>Promote patient safety</a:t>
            </a:r>
          </a:p>
          <a:p>
            <a:pPr lvl="1"/>
            <a:r>
              <a:rPr lang="en-US" dirty="0" smtClean="0"/>
              <a:t>Enhance </a:t>
            </a:r>
            <a:r>
              <a:rPr lang="en-US" dirty="0"/>
              <a:t>patient satisfaction </a:t>
            </a:r>
          </a:p>
          <a:p>
            <a:pPr lvl="1"/>
            <a:r>
              <a:rPr lang="en-US" dirty="0" smtClean="0"/>
              <a:t>Promote communication </a:t>
            </a:r>
            <a:r>
              <a:rPr lang="en-US" dirty="0"/>
              <a:t>between care </a:t>
            </a:r>
            <a:r>
              <a:rPr lang="en-US" dirty="0" smtClean="0"/>
              <a:t>settings</a:t>
            </a:r>
          </a:p>
          <a:p>
            <a:pPr lvl="1"/>
            <a:r>
              <a:rPr lang="en-US" dirty="0"/>
              <a:t>Prevent re-hospitalization by </a:t>
            </a:r>
            <a:r>
              <a:rPr lang="en-US" dirty="0" smtClean="0"/>
              <a:t>addressing major causes of adverse outcomes</a:t>
            </a:r>
            <a:endParaRPr lang="en-US" dirty="0"/>
          </a:p>
          <a:p>
            <a:pPr lvl="2"/>
            <a:r>
              <a:rPr lang="en-US" dirty="0" smtClean="0"/>
              <a:t>Psychosocial </a:t>
            </a:r>
            <a:r>
              <a:rPr lang="en-US" dirty="0"/>
              <a:t>factors affecting the access to and utilization of quality post-discharge care</a:t>
            </a:r>
          </a:p>
          <a:p>
            <a:pPr lvl="1"/>
            <a:endParaRPr lang="en-US" dirty="0"/>
          </a:p>
        </p:txBody>
      </p:sp>
      <p:pic>
        <p:nvPicPr>
          <p:cNvPr id="12299" name="Picture 11" descr="C:\Documents and Settings\bwatson\My Documents\Downloads\COL.SPH.UNIV.NOTL.SM.PMS.PNG"/>
          <p:cNvPicPr>
            <a:picLocks noChangeAspect="1" noChangeArrowheads="1"/>
          </p:cNvPicPr>
          <p:nvPr/>
        </p:nvPicPr>
        <p:blipFill>
          <a:blip r:embed="rId2" cstate="print"/>
          <a:srcRect/>
          <a:stretch>
            <a:fillRect/>
          </a:stretch>
        </p:blipFill>
        <p:spPr bwMode="auto">
          <a:xfrm>
            <a:off x="457200" y="6115050"/>
            <a:ext cx="2495550" cy="742950"/>
          </a:xfrm>
          <a:prstGeom prst="rect">
            <a:avLst/>
          </a:prstGeom>
          <a:noFill/>
        </p:spPr>
      </p:pic>
    </p:spTree>
    <p:extLst>
      <p:ext uri="{BB962C8B-B14F-4D97-AF65-F5344CB8AC3E}">
        <p14:creationId xmlns:p14="http://schemas.microsoft.com/office/powerpoint/2010/main" val="26082100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6096000"/>
            <a:ext cx="25146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0" name="Rectangle 2"/>
          <p:cNvSpPr>
            <a:spLocks noGrp="1" noChangeArrowheads="1"/>
          </p:cNvSpPr>
          <p:nvPr>
            <p:ph type="title"/>
          </p:nvPr>
        </p:nvSpPr>
        <p:spPr/>
        <p:txBody>
          <a:bodyPr>
            <a:normAutofit fontScale="90000"/>
          </a:bodyPr>
          <a:lstStyle/>
          <a:p>
            <a:r>
              <a:rPr lang="en-US" dirty="0"/>
              <a:t>Evidence-based interventions to improve care transitions</a:t>
            </a:r>
            <a:br>
              <a:rPr lang="en-US" dirty="0"/>
            </a:br>
            <a:endParaRPr lang="en-US" dirty="0"/>
          </a:p>
        </p:txBody>
      </p:sp>
      <p:sp>
        <p:nvSpPr>
          <p:cNvPr id="12291" name="Rectangle 3"/>
          <p:cNvSpPr>
            <a:spLocks noGrp="1" noChangeArrowheads="1"/>
          </p:cNvSpPr>
          <p:nvPr>
            <p:ph idx="1"/>
          </p:nvPr>
        </p:nvSpPr>
        <p:spPr>
          <a:xfrm>
            <a:off x="457200" y="1752600"/>
            <a:ext cx="8305800" cy="4572000"/>
          </a:xfrm>
        </p:spPr>
        <p:txBody>
          <a:bodyPr/>
          <a:lstStyle/>
          <a:p>
            <a:pPr lvl="1"/>
            <a:r>
              <a:rPr lang="en-US" dirty="0" smtClean="0"/>
              <a:t>BOOST </a:t>
            </a:r>
            <a:r>
              <a:rPr lang="en-US" sz="2400" dirty="0" smtClean="0"/>
              <a:t>(Williams)</a:t>
            </a:r>
          </a:p>
          <a:p>
            <a:pPr lvl="1"/>
            <a:r>
              <a:rPr lang="en-US" dirty="0" smtClean="0"/>
              <a:t>Project RED </a:t>
            </a:r>
            <a:r>
              <a:rPr lang="en-US" sz="2400" dirty="0" smtClean="0"/>
              <a:t>(Jack)</a:t>
            </a:r>
          </a:p>
          <a:p>
            <a:pPr lvl="1"/>
            <a:r>
              <a:rPr lang="en-US" dirty="0"/>
              <a:t>Care Transitions Intervention </a:t>
            </a:r>
            <a:r>
              <a:rPr lang="en-US" sz="2400" dirty="0"/>
              <a:t>(Coleman)</a:t>
            </a:r>
          </a:p>
          <a:p>
            <a:pPr lvl="1"/>
            <a:r>
              <a:rPr lang="en-US" dirty="0"/>
              <a:t>Transitional Care Model </a:t>
            </a:r>
            <a:r>
              <a:rPr lang="en-US" sz="2400" dirty="0"/>
              <a:t>(Naylor)</a:t>
            </a:r>
          </a:p>
          <a:p>
            <a:pPr lvl="1"/>
            <a:r>
              <a:rPr lang="en-US" dirty="0" smtClean="0"/>
              <a:t>Illinois Transitional Care Consortium Bridge </a:t>
            </a:r>
            <a:r>
              <a:rPr lang="en-US" sz="2400" dirty="0" smtClean="0"/>
              <a:t>(Altfeld, ITCC) </a:t>
            </a:r>
          </a:p>
          <a:p>
            <a:pPr lvl="1"/>
            <a:r>
              <a:rPr lang="en-US" dirty="0"/>
              <a:t>Enhanced Discharge Planning Program (Altfeld, Golden, Rooney, Perry et al)</a:t>
            </a:r>
          </a:p>
          <a:p>
            <a:pPr lvl="1"/>
            <a:endParaRPr lang="en-US" dirty="0"/>
          </a:p>
        </p:txBody>
      </p:sp>
      <p:pic>
        <p:nvPicPr>
          <p:cNvPr id="12299" name="Picture 11" descr="C:\Documents and Settings\bwatson\My Documents\Downloads\COL.SPH.UNIV.NOTL.SM.PMS.PNG"/>
          <p:cNvPicPr>
            <a:picLocks noChangeAspect="1" noChangeArrowheads="1"/>
          </p:cNvPicPr>
          <p:nvPr/>
        </p:nvPicPr>
        <p:blipFill>
          <a:blip r:embed="rId2" cstate="print"/>
          <a:srcRect/>
          <a:stretch>
            <a:fillRect/>
          </a:stretch>
        </p:blipFill>
        <p:spPr bwMode="auto">
          <a:xfrm>
            <a:off x="457200" y="6115050"/>
            <a:ext cx="2495550" cy="742950"/>
          </a:xfrm>
          <a:prstGeom prst="rect">
            <a:avLst/>
          </a:prstGeom>
          <a:noFill/>
        </p:spPr>
      </p:pic>
    </p:spTree>
    <p:extLst>
      <p:ext uri="{BB962C8B-B14F-4D97-AF65-F5344CB8AC3E}">
        <p14:creationId xmlns:p14="http://schemas.microsoft.com/office/powerpoint/2010/main" val="17877973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6096000"/>
            <a:ext cx="25146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0" name="Rectangle 2"/>
          <p:cNvSpPr>
            <a:spLocks noGrp="1" noChangeArrowheads="1"/>
          </p:cNvSpPr>
          <p:nvPr>
            <p:ph type="title"/>
          </p:nvPr>
        </p:nvSpPr>
        <p:spPr>
          <a:xfrm>
            <a:off x="152400" y="228600"/>
            <a:ext cx="8991600" cy="1143000"/>
          </a:xfrm>
        </p:spPr>
        <p:txBody>
          <a:bodyPr>
            <a:noAutofit/>
          </a:bodyPr>
          <a:lstStyle/>
          <a:p>
            <a:r>
              <a:rPr lang="en-US" sz="3200" dirty="0">
                <a:solidFill>
                  <a:schemeClr val="bg1">
                    <a:lumMod val="50000"/>
                  </a:schemeClr>
                </a:solidFill>
              </a:rPr>
              <a:t>Evidence-based interventions to improve </a:t>
            </a:r>
            <a:r>
              <a:rPr lang="en-US" sz="3200" dirty="0" smtClean="0">
                <a:solidFill>
                  <a:schemeClr val="bg1">
                    <a:lumMod val="50000"/>
                  </a:schemeClr>
                </a:solidFill>
              </a:rPr>
              <a:t>care transitions</a:t>
            </a:r>
            <a:endParaRPr lang="en-US" sz="3200" dirty="0">
              <a:solidFill>
                <a:schemeClr val="bg1">
                  <a:lumMod val="50000"/>
                </a:schemeClr>
              </a:solidFill>
            </a:endParaRPr>
          </a:p>
        </p:txBody>
      </p:sp>
      <p:sp>
        <p:nvSpPr>
          <p:cNvPr id="12291" name="Rectangle 3"/>
          <p:cNvSpPr>
            <a:spLocks noGrp="1" noChangeArrowheads="1"/>
          </p:cNvSpPr>
          <p:nvPr>
            <p:ph idx="1"/>
          </p:nvPr>
        </p:nvSpPr>
        <p:spPr>
          <a:xfrm>
            <a:off x="457200" y="1676400"/>
            <a:ext cx="8305800" cy="4648200"/>
          </a:xfrm>
        </p:spPr>
        <p:txBody>
          <a:bodyPr/>
          <a:lstStyle/>
          <a:p>
            <a:pPr lvl="1"/>
            <a:r>
              <a:rPr lang="en-US" dirty="0" smtClean="0"/>
              <a:t>BOOST </a:t>
            </a:r>
          </a:p>
          <a:p>
            <a:pPr lvl="1"/>
            <a:r>
              <a:rPr lang="en-US" dirty="0" smtClean="0"/>
              <a:t>Project RED </a:t>
            </a:r>
          </a:p>
          <a:p>
            <a:pPr lvl="1"/>
            <a:r>
              <a:rPr lang="en-US" dirty="0" smtClean="0"/>
              <a:t>Care </a:t>
            </a:r>
            <a:r>
              <a:rPr lang="en-US" dirty="0"/>
              <a:t>Transitions Intervention </a:t>
            </a:r>
            <a:endParaRPr lang="en-US" dirty="0" smtClean="0"/>
          </a:p>
          <a:p>
            <a:pPr lvl="1"/>
            <a:r>
              <a:rPr lang="en-US" dirty="0" smtClean="0"/>
              <a:t>Transitional </a:t>
            </a:r>
            <a:r>
              <a:rPr lang="en-US" dirty="0"/>
              <a:t>Care Model </a:t>
            </a:r>
            <a:endParaRPr lang="en-US" sz="2400" dirty="0" smtClean="0"/>
          </a:p>
          <a:p>
            <a:pPr lvl="1"/>
            <a:r>
              <a:rPr lang="en-US" dirty="0" smtClean="0"/>
              <a:t>Illinois Transitional Care Consortium Bridge</a:t>
            </a:r>
          </a:p>
          <a:p>
            <a:pPr lvl="1"/>
            <a:r>
              <a:rPr lang="en-US" b="1" i="1" dirty="0"/>
              <a:t>Enhanced Discharge Planning Program</a:t>
            </a:r>
            <a:endParaRPr lang="en-US" dirty="0" smtClean="0"/>
          </a:p>
          <a:p>
            <a:pPr marL="457200" lvl="1" indent="0">
              <a:buNone/>
            </a:pPr>
            <a:r>
              <a:rPr lang="en-US" sz="4000" i="1" dirty="0" smtClean="0">
                <a:solidFill>
                  <a:srgbClr val="9D2140"/>
                </a:solidFill>
              </a:rPr>
              <a:t>How are they different?</a:t>
            </a:r>
            <a:endParaRPr lang="en-US" sz="4000" i="1" dirty="0">
              <a:solidFill>
                <a:srgbClr val="9D2140"/>
              </a:solidFill>
            </a:endParaRPr>
          </a:p>
        </p:txBody>
      </p:sp>
      <p:pic>
        <p:nvPicPr>
          <p:cNvPr id="12299" name="Picture 11" descr="C:\Documents and Settings\bwatson\My Documents\Downloads\COL.SPH.UNIV.NOTL.SM.PMS.PNG"/>
          <p:cNvPicPr>
            <a:picLocks noChangeAspect="1" noChangeArrowheads="1"/>
          </p:cNvPicPr>
          <p:nvPr/>
        </p:nvPicPr>
        <p:blipFill>
          <a:blip r:embed="rId2" cstate="print"/>
          <a:srcRect/>
          <a:stretch>
            <a:fillRect/>
          </a:stretch>
        </p:blipFill>
        <p:spPr bwMode="auto">
          <a:xfrm>
            <a:off x="457200" y="6115050"/>
            <a:ext cx="2495550" cy="742950"/>
          </a:xfrm>
          <a:prstGeom prst="rect">
            <a:avLst/>
          </a:prstGeom>
          <a:noFill/>
        </p:spPr>
      </p:pic>
    </p:spTree>
    <p:extLst>
      <p:ext uri="{BB962C8B-B14F-4D97-AF65-F5344CB8AC3E}">
        <p14:creationId xmlns:p14="http://schemas.microsoft.com/office/powerpoint/2010/main" val="16700815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6096000"/>
            <a:ext cx="25146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0" name="Rectangle 2"/>
          <p:cNvSpPr>
            <a:spLocks noGrp="1" noChangeArrowheads="1"/>
          </p:cNvSpPr>
          <p:nvPr>
            <p:ph type="title"/>
          </p:nvPr>
        </p:nvSpPr>
        <p:spPr/>
        <p:txBody>
          <a:bodyPr>
            <a:normAutofit fontScale="90000"/>
          </a:bodyPr>
          <a:lstStyle/>
          <a:p>
            <a:r>
              <a:rPr lang="en-US" dirty="0"/>
              <a:t>Evidence-based interventions </a:t>
            </a:r>
            <a:br>
              <a:rPr lang="en-US" dirty="0"/>
            </a:br>
            <a:endParaRPr lang="en-US" dirty="0"/>
          </a:p>
        </p:txBody>
      </p:sp>
      <p:sp>
        <p:nvSpPr>
          <p:cNvPr id="12291" name="Rectangle 3"/>
          <p:cNvSpPr>
            <a:spLocks noGrp="1" noChangeArrowheads="1"/>
          </p:cNvSpPr>
          <p:nvPr>
            <p:ph idx="1"/>
          </p:nvPr>
        </p:nvSpPr>
        <p:spPr>
          <a:xfrm>
            <a:off x="76200" y="1981200"/>
            <a:ext cx="8991600" cy="4343400"/>
          </a:xfrm>
        </p:spPr>
        <p:txBody>
          <a:bodyPr>
            <a:normAutofit lnSpcReduction="10000"/>
          </a:bodyPr>
          <a:lstStyle/>
          <a:p>
            <a:pPr lvl="1"/>
            <a:r>
              <a:rPr lang="en-US" sz="2400" dirty="0" smtClean="0"/>
              <a:t>BOOST – </a:t>
            </a:r>
            <a:r>
              <a:rPr lang="en-US" sz="2000" dirty="0" smtClean="0">
                <a:solidFill>
                  <a:srgbClr val="0070C0"/>
                </a:solidFill>
              </a:rPr>
              <a:t>hospital based, discharge planning/teaching intervention</a:t>
            </a:r>
            <a:endParaRPr lang="en-US" sz="2000" dirty="0" smtClean="0"/>
          </a:p>
          <a:p>
            <a:pPr lvl="1"/>
            <a:r>
              <a:rPr lang="en-US" sz="2400" dirty="0" smtClean="0"/>
              <a:t>Project RED - </a:t>
            </a:r>
            <a:r>
              <a:rPr lang="en-US" sz="2000" dirty="0">
                <a:solidFill>
                  <a:srgbClr val="0070C0"/>
                </a:solidFill>
              </a:rPr>
              <a:t>hospital based, discharge planning/teaching </a:t>
            </a:r>
            <a:r>
              <a:rPr lang="en-US" sz="2000" dirty="0" smtClean="0">
                <a:solidFill>
                  <a:srgbClr val="0070C0"/>
                </a:solidFill>
              </a:rPr>
              <a:t>intervention</a:t>
            </a:r>
            <a:endParaRPr lang="en-US" sz="2000" dirty="0" smtClean="0"/>
          </a:p>
          <a:p>
            <a:pPr lvl="1"/>
            <a:r>
              <a:rPr lang="en-US" sz="2400" dirty="0" smtClean="0"/>
              <a:t>Care </a:t>
            </a:r>
            <a:r>
              <a:rPr lang="en-US" sz="2400" dirty="0"/>
              <a:t>Transitions Intervention </a:t>
            </a:r>
            <a:r>
              <a:rPr lang="en-US" sz="2400" dirty="0" smtClean="0"/>
              <a:t>– </a:t>
            </a:r>
            <a:r>
              <a:rPr lang="en-US" sz="2000" dirty="0" smtClean="0">
                <a:solidFill>
                  <a:srgbClr val="0070C0"/>
                </a:solidFill>
              </a:rPr>
              <a:t>hospital to home, advanced practice nursing model, care coordination through home visits</a:t>
            </a:r>
          </a:p>
          <a:p>
            <a:pPr lvl="1"/>
            <a:r>
              <a:rPr lang="en-US" sz="2400" dirty="0" smtClean="0"/>
              <a:t>Transitional </a:t>
            </a:r>
            <a:r>
              <a:rPr lang="en-US" sz="2400" dirty="0"/>
              <a:t>Care Model </a:t>
            </a:r>
            <a:r>
              <a:rPr lang="en-US" sz="2400" dirty="0" smtClean="0"/>
              <a:t>– </a:t>
            </a:r>
            <a:r>
              <a:rPr lang="en-US" sz="2000" dirty="0" smtClean="0">
                <a:solidFill>
                  <a:srgbClr val="0070C0"/>
                </a:solidFill>
              </a:rPr>
              <a:t>hospital to home, transitions coach, enhanced communication across levels and between providers </a:t>
            </a:r>
          </a:p>
          <a:p>
            <a:pPr lvl="1"/>
            <a:r>
              <a:rPr lang="en-US" sz="2400" dirty="0" smtClean="0"/>
              <a:t>Illinois Transitional Care Consortium Bridge – </a:t>
            </a:r>
            <a:r>
              <a:rPr lang="en-US" sz="2000" dirty="0" smtClean="0">
                <a:solidFill>
                  <a:srgbClr val="0070C0"/>
                </a:solidFill>
              </a:rPr>
              <a:t>social work coordination, emphasis on post d/c follow up</a:t>
            </a:r>
          </a:p>
          <a:p>
            <a:pPr lvl="1"/>
            <a:r>
              <a:rPr lang="en-US" sz="2400" b="1" i="1" dirty="0"/>
              <a:t>Enhanced Discharge Planning </a:t>
            </a:r>
            <a:r>
              <a:rPr lang="en-US" sz="2400" b="1" i="1" dirty="0" smtClean="0"/>
              <a:t>Program</a:t>
            </a:r>
            <a:endParaRPr lang="en-US" sz="2400" dirty="0" smtClean="0"/>
          </a:p>
        </p:txBody>
      </p:sp>
      <p:pic>
        <p:nvPicPr>
          <p:cNvPr id="12299" name="Picture 11" descr="C:\Documents and Settings\bwatson\My Documents\Downloads\COL.SPH.UNIV.NOTL.SM.PMS.PNG"/>
          <p:cNvPicPr>
            <a:picLocks noChangeAspect="1" noChangeArrowheads="1"/>
          </p:cNvPicPr>
          <p:nvPr/>
        </p:nvPicPr>
        <p:blipFill>
          <a:blip r:embed="rId2" cstate="print"/>
          <a:srcRect/>
          <a:stretch>
            <a:fillRect/>
          </a:stretch>
        </p:blipFill>
        <p:spPr bwMode="auto">
          <a:xfrm>
            <a:off x="457200" y="6115050"/>
            <a:ext cx="2495550" cy="742950"/>
          </a:xfrm>
          <a:prstGeom prst="rect">
            <a:avLst/>
          </a:prstGeom>
          <a:noFill/>
        </p:spPr>
      </p:pic>
    </p:spTree>
    <p:extLst>
      <p:ext uri="{BB962C8B-B14F-4D97-AF65-F5344CB8AC3E}">
        <p14:creationId xmlns:p14="http://schemas.microsoft.com/office/powerpoint/2010/main" val="41906047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04800" y="0"/>
            <a:ext cx="8686800" cy="1143000"/>
          </a:xfrm>
        </p:spPr>
        <p:txBody>
          <a:bodyPr>
            <a:normAutofit fontScale="90000"/>
          </a:bodyPr>
          <a:lstStyle/>
          <a:p>
            <a:r>
              <a:rPr lang="en-US" dirty="0" smtClean="0"/>
              <a:t>Enhanced Discharge Planning Program</a:t>
            </a:r>
            <a:endParaRPr lang="en-US" dirty="0"/>
          </a:p>
        </p:txBody>
      </p:sp>
      <p:sp>
        <p:nvSpPr>
          <p:cNvPr id="30723" name="Rectangle 3"/>
          <p:cNvSpPr>
            <a:spLocks noGrp="1" noChangeArrowheads="1"/>
          </p:cNvSpPr>
          <p:nvPr>
            <p:ph type="body" sz="half" idx="1"/>
          </p:nvPr>
        </p:nvSpPr>
        <p:spPr>
          <a:xfrm>
            <a:off x="685800" y="1981200"/>
            <a:ext cx="8077200" cy="4038600"/>
          </a:xfrm>
        </p:spPr>
        <p:txBody>
          <a:bodyPr/>
          <a:lstStyle/>
          <a:p>
            <a:r>
              <a:rPr lang="en-US" dirty="0" smtClean="0"/>
              <a:t>Telephone intervention</a:t>
            </a:r>
          </a:p>
          <a:p>
            <a:r>
              <a:rPr lang="en-US" dirty="0" smtClean="0"/>
              <a:t>Master’s level social workers </a:t>
            </a:r>
          </a:p>
          <a:p>
            <a:r>
              <a:rPr lang="en-US" dirty="0" smtClean="0"/>
              <a:t>Bio psychosocial focus </a:t>
            </a:r>
          </a:p>
          <a:p>
            <a:r>
              <a:rPr lang="en-US" dirty="0" smtClean="0"/>
              <a:t>Patient referrals based on electronic medical record</a:t>
            </a:r>
          </a:p>
          <a:p>
            <a:r>
              <a:rPr lang="en-US" dirty="0" smtClean="0"/>
              <a:t>Core intervention - 48 hour post discharge telephone assessment</a:t>
            </a:r>
            <a:endParaRPr lang="en-US" dirty="0"/>
          </a:p>
        </p:txBody>
      </p:sp>
      <p:sp>
        <p:nvSpPr>
          <p:cNvPr id="8" name="Rectangle 7"/>
          <p:cNvSpPr/>
          <p:nvPr/>
        </p:nvSpPr>
        <p:spPr>
          <a:xfrm>
            <a:off x="457200" y="6096000"/>
            <a:ext cx="25146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11" descr="C:\Documents and Settings\bwatson\My Documents\Downloads\COL.SPH.UNIV.NOTL.SM.PMS.PNG"/>
          <p:cNvPicPr>
            <a:picLocks noChangeAspect="1" noChangeArrowheads="1"/>
          </p:cNvPicPr>
          <p:nvPr/>
        </p:nvPicPr>
        <p:blipFill>
          <a:blip r:embed="rId2" cstate="print"/>
          <a:srcRect/>
          <a:stretch>
            <a:fillRect/>
          </a:stretch>
        </p:blipFill>
        <p:spPr bwMode="auto">
          <a:xfrm>
            <a:off x="457200" y="6115050"/>
            <a:ext cx="2495550" cy="742950"/>
          </a:xfrm>
          <a:prstGeom prst="rect">
            <a:avLst/>
          </a:prstGeom>
          <a:noFill/>
        </p:spPr>
      </p:pic>
    </p:spTree>
    <p:extLst>
      <p:ext uri="{BB962C8B-B14F-4D97-AF65-F5344CB8AC3E}">
        <p14:creationId xmlns:p14="http://schemas.microsoft.com/office/powerpoint/2010/main" val="32147292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28600" y="304800"/>
            <a:ext cx="8686800" cy="1143000"/>
          </a:xfrm>
        </p:spPr>
        <p:txBody>
          <a:bodyPr>
            <a:normAutofit fontScale="90000"/>
          </a:bodyPr>
          <a:lstStyle/>
          <a:p>
            <a:r>
              <a:rPr lang="en-US" dirty="0" smtClean="0"/>
              <a:t>Enhanced Discharge Planning Program</a:t>
            </a:r>
            <a:endParaRPr lang="en-US" dirty="0"/>
          </a:p>
        </p:txBody>
      </p:sp>
      <p:sp>
        <p:nvSpPr>
          <p:cNvPr id="30723" name="Rectangle 3"/>
          <p:cNvSpPr>
            <a:spLocks noGrp="1" noChangeArrowheads="1"/>
          </p:cNvSpPr>
          <p:nvPr>
            <p:ph type="body" sz="half" idx="1"/>
          </p:nvPr>
        </p:nvSpPr>
        <p:spPr>
          <a:xfrm>
            <a:off x="685800" y="2133600"/>
            <a:ext cx="8077200" cy="3886200"/>
          </a:xfrm>
        </p:spPr>
        <p:txBody>
          <a:bodyPr/>
          <a:lstStyle/>
          <a:p>
            <a:r>
              <a:rPr lang="en-US" dirty="0"/>
              <a:t>Randomized controlled trial of 720 patients</a:t>
            </a:r>
          </a:p>
          <a:p>
            <a:pPr lvl="1"/>
            <a:r>
              <a:rPr lang="en-US" dirty="0"/>
              <a:t>All patients older than 65 with </a:t>
            </a:r>
            <a:r>
              <a:rPr lang="en-US" dirty="0" smtClean="0"/>
              <a:t>medical and psychosocial risk factors</a:t>
            </a:r>
            <a:endParaRPr lang="en-US" dirty="0"/>
          </a:p>
          <a:p>
            <a:pPr lvl="1"/>
            <a:r>
              <a:rPr lang="en-US" dirty="0" smtClean="0"/>
              <a:t>Randomized to follow-up intervention or usual care</a:t>
            </a:r>
          </a:p>
          <a:p>
            <a:r>
              <a:rPr lang="en-US" dirty="0" smtClean="0"/>
              <a:t>Qualitative </a:t>
            </a:r>
            <a:r>
              <a:rPr lang="en-US" dirty="0"/>
              <a:t>study </a:t>
            </a:r>
          </a:p>
          <a:p>
            <a:pPr lvl="1"/>
            <a:r>
              <a:rPr lang="en-US" dirty="0"/>
              <a:t>Interviews with intervention social workers</a:t>
            </a:r>
          </a:p>
          <a:p>
            <a:endParaRPr lang="en-US" dirty="0"/>
          </a:p>
        </p:txBody>
      </p:sp>
      <p:sp>
        <p:nvSpPr>
          <p:cNvPr id="8" name="Rectangle 7"/>
          <p:cNvSpPr/>
          <p:nvPr/>
        </p:nvSpPr>
        <p:spPr>
          <a:xfrm>
            <a:off x="457200" y="6096000"/>
            <a:ext cx="25146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11" descr="C:\Documents and Settings\bwatson\My Documents\Downloads\COL.SPH.UNIV.NOTL.SM.PMS.PNG"/>
          <p:cNvPicPr>
            <a:picLocks noChangeAspect="1" noChangeArrowheads="1"/>
          </p:cNvPicPr>
          <p:nvPr/>
        </p:nvPicPr>
        <p:blipFill>
          <a:blip r:embed="rId2" cstate="print"/>
          <a:srcRect/>
          <a:stretch>
            <a:fillRect/>
          </a:stretch>
        </p:blipFill>
        <p:spPr bwMode="auto">
          <a:xfrm>
            <a:off x="457200" y="6115050"/>
            <a:ext cx="2495550" cy="742950"/>
          </a:xfrm>
          <a:prstGeom prst="rect">
            <a:avLst/>
          </a:prstGeom>
          <a:noFill/>
        </p:spPr>
      </p:pic>
    </p:spTree>
    <p:extLst>
      <p:ext uri="{BB962C8B-B14F-4D97-AF65-F5344CB8AC3E}">
        <p14:creationId xmlns:p14="http://schemas.microsoft.com/office/powerpoint/2010/main" val="39085122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28600" y="0"/>
            <a:ext cx="8763000" cy="1143000"/>
          </a:xfrm>
        </p:spPr>
        <p:txBody>
          <a:bodyPr>
            <a:normAutofit fontScale="90000"/>
          </a:bodyPr>
          <a:lstStyle/>
          <a:p>
            <a:r>
              <a:rPr lang="en-US" dirty="0" smtClean="0"/>
              <a:t>Enhanced Discharge Planning Program intervention</a:t>
            </a:r>
            <a:endParaRPr lang="en-US" dirty="0"/>
          </a:p>
        </p:txBody>
      </p:sp>
      <p:sp>
        <p:nvSpPr>
          <p:cNvPr id="30723" name="Rectangle 3"/>
          <p:cNvSpPr>
            <a:spLocks noGrp="1" noChangeArrowheads="1"/>
          </p:cNvSpPr>
          <p:nvPr>
            <p:ph type="body" sz="half" idx="1"/>
          </p:nvPr>
        </p:nvSpPr>
        <p:spPr>
          <a:xfrm>
            <a:off x="685800" y="1600200"/>
            <a:ext cx="8077200" cy="4419600"/>
          </a:xfrm>
        </p:spPr>
        <p:txBody>
          <a:bodyPr/>
          <a:lstStyle/>
          <a:p>
            <a:r>
              <a:rPr lang="en-US" sz="2800" dirty="0" smtClean="0"/>
              <a:t>The </a:t>
            </a:r>
            <a:r>
              <a:rPr lang="en-US" sz="2800" dirty="0"/>
              <a:t>mean duration of the intervention was 5.8 days (s.d.=11.3) </a:t>
            </a:r>
            <a:endParaRPr lang="en-US" sz="2800" dirty="0" smtClean="0"/>
          </a:p>
          <a:p>
            <a:pPr lvl="1"/>
            <a:r>
              <a:rPr lang="en-US" sz="2400" dirty="0" smtClean="0"/>
              <a:t>Range 1 </a:t>
            </a:r>
            <a:r>
              <a:rPr lang="en-US" sz="2400" dirty="0"/>
              <a:t>to 72 days</a:t>
            </a:r>
            <a:r>
              <a:rPr lang="en-US" sz="2400" dirty="0" smtClean="0"/>
              <a:t>.</a:t>
            </a:r>
          </a:p>
          <a:p>
            <a:r>
              <a:rPr lang="en-US" sz="2800" dirty="0" smtClean="0"/>
              <a:t> </a:t>
            </a:r>
            <a:r>
              <a:rPr lang="en-US" sz="2800" dirty="0"/>
              <a:t>The </a:t>
            </a:r>
            <a:r>
              <a:rPr lang="en-US" sz="2800" dirty="0" smtClean="0"/>
              <a:t>mean number </a:t>
            </a:r>
            <a:r>
              <a:rPr lang="en-US" sz="2800" dirty="0"/>
              <a:t>of contacts </a:t>
            </a:r>
            <a:r>
              <a:rPr lang="en-US" sz="2800" dirty="0" smtClean="0"/>
              <a:t>was </a:t>
            </a:r>
            <a:r>
              <a:rPr lang="en-US" sz="2800" dirty="0"/>
              <a:t>5.4 (s.d.= 6.3). </a:t>
            </a:r>
            <a:endParaRPr lang="en-US" sz="2800" dirty="0" smtClean="0"/>
          </a:p>
          <a:p>
            <a:pPr lvl="1"/>
            <a:r>
              <a:rPr lang="en-US" sz="2400" dirty="0" smtClean="0"/>
              <a:t>Range 1 to 44 days</a:t>
            </a:r>
            <a:endParaRPr lang="en-US" sz="2400" dirty="0"/>
          </a:p>
        </p:txBody>
      </p:sp>
      <p:sp>
        <p:nvSpPr>
          <p:cNvPr id="8" name="Rectangle 7"/>
          <p:cNvSpPr/>
          <p:nvPr/>
        </p:nvSpPr>
        <p:spPr>
          <a:xfrm>
            <a:off x="457200" y="6096000"/>
            <a:ext cx="25146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11" descr="C:\Documents and Settings\bwatson\My Documents\Downloads\COL.SPH.UNIV.NOTL.SM.PMS.PNG"/>
          <p:cNvPicPr>
            <a:picLocks noChangeAspect="1" noChangeArrowheads="1"/>
          </p:cNvPicPr>
          <p:nvPr/>
        </p:nvPicPr>
        <p:blipFill>
          <a:blip r:embed="rId2" cstate="print"/>
          <a:srcRect/>
          <a:stretch>
            <a:fillRect/>
          </a:stretch>
        </p:blipFill>
        <p:spPr bwMode="auto">
          <a:xfrm>
            <a:off x="457200" y="6115050"/>
            <a:ext cx="2495550" cy="742950"/>
          </a:xfrm>
          <a:prstGeom prst="rect">
            <a:avLst/>
          </a:prstGeom>
          <a:noFill/>
        </p:spPr>
      </p:pic>
    </p:spTree>
    <p:extLst>
      <p:ext uri="{BB962C8B-B14F-4D97-AF65-F5344CB8AC3E}">
        <p14:creationId xmlns:p14="http://schemas.microsoft.com/office/powerpoint/2010/main" val="20060059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457200" y="0"/>
            <a:ext cx="8229600" cy="846138"/>
          </a:xfrm>
        </p:spPr>
        <p:txBody>
          <a:bodyPr>
            <a:normAutofit fontScale="90000"/>
          </a:bodyPr>
          <a:lstStyle/>
          <a:p>
            <a:pPr eaLnBrk="1" hangingPunct="1"/>
            <a:r>
              <a:rPr lang="en-US" sz="3200" smtClean="0">
                <a:solidFill>
                  <a:srgbClr val="000000"/>
                </a:solidFill>
                <a:ea typeface="ヒラギノ角ゴ Pro W3"/>
                <a:cs typeface="ヒラギノ角ゴ Pro W3"/>
              </a:rPr>
              <a:t>Logistic Regression Analyses – Adherence Outcomes</a:t>
            </a:r>
            <a:endParaRPr lang="en-US" sz="3200" smtClean="0"/>
          </a:p>
        </p:txBody>
      </p:sp>
      <p:graphicFrame>
        <p:nvGraphicFramePr>
          <p:cNvPr id="40036" name="Group 100"/>
          <p:cNvGraphicFramePr>
            <a:graphicFrameLocks noGrp="1"/>
          </p:cNvGraphicFramePr>
          <p:nvPr>
            <p:extLst>
              <p:ext uri="{D42A27DB-BD31-4B8C-83A1-F6EECF244321}">
                <p14:modId xmlns:p14="http://schemas.microsoft.com/office/powerpoint/2010/main" val="4230759969"/>
              </p:ext>
            </p:extLst>
          </p:nvPr>
        </p:nvGraphicFramePr>
        <p:xfrm>
          <a:off x="228600" y="990600"/>
          <a:ext cx="8610600" cy="6472933"/>
        </p:xfrm>
        <a:graphic>
          <a:graphicData uri="http://schemas.openxmlformats.org/drawingml/2006/table">
            <a:tbl>
              <a:tblPr/>
              <a:tblGrid>
                <a:gridCol w="2251075"/>
                <a:gridCol w="2251075"/>
                <a:gridCol w="2439988"/>
                <a:gridCol w="1022350"/>
                <a:gridCol w="646112"/>
              </a:tblGrid>
              <a:tr h="9175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2"/>
                          </a:solidFill>
                          <a:effectLst/>
                          <a:latin typeface="Calibri" pitchFamily="34" charset="0"/>
                          <a:ea typeface="ヒラギノ角ゴ Pro W3"/>
                          <a:cs typeface="ヒラギノ角ゴ Pro W3"/>
                        </a:rPr>
                        <a:t>OUTCOME</a:t>
                      </a:r>
                    </a:p>
                  </a:txBody>
                  <a:tcPr marL="9525" marR="9525" marT="9525" marB="0" anchor="b" horzOverflow="overflow">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2"/>
                          </a:solidFill>
                          <a:effectLst/>
                          <a:latin typeface="Calibri" pitchFamily="34" charset="0"/>
                          <a:ea typeface="ヒラギノ角ゴ Pro W3"/>
                          <a:cs typeface="ヒラギノ角ゴ Pro W3"/>
                        </a:rPr>
                        <a:t>Odds ratio</a:t>
                      </a:r>
                    </a:p>
                  </a:txBody>
                  <a:tcPr marL="9525" marR="9525" marT="9525" marB="0" anchor="b" horzOverflow="overflow">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rPr>
                        <a:t>95%CI Lower</a:t>
                      </a:r>
                    </a:p>
                  </a:txBody>
                  <a:tcPr marL="9525" marR="9525" marT="9525" marB="0" anchor="b" horzOverflow="overflow">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rPr>
                        <a:t>95% CI Upper</a:t>
                      </a:r>
                    </a:p>
                  </a:txBody>
                  <a:tcPr marL="9525" marR="9525" marT="9525" marB="0" anchor="b" horzOverflow="overflow">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6159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2"/>
                          </a:solidFill>
                          <a:effectLst/>
                          <a:latin typeface="Calibri" pitchFamily="34" charset="0"/>
                          <a:ea typeface="ヒラギノ角ゴ Pro W3"/>
                          <a:cs typeface="ヒラギノ角ゴ Pro W3"/>
                        </a:rPr>
                        <a:t>Physician communication</a:t>
                      </a: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2"/>
                          </a:solidFill>
                          <a:effectLst/>
                          <a:latin typeface="Calibri" pitchFamily="34" charset="0"/>
                          <a:ea typeface="ヒラギノ角ゴ Pro W3"/>
                          <a:cs typeface="ヒラギノ角ゴ Pro W3"/>
                        </a:rPr>
                        <a:t>2.04</a:t>
                      </a: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rPr>
                        <a:t>1.28</a:t>
                      </a: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rPr>
                        <a:t>3.24</a:t>
                      </a: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100" b="0" i="0" u="none" strike="noStrike" cap="none" normalizeH="0" baseline="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r h="311150">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100" b="0" i="0" u="none" strike="noStrike" cap="none" normalizeH="0" baseline="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r>
              <a:tr h="6159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rPr>
                        <a:t>Physician appointment</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2"/>
                          </a:solidFill>
                          <a:effectLst/>
                          <a:latin typeface="Calibri" pitchFamily="34" charset="0"/>
                          <a:ea typeface="ヒラギノ角ゴ Pro W3"/>
                          <a:cs typeface="ヒラギノ角ゴ Pro W3"/>
                        </a:rPr>
                        <a:t>2.70</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2"/>
                          </a:solidFill>
                          <a:effectLst/>
                          <a:latin typeface="Calibri" pitchFamily="34" charset="0"/>
                          <a:ea typeface="ヒラギノ角ゴ Pro W3"/>
                          <a:cs typeface="ヒラギノ角ゴ Pro W3"/>
                        </a:rPr>
                        <a:t>1.64</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rPr>
                        <a:t>4.45</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100" b="0" i="0" u="none" strike="noStrike" cap="none" normalizeH="0" baseline="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r>
              <a:tr h="312738">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100" b="0" i="0" u="none" strike="noStrike" cap="none" normalizeH="0" baseline="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r>
              <a:tr h="61436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rPr>
                        <a:t>Physician appointment kept</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rPr>
                        <a:t>2.09</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2"/>
                          </a:solidFill>
                          <a:effectLst/>
                          <a:latin typeface="Calibri" pitchFamily="34" charset="0"/>
                          <a:ea typeface="ヒラギノ角ゴ Pro W3"/>
                          <a:cs typeface="ヒラギノ角ゴ Pro W3"/>
                        </a:rPr>
                        <a:t>1.51</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rPr>
                        <a:t>2.89</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100" b="0" i="0" u="none" strike="noStrike" cap="none" normalizeH="0" baseline="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r>
              <a:tr h="312738">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100" b="0" i="0" u="none" strike="noStrike" cap="none" normalizeH="0" baseline="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r>
              <a:tr h="91916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2"/>
                          </a:solidFill>
                          <a:effectLst/>
                          <a:latin typeface="Calibri" pitchFamily="34" charset="0"/>
                          <a:ea typeface="ヒラギノ角ゴ Pro W3"/>
                          <a:cs typeface="ヒラギノ角ゴ Pro W3"/>
                        </a:rPr>
                        <a:t>Physician appointment made and kept</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rPr>
                        <a:t>2.22</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2"/>
                          </a:solidFill>
                          <a:effectLst/>
                          <a:latin typeface="Calibri" pitchFamily="34" charset="0"/>
                          <a:ea typeface="ヒラギノ角ゴ Pro W3"/>
                          <a:cs typeface="ヒラギノ角ゴ Pro W3"/>
                        </a:rPr>
                        <a:t>1.59</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2"/>
                          </a:solidFill>
                          <a:effectLst/>
                          <a:latin typeface="Calibri" pitchFamily="34" charset="0"/>
                          <a:ea typeface="ヒラギノ角ゴ Pro W3"/>
                          <a:cs typeface="ヒラギノ角ゴ Pro W3"/>
                        </a:rPr>
                        <a:t>3.10</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r>
              <a:tr h="25241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2"/>
                          </a:solidFill>
                          <a:effectLst/>
                          <a:latin typeface="Calibri" pitchFamily="34" charset="0"/>
                          <a:ea typeface="ヒラギノ角ゴ Pro W3"/>
                          <a:cs typeface="ヒラギノ角ゴ Pro W3"/>
                        </a:rPr>
                        <a:t> </a:t>
                      </a:r>
                    </a:p>
                    <a:p>
                      <a:pPr marL="0" marR="0" lvl="0" indent="0" algn="l"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2"/>
                          </a:solidFill>
                          <a:effectLst/>
                          <a:latin typeface="Calibri" pitchFamily="34" charset="0"/>
                          <a:ea typeface="ヒラギノ角ゴ Pro W3"/>
                          <a:cs typeface="ヒラギノ角ゴ Pro W3"/>
                        </a:rPr>
                        <a:t>30 day mortality</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Calibri" pitchFamily="34" charset="0"/>
                          <a:ea typeface="ヒラギノ角ゴ Pro W3"/>
                          <a:cs typeface="ヒラギノ角ゴ Pro W3"/>
                        </a:rPr>
                        <a:t> </a:t>
                      </a:r>
                      <a:r>
                        <a:rPr kumimoji="0" lang="en-US" sz="2000" b="0" i="0" u="none" strike="noStrike" cap="none" normalizeH="0" baseline="0" dirty="0" smtClean="0">
                          <a:ln>
                            <a:noFill/>
                          </a:ln>
                          <a:solidFill>
                            <a:schemeClr val="tx2"/>
                          </a:solidFill>
                          <a:effectLst/>
                          <a:latin typeface="Calibri" pitchFamily="34" charset="0"/>
                          <a:ea typeface="ヒラギノ角ゴ Pro W3"/>
                          <a:cs typeface="ヒラギノ角ゴ Pro W3"/>
                        </a:rPr>
                        <a:t>.38</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Calibri" pitchFamily="34" charset="0"/>
                          <a:ea typeface="ヒラギノ角ゴ Pro W3"/>
                          <a:cs typeface="ヒラギノ角ゴ Pro W3"/>
                        </a:rPr>
                        <a:t> </a:t>
                      </a:r>
                      <a:r>
                        <a:rPr kumimoji="0" lang="en-US" sz="2000" b="0" i="0" u="none" strike="noStrike" cap="none" normalizeH="0" baseline="0" dirty="0" smtClean="0">
                          <a:ln>
                            <a:noFill/>
                          </a:ln>
                          <a:solidFill>
                            <a:schemeClr val="tx2"/>
                          </a:solidFill>
                          <a:effectLst/>
                          <a:latin typeface="Calibri" pitchFamily="34" charset="0"/>
                          <a:ea typeface="ヒラギノ角ゴ Pro W3"/>
                          <a:cs typeface="ヒラギノ角ゴ Pro W3"/>
                        </a:rPr>
                        <a:t>0.16</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Calibri" pitchFamily="34" charset="0"/>
                          <a:ea typeface="ヒラギノ角ゴ Pro W3"/>
                          <a:cs typeface="ヒラギノ角ゴ Pro W3"/>
                        </a:rPr>
                        <a:t> </a:t>
                      </a:r>
                      <a:r>
                        <a:rPr kumimoji="0" lang="en-US" sz="2000" b="0" i="0" u="none" strike="noStrike" cap="none" normalizeH="0" baseline="0" dirty="0" smtClean="0">
                          <a:ln>
                            <a:noFill/>
                          </a:ln>
                          <a:solidFill>
                            <a:schemeClr val="tx2"/>
                          </a:solidFill>
                          <a:effectLst/>
                          <a:latin typeface="Calibri" pitchFamily="34" charset="0"/>
                          <a:ea typeface="ヒラギノ角ゴ Pro W3"/>
                          <a:cs typeface="ヒラギノ角ゴ Pro W3"/>
                        </a:rPr>
                        <a:t>0.88</a:t>
                      </a:r>
                      <a:endParaRPr kumimoji="0" lang="en-US" sz="1600" b="0" i="0" u="none" strike="noStrike" cap="none" normalizeH="0" baseline="0" dirty="0" smtClean="0">
                        <a:ln>
                          <a:noFill/>
                        </a:ln>
                        <a:solidFill>
                          <a:schemeClr val="tx2"/>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2"/>
                          </a:solidFill>
                          <a:effectLst/>
                          <a:latin typeface="Calibri" pitchFamily="34" charset="0"/>
                          <a:ea typeface="ヒラギノ角ゴ Pro W3"/>
                          <a:cs typeface="ヒラギノ角ゴ Pro W3"/>
                        </a:rPr>
                        <a:t> </a:t>
                      </a:r>
                    </a:p>
                  </a:txBody>
                  <a:tcPr marL="9525" marR="9525" marT="9525" marB="0" anchor="b" horzOverflow="overflow">
                    <a:lnL>
                      <a:noFill/>
                    </a:lnL>
                    <a:lnR>
                      <a:noFill/>
                    </a:lnR>
                    <a:lnT>
                      <a:noFill/>
                    </a:lnT>
                    <a:lnB>
                      <a:noFill/>
                    </a:lnB>
                    <a:lnTlToBr>
                      <a:noFill/>
                    </a:lnTlToBr>
                    <a:lnBlToTr>
                      <a:noFill/>
                    </a:lnBlToTr>
                    <a:noFill/>
                  </a:tcPr>
                </a:tc>
              </a:tr>
              <a:tr h="252413">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000" b="0" i="1" u="none" strike="noStrike" cap="none" normalizeH="0" baseline="0" dirty="0" smtClean="0">
                          <a:ln>
                            <a:noFill/>
                          </a:ln>
                          <a:solidFill>
                            <a:srgbClr val="000000"/>
                          </a:solidFill>
                          <a:effectLst/>
                          <a:latin typeface="Calibri" pitchFamily="34" charset="0"/>
                          <a:ea typeface="ヒラギノ角ゴ Pro W3"/>
                          <a:cs typeface="ヒラギノ角ゴ Pro W3"/>
                        </a:rPr>
                        <a:t>Note: All models are adjusted for Admission type, prior admission in past year, coping, insurance except mortality which was adjusted for coping since other covariates not significant when included in the model</a:t>
                      </a:r>
                    </a:p>
                  </a:txBody>
                  <a:tcPr marL="9525" marR="9525" marT="9525" marB="0" anchor="b"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1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r>
              <a:tr h="495300">
                <a:tc gridSpan="3">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600" b="0" i="1" u="none" strike="noStrike" cap="none" normalizeH="0" baseline="0" dirty="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1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r>
              <a:tr h="247650">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000000"/>
                        </a:solidFill>
                        <a:effectLst/>
                        <a:latin typeface="Calibri" pitchFamily="34" charset="0"/>
                        <a:ea typeface="ヒラギノ角ゴ Pro W3"/>
                        <a:cs typeface="ヒラギノ角ゴ Pro W3"/>
                      </a:endParaRPr>
                    </a:p>
                  </a:txBody>
                  <a:tcPr marL="6093" marR="6093" marT="6093"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000000"/>
                        </a:solidFill>
                        <a:effectLst/>
                        <a:latin typeface="Calibri" pitchFamily="34" charset="0"/>
                        <a:ea typeface="ヒラギノ角ゴ Pro W3"/>
                        <a:cs typeface="ヒラギノ角ゴ Pro W3"/>
                      </a:endParaRPr>
                    </a:p>
                  </a:txBody>
                  <a:tcPr marL="6093" marR="6093" marT="6093"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000000"/>
                        </a:solidFill>
                        <a:effectLst/>
                        <a:latin typeface="Calibri" pitchFamily="34" charset="0"/>
                        <a:ea typeface="ヒラギノ角ゴ Pro W3"/>
                        <a:cs typeface="ヒラギノ角ゴ Pro W3"/>
                      </a:endParaRPr>
                    </a:p>
                  </a:txBody>
                  <a:tcPr marL="6093" marR="6093" marT="6093"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6093" marR="6093" marT="6093"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6093" marR="6093" marT="6093" marB="0" anchor="b" horzOverflow="overflow">
                    <a:lnL>
                      <a:noFill/>
                    </a:lnL>
                    <a:lnR>
                      <a:noFill/>
                    </a:lnR>
                    <a:lnT>
                      <a:noFill/>
                    </a:lnT>
                    <a:lnB>
                      <a:noFill/>
                    </a:lnB>
                    <a:lnTlToBr>
                      <a:noFill/>
                    </a:lnTlToBr>
                    <a:lnBlToTr>
                      <a:noFill/>
                    </a:lnBlToTr>
                    <a:noFill/>
                  </a:tcPr>
                </a:tc>
              </a:tr>
            </a:tbl>
          </a:graphicData>
        </a:graphic>
      </p:graphicFrame>
    </p:spTree>
    <p:extLst>
      <p:ext uri="{BB962C8B-B14F-4D97-AF65-F5344CB8AC3E}">
        <p14:creationId xmlns:p14="http://schemas.microsoft.com/office/powerpoint/2010/main" val="2962355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8372"/>
            <a:ext cx="8991600" cy="1039427"/>
          </a:xfrm>
        </p:spPr>
        <p:txBody>
          <a:bodyPr rtlCol="0">
            <a:normAutofit fontScale="90000"/>
          </a:bodyPr>
          <a:lstStyle/>
          <a:p>
            <a:pPr eaLnBrk="1" fontAlgn="auto" hangingPunct="1">
              <a:spcAft>
                <a:spcPts val="0"/>
              </a:spcAft>
              <a:defRPr/>
            </a:pPr>
            <a:r>
              <a:rPr lang="en-US" dirty="0" smtClean="0"/>
              <a:t>Outcomes – readmissions and ED use</a:t>
            </a:r>
            <a:endParaRPr lang="en-US" dirty="0"/>
          </a:p>
        </p:txBody>
      </p:sp>
      <p:sp>
        <p:nvSpPr>
          <p:cNvPr id="46082" name="Content Placeholder 2"/>
          <p:cNvSpPr>
            <a:spLocks noGrp="1"/>
          </p:cNvSpPr>
          <p:nvPr>
            <p:ph sz="quarter" idx="1"/>
          </p:nvPr>
        </p:nvSpPr>
        <p:spPr/>
        <p:txBody>
          <a:bodyPr/>
          <a:lstStyle/>
          <a:p>
            <a:pPr eaLnBrk="1" hangingPunct="1"/>
            <a:r>
              <a:rPr lang="en-US" dirty="0" smtClean="0"/>
              <a:t>Patient report re readmission/Emergency Department use not validated by hospital records</a:t>
            </a:r>
          </a:p>
          <a:p>
            <a:pPr lvl="1" eaLnBrk="1" hangingPunct="1"/>
            <a:r>
              <a:rPr lang="en-US" dirty="0" smtClean="0"/>
              <a:t>Primary issue: recall of specific admission dates/intervals</a:t>
            </a:r>
          </a:p>
          <a:p>
            <a:pPr lvl="1" eaLnBrk="1" hangingPunct="1"/>
            <a:endParaRPr lang="en-US" dirty="0" smtClean="0"/>
          </a:p>
          <a:p>
            <a:pPr lvl="1" eaLnBrk="1" hangingPunct="1">
              <a:buFont typeface="Arial" charset="0"/>
              <a:buNone/>
            </a:pPr>
            <a:r>
              <a:rPr lang="en-US" dirty="0" smtClean="0"/>
              <a:t>We are awaiting analysis of CMS data to explore readmissions and ED use</a:t>
            </a:r>
          </a:p>
          <a:p>
            <a:pPr lvl="1" eaLnBrk="1" hangingPunct="1">
              <a:buFont typeface="Arial" charset="0"/>
              <a:buNone/>
            </a:pPr>
            <a:endParaRPr lang="en-US" dirty="0" smtClean="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66" y="6019800"/>
            <a:ext cx="2493963" cy="74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1115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Who were these patients?</a:t>
            </a:r>
            <a:endParaRPr lang="en-US" dirty="0"/>
          </a:p>
        </p:txBody>
      </p:sp>
      <p:sp>
        <p:nvSpPr>
          <p:cNvPr id="7" name="Text Placeholder 6"/>
          <p:cNvSpPr>
            <a:spLocks noGrp="1"/>
          </p:cNvSpPr>
          <p:nvPr>
            <p:ph type="body" idx="1"/>
          </p:nvPr>
        </p:nvSpPr>
        <p:spPr/>
        <p:txBody>
          <a:bodyPr>
            <a:normAutofit fontScale="70000" lnSpcReduction="20000"/>
          </a:bodyPr>
          <a:lstStyle/>
          <a:p>
            <a:r>
              <a:rPr lang="en-US" dirty="0" smtClean="0"/>
              <a:t>What did they need? </a:t>
            </a:r>
          </a:p>
          <a:p>
            <a:r>
              <a:rPr lang="en-US" dirty="0" smtClean="0"/>
              <a:t>What did EDPP dO?</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19800"/>
            <a:ext cx="2493963" cy="74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4177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pPr eaLnBrk="1" hangingPunct="1"/>
            <a:r>
              <a:rPr lang="en-US" dirty="0" smtClean="0"/>
              <a:t>Patient Demographics</a:t>
            </a:r>
          </a:p>
        </p:txBody>
      </p:sp>
      <p:sp>
        <p:nvSpPr>
          <p:cNvPr id="25602" name="Content Placeholder 2"/>
          <p:cNvSpPr>
            <a:spLocks noGrp="1"/>
          </p:cNvSpPr>
          <p:nvPr>
            <p:ph idx="1"/>
          </p:nvPr>
        </p:nvSpPr>
        <p:spPr>
          <a:xfrm>
            <a:off x="152400" y="1676400"/>
            <a:ext cx="8991600" cy="4679950"/>
          </a:xfrm>
        </p:spPr>
        <p:txBody>
          <a:bodyPr/>
          <a:lstStyle/>
          <a:p>
            <a:pPr eaLnBrk="1" hangingPunct="1"/>
            <a:r>
              <a:rPr lang="en-US" sz="2800" dirty="0" smtClean="0"/>
              <a:t>Mean age=74.5 years</a:t>
            </a:r>
          </a:p>
          <a:p>
            <a:pPr eaLnBrk="1" hangingPunct="1"/>
            <a:r>
              <a:rPr lang="en-US" sz="2800" dirty="0" smtClean="0"/>
              <a:t>49.2% Caucasian/45.6% African American</a:t>
            </a:r>
          </a:p>
          <a:p>
            <a:pPr eaLnBrk="1" hangingPunct="1"/>
            <a:r>
              <a:rPr lang="en-US" sz="2800" dirty="0" smtClean="0"/>
              <a:t>59.4% Unmarried</a:t>
            </a:r>
          </a:p>
          <a:p>
            <a:pPr eaLnBrk="1" hangingPunct="1"/>
            <a:r>
              <a:rPr lang="en-US" sz="2800" dirty="0" smtClean="0"/>
              <a:t>62.6% Urban</a:t>
            </a:r>
          </a:p>
          <a:p>
            <a:pPr eaLnBrk="1" hangingPunct="1"/>
            <a:r>
              <a:rPr lang="en-US" sz="2800" dirty="0" smtClean="0"/>
              <a:t>91.1% Medicare</a:t>
            </a:r>
          </a:p>
          <a:p>
            <a:pPr eaLnBrk="1" hangingPunct="1"/>
            <a:r>
              <a:rPr lang="en-US" sz="2800" dirty="0" smtClean="0"/>
              <a:t>22.6% Medicaid</a:t>
            </a:r>
          </a:p>
        </p:txBody>
      </p:sp>
      <p:sp>
        <p:nvSpPr>
          <p:cNvPr id="4" name="Slide Number Placeholder 3"/>
          <p:cNvSpPr>
            <a:spLocks noGrp="1"/>
          </p:cNvSpPr>
          <p:nvPr>
            <p:ph type="sldNum" sz="quarter" idx="12"/>
          </p:nvPr>
        </p:nvSpPr>
        <p:spPr/>
        <p:txBody>
          <a:bodyPr/>
          <a:lstStyle/>
          <a:p>
            <a:pPr>
              <a:defRPr/>
            </a:pPr>
            <a:fld id="{EA9457FC-6CED-406D-8C0E-4B642B2F19B1}" type="slidenum">
              <a:rPr lang="en-US"/>
              <a:pPr>
                <a:defRPr/>
              </a:pPr>
              <a:t>15</a:t>
            </a:fld>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0" y="6113463"/>
            <a:ext cx="2493963"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5997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en-US" dirty="0" smtClean="0"/>
              <a:t>Intervention group</a:t>
            </a:r>
          </a:p>
        </p:txBody>
      </p:sp>
      <p:sp>
        <p:nvSpPr>
          <p:cNvPr id="27650" name="Content Placeholder 2"/>
          <p:cNvSpPr>
            <a:spLocks noGrp="1"/>
          </p:cNvSpPr>
          <p:nvPr>
            <p:ph idx="1"/>
          </p:nvPr>
        </p:nvSpPr>
        <p:spPr/>
        <p:txBody>
          <a:bodyPr/>
          <a:lstStyle/>
          <a:p>
            <a:pPr lvl="1" eaLnBrk="1" hangingPunct="1"/>
            <a:r>
              <a:rPr lang="en-US" sz="3200" dirty="0" smtClean="0">
                <a:solidFill>
                  <a:schemeClr val="bg2">
                    <a:lumMod val="25000"/>
                  </a:schemeClr>
                </a:solidFill>
                <a:ea typeface="ヒラギノ角ゴ Pro W3"/>
                <a:cs typeface="ヒラギノ角ゴ Pro W3"/>
              </a:rPr>
              <a:t>300 of 360 (83.3%) of patients had problems identified by an EDPP clinician upon assessment</a:t>
            </a:r>
          </a:p>
          <a:p>
            <a:pPr lvl="1" eaLnBrk="1" hangingPunct="1"/>
            <a:endParaRPr lang="en-US" sz="3200" dirty="0" smtClean="0">
              <a:solidFill>
                <a:schemeClr val="bg2">
                  <a:lumMod val="25000"/>
                </a:schemeClr>
              </a:solidFill>
              <a:ea typeface="ヒラギノ角ゴ Pro W3"/>
              <a:cs typeface="ヒラギノ角ゴ Pro W3"/>
            </a:endParaRPr>
          </a:p>
          <a:p>
            <a:pPr lvl="2"/>
            <a:r>
              <a:rPr lang="en-US" sz="3000" dirty="0" smtClean="0">
                <a:solidFill>
                  <a:schemeClr val="bg2">
                    <a:lumMod val="25000"/>
                  </a:schemeClr>
                </a:solidFill>
                <a:ea typeface="ヒラギノ角ゴ Pro W3"/>
                <a:cs typeface="ヒラギノ角ゴ Pro W3"/>
              </a:rPr>
              <a:t>For 219 (73%) of these individuals, needs did not emerge until </a:t>
            </a:r>
            <a:r>
              <a:rPr lang="en-US" sz="3000" i="1" dirty="0" smtClean="0">
                <a:solidFill>
                  <a:schemeClr val="bg2">
                    <a:lumMod val="25000"/>
                  </a:schemeClr>
                </a:solidFill>
                <a:ea typeface="ヒラギノ角ゴ Pro W3"/>
                <a:cs typeface="ヒラギノ角ゴ Pro W3"/>
              </a:rPr>
              <a:t>after</a:t>
            </a:r>
            <a:r>
              <a:rPr lang="en-US" sz="3000" dirty="0" smtClean="0">
                <a:solidFill>
                  <a:schemeClr val="bg2">
                    <a:lumMod val="25000"/>
                  </a:schemeClr>
                </a:solidFill>
                <a:ea typeface="ヒラギノ角ゴ Pro W3"/>
                <a:cs typeface="ヒラギノ角ゴ Pro W3"/>
              </a:rPr>
              <a:t> discharge</a:t>
            </a:r>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A6629292-237F-428F-9809-EFA497A0D182}" type="slidenum">
              <a:rPr lang="en-US"/>
              <a:pPr>
                <a:defRPr/>
              </a:pPr>
              <a:t>16</a:t>
            </a:fld>
            <a:endParaRPr lang="en-US"/>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6103302"/>
            <a:ext cx="2493963" cy="74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2222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p:cNvSpPr>
          <p:nvPr>
            <p:ph type="title"/>
          </p:nvPr>
        </p:nvSpPr>
        <p:spPr/>
        <p:txBody>
          <a:bodyPr>
            <a:normAutofit fontScale="90000"/>
          </a:bodyPr>
          <a:lstStyle/>
          <a:p>
            <a:pPr eaLnBrk="1" hangingPunct="1"/>
            <a:r>
              <a:rPr lang="en-US" sz="4000" smtClean="0"/>
              <a:t>Need for post-assessment intervention</a:t>
            </a:r>
          </a:p>
        </p:txBody>
      </p:sp>
      <p:sp>
        <p:nvSpPr>
          <p:cNvPr id="35842" name="Rectangle 3"/>
          <p:cNvSpPr>
            <a:spLocks noGrp="1"/>
          </p:cNvSpPr>
          <p:nvPr>
            <p:ph type="body" idx="1"/>
          </p:nvPr>
        </p:nvSpPr>
        <p:spPr/>
        <p:txBody>
          <a:bodyPr/>
          <a:lstStyle/>
          <a:p>
            <a:pPr eaLnBrk="1" hangingPunct="1"/>
            <a:r>
              <a:rPr lang="en-US" i="1" dirty="0" smtClean="0"/>
              <a:t>More than one call </a:t>
            </a:r>
            <a:r>
              <a:rPr lang="en-US" dirty="0" smtClean="0"/>
              <a:t>was needed for 254 of the 360 (70.6%) patients in this study. </a:t>
            </a:r>
          </a:p>
          <a:p>
            <a:pPr eaLnBrk="1" hangingPunct="1"/>
            <a:r>
              <a:rPr lang="en-US" i="1" dirty="0" smtClean="0"/>
              <a:t>These patients had issues that needed intervention and could not be resolved in the initial contact.</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6082983"/>
            <a:ext cx="2493963"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213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Needs Identified</a:t>
            </a:r>
            <a:br>
              <a:rPr lang="en-US" dirty="0" smtClean="0"/>
            </a:br>
            <a:r>
              <a:rPr lang="en-US" i="1" dirty="0" smtClean="0"/>
              <a:t>Transitional Care/Health</a:t>
            </a:r>
            <a:endParaRPr lang="en-US" i="1" dirty="0"/>
          </a:p>
        </p:txBody>
      </p:sp>
      <p:graphicFrame>
        <p:nvGraphicFramePr>
          <p:cNvPr id="28732" name="Group 60"/>
          <p:cNvGraphicFramePr>
            <a:graphicFrameLocks noGrp="1"/>
          </p:cNvGraphicFramePr>
          <p:nvPr/>
        </p:nvGraphicFramePr>
        <p:xfrm>
          <a:off x="152400" y="1809750"/>
          <a:ext cx="8534400" cy="3569970"/>
        </p:xfrm>
        <a:graphic>
          <a:graphicData uri="http://schemas.openxmlformats.org/drawingml/2006/table">
            <a:tbl>
              <a:tblPr/>
              <a:tblGrid>
                <a:gridCol w="6454775"/>
                <a:gridCol w="1039813"/>
                <a:gridCol w="1039812"/>
              </a:tblGrid>
              <a:tr h="190500">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r>
              <a:tr h="1905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Delay in service – home health</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36</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10.0</a:t>
                      </a:r>
                    </a:p>
                  </a:txBody>
                  <a:tcPr marL="9525" marR="9525" marT="9525" marB="0" anchor="b" horzOverflow="overflow">
                    <a:lnL>
                      <a:noFill/>
                    </a:lnL>
                    <a:lnR>
                      <a:noFill/>
                    </a:lnR>
                    <a:lnT>
                      <a:noFill/>
                    </a:lnT>
                    <a:lnB>
                      <a:noFill/>
                    </a:lnB>
                    <a:lnTlToBr>
                      <a:noFill/>
                    </a:lnTlToBr>
                    <a:lnBlToTr>
                      <a:noFill/>
                    </a:lnBlToTr>
                    <a:noFill/>
                  </a:tcPr>
                </a:tc>
              </a:tr>
              <a:tr h="1905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Issues with coordination between care providers</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70</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19.5</a:t>
                      </a:r>
                    </a:p>
                  </a:txBody>
                  <a:tcPr marL="9525" marR="9525" marT="9525" marB="0" anchor="b" horzOverflow="overflow">
                    <a:lnL>
                      <a:noFill/>
                    </a:lnL>
                    <a:lnR>
                      <a:noFill/>
                    </a:lnR>
                    <a:lnT>
                      <a:noFill/>
                    </a:lnT>
                    <a:lnB>
                      <a:noFill/>
                    </a:lnB>
                    <a:lnTlToBr>
                      <a:noFill/>
                    </a:lnTlToBr>
                    <a:lnBlToTr>
                      <a:noFill/>
                    </a:lnBlToTr>
                    <a:noFill/>
                  </a:tcPr>
                </a:tc>
              </a:tr>
              <a:tr h="1905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Medication management issue</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59</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16.4</a:t>
                      </a:r>
                    </a:p>
                  </a:txBody>
                  <a:tcPr marL="9525" marR="9525" marT="9525" marB="0" anchor="b" horzOverflow="overflow">
                    <a:lnL>
                      <a:noFill/>
                    </a:lnL>
                    <a:lnR>
                      <a:noFill/>
                    </a:lnR>
                    <a:lnT>
                      <a:noFill/>
                    </a:lnT>
                    <a:lnB>
                      <a:noFill/>
                    </a:lnB>
                    <a:lnTlToBr>
                      <a:noFill/>
                    </a:lnTlToBr>
                    <a:lnBlToTr>
                      <a:noFill/>
                    </a:lnBlToTr>
                    <a:noFill/>
                  </a:tcPr>
                </a:tc>
              </a:tr>
              <a:tr h="1905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Challenges with management of post-d/c care</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102</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28.4</a:t>
                      </a:r>
                    </a:p>
                  </a:txBody>
                  <a:tcPr marL="9525" marR="9525" marT="9525" marB="0" anchor="b" horzOverflow="overflow">
                    <a:lnL>
                      <a:noFill/>
                    </a:lnL>
                    <a:lnR>
                      <a:noFill/>
                    </a:lnR>
                    <a:lnT>
                      <a:noFill/>
                    </a:lnT>
                    <a:lnB>
                      <a:noFill/>
                    </a:lnB>
                    <a:lnTlToBr>
                      <a:noFill/>
                    </a:lnTlToBr>
                    <a:lnBlToTr>
                      <a:noFill/>
                    </a:lnBlToTr>
                    <a:noFill/>
                  </a:tcPr>
                </a:tc>
              </a:tr>
              <a:tr h="1905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Challenges with management of new treatment/dx</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63</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17.6</a:t>
                      </a:r>
                    </a:p>
                  </a:txBody>
                  <a:tcPr marL="9525" marR="9525" marT="9525" marB="0" anchor="b" horzOverflow="overflow">
                    <a:lnL>
                      <a:noFill/>
                    </a:lnL>
                    <a:lnR>
                      <a:noFill/>
                    </a:lnR>
                    <a:lnT>
                      <a:noFill/>
                    </a:lnT>
                    <a:lnB>
                      <a:noFill/>
                    </a:lnB>
                    <a:lnTlToBr>
                      <a:noFill/>
                    </a:lnTlToBr>
                    <a:lnBlToTr>
                      <a:noFill/>
                    </a:lnBlToTr>
                    <a:noFill/>
                  </a:tcPr>
                </a:tc>
              </a:tr>
              <a:tr h="18891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Difficulties obtaining community services</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85</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23.7</a:t>
                      </a:r>
                    </a:p>
                  </a:txBody>
                  <a:tcPr marL="9525" marR="9525" marT="9525" marB="0" anchor="b" horzOverflow="overflow">
                    <a:lnL>
                      <a:noFill/>
                    </a:lnL>
                    <a:lnR>
                      <a:noFill/>
                    </a:lnR>
                    <a:lnT>
                      <a:noFill/>
                    </a:lnT>
                    <a:lnB>
                      <a:noFill/>
                    </a:lnB>
                    <a:lnTlToBr>
                      <a:noFill/>
                    </a:lnTlToBr>
                    <a:lnBlToTr>
                      <a:noFill/>
                    </a:lnBlToTr>
                    <a:noFill/>
                  </a:tcPr>
                </a:tc>
              </a:tr>
              <a:tr h="1905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Communication with service and medical providers</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53</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14.7</a:t>
                      </a:r>
                    </a:p>
                  </a:txBody>
                  <a:tcPr marL="9525" marR="9525" marT="9525" marB="0" anchor="b" horzOverflow="overflow">
                    <a:lnL>
                      <a:noFill/>
                    </a:lnL>
                    <a:lnR>
                      <a:noFill/>
                    </a:lnR>
                    <a:lnT>
                      <a:noFill/>
                    </a:lnT>
                    <a:lnB>
                      <a:noFill/>
                    </a:lnB>
                    <a:lnTlToBr>
                      <a:noFill/>
                    </a:lnTlToBr>
                    <a:lnBlToTr>
                      <a:noFill/>
                    </a:lnBlToTr>
                    <a:noFill/>
                  </a:tcPr>
                </a:tc>
              </a:tr>
              <a:tr h="1936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Difficulty understanding discharge plan of care</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60</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16.7</a:t>
                      </a:r>
                    </a:p>
                  </a:txBody>
                  <a:tcPr marL="9525" marR="9525" marT="9525" marB="0" anchor="b" horzOverflow="overflow">
                    <a:lnL>
                      <a:noFill/>
                    </a:lnL>
                    <a:lnR>
                      <a:noFill/>
                    </a:lnR>
                    <a:lnT>
                      <a:noFill/>
                    </a:lnT>
                    <a:lnB>
                      <a:noFill/>
                    </a:lnB>
                    <a:lnTlToBr>
                      <a:noFill/>
                    </a:lnTlToBr>
                    <a:lnBlToTr>
                      <a:noFill/>
                    </a:lnBlToTr>
                    <a:noFill/>
                  </a:tcPr>
                </a:tc>
              </a:tr>
              <a:tr h="1905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Transportation</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36</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10.0</a:t>
                      </a:r>
                    </a:p>
                  </a:txBody>
                  <a:tcPr marL="9525" marR="9525" marT="9525" marB="0" anchor="b" horzOverflow="overflow">
                    <a:lnL>
                      <a:noFill/>
                    </a:lnL>
                    <a:lnR>
                      <a:noFill/>
                    </a:lnR>
                    <a:lnT>
                      <a:noFill/>
                    </a:lnT>
                    <a:lnB>
                      <a:noFill/>
                    </a:lnB>
                    <a:lnTlToBr>
                      <a:noFill/>
                    </a:lnTlToBr>
                    <a:lnBlToTr>
                      <a:noFill/>
                    </a:lnBlToTr>
                    <a:noFill/>
                  </a:tcPr>
                </a:tc>
              </a:tr>
            </a:tbl>
          </a:graphicData>
        </a:graphic>
      </p:graphicFrame>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0" y="6113463"/>
            <a:ext cx="2493963"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586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Needs Identified </a:t>
            </a:r>
            <a:br>
              <a:rPr lang="en-US" dirty="0" smtClean="0"/>
            </a:br>
            <a:r>
              <a:rPr lang="en-US" i="1" dirty="0" smtClean="0"/>
              <a:t>Psychosocial</a:t>
            </a:r>
            <a:endParaRPr lang="en-US" i="1" dirty="0"/>
          </a:p>
        </p:txBody>
      </p:sp>
      <p:graphicFrame>
        <p:nvGraphicFramePr>
          <p:cNvPr id="29751" name="Group 55"/>
          <p:cNvGraphicFramePr>
            <a:graphicFrameLocks noGrp="1"/>
          </p:cNvGraphicFramePr>
          <p:nvPr/>
        </p:nvGraphicFramePr>
        <p:xfrm>
          <a:off x="914400" y="1905000"/>
          <a:ext cx="7543800" cy="4907280"/>
        </p:xfrm>
        <a:graphic>
          <a:graphicData uri="http://schemas.openxmlformats.org/drawingml/2006/table">
            <a:tbl>
              <a:tblPr/>
              <a:tblGrid>
                <a:gridCol w="5502275"/>
                <a:gridCol w="1020763"/>
                <a:gridCol w="1020762"/>
              </a:tblGrid>
              <a:tr h="120650">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rPr>
                        <a:t> </a:t>
                      </a:r>
                    </a:p>
                  </a:txBody>
                  <a:tcPr marL="9525" marR="9525" marT="9525" marB="0"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rPr>
                        <a:t> </a:t>
                      </a:r>
                    </a:p>
                  </a:txBody>
                  <a:tcPr marL="9525" marR="9525" marT="9525" marB="0" horzOverflow="overflow">
                    <a:lnL>
                      <a:noFill/>
                    </a:lnL>
                    <a:lnR>
                      <a:noFill/>
                    </a:lnR>
                    <a:lnT>
                      <a:noFill/>
                    </a:lnT>
                    <a:lnB>
                      <a:noFill/>
                    </a:lnB>
                    <a:lnTlToBr>
                      <a:noFill/>
                    </a:lnTlToBr>
                    <a:lnBlToTr>
                      <a:noFill/>
                    </a:lnBlToTr>
                    <a:solidFill>
                      <a:srgbClr val="FFFFFF"/>
                    </a:solidFill>
                  </a:tcPr>
                </a:tc>
              </a:tr>
              <a:tr h="3651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Caregiver burden</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126</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35.0</a:t>
                      </a:r>
                    </a:p>
                  </a:txBody>
                  <a:tcPr marL="9525" marR="9525" marT="9525" marB="0" anchor="b" horzOverflow="overflow">
                    <a:lnL>
                      <a:noFill/>
                    </a:lnL>
                    <a:lnR>
                      <a:noFill/>
                    </a:lnR>
                    <a:lnT>
                      <a:noFill/>
                    </a:lnT>
                    <a:lnB>
                      <a:noFill/>
                    </a:lnB>
                    <a:lnTlToBr>
                      <a:noFill/>
                    </a:lnTlToBr>
                    <a:lnBlToTr>
                      <a:noFill/>
                    </a:lnBlToTr>
                    <a:noFill/>
                  </a:tcPr>
                </a:tc>
              </a:tr>
              <a:tr h="1222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Coping with change</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124</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34.5</a:t>
                      </a:r>
                    </a:p>
                  </a:txBody>
                  <a:tcPr marL="9525" marR="9525" marT="9525" marB="0" anchor="b" horzOverflow="overflow">
                    <a:lnL>
                      <a:noFill/>
                    </a:lnL>
                    <a:lnR>
                      <a:noFill/>
                    </a:lnR>
                    <a:lnT>
                      <a:noFill/>
                    </a:lnT>
                    <a:lnB>
                      <a:noFill/>
                    </a:lnB>
                    <a:lnTlToBr>
                      <a:noFill/>
                    </a:lnTlToBr>
                    <a:lnBlToTr>
                      <a:noFill/>
                    </a:lnBlToTr>
                    <a:noFill/>
                  </a:tcPr>
                </a:tc>
              </a:tr>
              <a:tr h="11906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Psychiatric  illness</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39</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10.8</a:t>
                      </a:r>
                    </a:p>
                  </a:txBody>
                  <a:tcPr marL="9525" marR="9525" marT="9525" marB="0" anchor="b" horzOverflow="overflow">
                    <a:lnL>
                      <a:noFill/>
                    </a:lnL>
                    <a:lnR>
                      <a:noFill/>
                    </a:lnR>
                    <a:lnT>
                      <a:noFill/>
                    </a:lnT>
                    <a:lnB>
                      <a:noFill/>
                    </a:lnB>
                    <a:lnTlToBr>
                      <a:noFill/>
                    </a:lnTlToBr>
                    <a:lnBlToTr>
                      <a:noFill/>
                    </a:lnBlToTr>
                    <a:noFill/>
                  </a:tcPr>
                </a:tc>
              </a:tr>
              <a:tr h="1206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Inadequate social support</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35</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9.8</a:t>
                      </a:r>
                    </a:p>
                  </a:txBody>
                  <a:tcPr marL="9525" marR="9525" marT="9525" marB="0" anchor="b" horzOverflow="overflow">
                    <a:lnL>
                      <a:noFill/>
                    </a:lnL>
                    <a:lnR>
                      <a:noFill/>
                    </a:lnR>
                    <a:lnT>
                      <a:noFill/>
                    </a:lnT>
                    <a:lnB>
                      <a:noFill/>
                    </a:lnB>
                    <a:lnTlToBr>
                      <a:noFill/>
                    </a:lnTlToBr>
                    <a:lnBlToTr>
                      <a:noFill/>
                    </a:lnBlToTr>
                    <a:noFill/>
                  </a:tcPr>
                </a:tc>
              </a:tr>
              <a:tr h="11906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Insurance issues</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25</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7.0</a:t>
                      </a:r>
                    </a:p>
                  </a:txBody>
                  <a:tcPr marL="9525" marR="9525" marT="9525" marB="0" anchor="b" horzOverflow="overflow">
                    <a:lnL>
                      <a:noFill/>
                    </a:lnL>
                    <a:lnR>
                      <a:noFill/>
                    </a:lnR>
                    <a:lnT>
                      <a:noFill/>
                    </a:lnT>
                    <a:lnB>
                      <a:noFill/>
                    </a:lnB>
                    <a:lnTlToBr>
                      <a:noFill/>
                    </a:lnTlToBr>
                    <a:lnBlToTr>
                      <a:noFill/>
                    </a:lnBlToTr>
                    <a:noFill/>
                  </a:tcPr>
                </a:tc>
              </a:tr>
              <a:tr h="1206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Bereavement and end of life concerns</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15</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4.2</a:t>
                      </a:r>
                    </a:p>
                  </a:txBody>
                  <a:tcPr marL="9525" marR="9525" marT="9525" marB="0" anchor="b" horzOverflow="overflow">
                    <a:lnL>
                      <a:noFill/>
                    </a:lnL>
                    <a:lnR>
                      <a:noFill/>
                    </a:lnR>
                    <a:lnT>
                      <a:noFill/>
                    </a:lnT>
                    <a:lnB>
                      <a:noFill/>
                    </a:lnB>
                    <a:lnTlToBr>
                      <a:noFill/>
                    </a:lnTlToBr>
                    <a:lnBlToTr>
                      <a:noFill/>
                    </a:lnBlToTr>
                    <a:noFill/>
                  </a:tcPr>
                </a:tc>
              </a:tr>
              <a:tr h="1206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Suspected abuse and/or neglect; self-neglect</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1</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rPr>
                        <a:t>0.3</a:t>
                      </a:r>
                    </a:p>
                  </a:txBody>
                  <a:tcPr marL="9525" marR="9525" marT="9525" marB="0" anchor="b" horzOverflow="overflow">
                    <a:lnL>
                      <a:noFill/>
                    </a:lnL>
                    <a:lnR>
                      <a:noFill/>
                    </a:lnR>
                    <a:lnT>
                      <a:noFill/>
                    </a:lnT>
                    <a:lnB>
                      <a:noFill/>
                    </a:lnB>
                    <a:lnTlToBr>
                      <a:noFill/>
                    </a:lnTlToBr>
                    <a:lnBlToTr>
                      <a:noFill/>
                    </a:lnBlToTr>
                    <a:noFill/>
                  </a:tcPr>
                </a:tc>
              </a:tr>
              <a:tr h="120650">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r>
              <a:tr h="120650">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r>
              <a:tr h="119063">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r>
              <a:tr h="120650">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r>
              <a:tr h="120650">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r>
              <a:tr h="120650">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r>
              <a:tr h="119063">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r>
              <a:tr h="120650">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Calibri" pitchFamily="34" charset="0"/>
                        <a:ea typeface="ヒラギノ角ゴ Pro W3"/>
                        <a:cs typeface="ヒラギノ角ゴ Pro W3"/>
                      </a:endParaRPr>
                    </a:p>
                  </a:txBody>
                  <a:tcPr marL="9525" marR="9525" marT="9525" marB="0" anchor="b" horzOverflow="overflow">
                    <a:lnL>
                      <a:noFill/>
                    </a:lnL>
                    <a:lnR>
                      <a:noFill/>
                    </a:lnR>
                    <a:lnT>
                      <a:noFill/>
                    </a:lnT>
                    <a:lnB>
                      <a:noFill/>
                    </a:lnB>
                    <a:lnTlToBr>
                      <a:noFill/>
                    </a:lnTlToBr>
                    <a:lnBlToTr>
                      <a:noFill/>
                    </a:lnBlToTr>
                    <a:noFill/>
                  </a:tcPr>
                </a:tc>
              </a:tr>
            </a:tbl>
          </a:graphicData>
        </a:graphic>
      </p:graphicFrame>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0" y="6113463"/>
            <a:ext cx="2493963"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6163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Qualitative interviews</a:t>
            </a:r>
            <a:endParaRPr lang="en-US" dirty="0"/>
          </a:p>
        </p:txBody>
      </p:sp>
      <p:sp>
        <p:nvSpPr>
          <p:cNvPr id="4" name="Content Placeholder 3"/>
          <p:cNvSpPr>
            <a:spLocks noGrp="1"/>
          </p:cNvSpPr>
          <p:nvPr>
            <p:ph idx="1"/>
          </p:nvPr>
        </p:nvSpPr>
        <p:spPr/>
        <p:txBody>
          <a:bodyPr>
            <a:normAutofit/>
          </a:bodyPr>
          <a:lstStyle/>
          <a:p>
            <a:r>
              <a:rPr lang="en-US" sz="2800" dirty="0" smtClean="0"/>
              <a:t>Clinical intervention themes</a:t>
            </a:r>
          </a:p>
          <a:p>
            <a:pPr lvl="1"/>
            <a:r>
              <a:rPr lang="en-US" sz="2800" dirty="0" smtClean="0"/>
              <a:t>Broad view of the client system </a:t>
            </a:r>
          </a:p>
          <a:p>
            <a:pPr lvl="2"/>
            <a:r>
              <a:rPr lang="en-US" sz="2800" dirty="0" smtClean="0"/>
              <a:t>Patient, caregiver, health professionals/paraprofessionals</a:t>
            </a:r>
          </a:p>
          <a:p>
            <a:pPr lvl="1"/>
            <a:r>
              <a:rPr lang="en-US" sz="2800" dirty="0" smtClean="0"/>
              <a:t>Need to transcend institutional roles to resolve problems</a:t>
            </a:r>
          </a:p>
          <a:p>
            <a:pPr marL="114300" indent="0">
              <a:buNone/>
            </a:pPr>
            <a:endParaRPr lang="en-US" sz="2800" dirty="0" smtClean="0"/>
          </a:p>
          <a:p>
            <a:endParaRPr lang="en-US" sz="2800" dirty="0"/>
          </a:p>
        </p:txBody>
      </p:sp>
      <p:pic>
        <p:nvPicPr>
          <p:cNvPr id="3" name="Picture 11" descr="C:\Documents and Settings\bwatson\My Documents\Downloads\COL.SPH.UNIV.NOTL.SM.PMS.PNG"/>
          <p:cNvPicPr>
            <a:picLocks noChangeAspect="1" noChangeArrowheads="1"/>
          </p:cNvPicPr>
          <p:nvPr/>
        </p:nvPicPr>
        <p:blipFill>
          <a:blip r:embed="rId3" cstate="print"/>
          <a:srcRect/>
          <a:stretch>
            <a:fillRect/>
          </a:stretch>
        </p:blipFill>
        <p:spPr bwMode="auto">
          <a:xfrm>
            <a:off x="25400" y="6115050"/>
            <a:ext cx="2495550" cy="742950"/>
          </a:xfrm>
          <a:prstGeom prst="rect">
            <a:avLst/>
          </a:prstGeom>
          <a:noFill/>
        </p:spPr>
      </p:pic>
    </p:spTree>
    <p:extLst>
      <p:ext uri="{BB962C8B-B14F-4D97-AF65-F5344CB8AC3E}">
        <p14:creationId xmlns:p14="http://schemas.microsoft.com/office/powerpoint/2010/main" val="26518392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Qualitative interviews</a:t>
            </a:r>
            <a:endParaRPr lang="en-US" dirty="0"/>
          </a:p>
        </p:txBody>
      </p:sp>
      <p:sp>
        <p:nvSpPr>
          <p:cNvPr id="4" name="Content Placeholder 3"/>
          <p:cNvSpPr>
            <a:spLocks noGrp="1"/>
          </p:cNvSpPr>
          <p:nvPr>
            <p:ph idx="1"/>
          </p:nvPr>
        </p:nvSpPr>
        <p:spPr/>
        <p:txBody>
          <a:bodyPr>
            <a:normAutofit/>
          </a:bodyPr>
          <a:lstStyle/>
          <a:p>
            <a:r>
              <a:rPr lang="en-US" sz="2800" dirty="0" smtClean="0"/>
              <a:t>Patient/caregiver themes</a:t>
            </a:r>
          </a:p>
          <a:p>
            <a:pPr lvl="1"/>
            <a:r>
              <a:rPr lang="en-US" sz="2800" dirty="0" smtClean="0"/>
              <a:t>“surprises”</a:t>
            </a:r>
          </a:p>
          <a:p>
            <a:pPr lvl="2"/>
            <a:r>
              <a:rPr lang="en-US" sz="2600" dirty="0" smtClean="0"/>
              <a:t>More stressful than anticipated</a:t>
            </a:r>
          </a:p>
          <a:p>
            <a:pPr lvl="2"/>
            <a:r>
              <a:rPr lang="en-US" sz="2600" dirty="0" smtClean="0"/>
              <a:t>Fatigue</a:t>
            </a:r>
          </a:p>
          <a:p>
            <a:pPr marL="114300" indent="0">
              <a:buNone/>
            </a:pPr>
            <a:endParaRPr lang="en-US" sz="2800" dirty="0" smtClean="0"/>
          </a:p>
          <a:p>
            <a:r>
              <a:rPr lang="en-US" sz="2800" dirty="0" smtClean="0"/>
              <a:t>Suggests that better discharge planning is </a:t>
            </a:r>
            <a:r>
              <a:rPr lang="en-US" sz="2800" b="1" i="1" dirty="0" smtClean="0"/>
              <a:t>not </a:t>
            </a:r>
            <a:r>
              <a:rPr lang="en-US" sz="2800" dirty="0" smtClean="0"/>
              <a:t>the answer</a:t>
            </a:r>
            <a:endParaRPr lang="en-US" sz="2800" dirty="0"/>
          </a:p>
        </p:txBody>
      </p:sp>
      <p:pic>
        <p:nvPicPr>
          <p:cNvPr id="3" name="Picture 11" descr="C:\Documents and Settings\bwatson\My Documents\Downloads\COL.SPH.UNIV.NOTL.SM.PMS.PNG"/>
          <p:cNvPicPr>
            <a:picLocks noChangeAspect="1" noChangeArrowheads="1"/>
          </p:cNvPicPr>
          <p:nvPr/>
        </p:nvPicPr>
        <p:blipFill>
          <a:blip r:embed="rId3" cstate="print"/>
          <a:srcRect/>
          <a:stretch>
            <a:fillRect/>
          </a:stretch>
        </p:blipFill>
        <p:spPr bwMode="auto">
          <a:xfrm>
            <a:off x="25400" y="6115050"/>
            <a:ext cx="2495550" cy="742950"/>
          </a:xfrm>
          <a:prstGeom prst="rect">
            <a:avLst/>
          </a:prstGeom>
          <a:noFill/>
        </p:spPr>
      </p:pic>
    </p:spTree>
    <p:extLst>
      <p:ext uri="{BB962C8B-B14F-4D97-AF65-F5344CB8AC3E}">
        <p14:creationId xmlns:p14="http://schemas.microsoft.com/office/powerpoint/2010/main" val="3310883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US" smtClean="0"/>
              <a:t>Post-Intervention Contact</a:t>
            </a:r>
          </a:p>
        </p:txBody>
      </p:sp>
      <p:sp>
        <p:nvSpPr>
          <p:cNvPr id="37890" name="Content Placeholder 3"/>
          <p:cNvSpPr>
            <a:spLocks noGrp="1"/>
          </p:cNvSpPr>
          <p:nvPr>
            <p:ph idx="1"/>
          </p:nvPr>
        </p:nvSpPr>
        <p:spPr>
          <a:xfrm>
            <a:off x="457200" y="2209800"/>
            <a:ext cx="8229600" cy="3916363"/>
          </a:xfrm>
        </p:spPr>
        <p:txBody>
          <a:bodyPr/>
          <a:lstStyle/>
          <a:p>
            <a:pPr eaLnBrk="1" hangingPunct="1"/>
            <a:r>
              <a:rPr lang="en-US" dirty="0" smtClean="0"/>
              <a:t>Almost 1/3 of intervention patients (29.3%) contacted the EDPP clinician for additional services or information </a:t>
            </a:r>
            <a:r>
              <a:rPr lang="en-US" b="1" i="1" dirty="0" smtClean="0"/>
              <a:t>after</a:t>
            </a:r>
            <a:r>
              <a:rPr lang="en-US" i="1" dirty="0" smtClean="0"/>
              <a:t> the case was closed</a:t>
            </a:r>
          </a:p>
        </p:txBody>
      </p:sp>
      <p:sp>
        <p:nvSpPr>
          <p:cNvPr id="3" name="Slide Number Placeholder 2"/>
          <p:cNvSpPr>
            <a:spLocks noGrp="1"/>
          </p:cNvSpPr>
          <p:nvPr>
            <p:ph type="sldNum" sz="quarter" idx="12"/>
          </p:nvPr>
        </p:nvSpPr>
        <p:spPr/>
        <p:txBody>
          <a:bodyPr/>
          <a:lstStyle/>
          <a:p>
            <a:pPr>
              <a:defRPr/>
            </a:pPr>
            <a:fld id="{2D187E11-48CD-448B-AF48-FA19F9D322FB}" type="slidenum">
              <a:rPr lang="en-US"/>
              <a:pPr>
                <a:defRPr/>
              </a:pPr>
              <a:t>22</a:t>
            </a:fld>
            <a:endParaRPr lang="en-US"/>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0" y="6113463"/>
            <a:ext cx="2493963"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50363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ctrTitle"/>
          </p:nvPr>
        </p:nvSpPr>
        <p:spPr>
          <a:xfrm>
            <a:off x="604705" y="2743201"/>
            <a:ext cx="6629400" cy="1703034"/>
          </a:xfrm>
        </p:spPr>
        <p:txBody>
          <a:bodyPr/>
          <a:lstStyle/>
          <a:p>
            <a:pPr eaLnBrk="1" hangingPunct="1"/>
            <a:r>
              <a:rPr lang="en-US" dirty="0" smtClean="0">
                <a:ea typeface="ヒラギノ角ゴ Pro W3"/>
                <a:cs typeface="ヒラギノ角ゴ Pro W3"/>
              </a:rPr>
              <a:t>Questions and Comments</a:t>
            </a:r>
          </a:p>
        </p:txBody>
      </p:sp>
      <p:sp>
        <p:nvSpPr>
          <p:cNvPr id="3" name="Subtitle 2"/>
          <p:cNvSpPr>
            <a:spLocks noGrp="1"/>
          </p:cNvSpPr>
          <p:nvPr>
            <p:ph type="subTitle" idx="1"/>
          </p:nvPr>
        </p:nvSpPr>
        <p:spPr>
          <a:xfrm>
            <a:off x="533400" y="2957192"/>
            <a:ext cx="6781800" cy="1692274"/>
          </a:xfrm>
        </p:spPr>
        <p:txBody>
          <a:bodyPr rtlCol="0">
            <a:normAutofit/>
          </a:bodyPr>
          <a:lstStyle/>
          <a:p>
            <a:pPr eaLnBrk="1" fontAlgn="auto" hangingPunct="1">
              <a:spcAft>
                <a:spcPts val="0"/>
              </a:spcAft>
              <a:buFont typeface="Arial" pitchFamily="34" charset="0"/>
              <a:buNone/>
              <a:defRPr/>
            </a:pPr>
            <a:endParaRPr lang="en-US" b="1" dirty="0" smtClean="0"/>
          </a:p>
        </p:txBody>
      </p:sp>
      <p:sp>
        <p:nvSpPr>
          <p:cNvPr id="5" name="TextBox 4"/>
          <p:cNvSpPr txBox="1"/>
          <p:nvPr/>
        </p:nvSpPr>
        <p:spPr>
          <a:xfrm>
            <a:off x="609600" y="4654546"/>
            <a:ext cx="6705600" cy="461963"/>
          </a:xfrm>
          <a:prstGeom prst="rect">
            <a:avLst/>
          </a:prstGeom>
          <a:noFill/>
        </p:spPr>
        <p:txBody>
          <a:bodyPr wrap="square">
            <a:spAutoFit/>
          </a:bodyPr>
          <a:lstStyle/>
          <a:p>
            <a:pPr algn="ctr">
              <a:defRPr/>
            </a:pPr>
            <a:r>
              <a:rPr lang="en-US" sz="2400" dirty="0">
                <a:latin typeface="+mj-lt"/>
              </a:rPr>
              <a:t>For more </a:t>
            </a:r>
            <a:r>
              <a:rPr lang="en-US" sz="2400" dirty="0" smtClean="0">
                <a:latin typeface="+mj-lt"/>
              </a:rPr>
              <a:t>information, contact</a:t>
            </a:r>
            <a:r>
              <a:rPr lang="en-US" sz="2400" dirty="0">
                <a:latin typeface="+mj-lt"/>
              </a:rPr>
              <a:t>:</a:t>
            </a:r>
          </a:p>
        </p:txBody>
      </p:sp>
      <p:sp>
        <p:nvSpPr>
          <p:cNvPr id="6" name="TextBox 5"/>
          <p:cNvSpPr txBox="1"/>
          <p:nvPr/>
        </p:nvSpPr>
        <p:spPr>
          <a:xfrm>
            <a:off x="1143000" y="5280054"/>
            <a:ext cx="3200400" cy="1015663"/>
          </a:xfrm>
          <a:prstGeom prst="rect">
            <a:avLst/>
          </a:prstGeom>
          <a:noFill/>
        </p:spPr>
        <p:txBody>
          <a:bodyPr wrap="square">
            <a:spAutoFit/>
          </a:bodyPr>
          <a:lstStyle/>
          <a:p>
            <a:pPr>
              <a:defRPr/>
            </a:pPr>
            <a:r>
              <a:rPr lang="en-US" sz="2000" dirty="0">
                <a:latin typeface="+mj-lt"/>
              </a:rPr>
              <a:t>Susan Altfeld</a:t>
            </a:r>
          </a:p>
          <a:p>
            <a:pPr>
              <a:defRPr/>
            </a:pPr>
            <a:r>
              <a:rPr lang="en-US" sz="2000" dirty="0">
                <a:latin typeface="+mj-lt"/>
              </a:rPr>
              <a:t>saltfeld@uic.edu</a:t>
            </a:r>
          </a:p>
          <a:p>
            <a:pPr>
              <a:defRPr/>
            </a:pPr>
            <a:r>
              <a:rPr lang="en-US" sz="2000" dirty="0">
                <a:latin typeface="+mj-lt"/>
              </a:rPr>
              <a:t>312-355-1134</a:t>
            </a:r>
          </a:p>
        </p:txBody>
      </p:sp>
    </p:spTree>
    <p:extLst>
      <p:ext uri="{BB962C8B-B14F-4D97-AF65-F5344CB8AC3E}">
        <p14:creationId xmlns:p14="http://schemas.microsoft.com/office/powerpoint/2010/main" val="39843911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ubtitle 2"/>
          <p:cNvSpPr>
            <a:spLocks noGrp="1"/>
          </p:cNvSpPr>
          <p:nvPr>
            <p:ph idx="1"/>
          </p:nvPr>
        </p:nvSpPr>
        <p:spPr/>
        <p:txBody>
          <a:bodyPr rtlCol="0">
            <a:noAutofit/>
          </a:bodyPr>
          <a:lstStyle/>
          <a:p>
            <a:pPr eaLnBrk="1" fontAlgn="auto" hangingPunct="1">
              <a:spcAft>
                <a:spcPts val="0"/>
              </a:spcAft>
              <a:buFont typeface="Arial" pitchFamily="34" charset="0"/>
              <a:buNone/>
              <a:defRPr/>
            </a:pPr>
            <a:r>
              <a:rPr lang="en-US" sz="2400" dirty="0" smtClean="0"/>
              <a:t>Thank you to the Rush EDPP clinical team---Madeleine Rooney, Debra Markovitz and Michele Packard--- for their dedication to patients and caregivers and their contributions to this research  </a:t>
            </a:r>
          </a:p>
        </p:txBody>
      </p:sp>
    </p:spTree>
    <p:extLst>
      <p:ext uri="{BB962C8B-B14F-4D97-AF65-F5344CB8AC3E}">
        <p14:creationId xmlns:p14="http://schemas.microsoft.com/office/powerpoint/2010/main" val="211886731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133</TotalTime>
  <Words>1017</Words>
  <Application>Microsoft Office PowerPoint</Application>
  <PresentationFormat>On-screen Show (4:3)</PresentationFormat>
  <Paragraphs>203</Paragraphs>
  <Slides>24</Slides>
  <Notes>14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Apothecary</vt:lpstr>
      <vt:lpstr>Improving Care Transitions for Older Adults:  The Enhanced Discharge Planning Program</vt:lpstr>
      <vt:lpstr>Developing a deeper understanding Of care transitions</vt:lpstr>
      <vt:lpstr>What is transitional care?</vt:lpstr>
      <vt:lpstr>Improving Care Transitions – Why?</vt:lpstr>
      <vt:lpstr>Improving Care Transitions</vt:lpstr>
      <vt:lpstr>Evidence-based interventions to improve care transitions </vt:lpstr>
      <vt:lpstr>Evidence-based interventions to improve care transitions</vt:lpstr>
      <vt:lpstr>Evidence-based interventions  </vt:lpstr>
      <vt:lpstr>Enhanced Discharge Planning Program</vt:lpstr>
      <vt:lpstr>Enhanced Discharge Planning Program</vt:lpstr>
      <vt:lpstr>Enhanced Discharge Planning Program intervention</vt:lpstr>
      <vt:lpstr>Logistic Regression Analyses – Adherence Outcomes</vt:lpstr>
      <vt:lpstr>Outcomes – readmissions and ED use</vt:lpstr>
      <vt:lpstr>Who were these patients?</vt:lpstr>
      <vt:lpstr>Patient Demographics</vt:lpstr>
      <vt:lpstr>Intervention group</vt:lpstr>
      <vt:lpstr>Need for post-assessment intervention</vt:lpstr>
      <vt:lpstr>Needs Identified Transitional Care/Health</vt:lpstr>
      <vt:lpstr>Needs Identified  Psychosocial</vt:lpstr>
      <vt:lpstr>Qualitative interviews</vt:lpstr>
      <vt:lpstr>Qualitative interviews</vt:lpstr>
      <vt:lpstr>Post-Intervention Contact</vt:lpstr>
      <vt:lpstr>Questions and Comments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Altfeld, Susan</dc:creator>
  <cp:lastModifiedBy>Susan Altfeld</cp:lastModifiedBy>
  <cp:revision>15</cp:revision>
  <dcterms:created xsi:type="dcterms:W3CDTF">2011-10-25T17:32:08Z</dcterms:created>
  <dcterms:modified xsi:type="dcterms:W3CDTF">2011-10-25T22:08:11Z</dcterms:modified>
</cp:coreProperties>
</file>