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04" r:id="rId3"/>
    <p:sldId id="258" r:id="rId4"/>
    <p:sldId id="288" r:id="rId5"/>
    <p:sldId id="289" r:id="rId6"/>
    <p:sldId id="303" r:id="rId7"/>
    <p:sldId id="260" r:id="rId8"/>
    <p:sldId id="257" r:id="rId9"/>
    <p:sldId id="259" r:id="rId10"/>
    <p:sldId id="262" r:id="rId11"/>
    <p:sldId id="292" r:id="rId12"/>
    <p:sldId id="261" r:id="rId13"/>
    <p:sldId id="297" r:id="rId14"/>
    <p:sldId id="275" r:id="rId15"/>
    <p:sldId id="294" r:id="rId16"/>
    <p:sldId id="277" r:id="rId17"/>
    <p:sldId id="295" r:id="rId18"/>
    <p:sldId id="301" r:id="rId19"/>
    <p:sldId id="302" r:id="rId20"/>
    <p:sldId id="298" r:id="rId21"/>
    <p:sldId id="299" r:id="rId22"/>
    <p:sldId id="300" r:id="rId23"/>
    <p:sldId id="305" r:id="rId24"/>
    <p:sldId id="287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286" y="-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munshi1\AppData\Local\Temp\Figure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Email%20Messages\Research\MTM\Disparities\PhRMA\New%20paper\Figure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tx>
            <c:v>Blacks</c:v>
          </c:tx>
          <c:dLbls>
            <c:dLbl>
              <c:idx val="2"/>
              <c:layout>
                <c:manualLayout>
                  <c:x val="-2.8052684820647406E-2"/>
                  <c:y val="2.5101756511205355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7.0309765966754152E-3"/>
                  <c:y val="2.4908338380779358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baseline="0">
                    <a:latin typeface="Arial" pitchFamily="34" charset="0"/>
                  </a:defRPr>
                </a:pPr>
                <a:endParaRPr lang="en-US"/>
              </a:p>
            </c:txPr>
            <c:dLblPos val="b"/>
            <c:showVal val="1"/>
          </c:dLbls>
          <c:cat>
            <c:strRef>
              <c:f>[1]Sheet8!$A$2:$A$10</c:f>
              <c:strCache>
                <c:ptCount val="9"/>
                <c:pt idx="0">
                  <c:v>Main 2008</c:v>
                </c:pt>
                <c:pt idx="1">
                  <c:v>Sensi. 1</c:v>
                </c:pt>
                <c:pt idx="2">
                  <c:v>Sensi. 2</c:v>
                </c:pt>
                <c:pt idx="3">
                  <c:v>Sensi. 3</c:v>
                </c:pt>
                <c:pt idx="4">
                  <c:v>Sensi. 4</c:v>
                </c:pt>
                <c:pt idx="5">
                  <c:v>Sensi. 5</c:v>
                </c:pt>
                <c:pt idx="6">
                  <c:v>Sensi. 6</c:v>
                </c:pt>
                <c:pt idx="7">
                  <c:v>Sensi. 7</c:v>
                </c:pt>
                <c:pt idx="8">
                  <c:v>Sensi. 8</c:v>
                </c:pt>
              </c:strCache>
            </c:strRef>
          </c:cat>
          <c:val>
            <c:numRef>
              <c:f>Sheet1!$B$2:$B$10</c:f>
              <c:numCache>
                <c:formatCode>0.00</c:formatCode>
                <c:ptCount val="9"/>
                <c:pt idx="0">
                  <c:v>0.60000000000000031</c:v>
                </c:pt>
                <c:pt idx="1">
                  <c:v>0.61000000000000032</c:v>
                </c:pt>
                <c:pt idx="2">
                  <c:v>0.48000000000000015</c:v>
                </c:pt>
                <c:pt idx="3">
                  <c:v>0.60000000000000031</c:v>
                </c:pt>
                <c:pt idx="4">
                  <c:v>0.60000000000000031</c:v>
                </c:pt>
                <c:pt idx="5">
                  <c:v>0.48000000000000015</c:v>
                </c:pt>
                <c:pt idx="6">
                  <c:v>0.66000000000000036</c:v>
                </c:pt>
                <c:pt idx="7">
                  <c:v>0.66000000000000036</c:v>
                </c:pt>
                <c:pt idx="8">
                  <c:v>0.53</c:v>
                </c:pt>
              </c:numCache>
            </c:numRef>
          </c:val>
        </c:ser>
        <c:ser>
          <c:idx val="1"/>
          <c:order val="1"/>
          <c:tx>
            <c:v>Hispanics</c:v>
          </c:tx>
          <c:dLbls>
            <c:numFmt formatCode="#,##0.00" sourceLinked="0"/>
            <c:txPr>
              <a:bodyPr/>
              <a:lstStyle/>
              <a:p>
                <a:pPr>
                  <a:defRPr baseline="0">
                    <a:latin typeface="Arial" pitchFamily="34" charset="0"/>
                  </a:defRPr>
                </a:pPr>
                <a:endParaRPr lang="en-US"/>
              </a:p>
            </c:txPr>
            <c:dLblPos val="b"/>
            <c:showVal val="1"/>
          </c:dLbls>
          <c:val>
            <c:numRef>
              <c:f>Sheet1!$C$2:$C$10</c:f>
              <c:numCache>
                <c:formatCode>0.00</c:formatCode>
                <c:ptCount val="9"/>
                <c:pt idx="0">
                  <c:v>0.54</c:v>
                </c:pt>
                <c:pt idx="1">
                  <c:v>0.53</c:v>
                </c:pt>
                <c:pt idx="2">
                  <c:v>0.41000000000000014</c:v>
                </c:pt>
                <c:pt idx="3">
                  <c:v>0.5</c:v>
                </c:pt>
                <c:pt idx="4">
                  <c:v>0.54</c:v>
                </c:pt>
                <c:pt idx="5">
                  <c:v>0.41000000000000014</c:v>
                </c:pt>
                <c:pt idx="6">
                  <c:v>0.34000000000000025</c:v>
                </c:pt>
                <c:pt idx="7">
                  <c:v>0.33000000000000024</c:v>
                </c:pt>
                <c:pt idx="8">
                  <c:v>0.31000000000000016</c:v>
                </c:pt>
              </c:numCache>
            </c:numRef>
          </c:val>
        </c:ser>
        <c:dLbls>
          <c:showVal val="1"/>
        </c:dLbls>
        <c:marker val="1"/>
        <c:axId val="109240704"/>
        <c:axId val="109242240"/>
      </c:lineChart>
      <c:catAx>
        <c:axId val="10924070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aseline="0">
                <a:latin typeface="Arial" pitchFamily="34" charset="0"/>
              </a:defRPr>
            </a:pPr>
            <a:endParaRPr lang="en-US"/>
          </a:p>
        </c:txPr>
        <c:crossAx val="109242240"/>
        <c:crosses val="autoZero"/>
        <c:auto val="1"/>
        <c:lblAlgn val="ctr"/>
        <c:lblOffset val="100"/>
      </c:catAx>
      <c:valAx>
        <c:axId val="109242240"/>
        <c:scaling>
          <c:orientation val="minMax"/>
        </c:scaling>
        <c:axPos val="l"/>
        <c:majorGridlines/>
        <c:numFmt formatCode="0.00" sourceLinked="1"/>
        <c:tickLblPos val="nextTo"/>
        <c:txPr>
          <a:bodyPr/>
          <a:lstStyle/>
          <a:p>
            <a:pPr>
              <a:defRPr baseline="0">
                <a:latin typeface="Arial" pitchFamily="34" charset="0"/>
              </a:defRPr>
            </a:pPr>
            <a:endParaRPr lang="en-US"/>
          </a:p>
        </c:txPr>
        <c:crossAx val="109240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835886148237235"/>
          <c:y val="0.42673521850899704"/>
          <c:w val="0.17579288539941174"/>
          <c:h val="0.14395886889460172"/>
        </c:manualLayout>
      </c:layout>
      <c:txPr>
        <a:bodyPr/>
        <a:lstStyle/>
        <a:p>
          <a:pPr>
            <a:defRPr baseline="0">
              <a:latin typeface="Arial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lineChart>
        <c:grouping val="standard"/>
        <c:ser>
          <c:idx val="0"/>
          <c:order val="0"/>
          <c:tx>
            <c:v>Blacks</c:v>
          </c:tx>
          <c:dLbls>
            <c:dLbl>
              <c:idx val="1"/>
              <c:layout>
                <c:manualLayout>
                  <c:x val="-3.8889518306614565E-2"/>
                  <c:y val="6.459606245756958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5021242848241091E-2"/>
                  <c:y val="3.938905549229972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0745104703638665E-2"/>
                  <c:y val="3.270950601643226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117505995203837E-2"/>
                  <c:y val="-3.1546044015373857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b"/>
            <c:showVal val="1"/>
          </c:dLbls>
          <c:cat>
            <c:strRef>
              <c:f>'C:\Users\jwang26\Documents\[Figure2.xls]Sheet11'!$A$1:$A$9</c:f>
              <c:strCache>
                <c:ptCount val="9"/>
                <c:pt idx="0">
                  <c:v>Main 2008</c:v>
                </c:pt>
                <c:pt idx="1">
                  <c:v>Sensi. 1</c:v>
                </c:pt>
                <c:pt idx="2">
                  <c:v>Sensi. 2</c:v>
                </c:pt>
                <c:pt idx="3">
                  <c:v>Sensi. 3</c:v>
                </c:pt>
                <c:pt idx="4">
                  <c:v>Sensi. 4</c:v>
                </c:pt>
                <c:pt idx="5">
                  <c:v>Sensi. 5</c:v>
                </c:pt>
                <c:pt idx="6">
                  <c:v>Sensi. 6</c:v>
                </c:pt>
                <c:pt idx="7">
                  <c:v>Sensi. 7</c:v>
                </c:pt>
                <c:pt idx="8">
                  <c:v>Sensi. 8</c:v>
                </c:pt>
              </c:strCache>
            </c:strRef>
          </c:cat>
          <c:val>
            <c:numRef>
              <c:f>Sheet1!$B$1:$B$9</c:f>
              <c:numCache>
                <c:formatCode>General</c:formatCode>
                <c:ptCount val="9"/>
                <c:pt idx="0" formatCode="0.00">
                  <c:v>0.47</c:v>
                </c:pt>
                <c:pt idx="1">
                  <c:v>0.44</c:v>
                </c:pt>
                <c:pt idx="2" formatCode="0.00">
                  <c:v>0.31</c:v>
                </c:pt>
                <c:pt idx="3" formatCode="0.00">
                  <c:v>0.44</c:v>
                </c:pt>
                <c:pt idx="4" formatCode="0.00">
                  <c:v>0.47</c:v>
                </c:pt>
                <c:pt idx="5" formatCode="0.00">
                  <c:v>0.31</c:v>
                </c:pt>
                <c:pt idx="6" formatCode="0.00">
                  <c:v>0.28000000000000003</c:v>
                </c:pt>
                <c:pt idx="7" formatCode="0.00">
                  <c:v>0.28999999999999998</c:v>
                </c:pt>
                <c:pt idx="8" formatCode="0.00">
                  <c:v>0.28999999999999998</c:v>
                </c:pt>
              </c:numCache>
            </c:numRef>
          </c:val>
        </c:ser>
        <c:ser>
          <c:idx val="1"/>
          <c:order val="1"/>
          <c:tx>
            <c:v>Hispanics</c:v>
          </c:tx>
          <c:dLbls>
            <c:dLbl>
              <c:idx val="0"/>
              <c:layout>
                <c:manualLayout>
                  <c:x val="-3.8369304556354927E-2"/>
                  <c:y val="-6.572477829273379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8776978417266206E-2"/>
                  <c:y val="-6.315329473836139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411563662455865E-2"/>
                  <c:y val="-6.695906901657659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4388489208633103E-2"/>
                  <c:y val="-1.8516766361434948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9184652278177464E-2"/>
                  <c:y val="-5.4310930074677549E-2"/>
                </c:manualLayout>
              </c:layout>
              <c:dLblPos val="r"/>
              <c:showVal val="1"/>
            </c:dLbl>
            <c:numFmt formatCode="#,##0.00" sourceLinked="0"/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b"/>
            <c:showVal val="1"/>
          </c:dLbls>
          <c:cat>
            <c:strRef>
              <c:f>'C:\Users\jwang26\Documents\[Figure2.xls]Sheet11'!$A$1:$A$9</c:f>
              <c:strCache>
                <c:ptCount val="9"/>
                <c:pt idx="0">
                  <c:v>Main 2008</c:v>
                </c:pt>
                <c:pt idx="1">
                  <c:v>Sensi. 1</c:v>
                </c:pt>
                <c:pt idx="2">
                  <c:v>Sensi. 2</c:v>
                </c:pt>
                <c:pt idx="3">
                  <c:v>Sensi. 3</c:v>
                </c:pt>
                <c:pt idx="4">
                  <c:v>Sensi. 4</c:v>
                </c:pt>
                <c:pt idx="5">
                  <c:v>Sensi. 5</c:v>
                </c:pt>
                <c:pt idx="6">
                  <c:v>Sensi. 6</c:v>
                </c:pt>
                <c:pt idx="7">
                  <c:v>Sensi. 7</c:v>
                </c:pt>
                <c:pt idx="8">
                  <c:v>Sensi. 8</c:v>
                </c:pt>
              </c:strCache>
            </c:strRef>
          </c:cat>
          <c:val>
            <c:numRef>
              <c:f>Sheet1!$C$1:$C$9</c:f>
              <c:numCache>
                <c:formatCode>General</c:formatCode>
                <c:ptCount val="9"/>
                <c:pt idx="0" formatCode="0.00">
                  <c:v>0.5</c:v>
                </c:pt>
                <c:pt idx="1">
                  <c:v>0.48</c:v>
                </c:pt>
                <c:pt idx="2" formatCode="0.00">
                  <c:v>0.41</c:v>
                </c:pt>
                <c:pt idx="3" formatCode="0.00">
                  <c:v>0.5</c:v>
                </c:pt>
                <c:pt idx="4" formatCode="0.00">
                  <c:v>0.59</c:v>
                </c:pt>
                <c:pt idx="5" formatCode="0.00">
                  <c:v>0.49</c:v>
                </c:pt>
                <c:pt idx="6" formatCode="0.00">
                  <c:v>0.35</c:v>
                </c:pt>
                <c:pt idx="7" formatCode="0.00">
                  <c:v>0.36</c:v>
                </c:pt>
                <c:pt idx="8" formatCode="0.00">
                  <c:v>0.34</c:v>
                </c:pt>
              </c:numCache>
            </c:numRef>
          </c:val>
        </c:ser>
        <c:dLbls>
          <c:showVal val="1"/>
        </c:dLbls>
        <c:marker val="1"/>
        <c:axId val="46653824"/>
        <c:axId val="46793472"/>
      </c:lineChart>
      <c:catAx>
        <c:axId val="4665382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6793472"/>
        <c:crosses val="autoZero"/>
        <c:auto val="1"/>
        <c:lblAlgn val="ctr"/>
        <c:lblOffset val="100"/>
      </c:catAx>
      <c:valAx>
        <c:axId val="46793472"/>
        <c:scaling>
          <c:orientation val="minMax"/>
        </c:scaling>
        <c:axPos val="l"/>
        <c:majorGridlines/>
        <c:numFmt formatCode="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6653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870673539908245"/>
          <c:y val="0.44602958235108586"/>
          <c:w val="0.16834570139164268"/>
          <c:h val="0.10794324080162089"/>
        </c:manualLayout>
      </c:layout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918FB-2742-432F-A622-F4E98515693F}" type="datetimeFigureOut">
              <a:rPr lang="en-US" smtClean="0"/>
              <a:pPr/>
              <a:t>10/28/2011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E58226-AB12-4289-84CC-979AC7BA99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146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D913C45-C893-4134-851E-675D19B31500}" type="datetimeFigureOut">
              <a:rPr lang="en-US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6F28B94-45DD-42B6-8B49-1A3D7A76FF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38349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28B94-45DD-42B6-8B49-1A3D7A76FFC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B38E00-857B-4AFE-8AF8-10BFB1C96D5F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1CE3524-479D-487A-BE4A-566E2399DD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08FDA-D2B0-46F2-8356-60D019FD2EB2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48B82-670E-451A-8459-1623F6F76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711442-6B3D-4F1E-BD6D-2D61C9320203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9EA679-7FAB-478B-B56B-B1204F535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44228-C7A6-4C7C-9DFB-700EE9135918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44F4-FDE5-40F7-B330-114C2079C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8F4EA3-437C-4E6F-88E7-8170B940812E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8C97238-3DCC-496F-9724-93183C9B83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8444F-69F9-4536-8C36-2B6325440098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C9CA3-12D9-4FE2-A94E-B41E7808D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AB7F3CA-F6D6-49F8-8EAD-A50D8C92FC71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C03041-60AA-491E-89DB-26237832F9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BA852F-F4BD-4BAC-9E87-35F53BD45035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378E80-02B2-451D-9970-2C52599C2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A1B32B-8216-4F62-BDC9-921F5C7E1DED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AB02CD-1104-4DC4-B808-B673D42BE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CF035-40D4-4F1E-BC59-6AF99D568827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9FE04-5C45-4221-AB02-919AAEC1E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8BB02-830B-411A-9F3A-FB067A3E1D7A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2FC24-2760-4B30-AB58-8BE60C286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39C0258-389A-455A-9AED-2007DB77EB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C7A6A77E-38E2-40A1-A1D6-7609C3FB3571}" type="datetime1">
              <a:rPr lang="en-US" smtClean="0"/>
              <a:pPr>
                <a:defRPr/>
              </a:pPr>
              <a:t>10/28/2011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7A5F6C1-07C4-4AF2-B890-5C63DFCCF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58" r:id="rId2"/>
    <p:sldLayoutId id="2147483864" r:id="rId3"/>
    <p:sldLayoutId id="2147483859" r:id="rId4"/>
    <p:sldLayoutId id="2147483865" r:id="rId5"/>
    <p:sldLayoutId id="2147483860" r:id="rId6"/>
    <p:sldLayoutId id="2147483866" r:id="rId7"/>
    <p:sldLayoutId id="2147483867" r:id="rId8"/>
    <p:sldLayoutId id="2147483868" r:id="rId9"/>
    <p:sldLayoutId id="2147483861" r:id="rId10"/>
    <p:sldLayoutId id="2147483862" r:id="rId11"/>
    <p:sldLayoutId id="2147483869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.pswi.org/professional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jwang26@uthsc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133600" y="1371600"/>
            <a:ext cx="6172200" cy="26924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tx2">
                    <a:satMod val="130000"/>
                  </a:schemeClr>
                </a:solidFill>
              </a:rPr>
              <a:t>Disparity Implications of the Eligibility Criteria for Medication Therapy Management Services among the Non-Medicare Population</a:t>
            </a:r>
            <a:r>
              <a:rPr lang="en-US" sz="4000" b="1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4000" b="1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sz="3200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810000"/>
            <a:ext cx="8153400" cy="28956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 smtClean="0"/>
              <a:t>Junling Wang,  Ph.D</a:t>
            </a:r>
            <a:r>
              <a:rPr lang="en-US" sz="3000" dirty="0" smtClean="0"/>
              <a:t>.,</a:t>
            </a:r>
            <a:endParaRPr lang="en-US" sz="3000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 smtClean="0"/>
              <a:t>Lawrence M. Brown, </a:t>
            </a:r>
            <a:r>
              <a:rPr lang="en-US" sz="3000" dirty="0" err="1" smtClean="0"/>
              <a:t>Pharm.D</a:t>
            </a:r>
            <a:r>
              <a:rPr lang="en-US" sz="3000" dirty="0" smtClean="0"/>
              <a:t>., Ph.D.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 smtClean="0"/>
              <a:t>Song Hee Hong, Ph.D.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 smtClean="0"/>
              <a:t>Associate </a:t>
            </a:r>
            <a:r>
              <a:rPr lang="en-US" sz="3000" dirty="0" smtClean="0"/>
              <a:t>Professors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 smtClean="0"/>
              <a:t>Division of </a:t>
            </a:r>
            <a:r>
              <a:rPr lang="en-US" sz="3000" dirty="0" smtClean="0"/>
              <a:t>Health </a:t>
            </a:r>
            <a:r>
              <a:rPr lang="en-US" sz="3000" dirty="0" smtClean="0"/>
              <a:t>Outcomes and Policy Research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 smtClean="0"/>
              <a:t>The University of Tennessee College of Pharmacy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CE3524-479D-487A-BE4A-566E2399DDE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sz="3600" dirty="0"/>
              <a:t>		</a:t>
            </a:r>
            <a:r>
              <a:rPr lang="en-US" sz="3200" b="1" dirty="0" smtClean="0">
                <a:solidFill>
                  <a:schemeClr val="tx2">
                    <a:satMod val="130000"/>
                  </a:schemeClr>
                </a:solidFill>
              </a:rPr>
              <a:t>Presenter Disclosures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295400" y="2057400"/>
            <a:ext cx="7543800" cy="1143000"/>
          </a:xfrm>
        </p:spPr>
        <p:txBody>
          <a:bodyPr/>
          <a:lstStyle/>
          <a:p>
            <a:pPr marL="539750" indent="-457200">
              <a:spcBef>
                <a:spcPct val="0"/>
              </a:spcBef>
              <a:buFont typeface="Wingdings" pitchFamily="2" charset="2"/>
              <a:buAutoNum type="arabicParenBoth"/>
            </a:pPr>
            <a:r>
              <a:rPr lang="en-US" sz="28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The following personal financial relationships with commercial interests relevant to this presentation existed during the past 12 months: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304800" y="1295400"/>
            <a:ext cx="7924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Junling Wang, Ph.D.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381000" y="4038600"/>
            <a:ext cx="85344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endParaRPr lang="en-US" dirty="0">
              <a:solidFill>
                <a:schemeClr val="folHlink"/>
              </a:solidFill>
            </a:endParaRPr>
          </a:p>
          <a:p>
            <a:pPr algn="ctr"/>
            <a:r>
              <a:rPr lang="en-US" sz="2400" dirty="0" smtClean="0"/>
              <a:t>No relationships to disclose.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57200" y="3617913"/>
            <a:ext cx="815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9350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Background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90600" y="762000"/>
            <a:ext cx="7943850" cy="5257800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sz="2800" dirty="0" smtClean="0"/>
              <a:t>Medicare Prescription Drug Improvement and Modernization Act  (Medicare Modernization Act or MMA) took effect in 2006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[1]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2800" dirty="0" smtClean="0"/>
              <a:t>Medication therapy management (MTM) services to be provided as part of the prescription drug (Part D) benefits as required by the Centers for Medicare and Medicaid Services (CMS).</a:t>
            </a:r>
          </a:p>
          <a:p>
            <a:pPr eaLnBrk="1" hangingPunct="1">
              <a:spcAft>
                <a:spcPts val="600"/>
              </a:spcAft>
            </a:pPr>
            <a:r>
              <a:rPr lang="en-US" sz="2800" dirty="0" smtClean="0"/>
              <a:t>Three eligibility criteria for MTM services: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Have multiple chronic conditions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Use multiple covered drugs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Be likely to incur over $4,000 in drug costs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6319391"/>
            <a:ext cx="807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1. Centers for Medicare &amp; Medicaid Services. Department of Health and Human Services. Medicare Program; Medicare prescription drug benefit. Final rule. Fed </a:t>
            </a:r>
            <a:r>
              <a:rPr lang="en-US" sz="1400" dirty="0" err="1" smtClean="0"/>
              <a:t>Regist</a:t>
            </a:r>
            <a:r>
              <a:rPr lang="en-US" sz="1400" dirty="0" smtClean="0"/>
              <a:t>. 2005;70:4193-585.</a:t>
            </a:r>
          </a:p>
          <a:p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868362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66800"/>
            <a:ext cx="7867650" cy="5181600"/>
          </a:xfrm>
        </p:spPr>
        <p:txBody>
          <a:bodyPr/>
          <a:lstStyle/>
          <a:p>
            <a:r>
              <a:rPr lang="en-US" dirty="0" smtClean="0"/>
              <a:t>MTM is a “distinct service or group of services that optimize therapeutic outcomes for individual patients.”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Provided by licensed pharmacists or other qualified health care providers.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868362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66800"/>
            <a:ext cx="8077200" cy="5105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Beneficial for patients with chronic conditions such as hypertension, and diabetes.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Prevalence of these diseases is higher in minority populations than in Whites, including the prevalence of poor control.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Thus, MTM could be an important tool for reducing outcome disparities.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499350" cy="4800600"/>
          </a:xfrm>
        </p:spPr>
        <p:txBody>
          <a:bodyPr/>
          <a:lstStyle/>
          <a:p>
            <a:r>
              <a:rPr lang="en-US" dirty="0" smtClean="0"/>
              <a:t>Health insurance plans other than Medicare Part D plans have also implemented MTM programs.</a:t>
            </a:r>
          </a:p>
          <a:p>
            <a:r>
              <a:rPr lang="en-US" dirty="0" smtClean="0"/>
              <a:t>Some have included similar components of the Part </a:t>
            </a:r>
            <a:r>
              <a:rPr lang="en-US" dirty="0" smtClean="0"/>
              <a:t>D MTM eligibility criteria,</a:t>
            </a:r>
            <a:r>
              <a:rPr lang="en-US" baseline="30000" dirty="0" smtClean="0"/>
              <a:t>[2,3] </a:t>
            </a:r>
            <a:r>
              <a:rPr lang="en-US" dirty="0" smtClean="0"/>
              <a:t>since Medicare is the nation’s leading purchaser and regulator of health care.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5410200"/>
            <a:ext cx="807720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 smtClean="0"/>
              <a:t>2. </a:t>
            </a:r>
            <a:r>
              <a:rPr lang="en-US" sz="1400" dirty="0" err="1" smtClean="0"/>
              <a:t>Schommer</a:t>
            </a:r>
            <a:r>
              <a:rPr lang="en-US" sz="1400" dirty="0" smtClean="0"/>
              <a:t> JC</a:t>
            </a:r>
            <a:r>
              <a:rPr lang="en-US" sz="1400" dirty="0" smtClean="0"/>
              <a:t>, et al. Pharmacist-provided </a:t>
            </a:r>
            <a:r>
              <a:rPr lang="en-US" sz="1400" dirty="0" smtClean="0"/>
              <a:t>medication therapy management (part 2): payer perspective in 2007. J Am </a:t>
            </a:r>
            <a:r>
              <a:rPr lang="en-US" sz="1400" dirty="0" err="1" smtClean="0"/>
              <a:t>Pharm</a:t>
            </a:r>
            <a:r>
              <a:rPr lang="en-US" sz="1400" dirty="0" smtClean="0"/>
              <a:t> Assoc. 2008;48:478-86.</a:t>
            </a:r>
          </a:p>
          <a:p>
            <a:pPr>
              <a:spcAft>
                <a:spcPts val="600"/>
              </a:spcAft>
            </a:pPr>
            <a:r>
              <a:rPr lang="en-US" sz="1400" dirty="0" smtClean="0"/>
              <a:t>3. Wisconsin Pharmacy Quality Collaborative. </a:t>
            </a:r>
            <a:r>
              <a:rPr lang="en-US" sz="1400" dirty="0" smtClean="0"/>
              <a:t>2011</a:t>
            </a:r>
            <a:r>
              <a:rPr lang="en-US" sz="1400" dirty="0" smtClean="0"/>
              <a:t>. Wisconsin Pharmacy Quality Collaborative Medication Therapy Management Services Program. Accessed at: http: /</a:t>
            </a:r>
            <a:r>
              <a:rPr lang="en-US" sz="1400" u="sng" dirty="0" smtClean="0">
                <a:hlinkClick r:id="rId2"/>
              </a:rPr>
              <a:t>/ww.pswi.org/professional/</a:t>
            </a:r>
            <a:r>
              <a:rPr lang="en-US" sz="1400" dirty="0" smtClean="0"/>
              <a:t>WPQC%20Program%20Description.pdf, October 25, 2011.</a:t>
            </a:r>
          </a:p>
          <a:p>
            <a:pPr>
              <a:spcAft>
                <a:spcPts val="600"/>
              </a:spcAft>
            </a:pPr>
            <a:endParaRPr lang="en-US" sz="1400" dirty="0" smtClean="0"/>
          </a:p>
          <a:p>
            <a:pPr>
              <a:spcAft>
                <a:spcPts val="600"/>
              </a:spcAft>
            </a:pPr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Background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867650" cy="5181600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Historically, racial and ethnic minorities have been found to use fewer prescription drugs and incur lower drug costs than do Whites.</a:t>
            </a:r>
          </a:p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Our recently published analyses of historical data before Part D implementation demonstrated that among the Medicare population, racial and ethnic minorities are less likely to be eligible for MTM services than are Whites (non-Hispanic Blacks, 21-34% lower; Hispanics, 32-38% lower).</a:t>
            </a:r>
            <a:r>
              <a:rPr lang="en-US" sz="3000" baseline="30000" dirty="0" smtClean="0"/>
              <a:t>[4]</a:t>
            </a:r>
            <a:endParaRPr lang="en-US" sz="3000" dirty="0" smtClean="0"/>
          </a:p>
          <a:p>
            <a:pPr eaLnBrk="1" hangingPunct="1">
              <a:spcAft>
                <a:spcPts val="1200"/>
              </a:spcAft>
            </a:pPr>
            <a:endParaRPr lang="en-US" sz="3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66800" y="6172200"/>
            <a:ext cx="80772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4. Wang J, </a:t>
            </a:r>
            <a:r>
              <a:rPr lang="en-US" sz="1400" dirty="0" smtClean="0"/>
              <a:t>et al. Disparity </a:t>
            </a:r>
            <a:r>
              <a:rPr lang="en-US" sz="1400" dirty="0" smtClean="0"/>
              <a:t>implications of Medicare eligibility criteria for medication therapy management services. Health </a:t>
            </a:r>
            <a:r>
              <a:rPr lang="en-US" sz="1400" dirty="0" err="1" smtClean="0"/>
              <a:t>Serv</a:t>
            </a:r>
            <a:r>
              <a:rPr lang="en-US" sz="1400" dirty="0" smtClean="0"/>
              <a:t> Res. 2010;45:1061-82.</a:t>
            </a:r>
          </a:p>
          <a:p>
            <a:pPr>
              <a:spcAft>
                <a:spcPts val="600"/>
              </a:spcAft>
            </a:pPr>
            <a:endParaRPr lang="en-US" sz="1400" dirty="0" smtClean="0"/>
          </a:p>
          <a:p>
            <a:pPr>
              <a:spcAft>
                <a:spcPts val="600"/>
              </a:spcAft>
            </a:pP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Study Objectives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7650" cy="4800600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dirty="0" smtClean="0"/>
              <a:t>To examine whether there are racial and ethnic disparities in the likelihood of meeting MTM eligibility criteria among non-Medicare beneficiaries,</a:t>
            </a:r>
          </a:p>
          <a:p>
            <a:pPr lvl="1" eaLnBrk="1" hangingPunct="1">
              <a:spcBef>
                <a:spcPts val="600"/>
              </a:spcBef>
              <a:spcAft>
                <a:spcPts val="1200"/>
              </a:spcAft>
            </a:pPr>
            <a:r>
              <a:rPr lang="en-US" sz="3200" dirty="0" smtClean="0"/>
              <a:t>According to 2008 eligibility criteria.</a:t>
            </a:r>
          </a:p>
          <a:p>
            <a:pPr lvl="1" eaLnBrk="1" hangingPunct="1">
              <a:spcBef>
                <a:spcPts val="600"/>
              </a:spcBef>
              <a:spcAft>
                <a:spcPts val="1200"/>
              </a:spcAft>
            </a:pPr>
            <a:r>
              <a:rPr lang="en-US" sz="3200" dirty="0" smtClean="0"/>
              <a:t>According to 2010-2011 eligibility criteria</a:t>
            </a:r>
          </a:p>
          <a:p>
            <a:pPr lvl="1" eaLnBrk="1" hangingPunct="1">
              <a:spcBef>
                <a:spcPts val="600"/>
              </a:spcBef>
              <a:spcAft>
                <a:spcPts val="1200"/>
              </a:spcAft>
            </a:pPr>
            <a:r>
              <a:rPr lang="en-US" sz="3200" dirty="0" smtClean="0"/>
              <a:t>Among individuals with hypertension, heart disease and diabetes.</a:t>
            </a:r>
          </a:p>
          <a:p>
            <a:pPr eaLnBrk="1" hangingPunct="1">
              <a:spcAft>
                <a:spcPts val="1200"/>
              </a:spcAft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435100" y="457200"/>
            <a:ext cx="749935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Methods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96250" cy="5181600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Medical Expenditure Panel Survey (2007-2008).</a:t>
            </a:r>
          </a:p>
          <a:p>
            <a:pPr lvl="1" eaLnBrk="1" hangingPunct="1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A federal survey carried out by the Agency for Healthcare Research and Quality.</a:t>
            </a:r>
          </a:p>
          <a:p>
            <a:pPr lvl="1" eaLnBrk="1" hangingPunct="1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With the purpose of providing information on national health services utilization and expenditures from a national representative sample of non-institutionalized civilians.</a:t>
            </a:r>
          </a:p>
          <a:p>
            <a:pPr eaLnBrk="1" hangingPunct="1">
              <a:spcAft>
                <a:spcPts val="1200"/>
              </a:spcAft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4873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Methods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066800" y="990600"/>
            <a:ext cx="7867650" cy="5486400"/>
          </a:xfrm>
        </p:spPr>
        <p:txBody>
          <a:bodyPr/>
          <a:lstStyle/>
          <a:p>
            <a:pPr eaLnBrk="1" hangingPunct="1">
              <a:spcAft>
                <a:spcPts val="0"/>
              </a:spcAft>
            </a:pPr>
            <a:r>
              <a:rPr lang="en-US" sz="3000" dirty="0" smtClean="0"/>
              <a:t>MTM eligibility criteria were designed to be flexible and to evolve.</a:t>
            </a:r>
          </a:p>
          <a:p>
            <a:pPr eaLnBrk="1" hangingPunct="1">
              <a:spcAft>
                <a:spcPts val="0"/>
              </a:spcAft>
            </a:pPr>
            <a:r>
              <a:rPr lang="en-US" sz="3000" dirty="0" smtClean="0"/>
              <a:t>May examine lower limit, median, mode, and upper limit values for the eligibility criteria.</a:t>
            </a:r>
          </a:p>
          <a:p>
            <a:pPr eaLnBrk="1" hangingPunct="1">
              <a:spcAft>
                <a:spcPts val="0"/>
              </a:spcAft>
            </a:pPr>
            <a:r>
              <a:rPr lang="en-US" sz="3000" dirty="0" smtClean="0"/>
              <a:t>For 2008, for the limits based on</a:t>
            </a:r>
          </a:p>
          <a:p>
            <a:pPr lvl="1" eaLnBrk="1" hangingPunct="1">
              <a:spcBef>
                <a:spcPts val="600"/>
              </a:spcBef>
              <a:spcAft>
                <a:spcPts val="0"/>
              </a:spcAft>
            </a:pPr>
            <a:r>
              <a:rPr lang="en-US" sz="2600" dirty="0" smtClean="0"/>
              <a:t>The number of covered prescriptions - 2, 5, 5,15.</a:t>
            </a:r>
          </a:p>
          <a:p>
            <a:pPr lvl="1" eaLnBrk="1" hangingPunct="1">
              <a:spcBef>
                <a:spcPts val="600"/>
              </a:spcBef>
              <a:spcAft>
                <a:spcPts val="0"/>
              </a:spcAft>
            </a:pPr>
            <a:r>
              <a:rPr lang="en-US" sz="2600" dirty="0" smtClean="0"/>
              <a:t>The number of chronic conditions - 2, 3, 3, 5.</a:t>
            </a:r>
          </a:p>
          <a:p>
            <a:pPr lvl="1" eaLnBrk="1" hangingPunct="1">
              <a:spcBef>
                <a:spcPts val="600"/>
              </a:spcBef>
              <a:spcAft>
                <a:spcPts val="0"/>
              </a:spcAft>
            </a:pPr>
            <a:r>
              <a:rPr lang="en-US" sz="2600" dirty="0" smtClean="0"/>
              <a:t>Part D drug costs ≥$4,000 (constant).</a:t>
            </a:r>
          </a:p>
          <a:p>
            <a:pPr eaLnBrk="1" hangingPunct="1">
              <a:spcAft>
                <a:spcPts val="0"/>
              </a:spcAft>
            </a:pPr>
            <a:r>
              <a:rPr lang="en-US" sz="3000" dirty="0" smtClean="0"/>
              <a:t>Nine possible threshold combinations</a:t>
            </a:r>
          </a:p>
          <a:p>
            <a:pPr lvl="1" eaLnBrk="1" hangingPunct="1">
              <a:spcBef>
                <a:spcPts val="600"/>
              </a:spcBef>
              <a:spcAft>
                <a:spcPts val="0"/>
              </a:spcAft>
            </a:pPr>
            <a:r>
              <a:rPr lang="en-US" dirty="0" smtClean="0"/>
              <a:t>Median values for main analysis.</a:t>
            </a:r>
          </a:p>
          <a:p>
            <a:pPr lvl="1" eaLnBrk="1" hangingPunct="1">
              <a:spcBef>
                <a:spcPts val="600"/>
              </a:spcBef>
              <a:spcAft>
                <a:spcPts val="0"/>
              </a:spcAft>
            </a:pPr>
            <a:r>
              <a:rPr lang="en-US" dirty="0" smtClean="0"/>
              <a:t>All other combinations in sensitivity analyses.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2010-2011 criteria</a:t>
            </a:r>
          </a:p>
          <a:p>
            <a:pPr lvl="1"/>
            <a:r>
              <a:rPr lang="en-US" dirty="0" smtClean="0"/>
              <a:t>Allowable </a:t>
            </a:r>
            <a:r>
              <a:rPr lang="en-US" dirty="0" smtClean="0"/>
              <a:t>minimum number </a:t>
            </a:r>
            <a:r>
              <a:rPr lang="en-US" dirty="0" smtClean="0"/>
              <a:t>of covered prescriptions was lowered to 8 (2, 5, 8, 8).</a:t>
            </a:r>
          </a:p>
          <a:p>
            <a:pPr lvl="1"/>
            <a:r>
              <a:rPr lang="en-US" dirty="0" smtClean="0"/>
              <a:t>Allowable </a:t>
            </a:r>
            <a:r>
              <a:rPr lang="en-US" dirty="0" smtClean="0"/>
              <a:t>minimum number </a:t>
            </a:r>
            <a:r>
              <a:rPr lang="en-US" dirty="0" smtClean="0"/>
              <a:t>of chronic conditions was lowered to 3 (2, 3, 3, 3).</a:t>
            </a:r>
          </a:p>
          <a:p>
            <a:pPr lvl="1"/>
            <a:r>
              <a:rPr lang="en-US" dirty="0" smtClean="0"/>
              <a:t>Part D drug costs ≥$3,000 (constant).</a:t>
            </a:r>
          </a:p>
          <a:p>
            <a:pPr lvl="1"/>
            <a:r>
              <a:rPr lang="en-US" dirty="0" smtClean="0"/>
              <a:t>Six possible combinations</a:t>
            </a:r>
          </a:p>
          <a:p>
            <a:pPr lvl="2"/>
            <a:r>
              <a:rPr lang="en-US" dirty="0" smtClean="0"/>
              <a:t>One in main analysis, five in sensitivity analyses.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Methods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1047750" y="990600"/>
            <a:ext cx="8096250" cy="5257800"/>
          </a:xfrm>
        </p:spPr>
        <p:txBody>
          <a:bodyPr/>
          <a:lstStyle/>
          <a:p>
            <a:pPr eaLnBrk="1" hangingPunct="1"/>
            <a:r>
              <a:rPr lang="en-US" dirty="0" smtClean="0"/>
              <a:t>Survey-weighted chi-square test</a:t>
            </a:r>
          </a:p>
          <a:p>
            <a:pPr lvl="1" eaLnBrk="1" hangingPunct="1"/>
            <a:r>
              <a:rPr lang="en-US" dirty="0" smtClean="0"/>
              <a:t>Compared the proportions of individuals meeting MTM eligibility criteria across racial and ethnic groups.</a:t>
            </a:r>
          </a:p>
          <a:p>
            <a:pPr eaLnBrk="1" hangingPunct="1"/>
            <a:r>
              <a:rPr lang="en-US" dirty="0" smtClean="0"/>
              <a:t>Survey weighted logistic regression</a:t>
            </a:r>
          </a:p>
          <a:p>
            <a:pPr lvl="1" eaLnBrk="1" hangingPunct="1"/>
            <a:r>
              <a:rPr lang="en-US" dirty="0" smtClean="0"/>
              <a:t>Adjusted for confounding factors.</a:t>
            </a:r>
          </a:p>
          <a:p>
            <a:pPr lvl="1" eaLnBrk="1" hangingPunct="1"/>
            <a:r>
              <a:rPr lang="en-US" dirty="0" smtClean="0"/>
              <a:t>Predisposing, enabling, and need factors in Anderson’s Behavioral Model of Health Services Utilization.</a:t>
            </a:r>
          </a:p>
          <a:p>
            <a:pPr lvl="2" eaLnBrk="1" hangingPunct="1"/>
            <a:r>
              <a:rPr lang="en-US" dirty="0" smtClean="0"/>
              <a:t>Age, gender, marital status, poverty categories, highest degree received, health insurance, geographic regions, metropolitan statistical area, and self-perceived health status.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DC9CA3-12D9-4FE2-A94E-B41E7808D77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90600" y="990600"/>
            <a:ext cx="7943850" cy="5257800"/>
          </a:xfrm>
        </p:spPr>
        <p:txBody>
          <a:bodyPr/>
          <a:lstStyle/>
          <a:p>
            <a:pPr eaLnBrk="1" hangingPunct="1">
              <a:buNone/>
            </a:pPr>
            <a:r>
              <a:rPr lang="en-US" sz="3000" dirty="0" smtClean="0"/>
              <a:t>                              </a:t>
            </a:r>
          </a:p>
          <a:p>
            <a:pPr eaLnBrk="1" hangingPunct="1">
              <a:buNone/>
            </a:pPr>
            <a:endParaRPr lang="en-US" sz="3000" dirty="0" smtClean="0"/>
          </a:p>
          <a:p>
            <a:pPr eaLnBrk="1" hangingPunct="1">
              <a:buNone/>
            </a:pPr>
            <a:endParaRPr lang="en-US" sz="3000" dirty="0" smtClean="0"/>
          </a:p>
          <a:p>
            <a:pPr eaLnBrk="1" hangingPunct="1">
              <a:buNone/>
            </a:pPr>
            <a:r>
              <a:rPr lang="en-US" sz="3000" dirty="0" smtClean="0"/>
              <a:t>                         </a:t>
            </a:r>
            <a:r>
              <a:rPr lang="en-US" sz="5400" dirty="0" smtClean="0"/>
              <a:t>Results</a:t>
            </a:r>
          </a:p>
          <a:p>
            <a:pPr lvl="1"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95400" y="1119969"/>
          <a:ext cx="7587932" cy="5473980"/>
        </p:xfrm>
        <a:graphic>
          <a:graphicData uri="http://schemas.openxmlformats.org/drawingml/2006/table">
            <a:tbl>
              <a:tblPr/>
              <a:tblGrid>
                <a:gridCol w="2362200"/>
                <a:gridCol w="882332"/>
                <a:gridCol w="870268"/>
                <a:gridCol w="882332"/>
                <a:gridCol w="870268"/>
                <a:gridCol w="838216"/>
                <a:gridCol w="882316"/>
              </a:tblGrid>
              <a:tr h="496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Whites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Blacks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Hispanics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6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No.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No.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No.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65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Times New Roman"/>
                          <a:cs typeface="Times New Roman"/>
                        </a:rPr>
                        <a:t>Age:       18-30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4,202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26.70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1,911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33.22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3,261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36.89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en-US" sz="2400" dirty="0" smtClean="0">
                          <a:latin typeface="Calibri"/>
                          <a:ea typeface="Times New Roman"/>
                          <a:cs typeface="Times New Roman"/>
                        </a:rPr>
                        <a:t>   31-40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3,383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19.67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1,254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21.49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2,407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25.86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2400" dirty="0" smtClean="0">
                          <a:latin typeface="Calibri"/>
                          <a:ea typeface="Times New Roman"/>
                          <a:cs typeface="Times New Roman"/>
                        </a:rPr>
                        <a:t>     41-50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3,973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23.16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1,330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21.98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1,985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20.86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2400" dirty="0" smtClean="0">
                          <a:latin typeface="Calibri"/>
                          <a:ea typeface="Times New Roman"/>
                          <a:cs typeface="Times New Roman"/>
                        </a:rPr>
                        <a:t>     &gt;</a:t>
                      </a: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5,133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30.47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1,428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23.30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1,589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16.39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6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Times New Roman"/>
                          <a:cs typeface="Times New Roman"/>
                        </a:rPr>
                        <a:t>Income:  Poor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1,605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7.30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1,424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19.28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2,072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18.01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Times New Roman"/>
                          <a:cs typeface="Times New Roman"/>
                        </a:rPr>
                        <a:t> Near</a:t>
                      </a:r>
                      <a:r>
                        <a:rPr lang="en-US" sz="24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dirty="0" smtClean="0">
                          <a:latin typeface="Calibri"/>
                          <a:ea typeface="Times New Roman"/>
                          <a:cs typeface="Times New Roman"/>
                        </a:rPr>
                        <a:t>Poor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533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2.40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4.72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780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6.69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Times New Roman"/>
                          <a:cs typeface="Times New Roman"/>
                        </a:rPr>
                        <a:t>     Low Income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1,745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9.28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1,120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15.47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2,166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20.13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Times New Roman"/>
                          <a:cs typeface="Times New Roman"/>
                        </a:rPr>
                        <a:t>     Middle</a:t>
                      </a:r>
                      <a:r>
                        <a:rPr lang="en-US" sz="24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Income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5,162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30.51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1,831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33.77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2,826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33.33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Times New Roman"/>
                          <a:cs typeface="Times New Roman"/>
                        </a:rPr>
                        <a:t>     High Income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7,646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50.51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1,197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26.77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Times New Roman"/>
                          <a:cs typeface="Times New Roman"/>
                        </a:rPr>
                        <a:t>1,398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21.84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1524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Table 1. Socio-demographic characteristics across racial and 	ethnic groups.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3733800" y="2209800"/>
            <a:ext cx="1600200" cy="19050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86400" y="2209800"/>
            <a:ext cx="1600200" cy="19050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39000" y="2209800"/>
            <a:ext cx="1600200" cy="19050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2057400"/>
            <a:ext cx="7772400" cy="21336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9200" y="4191000"/>
            <a:ext cx="7772400" cy="25146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33800" y="4267200"/>
            <a:ext cx="1600200" cy="23622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86400" y="4267200"/>
            <a:ext cx="1600200" cy="23622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39000" y="4267200"/>
            <a:ext cx="1600200" cy="23622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03041-60AA-491E-89DB-26237832F98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1524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Table 1. Socio-demographic characteristics across racial and 	ethnic groups (continued)</a:t>
            </a:r>
            <a:endParaRPr lang="en-US" sz="2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6583513"/>
              </p:ext>
            </p:extLst>
          </p:nvPr>
        </p:nvGraphicFramePr>
        <p:xfrm>
          <a:off x="381001" y="1066800"/>
          <a:ext cx="8610598" cy="5603349"/>
        </p:xfrm>
        <a:graphic>
          <a:graphicData uri="http://schemas.openxmlformats.org/drawingml/2006/table">
            <a:tbl>
              <a:tblPr/>
              <a:tblGrid>
                <a:gridCol w="3352799"/>
                <a:gridCol w="838200"/>
                <a:gridCol w="914400"/>
                <a:gridCol w="838200"/>
                <a:gridCol w="914400"/>
                <a:gridCol w="914400"/>
                <a:gridCol w="838199"/>
              </a:tblGrid>
              <a:tr h="3770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Whites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4572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Blacks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Hispanics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70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No.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No.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No.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0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Education: &lt; High School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2,502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13.30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1,562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22.76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4,660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43.51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High School</a:t>
                      </a:r>
                      <a:endParaRPr lang="en-US" sz="2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7,624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45.37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2,999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51.45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3,307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39.22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84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College Degree</a:t>
                      </a:r>
                      <a:endParaRPr lang="en-US" sz="2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3,279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21.03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598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12.16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607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8.99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0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&gt; College Degree</a:t>
                      </a:r>
                      <a:endParaRPr lang="en-US" sz="2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1,644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10.60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259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5.47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184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2.90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1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Other</a:t>
                      </a:r>
                      <a:endParaRPr lang="en-US" sz="2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1,581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9.69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456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8.16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410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5.37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4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Self-perceived 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health</a:t>
                      </a:r>
                      <a:r>
                        <a:rPr lang="en-US" sz="2200" baseline="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status: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       Excellent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4,834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30.17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1,475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26.94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2,106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25.51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 Very Good</a:t>
                      </a:r>
                      <a:endParaRPr lang="en-US" sz="2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5,853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35.77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1,827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32.14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2,754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30.90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 Good</a:t>
                      </a:r>
                      <a:endParaRPr lang="en-US" sz="2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4,326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25.02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1,840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29.57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3,074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31.59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 Fair</a:t>
                      </a:r>
                      <a:endParaRPr lang="en-US" sz="2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1,267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7.01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607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9.05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1,102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10.03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5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 Poor</a:t>
                      </a:r>
                      <a:endParaRPr lang="en-US" sz="2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390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2.02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155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2.31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197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1.97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1828800"/>
            <a:ext cx="8686800" cy="23622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0" y="1981200"/>
            <a:ext cx="1600200" cy="20574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62600" y="1981200"/>
            <a:ext cx="1600200" cy="20574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0" y="1981200"/>
            <a:ext cx="1600200" cy="20574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0" y="4572000"/>
            <a:ext cx="1600200" cy="20574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62600" y="4572000"/>
            <a:ext cx="1600200" cy="20574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15200" y="4572000"/>
            <a:ext cx="1600200" cy="20574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4191000"/>
            <a:ext cx="8686800" cy="2514600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03041-60AA-491E-89DB-26237832F98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66798" y="1219199"/>
          <a:ext cx="7848600" cy="5419345"/>
        </p:xfrm>
        <a:graphic>
          <a:graphicData uri="http://schemas.openxmlformats.org/drawingml/2006/table">
            <a:tbl>
              <a:tblPr/>
              <a:tblGrid>
                <a:gridCol w="1307769"/>
                <a:gridCol w="1307769"/>
                <a:gridCol w="1307769"/>
                <a:gridCol w="1307769"/>
                <a:gridCol w="1308762"/>
                <a:gridCol w="1308762"/>
              </a:tblGrid>
              <a:tr h="5583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Analyses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No. of Drugs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No. of Conditions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Groups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No. Eligible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Times New Roman"/>
                        </a:rPr>
                        <a:t>% Eligible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Times New Roman"/>
                        </a:rPr>
                        <a:t>Main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&gt;=5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&gt;=2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Times New Roman"/>
                        </a:rPr>
                        <a:t>Whites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677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3.73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Times New Roman"/>
                          <a:cs typeface="Times New Roman"/>
                        </a:rPr>
                        <a:t>Blacks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159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2.57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Hispanics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149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1.53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Calibri"/>
                          <a:ea typeface="Times New Roman"/>
                          <a:cs typeface="Times New Roman"/>
                        </a:rPr>
                        <a:t>Sensi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.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&gt;=5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&gt;=3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Whites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600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3.27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Blacks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142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2.31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Hispanics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130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1.32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8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Calibri"/>
                          <a:ea typeface="Times New Roman"/>
                          <a:cs typeface="Times New Roman"/>
                        </a:rPr>
                        <a:t>Sensi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.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&gt;=5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&gt;=5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Whites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370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1.93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Blacks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78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1.20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Hispanics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78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0.69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Calibri"/>
                          <a:ea typeface="Times New Roman"/>
                          <a:cs typeface="Times New Roman"/>
                        </a:rPr>
                        <a:t>Sensi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.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&gt;=2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&gt;=3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Whites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633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3.46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Blacks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153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2.43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Hispanics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134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1.37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2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Calibri"/>
                          <a:ea typeface="Times New Roman"/>
                          <a:cs typeface="Times New Roman"/>
                        </a:rPr>
                        <a:t>Sensi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.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&gt;=2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&gt;=2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Whites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734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4.09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Blacks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178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2.82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Hispanics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162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1.71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43000" y="4572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Table 2.  Number and percentage eligible for MTM services      	according to the main analysis and various sensitivity analyses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876800" y="1828800"/>
            <a:ext cx="4114800" cy="9906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76800" y="2743200"/>
            <a:ext cx="4114800" cy="10668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03041-60AA-491E-89DB-26237832F98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990600" y="1447800"/>
          <a:ext cx="7866378" cy="4658245"/>
        </p:xfrm>
        <a:graphic>
          <a:graphicData uri="http://schemas.openxmlformats.org/drawingml/2006/table">
            <a:tbl>
              <a:tblPr/>
              <a:tblGrid>
                <a:gridCol w="1219200"/>
                <a:gridCol w="1295400"/>
                <a:gridCol w="1066800"/>
                <a:gridCol w="1295400"/>
                <a:gridCol w="1447800"/>
                <a:gridCol w="282645"/>
                <a:gridCol w="1259133"/>
              </a:tblGrid>
              <a:tr h="11958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US" sz="20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Coefficient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Estimate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Odds </a:t>
                      </a:r>
                      <a:endParaRPr lang="en-US" sz="2000" dirty="0" smtClean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Ratio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Lower Limit of the CI for OR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Upper Limit of the CI for OR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57">
                <a:tc gridSpan="7"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Unadjusted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Model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34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Blacks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0.38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0.0015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SAS Monospace"/>
                        </a:rPr>
                        <a:t>0.68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0.54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0.86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Hispanics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0.91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&lt;.0001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SAS Monospace"/>
                        </a:rPr>
                        <a:t>0.40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0.31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0.52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933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Adjusted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Model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68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Blacks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0.51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0.0003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SAS Monospace"/>
                        </a:rPr>
                        <a:t>0.60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0.45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0.79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4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Hispanics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0.62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&lt;.0001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SAS Monospace"/>
                        </a:rPr>
                        <a:t>0.54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0.40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0.72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381000"/>
            <a:ext cx="723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Table 3.  Racial and ethnic disparities in the likelihood of meeting 	MTM eligibility criteria according to logistic regression for the 	main analysis for 2008 criteria (reference group: whites)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3276600"/>
            <a:ext cx="8001000" cy="10668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5181600"/>
            <a:ext cx="8001000" cy="10668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03041-60AA-491E-89DB-26237832F98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5562600"/>
            <a:ext cx="7086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Figure 1. </a:t>
            </a:r>
            <a:r>
              <a:rPr lang="en-US" sz="1600" dirty="0" smtClean="0"/>
              <a:t>Odds ratios for </a:t>
            </a:r>
            <a:r>
              <a:rPr lang="en-US" sz="1600" dirty="0" smtClean="0"/>
              <a:t>meeting the </a:t>
            </a:r>
            <a:r>
              <a:rPr lang="en-US" sz="1600" dirty="0" smtClean="0"/>
              <a:t>2008 </a:t>
            </a:r>
            <a:r>
              <a:rPr lang="en-US" sz="1600" dirty="0" smtClean="0"/>
              <a:t>MTM eligibility criteria.</a:t>
            </a:r>
          </a:p>
          <a:p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066800" y="533400"/>
          <a:ext cx="73152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03041-60AA-491E-89DB-26237832F98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57150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Figure 2. </a:t>
            </a:r>
            <a:r>
              <a:rPr lang="en-US" sz="1600" dirty="0" smtClean="0"/>
              <a:t>Odds </a:t>
            </a:r>
            <a:r>
              <a:rPr lang="en-US" sz="1600" dirty="0" smtClean="0"/>
              <a:t>ratios </a:t>
            </a:r>
            <a:r>
              <a:rPr lang="en-US" sz="1600" dirty="0" smtClean="0"/>
              <a:t>for </a:t>
            </a:r>
            <a:r>
              <a:rPr lang="en-US" sz="1600" dirty="0" smtClean="0"/>
              <a:t>meeting the </a:t>
            </a:r>
            <a:r>
              <a:rPr lang="en-US" sz="1600" dirty="0" smtClean="0"/>
              <a:t>2008 </a:t>
            </a:r>
            <a:r>
              <a:rPr lang="en-US" sz="1600" dirty="0" smtClean="0"/>
              <a:t>MTM eligibility criteria in the </a:t>
            </a:r>
            <a:r>
              <a:rPr lang="en-US" sz="1600" dirty="0" smtClean="0"/>
              <a:t>subpopulation with the three chronic conditions.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03041-60AA-491E-89DB-26237832F98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143000" y="990600"/>
          <a:ext cx="7086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921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Discussions and Conclusions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90600" y="990600"/>
            <a:ext cx="7943850" cy="5257800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Blacks and Hispanics are less likely than Whites to be eligible for MTM eligibility criteria among the non-Medicare population.</a:t>
            </a:r>
          </a:p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Medicare eligibility criteria have disparity implications among the non-Medicare population.</a:t>
            </a:r>
          </a:p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Due to the catalyst role for Medicare, the eligibility criteria for MTM services need to be changed first for </a:t>
            </a:r>
            <a:r>
              <a:rPr lang="en-US" sz="3000" dirty="0" smtClean="0"/>
              <a:t>Medicare.</a:t>
            </a:r>
            <a:endParaRPr lang="en-US" sz="3000" dirty="0" smtClean="0"/>
          </a:p>
          <a:p>
            <a:pPr eaLnBrk="1" hangingPunct="1">
              <a:spcAft>
                <a:spcPts val="1200"/>
              </a:spcAft>
            </a:pPr>
            <a:endParaRPr lang="en-US" sz="3000" dirty="0" smtClean="0"/>
          </a:p>
          <a:p>
            <a:pPr lvl="1" eaLnBrk="1" hangingPunct="1">
              <a:spcBef>
                <a:spcPts val="600"/>
              </a:spcBef>
              <a:spcAft>
                <a:spcPts val="1200"/>
              </a:spcAft>
            </a:pPr>
            <a:endParaRPr lang="en-US" dirty="0" smtClean="0"/>
          </a:p>
          <a:p>
            <a:pPr eaLnBrk="1" hangingPunct="1">
              <a:spcAft>
                <a:spcPts val="1200"/>
              </a:spcAft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921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Discussions and Conclusions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7943850" cy="5257800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MTM eligibility criteria is a value-based strategy because those eligible have more complex medical conditions and have greater potential to benefit from MTM services.</a:t>
            </a:r>
          </a:p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However, value-based strategy are oftentimes in conflict with equity doctrine.</a:t>
            </a:r>
          </a:p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Policy makers need to be careful when setting value-based strategies.</a:t>
            </a:r>
          </a:p>
          <a:p>
            <a:pPr lvl="1" eaLnBrk="1" hangingPunct="1">
              <a:spcBef>
                <a:spcPts val="600"/>
              </a:spcBef>
              <a:spcAft>
                <a:spcPts val="1200"/>
              </a:spcAft>
            </a:pPr>
            <a:endParaRPr lang="en-US" dirty="0" smtClean="0"/>
          </a:p>
          <a:p>
            <a:pPr eaLnBrk="1" hangingPunct="1">
              <a:spcAft>
                <a:spcPts val="1200"/>
              </a:spcAft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921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Discussions and Conclusions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7943850" cy="5257800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Future research should examine the health implications of the disparities in meeting MTM eligibility criteria.</a:t>
            </a:r>
          </a:p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Future research should also examine strategies of eliminating disparities in meeting MTM eligibility criteria.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9216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Acknowledgements</a:t>
            </a:r>
            <a:endParaRPr lang="en-US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7943850" cy="5257800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sz="3000" dirty="0" smtClean="0"/>
              <a:t>Research assistance: </a:t>
            </a:r>
            <a:r>
              <a:rPr lang="en-US" sz="3000" dirty="0" err="1" smtClean="0"/>
              <a:t>Songmei</a:t>
            </a:r>
            <a:r>
              <a:rPr lang="en-US" sz="3000" dirty="0" smtClean="0"/>
              <a:t> Meng, M.S., and Kiraat D. Munshi, M.S.</a:t>
            </a:r>
            <a:endParaRPr lang="en-US" sz="3000" dirty="0" smtClean="0"/>
          </a:p>
          <a:p>
            <a:r>
              <a:rPr lang="en-US" sz="2800" dirty="0" smtClean="0"/>
              <a:t>Funding:  This study was funded by the Pharmaceutical </a:t>
            </a:r>
            <a:r>
              <a:rPr lang="en-US" sz="2800" dirty="0" smtClean="0"/>
              <a:t>Research and Manufacturers of America Foundation Health Outcomes Research Starter Grant.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48B82-670E-451A-8459-1623F6F7632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990601"/>
            <a:ext cx="7924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 smtClean="0"/>
              <a:t>Contact Information: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0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 smtClean="0"/>
              <a:t>Junling Wang, Ph.D.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 smtClean="0"/>
              <a:t>Division of Health Outcomes and Policy Research, University of Tennessee College of Pharmacy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/>
              <a:t>Email: </a:t>
            </a:r>
            <a:r>
              <a:rPr lang="en-US" sz="3000" dirty="0">
                <a:hlinkClick r:id="rId3"/>
              </a:rPr>
              <a:t>jwang26@uthsc.edu</a:t>
            </a:r>
            <a:endParaRPr lang="en-US" sz="3000" dirty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/>
              <a:t>Phone: 901-448-3601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03041-60AA-491E-89DB-26237832F98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1583</TotalTime>
  <Words>1449</Words>
  <Application>Microsoft Office PowerPoint</Application>
  <PresentationFormat>On-screen Show (4:3)</PresentationFormat>
  <Paragraphs>385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Solstice</vt:lpstr>
      <vt:lpstr>Disparity Implications of the Eligibility Criteria for Medication Therapy Management Services among the Non-Medicare Population </vt:lpstr>
      <vt:lpstr>  Presenter Disclosures</vt:lpstr>
      <vt:lpstr>Background</vt:lpstr>
      <vt:lpstr>Background</vt:lpstr>
      <vt:lpstr>Background</vt:lpstr>
      <vt:lpstr>Background</vt:lpstr>
      <vt:lpstr>Background</vt:lpstr>
      <vt:lpstr>Study Objectives</vt:lpstr>
      <vt:lpstr>Methods</vt:lpstr>
      <vt:lpstr>Methods</vt:lpstr>
      <vt:lpstr>Methods</vt:lpstr>
      <vt:lpstr>Methods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Discussions and Conclusions</vt:lpstr>
      <vt:lpstr>Discussions and Conclusions</vt:lpstr>
      <vt:lpstr>Discussions and Conclusions</vt:lpstr>
      <vt:lpstr>Acknowledgements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Disparity Implications of Medicare Eligibility Criteria for Medication Therapy Management Services</dc:title>
  <dc:creator>Brandi Franklin</dc:creator>
  <cp:lastModifiedBy>jwang26</cp:lastModifiedBy>
  <cp:revision>118</cp:revision>
  <dcterms:created xsi:type="dcterms:W3CDTF">2009-10-27T01:09:55Z</dcterms:created>
  <dcterms:modified xsi:type="dcterms:W3CDTF">2011-10-28T16:55:31Z</dcterms:modified>
</cp:coreProperties>
</file>