
<file path=[Content_Types].xml><?xml version="1.0" encoding="utf-8"?>
<Types xmlns="http://schemas.openxmlformats.org/package/2006/content-types">
  <Override PartName="/ppt/charts/chart1.xml" ContentType="application/vnd.openxmlformats-officedocument.drawingml.chart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rawings/drawing1.xml" ContentType="application/vnd.openxmlformats-officedocument.drawingml.chartshapes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10.xml" ContentType="application/vnd.openxmlformats-officedocument.presentationml.slideLayout+xml"/>
  <Override PartName="/ppt/theme/themeOverride3.xml" ContentType="application/vnd.openxmlformats-officedocument.themeOverride+xml"/>
  <Override PartName="/docProps/app.xml" ContentType="application/vnd.openxmlformats-officedocument.extended-properties+xml"/>
  <Override PartName="/ppt/charts/chart2.xml" ContentType="application/vnd.openxmlformats-officedocument.drawingml.chart+xml"/>
  <Default Extension="xlsx" ContentType="application/vnd.openxmlformats-officedocument.spreadsheetml.sheet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theme/themeOverride1.xml" ContentType="application/vnd.openxmlformats-officedocument.themeOverr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charts/chart3.xml" ContentType="application/vnd.openxmlformats-officedocument.drawingml.chart+xml"/>
  <Override PartName="/ppt/slideLayouts/slideLayout3.xml" ContentType="application/vnd.openxmlformats-officedocument.presentationml.slideLayout+xml"/>
  <Override PartName="/ppt/theme/themeOverride2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8404800" cy="29260800"/>
  <p:notesSz cx="9296400" cy="6881813"/>
  <p:defaultTextStyle>
    <a:defPPr>
      <a:defRPr lang="en-US"/>
    </a:defPPr>
    <a:lvl1pPr algn="l" defTabSz="4140200" rtl="0" fontAlgn="base">
      <a:spcBef>
        <a:spcPct val="0"/>
      </a:spcBef>
      <a:spcAft>
        <a:spcPct val="0"/>
      </a:spcAft>
      <a:defRPr sz="83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2068513" indent="-1700213" algn="l" defTabSz="4140200" rtl="0" fontAlgn="base">
      <a:spcBef>
        <a:spcPct val="0"/>
      </a:spcBef>
      <a:spcAft>
        <a:spcPct val="0"/>
      </a:spcAft>
      <a:defRPr sz="83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4140200" indent="-3400425" algn="l" defTabSz="4140200" rtl="0" fontAlgn="base">
      <a:spcBef>
        <a:spcPct val="0"/>
      </a:spcBef>
      <a:spcAft>
        <a:spcPct val="0"/>
      </a:spcAft>
      <a:defRPr sz="83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6211888" indent="-5102225" algn="l" defTabSz="4140200" rtl="0" fontAlgn="base">
      <a:spcBef>
        <a:spcPct val="0"/>
      </a:spcBef>
      <a:spcAft>
        <a:spcPct val="0"/>
      </a:spcAft>
      <a:defRPr sz="83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8283575" indent="-6804025" algn="l" defTabSz="4140200" rtl="0" fontAlgn="base">
      <a:spcBef>
        <a:spcPct val="0"/>
      </a:spcBef>
      <a:spcAft>
        <a:spcPct val="0"/>
      </a:spcAft>
      <a:defRPr sz="83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83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83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83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83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napVertSplitter="1" vertBarState="minimized">
    <p:restoredLeft sz="15620"/>
    <p:restoredTop sz="99645" autoAdjust="0"/>
  </p:normalViewPr>
  <p:slideViewPr>
    <p:cSldViewPr snapToGrid="0">
      <p:cViewPr>
        <p:scale>
          <a:sx n="30" d="100"/>
          <a:sy n="30" d="100"/>
        </p:scale>
        <p:origin x="-208" y="-104"/>
      </p:cViewPr>
      <p:guideLst>
        <p:guide orient="horz" pos="18431"/>
        <p:guide pos="2419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7716063" cy="77716063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package" Target="../embeddings/Microsoft_Excel_Sheet2.xlsx"/><Relationship Id="rId3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3200">
                <a:solidFill>
                  <a:srgbClr val="000000"/>
                </a:solidFill>
              </a:defRPr>
            </a:pPr>
            <a:r>
              <a:rPr lang="en-US" dirty="0" smtClean="0">
                <a:solidFill>
                  <a:srgbClr val="000000"/>
                </a:solidFill>
              </a:rPr>
              <a:t>Figure 2: EAP </a:t>
            </a:r>
            <a:r>
              <a:rPr lang="en-US" dirty="0">
                <a:solidFill>
                  <a:srgbClr val="000000"/>
                </a:solidFill>
              </a:rPr>
              <a:t>Sources of Concern</a:t>
            </a:r>
          </a:p>
        </c:rich>
      </c:tx>
      <c:layout>
        <c:manualLayout>
          <c:xMode val="edge"/>
          <c:yMode val="edge"/>
          <c:x val="0.0284285640281807"/>
          <c:y val="0.00695963553779856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EAP Sources of Concern</c:v>
                </c:pt>
              </c:strCache>
            </c:strRef>
          </c:tx>
          <c:cat>
            <c:strRef>
              <c:f>Sheet1!$A$2:$A$11</c:f>
              <c:strCache>
                <c:ptCount val="10"/>
                <c:pt idx="0">
                  <c:v>Stress 24%</c:v>
                </c:pt>
                <c:pt idx="1">
                  <c:v>Mental Health Problems 21%</c:v>
                </c:pt>
                <c:pt idx="2">
                  <c:v>Family Life Issues 18%</c:v>
                </c:pt>
                <c:pt idx="3">
                  <c:v>Marital Issues 15%</c:v>
                </c:pt>
                <c:pt idx="4">
                  <c:v>Parent/child 5%</c:v>
                </c:pt>
                <c:pt idx="5">
                  <c:v>Legal/Financial 5%</c:v>
                </c:pt>
                <c:pt idx="6">
                  <c:v>Parent/Child 4%</c:v>
                </c:pt>
                <c:pt idx="7">
                  <c:v>Grief/Loss 3%</c:v>
                </c:pt>
                <c:pt idx="8">
                  <c:v>Substance Abuse 3%</c:v>
                </c:pt>
                <c:pt idx="9">
                  <c:v>Other 2%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0.24</c:v>
                </c:pt>
                <c:pt idx="1">
                  <c:v>0.21</c:v>
                </c:pt>
                <c:pt idx="2">
                  <c:v>0.18</c:v>
                </c:pt>
                <c:pt idx="3">
                  <c:v>0.15</c:v>
                </c:pt>
                <c:pt idx="4">
                  <c:v>0.05</c:v>
                </c:pt>
                <c:pt idx="5">
                  <c:v>0.05</c:v>
                </c:pt>
                <c:pt idx="6">
                  <c:v>0.04</c:v>
                </c:pt>
                <c:pt idx="7">
                  <c:v>0.03</c:v>
                </c:pt>
                <c:pt idx="8">
                  <c:v>0.03</c:v>
                </c:pt>
                <c:pt idx="9">
                  <c:v>0.02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705442978139245"/>
          <c:y val="0.0149054133858268"/>
          <c:w val="0.293710257867251"/>
          <c:h val="0.981344561659522"/>
        </c:manualLayout>
      </c:layout>
      <c:txPr>
        <a:bodyPr/>
        <a:lstStyle/>
        <a:p>
          <a:pPr>
            <a:defRPr sz="3200">
              <a:solidFill>
                <a:srgbClr val="000000"/>
              </a:solidFill>
            </a:defRPr>
          </a:pPr>
          <a:endParaRPr lang="en-US"/>
        </a:p>
      </c:txPr>
    </c:legend>
    <c:plotVisOnly val="1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97580830662329"/>
          <c:y val="0.0480258717660292"/>
          <c:w val="0.765382105362114"/>
          <c:h val="0.715276746499892"/>
        </c:manualLayout>
      </c:layout>
      <c:barChart>
        <c:barDir val="col"/>
        <c:grouping val="stacked"/>
        <c:ser>
          <c:idx val="0"/>
          <c:order val="0"/>
          <c:tx>
            <c:strRef>
              <c:f>'Sheet1'!$B$1</c:f>
              <c:strCache>
                <c:ptCount val="1"/>
                <c:pt idx="0">
                  <c:v>10 to 49</c:v>
                </c:pt>
              </c:strCache>
            </c:strRef>
          </c:tx>
          <c:cat>
            <c:strRef>
              <c:f>'Sheet1'!$B$1:$F$1</c:f>
              <c:strCache>
                <c:ptCount val="5"/>
                <c:pt idx="0">
                  <c:v>10 to 49</c:v>
                </c:pt>
                <c:pt idx="1">
                  <c:v>50 to 199</c:v>
                </c:pt>
                <c:pt idx="2">
                  <c:v>200 to 499</c:v>
                </c:pt>
                <c:pt idx="3">
                  <c:v>500 to 19,999</c:v>
                </c:pt>
                <c:pt idx="4">
                  <c:v>≥ 20,000</c:v>
                </c:pt>
              </c:strCache>
            </c:strRef>
          </c:cat>
          <c:val>
            <c:numRef>
              <c:f>'Sheet1'!$B$2:$F$2</c:f>
              <c:numCache>
                <c:formatCode>General</c:formatCode>
                <c:ptCount val="5"/>
                <c:pt idx="0">
                  <c:v>10.0</c:v>
                </c:pt>
              </c:numCache>
            </c:numRef>
          </c:val>
        </c:ser>
        <c:ser>
          <c:idx val="1"/>
          <c:order val="1"/>
          <c:tx>
            <c:strRef>
              <c:f>'Sheet1'!$C$1</c:f>
              <c:strCache>
                <c:ptCount val="1"/>
                <c:pt idx="0">
                  <c:v>50 to 199</c:v>
                </c:pt>
              </c:strCache>
            </c:strRef>
          </c:tx>
          <c:cat>
            <c:strRef>
              <c:f>'Sheet1'!$B$1:$F$1</c:f>
              <c:strCache>
                <c:ptCount val="5"/>
                <c:pt idx="0">
                  <c:v>10 to 49</c:v>
                </c:pt>
                <c:pt idx="1">
                  <c:v>50 to 199</c:v>
                </c:pt>
                <c:pt idx="2">
                  <c:v>200 to 499</c:v>
                </c:pt>
                <c:pt idx="3">
                  <c:v>500 to 19,999</c:v>
                </c:pt>
                <c:pt idx="4">
                  <c:v>≥ 20,000</c:v>
                </c:pt>
              </c:strCache>
            </c:strRef>
          </c:cat>
          <c:val>
            <c:numRef>
              <c:f>'Sheet1'!$B$3:$F$3</c:f>
              <c:numCache>
                <c:formatCode>General</c:formatCode>
                <c:ptCount val="5"/>
                <c:pt idx="1">
                  <c:v>36.0</c:v>
                </c:pt>
              </c:numCache>
            </c:numRef>
          </c:val>
        </c:ser>
        <c:ser>
          <c:idx val="2"/>
          <c:order val="2"/>
          <c:tx>
            <c:strRef>
              <c:f>'Sheet1'!$D$1</c:f>
              <c:strCache>
                <c:ptCount val="1"/>
                <c:pt idx="0">
                  <c:v>200 to 499</c:v>
                </c:pt>
              </c:strCache>
            </c:strRef>
          </c:tx>
          <c:cat>
            <c:strRef>
              <c:f>'Sheet1'!$B$1:$F$1</c:f>
              <c:strCache>
                <c:ptCount val="5"/>
                <c:pt idx="0">
                  <c:v>10 to 49</c:v>
                </c:pt>
                <c:pt idx="1">
                  <c:v>50 to 199</c:v>
                </c:pt>
                <c:pt idx="2">
                  <c:v>200 to 499</c:v>
                </c:pt>
                <c:pt idx="3">
                  <c:v>500 to 19,999</c:v>
                </c:pt>
                <c:pt idx="4">
                  <c:v>≥ 20,000</c:v>
                </c:pt>
              </c:strCache>
            </c:strRef>
          </c:cat>
          <c:val>
            <c:numRef>
              <c:f>'Sheet1'!$B$4:$F$4</c:f>
              <c:numCache>
                <c:formatCode>General</c:formatCode>
                <c:ptCount val="5"/>
                <c:pt idx="2">
                  <c:v>51.0</c:v>
                </c:pt>
              </c:numCache>
            </c:numRef>
          </c:val>
        </c:ser>
        <c:ser>
          <c:idx val="3"/>
          <c:order val="3"/>
          <c:tx>
            <c:strRef>
              <c:f>'Sheet1'!$E$1</c:f>
              <c:strCache>
                <c:ptCount val="1"/>
                <c:pt idx="0">
                  <c:v>500 to 19,999</c:v>
                </c:pt>
              </c:strCache>
            </c:strRef>
          </c:tx>
          <c:cat>
            <c:strRef>
              <c:f>'Sheet1'!$B$1:$F$1</c:f>
              <c:strCache>
                <c:ptCount val="5"/>
                <c:pt idx="0">
                  <c:v>10 to 49</c:v>
                </c:pt>
                <c:pt idx="1">
                  <c:v>50 to 199</c:v>
                </c:pt>
                <c:pt idx="2">
                  <c:v>200 to 499</c:v>
                </c:pt>
                <c:pt idx="3">
                  <c:v>500 to 19,999</c:v>
                </c:pt>
                <c:pt idx="4">
                  <c:v>≥ 20,000</c:v>
                </c:pt>
              </c:strCache>
            </c:strRef>
          </c:cat>
          <c:val>
            <c:numRef>
              <c:f>'Sheet1'!$B$5:$F$5</c:f>
              <c:numCache>
                <c:formatCode>General</c:formatCode>
                <c:ptCount val="5"/>
                <c:pt idx="3">
                  <c:v>67.0</c:v>
                </c:pt>
              </c:numCache>
            </c:numRef>
          </c:val>
        </c:ser>
        <c:ser>
          <c:idx val="4"/>
          <c:order val="4"/>
          <c:tx>
            <c:strRef>
              <c:f>'Sheet1'!$F$1</c:f>
              <c:strCache>
                <c:ptCount val="1"/>
                <c:pt idx="0">
                  <c:v>≥ 20,000</c:v>
                </c:pt>
              </c:strCache>
            </c:strRef>
          </c:tx>
          <c:cat>
            <c:strRef>
              <c:f>'Sheet1'!$B$1:$F$1</c:f>
              <c:strCache>
                <c:ptCount val="5"/>
                <c:pt idx="0">
                  <c:v>10 to 49</c:v>
                </c:pt>
                <c:pt idx="1">
                  <c:v>50 to 199</c:v>
                </c:pt>
                <c:pt idx="2">
                  <c:v>200 to 499</c:v>
                </c:pt>
                <c:pt idx="3">
                  <c:v>500 to 19,999</c:v>
                </c:pt>
                <c:pt idx="4">
                  <c:v>≥ 20,000</c:v>
                </c:pt>
              </c:strCache>
            </c:strRef>
          </c:cat>
          <c:val>
            <c:numRef>
              <c:f>'Sheet1'!$B$6:$F$6</c:f>
              <c:numCache>
                <c:formatCode>General</c:formatCode>
                <c:ptCount val="5"/>
                <c:pt idx="4">
                  <c:v>93.0</c:v>
                </c:pt>
              </c:numCache>
            </c:numRef>
          </c:val>
        </c:ser>
        <c:overlap val="100"/>
        <c:axId val="661741000"/>
        <c:axId val="661743064"/>
      </c:barChart>
      <c:catAx>
        <c:axId val="661741000"/>
        <c:scaling>
          <c:orientation val="minMax"/>
        </c:scaling>
        <c:axPos val="b"/>
        <c:tickLblPos val="nextTo"/>
        <c:txPr>
          <a:bodyPr/>
          <a:lstStyle/>
          <a:p>
            <a:pPr>
              <a:defRPr sz="2500"/>
            </a:pPr>
            <a:endParaRPr lang="en-US"/>
          </a:p>
        </c:txPr>
        <c:crossAx val="661743064"/>
        <c:crosses val="autoZero"/>
        <c:auto val="1"/>
        <c:lblAlgn val="ctr"/>
        <c:lblOffset val="100"/>
      </c:catAx>
      <c:valAx>
        <c:axId val="66174306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2500"/>
            </a:pPr>
            <a:endParaRPr lang="en-US"/>
          </a:p>
        </c:txPr>
        <c:crossAx val="661741000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3200"/>
            </a:pPr>
            <a:r>
              <a:rPr lang="en-US" sz="3200" dirty="0" smtClean="0"/>
              <a:t>Figure 3: EAP </a:t>
            </a:r>
            <a:r>
              <a:rPr lang="en-US" sz="3200" dirty="0"/>
              <a:t>Models</a:t>
            </a:r>
          </a:p>
        </c:rich>
      </c:tx>
      <c:layout>
        <c:manualLayout>
          <c:xMode val="edge"/>
          <c:yMode val="edge"/>
          <c:x val="0.0211990192796313"/>
          <c:y val="0.0244602920271449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'Sheet1'!$B$1</c:f>
              <c:strCache>
                <c:ptCount val="1"/>
                <c:pt idx="0">
                  <c:v>EAP Models</c:v>
                </c:pt>
              </c:strCache>
            </c:strRef>
          </c:tx>
          <c:cat>
            <c:strRef>
              <c:f>'Sheet1'!$A$2:$A$5</c:f>
              <c:strCache>
                <c:ptCount val="4"/>
                <c:pt idx="0">
                  <c:v>External EAP; Independent 40%</c:v>
                </c:pt>
                <c:pt idx="1">
                  <c:v>Internal; Staff-provided services 29%</c:v>
                </c:pt>
                <c:pt idx="2">
                  <c:v>Internal EAP; Vendor-contracted 24%</c:v>
                </c:pt>
                <c:pt idx="3">
                  <c:v>External EAP; Managed care services 7%</c:v>
                </c:pt>
              </c:strCache>
            </c:strRef>
          </c:cat>
          <c:val>
            <c:numRef>
              <c:f>'Sheet1'!$B$2:$B$5</c:f>
              <c:numCache>
                <c:formatCode>0%</c:formatCode>
                <c:ptCount val="4"/>
                <c:pt idx="0">
                  <c:v>0.4</c:v>
                </c:pt>
                <c:pt idx="1">
                  <c:v>0.29</c:v>
                </c:pt>
                <c:pt idx="2">
                  <c:v>0.24</c:v>
                </c:pt>
                <c:pt idx="3">
                  <c:v>0.07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97941411076604"/>
          <c:y val="0.0161141229896732"/>
          <c:w val="0.401043631731014"/>
          <c:h val="0.971015220642649"/>
        </c:manualLayout>
      </c:layout>
      <c:txPr>
        <a:bodyPr/>
        <a:lstStyle/>
        <a:p>
          <a:pPr>
            <a:defRPr sz="3200"/>
          </a:pPr>
          <a:endParaRPr lang="en-US"/>
        </a:p>
      </c:txPr>
    </c:legend>
    <c:plotVisOnly val="1"/>
  </c:chart>
  <c:externalData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0.02467</cdr:x>
      <cdr:y>0.26971</cdr:y>
    </cdr:from>
    <cdr:to>
      <cdr:x>0.12188</cdr:x>
      <cdr:y>0.69295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314471" y="1364566"/>
          <a:ext cx="1434904" cy="5345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3.6367E-7</cdr:x>
      <cdr:y>0.24066</cdr:y>
    </cdr:from>
    <cdr:to>
      <cdr:x>0.09886</cdr:x>
      <cdr:y>0.60581</cdr:y>
    </cdr:to>
    <cdr:sp macro="" textlink="">
      <cdr:nvSpPr>
        <cdr:cNvPr id="3" name="TextBox 2"/>
        <cdr:cNvSpPr txBox="1"/>
      </cdr:nvSpPr>
      <cdr:spPr>
        <a:xfrm xmlns:a="http://schemas.openxmlformats.org/drawingml/2006/main" rot="16200000">
          <a:off x="-347147" y="1163075"/>
          <a:ext cx="1237958" cy="5436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0.04514</cdr:x>
      <cdr:y>0.29876</cdr:y>
    </cdr:from>
    <cdr:to>
      <cdr:x>0.25745</cdr:x>
      <cdr:y>0.51452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48236" y="1012874"/>
          <a:ext cx="1167619" cy="7315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0.37062</cdr:x>
      <cdr:y>0.89454</cdr:y>
    </cdr:from>
    <cdr:to>
      <cdr:x>0.91634</cdr:x>
      <cdr:y>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263810" y="7561389"/>
          <a:ext cx="6278321" cy="8744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200" dirty="0">
              <a:latin typeface="+mn-lt"/>
              <a:ea typeface="+mn-ea"/>
              <a:cs typeface="+mn-cs"/>
            </a:rPr>
            <a:t>Size</a:t>
          </a:r>
          <a:r>
            <a:rPr lang="en-US" sz="3200" baseline="0" dirty="0">
              <a:latin typeface="+mn-lt"/>
              <a:ea typeface="+mn-ea"/>
              <a:cs typeface="+mn-cs"/>
            </a:rPr>
            <a:t> (Number of employees)</a:t>
          </a:r>
          <a:endParaRPr lang="en-US" sz="3200" dirty="0">
            <a:latin typeface="+mn-lt"/>
            <a:ea typeface="+mn-ea"/>
            <a:cs typeface="+mn-cs"/>
          </a:endParaRPr>
        </a:p>
        <a:p xmlns:a="http://schemas.openxmlformats.org/drawingml/2006/main">
          <a:endParaRPr lang="en-US" sz="3200" dirty="0"/>
        </a:p>
      </cdr:txBody>
    </cdr:sp>
  </cdr:relSizeAnchor>
  <cdr:relSizeAnchor xmlns:cdr="http://schemas.openxmlformats.org/drawingml/2006/chartDrawing">
    <cdr:from>
      <cdr:x>0.2251</cdr:x>
      <cdr:y>0.6556</cdr:y>
    </cdr:from>
    <cdr:to>
      <cdr:x>0.32396</cdr:x>
      <cdr:y>0.78008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237959" y="2222695"/>
          <a:ext cx="543655" cy="422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100">
            <a:latin typeface="Calibri"/>
          </a:endParaRPr>
        </a:p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0.23534</cdr:x>
      <cdr:y>0.62779</cdr:y>
    </cdr:from>
    <cdr:to>
      <cdr:x>0.3214</cdr:x>
      <cdr:y>0.71493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1292309" y="2675954"/>
          <a:ext cx="472615" cy="3714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200">
              <a:latin typeface="Calibri"/>
            </a:rPr>
            <a:t>10%</a:t>
          </a:r>
        </a:p>
        <a:p xmlns:a="http://schemas.openxmlformats.org/drawingml/2006/main">
          <a:endParaRPr lang="en-US" sz="3200"/>
        </a:p>
      </cdr:txBody>
    </cdr:sp>
  </cdr:relSizeAnchor>
  <cdr:relSizeAnchor xmlns:cdr="http://schemas.openxmlformats.org/drawingml/2006/chartDrawing">
    <cdr:from>
      <cdr:x>0.85344</cdr:x>
      <cdr:y>0.0332</cdr:y>
    </cdr:from>
    <cdr:to>
      <cdr:x>0.9395</cdr:x>
      <cdr:y>0.12033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9818572" y="275275"/>
          <a:ext cx="990091" cy="7224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200" dirty="0">
              <a:latin typeface="Calibri"/>
            </a:rPr>
            <a:t>93%</a:t>
          </a:r>
        </a:p>
        <a:p xmlns:a="http://schemas.openxmlformats.org/drawingml/2006/main">
          <a:endParaRPr lang="en-US" sz="3200" dirty="0"/>
        </a:p>
      </cdr:txBody>
    </cdr:sp>
  </cdr:relSizeAnchor>
  <cdr:relSizeAnchor xmlns:cdr="http://schemas.openxmlformats.org/drawingml/2006/chartDrawing">
    <cdr:from>
      <cdr:x>0.69739</cdr:x>
      <cdr:y>0.20266</cdr:y>
    </cdr:from>
    <cdr:to>
      <cdr:x>0.81197</cdr:x>
      <cdr:y>0.28395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8023269" y="1680340"/>
          <a:ext cx="1318204" cy="6740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200" dirty="0">
              <a:latin typeface="Calibri"/>
            </a:rPr>
            <a:t>67%</a:t>
          </a:r>
        </a:p>
        <a:p xmlns:a="http://schemas.openxmlformats.org/drawingml/2006/main">
          <a:endParaRPr lang="en-US" sz="3200" dirty="0"/>
        </a:p>
      </cdr:txBody>
    </cdr:sp>
  </cdr:relSizeAnchor>
  <cdr:relSizeAnchor xmlns:cdr="http://schemas.openxmlformats.org/drawingml/2006/chartDrawing">
    <cdr:from>
      <cdr:x>0.54905</cdr:x>
      <cdr:y>0.33707</cdr:y>
    </cdr:from>
    <cdr:to>
      <cdr:x>0.65844</cdr:x>
      <cdr:y>0.41796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6316669" y="2794790"/>
          <a:ext cx="1258495" cy="670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200" dirty="0">
              <a:latin typeface="Calibri"/>
            </a:rPr>
            <a:t>51%</a:t>
          </a:r>
        </a:p>
        <a:p xmlns:a="http://schemas.openxmlformats.org/drawingml/2006/main">
          <a:endParaRPr lang="en-US" sz="3200" dirty="0"/>
        </a:p>
      </cdr:txBody>
    </cdr:sp>
  </cdr:relSizeAnchor>
  <cdr:relSizeAnchor xmlns:cdr="http://schemas.openxmlformats.org/drawingml/2006/chartDrawing">
    <cdr:from>
      <cdr:x>0.39137</cdr:x>
      <cdr:y>0.42107</cdr:y>
    </cdr:from>
    <cdr:to>
      <cdr:x>0.47744</cdr:x>
      <cdr:y>0.50821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149164" y="1794830"/>
          <a:ext cx="472615" cy="3714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200" dirty="0">
              <a:latin typeface="Calibri"/>
            </a:rPr>
            <a:t>36%</a:t>
          </a:r>
        </a:p>
        <a:p xmlns:a="http://schemas.openxmlformats.org/drawingml/2006/main">
          <a:endParaRPr lang="en-US" sz="3200" dirty="0"/>
        </a:p>
      </cdr:txBody>
    </cdr:sp>
  </cdr:relSizeAnchor>
  <cdr:relSizeAnchor xmlns:cdr="http://schemas.openxmlformats.org/drawingml/2006/chartDrawing">
    <cdr:from>
      <cdr:x>0.06745</cdr:x>
      <cdr:y>0.03755</cdr:y>
    </cdr:from>
    <cdr:to>
      <cdr:x>0.14931</cdr:x>
      <cdr:y>0.58527</cdr:y>
    </cdr:to>
    <cdr:sp macro="" textlink="">
      <cdr:nvSpPr>
        <cdr:cNvPr id="14" name="TextBox 1"/>
        <cdr:cNvSpPr txBox="1"/>
      </cdr:nvSpPr>
      <cdr:spPr>
        <a:xfrm xmlns:a="http://schemas.openxmlformats.org/drawingml/2006/main" rot="16200000">
          <a:off x="-1023791" y="2111142"/>
          <a:ext cx="4541379" cy="9417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200" dirty="0" smtClean="0">
              <a:latin typeface="Calibri"/>
            </a:rPr>
            <a:t>EAP Programs (</a:t>
          </a:r>
          <a:r>
            <a:rPr lang="en-US" sz="3200" dirty="0">
              <a:latin typeface="Calibri"/>
            </a:rPr>
            <a:t>%)</a:t>
          </a:r>
        </a:p>
        <a:p xmlns:a="http://schemas.openxmlformats.org/drawingml/2006/main">
          <a:endParaRPr lang="en-US" sz="18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44091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6347" y="0"/>
            <a:ext cx="4028440" cy="344091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85E70DE-226B-4401-BAA7-253A9AB8ADAE}" type="datetime1">
              <a:rPr lang="en-US"/>
              <a:pPr>
                <a:defRPr/>
              </a:pPr>
              <a:t>10/26/11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54338" y="515938"/>
            <a:ext cx="3387725" cy="2581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3177" tIns="46589" rIns="93177" bIns="46589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268861"/>
            <a:ext cx="7437120" cy="3096816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36130"/>
            <a:ext cx="4028440" cy="344091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6347" y="6536130"/>
            <a:ext cx="4028440" cy="344091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E251F4F-D5FE-46FD-90CC-BC4701D601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449388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ＭＳ Ｐゴシック" pitchFamily="-108" charset="-128"/>
        <a:cs typeface="ＭＳ Ｐゴシック" pitchFamily="-108" charset="-128"/>
      </a:defRPr>
    </a:lvl1pPr>
    <a:lvl2pPr marL="723900" algn="l" defTabSz="1449388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2pPr>
    <a:lvl3pPr marL="1449388" algn="l" defTabSz="1449388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3pPr>
    <a:lvl4pPr marL="2173288" algn="l" defTabSz="1449388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4pPr>
    <a:lvl5pPr marL="2898775" algn="l" defTabSz="1449388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5pPr>
    <a:lvl6pPr marL="3624466" algn="l" defTabSz="144978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49358" algn="l" defTabSz="144978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74252" algn="l" defTabSz="144978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99145" algn="l" defTabSz="144978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34" charset="-128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B3B5F59-5C57-44B4-9AF5-5DBCFE7F92E3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80360" y="9089817"/>
            <a:ext cx="32644080" cy="627210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720" y="16581120"/>
            <a:ext cx="26883360" cy="74777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71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422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13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284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355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426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497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568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BC4E0-8E11-48F6-82AF-378694E6B771}" type="datetime1">
              <a:rPr lang="en-US"/>
              <a:pPr>
                <a:defRPr/>
              </a:pPr>
              <a:t>10/26/11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B1C1D-4211-44ED-85CD-9D8F1914D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4BC76-75C7-4ADB-A8E0-FA62AD6A50A1}" type="datetime1">
              <a:rPr lang="en-US"/>
              <a:pPr>
                <a:defRPr/>
              </a:pPr>
              <a:t>10/26/11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D3655-3B73-4E71-9855-A242BEEA54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3716" y="18802776"/>
            <a:ext cx="32644080" cy="5811520"/>
          </a:xfrm>
        </p:spPr>
        <p:txBody>
          <a:bodyPr anchor="t"/>
          <a:lstStyle>
            <a:lvl1pPr algn="l">
              <a:defRPr sz="18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3716" y="12401980"/>
            <a:ext cx="32644080" cy="6400797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71107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2pPr>
            <a:lvl3pPr marL="4142214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21332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28442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355532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42664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497746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56885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03166-176F-404C-991D-639E4E29F6AB}" type="datetime1">
              <a:rPr lang="en-US"/>
              <a:pPr>
                <a:defRPr/>
              </a:pPr>
              <a:t>10/26/11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AF126-8482-4CC0-B9D8-8BBB8C905D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6827525"/>
            <a:ext cx="16962120" cy="19310776"/>
          </a:xfrm>
        </p:spPr>
        <p:txBody>
          <a:bodyPr/>
          <a:lstStyle>
            <a:lvl1pPr>
              <a:defRPr sz="12700"/>
            </a:lvl1pPr>
            <a:lvl2pPr>
              <a:defRPr sz="107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522440" y="6827525"/>
            <a:ext cx="16962120" cy="19310776"/>
          </a:xfrm>
        </p:spPr>
        <p:txBody>
          <a:bodyPr/>
          <a:lstStyle>
            <a:lvl1pPr>
              <a:defRPr sz="12700"/>
            </a:lvl1pPr>
            <a:lvl2pPr>
              <a:defRPr sz="107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87530-13CB-4143-859E-FFD136B05D21}" type="datetime1">
              <a:rPr lang="en-US"/>
              <a:pPr>
                <a:defRPr/>
              </a:pPr>
              <a:t>10/26/11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B1567-1707-4BFB-A551-8B7A1E8A2A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6549817"/>
            <a:ext cx="16968790" cy="2729652"/>
          </a:xfrm>
        </p:spPr>
        <p:txBody>
          <a:bodyPr anchor="b"/>
          <a:lstStyle>
            <a:lvl1pPr marL="0" indent="0">
              <a:buNone/>
              <a:defRPr sz="10700" b="1"/>
            </a:lvl1pPr>
            <a:lvl2pPr marL="2071107" indent="0">
              <a:buNone/>
              <a:defRPr sz="9000" b="1"/>
            </a:lvl2pPr>
            <a:lvl3pPr marL="4142214" indent="0">
              <a:buNone/>
              <a:defRPr sz="8300" b="1"/>
            </a:lvl3pPr>
            <a:lvl4pPr marL="6213320" indent="0">
              <a:buNone/>
              <a:defRPr sz="7200" b="1"/>
            </a:lvl4pPr>
            <a:lvl5pPr marL="8284427" indent="0">
              <a:buNone/>
              <a:defRPr sz="7200" b="1"/>
            </a:lvl5pPr>
            <a:lvl6pPr marL="10355532" indent="0">
              <a:buNone/>
              <a:defRPr sz="7200" b="1"/>
            </a:lvl6pPr>
            <a:lvl7pPr marL="12426640" indent="0">
              <a:buNone/>
              <a:defRPr sz="7200" b="1"/>
            </a:lvl7pPr>
            <a:lvl8pPr marL="14497746" indent="0">
              <a:buNone/>
              <a:defRPr sz="7200" b="1"/>
            </a:lvl8pPr>
            <a:lvl9pPr marL="16568853" indent="0">
              <a:buNone/>
              <a:defRPr sz="7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9279469"/>
            <a:ext cx="16968790" cy="16858828"/>
          </a:xfrm>
        </p:spPr>
        <p:txBody>
          <a:bodyPr/>
          <a:lstStyle>
            <a:lvl1pPr>
              <a:defRPr sz="10700"/>
            </a:lvl1pPr>
            <a:lvl2pPr>
              <a:defRPr sz="9000"/>
            </a:lvl2pPr>
            <a:lvl3pPr>
              <a:defRPr sz="83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509109" y="6549817"/>
            <a:ext cx="16975455" cy="2729652"/>
          </a:xfrm>
        </p:spPr>
        <p:txBody>
          <a:bodyPr anchor="b"/>
          <a:lstStyle>
            <a:lvl1pPr marL="0" indent="0">
              <a:buNone/>
              <a:defRPr sz="10700" b="1"/>
            </a:lvl1pPr>
            <a:lvl2pPr marL="2071107" indent="0">
              <a:buNone/>
              <a:defRPr sz="9000" b="1"/>
            </a:lvl2pPr>
            <a:lvl3pPr marL="4142214" indent="0">
              <a:buNone/>
              <a:defRPr sz="8300" b="1"/>
            </a:lvl3pPr>
            <a:lvl4pPr marL="6213320" indent="0">
              <a:buNone/>
              <a:defRPr sz="7200" b="1"/>
            </a:lvl4pPr>
            <a:lvl5pPr marL="8284427" indent="0">
              <a:buNone/>
              <a:defRPr sz="7200" b="1"/>
            </a:lvl5pPr>
            <a:lvl6pPr marL="10355532" indent="0">
              <a:buNone/>
              <a:defRPr sz="7200" b="1"/>
            </a:lvl6pPr>
            <a:lvl7pPr marL="12426640" indent="0">
              <a:buNone/>
              <a:defRPr sz="7200" b="1"/>
            </a:lvl7pPr>
            <a:lvl8pPr marL="14497746" indent="0">
              <a:buNone/>
              <a:defRPr sz="7200" b="1"/>
            </a:lvl8pPr>
            <a:lvl9pPr marL="16568853" indent="0">
              <a:buNone/>
              <a:defRPr sz="7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509109" y="9279469"/>
            <a:ext cx="16975455" cy="16858828"/>
          </a:xfrm>
        </p:spPr>
        <p:txBody>
          <a:bodyPr/>
          <a:lstStyle>
            <a:lvl1pPr>
              <a:defRPr sz="10700"/>
            </a:lvl1pPr>
            <a:lvl2pPr>
              <a:defRPr sz="9000"/>
            </a:lvl2pPr>
            <a:lvl3pPr>
              <a:defRPr sz="83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2D05E-5A43-46C8-B32E-5A66F122A7CD}" type="datetime1">
              <a:rPr lang="en-US"/>
              <a:pPr>
                <a:defRPr/>
              </a:pPr>
              <a:t>10/26/11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86C7E-1DAD-4951-BB23-86BA4548D3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CE3A1-FEA4-4202-963B-8713606C36CD}" type="datetime1">
              <a:rPr lang="en-US"/>
              <a:pPr>
                <a:defRPr/>
              </a:pPr>
              <a:t>10/26/11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F8477-FB43-4373-ADA2-E07683E2F9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072D1-35CB-4D23-9359-51D220EDADC9}" type="datetime1">
              <a:rPr lang="en-US"/>
              <a:pPr>
                <a:defRPr/>
              </a:pPr>
              <a:t>10/26/11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13E84-F80E-49EF-AA66-E11BDE3326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4" y="1165013"/>
            <a:ext cx="12634916" cy="4958080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15210" y="1165017"/>
            <a:ext cx="21469350" cy="24973283"/>
          </a:xfrm>
        </p:spPr>
        <p:txBody>
          <a:bodyPr/>
          <a:lstStyle>
            <a:lvl1pPr>
              <a:defRPr sz="14400"/>
            </a:lvl1pPr>
            <a:lvl2pPr>
              <a:defRPr sz="12700"/>
            </a:lvl2pPr>
            <a:lvl3pPr>
              <a:defRPr sz="107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4" y="6123097"/>
            <a:ext cx="12634916" cy="20015203"/>
          </a:xfrm>
        </p:spPr>
        <p:txBody>
          <a:bodyPr/>
          <a:lstStyle>
            <a:lvl1pPr marL="0" indent="0">
              <a:buNone/>
              <a:defRPr sz="6300"/>
            </a:lvl1pPr>
            <a:lvl2pPr marL="2071107" indent="0">
              <a:buNone/>
              <a:defRPr sz="5500"/>
            </a:lvl2pPr>
            <a:lvl3pPr marL="4142214" indent="0">
              <a:buNone/>
              <a:defRPr sz="4600"/>
            </a:lvl3pPr>
            <a:lvl4pPr marL="6213320" indent="0">
              <a:buNone/>
              <a:defRPr sz="4100"/>
            </a:lvl4pPr>
            <a:lvl5pPr marL="8284427" indent="0">
              <a:buNone/>
              <a:defRPr sz="4100"/>
            </a:lvl5pPr>
            <a:lvl6pPr marL="10355532" indent="0">
              <a:buNone/>
              <a:defRPr sz="4100"/>
            </a:lvl6pPr>
            <a:lvl7pPr marL="12426640" indent="0">
              <a:buNone/>
              <a:defRPr sz="4100"/>
            </a:lvl7pPr>
            <a:lvl8pPr marL="14497746" indent="0">
              <a:buNone/>
              <a:defRPr sz="4100"/>
            </a:lvl8pPr>
            <a:lvl9pPr marL="16568853" indent="0">
              <a:buNone/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EE495-84B8-4C69-8D4B-D2AE75A37AF3}" type="datetime1">
              <a:rPr lang="en-US"/>
              <a:pPr>
                <a:defRPr/>
              </a:pPr>
              <a:t>10/26/11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31B89-276A-454F-9085-8C4F16E16E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7610" y="20482561"/>
            <a:ext cx="23042880" cy="2418083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527610" y="2614507"/>
            <a:ext cx="23042880" cy="17556480"/>
          </a:xfrm>
        </p:spPr>
        <p:txBody>
          <a:bodyPr rtlCol="0">
            <a:normAutofit/>
          </a:bodyPr>
          <a:lstStyle>
            <a:lvl1pPr marL="0" indent="0">
              <a:buNone/>
              <a:defRPr sz="14400"/>
            </a:lvl1pPr>
            <a:lvl2pPr marL="2071107" indent="0">
              <a:buNone/>
              <a:defRPr sz="12700"/>
            </a:lvl2pPr>
            <a:lvl3pPr marL="4142214" indent="0">
              <a:buNone/>
              <a:defRPr sz="10700"/>
            </a:lvl3pPr>
            <a:lvl4pPr marL="6213320" indent="0">
              <a:buNone/>
              <a:defRPr sz="9000"/>
            </a:lvl4pPr>
            <a:lvl5pPr marL="8284427" indent="0">
              <a:buNone/>
              <a:defRPr sz="9000"/>
            </a:lvl5pPr>
            <a:lvl6pPr marL="10355532" indent="0">
              <a:buNone/>
              <a:defRPr sz="9000"/>
            </a:lvl6pPr>
            <a:lvl7pPr marL="12426640" indent="0">
              <a:buNone/>
              <a:defRPr sz="9000"/>
            </a:lvl7pPr>
            <a:lvl8pPr marL="14497746" indent="0">
              <a:buNone/>
              <a:defRPr sz="9000"/>
            </a:lvl8pPr>
            <a:lvl9pPr marL="16568853" indent="0">
              <a:buNone/>
              <a:defRPr sz="9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27610" y="22900644"/>
            <a:ext cx="23042880" cy="3434077"/>
          </a:xfrm>
        </p:spPr>
        <p:txBody>
          <a:bodyPr/>
          <a:lstStyle>
            <a:lvl1pPr marL="0" indent="0">
              <a:buNone/>
              <a:defRPr sz="6300"/>
            </a:lvl1pPr>
            <a:lvl2pPr marL="2071107" indent="0">
              <a:buNone/>
              <a:defRPr sz="5500"/>
            </a:lvl2pPr>
            <a:lvl3pPr marL="4142214" indent="0">
              <a:buNone/>
              <a:defRPr sz="4600"/>
            </a:lvl3pPr>
            <a:lvl4pPr marL="6213320" indent="0">
              <a:buNone/>
              <a:defRPr sz="4100"/>
            </a:lvl4pPr>
            <a:lvl5pPr marL="8284427" indent="0">
              <a:buNone/>
              <a:defRPr sz="4100"/>
            </a:lvl5pPr>
            <a:lvl6pPr marL="10355532" indent="0">
              <a:buNone/>
              <a:defRPr sz="4100"/>
            </a:lvl6pPr>
            <a:lvl7pPr marL="12426640" indent="0">
              <a:buNone/>
              <a:defRPr sz="4100"/>
            </a:lvl7pPr>
            <a:lvl8pPr marL="14497746" indent="0">
              <a:buNone/>
              <a:defRPr sz="4100"/>
            </a:lvl8pPr>
            <a:lvl9pPr marL="16568853" indent="0">
              <a:buNone/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1EF1A-F94A-4313-BAB5-93108CEF9A4D}" type="datetime1">
              <a:rPr lang="en-US"/>
              <a:pPr>
                <a:defRPr/>
              </a:pPr>
              <a:t>10/26/11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929EF-A710-4A4E-B39E-C0E6B12508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A15B6-3D83-4B1E-92B0-B04823DA33DB}" type="datetime1">
              <a:rPr lang="en-US"/>
              <a:pPr>
                <a:defRPr/>
              </a:pPr>
              <a:t>10/26/11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D91A2-E457-4D88-8F95-FA0AE5152B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843480" y="1171793"/>
            <a:ext cx="8641080" cy="2496650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20240" y="1171793"/>
            <a:ext cx="25283160" cy="249665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02EB4-ACEB-4BE2-80B3-50F73891CA6F}" type="datetime1">
              <a:rPr lang="en-US"/>
              <a:pPr>
                <a:defRPr/>
              </a:pPr>
              <a:t>10/26/11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10E15-891B-4BFF-900C-D393D5510E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920875" y="1171575"/>
            <a:ext cx="345630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4222" tIns="207111" rIns="414222" bIns="2071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920875" y="6827838"/>
            <a:ext cx="34563050" cy="1931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4222" tIns="207111" rIns="414222" bIns="2071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20875" y="27119263"/>
            <a:ext cx="8959850" cy="1558925"/>
          </a:xfrm>
          <a:prstGeom prst="rect">
            <a:avLst/>
          </a:prstGeom>
        </p:spPr>
        <p:txBody>
          <a:bodyPr vert="horz" wrap="square" lIns="414222" tIns="207111" rIns="414222" bIns="207111" numCol="1" anchor="ctr" anchorCtr="0" compatLnSpc="1">
            <a:prstTxWarp prst="textNoShape">
              <a:avLst/>
            </a:prstTxWarp>
          </a:bodyPr>
          <a:lstStyle>
            <a:lvl1pPr>
              <a:defRPr sz="5500">
                <a:solidFill>
                  <a:srgbClr val="898989"/>
                </a:solidFill>
                <a:latin typeface="Calibri" pitchFamily="-108" charset="0"/>
              </a:defRPr>
            </a:lvl1pPr>
          </a:lstStyle>
          <a:p>
            <a:pPr>
              <a:defRPr/>
            </a:pPr>
            <a:fld id="{FF130EFC-2F7A-473F-9D81-0DC661B7A167}" type="datetime1">
              <a:rPr lang="en-US"/>
              <a:pPr>
                <a:defRPr/>
              </a:pPr>
              <a:t>10/26/11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122275" y="27119263"/>
            <a:ext cx="12160250" cy="1558925"/>
          </a:xfrm>
          <a:prstGeom prst="rect">
            <a:avLst/>
          </a:prstGeom>
        </p:spPr>
        <p:txBody>
          <a:bodyPr vert="horz" wrap="square" lIns="414222" tIns="207111" rIns="414222" bIns="207111" numCol="1" anchor="ctr" anchorCtr="0" compatLnSpc="1">
            <a:prstTxWarp prst="textNoShape">
              <a:avLst/>
            </a:prstTxWarp>
          </a:bodyPr>
          <a:lstStyle>
            <a:lvl1pPr algn="ctr">
              <a:defRPr sz="5500">
                <a:solidFill>
                  <a:srgbClr val="898989"/>
                </a:solidFill>
                <a:latin typeface="Calibri" pitchFamily="-10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524075" y="27119263"/>
            <a:ext cx="8959850" cy="1558925"/>
          </a:xfrm>
          <a:prstGeom prst="rect">
            <a:avLst/>
          </a:prstGeom>
        </p:spPr>
        <p:txBody>
          <a:bodyPr vert="horz" wrap="square" lIns="414222" tIns="207111" rIns="414222" bIns="207111" numCol="1" anchor="ctr" anchorCtr="0" compatLnSpc="1">
            <a:prstTxWarp prst="textNoShape">
              <a:avLst/>
            </a:prstTxWarp>
          </a:bodyPr>
          <a:lstStyle>
            <a:lvl1pPr algn="r">
              <a:defRPr sz="5500">
                <a:solidFill>
                  <a:srgbClr val="898989"/>
                </a:solidFill>
                <a:latin typeface="Calibri" pitchFamily="-108" charset="0"/>
              </a:defRPr>
            </a:lvl1pPr>
          </a:lstStyle>
          <a:p>
            <a:pPr>
              <a:defRPr/>
            </a:pPr>
            <a:fld id="{3AD01941-B1E9-491D-AAD1-161D5496B4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40200" rtl="0" eaLnBrk="0" fontAlgn="base" hangingPunct="0">
        <a:spcBef>
          <a:spcPct val="0"/>
        </a:spcBef>
        <a:spcAft>
          <a:spcPct val="0"/>
        </a:spcAft>
        <a:defRPr sz="19900" kern="1200">
          <a:solidFill>
            <a:schemeClr val="tx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defTabSz="4140200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 pitchFamily="-108" charset="-128"/>
        </a:defRPr>
      </a:lvl2pPr>
      <a:lvl3pPr algn="ctr" defTabSz="4140200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 pitchFamily="-108" charset="-128"/>
        </a:defRPr>
      </a:lvl3pPr>
      <a:lvl4pPr algn="ctr" defTabSz="4140200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 pitchFamily="-108" charset="-128"/>
        </a:defRPr>
      </a:lvl4pPr>
      <a:lvl5pPr algn="ctr" defTabSz="4140200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1"/>
          </a:solidFill>
          <a:latin typeface="Calibri" pitchFamily="34" charset="0"/>
          <a:ea typeface="ＭＳ Ｐゴシック" pitchFamily="-108" charset="-128"/>
          <a:cs typeface="ＭＳ Ｐゴシック" pitchFamily="-108" charset="-128"/>
        </a:defRPr>
      </a:lvl5pPr>
      <a:lvl6pPr marL="369840" algn="ctr" defTabSz="4141444" rtl="0" fontAlgn="base">
        <a:spcBef>
          <a:spcPct val="0"/>
        </a:spcBef>
        <a:spcAft>
          <a:spcPct val="0"/>
        </a:spcAft>
        <a:defRPr sz="19900">
          <a:solidFill>
            <a:schemeClr val="tx1"/>
          </a:solidFill>
          <a:latin typeface="Calibri" pitchFamily="34" charset="0"/>
        </a:defRPr>
      </a:lvl6pPr>
      <a:lvl7pPr marL="739681" algn="ctr" defTabSz="4141444" rtl="0" fontAlgn="base">
        <a:spcBef>
          <a:spcPct val="0"/>
        </a:spcBef>
        <a:spcAft>
          <a:spcPct val="0"/>
        </a:spcAft>
        <a:defRPr sz="19900">
          <a:solidFill>
            <a:schemeClr val="tx1"/>
          </a:solidFill>
          <a:latin typeface="Calibri" pitchFamily="34" charset="0"/>
        </a:defRPr>
      </a:lvl7pPr>
      <a:lvl8pPr marL="1109521" algn="ctr" defTabSz="4141444" rtl="0" fontAlgn="base">
        <a:spcBef>
          <a:spcPct val="0"/>
        </a:spcBef>
        <a:spcAft>
          <a:spcPct val="0"/>
        </a:spcAft>
        <a:defRPr sz="19900">
          <a:solidFill>
            <a:schemeClr val="tx1"/>
          </a:solidFill>
          <a:latin typeface="Calibri" pitchFamily="34" charset="0"/>
        </a:defRPr>
      </a:lvl8pPr>
      <a:lvl9pPr marL="1479362" algn="ctr" defTabSz="4141444" rtl="0" fontAlgn="base">
        <a:spcBef>
          <a:spcPct val="0"/>
        </a:spcBef>
        <a:spcAft>
          <a:spcPct val="0"/>
        </a:spcAft>
        <a:defRPr sz="19900">
          <a:solidFill>
            <a:schemeClr val="tx1"/>
          </a:solidFill>
          <a:latin typeface="Calibri" pitchFamily="34" charset="0"/>
        </a:defRPr>
      </a:lvl9pPr>
    </p:titleStyle>
    <p:bodyStyle>
      <a:lvl1pPr marL="1550988" indent="-1550988" algn="l" defTabSz="4140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400" kern="1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3363913" indent="-1293813" algn="l" defTabSz="4140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27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2pPr>
      <a:lvl3pPr marL="5176838" indent="-1033463" algn="l" defTabSz="4140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07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3pPr>
      <a:lvl4pPr marL="7246938" indent="-1033463" algn="l" defTabSz="4140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9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4pPr>
      <a:lvl5pPr marL="9318625" indent="-1033463" algn="l" defTabSz="4140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9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5pPr>
      <a:lvl6pPr marL="11391087" indent="-1035553" algn="l" defTabSz="4142214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462192" indent="-1035553" algn="l" defTabSz="4142214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533299" indent="-1035553" algn="l" defTabSz="4142214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604407" indent="-1035553" algn="l" defTabSz="4142214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42214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71107" algn="l" defTabSz="4142214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142214" algn="l" defTabSz="4142214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213320" algn="l" defTabSz="4142214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284427" algn="l" defTabSz="4142214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355532" algn="l" defTabSz="4142214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426640" algn="l" defTabSz="4142214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497746" algn="l" defTabSz="4142214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568853" algn="l" defTabSz="4142214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38404800" cy="29260800"/>
          </a:xfrm>
          <a:prstGeom prst="rect">
            <a:avLst/>
          </a:prstGeom>
          <a:noFill/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73969" tIns="36983" rIns="73969" bIns="36983" anchor="ctr"/>
          <a:lstStyle/>
          <a:p>
            <a:pPr algn="ctr" defTabSz="4141788">
              <a:defRPr/>
            </a:pPr>
            <a:endParaRPr lang="en-US">
              <a:solidFill>
                <a:srgbClr val="000000"/>
              </a:solidFill>
              <a:latin typeface="Calibri" pitchFamily="-108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-550303" y="1764989"/>
            <a:ext cx="36804601" cy="1812024"/>
          </a:xfrm>
          <a:prstGeom prst="roundRect">
            <a:avLst>
              <a:gd name="adj" fmla="val 38764"/>
            </a:avLst>
          </a:prstGeom>
          <a:noFill/>
          <a:ln/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73969" tIns="36983" rIns="73969" bIns="36983" anchor="ctr"/>
          <a:lstStyle/>
          <a:p>
            <a:pPr algn="r" defTabSz="4141788">
              <a:defRPr/>
            </a:pPr>
            <a:r>
              <a:rPr lang="en-US" sz="9000" b="1" dirty="0" smtClean="0">
                <a:solidFill>
                  <a:schemeClr val="tx1"/>
                </a:solidFill>
                <a:latin typeface="+mj-lt"/>
                <a:cs typeface="Arial" charset="0"/>
              </a:rPr>
              <a:t>Underutilization of Employee Assistance Programs: </a:t>
            </a:r>
          </a:p>
          <a:p>
            <a:pPr algn="r" defTabSz="4141788">
              <a:defRPr/>
            </a:pPr>
            <a:r>
              <a:rPr lang="en-US" sz="9000" b="1" dirty="0" smtClean="0">
                <a:solidFill>
                  <a:schemeClr val="tx1"/>
                </a:solidFill>
                <a:latin typeface="+mj-lt"/>
                <a:cs typeface="Arial" charset="0"/>
              </a:rPr>
              <a:t>An untapped resource</a:t>
            </a:r>
          </a:p>
          <a:p>
            <a:pPr algn="r" defTabSz="4141788">
              <a:defRPr/>
            </a:pPr>
            <a:r>
              <a:rPr lang="en-US" sz="5000" dirty="0" smtClean="0">
                <a:solidFill>
                  <a:schemeClr val="tx1"/>
                </a:solidFill>
                <a:cs typeface="Arial" charset="0"/>
              </a:rPr>
              <a:t>Aimee Grigsby, </a:t>
            </a:r>
            <a:r>
              <a:rPr lang="en-US" sz="5000" dirty="0" err="1" smtClean="0">
                <a:solidFill>
                  <a:schemeClr val="tx1"/>
                </a:solidFill>
                <a:cs typeface="Arial" charset="0"/>
              </a:rPr>
              <a:t>MEd</a:t>
            </a:r>
            <a:r>
              <a:rPr lang="en-US" sz="5000" dirty="0" smtClean="0">
                <a:solidFill>
                  <a:schemeClr val="tx1"/>
                </a:solidFill>
                <a:cs typeface="Arial" charset="0"/>
              </a:rPr>
              <a:t>, </a:t>
            </a:r>
            <a:r>
              <a:rPr lang="en-US" sz="5000" dirty="0" smtClean="0">
                <a:solidFill>
                  <a:schemeClr val="tx1"/>
                </a:solidFill>
                <a:cs typeface="Arial" charset="0"/>
              </a:rPr>
              <a:t>CHES</a:t>
            </a:r>
          </a:p>
          <a:p>
            <a:pPr algn="r" defTabSz="4141788">
              <a:defRPr/>
            </a:pPr>
            <a:r>
              <a:rPr lang="en-US" sz="5000" dirty="0" smtClean="0">
                <a:solidFill>
                  <a:schemeClr val="tx1"/>
                </a:solidFill>
                <a:cs typeface="Arial" charset="0"/>
              </a:rPr>
              <a:t>Department of Health Promotion &amp; Behavior,  College of Public Health, University of Georgia</a:t>
            </a:r>
          </a:p>
          <a:p>
            <a:pPr algn="r" defTabSz="4141788">
              <a:defRPr/>
            </a:pPr>
            <a:endParaRPr lang="en-US" sz="5000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748549" y="5585051"/>
            <a:ext cx="9601200" cy="1066801"/>
          </a:xfrm>
          <a:prstGeom prst="roundRect">
            <a:avLst/>
          </a:prstGeom>
          <a:solidFill>
            <a:srgbClr val="990000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73969" tIns="36983" rIns="73969" bIns="36983" anchor="ctr"/>
          <a:lstStyle/>
          <a:p>
            <a:pPr algn="ctr" defTabSz="4141788">
              <a:defRPr/>
            </a:pPr>
            <a:r>
              <a:rPr lang="en-US" sz="6000" b="1" dirty="0">
                <a:solidFill>
                  <a:srgbClr val="FFFFFF"/>
                </a:solidFill>
                <a:cs typeface="Arial" charset="0"/>
              </a:rPr>
              <a:t>Background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24805966" y="4743594"/>
            <a:ext cx="11048391" cy="1097984"/>
          </a:xfrm>
          <a:prstGeom prst="roundRect">
            <a:avLst/>
          </a:prstGeom>
          <a:solidFill>
            <a:srgbClr val="990000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73969" tIns="36983" rIns="73969" bIns="36983" anchor="ctr"/>
          <a:lstStyle/>
          <a:p>
            <a:pPr algn="ctr" defTabSz="4141788">
              <a:defRPr/>
            </a:pPr>
            <a:r>
              <a:rPr lang="en-US" sz="6000" b="1" dirty="0">
                <a:solidFill>
                  <a:srgbClr val="FFFFFF"/>
                </a:solidFill>
                <a:cs typeface="Arial" charset="0"/>
              </a:rPr>
              <a:t>Methods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3249603" y="5566909"/>
            <a:ext cx="9986472" cy="1205934"/>
          </a:xfrm>
          <a:prstGeom prst="roundRect">
            <a:avLst/>
          </a:prstGeom>
          <a:solidFill>
            <a:srgbClr val="990000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73969" tIns="36983" rIns="73969" bIns="36983" anchor="ctr"/>
          <a:lstStyle/>
          <a:p>
            <a:pPr algn="ctr" defTabSz="4141788">
              <a:defRPr/>
            </a:pPr>
            <a:r>
              <a:rPr lang="en-US" sz="6000" b="1" dirty="0">
                <a:solidFill>
                  <a:srgbClr val="FFFFFF"/>
                </a:solidFill>
                <a:cs typeface="Arial" charset="0"/>
              </a:rPr>
              <a:t>Objective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1979673" y="19012557"/>
            <a:ext cx="24086340" cy="1136652"/>
          </a:xfrm>
          <a:prstGeom prst="roundRect">
            <a:avLst/>
          </a:prstGeom>
          <a:solidFill>
            <a:srgbClr val="990000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73969" tIns="36983" rIns="73969" bIns="36983" anchor="ctr"/>
          <a:lstStyle/>
          <a:p>
            <a:pPr algn="ctr" defTabSz="4141788">
              <a:defRPr/>
            </a:pPr>
            <a:r>
              <a:rPr lang="en-US" sz="6600" b="1" dirty="0">
                <a:solidFill>
                  <a:srgbClr val="FFFFFF"/>
                </a:solidFill>
                <a:cs typeface="Arial" charset="0"/>
              </a:rPr>
              <a:t>    </a:t>
            </a:r>
            <a:r>
              <a:rPr lang="en-US" sz="6000" b="1" dirty="0">
                <a:solidFill>
                  <a:srgbClr val="FFFFFF"/>
                </a:solidFill>
                <a:cs typeface="Arial" charset="0"/>
              </a:rPr>
              <a:t>Conclusion</a:t>
            </a:r>
            <a:r>
              <a:rPr lang="en-US" sz="6600" b="1" dirty="0">
                <a:solidFill>
                  <a:srgbClr val="FFFFFF"/>
                </a:solidFill>
                <a:cs typeface="Arial" charset="0"/>
              </a:rPr>
              <a:t>                                                             </a:t>
            </a:r>
          </a:p>
        </p:txBody>
      </p:sp>
      <p:sp>
        <p:nvSpPr>
          <p:cNvPr id="2073" name="TextBox 14"/>
          <p:cNvSpPr txBox="1">
            <a:spLocks noChangeArrowheads="1"/>
          </p:cNvSpPr>
          <p:nvPr/>
        </p:nvSpPr>
        <p:spPr bwMode="auto">
          <a:xfrm>
            <a:off x="8043863" y="8696325"/>
            <a:ext cx="18415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074" name="TextBox 16"/>
          <p:cNvSpPr txBox="1">
            <a:spLocks noChangeArrowheads="1"/>
          </p:cNvSpPr>
          <p:nvPr/>
        </p:nvSpPr>
        <p:spPr bwMode="auto">
          <a:xfrm>
            <a:off x="6080125" y="12622213"/>
            <a:ext cx="185738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075" name="TextBox 17"/>
          <p:cNvSpPr txBox="1">
            <a:spLocks noChangeArrowheads="1"/>
          </p:cNvSpPr>
          <p:nvPr/>
        </p:nvSpPr>
        <p:spPr bwMode="auto">
          <a:xfrm>
            <a:off x="1967917" y="7257718"/>
            <a:ext cx="9412287" cy="9448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+mn-lt"/>
              </a:rPr>
              <a:t>Employee Assistance Programs (EAP) offer a tremendous service to the workforce when utilized; however, employees do not seek out the resources provided by EAP. As seen in Figure 1, EAP programs are not at a minimum, yet the rate of usage is at a steady decline.</a:t>
            </a:r>
          </a:p>
          <a:p>
            <a:endParaRPr lang="en-US" sz="3200" dirty="0" smtClean="0">
              <a:latin typeface="+mn-lt"/>
            </a:endParaRPr>
          </a:p>
          <a:p>
            <a:r>
              <a:rPr lang="en-US" sz="3200" dirty="0" smtClean="0">
                <a:latin typeface="+mn-lt"/>
              </a:rPr>
              <a:t>From 2007 to 2010 the rate of depression in the workforce has increased from 7% to 9.4%.</a:t>
            </a:r>
            <a:r>
              <a:rPr lang="en-US" sz="3200" baseline="30000" dirty="0" smtClean="0">
                <a:latin typeface="+mn-lt"/>
              </a:rPr>
              <a:t>1</a:t>
            </a:r>
            <a:endParaRPr lang="en-US" sz="3200" dirty="0" smtClean="0">
              <a:latin typeface="+mn-lt"/>
            </a:endParaRPr>
          </a:p>
          <a:p>
            <a:r>
              <a:rPr lang="en-US" sz="3200" dirty="0" smtClean="0">
                <a:latin typeface="+mn-lt"/>
              </a:rPr>
              <a:t>EAP is able to identify and treat behavioral and related health problems that may affect this  increase in depression. </a:t>
            </a:r>
          </a:p>
          <a:p>
            <a:endParaRPr lang="en-US" sz="3200" dirty="0" smtClean="0">
              <a:latin typeface="+mn-lt"/>
            </a:endParaRPr>
          </a:p>
          <a:p>
            <a:r>
              <a:rPr lang="en-US" sz="3200" b="1" dirty="0" smtClean="0">
                <a:solidFill>
                  <a:srgbClr val="000000"/>
                </a:solidFill>
                <a:latin typeface="+mn-lt"/>
              </a:rPr>
              <a:t>Figure 1: Employers offering an employee assistance plan in 2009, by employer size.</a:t>
            </a:r>
            <a:r>
              <a:rPr lang="en-US" sz="3200" b="1" baseline="30000" dirty="0" smtClean="0">
                <a:solidFill>
                  <a:srgbClr val="000000"/>
                </a:solidFill>
                <a:latin typeface="+mn-lt"/>
              </a:rPr>
              <a:t>2</a:t>
            </a:r>
          </a:p>
          <a:p>
            <a:endParaRPr lang="en-US" sz="3200" dirty="0" smtClean="0">
              <a:latin typeface="+mn-lt"/>
            </a:endParaRPr>
          </a:p>
          <a:p>
            <a:endParaRPr lang="en-US" sz="3200" dirty="0" smtClean="0">
              <a:latin typeface="+mn-lt"/>
            </a:endParaRPr>
          </a:p>
          <a:p>
            <a:endParaRPr lang="en-US" sz="3200" dirty="0" smtClean="0">
              <a:latin typeface="+mn-lt"/>
            </a:endParaRPr>
          </a:p>
          <a:p>
            <a:r>
              <a:rPr lang="en-US" sz="3200" dirty="0" smtClean="0">
                <a:latin typeface="+mn-lt"/>
              </a:rPr>
              <a:t> </a:t>
            </a:r>
            <a:endParaRPr lang="en-US" sz="3200" dirty="0">
              <a:latin typeface="+mn-lt"/>
              <a:cs typeface="Arial" pitchFamily="34" charset="0"/>
            </a:endParaRPr>
          </a:p>
        </p:txBody>
      </p:sp>
      <p:sp>
        <p:nvSpPr>
          <p:cNvPr id="2076" name="TextBox 19"/>
          <p:cNvSpPr txBox="1">
            <a:spLocks noChangeArrowheads="1"/>
          </p:cNvSpPr>
          <p:nvPr/>
        </p:nvSpPr>
        <p:spPr bwMode="auto">
          <a:xfrm>
            <a:off x="13614645" y="7179615"/>
            <a:ext cx="93154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+mn-lt"/>
              </a:rPr>
              <a:t>The objective of this study was to examine the rates of EAP utilization and ascertain the reasons for usage and the lack of usage.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7" name="TextBox 20"/>
          <p:cNvSpPr txBox="1">
            <a:spLocks noChangeArrowheads="1"/>
          </p:cNvSpPr>
          <p:nvPr/>
        </p:nvSpPr>
        <p:spPr bwMode="auto">
          <a:xfrm>
            <a:off x="24890628" y="6121356"/>
            <a:ext cx="11034149" cy="5016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+mn-lt"/>
              </a:rPr>
              <a:t>Annual data are reported on employed individuals regarding the use of EAP. A cross-sectional analysis was conducted for the fiscal year 2007/2008 report (N=88). </a:t>
            </a:r>
          </a:p>
          <a:p>
            <a:endParaRPr lang="en-US" sz="3200" dirty="0" smtClean="0">
              <a:latin typeface="+mn-lt"/>
            </a:endParaRPr>
          </a:p>
          <a:p>
            <a:r>
              <a:rPr lang="en-US" sz="3200" dirty="0" smtClean="0">
                <a:latin typeface="+mn-lt"/>
              </a:rPr>
              <a:t>Anonymous data were analyzed on individuals seeking out EAP resources via telephone, face-to-face, or intranet mediums. The reasons for seeking out EAP resources were recorded as well.</a:t>
            </a:r>
          </a:p>
          <a:p>
            <a:endParaRPr lang="en-US" sz="3200" dirty="0" smtClean="0">
              <a:latin typeface="+mn-lt"/>
            </a:endParaRPr>
          </a:p>
          <a:p>
            <a:endParaRPr lang="en-US" sz="3200" dirty="0" smtClean="0">
              <a:latin typeface="+mn-lt"/>
            </a:endParaRPr>
          </a:p>
          <a:p>
            <a:endParaRPr lang="en-US" sz="3200" dirty="0" smtClean="0">
              <a:latin typeface="+mn-lt"/>
            </a:endParaRPr>
          </a:p>
        </p:txBody>
      </p:sp>
      <p:sp>
        <p:nvSpPr>
          <p:cNvPr id="2078" name="TextBox 21"/>
          <p:cNvSpPr txBox="1">
            <a:spLocks noChangeArrowheads="1"/>
          </p:cNvSpPr>
          <p:nvPr/>
        </p:nvSpPr>
        <p:spPr bwMode="auto">
          <a:xfrm>
            <a:off x="11944633" y="20825781"/>
            <a:ext cx="11168093" cy="10879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+mn-lt"/>
              </a:rPr>
              <a:t>There is a critical need for mental health services that can be found within EAP. </a:t>
            </a:r>
          </a:p>
          <a:p>
            <a:endParaRPr lang="en-US" sz="3200" dirty="0" smtClean="0">
              <a:latin typeface="+mn-lt"/>
            </a:endParaRPr>
          </a:p>
          <a:p>
            <a:r>
              <a:rPr lang="en-US" sz="3200" dirty="0" smtClean="0">
                <a:latin typeface="+mn-lt"/>
              </a:rPr>
              <a:t>88 of 2,000 employees took advantage of EAP in 2007.</a:t>
            </a:r>
          </a:p>
          <a:p>
            <a:endParaRPr lang="en-US" sz="3200" dirty="0" smtClean="0">
              <a:latin typeface="+mn-lt"/>
            </a:endParaRPr>
          </a:p>
          <a:p>
            <a:r>
              <a:rPr lang="en-US" sz="3200" dirty="0" smtClean="0">
                <a:latin typeface="+mn-lt"/>
              </a:rPr>
              <a:t>The rate of underutilization is staggering when mental health issues are EAP top reported concerns and the rate of depression in the workplace is climbing. </a:t>
            </a:r>
          </a:p>
          <a:p>
            <a:endParaRPr lang="en-US" sz="3200" dirty="0" smtClean="0">
              <a:latin typeface="+mn-lt"/>
            </a:endParaRPr>
          </a:p>
          <a:p>
            <a:r>
              <a:rPr lang="en-US" sz="3200" dirty="0" smtClean="0">
                <a:latin typeface="+mn-lt"/>
              </a:rPr>
              <a:t>Concentrated efforts to bridge workplace health promotion with EAP should be implemented, and a closer look at the existing models of EAP should be conducted to determine if the widely used approaches are the most suitable. (Figure 3)</a:t>
            </a:r>
            <a:r>
              <a:rPr lang="en-US" sz="3200" baseline="30000" dirty="0" smtClean="0">
                <a:latin typeface="+mn-lt"/>
              </a:rPr>
              <a:t>3</a:t>
            </a:r>
          </a:p>
          <a:p>
            <a:endParaRPr lang="en-US" sz="3200" baseline="30000" dirty="0" smtClean="0">
              <a:latin typeface="+mn-lt"/>
            </a:endParaRPr>
          </a:p>
          <a:p>
            <a:endParaRPr lang="en-US" sz="3200" baseline="30000" dirty="0" smtClean="0">
              <a:latin typeface="+mn-lt"/>
            </a:endParaRPr>
          </a:p>
          <a:p>
            <a:endParaRPr lang="en-US" sz="3200" baseline="30000" dirty="0" smtClean="0">
              <a:latin typeface="+mn-lt"/>
            </a:endParaRPr>
          </a:p>
          <a:p>
            <a:r>
              <a:rPr lang="en-US" sz="3200" baseline="30000" dirty="0" smtClean="0">
                <a:latin typeface="+mn-lt"/>
              </a:rPr>
              <a:t> </a:t>
            </a:r>
          </a:p>
          <a:p>
            <a:endParaRPr lang="en-US" sz="3200" dirty="0" smtClean="0">
              <a:latin typeface="+mn-lt"/>
              <a:cs typeface="Times New Roman" pitchFamily="18" charset="0"/>
            </a:endParaRPr>
          </a:p>
          <a:p>
            <a:endParaRPr lang="en-US" sz="3200" dirty="0" smtClean="0">
              <a:latin typeface="+mn-lt"/>
              <a:cs typeface="Times New Roman" pitchFamily="18" charset="0"/>
            </a:endParaRPr>
          </a:p>
          <a:p>
            <a:endParaRPr lang="en-US" sz="3200" dirty="0" smtClean="0">
              <a:latin typeface="+mn-lt"/>
              <a:cs typeface="Times New Roman" pitchFamily="18" charset="0"/>
            </a:endParaRPr>
          </a:p>
          <a:p>
            <a:endParaRPr lang="en-US" sz="3200" dirty="0" smtClean="0">
              <a:latin typeface="+mn-lt"/>
              <a:cs typeface="Times New Roman" pitchFamily="18" charset="0"/>
            </a:endParaRPr>
          </a:p>
          <a:p>
            <a:endParaRPr lang="en-US" sz="3200" dirty="0" smtClean="0">
              <a:latin typeface="+mn-lt"/>
              <a:cs typeface="Times New Roman" pitchFamily="18" charset="0"/>
            </a:endParaRPr>
          </a:p>
          <a:p>
            <a:endParaRPr lang="en-US" sz="3200" dirty="0">
              <a:latin typeface="+mn-lt"/>
              <a:cs typeface="Times New Roman" pitchFamily="18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904895" y="23916603"/>
            <a:ext cx="9143496" cy="761945"/>
          </a:xfrm>
          <a:prstGeom prst="roundRect">
            <a:avLst/>
          </a:prstGeom>
          <a:solidFill>
            <a:srgbClr val="990000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73969" tIns="36983" rIns="73969" bIns="36983" anchor="ctr"/>
          <a:lstStyle/>
          <a:p>
            <a:pPr algn="ctr" defTabSz="4141788">
              <a:defRPr/>
            </a:pPr>
            <a:r>
              <a:rPr lang="en-US" sz="5400" b="1" dirty="0">
                <a:solidFill>
                  <a:srgbClr val="FFFFFF"/>
                </a:solidFill>
                <a:cs typeface="Arial" charset="0"/>
              </a:rPr>
              <a:t>    References                                                             </a:t>
            </a:r>
          </a:p>
        </p:txBody>
      </p:sp>
      <p:sp>
        <p:nvSpPr>
          <p:cNvPr id="2086" name="TextBox 21"/>
          <p:cNvSpPr txBox="1">
            <a:spLocks noChangeArrowheads="1"/>
          </p:cNvSpPr>
          <p:nvPr/>
        </p:nvSpPr>
        <p:spPr bwMode="auto">
          <a:xfrm>
            <a:off x="1919644" y="25072056"/>
            <a:ext cx="9467396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aseline="30000" dirty="0" smtClean="0">
                <a:latin typeface="+mn-lt"/>
              </a:rPr>
              <a:t>1</a:t>
            </a:r>
            <a:r>
              <a:rPr lang="en-US" sz="2000" dirty="0" smtClean="0">
                <a:latin typeface="+mn-lt"/>
              </a:rPr>
              <a:t>Bender, A., &amp; </a:t>
            </a:r>
            <a:r>
              <a:rPr lang="en-US" sz="2000" dirty="0" err="1" smtClean="0">
                <a:latin typeface="+mn-lt"/>
              </a:rPr>
              <a:t>Farvolden</a:t>
            </a:r>
            <a:r>
              <a:rPr lang="en-US" sz="2000" dirty="0" smtClean="0">
                <a:latin typeface="+mn-lt"/>
              </a:rPr>
              <a:t>, P. (2010). Depression and the workplace: A progress report. Current Psychiatry Reports, 10, 73-79.</a:t>
            </a:r>
          </a:p>
          <a:p>
            <a:pPr lvl="0"/>
            <a:endParaRPr lang="en-US" sz="2000" dirty="0" smtClean="0">
              <a:solidFill>
                <a:prstClr val="black"/>
              </a:solidFill>
              <a:latin typeface="Calibri"/>
            </a:endParaRPr>
          </a:p>
          <a:p>
            <a:pPr lvl="0"/>
            <a:r>
              <a:rPr lang="en-US" sz="2000" baseline="30000" dirty="0" smtClean="0">
                <a:solidFill>
                  <a:prstClr val="black"/>
                </a:solidFill>
                <a:latin typeface="Calibri"/>
              </a:rPr>
              <a:t>2</a:t>
            </a: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Teich JM, Buck JF: Evaluating employee assistance programs. </a:t>
            </a:r>
            <a:r>
              <a:rPr lang="en-US" sz="2000" dirty="0" err="1" smtClean="0">
                <a:solidFill>
                  <a:prstClr val="black"/>
                </a:solidFill>
                <a:latin typeface="Calibri"/>
              </a:rPr>
              <a:t>Eval</a:t>
            </a: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Calibri"/>
              </a:rPr>
              <a:t>Prog</a:t>
            </a: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 Planning 5:255-267, 2009.</a:t>
            </a:r>
          </a:p>
          <a:p>
            <a:endParaRPr lang="en-US" sz="2000" dirty="0" smtClean="0">
              <a:latin typeface="+mn-lt"/>
            </a:endParaRPr>
          </a:p>
          <a:p>
            <a:r>
              <a:rPr lang="en-US" sz="2000" baseline="30000" dirty="0" smtClean="0">
                <a:latin typeface="+mn-lt"/>
              </a:rPr>
              <a:t>3</a:t>
            </a:r>
            <a:r>
              <a:rPr lang="en-US" sz="2000" dirty="0" smtClean="0">
                <a:latin typeface="+mn-lt"/>
              </a:rPr>
              <a:t>Roman PM, Blum TC: Formal intervention in employee health: comparisons of the nature and structure of employee assistance programs and health promotion campaigns. Soc </a:t>
            </a:r>
            <a:r>
              <a:rPr lang="en-US" sz="2000" dirty="0" err="1" smtClean="0">
                <a:latin typeface="+mn-lt"/>
              </a:rPr>
              <a:t>Sci</a:t>
            </a:r>
            <a:r>
              <a:rPr lang="en-US" sz="2000" dirty="0" smtClean="0">
                <a:latin typeface="+mn-lt"/>
              </a:rPr>
              <a:t> Med 26(5):503-514, 1988.</a:t>
            </a:r>
          </a:p>
          <a:p>
            <a:endParaRPr lang="en-US" sz="2000" dirty="0" smtClean="0">
              <a:latin typeface="+mn-lt"/>
            </a:endParaRPr>
          </a:p>
          <a:p>
            <a:endParaRPr lang="en-US" sz="2000" dirty="0" smtClean="0">
              <a:latin typeface="+mn-lt"/>
            </a:endParaRPr>
          </a:p>
          <a:p>
            <a:endParaRPr lang="en-US" sz="2000" dirty="0" smtClean="0">
              <a:latin typeface="+mn-lt"/>
            </a:endParaRPr>
          </a:p>
          <a:p>
            <a:endParaRPr lang="en-US" sz="2000" dirty="0" smtClean="0">
              <a:latin typeface="+mn-lt"/>
            </a:endParaRPr>
          </a:p>
          <a:p>
            <a:endParaRPr lang="en-US" sz="2000" dirty="0" smtClean="0">
              <a:latin typeface="+mn-lt"/>
            </a:endParaRPr>
          </a:p>
          <a:p>
            <a:endParaRPr lang="en-US" sz="2000" dirty="0" smtClean="0">
              <a:latin typeface="+mn-lt"/>
            </a:endParaRPr>
          </a:p>
        </p:txBody>
      </p:sp>
      <p:graphicFrame>
        <p:nvGraphicFramePr>
          <p:cNvPr id="37" name="C 1"/>
          <p:cNvGraphicFramePr/>
          <p:nvPr/>
        </p:nvGraphicFramePr>
        <p:xfrm>
          <a:off x="23282050" y="11085140"/>
          <a:ext cx="12275990" cy="7751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/>
          <p:cNvGraphicFramePr/>
          <p:nvPr/>
        </p:nvGraphicFramePr>
        <p:xfrm>
          <a:off x="0" y="14942586"/>
          <a:ext cx="11504657" cy="8412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5" name="Chart 34"/>
          <p:cNvGraphicFramePr/>
          <p:nvPr/>
        </p:nvGraphicFramePr>
        <p:xfrm>
          <a:off x="22639525" y="20236322"/>
          <a:ext cx="13234738" cy="7712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6" name="Rounded Rectangle 35"/>
          <p:cNvSpPr/>
          <p:nvPr/>
        </p:nvSpPr>
        <p:spPr>
          <a:xfrm>
            <a:off x="13400746" y="9966613"/>
            <a:ext cx="22453611" cy="954597"/>
          </a:xfrm>
          <a:prstGeom prst="roundRect">
            <a:avLst/>
          </a:prstGeom>
          <a:solidFill>
            <a:srgbClr val="990000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73969" tIns="36983" rIns="73969" bIns="36983" anchor="ctr"/>
          <a:lstStyle/>
          <a:p>
            <a:pPr algn="ctr" defTabSz="4141788">
              <a:defRPr/>
            </a:pPr>
            <a:r>
              <a:rPr lang="en-US" sz="6000" b="1" dirty="0">
                <a:solidFill>
                  <a:srgbClr val="FFFFFF"/>
                </a:solidFill>
                <a:cs typeface="Arial" charset="0"/>
              </a:rPr>
              <a:t>Results</a:t>
            </a:r>
          </a:p>
        </p:txBody>
      </p:sp>
      <p:sp>
        <p:nvSpPr>
          <p:cNvPr id="38" name="TextBox 20"/>
          <p:cNvSpPr txBox="1">
            <a:spLocks noChangeArrowheads="1"/>
          </p:cNvSpPr>
          <p:nvPr/>
        </p:nvSpPr>
        <p:spPr bwMode="auto">
          <a:xfrm>
            <a:off x="13609412" y="12317269"/>
            <a:ext cx="9899485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+mn-lt"/>
              </a:rPr>
              <a:t>Stress was the number one source of concern for 24% of users.</a:t>
            </a:r>
          </a:p>
          <a:p>
            <a:endParaRPr lang="en-US" sz="3200" dirty="0" smtClean="0">
              <a:latin typeface="+mn-lt"/>
            </a:endParaRPr>
          </a:p>
          <a:p>
            <a:r>
              <a:rPr lang="en-US" sz="3200" dirty="0" smtClean="0">
                <a:latin typeface="+mn-lt"/>
              </a:rPr>
              <a:t>Metal health was the second leading source of concern for 21% of users. </a:t>
            </a:r>
          </a:p>
          <a:p>
            <a:endParaRPr lang="en-US" sz="3200" dirty="0" smtClean="0">
              <a:latin typeface="+mn-lt"/>
            </a:endParaRPr>
          </a:p>
          <a:p>
            <a:r>
              <a:rPr lang="en-US" sz="3200" dirty="0" smtClean="0">
                <a:latin typeface="+mn-lt"/>
              </a:rPr>
              <a:t>The leading source of referral was a family member. </a:t>
            </a:r>
          </a:p>
          <a:p>
            <a:endParaRPr lang="en-US" sz="3200" dirty="0" smtClean="0">
              <a:latin typeface="+mn-lt"/>
            </a:endParaRPr>
          </a:p>
          <a:p>
            <a:r>
              <a:rPr lang="en-US" sz="3200" dirty="0" smtClean="0">
                <a:latin typeface="+mn-lt"/>
              </a:rPr>
              <a:t>The age group that most utilized EAP was 26-35 years of age with 33%.</a:t>
            </a:r>
          </a:p>
          <a:p>
            <a:endParaRPr lang="en-US" sz="3200" dirty="0" smtClean="0">
              <a:latin typeface="+mn-lt"/>
            </a:endParaRPr>
          </a:p>
          <a:p>
            <a:endParaRPr lang="en-US" sz="3200" dirty="0" smtClean="0">
              <a:latin typeface="+mn-lt"/>
            </a:endParaRPr>
          </a:p>
          <a:p>
            <a:endParaRPr lang="en-US" sz="3200" dirty="0" smtClean="0">
              <a:latin typeface="+mn-lt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889358">
            <a:off x="5632842" y="2131188"/>
            <a:ext cx="4165869" cy="272170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270036" y="1523890"/>
            <a:ext cx="474096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rgbClr val="990000"/>
                </a:solidFill>
              </a:rPr>
              <a:t>Workplace Health</a:t>
            </a:r>
          </a:p>
          <a:p>
            <a:pPr algn="ctr"/>
            <a:r>
              <a:rPr lang="en-US" sz="5000" b="1" dirty="0" smtClean="0">
                <a:solidFill>
                  <a:srgbClr val="990000"/>
                </a:solidFill>
              </a:rPr>
              <a:t>Promotion</a:t>
            </a:r>
            <a:endParaRPr lang="en-US" sz="5000" b="1" dirty="0">
              <a:solidFill>
                <a:srgbClr val="99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419776" y="3895187"/>
            <a:ext cx="3110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rgbClr val="990000"/>
                </a:solidFill>
              </a:rPr>
              <a:t>EAP</a:t>
            </a:r>
            <a:endParaRPr lang="en-US" sz="5000" b="1" dirty="0">
              <a:solidFill>
                <a:srgbClr val="99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13596</TotalTime>
  <Words>533</Words>
  <Application>Microsoft Macintosh PowerPoint</Application>
  <PresentationFormat>Custom</PresentationFormat>
  <Paragraphs>70</Paragraphs>
  <Slides>1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Support in Combat Veterans</dc:title>
  <dc:creator>Sherrie Wilcox</dc:creator>
  <cp:lastModifiedBy>Aimee Grigsby</cp:lastModifiedBy>
  <cp:revision>530</cp:revision>
  <dcterms:created xsi:type="dcterms:W3CDTF">2011-10-26T12:56:44Z</dcterms:created>
  <dcterms:modified xsi:type="dcterms:W3CDTF">2011-10-26T12:57:15Z</dcterms:modified>
</cp:coreProperties>
</file>