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57" r:id="rId5"/>
    <p:sldId id="263" r:id="rId6"/>
    <p:sldId id="276" r:id="rId7"/>
    <p:sldId id="270" r:id="rId8"/>
    <p:sldId id="271" r:id="rId9"/>
    <p:sldId id="275" r:id="rId10"/>
    <p:sldId id="272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3" autoAdjust="0"/>
    <p:restoredTop sz="94660"/>
  </p:normalViewPr>
  <p:slideViewPr>
    <p:cSldViewPr>
      <p:cViewPr>
        <p:scale>
          <a:sx n="60" d="100"/>
          <a:sy n="60" d="100"/>
        </p:scale>
        <p:origin x="-1032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AA8712D-54E4-4CAF-ADD2-6CAFCD156301}" type="datetimeFigureOut">
              <a:rPr lang="en-US"/>
              <a:pPr>
                <a:defRPr/>
              </a:pPr>
              <a:t>10/25/2011</a:t>
            </a:fld>
            <a:endParaRPr lang="en-US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D0E6E39-FCB0-43AC-8F1B-A80976638B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A18E3-D8C6-4CEF-899E-A8FD38E938BA}" type="datetimeFigureOut">
              <a:rPr lang="en-US"/>
              <a:pPr>
                <a:defRPr/>
              </a:pPr>
              <a:t>10/25/2011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D77B9-CF26-47AC-B82C-3B773FC74A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B5D598-DF33-446D-9967-70A2327A8927}" type="datetimeFigureOut">
              <a:rPr lang="en-US"/>
              <a:pPr>
                <a:defRPr/>
              </a:pPr>
              <a:t>10/25/2011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02F6E2F-89BF-4697-9AF3-830D635DC6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23CE597-7F2A-4854-A630-B898DDC28804}" type="datetimeFigureOut">
              <a:rPr lang="en-US"/>
              <a:pPr>
                <a:defRPr/>
              </a:pPr>
              <a:t>10/25/2011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AF02801-BC7F-4312-BD09-FAB547F11C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3365D3-0F23-4178-B161-0033D00144D2}" type="datetimeFigureOut">
              <a:rPr lang="en-US"/>
              <a:pPr>
                <a:defRPr/>
              </a:pPr>
              <a:t>10/25/2011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6D5D0D-0F5E-4793-9573-28C1B0DD57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1EB54F8-2D33-4217-BDF7-0F98B99FC836}" type="datetimeFigureOut">
              <a:rPr lang="en-US"/>
              <a:pPr>
                <a:defRPr/>
              </a:pPr>
              <a:t>10/25/2011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F1C949-3EFA-4AED-A95A-2148EE7DC1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4AF32-F143-4FB6-8929-59E90A664764}" type="datetimeFigureOut">
              <a:rPr lang="en-US"/>
              <a:pPr>
                <a:defRPr/>
              </a:pPr>
              <a:t>10/25/2011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82BE6-223E-485D-8E2F-635012D6A0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687F90-4AB9-4214-9768-86596F386D8C}" type="datetimeFigureOut">
              <a:rPr lang="en-US"/>
              <a:pPr>
                <a:defRPr/>
              </a:pPr>
              <a:t>10/25/2011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752B68-47BB-4A46-8C1C-10D60B440C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7BF3BFB-2A3D-4C09-923D-5611234AB3B7}" type="datetimeFigureOut">
              <a:rPr lang="en-US"/>
              <a:pPr>
                <a:defRPr/>
              </a:pPr>
              <a:t>10/25/2011</a:t>
            </a:fld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2516BD3-AB3C-4F49-B151-CEE99ADCF1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B870B-03A3-42C2-8904-BE3AC43A7CD4}" type="datetimeFigureOut">
              <a:rPr lang="en-US"/>
              <a:pPr>
                <a:defRPr/>
              </a:pPr>
              <a:t>10/25/2011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C79F3-0D91-47D6-935C-0490C0319A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21F7F-C06C-4108-A20E-4E5B90B712D9}" type="datetimeFigureOut">
              <a:rPr lang="en-US"/>
              <a:pPr>
                <a:defRPr/>
              </a:pPr>
              <a:t>10/25/2011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4D86B-D85F-445D-8A66-A769455DA7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3BD5CA8-A0C9-4D0A-A2BD-33AD245773CB}" type="datetimeFigureOut">
              <a:rPr lang="en-US"/>
              <a:pPr>
                <a:defRPr/>
              </a:pPr>
              <a:t>10/25/2011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43F987E-6AF2-4CA2-80ED-5ECC66B866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9" r:id="rId2"/>
    <p:sldLayoutId id="2147483684" r:id="rId3"/>
    <p:sldLayoutId id="2147483685" r:id="rId4"/>
    <p:sldLayoutId id="2147483686" r:id="rId5"/>
    <p:sldLayoutId id="2147483687" r:id="rId6"/>
    <p:sldLayoutId id="2147483680" r:id="rId7"/>
    <p:sldLayoutId id="2147483688" r:id="rId8"/>
    <p:sldLayoutId id="2147483689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0" dirty="0" smtClean="0">
                <a:solidFill>
                  <a:schemeClr val="tx1"/>
                </a:solidFill>
              </a:rPr>
              <a:t>Unintentional Deaths: Tracking A Growing Public Health Problem in  the United Arab Emirates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81400"/>
            <a:ext cx="7772400" cy="1428750"/>
          </a:xfrm>
        </p:spPr>
        <p:txBody>
          <a:bodyPr>
            <a:normAutofit fontScale="92500" lnSpcReduction="20000"/>
          </a:bodyPr>
          <a:lstStyle/>
          <a:p>
            <a:pPr marR="0">
              <a:lnSpc>
                <a:spcPct val="80000"/>
              </a:lnSpc>
            </a:pPr>
            <a:r>
              <a:rPr lang="en-US" sz="1100" b="1" dirty="0" smtClean="0">
                <a:solidFill>
                  <a:schemeClr val="tx1"/>
                </a:solidFill>
              </a:rPr>
              <a:t>Dr. Susan M. Smith EdD. MSPH</a:t>
            </a:r>
          </a:p>
          <a:p>
            <a:pPr marR="0">
              <a:lnSpc>
                <a:spcPct val="80000"/>
              </a:lnSpc>
            </a:pPr>
            <a:r>
              <a:rPr lang="en-US" sz="1100" b="1" dirty="0" smtClean="0">
                <a:solidFill>
                  <a:schemeClr val="tx1"/>
                </a:solidFill>
              </a:rPr>
              <a:t>Associate Professor of Safety &amp; Health Education</a:t>
            </a:r>
          </a:p>
          <a:p>
            <a:pPr marR="0">
              <a:lnSpc>
                <a:spcPct val="80000"/>
              </a:lnSpc>
            </a:pPr>
            <a:r>
              <a:rPr lang="en-US" sz="1100" b="1" dirty="0" smtClean="0">
                <a:solidFill>
                  <a:schemeClr val="tx1"/>
                </a:solidFill>
              </a:rPr>
              <a:t>Department of Applied Health Science,</a:t>
            </a:r>
          </a:p>
          <a:p>
            <a:pPr marR="0">
              <a:lnSpc>
                <a:spcPct val="80000"/>
              </a:lnSpc>
            </a:pPr>
            <a:r>
              <a:rPr lang="en-US" sz="1100" b="1" dirty="0" smtClean="0">
                <a:solidFill>
                  <a:schemeClr val="tx1"/>
                </a:solidFill>
              </a:rPr>
              <a:t> Indiana University Bloomington</a:t>
            </a:r>
          </a:p>
          <a:p>
            <a:pPr marR="0">
              <a:lnSpc>
                <a:spcPct val="80000"/>
              </a:lnSpc>
            </a:pPr>
            <a:r>
              <a:rPr lang="en-US" sz="1100" b="1" dirty="0" smtClean="0">
                <a:solidFill>
                  <a:schemeClr val="tx1"/>
                </a:solidFill>
              </a:rPr>
              <a:t>smithsu@indiana.edu</a:t>
            </a:r>
          </a:p>
          <a:p>
            <a:pPr marR="0">
              <a:lnSpc>
                <a:spcPct val="80000"/>
              </a:lnSpc>
            </a:pPr>
            <a:endParaRPr lang="en-US" sz="1100" b="1" dirty="0" smtClean="0">
              <a:solidFill>
                <a:schemeClr val="tx1"/>
              </a:solidFill>
            </a:endParaRPr>
          </a:p>
          <a:p>
            <a:pPr marR="0">
              <a:lnSpc>
                <a:spcPct val="80000"/>
              </a:lnSpc>
            </a:pPr>
            <a:r>
              <a:rPr lang="en-US" sz="1100" b="1" dirty="0" smtClean="0">
                <a:solidFill>
                  <a:schemeClr val="tx1"/>
                </a:solidFill>
              </a:rPr>
              <a:t>Dr. Amina Sandal, PhD. MPH</a:t>
            </a:r>
          </a:p>
          <a:p>
            <a:pPr marR="0">
              <a:lnSpc>
                <a:spcPct val="80000"/>
              </a:lnSpc>
            </a:pPr>
            <a:r>
              <a:rPr lang="en-US" sz="1100" b="1" dirty="0" smtClean="0">
                <a:solidFill>
                  <a:schemeClr val="tx1"/>
                </a:solidFill>
              </a:rPr>
              <a:t>Director of Health Education Sharja</a:t>
            </a:r>
          </a:p>
          <a:p>
            <a:pPr marR="0">
              <a:lnSpc>
                <a:spcPct val="80000"/>
              </a:lnSpc>
            </a:pPr>
            <a:r>
              <a:rPr lang="en-US" sz="1100" b="1" dirty="0" smtClean="0">
                <a:solidFill>
                  <a:schemeClr val="tx1"/>
                </a:solidFill>
              </a:rPr>
              <a:t> UAE Ministry of Health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The United Arab Emirates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1268" name="Picture 2" descr="http://rds.yahoo.com/_ylt=A9G_bF5NxgZKIOUAC8.jzbkF/SIG=11reaj024/EXP=1242044365/**http%3A/www.arabicbible.com/maps/ua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b="1" dirty="0" smtClean="0"/>
              <a:t>Citizens (21% of total population) </a:t>
            </a:r>
            <a:r>
              <a:rPr lang="en-US" dirty="0" smtClean="0"/>
              <a:t>include: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417,917 males and 407,578 females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b="1" dirty="0" smtClean="0"/>
              <a:t>Non-citizens (79% of total population)</a:t>
            </a:r>
            <a:r>
              <a:rPr lang="en-US" dirty="0" smtClean="0"/>
              <a:t> include: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2,388,224 males and 3,280,932 females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Changes in the UAE: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  increasing risk of unintentional injury death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	Rapid Growth Oil Production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	Expansion in Urban areas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	Major improvement in road systems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	Construction operations and related labor force demands has increase to be 19% of workforce by 2000.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UAE Demographics for Total Country- Population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2005 the World Health Organization reported Accidents to be a major health problem in the United Arab Emirates </a:t>
            </a:r>
          </a:p>
          <a:p>
            <a:r>
              <a:rPr lang="en-US" dirty="0" smtClean="0"/>
              <a:t>In this report the main cause of </a:t>
            </a:r>
            <a:r>
              <a:rPr lang="en-US" b="1" dirty="0" smtClean="0"/>
              <a:t>accidental death was cited as road accidents representing 70.5% of the total accidental deaths. </a:t>
            </a:r>
          </a:p>
          <a:p>
            <a:r>
              <a:rPr lang="en-US" dirty="0" smtClean="0"/>
              <a:t>Of those  who died males represented </a:t>
            </a:r>
            <a:r>
              <a:rPr lang="en-US" b="1" dirty="0" smtClean="0"/>
              <a:t>88.5% </a:t>
            </a:r>
            <a:r>
              <a:rPr lang="en-US" dirty="0" smtClean="0"/>
              <a:t>of all road traffic accident deaths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Problem: Unintentional Injury Deaths in the United Arab Emirates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5300662"/>
          </a:xfrm>
        </p:spPr>
        <p:txBody>
          <a:bodyPr/>
          <a:lstStyle/>
          <a:p>
            <a:r>
              <a:rPr lang="en-US" dirty="0" smtClean="0"/>
              <a:t>Objectives:</a:t>
            </a:r>
          </a:p>
          <a:p>
            <a:pPr lvl="1"/>
            <a:r>
              <a:rPr lang="en-US" dirty="0" smtClean="0"/>
              <a:t>Determine the </a:t>
            </a:r>
            <a:r>
              <a:rPr lang="en-US" b="1" dirty="0" smtClean="0"/>
              <a:t>unintentional death rate by cause </a:t>
            </a:r>
            <a:r>
              <a:rPr lang="en-US" dirty="0" smtClean="0"/>
              <a:t>for </a:t>
            </a:r>
            <a:r>
              <a:rPr lang="en-US" b="1" dirty="0" smtClean="0"/>
              <a:t>males ages 20-65 </a:t>
            </a:r>
            <a:r>
              <a:rPr lang="en-US" dirty="0" smtClean="0"/>
              <a:t>by within selected medical districts living in the UAE</a:t>
            </a:r>
          </a:p>
          <a:p>
            <a:pPr lvl="1"/>
            <a:r>
              <a:rPr lang="en-US" dirty="0" smtClean="0"/>
              <a:t>For the </a:t>
            </a:r>
            <a:r>
              <a:rPr lang="en-US" b="1" dirty="0" smtClean="0"/>
              <a:t>Six Medical Districts* </a:t>
            </a:r>
            <a:r>
              <a:rPr lang="en-US" dirty="0" smtClean="0"/>
              <a:t>managed by the UAE Ministry of Health </a:t>
            </a:r>
          </a:p>
          <a:p>
            <a:pPr lvl="2"/>
            <a:r>
              <a:rPr lang="en-US" dirty="0" smtClean="0"/>
              <a:t>Determine the death rate for males ages 20-65  caused by unintentional injury &amp; analyzed by </a:t>
            </a:r>
            <a:r>
              <a:rPr lang="en-US" b="1" dirty="0" smtClean="0"/>
              <a:t>citizen status</a:t>
            </a:r>
            <a:r>
              <a:rPr lang="en-US" dirty="0" smtClean="0"/>
              <a:t> for the years 2006-2008</a:t>
            </a:r>
          </a:p>
          <a:p>
            <a:pPr lvl="2"/>
            <a:r>
              <a:rPr lang="en-US" dirty="0" smtClean="0"/>
              <a:t>Determine the death rate for males 20-65 caused by unintentional injuries &amp; analyzed by </a:t>
            </a:r>
            <a:r>
              <a:rPr lang="en-US" b="1" dirty="0" smtClean="0"/>
              <a:t>citizen status for each season of the year.</a:t>
            </a:r>
          </a:p>
          <a:p>
            <a:pPr lvl="1"/>
            <a:r>
              <a:rPr lang="en-US" sz="2000" b="1" dirty="0" smtClean="0"/>
              <a:t>*</a:t>
            </a:r>
            <a:r>
              <a:rPr lang="en-US" sz="2000" dirty="0" err="1" smtClean="0"/>
              <a:t>Rasal-Khaimah</a:t>
            </a:r>
            <a:r>
              <a:rPr lang="en-US" sz="2000" dirty="0" smtClean="0"/>
              <a:t>, Ajman, </a:t>
            </a:r>
            <a:r>
              <a:rPr lang="en-US" sz="2000" dirty="0" err="1" smtClean="0"/>
              <a:t>Fujarah</a:t>
            </a:r>
            <a:r>
              <a:rPr lang="en-US" sz="2000" dirty="0" smtClean="0"/>
              <a:t>, Um m al </a:t>
            </a:r>
            <a:r>
              <a:rPr lang="en-US" sz="2000" dirty="0" err="1" smtClean="0"/>
              <a:t>Quiwan</a:t>
            </a:r>
            <a:r>
              <a:rPr lang="en-US" sz="2000" dirty="0" smtClean="0"/>
              <a:t>, </a:t>
            </a:r>
            <a:r>
              <a:rPr lang="en-US" sz="2000" dirty="0" err="1" smtClean="0"/>
              <a:t>Sharja</a:t>
            </a:r>
            <a:r>
              <a:rPr lang="en-US" sz="2000" dirty="0" smtClean="0"/>
              <a:t>, 		Dubai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Focus of Research Study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676485"/>
              </p:ext>
            </p:extLst>
          </p:nvPr>
        </p:nvGraphicFramePr>
        <p:xfrm>
          <a:off x="381000" y="1447800"/>
          <a:ext cx="8381998" cy="4454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034345"/>
                <a:gridCol w="1186341"/>
                <a:gridCol w="1197428"/>
                <a:gridCol w="1197428"/>
                <a:gridCol w="1197428"/>
                <a:gridCol w="1197428"/>
              </a:tblGrid>
              <a:tr h="979487">
                <a:tc>
                  <a:txBody>
                    <a:bodyPr/>
                    <a:lstStyle/>
                    <a:p>
                      <a:r>
                        <a:rPr lang="en-US" dirty="0" smtClean="0"/>
                        <a:t>Report Deaths by  Gender</a:t>
                      </a:r>
                      <a:r>
                        <a:rPr lang="en-US" baseline="0" dirty="0" smtClean="0"/>
                        <a:t> &amp; Citizen Status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Male</a:t>
                      </a:r>
                    </a:p>
                    <a:p>
                      <a:r>
                        <a:rPr lang="en-US" dirty="0" smtClean="0"/>
                        <a:t>Citizens</a:t>
                      </a:r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Male</a:t>
                      </a:r>
                    </a:p>
                    <a:p>
                      <a:r>
                        <a:rPr lang="en-US" dirty="0" smtClean="0"/>
                        <a:t>Non-Citizens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Total </a:t>
                      </a:r>
                    </a:p>
                    <a:p>
                      <a:r>
                        <a:rPr lang="en-US" dirty="0" smtClean="0"/>
                        <a:t>Males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Female</a:t>
                      </a:r>
                    </a:p>
                    <a:p>
                      <a:r>
                        <a:rPr lang="en-US" dirty="0" smtClean="0"/>
                        <a:t>Citizens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Female</a:t>
                      </a:r>
                    </a:p>
                    <a:p>
                      <a:r>
                        <a:rPr lang="en-US" dirty="0" smtClean="0"/>
                        <a:t>Non-Citizens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Total</a:t>
                      </a:r>
                    </a:p>
                    <a:p>
                      <a:r>
                        <a:rPr lang="en-US" dirty="0" smtClean="0"/>
                        <a:t>Females</a:t>
                      </a:r>
                      <a:endParaRPr lang="en-US" dirty="0"/>
                    </a:p>
                  </a:txBody>
                  <a:tcPr/>
                </a:tc>
              </a:tr>
              <a:tr h="979487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2,602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7,800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10,427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1,760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1,900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3,673</a:t>
                      </a:r>
                      <a:endParaRPr lang="en-US" dirty="0"/>
                    </a:p>
                  </a:txBody>
                  <a:tcPr/>
                </a:tc>
              </a:tr>
              <a:tr h="979487">
                <a:tc>
                  <a:txBody>
                    <a:bodyPr/>
                    <a:lstStyle/>
                    <a:p>
                      <a:r>
                        <a:rPr lang="en-US" dirty="0" smtClean="0"/>
                        <a:t> % within</a:t>
                      </a:r>
                      <a:r>
                        <a:rPr lang="en-US" baseline="0" dirty="0" smtClean="0"/>
                        <a:t> Category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% Total Study Population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24.95%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74.81%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73.9%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48%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51.73%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26.0%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/>
              <a:t>Frequency of deaths in six medical districts under study by Citizen Status &amp; Gender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05773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995862"/>
          </a:xfrm>
        </p:spPr>
        <p:txBody>
          <a:bodyPr/>
          <a:lstStyle/>
          <a:p>
            <a:r>
              <a:rPr lang="en-US" sz="2400" dirty="0" smtClean="0"/>
              <a:t>-by citizen status for males ages 20-65 reported by six UAE Medical Districts</a:t>
            </a:r>
          </a:p>
          <a:p>
            <a:r>
              <a:rPr lang="en-US" sz="2400" i="1" dirty="0" smtClean="0"/>
              <a:t>Chi-square</a:t>
            </a:r>
            <a:r>
              <a:rPr lang="en-US" sz="2400" dirty="0" smtClean="0"/>
              <a:t> –death rates differ significantly by citizen status</a:t>
            </a:r>
          </a:p>
          <a:p>
            <a:r>
              <a:rPr lang="en-US" sz="2400" i="1" dirty="0" smtClean="0"/>
              <a:t>Adjusted Residuals</a:t>
            </a:r>
          </a:p>
          <a:p>
            <a:r>
              <a:rPr lang="en-US" sz="2200" b="1" dirty="0" smtClean="0"/>
              <a:t>Accidents &amp; Adverse Effects </a:t>
            </a:r>
          </a:p>
          <a:p>
            <a:r>
              <a:rPr lang="en-US" sz="2200" dirty="0" smtClean="0"/>
              <a:t> 	</a:t>
            </a:r>
            <a:r>
              <a:rPr lang="en-US" sz="2200" b="1" dirty="0" smtClean="0"/>
              <a:t>Citizens  significantly &lt; observed than expected</a:t>
            </a:r>
          </a:p>
          <a:p>
            <a:r>
              <a:rPr lang="en-US" sz="2200" b="1" dirty="0" smtClean="0"/>
              <a:t> 	Non-Citizens Significantly &gt;observed than 	expected**</a:t>
            </a:r>
          </a:p>
          <a:p>
            <a:r>
              <a:rPr lang="en-US" sz="2200" b="1" dirty="0" smtClean="0"/>
              <a:t>Motor Vehicle &amp; Traffic Accidents</a:t>
            </a:r>
          </a:p>
          <a:p>
            <a:pPr lvl="2"/>
            <a:r>
              <a:rPr lang="en-US" sz="2200" b="1" dirty="0" smtClean="0"/>
              <a:t>Citizens  significantly &gt; observed than expected**</a:t>
            </a:r>
          </a:p>
          <a:p>
            <a:pPr lvl="1"/>
            <a:r>
              <a:rPr lang="en-US" sz="1800" dirty="0" smtClean="0"/>
              <a:t> 	</a:t>
            </a:r>
            <a:r>
              <a:rPr lang="en-US" sz="2200" b="1" dirty="0" smtClean="0"/>
              <a:t>Non-Citizens Significantly &lt; observed than 			expected</a:t>
            </a:r>
          </a:p>
          <a:p>
            <a:endParaRPr lang="en-US" sz="2200" dirty="0" smtClean="0"/>
          </a:p>
          <a:p>
            <a:endParaRPr lang="en-US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Results of an analysis of Unintentional Injury Death rates by citizen status for males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5224462"/>
          </a:xfrm>
        </p:spPr>
        <p:txBody>
          <a:bodyPr/>
          <a:lstStyle/>
          <a:p>
            <a:r>
              <a:rPr lang="en-US" sz="2200" b="1" dirty="0" smtClean="0"/>
              <a:t>Accidental Poisoning</a:t>
            </a:r>
          </a:p>
          <a:p>
            <a:pPr lvl="1"/>
            <a:r>
              <a:rPr lang="en-US" sz="2200" b="1" dirty="0" smtClean="0"/>
              <a:t>Citizens  significantly &gt; observed than expected**</a:t>
            </a:r>
          </a:p>
          <a:p>
            <a:r>
              <a:rPr lang="en-US" sz="2200" dirty="0" smtClean="0"/>
              <a:t> </a:t>
            </a:r>
            <a:r>
              <a:rPr lang="en-US" sz="2200" dirty="0"/>
              <a:t> </a:t>
            </a:r>
            <a:r>
              <a:rPr lang="en-US" sz="2200" dirty="0" smtClean="0"/>
              <a:t>Non-Citizens Significantly &lt; observed than   	expected</a:t>
            </a:r>
          </a:p>
          <a:p>
            <a:r>
              <a:rPr lang="en-US" sz="2200" b="1" dirty="0" smtClean="0"/>
              <a:t>Accidental Falls</a:t>
            </a:r>
          </a:p>
          <a:p>
            <a:pPr lvl="1"/>
            <a:r>
              <a:rPr lang="en-US" sz="2200" dirty="0" smtClean="0"/>
              <a:t>Citizens  significantly &lt; observed than expected</a:t>
            </a:r>
          </a:p>
          <a:p>
            <a:r>
              <a:rPr lang="en-US" sz="2200" dirty="0" smtClean="0"/>
              <a:t> </a:t>
            </a:r>
            <a:r>
              <a:rPr lang="en-US" sz="2200" dirty="0"/>
              <a:t> </a:t>
            </a:r>
            <a:r>
              <a:rPr lang="en-US" sz="2200" dirty="0" smtClean="0"/>
              <a:t> </a:t>
            </a:r>
            <a:r>
              <a:rPr lang="en-US" sz="2200" b="1" dirty="0" smtClean="0"/>
              <a:t>Non-Citizens Significantly  &gt; observed than   	expected**</a:t>
            </a:r>
          </a:p>
          <a:p>
            <a:r>
              <a:rPr lang="en-US" sz="2200" b="1" dirty="0" smtClean="0"/>
              <a:t>Other causes</a:t>
            </a:r>
          </a:p>
          <a:p>
            <a:pPr lvl="1"/>
            <a:r>
              <a:rPr lang="en-US" sz="2200" dirty="0" smtClean="0"/>
              <a:t>Citizens  significantly &lt; observed than expected</a:t>
            </a:r>
          </a:p>
          <a:p>
            <a:r>
              <a:rPr lang="en-US" sz="2200" dirty="0" smtClean="0"/>
              <a:t> </a:t>
            </a:r>
            <a:r>
              <a:rPr lang="en-US" sz="2200" dirty="0"/>
              <a:t> </a:t>
            </a:r>
            <a:r>
              <a:rPr lang="en-US" sz="2200" dirty="0" smtClean="0"/>
              <a:t> </a:t>
            </a:r>
            <a:r>
              <a:rPr lang="en-US" sz="2200" b="1" dirty="0" smtClean="0"/>
              <a:t>Non-Citizens Significantly  &gt; observed than 	expected**</a:t>
            </a:r>
          </a:p>
          <a:p>
            <a:endParaRPr lang="en-US" sz="2200" dirty="0" smtClean="0"/>
          </a:p>
          <a:p>
            <a:r>
              <a:rPr lang="en-US" sz="2200" b="1" dirty="0" smtClean="0"/>
              <a:t>                       **=more observed than expected</a:t>
            </a:r>
          </a:p>
          <a:p>
            <a:endParaRPr lang="en-US" sz="2400" dirty="0" smtClean="0"/>
          </a:p>
          <a:p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Continued Statistical Results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4982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539240"/>
                <a:gridCol w="1645920"/>
                <a:gridCol w="1645920"/>
                <a:gridCol w="1645920"/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Summer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Winter</a:t>
                      </a:r>
                      <a:endParaRPr lang="en-US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Unintentional</a:t>
                      </a:r>
                    </a:p>
                    <a:p>
                      <a:r>
                        <a:rPr lang="en-US" sz="1600" dirty="0" smtClean="0"/>
                        <a:t>Injury</a:t>
                      </a:r>
                      <a:r>
                        <a:rPr lang="en-US" sz="1600" baseline="0" dirty="0" smtClean="0"/>
                        <a:t> Cause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Sig. Greater than Observed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Sig. Greater than Observed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Sig. Greater than Observed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Sig. Greater than Observed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</a:tr>
              <a:tr h="58379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Accident</a:t>
                      </a:r>
                      <a:r>
                        <a:rPr lang="en-US" sz="1600" baseline="0" dirty="0" smtClean="0"/>
                        <a:t> &amp; Adverse Effect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Non-citizen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Non-citizen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Non-citizen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Non-citizen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Motor</a:t>
                      </a:r>
                      <a:r>
                        <a:rPr lang="en-US" sz="1600" baseline="0" dirty="0" smtClean="0"/>
                        <a:t> Vehicle &amp; Traffic Accident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Citizen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Difference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Citizen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Citizen</a:t>
                      </a:r>
                      <a:endParaRPr lang="en-US" dirty="0"/>
                    </a:p>
                  </a:txBody>
                  <a:tcPr/>
                </a:tc>
              </a:tr>
              <a:tr h="6703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Accidental</a:t>
                      </a:r>
                      <a:r>
                        <a:rPr lang="en-US" sz="1600" baseline="0" dirty="0" smtClean="0"/>
                        <a:t> Poisoning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Difference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Citizen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Difference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Citizen</a:t>
                      </a:r>
                      <a:endParaRPr lang="en-US" dirty="0"/>
                    </a:p>
                  </a:txBody>
                  <a:tcPr/>
                </a:tc>
              </a:tr>
              <a:tr h="6703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Accidental Falls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Non-citizen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Difference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Non-citizen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Non-citizen</a:t>
                      </a:r>
                      <a:endParaRPr lang="en-US" dirty="0"/>
                    </a:p>
                  </a:txBody>
                  <a:tcPr/>
                </a:tc>
              </a:tr>
              <a:tr h="6703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Other Causes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Non-citizen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Difference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Non-citizen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Non-citizen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Rate of Unintentional Injury Deaths By Season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129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16500"/>
          </a:xfrm>
        </p:spPr>
        <p:txBody>
          <a:bodyPr>
            <a:normAutofit fontScale="9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When unintentional injury fatalities reported by the all six UAE Medical Districts under study were analyzed by rate a Chi-Square test found the rate death due to unintentional injury to differ significantly between  Citizens and Non-citizens.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For all unintentional injury death categories except Motor Vehicle &amp; Traffic Accidents Non-citizens were found to have significantly higher rate of observed deaths than Citizens.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 Citizens were found to have a significantly higher  rate of observed deaths than Non-citizens for Motor Vehicle &amp; Traffic Accidents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Conclusions by Unintentional Injury Cause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</TotalTime>
  <Words>560</Words>
  <Application>Microsoft Office PowerPoint</Application>
  <PresentationFormat>On-screen Show (4:3)</PresentationFormat>
  <Paragraphs>150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Unintentional Deaths: Tracking A Growing Public Health Problem in  the United Arab Emirates</vt:lpstr>
      <vt:lpstr>The United Arab Emirates</vt:lpstr>
      <vt:lpstr>UAE Demographics for Total Country- Population</vt:lpstr>
      <vt:lpstr>Problem: Unintentional Injury Deaths in the United Arab Emirates</vt:lpstr>
      <vt:lpstr> Focus of Research Study</vt:lpstr>
      <vt:lpstr>Frequency of deaths in six medical districts under study by Citizen Status &amp; Gender</vt:lpstr>
      <vt:lpstr>Results of an analysis of Unintentional Injury Death rates by citizen status for males</vt:lpstr>
      <vt:lpstr>Continued Statistical Results</vt:lpstr>
      <vt:lpstr>Rate of Unintentional Injury Deaths By Season</vt:lpstr>
      <vt:lpstr>Conclusions by Unintentional Injury Cause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Unintentional Deaths: Tracking A Growing Public Health Problem in  the United Arab Emirates</dc:title>
  <dc:creator>Office Depot</dc:creator>
  <cp:lastModifiedBy>Admin</cp:lastModifiedBy>
  <cp:revision>55</cp:revision>
  <dcterms:created xsi:type="dcterms:W3CDTF">2010-04-04T17:14:38Z</dcterms:created>
  <dcterms:modified xsi:type="dcterms:W3CDTF">2011-10-25T17:57:38Z</dcterms:modified>
</cp:coreProperties>
</file>