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6" r:id="rId9"/>
    <p:sldId id="265" r:id="rId10"/>
    <p:sldId id="267" r:id="rId11"/>
    <p:sldId id="268" r:id="rId12"/>
    <p:sldId id="262" r:id="rId13"/>
    <p:sldId id="264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3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dmond\Home\nzy105\traininggrant\descriptiv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Physicians</a:t>
            </a:r>
            <a:r>
              <a:rPr lang="en-US" baseline="0"/>
              <a:t> per 10,000 people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'APP vs nonAPP &amp; rest of US'!$B$3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'APP vs nonAPP &amp; rest of US'!$A$4:$A$6</c:f>
              <c:strCache>
                <c:ptCount val="3"/>
                <c:pt idx="0">
                  <c:v>*Primary</c:v>
                </c:pt>
                <c:pt idx="1">
                  <c:v>*Ob/Gyn</c:v>
                </c:pt>
                <c:pt idx="2">
                  <c:v>*Surgeon</c:v>
                </c:pt>
              </c:strCache>
            </c:strRef>
          </c:cat>
          <c:val>
            <c:numRef>
              <c:f>'APP vs nonAPP &amp; rest of US'!$B$4:$B$6</c:f>
              <c:numCache>
                <c:formatCode>0</c:formatCode>
                <c:ptCount val="3"/>
                <c:pt idx="0">
                  <c:v>8.0000195000000005</c:v>
                </c:pt>
                <c:pt idx="1">
                  <c:v>4.7432911000000004</c:v>
                </c:pt>
                <c:pt idx="2">
                  <c:v>6.1498396</c:v>
                </c:pt>
              </c:numCache>
            </c:numRef>
          </c:val>
        </c:ser>
        <c:ser>
          <c:idx val="2"/>
          <c:order val="1"/>
          <c:tx>
            <c:strRef>
              <c:f>'APP vs nonAPP &amp; rest of US'!$D$3</c:f>
              <c:strCache>
                <c:ptCount val="1"/>
                <c:pt idx="0">
                  <c:v>APP (N=428)</c:v>
                </c:pt>
              </c:strCache>
            </c:strRef>
          </c:tx>
          <c:invertIfNegative val="0"/>
          <c:cat>
            <c:strRef>
              <c:f>'APP vs nonAPP &amp; rest of US'!$A$4:$A$6</c:f>
              <c:strCache>
                <c:ptCount val="3"/>
                <c:pt idx="0">
                  <c:v>*Primary</c:v>
                </c:pt>
                <c:pt idx="1">
                  <c:v>*Ob/Gyn</c:v>
                </c:pt>
                <c:pt idx="2">
                  <c:v>*Surgeon</c:v>
                </c:pt>
              </c:strCache>
            </c:strRef>
          </c:cat>
          <c:val>
            <c:numRef>
              <c:f>'APP vs nonAPP &amp; rest of US'!$D$4:$D$6</c:f>
              <c:numCache>
                <c:formatCode>0</c:formatCode>
                <c:ptCount val="3"/>
                <c:pt idx="0">
                  <c:v>6.7403874999999998</c:v>
                </c:pt>
                <c:pt idx="1">
                  <c:v>3.0005978999999998</c:v>
                </c:pt>
                <c:pt idx="2">
                  <c:v>4.2723798000000004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066944"/>
        <c:axId val="94294016"/>
      </c:barChart>
      <c:catAx>
        <c:axId val="94066944"/>
        <c:scaling>
          <c:orientation val="minMax"/>
        </c:scaling>
        <c:delete val="0"/>
        <c:axPos val="b"/>
        <c:majorTickMark val="none"/>
        <c:minorTickMark val="none"/>
        <c:tickLblPos val="nextTo"/>
        <c:crossAx val="94294016"/>
        <c:crosses val="autoZero"/>
        <c:auto val="1"/>
        <c:lblAlgn val="ctr"/>
        <c:lblOffset val="100"/>
        <c:noMultiLvlLbl val="0"/>
      </c:catAx>
      <c:valAx>
        <c:axId val="94294016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4066944"/>
        <c:crosses val="autoZero"/>
        <c:crossBetween val="between"/>
        <c:majorUnit val="3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Physicians per 1,000 sq miles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'APP vs nonAPP &amp; rest of US'!$B$3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'APP vs nonAPP &amp; rest of US'!$A$19:$A$21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'APP vs nonAPP &amp; rest of US'!$B$19:$B$21</c:f>
              <c:numCache>
                <c:formatCode>General</c:formatCode>
                <c:ptCount val="3"/>
                <c:pt idx="0">
                  <c:v>185.1654652</c:v>
                </c:pt>
                <c:pt idx="1">
                  <c:v>39.786942699999997</c:v>
                </c:pt>
                <c:pt idx="2">
                  <c:v>143.59899559999999</c:v>
                </c:pt>
              </c:numCache>
            </c:numRef>
          </c:val>
        </c:ser>
        <c:ser>
          <c:idx val="2"/>
          <c:order val="1"/>
          <c:tx>
            <c:strRef>
              <c:f>'APP vs nonAPP &amp; rest of US'!$D$3</c:f>
              <c:strCache>
                <c:ptCount val="1"/>
                <c:pt idx="0">
                  <c:v>APP (N=428)</c:v>
                </c:pt>
              </c:strCache>
            </c:strRef>
          </c:tx>
          <c:invertIfNegative val="0"/>
          <c:cat>
            <c:strRef>
              <c:f>'APP vs nonAPP &amp; rest of US'!$A$19:$A$21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'APP vs nonAPP &amp; rest of US'!$D$19:$D$21</c:f>
              <c:numCache>
                <c:formatCode>General</c:formatCode>
                <c:ptCount val="3"/>
                <c:pt idx="0">
                  <c:v>80.3968615</c:v>
                </c:pt>
                <c:pt idx="1">
                  <c:v>13.2513714</c:v>
                </c:pt>
                <c:pt idx="2">
                  <c:v>51.301459000000001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39392"/>
        <c:axId val="96540928"/>
      </c:barChart>
      <c:catAx>
        <c:axId val="96539392"/>
        <c:scaling>
          <c:orientation val="minMax"/>
        </c:scaling>
        <c:delete val="0"/>
        <c:axPos val="b"/>
        <c:majorTickMark val="none"/>
        <c:minorTickMark val="none"/>
        <c:tickLblPos val="nextTo"/>
        <c:crossAx val="96540928"/>
        <c:crosses val="autoZero"/>
        <c:auto val="1"/>
        <c:lblAlgn val="ctr"/>
        <c:lblOffset val="100"/>
        <c:noMultiLvlLbl val="0"/>
      </c:catAx>
      <c:valAx>
        <c:axId val="965409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6539392"/>
        <c:crosses val="autoZero"/>
        <c:crossBetween val="between"/>
        <c:majorUnit val="50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Physicians per 10,000 people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'APP vs nonAPP &amp; rest of US'!$B$3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'APP vs nonAPP &amp; rest of US'!$A$7:$A$12</c:f>
              <c:strCache>
                <c:ptCount val="6"/>
                <c:pt idx="0">
                  <c:v>*Anesthesia</c:v>
                </c:pt>
                <c:pt idx="1">
                  <c:v>*Internal medicine</c:v>
                </c:pt>
                <c:pt idx="2">
                  <c:v>*Radiation oncology</c:v>
                </c:pt>
                <c:pt idx="3">
                  <c:v>*Diagnostic radiology</c:v>
                </c:pt>
                <c:pt idx="4">
                  <c:v>*Clinical pathology</c:v>
                </c:pt>
                <c:pt idx="5">
                  <c:v>*Radiology</c:v>
                </c:pt>
              </c:strCache>
            </c:strRef>
          </c:cat>
          <c:val>
            <c:numRef>
              <c:f>'APP vs nonAPP &amp; rest of US'!$B$7:$B$12</c:f>
              <c:numCache>
                <c:formatCode>0</c:formatCode>
                <c:ptCount val="6"/>
                <c:pt idx="0">
                  <c:v>1.4509795000000001</c:v>
                </c:pt>
                <c:pt idx="1">
                  <c:v>1.6866386</c:v>
                </c:pt>
                <c:pt idx="2">
                  <c:v>0.16120490000000001</c:v>
                </c:pt>
                <c:pt idx="3">
                  <c:v>0.89142410000000005</c:v>
                </c:pt>
                <c:pt idx="4">
                  <c:v>0.70940979999999998</c:v>
                </c:pt>
                <c:pt idx="5">
                  <c:v>0.33430090000000001</c:v>
                </c:pt>
              </c:numCache>
            </c:numRef>
          </c:val>
        </c:ser>
        <c:ser>
          <c:idx val="2"/>
          <c:order val="1"/>
          <c:tx>
            <c:strRef>
              <c:f>'APP vs nonAPP &amp; rest of US'!$D$3</c:f>
              <c:strCache>
                <c:ptCount val="1"/>
                <c:pt idx="0">
                  <c:v>APP (N=428)</c:v>
                </c:pt>
              </c:strCache>
            </c:strRef>
          </c:tx>
          <c:invertIfNegative val="0"/>
          <c:cat>
            <c:strRef>
              <c:f>'APP vs nonAPP &amp; rest of US'!$A$7:$A$12</c:f>
              <c:strCache>
                <c:ptCount val="6"/>
                <c:pt idx="0">
                  <c:v>*Anesthesia</c:v>
                </c:pt>
                <c:pt idx="1">
                  <c:v>*Internal medicine</c:v>
                </c:pt>
                <c:pt idx="2">
                  <c:v>*Radiation oncology</c:v>
                </c:pt>
                <c:pt idx="3">
                  <c:v>*Diagnostic radiology</c:v>
                </c:pt>
                <c:pt idx="4">
                  <c:v>*Clinical pathology</c:v>
                </c:pt>
                <c:pt idx="5">
                  <c:v>*Radiology</c:v>
                </c:pt>
              </c:strCache>
            </c:strRef>
          </c:cat>
          <c:val>
            <c:numRef>
              <c:f>'APP vs nonAPP &amp; rest of US'!$D$7:$D$12</c:f>
              <c:numCache>
                <c:formatCode>0</c:formatCode>
                <c:ptCount val="6"/>
                <c:pt idx="0">
                  <c:v>0.91002059999999996</c:v>
                </c:pt>
                <c:pt idx="1">
                  <c:v>0.91937290000000005</c:v>
                </c:pt>
                <c:pt idx="2">
                  <c:v>0.1138542</c:v>
                </c:pt>
                <c:pt idx="3">
                  <c:v>0.64896909999999997</c:v>
                </c:pt>
                <c:pt idx="4">
                  <c:v>0.47534140000000003</c:v>
                </c:pt>
                <c:pt idx="5">
                  <c:v>0.22038930000000001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862208"/>
        <c:axId val="96863744"/>
      </c:barChart>
      <c:catAx>
        <c:axId val="96862208"/>
        <c:scaling>
          <c:orientation val="minMax"/>
        </c:scaling>
        <c:delete val="0"/>
        <c:axPos val="b"/>
        <c:majorTickMark val="none"/>
        <c:minorTickMark val="none"/>
        <c:tickLblPos val="nextTo"/>
        <c:crossAx val="96863744"/>
        <c:crosses val="autoZero"/>
        <c:auto val="1"/>
        <c:lblAlgn val="ctr"/>
        <c:lblOffset val="100"/>
        <c:noMultiLvlLbl val="0"/>
      </c:catAx>
      <c:valAx>
        <c:axId val="96863744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6862208"/>
        <c:crosses val="autoZero"/>
        <c:crossBetween val="between"/>
        <c:majorUnit val="0.5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Physicians per 1,000 sq miles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'APP vs nonAPP &amp; rest of US'!$B$3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'APP vs nonAPP &amp; rest of US'!$A$22:$A$27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'APP vs nonAPP &amp; rest of US'!$B$22:$B$27</c:f>
              <c:numCache>
                <c:formatCode>General</c:formatCode>
                <c:ptCount val="6"/>
                <c:pt idx="0">
                  <c:v>33.880427500000003</c:v>
                </c:pt>
                <c:pt idx="1">
                  <c:v>39.383078400000002</c:v>
                </c:pt>
                <c:pt idx="2">
                  <c:v>3.7641414000000002</c:v>
                </c:pt>
                <c:pt idx="3">
                  <c:v>20.814786699999999</c:v>
                </c:pt>
                <c:pt idx="4">
                  <c:v>16.564746100000001</c:v>
                </c:pt>
                <c:pt idx="5">
                  <c:v>7.8059393999999998</c:v>
                </c:pt>
              </c:numCache>
            </c:numRef>
          </c:val>
        </c:ser>
        <c:ser>
          <c:idx val="2"/>
          <c:order val="1"/>
          <c:tx>
            <c:strRef>
              <c:f>'APP vs nonAPP &amp; rest of US'!$D$3</c:f>
              <c:strCache>
                <c:ptCount val="1"/>
                <c:pt idx="0">
                  <c:v>APP (N=428)</c:v>
                </c:pt>
              </c:strCache>
            </c:strRef>
          </c:tx>
          <c:invertIfNegative val="0"/>
          <c:cat>
            <c:strRef>
              <c:f>'APP vs nonAPP &amp; rest of US'!$A$22:$A$27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'APP vs nonAPP &amp; rest of US'!$D$22:$D$27</c:f>
              <c:numCache>
                <c:formatCode>General</c:formatCode>
                <c:ptCount val="6"/>
                <c:pt idx="0">
                  <c:v>10.927254700000001</c:v>
                </c:pt>
                <c:pt idx="1">
                  <c:v>11.039554499999999</c:v>
                </c:pt>
                <c:pt idx="2">
                  <c:v>1.3671275000000001</c:v>
                </c:pt>
                <c:pt idx="3">
                  <c:v>7.7926266999999996</c:v>
                </c:pt>
                <c:pt idx="4">
                  <c:v>5.7077572999999999</c:v>
                </c:pt>
                <c:pt idx="5">
                  <c:v>2.6463681999999999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876800"/>
        <c:axId val="96878592"/>
      </c:barChart>
      <c:catAx>
        <c:axId val="96876800"/>
        <c:scaling>
          <c:orientation val="minMax"/>
        </c:scaling>
        <c:delete val="0"/>
        <c:axPos val="b"/>
        <c:majorTickMark val="none"/>
        <c:minorTickMark val="none"/>
        <c:tickLblPos val="nextTo"/>
        <c:crossAx val="96878592"/>
        <c:crosses val="autoZero"/>
        <c:auto val="1"/>
        <c:lblAlgn val="ctr"/>
        <c:lblOffset val="100"/>
        <c:noMultiLvlLbl val="0"/>
      </c:catAx>
      <c:valAx>
        <c:axId val="968785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6876800"/>
        <c:crosses val="autoZero"/>
        <c:crossBetween val="between"/>
        <c:majorUnit val="10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Facilities per 10,000 people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'APP vs nonAPP &amp; rest of US'!$B$3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'APP vs nonAPP &amp; rest of US'!$A$13:$A$18</c:f>
              <c:strCache>
                <c:ptCount val="6"/>
                <c:pt idx="0">
                  <c:v>*Hospital with women health center</c:v>
                </c:pt>
                <c:pt idx="1">
                  <c:v>*Hospital with Oncology service</c:v>
                </c:pt>
                <c:pt idx="2">
                  <c:v>*Hospital with surgey service</c:v>
                </c:pt>
                <c:pt idx="3">
                  <c:v>*Hospital with chemotherapy</c:v>
                </c:pt>
                <c:pt idx="4">
                  <c:v>Hospital with radiotherapy</c:v>
                </c:pt>
                <c:pt idx="5">
                  <c:v>*Hospital with mammogram</c:v>
                </c:pt>
              </c:strCache>
            </c:strRef>
          </c:cat>
          <c:val>
            <c:numRef>
              <c:f>'APP vs nonAPP &amp; rest of US'!$B$13:$B$18</c:f>
              <c:numCache>
                <c:formatCode>General</c:formatCode>
                <c:ptCount val="6"/>
                <c:pt idx="0">
                  <c:v>0.1809297</c:v>
                </c:pt>
                <c:pt idx="1">
                  <c:v>7.2257699999999994E-2</c:v>
                </c:pt>
                <c:pt idx="2">
                  <c:v>0.1032057</c:v>
                </c:pt>
                <c:pt idx="3">
                  <c:v>6.6667900000000002E-2</c:v>
                </c:pt>
                <c:pt idx="4">
                  <c:v>3.1766099999999999E-2</c:v>
                </c:pt>
                <c:pt idx="5">
                  <c:v>0.51891869999999995</c:v>
                </c:pt>
              </c:numCache>
            </c:numRef>
          </c:val>
        </c:ser>
        <c:ser>
          <c:idx val="2"/>
          <c:order val="1"/>
          <c:tx>
            <c:strRef>
              <c:f>'APP vs nonAPP &amp; rest of US'!$D$3</c:f>
              <c:strCache>
                <c:ptCount val="1"/>
                <c:pt idx="0">
                  <c:v>APP (N=428)</c:v>
                </c:pt>
              </c:strCache>
            </c:strRef>
          </c:tx>
          <c:invertIfNegative val="0"/>
          <c:cat>
            <c:strRef>
              <c:f>'APP vs nonAPP &amp; rest of US'!$A$13:$A$18</c:f>
              <c:strCache>
                <c:ptCount val="6"/>
                <c:pt idx="0">
                  <c:v>*Hospital with women health center</c:v>
                </c:pt>
                <c:pt idx="1">
                  <c:v>*Hospital with Oncology service</c:v>
                </c:pt>
                <c:pt idx="2">
                  <c:v>*Hospital with surgey service</c:v>
                </c:pt>
                <c:pt idx="3">
                  <c:v>*Hospital with chemotherapy</c:v>
                </c:pt>
                <c:pt idx="4">
                  <c:v>Hospital with radiotherapy</c:v>
                </c:pt>
                <c:pt idx="5">
                  <c:v>*Hospital with mammogram</c:v>
                </c:pt>
              </c:strCache>
            </c:strRef>
          </c:cat>
          <c:val>
            <c:numRef>
              <c:f>'APP vs nonAPP &amp; rest of US'!$D$13:$D$18</c:f>
              <c:numCache>
                <c:formatCode>General</c:formatCode>
                <c:ptCount val="6"/>
                <c:pt idx="0">
                  <c:v>0.24433759999999999</c:v>
                </c:pt>
                <c:pt idx="1">
                  <c:v>8.8486400000000007E-2</c:v>
                </c:pt>
                <c:pt idx="2">
                  <c:v>0.165912</c:v>
                </c:pt>
                <c:pt idx="3">
                  <c:v>8.2751199999999997E-2</c:v>
                </c:pt>
                <c:pt idx="4">
                  <c:v>3.8098300000000002E-2</c:v>
                </c:pt>
                <c:pt idx="5">
                  <c:v>0.74483319999999997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912896"/>
        <c:axId val="96914432"/>
      </c:barChart>
      <c:catAx>
        <c:axId val="96912896"/>
        <c:scaling>
          <c:orientation val="minMax"/>
        </c:scaling>
        <c:delete val="0"/>
        <c:axPos val="b"/>
        <c:majorTickMark val="none"/>
        <c:minorTickMark val="none"/>
        <c:tickLblPos val="nextTo"/>
        <c:crossAx val="96914432"/>
        <c:crosses val="autoZero"/>
        <c:auto val="1"/>
        <c:lblAlgn val="ctr"/>
        <c:lblOffset val="100"/>
        <c:noMultiLvlLbl val="0"/>
      </c:catAx>
      <c:valAx>
        <c:axId val="969144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6912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Facilities </a:t>
            </a:r>
            <a:r>
              <a:rPr lang="en-US" sz="1800" b="1" i="0" baseline="0"/>
              <a:t>per 1,000 sq miles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1502187226596671E-2"/>
          <c:y val="0.18079870224555264"/>
          <c:w val="0.62502690288713914"/>
          <c:h val="0.54719670457859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'APP vs nonAPP &amp; rest of US'!$B$3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'APP vs nonAPP &amp; rest of US'!$A$28:$A$33</c:f>
              <c:strCache>
                <c:ptCount val="6"/>
                <c:pt idx="0">
                  <c:v>*Hospital with Oncology service</c:v>
                </c:pt>
                <c:pt idx="1">
                  <c:v>Hospital with surgey service</c:v>
                </c:pt>
                <c:pt idx="2">
                  <c:v>Hospital with mammogram</c:v>
                </c:pt>
                <c:pt idx="3">
                  <c:v>*Hospital with chemotherapy</c:v>
                </c:pt>
                <c:pt idx="4">
                  <c:v>Hospital with radiotherapy</c:v>
                </c:pt>
                <c:pt idx="5">
                  <c:v>Hospital with women health center</c:v>
                </c:pt>
              </c:strCache>
            </c:strRef>
          </c:cat>
          <c:val>
            <c:numRef>
              <c:f>'APP vs nonAPP &amp; rest of US'!$B$28:$B$33</c:f>
              <c:numCache>
                <c:formatCode>General</c:formatCode>
                <c:ptCount val="6"/>
                <c:pt idx="0">
                  <c:v>1.6722505999999999</c:v>
                </c:pt>
                <c:pt idx="1">
                  <c:v>2.3884786</c:v>
                </c:pt>
                <c:pt idx="2">
                  <c:v>2.1739256999999998</c:v>
                </c:pt>
                <c:pt idx="3">
                  <c:v>1.5428877999999999</c:v>
                </c:pt>
                <c:pt idx="4">
                  <c:v>0.73515920000000001</c:v>
                </c:pt>
                <c:pt idx="5">
                  <c:v>1.5176463</c:v>
                </c:pt>
              </c:numCache>
            </c:numRef>
          </c:val>
        </c:ser>
        <c:ser>
          <c:idx val="2"/>
          <c:order val="1"/>
          <c:tx>
            <c:strRef>
              <c:f>'APP vs nonAPP &amp; rest of US'!$D$3</c:f>
              <c:strCache>
                <c:ptCount val="1"/>
                <c:pt idx="0">
                  <c:v>APP (N=428)</c:v>
                </c:pt>
              </c:strCache>
            </c:strRef>
          </c:tx>
          <c:invertIfNegative val="0"/>
          <c:cat>
            <c:strRef>
              <c:f>'APP vs nonAPP &amp; rest of US'!$A$28:$A$33</c:f>
              <c:strCache>
                <c:ptCount val="6"/>
                <c:pt idx="0">
                  <c:v>*Hospital with Oncology service</c:v>
                </c:pt>
                <c:pt idx="1">
                  <c:v>Hospital with surgey service</c:v>
                </c:pt>
                <c:pt idx="2">
                  <c:v>Hospital with mammogram</c:v>
                </c:pt>
                <c:pt idx="3">
                  <c:v>*Hospital with chemotherapy</c:v>
                </c:pt>
                <c:pt idx="4">
                  <c:v>Hospital with radiotherapy</c:v>
                </c:pt>
                <c:pt idx="5">
                  <c:v>Hospital with women health center</c:v>
                </c:pt>
              </c:strCache>
            </c:strRef>
          </c:cat>
          <c:val>
            <c:numRef>
              <c:f>'APP vs nonAPP &amp; rest of US'!$D$28:$D$33</c:f>
              <c:numCache>
                <c:formatCode>General</c:formatCode>
                <c:ptCount val="6"/>
                <c:pt idx="0">
                  <c:v>1.0546412000000001</c:v>
                </c:pt>
                <c:pt idx="1">
                  <c:v>1.9774522999999999</c:v>
                </c:pt>
                <c:pt idx="2">
                  <c:v>1.7772657000000001</c:v>
                </c:pt>
                <c:pt idx="3">
                  <c:v>0.98628479999999996</c:v>
                </c:pt>
                <c:pt idx="4">
                  <c:v>0.45408159999999997</c:v>
                </c:pt>
                <c:pt idx="5">
                  <c:v>1.0790542000000001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131968"/>
        <c:axId val="98133504"/>
      </c:barChart>
      <c:catAx>
        <c:axId val="98131968"/>
        <c:scaling>
          <c:orientation val="minMax"/>
        </c:scaling>
        <c:delete val="0"/>
        <c:axPos val="b"/>
        <c:majorTickMark val="none"/>
        <c:minorTickMark val="none"/>
        <c:tickLblPos val="nextTo"/>
        <c:crossAx val="98133504"/>
        <c:crosses val="autoZero"/>
        <c:auto val="1"/>
        <c:lblAlgn val="ctr"/>
        <c:lblOffset val="100"/>
        <c:noMultiLvlLbl val="0"/>
      </c:catAx>
      <c:valAx>
        <c:axId val="981335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8131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986176727909015"/>
          <c:y val="0.277928326266909"/>
          <c:w val="0.23624934383202101"/>
          <c:h val="9.2732889158086015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Physicians per 10,000 people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APPSUB!$B$1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APPSUB!$A$2:$A$4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APPSUB!$B$2:$B$4</c:f>
              <c:numCache>
                <c:formatCode>0</c:formatCode>
                <c:ptCount val="3"/>
                <c:pt idx="0">
                  <c:v>8.0000195000000005</c:v>
                </c:pt>
                <c:pt idx="1">
                  <c:v>4.7432911000000004</c:v>
                </c:pt>
                <c:pt idx="2">
                  <c:v>6.1498396</c:v>
                </c:pt>
              </c:numCache>
            </c:numRef>
          </c:val>
        </c:ser>
        <c:ser>
          <c:idx val="1"/>
          <c:order val="1"/>
          <c:tx>
            <c:strRef>
              <c:f>APPSUB!$C$1</c:f>
              <c:strCache>
                <c:ptCount val="1"/>
                <c:pt idx="0">
                  <c:v>N APP (N=86)</c:v>
                </c:pt>
              </c:strCache>
            </c:strRef>
          </c:tx>
          <c:invertIfNegative val="0"/>
          <c:cat>
            <c:strRef>
              <c:f>APPSUB!$A$2:$A$4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APPSUB!$C$2:$C$4</c:f>
              <c:numCache>
                <c:formatCode>0</c:formatCode>
                <c:ptCount val="3"/>
                <c:pt idx="0">
                  <c:v>7.5061875999999996</c:v>
                </c:pt>
                <c:pt idx="1">
                  <c:v>2.7598625999999999</c:v>
                </c:pt>
                <c:pt idx="2">
                  <c:v>4.5507428000000001</c:v>
                </c:pt>
              </c:numCache>
            </c:numRef>
          </c:val>
        </c:ser>
        <c:ser>
          <c:idx val="2"/>
          <c:order val="2"/>
          <c:tx>
            <c:strRef>
              <c:f>APPSUB!$D$1</c:f>
              <c:strCache>
                <c:ptCount val="1"/>
                <c:pt idx="0">
                  <c:v>N C APP (N=63)</c:v>
                </c:pt>
              </c:strCache>
            </c:strRef>
          </c:tx>
          <c:invertIfNegative val="0"/>
          <c:cat>
            <c:strRef>
              <c:f>APPSUB!$A$2:$A$4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APPSUB!$D$2:$D$4</c:f>
              <c:numCache>
                <c:formatCode>0</c:formatCode>
                <c:ptCount val="3"/>
                <c:pt idx="0">
                  <c:v>7.3988133999999999</c:v>
                </c:pt>
                <c:pt idx="1">
                  <c:v>2.7756151999999998</c:v>
                </c:pt>
                <c:pt idx="2">
                  <c:v>3.904728</c:v>
                </c:pt>
              </c:numCache>
            </c:numRef>
          </c:val>
        </c:ser>
        <c:ser>
          <c:idx val="3"/>
          <c:order val="3"/>
          <c:tx>
            <c:strRef>
              <c:f>APPSUB!$E$1</c:f>
              <c:strCache>
                <c:ptCount val="1"/>
                <c:pt idx="0">
                  <c:v>C APP (N=83)</c:v>
                </c:pt>
              </c:strCache>
            </c:strRef>
          </c:tx>
          <c:invertIfNegative val="0"/>
          <c:cat>
            <c:strRef>
              <c:f>APPSUB!$A$2:$A$4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APPSUB!$E$2:$E$4</c:f>
              <c:numCache>
                <c:formatCode>0</c:formatCode>
                <c:ptCount val="3"/>
                <c:pt idx="0">
                  <c:v>5.1674050999999999</c:v>
                </c:pt>
                <c:pt idx="1">
                  <c:v>1.6252822</c:v>
                </c:pt>
                <c:pt idx="2">
                  <c:v>2.1987171000000001</c:v>
                </c:pt>
              </c:numCache>
            </c:numRef>
          </c:val>
        </c:ser>
        <c:ser>
          <c:idx val="4"/>
          <c:order val="4"/>
          <c:tx>
            <c:strRef>
              <c:f>APPSUB!$F$1</c:f>
              <c:strCache>
                <c:ptCount val="1"/>
                <c:pt idx="0">
                  <c:v>S C APP (N=92)</c:v>
                </c:pt>
              </c:strCache>
            </c:strRef>
          </c:tx>
          <c:invertIfNegative val="0"/>
          <c:cat>
            <c:strRef>
              <c:f>APPSUB!$A$2:$A$4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APPSUB!$F$2:$F$4</c:f>
              <c:numCache>
                <c:formatCode>0</c:formatCode>
                <c:ptCount val="3"/>
                <c:pt idx="0">
                  <c:v>7.4958480999999999</c:v>
                </c:pt>
                <c:pt idx="1">
                  <c:v>3.8127247</c:v>
                </c:pt>
                <c:pt idx="2">
                  <c:v>5.2568391999999999</c:v>
                </c:pt>
              </c:numCache>
            </c:numRef>
          </c:val>
        </c:ser>
        <c:ser>
          <c:idx val="5"/>
          <c:order val="5"/>
          <c:tx>
            <c:strRef>
              <c:f>APPSUB!$G$1</c:f>
              <c:strCache>
                <c:ptCount val="1"/>
                <c:pt idx="0">
                  <c:v>S APP (N=104)</c:v>
                </c:pt>
              </c:strCache>
            </c:strRef>
          </c:tx>
          <c:invertIfNegative val="0"/>
          <c:cat>
            <c:strRef>
              <c:f>APPSUB!$A$2:$A$4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APPSUB!$G$2:$G$4</c:f>
              <c:numCache>
                <c:formatCode>0</c:formatCode>
                <c:ptCount val="3"/>
                <c:pt idx="0">
                  <c:v>5.5924016999999999</c:v>
                </c:pt>
                <c:pt idx="1">
                  <c:v>3.2485072000000002</c:v>
                </c:pt>
                <c:pt idx="2">
                  <c:v>4.0122790999999998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195712"/>
        <c:axId val="98197504"/>
      </c:barChart>
      <c:catAx>
        <c:axId val="98195712"/>
        <c:scaling>
          <c:orientation val="minMax"/>
        </c:scaling>
        <c:delete val="0"/>
        <c:axPos val="b"/>
        <c:majorTickMark val="none"/>
        <c:minorTickMark val="none"/>
        <c:tickLblPos val="nextTo"/>
        <c:crossAx val="98197504"/>
        <c:crosses val="autoZero"/>
        <c:auto val="1"/>
        <c:lblAlgn val="ctr"/>
        <c:lblOffset val="100"/>
        <c:noMultiLvlLbl val="0"/>
      </c:catAx>
      <c:valAx>
        <c:axId val="98197504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8195712"/>
        <c:crosses val="autoZero"/>
        <c:crossBetween val="between"/>
        <c:majorUnit val="3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Physicians per 1,000 sq miles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APPSUB!$B$1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APPSUB!$A$17:$A$19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APPSUB!$B$17:$B$19</c:f>
              <c:numCache>
                <c:formatCode>0</c:formatCode>
                <c:ptCount val="3"/>
                <c:pt idx="0">
                  <c:v>185.1654652</c:v>
                </c:pt>
                <c:pt idx="1">
                  <c:v>39.786942699999997</c:v>
                </c:pt>
                <c:pt idx="2">
                  <c:v>143.59899559999999</c:v>
                </c:pt>
              </c:numCache>
            </c:numRef>
          </c:val>
        </c:ser>
        <c:ser>
          <c:idx val="1"/>
          <c:order val="1"/>
          <c:tx>
            <c:strRef>
              <c:f>APPSUB!$C$1</c:f>
              <c:strCache>
                <c:ptCount val="1"/>
                <c:pt idx="0">
                  <c:v>N APP (N=86)</c:v>
                </c:pt>
              </c:strCache>
            </c:strRef>
          </c:tx>
          <c:invertIfNegative val="0"/>
          <c:cat>
            <c:strRef>
              <c:f>APPSUB!$A$17:$A$19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APPSUB!$C$17:$C$19</c:f>
              <c:numCache>
                <c:formatCode>0</c:formatCode>
                <c:ptCount val="3"/>
                <c:pt idx="0">
                  <c:v>110.4869928</c:v>
                </c:pt>
                <c:pt idx="1">
                  <c:v>15.8264204</c:v>
                </c:pt>
                <c:pt idx="2">
                  <c:v>66.793453299999996</c:v>
                </c:pt>
              </c:numCache>
            </c:numRef>
          </c:val>
        </c:ser>
        <c:ser>
          <c:idx val="2"/>
          <c:order val="2"/>
          <c:tx>
            <c:strRef>
              <c:f>APPSUB!$D$1</c:f>
              <c:strCache>
                <c:ptCount val="1"/>
                <c:pt idx="0">
                  <c:v>N C APP (N=63)</c:v>
                </c:pt>
              </c:strCache>
            </c:strRef>
          </c:tx>
          <c:invertIfNegative val="0"/>
          <c:cat>
            <c:strRef>
              <c:f>APPSUB!$A$17:$A$19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APPSUB!$D$17:$D$19</c:f>
              <c:numCache>
                <c:formatCode>0</c:formatCode>
                <c:ptCount val="3"/>
                <c:pt idx="0">
                  <c:v>59.472976899999999</c:v>
                </c:pt>
                <c:pt idx="1">
                  <c:v>8.3697668000000007</c:v>
                </c:pt>
                <c:pt idx="2">
                  <c:v>31.471684</c:v>
                </c:pt>
              </c:numCache>
            </c:numRef>
          </c:val>
        </c:ser>
        <c:ser>
          <c:idx val="3"/>
          <c:order val="3"/>
          <c:tx>
            <c:strRef>
              <c:f>APPSUB!$E$1</c:f>
              <c:strCache>
                <c:ptCount val="1"/>
                <c:pt idx="0">
                  <c:v>C APP (N=83)</c:v>
                </c:pt>
              </c:strCache>
            </c:strRef>
          </c:tx>
          <c:invertIfNegative val="0"/>
          <c:cat>
            <c:strRef>
              <c:f>APPSUB!$A$17:$A$19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APPSUB!$E$17:$E$19</c:f>
              <c:numCache>
                <c:formatCode>0</c:formatCode>
                <c:ptCount val="3"/>
                <c:pt idx="0">
                  <c:v>33.1262246</c:v>
                </c:pt>
                <c:pt idx="1">
                  <c:v>3.9188759000000002</c:v>
                </c:pt>
                <c:pt idx="2">
                  <c:v>14.134748999999999</c:v>
                </c:pt>
              </c:numCache>
            </c:numRef>
          </c:val>
        </c:ser>
        <c:ser>
          <c:idx val="4"/>
          <c:order val="4"/>
          <c:tx>
            <c:strRef>
              <c:f>APPSUB!$F$1</c:f>
              <c:strCache>
                <c:ptCount val="1"/>
                <c:pt idx="0">
                  <c:v>S C APP (N=92)</c:v>
                </c:pt>
              </c:strCache>
            </c:strRef>
          </c:tx>
          <c:invertIfNegative val="0"/>
          <c:cat>
            <c:strRef>
              <c:f>APPSUB!$A$17:$A$19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APPSUB!$F$17:$F$19</c:f>
              <c:numCache>
                <c:formatCode>0</c:formatCode>
                <c:ptCount val="3"/>
                <c:pt idx="0">
                  <c:v>95.748170299999998</c:v>
                </c:pt>
                <c:pt idx="1">
                  <c:v>18.2132775</c:v>
                </c:pt>
                <c:pt idx="2">
                  <c:v>67.800210100000001</c:v>
                </c:pt>
              </c:numCache>
            </c:numRef>
          </c:val>
        </c:ser>
        <c:ser>
          <c:idx val="5"/>
          <c:order val="5"/>
          <c:tx>
            <c:strRef>
              <c:f>APPSUB!$G$1</c:f>
              <c:strCache>
                <c:ptCount val="1"/>
                <c:pt idx="0">
                  <c:v>S APP (N=104)</c:v>
                </c:pt>
              </c:strCache>
            </c:strRef>
          </c:tx>
          <c:invertIfNegative val="0"/>
          <c:cat>
            <c:strRef>
              <c:f>APPSUB!$A$17:$A$19</c:f>
              <c:strCache>
                <c:ptCount val="3"/>
                <c:pt idx="0">
                  <c:v>Primary</c:v>
                </c:pt>
                <c:pt idx="1">
                  <c:v>Ob/Gyn</c:v>
                </c:pt>
                <c:pt idx="2">
                  <c:v>Surgeon</c:v>
                </c:pt>
              </c:strCache>
            </c:strRef>
          </c:cat>
          <c:val>
            <c:numRef>
              <c:f>APPSUB!$G$17:$G$19</c:f>
              <c:numCache>
                <c:formatCode>0</c:formatCode>
                <c:ptCount val="3"/>
                <c:pt idx="0">
                  <c:v>76.127452099999999</c:v>
                </c:pt>
                <c:pt idx="1">
                  <c:v>15.1469507</c:v>
                </c:pt>
                <c:pt idx="2">
                  <c:v>55.613618899999999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508800"/>
        <c:axId val="98510336"/>
      </c:barChart>
      <c:catAx>
        <c:axId val="98508800"/>
        <c:scaling>
          <c:orientation val="minMax"/>
        </c:scaling>
        <c:delete val="0"/>
        <c:axPos val="b"/>
        <c:majorTickMark val="none"/>
        <c:minorTickMark val="none"/>
        <c:tickLblPos val="nextTo"/>
        <c:crossAx val="98510336"/>
        <c:crosses val="autoZero"/>
        <c:auto val="1"/>
        <c:lblAlgn val="ctr"/>
        <c:lblOffset val="100"/>
        <c:noMultiLvlLbl val="0"/>
      </c:catAx>
      <c:valAx>
        <c:axId val="98510336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8508800"/>
        <c:crosses val="autoZero"/>
        <c:crossBetween val="between"/>
        <c:majorUnit val="50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Physicians per 10,000 people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APPSUB!$B$1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APPSUB!$A$5:$A$10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APPSUB!$B$5:$B$10</c:f>
              <c:numCache>
                <c:formatCode>0</c:formatCode>
                <c:ptCount val="6"/>
                <c:pt idx="0">
                  <c:v>1.4509795000000001</c:v>
                </c:pt>
                <c:pt idx="1">
                  <c:v>1.6866386</c:v>
                </c:pt>
                <c:pt idx="2">
                  <c:v>0.16120490000000001</c:v>
                </c:pt>
                <c:pt idx="3">
                  <c:v>0.89142410000000005</c:v>
                </c:pt>
                <c:pt idx="4">
                  <c:v>0.70940979999999998</c:v>
                </c:pt>
                <c:pt idx="5">
                  <c:v>0.33430090000000001</c:v>
                </c:pt>
              </c:numCache>
            </c:numRef>
          </c:val>
        </c:ser>
        <c:ser>
          <c:idx val="1"/>
          <c:order val="1"/>
          <c:tx>
            <c:strRef>
              <c:f>APPSUB!$C$1</c:f>
              <c:strCache>
                <c:ptCount val="1"/>
                <c:pt idx="0">
                  <c:v>N APP (N=86)</c:v>
                </c:pt>
              </c:strCache>
            </c:strRef>
          </c:tx>
          <c:invertIfNegative val="0"/>
          <c:cat>
            <c:strRef>
              <c:f>APPSUB!$A$5:$A$10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APPSUB!$C$5:$C$10</c:f>
              <c:numCache>
                <c:formatCode>0</c:formatCode>
                <c:ptCount val="6"/>
                <c:pt idx="0">
                  <c:v>1.0185735</c:v>
                </c:pt>
                <c:pt idx="1">
                  <c:v>1.1391783</c:v>
                </c:pt>
                <c:pt idx="2">
                  <c:v>0.12299300000000001</c:v>
                </c:pt>
                <c:pt idx="3">
                  <c:v>0.74989939999999999</c:v>
                </c:pt>
                <c:pt idx="4">
                  <c:v>0.61854759999999998</c:v>
                </c:pt>
                <c:pt idx="5">
                  <c:v>0.26389770000000001</c:v>
                </c:pt>
              </c:numCache>
            </c:numRef>
          </c:val>
        </c:ser>
        <c:ser>
          <c:idx val="2"/>
          <c:order val="2"/>
          <c:tx>
            <c:strRef>
              <c:f>APPSUB!$D$1</c:f>
              <c:strCache>
                <c:ptCount val="1"/>
                <c:pt idx="0">
                  <c:v>N C APP (N=63)</c:v>
                </c:pt>
              </c:strCache>
            </c:strRef>
          </c:tx>
          <c:invertIfNegative val="0"/>
          <c:cat>
            <c:strRef>
              <c:f>APPSUB!$A$5:$A$10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APPSUB!$D$5:$D$10</c:f>
              <c:numCache>
                <c:formatCode>0</c:formatCode>
                <c:ptCount val="6"/>
                <c:pt idx="0">
                  <c:v>0.70496170000000002</c:v>
                </c:pt>
                <c:pt idx="1">
                  <c:v>0.73873230000000001</c:v>
                </c:pt>
                <c:pt idx="2">
                  <c:v>9.2869199999999999E-2</c:v>
                </c:pt>
                <c:pt idx="3">
                  <c:v>0.66696979999999995</c:v>
                </c:pt>
                <c:pt idx="4">
                  <c:v>0.50233799999999995</c:v>
                </c:pt>
                <c:pt idx="5">
                  <c:v>0.1772958</c:v>
                </c:pt>
              </c:numCache>
            </c:numRef>
          </c:val>
        </c:ser>
        <c:ser>
          <c:idx val="3"/>
          <c:order val="3"/>
          <c:tx>
            <c:strRef>
              <c:f>APPSUB!$E$1</c:f>
              <c:strCache>
                <c:ptCount val="1"/>
                <c:pt idx="0">
                  <c:v>C APP (N=83)</c:v>
                </c:pt>
              </c:strCache>
            </c:strRef>
          </c:tx>
          <c:invertIfNegative val="0"/>
          <c:cat>
            <c:strRef>
              <c:f>APPSUB!$A$5:$A$10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APPSUB!$E$5:$E$10</c:f>
              <c:numCache>
                <c:formatCode>0</c:formatCode>
                <c:ptCount val="6"/>
                <c:pt idx="0">
                  <c:v>0.37513659999999999</c:v>
                </c:pt>
                <c:pt idx="1">
                  <c:v>0.46371050000000003</c:v>
                </c:pt>
                <c:pt idx="2">
                  <c:v>5.7312500000000002E-2</c:v>
                </c:pt>
                <c:pt idx="3">
                  <c:v>0.3126138</c:v>
                </c:pt>
                <c:pt idx="4">
                  <c:v>0.21361939999999999</c:v>
                </c:pt>
                <c:pt idx="5">
                  <c:v>6.7733000000000002E-2</c:v>
                </c:pt>
              </c:numCache>
            </c:numRef>
          </c:val>
        </c:ser>
        <c:ser>
          <c:idx val="4"/>
          <c:order val="4"/>
          <c:tx>
            <c:strRef>
              <c:f>APPSUB!$F$1</c:f>
              <c:strCache>
                <c:ptCount val="1"/>
                <c:pt idx="0">
                  <c:v>S C APP (N=92)</c:v>
                </c:pt>
              </c:strCache>
            </c:strRef>
          </c:tx>
          <c:invertIfNegative val="0"/>
          <c:cat>
            <c:strRef>
              <c:f>APPSUB!$A$5:$A$10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APPSUB!$F$5:$F$10</c:f>
              <c:numCache>
                <c:formatCode>0</c:formatCode>
                <c:ptCount val="6"/>
                <c:pt idx="0">
                  <c:v>1.1531845000000001</c:v>
                </c:pt>
                <c:pt idx="1">
                  <c:v>1.0535812</c:v>
                </c:pt>
                <c:pt idx="2">
                  <c:v>0.15715180000000001</c:v>
                </c:pt>
                <c:pt idx="3">
                  <c:v>0.79461269999999995</c:v>
                </c:pt>
                <c:pt idx="4">
                  <c:v>0.50908339999999996</c:v>
                </c:pt>
                <c:pt idx="5">
                  <c:v>0.29659639999999998</c:v>
                </c:pt>
              </c:numCache>
            </c:numRef>
          </c:val>
        </c:ser>
        <c:ser>
          <c:idx val="5"/>
          <c:order val="5"/>
          <c:tx>
            <c:strRef>
              <c:f>APPSUB!$G$1</c:f>
              <c:strCache>
                <c:ptCount val="1"/>
                <c:pt idx="0">
                  <c:v>S APP (N=104)</c:v>
                </c:pt>
              </c:strCache>
            </c:strRef>
          </c:tx>
          <c:invertIfNegative val="0"/>
          <c:cat>
            <c:strRef>
              <c:f>APPSUB!$A$5:$A$10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APPSUB!$G$5:$G$10</c:f>
              <c:numCache>
                <c:formatCode>0</c:formatCode>
                <c:ptCount val="6"/>
                <c:pt idx="0">
                  <c:v>0.84319920000000004</c:v>
                </c:pt>
                <c:pt idx="1">
                  <c:v>0.76495029999999997</c:v>
                </c:pt>
                <c:pt idx="2">
                  <c:v>9.8485699999999995E-2</c:v>
                </c:pt>
                <c:pt idx="3">
                  <c:v>0.52750540000000001</c:v>
                </c:pt>
                <c:pt idx="4">
                  <c:v>0.35211999999999999</c:v>
                </c:pt>
                <c:pt idx="5">
                  <c:v>0.17808370000000001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531584"/>
        <c:axId val="98537472"/>
      </c:barChart>
      <c:catAx>
        <c:axId val="98531584"/>
        <c:scaling>
          <c:orientation val="minMax"/>
        </c:scaling>
        <c:delete val="0"/>
        <c:axPos val="b"/>
        <c:majorTickMark val="none"/>
        <c:minorTickMark val="none"/>
        <c:tickLblPos val="nextTo"/>
        <c:crossAx val="98537472"/>
        <c:crosses val="autoZero"/>
        <c:auto val="1"/>
        <c:lblAlgn val="ctr"/>
        <c:lblOffset val="100"/>
        <c:noMultiLvlLbl val="0"/>
      </c:catAx>
      <c:valAx>
        <c:axId val="98537472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8531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Physicians per 1,000 sq miles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APPSUB!$B$1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APPSUB!$A$20:$A$25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APPSUB!$B$20:$B$25</c:f>
              <c:numCache>
                <c:formatCode>0</c:formatCode>
                <c:ptCount val="6"/>
                <c:pt idx="0">
                  <c:v>33.880427500000003</c:v>
                </c:pt>
                <c:pt idx="1">
                  <c:v>39.383078400000002</c:v>
                </c:pt>
                <c:pt idx="2">
                  <c:v>3.7641414000000002</c:v>
                </c:pt>
                <c:pt idx="3">
                  <c:v>20.814786699999999</c:v>
                </c:pt>
                <c:pt idx="4">
                  <c:v>16.564746100000001</c:v>
                </c:pt>
                <c:pt idx="5">
                  <c:v>7.8059393999999998</c:v>
                </c:pt>
              </c:numCache>
            </c:numRef>
          </c:val>
        </c:ser>
        <c:ser>
          <c:idx val="1"/>
          <c:order val="1"/>
          <c:tx>
            <c:strRef>
              <c:f>APPSUB!$C$1</c:f>
              <c:strCache>
                <c:ptCount val="1"/>
                <c:pt idx="0">
                  <c:v>N APP (N=86)</c:v>
                </c:pt>
              </c:strCache>
            </c:strRef>
          </c:tx>
          <c:invertIfNegative val="0"/>
          <c:cat>
            <c:strRef>
              <c:f>APPSUB!$A$20:$A$25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APPSUB!$C$20:$C$25</c:f>
              <c:numCache>
                <c:formatCode>0</c:formatCode>
                <c:ptCount val="6"/>
                <c:pt idx="0">
                  <c:v>14.950095900000001</c:v>
                </c:pt>
                <c:pt idx="1">
                  <c:v>16.720271400000001</c:v>
                </c:pt>
                <c:pt idx="2">
                  <c:v>1.8052284999999999</c:v>
                </c:pt>
                <c:pt idx="3">
                  <c:v>11.0066357</c:v>
                </c:pt>
                <c:pt idx="4">
                  <c:v>9.0787218000000003</c:v>
                </c:pt>
                <c:pt idx="5">
                  <c:v>3.8733542999999999</c:v>
                </c:pt>
              </c:numCache>
            </c:numRef>
          </c:val>
        </c:ser>
        <c:ser>
          <c:idx val="2"/>
          <c:order val="2"/>
          <c:tx>
            <c:strRef>
              <c:f>APPSUB!$D$1</c:f>
              <c:strCache>
                <c:ptCount val="1"/>
                <c:pt idx="0">
                  <c:v>N C APP (N=63)</c:v>
                </c:pt>
              </c:strCache>
            </c:strRef>
          </c:tx>
          <c:invertIfNegative val="0"/>
          <c:cat>
            <c:strRef>
              <c:f>APPSUB!$A$20:$A$25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APPSUB!$D$20:$D$25</c:f>
              <c:numCache>
                <c:formatCode>0</c:formatCode>
                <c:ptCount val="6"/>
                <c:pt idx="0">
                  <c:v>5.6819148000000004</c:v>
                </c:pt>
                <c:pt idx="1">
                  <c:v>5.9541024</c:v>
                </c:pt>
                <c:pt idx="2">
                  <c:v>0.74851570000000001</c:v>
                </c:pt>
                <c:pt idx="3">
                  <c:v>5.3757039000000004</c:v>
                </c:pt>
                <c:pt idx="4">
                  <c:v>4.0487896000000001</c:v>
                </c:pt>
                <c:pt idx="5">
                  <c:v>1.4289845999999999</c:v>
                </c:pt>
              </c:numCache>
            </c:numRef>
          </c:val>
        </c:ser>
        <c:ser>
          <c:idx val="3"/>
          <c:order val="3"/>
          <c:tx>
            <c:strRef>
              <c:f>APPSUB!$E$1</c:f>
              <c:strCache>
                <c:ptCount val="1"/>
                <c:pt idx="0">
                  <c:v>C APP (N=83)</c:v>
                </c:pt>
              </c:strCache>
            </c:strRef>
          </c:tx>
          <c:invertIfNegative val="0"/>
          <c:cat>
            <c:strRef>
              <c:f>APPSUB!$A$20:$A$25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APPSUB!$E$20:$E$25</c:f>
              <c:numCache>
                <c:formatCode>0</c:formatCode>
                <c:ptCount val="6"/>
                <c:pt idx="0">
                  <c:v>2.411616</c:v>
                </c:pt>
                <c:pt idx="1">
                  <c:v>2.9810253000000002</c:v>
                </c:pt>
                <c:pt idx="2">
                  <c:v>0.36844130000000003</c:v>
                </c:pt>
                <c:pt idx="3">
                  <c:v>2.0096799999999999</c:v>
                </c:pt>
                <c:pt idx="4">
                  <c:v>1.3732812999999999</c:v>
                </c:pt>
                <c:pt idx="5">
                  <c:v>0.4354307</c:v>
                </c:pt>
              </c:numCache>
            </c:numRef>
          </c:val>
        </c:ser>
        <c:ser>
          <c:idx val="4"/>
          <c:order val="4"/>
          <c:tx>
            <c:strRef>
              <c:f>APPSUB!$F$1</c:f>
              <c:strCache>
                <c:ptCount val="1"/>
                <c:pt idx="0">
                  <c:v>S C APP (N=92)</c:v>
                </c:pt>
              </c:strCache>
            </c:strRef>
          </c:tx>
          <c:invertIfNegative val="0"/>
          <c:cat>
            <c:strRef>
              <c:f>APPSUB!$A$20:$A$25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APPSUB!$F$20:$F$25</c:f>
              <c:numCache>
                <c:formatCode>0</c:formatCode>
                <c:ptCount val="6"/>
                <c:pt idx="0">
                  <c:v>14.873225</c:v>
                </c:pt>
                <c:pt idx="1">
                  <c:v>13.588589499999999</c:v>
                </c:pt>
                <c:pt idx="2">
                  <c:v>2.0268693999999998</c:v>
                </c:pt>
                <c:pt idx="3">
                  <c:v>10.248537000000001</c:v>
                </c:pt>
                <c:pt idx="4">
                  <c:v>6.5659150999999998</c:v>
                </c:pt>
                <c:pt idx="5">
                  <c:v>3.8253591999999998</c:v>
                </c:pt>
              </c:numCache>
            </c:numRef>
          </c:val>
        </c:ser>
        <c:ser>
          <c:idx val="5"/>
          <c:order val="5"/>
          <c:tx>
            <c:strRef>
              <c:f>APPSUB!$G$1</c:f>
              <c:strCache>
                <c:ptCount val="1"/>
                <c:pt idx="0">
                  <c:v>S APP (N=104)</c:v>
                </c:pt>
              </c:strCache>
            </c:strRef>
          </c:tx>
          <c:invertIfNegative val="0"/>
          <c:cat>
            <c:strRef>
              <c:f>APPSUB!$A$20:$A$25</c:f>
              <c:strCache>
                <c:ptCount val="6"/>
                <c:pt idx="0">
                  <c:v>Anesthesia</c:v>
                </c:pt>
                <c:pt idx="1">
                  <c:v>Internal medicine</c:v>
                </c:pt>
                <c:pt idx="2">
                  <c:v>Radiation oncology</c:v>
                </c:pt>
                <c:pt idx="3">
                  <c:v>Diagnostic radiology</c:v>
                </c:pt>
                <c:pt idx="4">
                  <c:v>Clinical pathology</c:v>
                </c:pt>
                <c:pt idx="5">
                  <c:v>Radiology</c:v>
                </c:pt>
              </c:strCache>
            </c:strRef>
          </c:cat>
          <c:val>
            <c:numRef>
              <c:f>APPSUB!$G$20:$G$25</c:f>
              <c:numCache>
                <c:formatCode>0</c:formatCode>
                <c:ptCount val="6"/>
                <c:pt idx="0">
                  <c:v>11.687461900000001</c:v>
                </c:pt>
                <c:pt idx="1">
                  <c:v>10.6028655</c:v>
                </c:pt>
                <c:pt idx="2">
                  <c:v>1.3650956000000001</c:v>
                </c:pt>
                <c:pt idx="3">
                  <c:v>7.3116762</c:v>
                </c:pt>
                <c:pt idx="4">
                  <c:v>4.8806840999999999</c:v>
                </c:pt>
                <c:pt idx="5">
                  <c:v>2.4683920000000001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656832"/>
        <c:axId val="97658368"/>
      </c:barChart>
      <c:catAx>
        <c:axId val="97656832"/>
        <c:scaling>
          <c:orientation val="minMax"/>
        </c:scaling>
        <c:delete val="0"/>
        <c:axPos val="b"/>
        <c:majorTickMark val="none"/>
        <c:minorTickMark val="none"/>
        <c:tickLblPos val="nextTo"/>
        <c:crossAx val="97658368"/>
        <c:crosses val="autoZero"/>
        <c:auto val="1"/>
        <c:lblAlgn val="ctr"/>
        <c:lblOffset val="100"/>
        <c:noMultiLvlLbl val="0"/>
      </c:catAx>
      <c:valAx>
        <c:axId val="97658368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7656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Facilities per 10,000 people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APPSUB!$B$1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APPSUB!$A$11:$A$16</c:f>
              <c:strCache>
                <c:ptCount val="6"/>
                <c:pt idx="0">
                  <c:v>Hospital with women health center</c:v>
                </c:pt>
                <c:pt idx="1">
                  <c:v>Hospital with mammogram</c:v>
                </c:pt>
                <c:pt idx="2">
                  <c:v>Hospital with Oncology service</c:v>
                </c:pt>
                <c:pt idx="3">
                  <c:v>Hospital with surgey service</c:v>
                </c:pt>
                <c:pt idx="4">
                  <c:v>Hospital with chemotherapy</c:v>
                </c:pt>
                <c:pt idx="5">
                  <c:v>Hospital with radiotherapy</c:v>
                </c:pt>
              </c:strCache>
            </c:strRef>
          </c:cat>
          <c:val>
            <c:numRef>
              <c:f>APPSUB!$B$11:$B$16</c:f>
              <c:numCache>
                <c:formatCode>0</c:formatCode>
                <c:ptCount val="6"/>
                <c:pt idx="0">
                  <c:v>0.1809297</c:v>
                </c:pt>
                <c:pt idx="1">
                  <c:v>0.51891869999999995</c:v>
                </c:pt>
                <c:pt idx="2">
                  <c:v>7.2257699999999994E-2</c:v>
                </c:pt>
                <c:pt idx="3">
                  <c:v>0.1032057</c:v>
                </c:pt>
                <c:pt idx="4">
                  <c:v>6.6667900000000002E-2</c:v>
                </c:pt>
                <c:pt idx="5">
                  <c:v>3.1766099999999999E-2</c:v>
                </c:pt>
              </c:numCache>
            </c:numRef>
          </c:val>
        </c:ser>
        <c:ser>
          <c:idx val="1"/>
          <c:order val="1"/>
          <c:tx>
            <c:strRef>
              <c:f>APPSUB!$C$1</c:f>
              <c:strCache>
                <c:ptCount val="1"/>
                <c:pt idx="0">
                  <c:v>N APP (N=86)</c:v>
                </c:pt>
              </c:strCache>
            </c:strRef>
          </c:tx>
          <c:invertIfNegative val="0"/>
          <c:cat>
            <c:strRef>
              <c:f>APPSUB!$A$11:$A$16</c:f>
              <c:strCache>
                <c:ptCount val="6"/>
                <c:pt idx="0">
                  <c:v>Hospital with women health center</c:v>
                </c:pt>
                <c:pt idx="1">
                  <c:v>Hospital with mammogram</c:v>
                </c:pt>
                <c:pt idx="2">
                  <c:v>Hospital with Oncology service</c:v>
                </c:pt>
                <c:pt idx="3">
                  <c:v>Hospital with surgey service</c:v>
                </c:pt>
                <c:pt idx="4">
                  <c:v>Hospital with chemotherapy</c:v>
                </c:pt>
                <c:pt idx="5">
                  <c:v>Hospital with radiotherapy</c:v>
                </c:pt>
              </c:strCache>
            </c:strRef>
          </c:cat>
          <c:val>
            <c:numRef>
              <c:f>APPSUB!$C$11:$C$16</c:f>
              <c:numCache>
                <c:formatCode>0</c:formatCode>
                <c:ptCount val="6"/>
                <c:pt idx="0">
                  <c:v>0.2231118</c:v>
                </c:pt>
                <c:pt idx="1">
                  <c:v>0.59689740000000002</c:v>
                </c:pt>
                <c:pt idx="2">
                  <c:v>9.99419E-2</c:v>
                </c:pt>
                <c:pt idx="3">
                  <c:v>0.14396400000000001</c:v>
                </c:pt>
                <c:pt idx="4">
                  <c:v>9.2803200000000002E-2</c:v>
                </c:pt>
                <c:pt idx="5">
                  <c:v>5.2350500000000001E-2</c:v>
                </c:pt>
              </c:numCache>
            </c:numRef>
          </c:val>
        </c:ser>
        <c:ser>
          <c:idx val="2"/>
          <c:order val="2"/>
          <c:tx>
            <c:strRef>
              <c:f>APPSUB!$D$1</c:f>
              <c:strCache>
                <c:ptCount val="1"/>
                <c:pt idx="0">
                  <c:v>N C APP (N=63)</c:v>
                </c:pt>
              </c:strCache>
            </c:strRef>
          </c:tx>
          <c:invertIfNegative val="0"/>
          <c:cat>
            <c:strRef>
              <c:f>APPSUB!$A$11:$A$16</c:f>
              <c:strCache>
                <c:ptCount val="6"/>
                <c:pt idx="0">
                  <c:v>Hospital with women health center</c:v>
                </c:pt>
                <c:pt idx="1">
                  <c:v>Hospital with mammogram</c:v>
                </c:pt>
                <c:pt idx="2">
                  <c:v>Hospital with Oncology service</c:v>
                </c:pt>
                <c:pt idx="3">
                  <c:v>Hospital with surgey service</c:v>
                </c:pt>
                <c:pt idx="4">
                  <c:v>Hospital with chemotherapy</c:v>
                </c:pt>
                <c:pt idx="5">
                  <c:v>Hospital with radiotherapy</c:v>
                </c:pt>
              </c:strCache>
            </c:strRef>
          </c:cat>
          <c:val>
            <c:numRef>
              <c:f>APPSUB!$D$11:$D$16</c:f>
              <c:numCache>
                <c:formatCode>0</c:formatCode>
                <c:ptCount val="6"/>
                <c:pt idx="0">
                  <c:v>0.3384897</c:v>
                </c:pt>
                <c:pt idx="1">
                  <c:v>1.1054425000000001</c:v>
                </c:pt>
                <c:pt idx="2">
                  <c:v>0.1439252</c:v>
                </c:pt>
                <c:pt idx="3">
                  <c:v>0.24975259999999999</c:v>
                </c:pt>
                <c:pt idx="4">
                  <c:v>0.13969210000000001</c:v>
                </c:pt>
                <c:pt idx="5">
                  <c:v>3.8097899999999997E-2</c:v>
                </c:pt>
              </c:numCache>
            </c:numRef>
          </c:val>
        </c:ser>
        <c:ser>
          <c:idx val="3"/>
          <c:order val="3"/>
          <c:tx>
            <c:strRef>
              <c:f>APPSUB!$E$1</c:f>
              <c:strCache>
                <c:ptCount val="1"/>
                <c:pt idx="0">
                  <c:v>C APP (N=83)</c:v>
                </c:pt>
              </c:strCache>
            </c:strRef>
          </c:tx>
          <c:invertIfNegative val="0"/>
          <c:cat>
            <c:strRef>
              <c:f>APPSUB!$A$11:$A$16</c:f>
              <c:strCache>
                <c:ptCount val="6"/>
                <c:pt idx="0">
                  <c:v>Hospital with women health center</c:v>
                </c:pt>
                <c:pt idx="1">
                  <c:v>Hospital with mammogram</c:v>
                </c:pt>
                <c:pt idx="2">
                  <c:v>Hospital with Oncology service</c:v>
                </c:pt>
                <c:pt idx="3">
                  <c:v>Hospital with surgey service</c:v>
                </c:pt>
                <c:pt idx="4">
                  <c:v>Hospital with chemotherapy</c:v>
                </c:pt>
                <c:pt idx="5">
                  <c:v>Hospital with radiotherapy</c:v>
                </c:pt>
              </c:strCache>
            </c:strRef>
          </c:cat>
          <c:val>
            <c:numRef>
              <c:f>APPSUB!$E$11:$E$16</c:f>
              <c:numCache>
                <c:formatCode>0</c:formatCode>
                <c:ptCount val="6"/>
                <c:pt idx="0">
                  <c:v>0.3333912</c:v>
                </c:pt>
                <c:pt idx="1">
                  <c:v>1.2984078999999999</c:v>
                </c:pt>
                <c:pt idx="2">
                  <c:v>7.8443799999999994E-2</c:v>
                </c:pt>
                <c:pt idx="3">
                  <c:v>0.28762710000000002</c:v>
                </c:pt>
                <c:pt idx="4">
                  <c:v>7.3214199999999993E-2</c:v>
                </c:pt>
                <c:pt idx="5">
                  <c:v>2.6147900000000002E-2</c:v>
                </c:pt>
              </c:numCache>
            </c:numRef>
          </c:val>
        </c:ser>
        <c:ser>
          <c:idx val="4"/>
          <c:order val="4"/>
          <c:tx>
            <c:strRef>
              <c:f>APPSUB!$F$1</c:f>
              <c:strCache>
                <c:ptCount val="1"/>
                <c:pt idx="0">
                  <c:v>S C APP (N=92)</c:v>
                </c:pt>
              </c:strCache>
            </c:strRef>
          </c:tx>
          <c:invertIfNegative val="0"/>
          <c:cat>
            <c:strRef>
              <c:f>APPSUB!$A$11:$A$16</c:f>
              <c:strCache>
                <c:ptCount val="6"/>
                <c:pt idx="0">
                  <c:v>Hospital with women health center</c:v>
                </c:pt>
                <c:pt idx="1">
                  <c:v>Hospital with mammogram</c:v>
                </c:pt>
                <c:pt idx="2">
                  <c:v>Hospital with Oncology service</c:v>
                </c:pt>
                <c:pt idx="3">
                  <c:v>Hospital with surgey service</c:v>
                </c:pt>
                <c:pt idx="4">
                  <c:v>Hospital with chemotherapy</c:v>
                </c:pt>
                <c:pt idx="5">
                  <c:v>Hospital with radiotherapy</c:v>
                </c:pt>
              </c:strCache>
            </c:strRef>
          </c:cat>
          <c:val>
            <c:numRef>
              <c:f>APPSUB!$F$11:$F$16</c:f>
              <c:numCache>
                <c:formatCode>0</c:formatCode>
                <c:ptCount val="6"/>
                <c:pt idx="0">
                  <c:v>0.26294650000000003</c:v>
                </c:pt>
                <c:pt idx="1">
                  <c:v>0.71016599999999996</c:v>
                </c:pt>
                <c:pt idx="2">
                  <c:v>9.1727699999999995E-2</c:v>
                </c:pt>
                <c:pt idx="3">
                  <c:v>0.1633201</c:v>
                </c:pt>
                <c:pt idx="4">
                  <c:v>8.5015999999999994E-2</c:v>
                </c:pt>
                <c:pt idx="5">
                  <c:v>4.4745199999999999E-2</c:v>
                </c:pt>
              </c:numCache>
            </c:numRef>
          </c:val>
        </c:ser>
        <c:ser>
          <c:idx val="5"/>
          <c:order val="5"/>
          <c:tx>
            <c:strRef>
              <c:f>APPSUB!$G$1</c:f>
              <c:strCache>
                <c:ptCount val="1"/>
                <c:pt idx="0">
                  <c:v>S APP (N=104)</c:v>
                </c:pt>
              </c:strCache>
            </c:strRef>
          </c:tx>
          <c:invertIfNegative val="0"/>
          <c:cat>
            <c:strRef>
              <c:f>APPSUB!$A$11:$A$16</c:f>
              <c:strCache>
                <c:ptCount val="6"/>
                <c:pt idx="0">
                  <c:v>Hospital with women health center</c:v>
                </c:pt>
                <c:pt idx="1">
                  <c:v>Hospital with mammogram</c:v>
                </c:pt>
                <c:pt idx="2">
                  <c:v>Hospital with Oncology service</c:v>
                </c:pt>
                <c:pt idx="3">
                  <c:v>Hospital with surgey service</c:v>
                </c:pt>
                <c:pt idx="4">
                  <c:v>Hospital with chemotherapy</c:v>
                </c:pt>
                <c:pt idx="5">
                  <c:v>Hospital with radiotherapy</c:v>
                </c:pt>
              </c:strCache>
            </c:strRef>
          </c:cat>
          <c:val>
            <c:numRef>
              <c:f>APPSUB!$G$11:$G$16</c:f>
              <c:numCache>
                <c:formatCode>0</c:formatCode>
                <c:ptCount val="6"/>
                <c:pt idx="0">
                  <c:v>0.20052510000000001</c:v>
                </c:pt>
                <c:pt idx="1">
                  <c:v>0.68132340000000002</c:v>
                </c:pt>
                <c:pt idx="2">
                  <c:v>5.78404E-2</c:v>
                </c:pt>
                <c:pt idx="3">
                  <c:v>0.1335837</c:v>
                </c:pt>
                <c:pt idx="4">
                  <c:v>5.3708899999999997E-2</c:v>
                </c:pt>
                <c:pt idx="5">
                  <c:v>2.06573E-2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712384"/>
        <c:axId val="97718272"/>
      </c:barChart>
      <c:catAx>
        <c:axId val="97712384"/>
        <c:scaling>
          <c:orientation val="minMax"/>
        </c:scaling>
        <c:delete val="0"/>
        <c:axPos val="b"/>
        <c:majorTickMark val="none"/>
        <c:minorTickMark val="none"/>
        <c:tickLblPos val="nextTo"/>
        <c:crossAx val="97718272"/>
        <c:crosses val="autoZero"/>
        <c:auto val="1"/>
        <c:lblAlgn val="ctr"/>
        <c:lblOffset val="100"/>
        <c:noMultiLvlLbl val="0"/>
      </c:catAx>
      <c:valAx>
        <c:axId val="97718272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77123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Facilities per 1,000 sq miles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APPSUB!$B$1</c:f>
              <c:strCache>
                <c:ptCount val="1"/>
                <c:pt idx="0">
                  <c:v>NonAPP (N=672)</c:v>
                </c:pt>
              </c:strCache>
            </c:strRef>
          </c:tx>
          <c:invertIfNegative val="0"/>
          <c:cat>
            <c:strRef>
              <c:f>APPSUB!$A$28:$A$32</c:f>
              <c:strCache>
                <c:ptCount val="4"/>
                <c:pt idx="0">
                  <c:v>Hospital with Oncology service</c:v>
                </c:pt>
                <c:pt idx="1">
                  <c:v>Hospital with surgey service</c:v>
                </c:pt>
                <c:pt idx="2">
                  <c:v>Hospital with chemotherapy</c:v>
                </c:pt>
                <c:pt idx="3">
                  <c:v>Hospital with radiotherapy</c:v>
                </c:pt>
              </c:strCache>
            </c:strRef>
          </c:cat>
          <c:val>
            <c:numRef>
              <c:f>APPSUB!$B$28:$B$32</c:f>
              <c:numCache>
                <c:formatCode>0</c:formatCode>
                <c:ptCount val="5"/>
                <c:pt idx="0">
                  <c:v>1.6722505999999999</c:v>
                </c:pt>
                <c:pt idx="1">
                  <c:v>2.3884786</c:v>
                </c:pt>
                <c:pt idx="2">
                  <c:v>1.5428877999999999</c:v>
                </c:pt>
                <c:pt idx="3">
                  <c:v>0.73515920000000001</c:v>
                </c:pt>
              </c:numCache>
            </c:numRef>
          </c:val>
        </c:ser>
        <c:ser>
          <c:idx val="1"/>
          <c:order val="1"/>
          <c:tx>
            <c:strRef>
              <c:f>APPSUB!$C$1</c:f>
              <c:strCache>
                <c:ptCount val="1"/>
                <c:pt idx="0">
                  <c:v>N APP (N=86)</c:v>
                </c:pt>
              </c:strCache>
            </c:strRef>
          </c:tx>
          <c:invertIfNegative val="0"/>
          <c:cat>
            <c:strRef>
              <c:f>APPSUB!$A$28:$A$32</c:f>
              <c:strCache>
                <c:ptCount val="4"/>
                <c:pt idx="0">
                  <c:v>Hospital with Oncology service</c:v>
                </c:pt>
                <c:pt idx="1">
                  <c:v>Hospital with surgey service</c:v>
                </c:pt>
                <c:pt idx="2">
                  <c:v>Hospital with chemotherapy</c:v>
                </c:pt>
                <c:pt idx="3">
                  <c:v>Hospital with radiotherapy</c:v>
                </c:pt>
              </c:strCache>
            </c:strRef>
          </c:cat>
          <c:val>
            <c:numRef>
              <c:f>APPSUB!$C$28:$C$32</c:f>
              <c:numCache>
                <c:formatCode>0</c:formatCode>
                <c:ptCount val="5"/>
                <c:pt idx="0">
                  <c:v>1.4722252</c:v>
                </c:pt>
                <c:pt idx="1">
                  <c:v>2.1207053</c:v>
                </c:pt>
                <c:pt idx="2">
                  <c:v>1.3670662</c:v>
                </c:pt>
                <c:pt idx="3">
                  <c:v>0.77116560000000001</c:v>
                </c:pt>
              </c:numCache>
            </c:numRef>
          </c:val>
        </c:ser>
        <c:ser>
          <c:idx val="2"/>
          <c:order val="2"/>
          <c:tx>
            <c:strRef>
              <c:f>APPSUB!$D$1</c:f>
              <c:strCache>
                <c:ptCount val="1"/>
                <c:pt idx="0">
                  <c:v>N C APP (N=63)</c:v>
                </c:pt>
              </c:strCache>
            </c:strRef>
          </c:tx>
          <c:invertIfNegative val="0"/>
          <c:cat>
            <c:strRef>
              <c:f>APPSUB!$A$28:$A$32</c:f>
              <c:strCache>
                <c:ptCount val="4"/>
                <c:pt idx="0">
                  <c:v>Hospital with Oncology service</c:v>
                </c:pt>
                <c:pt idx="1">
                  <c:v>Hospital with surgey service</c:v>
                </c:pt>
                <c:pt idx="2">
                  <c:v>Hospital with chemotherapy</c:v>
                </c:pt>
                <c:pt idx="3">
                  <c:v>Hospital with radiotherapy</c:v>
                </c:pt>
              </c:strCache>
            </c:strRef>
          </c:cat>
          <c:val>
            <c:numRef>
              <c:f>APPSUB!$D$28:$D$32</c:f>
              <c:numCache>
                <c:formatCode>0</c:formatCode>
                <c:ptCount val="5"/>
                <c:pt idx="0">
                  <c:v>1.1567970000000001</c:v>
                </c:pt>
                <c:pt idx="1">
                  <c:v>2.0073831000000002</c:v>
                </c:pt>
                <c:pt idx="2">
                  <c:v>1.1227735999999999</c:v>
                </c:pt>
                <c:pt idx="3">
                  <c:v>0.30621100000000001</c:v>
                </c:pt>
              </c:numCache>
            </c:numRef>
          </c:val>
        </c:ser>
        <c:ser>
          <c:idx val="3"/>
          <c:order val="3"/>
          <c:tx>
            <c:strRef>
              <c:f>APPSUB!$E$1</c:f>
              <c:strCache>
                <c:ptCount val="1"/>
                <c:pt idx="0">
                  <c:v>C APP (N=83)</c:v>
                </c:pt>
              </c:strCache>
            </c:strRef>
          </c:tx>
          <c:invertIfNegative val="0"/>
          <c:cat>
            <c:strRef>
              <c:f>APPSUB!$A$28:$A$32</c:f>
              <c:strCache>
                <c:ptCount val="4"/>
                <c:pt idx="0">
                  <c:v>Hospital with Oncology service</c:v>
                </c:pt>
                <c:pt idx="1">
                  <c:v>Hospital with surgey service</c:v>
                </c:pt>
                <c:pt idx="2">
                  <c:v>Hospital with chemotherapy</c:v>
                </c:pt>
                <c:pt idx="3">
                  <c:v>Hospital with radiotherapy</c:v>
                </c:pt>
              </c:strCache>
            </c:strRef>
          </c:cat>
          <c:val>
            <c:numRef>
              <c:f>APPSUB!$E$28:$E$32</c:f>
              <c:numCache>
                <c:formatCode>0</c:formatCode>
                <c:ptCount val="5"/>
                <c:pt idx="0">
                  <c:v>0.50241999999999998</c:v>
                </c:pt>
                <c:pt idx="1">
                  <c:v>1.8422065999999999</c:v>
                </c:pt>
                <c:pt idx="2">
                  <c:v>0.46892529999999999</c:v>
                </c:pt>
                <c:pt idx="3">
                  <c:v>0.16747329999999999</c:v>
                </c:pt>
              </c:numCache>
            </c:numRef>
          </c:val>
        </c:ser>
        <c:ser>
          <c:idx val="4"/>
          <c:order val="4"/>
          <c:tx>
            <c:strRef>
              <c:f>APPSUB!$F$1</c:f>
              <c:strCache>
                <c:ptCount val="1"/>
                <c:pt idx="0">
                  <c:v>S C APP (N=92)</c:v>
                </c:pt>
              </c:strCache>
            </c:strRef>
          </c:tx>
          <c:invertIfNegative val="0"/>
          <c:cat>
            <c:strRef>
              <c:f>APPSUB!$A$28:$A$32</c:f>
              <c:strCache>
                <c:ptCount val="4"/>
                <c:pt idx="0">
                  <c:v>Hospital with Oncology service</c:v>
                </c:pt>
                <c:pt idx="1">
                  <c:v>Hospital with surgey service</c:v>
                </c:pt>
                <c:pt idx="2">
                  <c:v>Hospital with chemotherapy</c:v>
                </c:pt>
                <c:pt idx="3">
                  <c:v>Hospital with radiotherapy</c:v>
                </c:pt>
              </c:strCache>
            </c:strRef>
          </c:cat>
          <c:val>
            <c:numRef>
              <c:f>APPSUB!$F$28:$F$32</c:f>
              <c:numCache>
                <c:formatCode>0</c:formatCode>
                <c:ptCount val="5"/>
                <c:pt idx="0">
                  <c:v>1.1704456999999999</c:v>
                </c:pt>
                <c:pt idx="1">
                  <c:v>2.0839644000000002</c:v>
                </c:pt>
                <c:pt idx="2">
                  <c:v>1.0848034</c:v>
                </c:pt>
                <c:pt idx="3">
                  <c:v>0.57094909999999999</c:v>
                </c:pt>
              </c:numCache>
            </c:numRef>
          </c:val>
        </c:ser>
        <c:ser>
          <c:idx val="5"/>
          <c:order val="5"/>
          <c:tx>
            <c:strRef>
              <c:f>APPSUB!$G$1</c:f>
              <c:strCache>
                <c:ptCount val="1"/>
                <c:pt idx="0">
                  <c:v>S APP (N=104)</c:v>
                </c:pt>
              </c:strCache>
            </c:strRef>
          </c:tx>
          <c:invertIfNegative val="0"/>
          <c:cat>
            <c:strRef>
              <c:f>APPSUB!$A$28:$A$32</c:f>
              <c:strCache>
                <c:ptCount val="4"/>
                <c:pt idx="0">
                  <c:v>Hospital with Oncology service</c:v>
                </c:pt>
                <c:pt idx="1">
                  <c:v>Hospital with surgey service</c:v>
                </c:pt>
                <c:pt idx="2">
                  <c:v>Hospital with chemotherapy</c:v>
                </c:pt>
                <c:pt idx="3">
                  <c:v>Hospital with radiotherapy</c:v>
                </c:pt>
              </c:strCache>
            </c:strRef>
          </c:cat>
          <c:val>
            <c:numRef>
              <c:f>APPSUB!$G$28:$G$32</c:f>
              <c:numCache>
                <c:formatCode>0</c:formatCode>
                <c:ptCount val="5"/>
                <c:pt idx="0">
                  <c:v>0.78539740000000002</c:v>
                </c:pt>
                <c:pt idx="1">
                  <c:v>1.8138941</c:v>
                </c:pt>
                <c:pt idx="2">
                  <c:v>0.72929759999999999</c:v>
                </c:pt>
                <c:pt idx="3">
                  <c:v>0.2804991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751040"/>
        <c:axId val="97752576"/>
      </c:barChart>
      <c:catAx>
        <c:axId val="97751040"/>
        <c:scaling>
          <c:orientation val="minMax"/>
        </c:scaling>
        <c:delete val="0"/>
        <c:axPos val="b"/>
        <c:majorTickMark val="none"/>
        <c:minorTickMark val="none"/>
        <c:tickLblPos val="nextTo"/>
        <c:crossAx val="97752576"/>
        <c:crosses val="autoZero"/>
        <c:auto val="1"/>
        <c:lblAlgn val="ctr"/>
        <c:lblOffset val="100"/>
        <c:noMultiLvlLbl val="0"/>
      </c:catAx>
      <c:valAx>
        <c:axId val="97752576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977510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B9520-0C92-48E8-868E-817E2397B649}" type="datetimeFigureOut">
              <a:rPr lang="en-US" smtClean="0"/>
              <a:t>10/11/2011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FDEA-4E4E-488F-9F5C-520B044C4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02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Compared to the non-Appalachian counties, Appalachian counties (especially Central and Southern Appalachia) had significant fewer physicians per capita in primary care, Obstetrics &amp;Gynecology, Diagnosing Radiology, Surgery, Anesthesia, Clinical Pathology, Radiation Oncology, Radiology, and Internal Medicine Subspecialty in 2006. </a:t>
            </a:r>
          </a:p>
          <a:p>
            <a:endParaRPr lang="en-US" dirty="0" smtClean="0"/>
          </a:p>
          <a:p>
            <a:r>
              <a:rPr lang="en-US" dirty="0" smtClean="0"/>
              <a:t>In contrast, Appalachian counties had more hospitals per capita with women health service, mammography, adult surgery, oncology service, and chemotherapy were than non-Appalachian counties. However, Appalachian counties had significant fewer hospitals per 1000 square miles with oncology service, and chemotherapy than non-Appalachian counties. </a:t>
            </a:r>
          </a:p>
          <a:p>
            <a:endParaRPr lang="en-US" dirty="0" smtClean="0"/>
          </a:p>
          <a:p>
            <a:r>
              <a:rPr lang="en-US" dirty="0" smtClean="0"/>
              <a:t>Central Appalachia had fewest physician and facility resources per square miles, and spatial analysis also showed clustering of scarce breast cancer care resource in Central Appalachia.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FDEA-4E4E-488F-9F5C-520B044C48D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9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su-blue-trans.png"/>
          <p:cNvPicPr preferRelativeResize="0">
            <a:picLocks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556" y="1066800"/>
            <a:ext cx="2062444" cy="84328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264055" y="1349655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su-blue-trans.png"/>
          <p:cNvPicPr preferRelativeResize="0">
            <a:picLocks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013562"/>
            <a:ext cx="990600" cy="42164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1280770" y="1158532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su-blue-trans.png"/>
          <p:cNvPicPr preferRelativeResize="0">
            <a:picLocks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013562"/>
            <a:ext cx="990600" cy="421640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1280770" y="1158532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/>
              <a:t>Cancer Care Resources in </a:t>
            </a:r>
            <a:r>
              <a:rPr lang="en-US" sz="3600" b="1" dirty="0" smtClean="0"/>
              <a:t>Appalachia:</a:t>
            </a:r>
            <a:br>
              <a:rPr lang="en-US" sz="3600" b="1" dirty="0" smtClean="0"/>
            </a:br>
            <a:r>
              <a:rPr lang="en-US" sz="3600" b="1" dirty="0" smtClean="0"/>
              <a:t>Breast </a:t>
            </a:r>
            <a:r>
              <a:rPr lang="en-US" sz="3600" b="1" dirty="0"/>
              <a:t>Cancer as An Example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Nengliang </a:t>
            </a:r>
            <a:r>
              <a:rPr lang="en-US" b="1" dirty="0" smtClean="0"/>
              <a:t>Yao, PhD candidate</a:t>
            </a:r>
            <a:endParaRPr lang="en-US" dirty="0"/>
          </a:p>
          <a:p>
            <a:r>
              <a:rPr lang="en-US" dirty="0" smtClean="0"/>
              <a:t>Health </a:t>
            </a:r>
            <a:r>
              <a:rPr lang="en-US" dirty="0"/>
              <a:t>Policy and </a:t>
            </a:r>
            <a:r>
              <a:rPr lang="en-US" dirty="0" smtClean="0"/>
              <a:t>Administration</a:t>
            </a:r>
          </a:p>
          <a:p>
            <a:r>
              <a:rPr lang="en-US" dirty="0" smtClean="0"/>
              <a:t>The </a:t>
            </a:r>
            <a:r>
              <a:rPr lang="en-US" dirty="0"/>
              <a:t>Pennsylvania State </a:t>
            </a:r>
            <a:r>
              <a:rPr lang="en-US" dirty="0" smtClean="0"/>
              <a:t>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National Cancer Institute has designated Appalachia as a priority area characterized by significant disparities in cancer outcomes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Little </a:t>
            </a:r>
            <a:r>
              <a:rPr lang="en-US" dirty="0"/>
              <a:t>research focuses on the availability of cancer care resources in this region and how resource availability may relate to cancer outcomes.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This </a:t>
            </a:r>
            <a:r>
              <a:rPr lang="en-US" dirty="0"/>
              <a:t>paper will describe the distribution of breast cancer </a:t>
            </a:r>
            <a:r>
              <a:rPr lang="en-US" dirty="0" smtClean="0"/>
              <a:t>care </a:t>
            </a:r>
            <a:r>
              <a:rPr lang="en-US" dirty="0"/>
              <a:t>resources in </a:t>
            </a:r>
            <a:r>
              <a:rPr lang="en-US" dirty="0" smtClean="0"/>
              <a:t>Appalachia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3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Appalachia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00"/>
            <a:ext cx="5017522" cy="3537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4" t="13812" r="5545" b="9414"/>
          <a:stretch/>
        </p:blipFill>
        <p:spPr bwMode="auto">
          <a:xfrm>
            <a:off x="88366" y="1828800"/>
            <a:ext cx="4102634" cy="3643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035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This study uses county-level data extracted from the Area Resource File 2007.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420 counties and 8 independent cities </a:t>
            </a:r>
            <a:r>
              <a:rPr lang="en-US" dirty="0"/>
              <a:t>in thirteen states are classifies as Appalachian counties.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measured cancer-care-related providers and cancer care facilities who/which are involved in breast cancer screening, diagnosing, treatment, and survivorship care.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Frequency </a:t>
            </a:r>
            <a:r>
              <a:rPr lang="en-US" dirty="0"/>
              <a:t>analysis, mean analysis, T-tests, and exploratory spatial data analysis were applied</a:t>
            </a:r>
          </a:p>
        </p:txBody>
      </p:sp>
    </p:spTree>
    <p:extLst>
      <p:ext uri="{BB962C8B-B14F-4D97-AF65-F5344CB8AC3E}">
        <p14:creationId xmlns:p14="http://schemas.microsoft.com/office/powerpoint/2010/main" val="212560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Results-1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589514"/>
              </p:ext>
            </p:extLst>
          </p:nvPr>
        </p:nvGraphicFramePr>
        <p:xfrm>
          <a:off x="4562475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2575851"/>
              </p:ext>
            </p:extLst>
          </p:nvPr>
        </p:nvGraphicFramePr>
        <p:xfrm>
          <a:off x="9525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06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Results-2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075438"/>
              </p:ext>
            </p:extLst>
          </p:nvPr>
        </p:nvGraphicFramePr>
        <p:xfrm>
          <a:off x="4567237" y="2052636"/>
          <a:ext cx="4572000" cy="3281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601971"/>
              </p:ext>
            </p:extLst>
          </p:nvPr>
        </p:nvGraphicFramePr>
        <p:xfrm>
          <a:off x="4762" y="2062162"/>
          <a:ext cx="4572000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272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Results-3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0386467"/>
              </p:ext>
            </p:extLst>
          </p:nvPr>
        </p:nvGraphicFramePr>
        <p:xfrm>
          <a:off x="4572000" y="1295400"/>
          <a:ext cx="4572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9293583"/>
              </p:ext>
            </p:extLst>
          </p:nvPr>
        </p:nvGraphicFramePr>
        <p:xfrm>
          <a:off x="152400" y="1295400"/>
          <a:ext cx="457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272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Results-4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892179"/>
              </p:ext>
            </p:extLst>
          </p:nvPr>
        </p:nvGraphicFramePr>
        <p:xfrm>
          <a:off x="4564063" y="1384300"/>
          <a:ext cx="45974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858129"/>
              </p:ext>
            </p:extLst>
          </p:nvPr>
        </p:nvGraphicFramePr>
        <p:xfrm>
          <a:off x="-17462" y="1384300"/>
          <a:ext cx="45720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1411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Results-5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172538"/>
              </p:ext>
            </p:extLst>
          </p:nvPr>
        </p:nvGraphicFramePr>
        <p:xfrm>
          <a:off x="4570413" y="1096962"/>
          <a:ext cx="4597400" cy="4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696633"/>
              </p:ext>
            </p:extLst>
          </p:nvPr>
        </p:nvGraphicFramePr>
        <p:xfrm>
          <a:off x="-23812" y="1096962"/>
          <a:ext cx="4572000" cy="4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1411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Results-6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591901"/>
              </p:ext>
            </p:extLst>
          </p:nvPr>
        </p:nvGraphicFramePr>
        <p:xfrm>
          <a:off x="4575175" y="1500187"/>
          <a:ext cx="4597400" cy="387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42310"/>
              </p:ext>
            </p:extLst>
          </p:nvPr>
        </p:nvGraphicFramePr>
        <p:xfrm>
          <a:off x="-28575" y="1481137"/>
          <a:ext cx="4572000" cy="387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056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Results-7</a:t>
            </a:r>
            <a:endParaRPr lang="en-US" dirty="0"/>
          </a:p>
        </p:txBody>
      </p:sp>
      <p:pic>
        <p:nvPicPr>
          <p:cNvPr id="2051" name="Picture 3" descr="W:\traininggrant\ob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1752600"/>
            <a:ext cx="4387850" cy="471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:\traininggrant\radonc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28800"/>
            <a:ext cx="4583112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441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Physician supply per capita: Appalachia &lt; </a:t>
            </a:r>
            <a:r>
              <a:rPr lang="en-US" altLang="zh-CN" dirty="0" smtClean="0"/>
              <a:t>non-Appalachia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Availability </a:t>
            </a:r>
            <a:r>
              <a:rPr lang="en-US" dirty="0"/>
              <a:t>of hospitals per square miles: Appalachia &lt; </a:t>
            </a:r>
            <a:r>
              <a:rPr lang="en-US" altLang="zh-CN" dirty="0"/>
              <a:t>non-Appalachia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Availability of hospitals </a:t>
            </a:r>
            <a:r>
              <a:rPr lang="en-US" dirty="0"/>
              <a:t>per capita: Appalachia </a:t>
            </a:r>
            <a:r>
              <a:rPr lang="en-US" dirty="0" smtClean="0"/>
              <a:t>&gt; </a:t>
            </a:r>
            <a:r>
              <a:rPr lang="en-US" altLang="zh-CN" dirty="0"/>
              <a:t>non-Appalachia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Central </a:t>
            </a:r>
            <a:r>
              <a:rPr lang="en-US" dirty="0"/>
              <a:t>Appalachia had fewest physician and facility </a:t>
            </a:r>
            <a:r>
              <a:rPr lang="en-US" dirty="0" smtClean="0"/>
              <a:t>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67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it matter?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Study 1</a:t>
            </a:r>
          </a:p>
          <a:p>
            <a:endParaRPr lang="en-US" dirty="0" smtClean="0"/>
          </a:p>
          <a:p>
            <a:r>
              <a:rPr lang="en-US" dirty="0" smtClean="0"/>
              <a:t>Fewer </a:t>
            </a:r>
            <a:r>
              <a:rPr lang="en-US" dirty="0"/>
              <a:t>diagnostic radiologists per capita in </a:t>
            </a:r>
            <a:r>
              <a:rPr lang="en-US" dirty="0" smtClean="0"/>
              <a:t>is </a:t>
            </a:r>
            <a:r>
              <a:rPr lang="en-US" dirty="0"/>
              <a:t>associated with lower percentage of early stage breast cancer incidence in the Central Appalachia region.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ASCO 2011 Breast Cancer Symposium in September 2011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Study 2</a:t>
            </a:r>
          </a:p>
          <a:p>
            <a:endParaRPr lang="en-US" dirty="0" smtClean="0"/>
          </a:p>
          <a:p>
            <a:r>
              <a:rPr lang="en-US" dirty="0" smtClean="0"/>
              <a:t>Clustering </a:t>
            </a:r>
            <a:r>
              <a:rPr lang="en-US" dirty="0"/>
              <a:t>of scarce breast cancer care resource exists in Central Appalachia, which is associated with disparities of guideline-concordant </a:t>
            </a:r>
            <a:r>
              <a:rPr lang="en-US" dirty="0" smtClean="0"/>
              <a:t>radiotherapy</a:t>
            </a:r>
          </a:p>
          <a:p>
            <a:endParaRPr lang="en-US" dirty="0" smtClean="0"/>
          </a:p>
          <a:p>
            <a:r>
              <a:rPr lang="en-US" dirty="0" smtClean="0"/>
              <a:t>AACR 4</a:t>
            </a:r>
            <a:r>
              <a:rPr lang="en-US" baseline="30000" dirty="0" smtClean="0"/>
              <a:t>th</a:t>
            </a:r>
            <a:r>
              <a:rPr lang="en-US" dirty="0" smtClean="0"/>
              <a:t> cancer health disparities conference </a:t>
            </a:r>
            <a:r>
              <a:rPr lang="en-US" dirty="0"/>
              <a:t>September </a:t>
            </a:r>
            <a:r>
              <a:rPr lang="en-US" dirty="0" smtClean="0"/>
              <a:t>2011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57400" y="6067455"/>
            <a:ext cx="5715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AACR</a:t>
            </a:r>
            <a:r>
              <a:rPr lang="zh-CN" altLang="en-US" sz="2000" dirty="0"/>
              <a:t> </a:t>
            </a:r>
            <a:r>
              <a:rPr lang="en-US" altLang="zh-CN" sz="2000" dirty="0" smtClean="0"/>
              <a:t>San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Antonio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Breast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Cancer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Symposium</a:t>
            </a:r>
          </a:p>
        </p:txBody>
      </p:sp>
    </p:spTree>
    <p:extLst>
      <p:ext uri="{BB962C8B-B14F-4D97-AF65-F5344CB8AC3E}">
        <p14:creationId xmlns:p14="http://schemas.microsoft.com/office/powerpoint/2010/main" val="1362153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Questions &amp;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31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89</TotalTime>
  <Words>451</Words>
  <Application>Microsoft Office PowerPoint</Application>
  <PresentationFormat>On-screen Show (4:3)</PresentationFormat>
  <Paragraphs>66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Cancer Care Resources in Appalachia: Breast Cancer as An Example</vt:lpstr>
      <vt:lpstr>Background</vt:lpstr>
      <vt:lpstr>Appalachia</vt:lpstr>
      <vt:lpstr>Method</vt:lpstr>
      <vt:lpstr>Results-1</vt:lpstr>
      <vt:lpstr>Results-2</vt:lpstr>
      <vt:lpstr>Results-3</vt:lpstr>
      <vt:lpstr>Results-4</vt:lpstr>
      <vt:lpstr>Results-5</vt:lpstr>
      <vt:lpstr>Results-6</vt:lpstr>
      <vt:lpstr>Results-7</vt:lpstr>
      <vt:lpstr>Conclusion</vt:lpstr>
      <vt:lpstr>Does it matter?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Cancer Care Resources in Appalachia: Breast Cancer as An Example</dc:title>
  <dc:creator>Nengliang Yao</dc:creator>
  <cp:lastModifiedBy>Population Research Institute</cp:lastModifiedBy>
  <cp:revision>29</cp:revision>
  <dcterms:created xsi:type="dcterms:W3CDTF">2006-08-16T00:00:00Z</dcterms:created>
  <dcterms:modified xsi:type="dcterms:W3CDTF">2011-10-11T19:37:45Z</dcterms:modified>
</cp:coreProperties>
</file>