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3891200" cy="32918400"/>
  <p:notesSz cx="700405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3399FF"/>
    <a:srgbClr val="B3D9FF"/>
    <a:srgbClr val="BC0000"/>
    <a:srgbClr val="0083C4"/>
    <a:srgbClr val="0066FF"/>
    <a:srgbClr val="6699FF"/>
    <a:srgbClr val="00CC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3651" autoAdjust="0"/>
  </p:normalViewPr>
  <p:slideViewPr>
    <p:cSldViewPr>
      <p:cViewPr>
        <p:scale>
          <a:sx n="30" d="100"/>
          <a:sy n="30" d="100"/>
        </p:scale>
        <p:origin x="-1434" y="1500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3925" y="7680325"/>
            <a:ext cx="39503350" cy="21724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8"/>
            <a:ext cx="37307838" cy="653732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3925" y="7680325"/>
            <a:ext cx="19675475" cy="217249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0" y="7680325"/>
            <a:ext cx="19675475" cy="217249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5"/>
            <a:ext cx="19392900" cy="3070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5"/>
            <a:ext cx="19400837" cy="3070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7" cy="18965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3042563"/>
            <a:ext cx="26335037" cy="27209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941638"/>
            <a:ext cx="26335037" cy="1975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5763538"/>
            <a:ext cx="26335037" cy="3862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3925" y="7680325"/>
            <a:ext cx="39503350" cy="217249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438" y="1317625"/>
            <a:ext cx="9875837" cy="280876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3925" y="1317625"/>
            <a:ext cx="29475113" cy="280876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5483225"/>
            <a:ext cx="9140825" cy="27424063"/>
          </a:xfrm>
          <a:prstGeom prst="rect">
            <a:avLst/>
          </a:prstGeom>
          <a:solidFill>
            <a:srgbClr val="B3D9FF"/>
          </a:solidFill>
          <a:ln w="9525">
            <a:noFill/>
            <a:miter lim="800000"/>
            <a:headEnd/>
            <a:tailEnd/>
          </a:ln>
        </p:spPr>
        <p:txBody>
          <a:bodyPr wrap="none" lIns="457200" tIns="228600" rIns="457200" bIns="457200"/>
          <a:lstStyle/>
          <a:p>
            <a:pPr algn="ctr" defTabSz="4389438">
              <a:defRPr/>
            </a:pPr>
            <a:endParaRPr lang="en-US" sz="4800" dirty="0">
              <a:latin typeface="Impact" pitchFamily="34" charset="0"/>
              <a:ea typeface="ＭＳ Ｐゴシック" charset="-128"/>
            </a:endParaRPr>
          </a:p>
        </p:txBody>
      </p:sp>
      <p:sp>
        <p:nvSpPr>
          <p:cNvPr id="1027" name="Rectangle 8"/>
          <p:cNvSpPr>
            <a:spLocks noChangeArrowheads="1"/>
          </p:cNvSpPr>
          <p:nvPr userDrawn="1"/>
        </p:nvSpPr>
        <p:spPr bwMode="auto">
          <a:xfrm>
            <a:off x="9140825" y="0"/>
            <a:ext cx="34736088" cy="5484813"/>
          </a:xfrm>
          <a:prstGeom prst="rect">
            <a:avLst/>
          </a:prstGeom>
          <a:solidFill>
            <a:srgbClr val="B3D9FF"/>
          </a:solidFill>
          <a:ln w="9525">
            <a:noFill/>
            <a:miter lim="800000"/>
            <a:headEnd/>
            <a:tailEnd/>
          </a:ln>
        </p:spPr>
        <p:txBody>
          <a:bodyPr wrap="none" lIns="457200" tIns="457200" rIns="457200" bIns="457200"/>
          <a:lstStyle/>
          <a:p>
            <a:pPr>
              <a:defRPr/>
            </a:pPr>
            <a:endParaRPr lang="en-US" dirty="0">
              <a:ea typeface="ＭＳ Ｐゴシック" charset="-128"/>
            </a:endParaRPr>
          </a:p>
        </p:txBody>
      </p:sp>
      <p:sp>
        <p:nvSpPr>
          <p:cNvPr id="1028" name="Rectangle 9"/>
          <p:cNvSpPr>
            <a:spLocks noChangeArrowheads="1"/>
          </p:cNvSpPr>
          <p:nvPr userDrawn="1"/>
        </p:nvSpPr>
        <p:spPr bwMode="auto">
          <a:xfrm>
            <a:off x="9140825" y="5483225"/>
            <a:ext cx="34736088" cy="27424063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none" lIns="457200" tIns="457200" rIns="457200" bIns="457200"/>
          <a:lstStyle/>
          <a:p>
            <a:pPr>
              <a:defRPr/>
            </a:pPr>
            <a:endParaRPr lang="en-US" dirty="0">
              <a:ea typeface="ＭＳ Ｐゴシック" charset="-128"/>
            </a:endParaRPr>
          </a:p>
        </p:txBody>
      </p:sp>
      <p:sp>
        <p:nvSpPr>
          <p:cNvPr id="1029" name="Line 11"/>
          <p:cNvSpPr>
            <a:spLocks noChangeShapeType="1"/>
          </p:cNvSpPr>
          <p:nvPr userDrawn="1"/>
        </p:nvSpPr>
        <p:spPr bwMode="auto">
          <a:xfrm>
            <a:off x="9144000" y="0"/>
            <a:ext cx="0" cy="32918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ea typeface="ＭＳ Ｐゴシック" charset="-128"/>
            </a:endParaRPr>
          </a:p>
        </p:txBody>
      </p:sp>
      <p:sp>
        <p:nvSpPr>
          <p:cNvPr id="1030" name="Line 12"/>
          <p:cNvSpPr>
            <a:spLocks noChangeShapeType="1"/>
          </p:cNvSpPr>
          <p:nvPr userDrawn="1"/>
        </p:nvSpPr>
        <p:spPr bwMode="auto">
          <a:xfrm>
            <a:off x="0" y="5486400"/>
            <a:ext cx="4387691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ea typeface="ＭＳ Ｐゴシック" charset="-128"/>
            </a:endParaRPr>
          </a:p>
        </p:txBody>
      </p:sp>
      <p:sp>
        <p:nvSpPr>
          <p:cNvPr id="1038" name="Text Box 14"/>
          <p:cNvSpPr txBox="1">
            <a:spLocks noChangeArrowheads="1"/>
          </p:cNvSpPr>
          <p:nvPr userDrawn="1"/>
        </p:nvSpPr>
        <p:spPr bwMode="auto">
          <a:xfrm>
            <a:off x="1408113" y="32200850"/>
            <a:ext cx="632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022725">
              <a:defRPr/>
            </a:pPr>
            <a:r>
              <a:rPr lang="en-US" sz="1600" dirty="0">
                <a:solidFill>
                  <a:srgbClr val="808080"/>
                </a:solidFill>
                <a:ea typeface="ＭＳ Ｐゴシック" charset="-128"/>
              </a:rPr>
              <a:t>Poster Design &amp; Printing by Genigraphics</a:t>
            </a:r>
            <a:r>
              <a:rPr lang="en-US" sz="1600" baseline="30000" dirty="0">
                <a:solidFill>
                  <a:srgbClr val="808080"/>
                </a:solidFill>
                <a:ea typeface="ＭＳ Ｐゴシック" charset="-128"/>
                <a:cs typeface="Arial" pitchFamily="34" charset="0"/>
              </a:rPr>
              <a:t>®</a:t>
            </a:r>
            <a:r>
              <a:rPr lang="en-US" sz="1600" dirty="0">
                <a:solidFill>
                  <a:srgbClr val="808080"/>
                </a:solidFill>
                <a:ea typeface="ＭＳ Ｐゴシック" charset="-128"/>
                <a:cs typeface="Arial" pitchFamily="34" charset="0"/>
              </a:rPr>
              <a:t> - 800.790.4001</a:t>
            </a:r>
            <a:r>
              <a:rPr lang="en-US" sz="1600" dirty="0">
                <a:solidFill>
                  <a:srgbClr val="808080"/>
                </a:solidFill>
                <a:ea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438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defTabSz="4389438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  <a:ea typeface="ＭＳ Ｐゴシック" charset="0"/>
        </a:defRPr>
      </a:lvl2pPr>
      <a:lvl3pPr algn="ctr" defTabSz="4389438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  <a:ea typeface="ＭＳ Ｐゴシック" charset="0"/>
        </a:defRPr>
      </a:lvl3pPr>
      <a:lvl4pPr algn="ctr" defTabSz="4389438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  <a:ea typeface="ＭＳ Ｐゴシック" charset="0"/>
        </a:defRPr>
      </a:lvl4pPr>
      <a:lvl5pPr algn="ctr" defTabSz="4389438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6pPr>
      <a:lvl7pPr marL="9144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7pPr>
      <a:lvl8pPr marL="13716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8pPr>
      <a:lvl9pPr marL="18288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9pPr>
    </p:titleStyle>
    <p:bodyStyle>
      <a:lvl1pPr marL="1646238" indent="-1646238" algn="l" defTabSz="4389438" rtl="0" eaLnBrk="0" fontAlgn="base" hangingPunct="0">
        <a:spcBef>
          <a:spcPct val="20000"/>
        </a:spcBef>
        <a:spcAft>
          <a:spcPct val="0"/>
        </a:spcAft>
        <a:buChar char="•"/>
        <a:defRPr sz="15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3565525" indent="-1371600" algn="l" defTabSz="4389438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  <a:ea typeface="ＭＳ Ｐゴシック" charset="0"/>
        </a:defRPr>
      </a:lvl2pPr>
      <a:lvl3pPr marL="5486400" indent="-1096963" algn="l" defTabSz="4389438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ＭＳ Ｐゴシック" charset="0"/>
        </a:defRPr>
      </a:lvl3pPr>
      <a:lvl4pPr marL="7680325" indent="-1096963" algn="l" defTabSz="4389438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ＭＳ Ｐゴシック" charset="0"/>
        </a:defRPr>
      </a:lvl4pPr>
      <a:lvl5pPr marL="9875838" indent="-1096963" algn="l" defTabSz="4389438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ＭＳ Ｐゴシック" charset="0"/>
        </a:defRPr>
      </a:lvl5pPr>
      <a:lvl6pPr marL="103330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6pPr>
      <a:lvl7pPr marL="107902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7pPr>
      <a:lvl8pPr marL="112474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8pPr>
      <a:lvl9pPr marL="117046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med.upenn.edu/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5"/>
          <p:cNvSpPr txBox="1">
            <a:spLocks noChangeArrowheads="1"/>
          </p:cNvSpPr>
          <p:nvPr/>
        </p:nvSpPr>
        <p:spPr bwMode="auto">
          <a:xfrm>
            <a:off x="9140825" y="0"/>
            <a:ext cx="34736088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0" tIns="914400" rIns="457200" bIns="457200" anchor="ctr" anchorCtr="1"/>
          <a:lstStyle/>
          <a:p>
            <a:pPr algn="ctr" defTabSz="4389438"/>
            <a:endParaRPr lang="en-US" sz="8000" b="1" dirty="0">
              <a:solidFill>
                <a:srgbClr val="002060"/>
              </a:solidFill>
            </a:endParaRPr>
          </a:p>
          <a:p>
            <a:pPr algn="ctr" defTabSz="4389438"/>
            <a:r>
              <a:rPr lang="en-US" sz="8000" b="1" dirty="0">
                <a:solidFill>
                  <a:srgbClr val="002060"/>
                </a:solidFill>
              </a:rPr>
              <a:t>BACK TO THE FUTURE: UNDERSTANDING PAST EXPOSURES TO INFORM FUTURE PRACTICE</a:t>
            </a:r>
          </a:p>
          <a:p>
            <a:pPr algn="ctr" defTabSz="4389438"/>
            <a:endParaRPr lang="en-US" sz="8000" dirty="0">
              <a:latin typeface="Impact" pitchFamily="34" charset="0"/>
            </a:endParaRPr>
          </a:p>
        </p:txBody>
      </p:sp>
      <p:sp>
        <p:nvSpPr>
          <p:cNvPr id="2051" name="Text Box 16"/>
          <p:cNvSpPr txBox="1">
            <a:spLocks noChangeArrowheads="1"/>
          </p:cNvSpPr>
          <p:nvPr/>
        </p:nvSpPr>
        <p:spPr bwMode="auto">
          <a:xfrm>
            <a:off x="9140825" y="2286000"/>
            <a:ext cx="34736088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0" tIns="457200" rIns="457200" bIns="457200" anchor="ctr" anchorCtr="1"/>
          <a:lstStyle/>
          <a:p>
            <a:pPr algn="ctr"/>
            <a:endParaRPr lang="en-US" sz="6000" dirty="0"/>
          </a:p>
          <a:p>
            <a:r>
              <a:rPr lang="en-US" sz="6000" dirty="0">
                <a:solidFill>
                  <a:srgbClr val="002060"/>
                </a:solidFill>
              </a:rPr>
              <a:t>John Wierzbowski, MSc, MPH</a:t>
            </a:r>
            <a:r>
              <a:rPr lang="en-US" sz="6000" baseline="30000" dirty="0">
                <a:solidFill>
                  <a:srgbClr val="002060"/>
                </a:solidFill>
              </a:rPr>
              <a:t>1</a:t>
            </a:r>
            <a:r>
              <a:rPr lang="en-US" sz="6000" dirty="0">
                <a:solidFill>
                  <a:srgbClr val="002060"/>
                </a:solidFill>
              </a:rPr>
              <a:t>, Frances Barg, PhD</a:t>
            </a:r>
            <a:r>
              <a:rPr lang="en-US" sz="6000" baseline="30000" dirty="0">
                <a:solidFill>
                  <a:srgbClr val="002060"/>
                </a:solidFill>
              </a:rPr>
              <a:t>2</a:t>
            </a:r>
            <a:r>
              <a:rPr lang="en-US" sz="6000" dirty="0">
                <a:solidFill>
                  <a:srgbClr val="002060"/>
                </a:solidFill>
              </a:rPr>
              <a:t>, Rosie Frasso, PhD</a:t>
            </a:r>
            <a:r>
              <a:rPr lang="en-US" sz="6000" baseline="30000" dirty="0">
                <a:solidFill>
                  <a:srgbClr val="002060"/>
                </a:solidFill>
              </a:rPr>
              <a:t>3</a:t>
            </a:r>
            <a:r>
              <a:rPr lang="en-US" sz="6000" dirty="0">
                <a:solidFill>
                  <a:srgbClr val="002060"/>
                </a:solidFill>
              </a:rPr>
              <a:t>, Edward Emmett,MD,MS</a:t>
            </a:r>
            <a:r>
              <a:rPr lang="en-US" sz="6000" baseline="30000" dirty="0">
                <a:solidFill>
                  <a:srgbClr val="002060"/>
                </a:solidFill>
              </a:rPr>
              <a:t>4</a:t>
            </a:r>
            <a:endParaRPr lang="en-US" sz="6000" dirty="0">
              <a:solidFill>
                <a:srgbClr val="002060"/>
              </a:solidFill>
            </a:endParaRPr>
          </a:p>
          <a:p>
            <a:pPr algn="ctr"/>
            <a:r>
              <a:rPr lang="en-US" sz="5400" dirty="0">
                <a:solidFill>
                  <a:srgbClr val="002060"/>
                </a:solidFill>
              </a:rPr>
              <a:t>University of Pennsylvania, Perelman School of Medicine, Philadelphia, PA</a:t>
            </a:r>
          </a:p>
          <a:p>
            <a:pPr algn="ctr"/>
            <a:endParaRPr lang="en-US" sz="5400" dirty="0"/>
          </a:p>
          <a:p>
            <a:pPr algn="ctr"/>
            <a:endParaRPr lang="en-US" sz="5400" dirty="0"/>
          </a:p>
        </p:txBody>
      </p:sp>
      <p:sp>
        <p:nvSpPr>
          <p:cNvPr id="2052" name="Text Box 20"/>
          <p:cNvSpPr txBox="1">
            <a:spLocks noChangeArrowheads="1"/>
          </p:cNvSpPr>
          <p:nvPr/>
        </p:nvSpPr>
        <p:spPr bwMode="auto">
          <a:xfrm>
            <a:off x="30022800" y="6629400"/>
            <a:ext cx="13182600" cy="10213975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</p:spPr>
        <p:txBody>
          <a:bodyPr lIns="228600" tIns="228600" rIns="228600" bIns="228600"/>
          <a:lstStyle/>
          <a:p>
            <a:pPr marL="411163"/>
            <a:r>
              <a:rPr lang="en-US" sz="4000" dirty="0">
                <a:solidFill>
                  <a:schemeClr val="accent2"/>
                </a:solidFill>
              </a:rPr>
              <a:t>This analysis deepened our understanding of past asbestos exposures. </a:t>
            </a:r>
            <a:r>
              <a:rPr lang="en-US" sz="4000" b="1" dirty="0">
                <a:solidFill>
                  <a:schemeClr val="accent2"/>
                </a:solidFill>
              </a:rPr>
              <a:t>Notably: </a:t>
            </a:r>
          </a:p>
          <a:p>
            <a:pPr marL="411163"/>
            <a:endParaRPr lang="en-US" sz="4000" dirty="0">
              <a:solidFill>
                <a:schemeClr val="accent2"/>
              </a:solidFill>
            </a:endParaRPr>
          </a:p>
          <a:p>
            <a:pPr marL="411163"/>
            <a:r>
              <a:rPr lang="en-US" sz="4000" dirty="0">
                <a:solidFill>
                  <a:schemeClr val="accent2"/>
                </a:solidFill>
              </a:rPr>
              <a:t>Exposures varied between workers and secondary contacts in families</a:t>
            </a:r>
          </a:p>
          <a:p>
            <a:pPr marL="411163"/>
            <a:endParaRPr lang="en-US" sz="4000" dirty="0">
              <a:solidFill>
                <a:schemeClr val="accent2"/>
              </a:solidFill>
            </a:endParaRPr>
          </a:p>
          <a:p>
            <a:pPr lvl="1"/>
            <a:r>
              <a:rPr lang="en-US" sz="4000" dirty="0">
                <a:solidFill>
                  <a:schemeClr val="accent2"/>
                </a:solidFill>
              </a:rPr>
              <a:t>Persistent evidence of </a:t>
            </a:r>
            <a:r>
              <a:rPr lang="ja-JP" altLang="en-US" sz="4000" dirty="0">
                <a:solidFill>
                  <a:schemeClr val="accent2"/>
                </a:solidFill>
              </a:rPr>
              <a:t>“</a:t>
            </a:r>
            <a:r>
              <a:rPr lang="en-US" altLang="ja-JP" sz="4000" dirty="0">
                <a:solidFill>
                  <a:schemeClr val="accent2"/>
                </a:solidFill>
              </a:rPr>
              <a:t>Take Home</a:t>
            </a:r>
            <a:r>
              <a:rPr lang="ja-JP" altLang="en-US" sz="4000" dirty="0">
                <a:solidFill>
                  <a:schemeClr val="accent2"/>
                </a:solidFill>
              </a:rPr>
              <a:t>”</a:t>
            </a:r>
            <a:r>
              <a:rPr lang="en-US" altLang="ja-JP" sz="4000" dirty="0">
                <a:solidFill>
                  <a:schemeClr val="accent2"/>
                </a:solidFill>
              </a:rPr>
              <a:t> exposures</a:t>
            </a:r>
          </a:p>
          <a:p>
            <a:pPr marL="411163"/>
            <a:endParaRPr lang="en-US" sz="4000" dirty="0">
              <a:solidFill>
                <a:schemeClr val="accent2"/>
              </a:solidFill>
            </a:endParaRPr>
          </a:p>
          <a:p>
            <a:pPr marL="411163"/>
            <a:r>
              <a:rPr lang="en-US" sz="4000" dirty="0" smtClean="0">
                <a:solidFill>
                  <a:schemeClr val="accent2"/>
                </a:solidFill>
              </a:rPr>
              <a:t>Plant </a:t>
            </a:r>
            <a:r>
              <a:rPr lang="en-US" sz="4000" dirty="0">
                <a:solidFill>
                  <a:schemeClr val="accent2"/>
                </a:solidFill>
              </a:rPr>
              <a:t>culture may have hindered adoption of safety interventions</a:t>
            </a:r>
          </a:p>
          <a:p>
            <a:pPr marL="411163"/>
            <a:endParaRPr lang="en-US" sz="4000" dirty="0">
              <a:solidFill>
                <a:schemeClr val="accent2"/>
              </a:solidFill>
            </a:endParaRPr>
          </a:p>
          <a:p>
            <a:pPr marL="411163"/>
            <a:r>
              <a:rPr lang="en-US" sz="4000" dirty="0">
                <a:solidFill>
                  <a:schemeClr val="accent2"/>
                </a:solidFill>
              </a:rPr>
              <a:t>Medical programs evolved in reaction to evidence and legislation</a:t>
            </a:r>
          </a:p>
          <a:p>
            <a:pPr lvl="1"/>
            <a:endParaRPr lang="en-US" sz="4000" dirty="0">
              <a:solidFill>
                <a:schemeClr val="accent2"/>
              </a:solidFill>
            </a:endParaRPr>
          </a:p>
          <a:p>
            <a:pPr lvl="1"/>
            <a:r>
              <a:rPr lang="en-US" sz="4000" dirty="0">
                <a:solidFill>
                  <a:schemeClr val="accent2"/>
                </a:solidFill>
              </a:rPr>
              <a:t>There is a history of varied understanding of risk and distrust of authorities in the community (many </a:t>
            </a:r>
            <a:r>
              <a:rPr lang="en-US" sz="4000" dirty="0" smtClean="0">
                <a:solidFill>
                  <a:schemeClr val="accent2"/>
                </a:solidFill>
              </a:rPr>
              <a:t>argue </a:t>
            </a:r>
            <a:r>
              <a:rPr lang="en-US" sz="4000" dirty="0">
                <a:solidFill>
                  <a:schemeClr val="accent2"/>
                </a:solidFill>
              </a:rPr>
              <a:t>that all morbidity and mortality was linked to the plant)</a:t>
            </a:r>
          </a:p>
          <a:p>
            <a:pPr lvl="1"/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2053" name="Text Box 22"/>
          <p:cNvSpPr txBox="1">
            <a:spLocks noChangeArrowheads="1"/>
          </p:cNvSpPr>
          <p:nvPr/>
        </p:nvSpPr>
        <p:spPr bwMode="auto">
          <a:xfrm>
            <a:off x="29870400" y="20497800"/>
            <a:ext cx="12954000" cy="5410200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</p:spPr>
        <p:txBody>
          <a:bodyPr lIns="228600" tIns="228600" rIns="228600" bIns="228600"/>
          <a:lstStyle/>
          <a:p>
            <a:pPr marL="742950" lvl="1" indent="-285750"/>
            <a:r>
              <a:rPr lang="en-US" sz="4000" dirty="0">
                <a:solidFill>
                  <a:schemeClr val="accent2"/>
                </a:solidFill>
              </a:rPr>
              <a:t>  Examination of temporal patterns of exposure deepens understanding of historical context and may also help to inform future </a:t>
            </a:r>
            <a:r>
              <a:rPr lang="en-US" sz="4000" dirty="0" smtClean="0">
                <a:solidFill>
                  <a:schemeClr val="accent2"/>
                </a:solidFill>
              </a:rPr>
              <a:t>policy.  </a:t>
            </a:r>
            <a:r>
              <a:rPr lang="en-US" sz="4000" dirty="0">
                <a:solidFill>
                  <a:schemeClr val="accent2"/>
                </a:solidFill>
              </a:rPr>
              <a:t>Future surveillance should consider dose</a:t>
            </a:r>
          </a:p>
          <a:p>
            <a:pPr marL="742950" lvl="1" indent="-285750"/>
            <a:endParaRPr lang="en-US" sz="4000" dirty="0">
              <a:solidFill>
                <a:schemeClr val="accent2"/>
              </a:solidFill>
            </a:endParaRPr>
          </a:p>
          <a:p>
            <a:pPr marL="742950" lvl="1" indent="-285750"/>
            <a:r>
              <a:rPr lang="en-US" sz="4000" dirty="0">
                <a:solidFill>
                  <a:schemeClr val="accent2"/>
                </a:solidFill>
              </a:rPr>
              <a:t>  This community based research can serve as a template for future occupational safety and health practice </a:t>
            </a:r>
          </a:p>
          <a:p>
            <a:pPr marL="742950" lvl="1" indent="-285750"/>
            <a:endParaRPr lang="en-US" sz="4000" dirty="0">
              <a:solidFill>
                <a:schemeClr val="accent2"/>
              </a:solidFill>
            </a:endParaRPr>
          </a:p>
          <a:p>
            <a:pPr marL="742950" lvl="1" indent="-285750">
              <a:spcBef>
                <a:spcPts val="700"/>
              </a:spcBef>
              <a:buClr>
                <a:schemeClr val="tx2"/>
              </a:buClr>
              <a:buSzPct val="95000"/>
            </a:pPr>
            <a:endParaRPr lang="en-US" sz="4000" dirty="0">
              <a:solidFill>
                <a:schemeClr val="accent2"/>
              </a:solidFill>
            </a:endParaRPr>
          </a:p>
          <a:p>
            <a:pPr marL="411163"/>
            <a:endParaRPr lang="en-US" sz="3600" dirty="0">
              <a:solidFill>
                <a:schemeClr val="accent2"/>
              </a:solidFill>
            </a:endParaRPr>
          </a:p>
          <a:p>
            <a:pPr marL="411163"/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2054" name="Text Box 23"/>
          <p:cNvSpPr txBox="1">
            <a:spLocks noChangeArrowheads="1"/>
          </p:cNvSpPr>
          <p:nvPr/>
        </p:nvSpPr>
        <p:spPr bwMode="auto">
          <a:xfrm>
            <a:off x="-609600" y="5638800"/>
            <a:ext cx="10055225" cy="13716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800" dirty="0">
                <a:solidFill>
                  <a:srgbClr val="C00000"/>
                </a:solidFill>
                <a:latin typeface="Impact" pitchFamily="34" charset="0"/>
              </a:rPr>
              <a:t>INTRODUCTION</a:t>
            </a:r>
          </a:p>
        </p:txBody>
      </p:sp>
      <p:sp>
        <p:nvSpPr>
          <p:cNvPr id="2055" name="Text Box 25"/>
          <p:cNvSpPr txBox="1">
            <a:spLocks noChangeArrowheads="1"/>
          </p:cNvSpPr>
          <p:nvPr/>
        </p:nvSpPr>
        <p:spPr bwMode="auto">
          <a:xfrm>
            <a:off x="0" y="17907000"/>
            <a:ext cx="8839200" cy="11430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800" dirty="0">
                <a:solidFill>
                  <a:srgbClr val="C00000"/>
                </a:solidFill>
                <a:latin typeface="Impact" pitchFamily="34" charset="0"/>
              </a:rPr>
              <a:t>METHODS</a:t>
            </a:r>
            <a:r>
              <a:rPr lang="en-US" sz="4800" dirty="0">
                <a:latin typeface="Impact" pitchFamily="34" charset="0"/>
              </a:rPr>
              <a:t> </a:t>
            </a:r>
          </a:p>
        </p:txBody>
      </p:sp>
      <p:sp>
        <p:nvSpPr>
          <p:cNvPr id="2056" name="Text Box 26"/>
          <p:cNvSpPr txBox="1">
            <a:spLocks noChangeArrowheads="1"/>
          </p:cNvSpPr>
          <p:nvPr/>
        </p:nvSpPr>
        <p:spPr bwMode="auto">
          <a:xfrm>
            <a:off x="30632400" y="28956000"/>
            <a:ext cx="12954000" cy="5484813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</p:spPr>
        <p:txBody>
          <a:bodyPr lIns="228600" tIns="228600" rIns="228600" bIns="228600"/>
          <a:lstStyle/>
          <a:p>
            <a:pPr marL="411163"/>
            <a:r>
              <a:rPr lang="en-US" sz="2400" dirty="0">
                <a:solidFill>
                  <a:schemeClr val="accent2"/>
                </a:solidFill>
              </a:rPr>
              <a:t>Bernard, H.R., Research Methods in Anthropology. 3rd ed. 2002, Walnut Creek: Alta Mira Press.</a:t>
            </a:r>
          </a:p>
          <a:p>
            <a:pPr marL="411163"/>
            <a:endParaRPr lang="en-US" sz="2400" dirty="0">
              <a:solidFill>
                <a:schemeClr val="accent2"/>
              </a:solidFill>
            </a:endParaRPr>
          </a:p>
          <a:p>
            <a:pPr marL="411163"/>
            <a:r>
              <a:rPr lang="en-US" sz="2400" dirty="0">
                <a:solidFill>
                  <a:schemeClr val="accent2"/>
                </a:solidFill>
              </a:rPr>
              <a:t>Creswell, J.W., et al., Advanced Mixed Methods Research Designs, in Handbook of Mixed Methods in Social and Behavioral Research, A. Tashakkori and C. Teddlie, Editors. 2003, Sage: Thousand Oaks.</a:t>
            </a:r>
          </a:p>
          <a:p>
            <a:pPr marL="411163"/>
            <a:endParaRPr lang="en-US" sz="2400" dirty="0">
              <a:solidFill>
                <a:schemeClr val="accent2"/>
              </a:solidFill>
            </a:endParaRPr>
          </a:p>
          <a:p>
            <a:pPr marL="411163"/>
            <a:r>
              <a:rPr lang="en-US" sz="2400" dirty="0">
                <a:solidFill>
                  <a:schemeClr val="accent2"/>
                </a:solidFill>
              </a:rPr>
              <a:t>Others furnished upon request: john.wierzbowski@uphs.upenn.edu</a:t>
            </a:r>
          </a:p>
          <a:p>
            <a:pPr marL="411163">
              <a:buFont typeface="Wingdings" pitchFamily="2" charset="2"/>
              <a:buNone/>
            </a:pPr>
            <a:r>
              <a:rPr lang="en-US" dirty="0"/>
              <a:t> </a:t>
            </a:r>
          </a:p>
          <a:p>
            <a:pPr marL="411163">
              <a:buFont typeface="Wingdings" pitchFamily="2" charset="2"/>
              <a:buChar char=""/>
            </a:pPr>
            <a:endParaRPr lang="en-US" sz="2400" dirty="0"/>
          </a:p>
          <a:p>
            <a:pPr marL="411163"/>
            <a:endParaRPr lang="en-US" sz="2400" dirty="0"/>
          </a:p>
        </p:txBody>
      </p:sp>
      <p:sp>
        <p:nvSpPr>
          <p:cNvPr id="2057" name="Text Box 27"/>
          <p:cNvSpPr txBox="1">
            <a:spLocks noChangeArrowheads="1"/>
          </p:cNvSpPr>
          <p:nvPr/>
        </p:nvSpPr>
        <p:spPr bwMode="auto">
          <a:xfrm>
            <a:off x="31699200" y="19431000"/>
            <a:ext cx="10055225" cy="13716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800" dirty="0">
                <a:solidFill>
                  <a:srgbClr val="C00000"/>
                </a:solidFill>
                <a:latin typeface="Impact" pitchFamily="34" charset="0"/>
              </a:rPr>
              <a:t>CONCLUSIONS</a:t>
            </a:r>
          </a:p>
        </p:txBody>
      </p:sp>
      <p:sp>
        <p:nvSpPr>
          <p:cNvPr id="2058" name="Text Box 28"/>
          <p:cNvSpPr txBox="1">
            <a:spLocks noChangeArrowheads="1"/>
          </p:cNvSpPr>
          <p:nvPr/>
        </p:nvSpPr>
        <p:spPr bwMode="auto">
          <a:xfrm>
            <a:off x="31546800" y="5486400"/>
            <a:ext cx="10055225" cy="13716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800" dirty="0">
                <a:solidFill>
                  <a:srgbClr val="C00000"/>
                </a:solidFill>
                <a:latin typeface="Impact" pitchFamily="34" charset="0"/>
              </a:rPr>
              <a:t>DISCUSSION</a:t>
            </a:r>
          </a:p>
        </p:txBody>
      </p:sp>
      <p:sp>
        <p:nvSpPr>
          <p:cNvPr id="2059" name="Text Box 29"/>
          <p:cNvSpPr txBox="1">
            <a:spLocks noChangeArrowheads="1"/>
          </p:cNvSpPr>
          <p:nvPr/>
        </p:nvSpPr>
        <p:spPr bwMode="auto">
          <a:xfrm>
            <a:off x="6019800" y="6019800"/>
            <a:ext cx="10969625" cy="13716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8000" dirty="0">
                <a:solidFill>
                  <a:srgbClr val="C00000"/>
                </a:solidFill>
                <a:latin typeface="Impact" pitchFamily="34" charset="0"/>
              </a:rPr>
              <a:t>RESULTS</a:t>
            </a:r>
          </a:p>
        </p:txBody>
      </p:sp>
      <p:sp>
        <p:nvSpPr>
          <p:cNvPr id="2060" name="Text Box 30"/>
          <p:cNvSpPr txBox="1">
            <a:spLocks noChangeArrowheads="1"/>
          </p:cNvSpPr>
          <p:nvPr/>
        </p:nvSpPr>
        <p:spPr bwMode="auto">
          <a:xfrm>
            <a:off x="31699200" y="28270200"/>
            <a:ext cx="10055225" cy="13716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>
                <a:solidFill>
                  <a:srgbClr val="C00000"/>
                </a:solidFill>
                <a:latin typeface="Impact" pitchFamily="34" charset="0"/>
              </a:rPr>
              <a:t>REFERENCES</a:t>
            </a:r>
          </a:p>
        </p:txBody>
      </p:sp>
      <p:sp>
        <p:nvSpPr>
          <p:cNvPr id="2061" name="Text Box 111"/>
          <p:cNvSpPr txBox="1">
            <a:spLocks noChangeArrowheads="1"/>
          </p:cNvSpPr>
          <p:nvPr/>
        </p:nvSpPr>
        <p:spPr bwMode="auto">
          <a:xfrm>
            <a:off x="23926800" y="31623000"/>
            <a:ext cx="549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389438"/>
            <a:r>
              <a:rPr lang="en-US" sz="2400" dirty="0"/>
              <a:t>Sign fence around waste pile (Present)</a:t>
            </a:r>
          </a:p>
        </p:txBody>
      </p:sp>
      <p:sp>
        <p:nvSpPr>
          <p:cNvPr id="2062" name="Text Box 112"/>
          <p:cNvSpPr txBox="1">
            <a:spLocks noChangeArrowheads="1"/>
          </p:cNvSpPr>
          <p:nvPr/>
        </p:nvSpPr>
        <p:spPr bwMode="auto">
          <a:xfrm>
            <a:off x="23658513" y="9372600"/>
            <a:ext cx="4327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389438"/>
            <a:r>
              <a:rPr lang="en-US" sz="2400" dirty="0"/>
              <a:t>  Keasbey and Mattison Label </a:t>
            </a:r>
          </a:p>
        </p:txBody>
      </p:sp>
      <p:sp>
        <p:nvSpPr>
          <p:cNvPr id="2063" name="Text Box 116"/>
          <p:cNvSpPr txBox="1">
            <a:spLocks noChangeArrowheads="1"/>
          </p:cNvSpPr>
          <p:nvPr/>
        </p:nvSpPr>
        <p:spPr bwMode="auto">
          <a:xfrm>
            <a:off x="17754600" y="31623000"/>
            <a:ext cx="3373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389438"/>
            <a:r>
              <a:rPr lang="en-US" sz="2400" dirty="0"/>
              <a:t> Waste pile circa 1952.</a:t>
            </a:r>
          </a:p>
        </p:txBody>
      </p:sp>
      <p:sp>
        <p:nvSpPr>
          <p:cNvPr id="2064" name="Text Box 117"/>
          <p:cNvSpPr txBox="1">
            <a:spLocks noChangeArrowheads="1"/>
          </p:cNvSpPr>
          <p:nvPr/>
        </p:nvSpPr>
        <p:spPr bwMode="auto">
          <a:xfrm>
            <a:off x="11201400" y="31699200"/>
            <a:ext cx="3419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389438"/>
            <a:r>
              <a:rPr lang="en-US" sz="2400" dirty="0"/>
              <a:t>  Boiler house (Present)</a:t>
            </a:r>
          </a:p>
        </p:txBody>
      </p:sp>
      <p:pic>
        <p:nvPicPr>
          <p:cNvPr id="2065" name="Picture 6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11600" y="27889200"/>
            <a:ext cx="6019800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Content Placeholder 9" descr="DSC0156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34600" y="27889200"/>
            <a:ext cx="5780088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Content Placeholder 10" descr="DSC0156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98200" y="28041600"/>
            <a:ext cx="5943600" cy="336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" name="Picture 30" descr="Perelman School of Medicine at the University of Pennsylvania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1295400"/>
            <a:ext cx="74390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936200" y="5791200"/>
            <a:ext cx="647700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0" name="Text Box 18"/>
          <p:cNvSpPr txBox="1">
            <a:spLocks noChangeArrowheads="1"/>
          </p:cNvSpPr>
          <p:nvPr/>
        </p:nvSpPr>
        <p:spPr bwMode="auto">
          <a:xfrm>
            <a:off x="304800" y="6858000"/>
            <a:ext cx="8534400" cy="11049000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</p:spPr>
        <p:txBody>
          <a:bodyPr lIns="228600" tIns="228600" rIns="228600" bIns="228600"/>
          <a:lstStyle/>
          <a:p>
            <a:r>
              <a:rPr lang="en-US" sz="3600" dirty="0">
                <a:solidFill>
                  <a:schemeClr val="accent2"/>
                </a:solidFill>
              </a:rPr>
              <a:t>The purpose of the study was to reconstruct likely past asbestos exposure, sources of exposure, and exposure levels referable to the workplace.</a:t>
            </a:r>
          </a:p>
          <a:p>
            <a:endParaRPr lang="en-US" sz="3600" dirty="0">
              <a:solidFill>
                <a:schemeClr val="accent2"/>
              </a:solidFill>
            </a:endParaRPr>
          </a:p>
          <a:p>
            <a:r>
              <a:rPr lang="en-US" sz="3600" dirty="0">
                <a:solidFill>
                  <a:schemeClr val="accent2"/>
                </a:solidFill>
              </a:rPr>
              <a:t>Ambler, PA is located 15 miles north of Philadelphia. Residents have long been exposed to industrial and environmental asbestos in and around a factory owned by the Keasbey and Mattison Company. </a:t>
            </a:r>
          </a:p>
          <a:p>
            <a:endParaRPr lang="en-US" sz="3600" dirty="0">
              <a:solidFill>
                <a:schemeClr val="accent2"/>
              </a:solidFill>
            </a:endParaRPr>
          </a:p>
          <a:p>
            <a:r>
              <a:rPr lang="en-US" sz="3600" dirty="0">
                <a:solidFill>
                  <a:schemeClr val="accent2"/>
                </a:solidFill>
              </a:rPr>
              <a:t>The plant operated from the 1880s to the late 1980s. 1.4 million cubic yards of asbestos  waste was dumped onto 2 sites. The 1st site (25 acres) was remediated as a Superfund site. The 2</a:t>
            </a:r>
            <a:r>
              <a:rPr lang="en-US" sz="3600" baseline="30000" dirty="0">
                <a:solidFill>
                  <a:schemeClr val="accent2"/>
                </a:solidFill>
              </a:rPr>
              <a:t>nd</a:t>
            </a:r>
            <a:r>
              <a:rPr lang="en-US" sz="3600" dirty="0">
                <a:solidFill>
                  <a:schemeClr val="accent2"/>
                </a:solidFill>
              </a:rPr>
              <a:t> and larger site (Bo-Rit) is still undergoing remediation.</a:t>
            </a:r>
          </a:p>
          <a:p>
            <a:endParaRPr lang="en-US" dirty="0"/>
          </a:p>
        </p:txBody>
      </p:sp>
      <p:sp>
        <p:nvSpPr>
          <p:cNvPr id="2071" name="Text Box 21"/>
          <p:cNvSpPr txBox="1">
            <a:spLocks noChangeArrowheads="1"/>
          </p:cNvSpPr>
          <p:nvPr/>
        </p:nvSpPr>
        <p:spPr bwMode="auto">
          <a:xfrm>
            <a:off x="304800" y="18669000"/>
            <a:ext cx="8534400" cy="9677400"/>
          </a:xfrm>
          <a:prstGeom prst="rect">
            <a:avLst/>
          </a:prstGeom>
          <a:noFill/>
          <a:ln w="19050">
            <a:solidFill>
              <a:srgbClr val="B3D9FF"/>
            </a:solidFill>
            <a:prstDash val="dash"/>
            <a:miter lim="800000"/>
            <a:headEnd/>
            <a:tailEnd/>
          </a:ln>
        </p:spPr>
        <p:txBody>
          <a:bodyPr lIns="228600" tIns="228600" rIns="228600" bIns="228600"/>
          <a:lstStyle/>
          <a:p>
            <a:pPr marL="411163"/>
            <a:r>
              <a:rPr lang="en-US" sz="3600" dirty="0">
                <a:solidFill>
                  <a:schemeClr val="accent2"/>
                </a:solidFill>
              </a:rPr>
              <a:t>Qualitative </a:t>
            </a:r>
            <a:r>
              <a:rPr lang="en-US" sz="3600" dirty="0">
                <a:solidFill>
                  <a:srgbClr val="002060"/>
                </a:solidFill>
              </a:rPr>
              <a:t>M</a:t>
            </a:r>
            <a:r>
              <a:rPr lang="en-US" sz="3600" dirty="0">
                <a:solidFill>
                  <a:schemeClr val="accent2"/>
                </a:solidFill>
              </a:rPr>
              <a:t>ethods:</a:t>
            </a: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CBPR</a:t>
            </a: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Industrial archaeology</a:t>
            </a:r>
            <a:endParaRPr lang="en-US" altLang="ja-JP" sz="3600" dirty="0">
              <a:solidFill>
                <a:schemeClr val="accent2"/>
              </a:solidFill>
            </a:endParaRP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Participant observation</a:t>
            </a: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Semi-structured interviews</a:t>
            </a: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Field Immersion</a:t>
            </a:r>
          </a:p>
          <a:p>
            <a:pPr marL="1311275" lvl="1" indent="-571500"/>
            <a:endParaRPr lang="en-US" sz="3600" dirty="0">
              <a:solidFill>
                <a:schemeClr val="accent2"/>
              </a:solidFill>
            </a:endParaRPr>
          </a:p>
          <a:p>
            <a:pPr marL="411163"/>
            <a:r>
              <a:rPr lang="en-US" sz="3600" dirty="0">
                <a:solidFill>
                  <a:schemeClr val="accent2"/>
                </a:solidFill>
              </a:rPr>
              <a:t>Data</a:t>
            </a:r>
            <a:r>
              <a:rPr lang="en-US" sz="3600" dirty="0" smtClean="0">
                <a:solidFill>
                  <a:schemeClr val="accent2"/>
                </a:solidFill>
              </a:rPr>
              <a:t>:</a:t>
            </a:r>
            <a:endParaRPr lang="en-US" sz="3600" dirty="0">
              <a:solidFill>
                <a:schemeClr val="accent2"/>
              </a:solidFill>
            </a:endParaRP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Documents </a:t>
            </a: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Newspapers </a:t>
            </a: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Analytical Reports</a:t>
            </a: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Memos</a:t>
            </a: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Interview Transcripts</a:t>
            </a:r>
          </a:p>
          <a:p>
            <a:pPr marL="2171700" lvl="3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Purposive sampling</a:t>
            </a:r>
          </a:p>
          <a:p>
            <a:pPr marL="2171700" lvl="3" indent="-571500"/>
            <a:r>
              <a:rPr lang="en-US" sz="3600" dirty="0" smtClean="0">
                <a:solidFill>
                  <a:schemeClr val="accent2"/>
                </a:solidFill>
              </a:rPr>
              <a:t>     (</a:t>
            </a:r>
            <a:r>
              <a:rPr lang="en-US" sz="3600" dirty="0">
                <a:solidFill>
                  <a:schemeClr val="accent2"/>
                </a:solidFill>
              </a:rPr>
              <a:t>Former workers &amp; family </a:t>
            </a:r>
            <a:r>
              <a:rPr lang="en-US" sz="3600" dirty="0" smtClean="0">
                <a:solidFill>
                  <a:schemeClr val="accent2"/>
                </a:solidFill>
              </a:rPr>
              <a:t>members, </a:t>
            </a:r>
            <a:r>
              <a:rPr lang="en-US" sz="3600" dirty="0">
                <a:solidFill>
                  <a:schemeClr val="accent2"/>
                </a:solidFill>
              </a:rPr>
              <a:t>adults currently living in Ambler or past residents) </a:t>
            </a:r>
          </a:p>
          <a:p>
            <a:pPr marL="2171700" lvl="3" indent="-571500"/>
            <a:endParaRPr lang="en-US" sz="3600" dirty="0">
              <a:solidFill>
                <a:srgbClr val="FF6600"/>
              </a:solidFill>
            </a:endParaRPr>
          </a:p>
          <a:p>
            <a:pPr marL="411163"/>
            <a:r>
              <a:rPr lang="en-US" sz="3600" dirty="0">
                <a:solidFill>
                  <a:schemeClr val="accent2"/>
                </a:solidFill>
              </a:rPr>
              <a:t>Analysis: </a:t>
            </a:r>
          </a:p>
          <a:p>
            <a:pPr marL="1311275" lvl="1" indent="-571500">
              <a:buFont typeface="Arial" pitchFamily="34" charset="0"/>
              <a:buChar char="•"/>
            </a:pPr>
            <a:r>
              <a:rPr lang="en-US" sz="3600" dirty="0">
                <a:solidFill>
                  <a:schemeClr val="accent2"/>
                </a:solidFill>
              </a:rPr>
              <a:t>All data were entered into NVIVO 9.0 software and analyzed employing grounded theory</a:t>
            </a:r>
            <a:endParaRPr lang="en-US" sz="3600" dirty="0"/>
          </a:p>
          <a:p>
            <a:pPr marL="411163"/>
            <a:endParaRPr lang="en-US" dirty="0"/>
          </a:p>
        </p:txBody>
      </p:sp>
      <p:sp>
        <p:nvSpPr>
          <p:cNvPr id="2072" name="Text Box 22"/>
          <p:cNvSpPr txBox="1">
            <a:spLocks noChangeArrowheads="1"/>
          </p:cNvSpPr>
          <p:nvPr/>
        </p:nvSpPr>
        <p:spPr bwMode="auto">
          <a:xfrm>
            <a:off x="30632400" y="27355800"/>
            <a:ext cx="13030200" cy="1905000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</p:spPr>
        <p:txBody>
          <a:bodyPr lIns="228600" tIns="228600" rIns="228600" bIns="228600"/>
          <a:lstStyle/>
          <a:p>
            <a:pPr marL="411163"/>
            <a:r>
              <a:rPr lang="en-US" sz="2800" dirty="0">
                <a:solidFill>
                  <a:schemeClr val="accent2"/>
                </a:solidFill>
              </a:rPr>
              <a:t>IRB approval was granted by the University of Pennsylvania </a:t>
            </a:r>
          </a:p>
          <a:p>
            <a:pPr marL="411163"/>
            <a:r>
              <a:rPr lang="en-US" sz="2800" dirty="0">
                <a:solidFill>
                  <a:schemeClr val="accent2"/>
                </a:solidFill>
              </a:rPr>
              <a:t>Certificate of Confidentiality was obtained from the NIH</a:t>
            </a:r>
          </a:p>
        </p:txBody>
      </p:sp>
      <p:sp>
        <p:nvSpPr>
          <p:cNvPr id="2073" name="Text Box 27"/>
          <p:cNvSpPr txBox="1">
            <a:spLocks noChangeArrowheads="1"/>
          </p:cNvSpPr>
          <p:nvPr/>
        </p:nvSpPr>
        <p:spPr bwMode="auto">
          <a:xfrm>
            <a:off x="32004000" y="26289000"/>
            <a:ext cx="10055225" cy="13716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>
                <a:solidFill>
                  <a:srgbClr val="C00000"/>
                </a:solidFill>
                <a:latin typeface="Impact" pitchFamily="34" charset="0"/>
              </a:rPr>
              <a:t>PROTECTION OF HUMAN SUBJECTS</a:t>
            </a:r>
          </a:p>
        </p:txBody>
      </p:sp>
      <p:sp>
        <p:nvSpPr>
          <p:cNvPr id="2074" name="Rectangle 5"/>
          <p:cNvSpPr>
            <a:spLocks noChangeArrowheads="1"/>
          </p:cNvSpPr>
          <p:nvPr/>
        </p:nvSpPr>
        <p:spPr bwMode="auto">
          <a:xfrm>
            <a:off x="9829800" y="7467600"/>
            <a:ext cx="13182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Analysis of these data revealed that asbestos exposure type, intensity, related policies, and responses varied over the years.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0058400" y="10058400"/>
          <a:ext cx="19583400" cy="17449799"/>
        </p:xfrm>
        <a:graphic>
          <a:graphicData uri="http://schemas.openxmlformats.org/drawingml/2006/table">
            <a:tbl>
              <a:tblPr/>
              <a:tblGrid>
                <a:gridCol w="5133975"/>
                <a:gridCol w="14449425"/>
              </a:tblGrid>
              <a:tr h="212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Time Frame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Findings  </a:t>
                      </a: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47944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C0000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1940s – 1950s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C0000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Fiber arrived via rail car in jute bags from mines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Unloaded by hand and emptied into tubs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Fiber and millboard cut by saws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Loose fibers cleared with air hose, dry sweeping</a:t>
                      </a:r>
                    </a:p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Little or no dust control devices present in the plant</a:t>
                      </a:r>
                    </a:p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No evidence of plant physician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2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C0000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1960s-1970s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C0000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Plants had designated wet sides and dry sides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Exposure controls present but poorly maintained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Variation in occupational exposure by role in plant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Air sampling data indicated mixer man, pulverizer, grinder, and dust collector/cleaner had highest exposures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73 Samples in 1979 (0.5 f/cc to 2.24 f/cc TWA)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Recreation commonly found near asbestos waste piles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Formal voluntary medical surveillance program by 1979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11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C0000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1980s to present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C0000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Prior to closing air concentrations exceeded 2.25 f/cc in millboard scrap department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Prior respiratory protection required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 Plants closed in 1984  ~ abandoned plants and waste piles still present and are attractive nuisances in the community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92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2091" name="Straight Connector 13"/>
          <p:cNvCxnSpPr>
            <a:cxnSpLocks noChangeShapeType="1"/>
          </p:cNvCxnSpPr>
          <p:nvPr/>
        </p:nvCxnSpPr>
        <p:spPr bwMode="auto">
          <a:xfrm rot="5400000">
            <a:off x="6362700" y="18783300"/>
            <a:ext cx="1729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3147</TotalTime>
  <Words>628</Words>
  <Application>Microsoft Office PowerPoint</Application>
  <PresentationFormat>Custom</PresentationFormat>
  <Paragraphs>87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Genigraphics 800.790.4001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Poster 36 x 48 - A</dc:title>
  <dc:creator>Genigraphics 800.790.4001</dc:creator>
  <dc:description>To order poster prints visit us at www.genigraphics.com</dc:description>
  <cp:lastModifiedBy>Windows User</cp:lastModifiedBy>
  <cp:revision>217</cp:revision>
  <cp:lastPrinted>2011-10-19T04:12:13Z</cp:lastPrinted>
  <dcterms:created xsi:type="dcterms:W3CDTF">2008-05-03T03:01:56Z</dcterms:created>
  <dcterms:modified xsi:type="dcterms:W3CDTF">2011-10-24T13:48:58Z</dcterms:modified>
</cp:coreProperties>
</file>