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6" r:id="rId3"/>
    <p:sldId id="257" r:id="rId4"/>
    <p:sldId id="277" r:id="rId5"/>
    <p:sldId id="261" r:id="rId6"/>
    <p:sldId id="281" r:id="rId7"/>
    <p:sldId id="285" r:id="rId8"/>
    <p:sldId id="283" r:id="rId9"/>
    <p:sldId id="299" r:id="rId10"/>
    <p:sldId id="294" r:id="rId11"/>
    <p:sldId id="293" r:id="rId12"/>
    <p:sldId id="279" r:id="rId13"/>
    <p:sldId id="296" r:id="rId14"/>
    <p:sldId id="301" r:id="rId15"/>
    <p:sldId id="302" r:id="rId16"/>
    <p:sldId id="30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E9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52" autoAdjust="0"/>
    <p:restoredTop sz="81985" autoAdjust="0"/>
  </p:normalViewPr>
  <p:slideViewPr>
    <p:cSldViewPr>
      <p:cViewPr varScale="1">
        <p:scale>
          <a:sx n="66" d="100"/>
          <a:sy n="66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172" y="-11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tho-filesrv08\home0_ebola\amendoza\Chapter%204%20graphs%20and%20tables_08_05%20for%20slid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tho-filesrv08\home0_ebola\amendoza\Chapter%204%20graphs%20and%20tables_08_05%20for%20slid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tho-filesrv08.astho.org\stafffiles_ebola\Programs\Performance\Survey%20Research%20and%20Evaluation\Survey%20Research\Surveys\Budget%20Cuts%20Survey%20Series\Results\2011\Results\Research%20brief%20April%202011\Graphs%20for%20BC%20Research%20Brief_5-12-1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tho-filesrv08.astho.org\stafffiles_ebola\Programs\Performance\Survey%20Research%20and%20Evaluation\Survey%20Research\Surveys\Budget%20Cuts%20Survey%20Series\Results\2011\Results\Research%20brief%20April%202011\Graphs%20for%20BC%20Research%20Brief_5-12-1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tho-filesrv08\home0_ebola\amendoza\Chapter%204%20graphs%20and%20tables_08_05%20for%20slid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4"/>
          <c:order val="0"/>
          <c:spPr>
            <a:solidFill>
              <a:schemeClr val="accent1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61%</a:t>
                    </a:r>
                    <a:endParaRPr lang="en-US" dirty="0"/>
                  </a:p>
                </c:rich>
              </c:tx>
              <c:dLblPos val="ctr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39%</a:t>
                    </a:r>
                    <a:endParaRPr lang="en-US" dirty="0"/>
                  </a:p>
                </c:rich>
              </c:tx>
              <c:dLblPos val="ctr"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33%</a:t>
                    </a:r>
                    <a:endParaRPr lang="en-US" dirty="0"/>
                  </a:p>
                </c:rich>
              </c:tx>
              <c:dLblPos val="ctr"/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18%</a:t>
                    </a:r>
                    <a:endParaRPr lang="en-US" dirty="0"/>
                  </a:p>
                </c:rich>
              </c:tx>
              <c:dLblPos val="ctr"/>
              <c:showVal val="1"/>
            </c:dLbl>
            <c:dLbl>
              <c:idx val="4"/>
              <c:layout>
                <c:manualLayout>
                  <c:x val="3.0864197530864309E-3"/>
                  <c:y val="6.607633912967010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8%</a:t>
                    </a:r>
                    <a:endParaRPr lang="en-US" dirty="0"/>
                  </a:p>
                </c:rich>
              </c:tx>
              <c:dLblPos val="outEnd"/>
              <c:showVal val="1"/>
            </c:dLbl>
            <c:numFmt formatCode="#,##0" sourceLinked="0"/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Val val="1"/>
          </c:dLbls>
          <c:cat>
            <c:strRef>
              <c:f>'Chapt 4 Figures'!$A$178:$A$182</c:f>
              <c:strCache>
                <c:ptCount val="5"/>
                <c:pt idx="0">
                  <c:v>Core competencies for public health professionals </c:v>
                </c:pt>
                <c:pt idx="1">
                  <c:v>Quad Council Public Health Nursing Competencies </c:v>
                </c:pt>
                <c:pt idx="2">
                  <c:v>Informatics competencies for public health professionals </c:v>
                </c:pt>
                <c:pt idx="3">
                  <c:v>National Leaderhip Network Competencies</c:v>
                </c:pt>
                <c:pt idx="4">
                  <c:v>Other Competencies</c:v>
                </c:pt>
              </c:strCache>
            </c:strRef>
          </c:cat>
          <c:val>
            <c:numRef>
              <c:f>'Chapt 4 Figures'!$C$178:$C$182</c:f>
              <c:numCache>
                <c:formatCode>0</c:formatCode>
                <c:ptCount val="5"/>
                <c:pt idx="0">
                  <c:v>61.224489795918345</c:v>
                </c:pt>
                <c:pt idx="1">
                  <c:v>38.775510204081883</c:v>
                </c:pt>
                <c:pt idx="2">
                  <c:v>32.653061224489811</c:v>
                </c:pt>
                <c:pt idx="3">
                  <c:v>18.367346938775434</c:v>
                </c:pt>
                <c:pt idx="4">
                  <c:v>8.1632653061224492</c:v>
                </c:pt>
              </c:numCache>
            </c:numRef>
          </c:val>
        </c:ser>
        <c:gapWidth val="100"/>
        <c:axId val="33780480"/>
        <c:axId val="33782016"/>
      </c:barChart>
      <c:catAx>
        <c:axId val="3378048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3782016"/>
        <c:crosses val="autoZero"/>
        <c:auto val="1"/>
        <c:lblAlgn val="ctr"/>
        <c:lblOffset val="100"/>
      </c:catAx>
      <c:valAx>
        <c:axId val="33782016"/>
        <c:scaling>
          <c:orientation val="minMax"/>
          <c:max val="10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="0" dirty="0"/>
                  <a:t>Percent</a:t>
                </a:r>
              </a:p>
            </c:rich>
          </c:tx>
          <c:layout/>
        </c:title>
        <c:numFmt formatCode="0" sourceLinked="0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3780480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5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'Chapt 4 Figures'!$F$247</c:f>
              <c:strCache>
                <c:ptCount val="1"/>
                <c:pt idx="0">
                  <c:v>2010 Survey</c:v>
                </c:pt>
              </c:strCache>
            </c:strRef>
          </c:tx>
          <c:spPr>
            <a:solidFill>
              <a:srgbClr val="EB641B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6</a:t>
                    </a:r>
                    <a:r>
                      <a:rPr lang="en-US" dirty="0" smtClean="0"/>
                      <a:t>4%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3</a:t>
                    </a:r>
                    <a:r>
                      <a:rPr lang="en-US" dirty="0" smtClean="0"/>
                      <a:t>8%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en-US" dirty="0" smtClean="0"/>
                      <a:t>6%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3"/>
              <c:layout>
                <c:manualLayout>
                  <c:x val="0"/>
                  <c:y val="8.589863767029121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en-US" dirty="0" smtClean="0"/>
                      <a:t>6%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4"/>
              <c:layout>
                <c:manualLayout>
                  <c:x val="-4.6296296296296502E-3"/>
                  <c:y val="8.00875040488630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en-US" dirty="0" smtClean="0"/>
                      <a:t>0%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5"/>
              <c:layout>
                <c:manualLayout>
                  <c:x val="0"/>
                  <c:y val="6.639076365454384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3</a:t>
                    </a:r>
                    <a:r>
                      <a:rPr lang="en-US" dirty="0" smtClean="0"/>
                      <a:t>0%</a:t>
                    </a:r>
                    <a:endParaRPr lang="en-US" dirty="0"/>
                  </a:p>
                </c:rich>
              </c:tx>
              <c:dLblPos val="inEnd"/>
              <c:showVal val="1"/>
            </c:dLbl>
            <c:numFmt formatCode="#,##0" sourceLinked="0"/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Val val="1"/>
          </c:dLbls>
          <c:cat>
            <c:strRef>
              <c:f>'Chapt 4 Figures'!$A$230:$A$236</c:f>
              <c:strCache>
                <c:ptCount val="7"/>
                <c:pt idx="0">
                  <c:v>M.D.</c:v>
                </c:pt>
                <c:pt idx="1">
                  <c:v>MPH</c:v>
                </c:pt>
                <c:pt idx="2">
                  <c:v>BS</c:v>
                </c:pt>
                <c:pt idx="3">
                  <c:v>BA</c:v>
                </c:pt>
                <c:pt idx="4">
                  <c:v>MBA</c:v>
                </c:pt>
                <c:pt idx="5">
                  <c:v>J.D.</c:v>
                </c:pt>
                <c:pt idx="6">
                  <c:v>Other</c:v>
                </c:pt>
              </c:strCache>
            </c:strRef>
          </c:cat>
          <c:val>
            <c:numRef>
              <c:f>'Chapt 4 Figures'!$C$230:$C$236</c:f>
              <c:numCache>
                <c:formatCode>0</c:formatCode>
                <c:ptCount val="7"/>
                <c:pt idx="0">
                  <c:v>64</c:v>
                </c:pt>
                <c:pt idx="1">
                  <c:v>38</c:v>
                </c:pt>
                <c:pt idx="2">
                  <c:v>16</c:v>
                </c:pt>
                <c:pt idx="3">
                  <c:v>16</c:v>
                </c:pt>
                <c:pt idx="4">
                  <c:v>10</c:v>
                </c:pt>
                <c:pt idx="5">
                  <c:v>6</c:v>
                </c:pt>
                <c:pt idx="6">
                  <c:v>30</c:v>
                </c:pt>
              </c:numCache>
            </c:numRef>
          </c:val>
        </c:ser>
        <c:ser>
          <c:idx val="1"/>
          <c:order val="1"/>
          <c:tx>
            <c:strRef>
              <c:f>'Chapt 4 Figures'!$F$248</c:f>
              <c:strCache>
                <c:ptCount val="1"/>
                <c:pt idx="0">
                  <c:v>2007 Survey</c:v>
                </c:pt>
              </c:strCache>
            </c:strRef>
          </c:tx>
          <c:spPr>
            <a:solidFill>
              <a:srgbClr val="FABE90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62%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34%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16%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3"/>
              <c:layout>
                <c:manualLayout>
                  <c:x val="0"/>
                  <c:y val="8.801118610173724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14%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4"/>
              <c:layout>
                <c:manualLayout>
                  <c:x val="2.1365838885524136E-3"/>
                  <c:y val="7.322428446444194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8%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5"/>
              <c:layout>
                <c:manualLayout>
                  <c:x val="0"/>
                  <c:y val="7.610642419697541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10%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6"/>
              <c:layout>
                <c:manualLayout>
                  <c:x val="0"/>
                  <c:y val="6.75840519935009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38%</a:t>
                    </a:r>
                    <a:endParaRPr lang="en-US" dirty="0"/>
                  </a:p>
                </c:rich>
              </c:tx>
              <c:dLblPos val="outEnd"/>
              <c:showVal val="1"/>
            </c:dLbl>
            <c:numFmt formatCode="#,##0" sourceLinked="0"/>
            <c:dLblPos val="inEnd"/>
            <c:showVal val="1"/>
          </c:dLbls>
          <c:cat>
            <c:strRef>
              <c:f>'Chapt 4 Figures'!$A$230:$A$236</c:f>
              <c:strCache>
                <c:ptCount val="7"/>
                <c:pt idx="0">
                  <c:v>M.D.</c:v>
                </c:pt>
                <c:pt idx="1">
                  <c:v>MPH</c:v>
                </c:pt>
                <c:pt idx="2">
                  <c:v>BS</c:v>
                </c:pt>
                <c:pt idx="3">
                  <c:v>BA</c:v>
                </c:pt>
                <c:pt idx="4">
                  <c:v>MBA</c:v>
                </c:pt>
                <c:pt idx="5">
                  <c:v>J.D.</c:v>
                </c:pt>
                <c:pt idx="6">
                  <c:v>Other</c:v>
                </c:pt>
              </c:strCache>
            </c:strRef>
          </c:cat>
          <c:val>
            <c:numRef>
              <c:f>'Chapt 4 Figures'!$E$230:$E$236</c:f>
              <c:numCache>
                <c:formatCode>0</c:formatCode>
                <c:ptCount val="7"/>
                <c:pt idx="0">
                  <c:v>62</c:v>
                </c:pt>
                <c:pt idx="1">
                  <c:v>34</c:v>
                </c:pt>
                <c:pt idx="2">
                  <c:v>16</c:v>
                </c:pt>
                <c:pt idx="3">
                  <c:v>14.000000000000002</c:v>
                </c:pt>
                <c:pt idx="4">
                  <c:v>8</c:v>
                </c:pt>
                <c:pt idx="5">
                  <c:v>10</c:v>
                </c:pt>
                <c:pt idx="6">
                  <c:v>38</c:v>
                </c:pt>
              </c:numCache>
            </c:numRef>
          </c:val>
        </c:ser>
        <c:gapWidth val="28"/>
        <c:axId val="34420992"/>
        <c:axId val="34459648"/>
      </c:barChart>
      <c:catAx>
        <c:axId val="34420992"/>
        <c:scaling>
          <c:orientation val="minMax"/>
        </c:scaling>
        <c:axPos val="b"/>
        <c:tickLblPos val="nextTo"/>
        <c:crossAx val="34459648"/>
        <c:crosses val="autoZero"/>
        <c:auto val="1"/>
        <c:lblAlgn val="ctr"/>
        <c:lblOffset val="100"/>
      </c:catAx>
      <c:valAx>
        <c:axId val="34459648"/>
        <c:scaling>
          <c:orientation val="minMax"/>
          <c:max val="10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Percent</a:t>
                </a:r>
              </a:p>
            </c:rich>
          </c:tx>
          <c:layout/>
        </c:title>
        <c:numFmt formatCode="0" sourceLinked="0"/>
        <c:tickLblPos val="nextTo"/>
        <c:crossAx val="34420992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[1]table!$A$70:$A$75</c:f>
              <c:strCache>
                <c:ptCount val="1"/>
                <c:pt idx="0">
                  <c:v>39753 39814 39995 40179 40391 40575</c:v>
                </c:pt>
              </c:strCache>
            </c:strRef>
          </c:tx>
          <c:spPr>
            <a:solidFill>
              <a:schemeClr val="accent3"/>
            </a:solidFill>
          </c:spPr>
          <c:dLbls>
            <c:dLbl>
              <c:idx val="0"/>
              <c:layout>
                <c:manualLayout>
                  <c:x val="1.5873015873015741E-3"/>
                  <c:y val="9.7237580341071661E-2"/>
                </c:manualLayout>
              </c:layout>
              <c:showVal val="1"/>
            </c:dLbl>
            <c:dLbl>
              <c:idx val="1"/>
              <c:layout>
                <c:manualLayout>
                  <c:x val="1.5873015873015901E-3"/>
                  <c:y val="9.4290986997403112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0.10313076702840963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0.11197054705941586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9.1344393653734007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0.1031307670284097"/>
                </c:manualLayout>
              </c:layout>
              <c:showVal val="1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</c:dLbls>
          <c:cat>
            <c:numRef>
              <c:f>'Figure 2'!$A$70:$A$75</c:f>
              <c:numCache>
                <c:formatCode>[$-409]mmmm\-yy;@</c:formatCode>
                <c:ptCount val="6"/>
                <c:pt idx="0">
                  <c:v>39753</c:v>
                </c:pt>
                <c:pt idx="1">
                  <c:v>39814</c:v>
                </c:pt>
                <c:pt idx="2">
                  <c:v>39995</c:v>
                </c:pt>
                <c:pt idx="3">
                  <c:v>40179</c:v>
                </c:pt>
                <c:pt idx="4">
                  <c:v>40391</c:v>
                </c:pt>
                <c:pt idx="5">
                  <c:v>40575</c:v>
                </c:pt>
              </c:numCache>
            </c:numRef>
          </c:cat>
          <c:val>
            <c:numRef>
              <c:f>[1]table!$B$70:$B$75</c:f>
              <c:numCache>
                <c:formatCode>General</c:formatCode>
                <c:ptCount val="6"/>
                <c:pt idx="0">
                  <c:v>12</c:v>
                </c:pt>
                <c:pt idx="1">
                  <c:v>22</c:v>
                </c:pt>
                <c:pt idx="2">
                  <c:v>35</c:v>
                </c:pt>
                <c:pt idx="3">
                  <c:v>39</c:v>
                </c:pt>
                <c:pt idx="4">
                  <c:v>40</c:v>
                </c:pt>
                <c:pt idx="5">
                  <c:v>43</c:v>
                </c:pt>
              </c:numCache>
            </c:numRef>
          </c:val>
        </c:ser>
        <c:gapWidth val="100"/>
        <c:axId val="34464128"/>
        <c:axId val="34465664"/>
      </c:barChart>
      <c:catAx>
        <c:axId val="34464128"/>
        <c:scaling>
          <c:orientation val="minMax"/>
        </c:scaling>
        <c:axPos val="b"/>
        <c:numFmt formatCode="[$-409]mmmm\-yy;@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4465664"/>
        <c:crosses val="autoZero"/>
        <c:lblAlgn val="ctr"/>
        <c:lblOffset val="0"/>
        <c:tickLblSkip val="1"/>
        <c:tickMarkSkip val="1"/>
      </c:catAx>
      <c:valAx>
        <c:axId val="34465664"/>
        <c:scaling>
          <c:orientation val="minMax"/>
          <c:max val="55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4464128"/>
        <c:crosses val="autoZero"/>
        <c:crossBetween val="between"/>
        <c:majorUnit val="5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5"/>
  <c:chart>
    <c:autoTitleDeleted val="1"/>
    <c:plotArea>
      <c:layout/>
      <c:bar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-3.0864197530864296E-3"/>
                  <c:y val="0.106629264673455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50%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"/>
                  <c:y val="0.1206594310778570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56%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1.5432098765432154E-3"/>
                  <c:y val="0.1122413312352160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56%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0"/>
                  <c:y val="0.1122413312352160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89%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-1.5432098765432154E-3"/>
                  <c:y val="0.1122413312352160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89%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'Figure 1'!$A$3:$A$7</c:f>
              <c:strCache>
                <c:ptCount val="5"/>
                <c:pt idx="0">
                  <c:v>Layoffs</c:v>
                </c:pt>
                <c:pt idx="1">
                  <c:v>Entire Programs Cut</c:v>
                </c:pt>
                <c:pt idx="2">
                  <c:v>Imposed Mandatory Furlough</c:v>
                </c:pt>
                <c:pt idx="3">
                  <c:v>Loss of Staff by Attrition</c:v>
                </c:pt>
                <c:pt idx="4">
                  <c:v>Reduced Services</c:v>
                </c:pt>
              </c:strCache>
            </c:strRef>
          </c:cat>
          <c:val>
            <c:numRef>
              <c:f>'Figure 1'!$B$3:$B$7</c:f>
              <c:numCache>
                <c:formatCode>General</c:formatCode>
                <c:ptCount val="5"/>
                <c:pt idx="0">
                  <c:v>50</c:v>
                </c:pt>
                <c:pt idx="1">
                  <c:v>56</c:v>
                </c:pt>
                <c:pt idx="2">
                  <c:v>56</c:v>
                </c:pt>
                <c:pt idx="3">
                  <c:v>89</c:v>
                </c:pt>
                <c:pt idx="4">
                  <c:v>89</c:v>
                </c:pt>
              </c:numCache>
            </c:numRef>
          </c:val>
        </c:ser>
        <c:axId val="34573696"/>
        <c:axId val="38372480"/>
      </c:barChart>
      <c:catAx>
        <c:axId val="3457369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8372480"/>
        <c:crosses val="autoZero"/>
        <c:auto val="1"/>
        <c:lblAlgn val="ctr"/>
        <c:lblOffset val="100"/>
      </c:catAx>
      <c:valAx>
        <c:axId val="3837248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457369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chemeClr val="accent3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18%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19%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22%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24%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27%</a:t>
                    </a:r>
                    <a:endParaRPr lang="en-US" dirty="0"/>
                  </a:p>
                </c:rich>
              </c:tx>
              <c:dLblPos val="inEnd"/>
              <c:showVal val="1"/>
            </c:dLbl>
            <c:numFmt formatCode="#,##0" sourceLinked="0"/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Val val="1"/>
          </c:dLbls>
          <c:cat>
            <c:strRef>
              <c:f>'Chapt 4 Figures'!$A$110:$A$114</c:f>
              <c:strCache>
                <c:ptCount val="5"/>
                <c:pt idx="0">
                  <c:v>FY10</c:v>
                </c:pt>
                <c:pt idx="1">
                  <c:v>FY11</c:v>
                </c:pt>
                <c:pt idx="2">
                  <c:v>FY12</c:v>
                </c:pt>
                <c:pt idx="3">
                  <c:v>FY13</c:v>
                </c:pt>
                <c:pt idx="4">
                  <c:v>FY14</c:v>
                </c:pt>
              </c:strCache>
            </c:strRef>
          </c:cat>
          <c:val>
            <c:numRef>
              <c:f>'Chapt 4 Figures'!$C$110:$C$114</c:f>
              <c:numCache>
                <c:formatCode>0.0</c:formatCode>
                <c:ptCount val="5"/>
                <c:pt idx="0">
                  <c:v>18.488333333333145</c:v>
                </c:pt>
                <c:pt idx="1">
                  <c:v>19.202285714285715</c:v>
                </c:pt>
                <c:pt idx="2">
                  <c:v>21.579722222222159</c:v>
                </c:pt>
                <c:pt idx="3">
                  <c:v>24.086969696969689</c:v>
                </c:pt>
                <c:pt idx="4">
                  <c:v>27.029714285714217</c:v>
                </c:pt>
              </c:numCache>
            </c:numRef>
          </c:val>
        </c:ser>
        <c:axId val="34710656"/>
        <c:axId val="34712192"/>
      </c:barChart>
      <c:catAx>
        <c:axId val="3471065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4712192"/>
        <c:crosses val="autoZero"/>
        <c:auto val="1"/>
        <c:lblAlgn val="ctr"/>
        <c:lblOffset val="100"/>
      </c:catAx>
      <c:valAx>
        <c:axId val="34712192"/>
        <c:scaling>
          <c:orientation val="minMax"/>
          <c:max val="10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="0" dirty="0"/>
                  <a:t>Percent</a:t>
                </a:r>
              </a:p>
            </c:rich>
          </c:tx>
          <c:layout/>
        </c:title>
        <c:numFmt formatCode="0" sourceLinked="0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4710656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E18F6-50CB-4604-B85F-2CD01DD97843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0AB36-A0D2-477D-B195-C9F2762F43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presentation addresses state health agency workforce. Information on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number of full-time equivalents, salary and fringe benefits by occupational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classification are also presented. Limited demographic information about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individuals who make up the state health agency workforce is also addressed,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including their age and union membership.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Information for this presentation is taken from two sources: The Profile of State Public Health Survey, or “Profile Survey,” and the Budget Cuts Survey.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Profile Survey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April to November of 2010, the Association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State and Territorial Health Officials (ASTHO)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conducted an online survey of state and territorial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agencies to document their structure, functions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resources. Survey links were e-mailed to senior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deputies in health agencies in the 50 states, 8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territories, and the District of Columbia. The response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rate was 100 percent among the states and D.C.,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 percent overall. The survey and this report were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funded by the Robert Wood Johnson Foundation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Centers for Disease Control and Prevention.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should be noted that these data were collected prior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the gubernatorial elections of 2010. In November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2010, many new governors were elected.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months following the election, new state health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officials were named in over half of the states,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governors initiated reorganizations of state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government that are not captured in this survey.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2007, ASTHO launched its first profile survey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collect data that would provide a complete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accurate picture of state and territorial public health.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2010 ASTHO Profile Survey continues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effort with a more refined, comprehensive survey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tool that has several distinct differences from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2007 survey, including: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Response options for state health agency activities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changed between 2007 and 2010.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planning and quality improvement section was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expanded in 2010 to gain a better understanding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scope of quality improvement initiatives 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state level.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2010 survey included a section on health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information exchange.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Within each section of the survey, some questions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added or removed to better capture state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territorial health agency roles and activities.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2010 ASTHO Profile Survey includes over 300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across the following areas: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State health agency activities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Agency structure, governance and priorities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Workforce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Finance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Planning and quality improvement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Health information exchange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State and territorial health official authority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qualifications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questionnaire was designed to be completed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multiple sittings or by several people. State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territorial health agencies that completed the survey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provided with reports outlining their survey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responses. In some cases, response errors were noted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the data were corrected.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survey is the only regular survey to enumerate the state public </a:t>
            </a:r>
            <a:r>
              <a:rPr lang="en-US" sz="12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workforce.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Budget Cuts Survey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ASTHO surveyed 59 state and territorial public health agencies (SHA) via a web based survey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determine the effects the economic environment is having on SHA budgets and agencies’ ability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protect the public’s health. The survey was fielded three times in fiscal year 2009 (November 2008,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January and July 2009), twice in fiscal year 2010 (January and August 2010) and once in fiscal year 2011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(February 2011) and generated a total of 54 respondents (50 states, three territories, and the District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Columbia).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state health agency workforce includes over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100,000 full-time equivalents, comparable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numbers reported by state health agencies in 2007.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Of the over 100,000 state health agency employees,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27,778 work in local health departments and another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17,333 work in regional or district offices.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Administrative and clerical personnel make up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largest portion of the state health agency workforce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followed by public health nurses.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average number of vacant positions at state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agencies is 288. There are over 12,500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vacancies in state health agencies across the country,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the agencies are only recruiting for 15 percent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vacant positions. Budget cuts and hiring freezes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likely explanations.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Over the next four fiscal years, the percent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employees eligible for retirement is expected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grow steadily from 18 percent in FY10 to 27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percent in FY14.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Over 60 percent of state health agencies use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Core Competencies for Public Health Professionals,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nearly one-third of them use competencies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specialized fields, including nursing, informatics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leadership.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In general, state health officials have significant public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experience before taking office; the average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official has worked in public health for 15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table shows the average number of full-time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equivalents, salary range, and employee and fringe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benefits as a percentage of salary for common state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agency occupational classifications. Salary range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the average of the minimum and maximum salary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reported. In 2010 and 2007, administrative and clerical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personnel comprised the largest portion of the state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agency workforce followed by public health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nurses. On average, public health managers, dentists,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physicians are the highest paid agency employees;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also have the widest salary range. Employee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fringe benefits measured by percentage of salary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similar across all occupational classifications.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health agencies report that the average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employee is 47 years old and the median is 49 years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old; the average years of service is 12. These findings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consistent with findings from the 2007 ASTHO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Public Health Workforce Survey. Employees</a:t>
            </a:r>
            <a:endParaRPr lang="en-US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New England generally have longer tenure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compared to those in other regions. On average,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 employees are slightly younger; for fiscal years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2007–09, the average age of new employees was 40.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on findings from the state health agencies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responded to both the 2010 survey and the 2007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ASTHO State Public Health Workforce Survey (n=25),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average age of new employees has decreased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since 2004. Employees at state health agencies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serve medium-sized populations typically have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younger employees than those serving small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large-sized populations. Union membership varies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across state health agencies: from a low of 3 percent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current state health agency workforce to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 of 98 percent. The mean is 68 percent. State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agencies in New England and the western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regions have higher union membership compared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agencies in other regions.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4.5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health agencies were also asked to provide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compensation information about their leadership other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 the state health official. Average salary range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employee and fringe benefits as a percentage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salary for state health agency leadership are shown here.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average, the chief medical officer is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highest paid member of agency leadership, while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chief information officer and local health department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liaison are the lowest paid. Average employee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fringe benefits are similar across all state health agency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leadership categories.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4.6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Workforce Development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health agencies are committed to workforce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development. The Core Competencies for Public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Professionals reflect the desirable skills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characteristics of public health workers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effectively deliver essential public health services.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competencies are designed to serve as a starting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 or reference for organizations to guide their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workforce development efforts (e.g., recruitment,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training, performance management and workforce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planning) and for public health professionals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manage their career development and learning.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 60 percent of state health agencies use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core competencies, and nearly all agencies are familiar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them. In addition, nearly one-third of state</a:t>
            </a: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agencies use other public health competencies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more specialized fields, including nursing,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informatics and leadership. Decentralized states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frequently indicate using the National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Leadership Network competencies; there are no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differences in the use of competencies by size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population served or geographic region.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graph</a:t>
            </a: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shows some of the most common public health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competencies. The most frequently reported uses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competencies are developing training plans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creating job descriptions.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4.10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mean state health official salary is $158,694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(median is $151,942), and the range is $63,000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$287,800. On average, state health officials are paid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almost $200 per full-time equivalent (range is $7.81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$653.85; n=45). The next slide will show a map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regions of the US.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4.13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Health Officials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health official tenure is wide ranging.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average tenure of officials is almost four years;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the range is less than three months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almost 18 years. The mean number of years in public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before becoming a state health official is just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15 years; the average total number of years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public health is slightly higher (just over 15 years).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Ninety-four percent of state health officials had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executive management experience before assuming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role. State health agencies that serve small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populations are the only ones to report having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health official with no prior executive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management experience.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health officials have varied levels of educational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attainment.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similar number of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health agencies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have a state health official with an M.D. in 2010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compared to 2007. Since 2007, the percentage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state health officials with an MPH has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increased from 33 percent to 38 percent;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percentage of state health officials with an MBA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increased from 8 percent to 10 percent. In fact,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increases were reported across all degrees with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exception of a J.D. and “other.” State health officials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states with medium-sized populations are the only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ones to report having a Ph.D. Other responses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educational attainment include a Doctor of Public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Health; Master of Science in Public Health; nursing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degrees (RN, BSN and MSN); master’s degrees in social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work, public policy or divinity; and doctoral degrees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public health, osteopathic medicine, dentistry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veterinary medicine.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over one-half of state health agencies, the state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official is required by statute to have an M.D.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D.O. State health agencies in the New England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region are more likely to report that the state health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official is required to have an MPH. Twenty percent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state health agencies have a requirement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experience in public health. Almost one-third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states report no official statutory requirement for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 health official.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4.11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Association of State and Territorial Health Officials (ASTHO) has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followed trend of shrinking state budgets since 2008, when it initiated a longitudinal study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investigate the impact of budget cuts on state and territorial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public health agencies (SHA) and the people they serve.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Eighty percent of SHAs reported budget cuts since July 2008, based on the results of the 2009, 2010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2011 ASTHO Budget Cuts Surveys.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Among the 39 respondents that reported receiving one‐time grants in the August 2010 survey, 15 SHAs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received one‐time grants that amounted to 5 ‐ 10% of their total budget and 10 health agencies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received one‐time grants that represented more than 10% of their total budget. Among the 43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respondents that reported receiving one‐time grants in the February 2011 survey, 16 SHAs received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one‐time grants that totaled 5‐10% of their total budget and 7 health agencies received one‐time grants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totaled more than 10% of their total budget.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 that this graph depicts number of SHAs, where as others graphs have indicated percentage.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2 – Budget Cuts Research Brief, May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Job Loss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 16,450 state jobs have been lost in central, local, and regional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offices. Over 14,700 state employees in central offices lost their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jobs and about 1,740 state employees assigned to local/regional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offices lost jobs. Since July 2008, 89% of all state and territorial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agencies have experienced job losses.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 half (53%) of all health agencies imposed furloughs in FY10.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Well over 115,000 furlough days were taken by state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employees in central offices – the equivalent loss of over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500 full‐time workers.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Approximately 4,400 furlough days were taken by state employees assigned to local/regional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offices ‐ the equivalent of 19 full‐time workers.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Over a quarter (27%) of all health agencies imposed furloughs in the first half of FY11.2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112,595 furlough days were taken by state employees in central offices – the equivalent loss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 490 full‐time workers.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843 furlough days were taken by state employees assigned to local/regional offices ‐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equivalent of 3.6 full‐time workers.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latest job loss survey by NACCHO found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that, in addition to the 14,700 state jobs lost in central offices, local health departments lost 34,400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positions from 2008 to 2010 as a result of budget‐related cuts. Therefore, a total of 49,100 jobs have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been lost in state and local health agencies since 2008.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 – Budget Cuts Research Brief, May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 the next four fiscal years, the mean percentage of current full-time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classified employees who will be eligible for retirement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expected to increase from 18 percent in FY10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 percent in FY14.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4.8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Continuous budget cuts are forcing state health agencies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eliminate or drastically reduce programs and services aimed 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protecting the public’s health. This table lists the ten programs most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frequently cut, as reported since July 2008. Agencies are concerned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additional state budget cuts, combined with the loss of onetime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federal grants, will further undermine their ability to provide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vital prevention and disease treatment programs.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 – Budget Cuts Research Brief, May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0AB36-A0D2-477D-B195-C9F2762F4361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1B182C6-3EF4-4CD6-92EB-410C9CC78650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BC481-D03D-406E-91A0-DCBA46DD8DAC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B52C38-14AC-4E2F-A38E-22C7822DEE98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4A5788-FF02-4B6A-B0D4-B5494550AE42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A5DA56-E09A-43EA-9668-41403AE1B3BD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3991F-FD09-4DBA-9079-53158973384C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7A2C47-1B79-4649-8B8F-18E7B6B74EB1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6F85A4E-2AAE-4E68-9F71-3D7FC1940BC9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E6738B-DDBF-42B9-8C40-E6A2221914EB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161791-12C0-42CE-8A86-441F9D9D9F24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BC0D70-2F84-4302-8186-0D76B9F2007E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8825F36-6A20-4476-8AF7-72B6C5A9CEC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8755611-D9FB-476E-8F90-F975707938F3}" type="datetime1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A97DDBE-461E-4AEF-AFC2-6D7C365C93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40000">
              <a:schemeClr val="bg1">
                <a:tint val="65000"/>
                <a:satMod val="300000"/>
              </a:schemeClr>
            </a:gs>
            <a:gs pos="100000">
              <a:schemeClr val="bg1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State Public Health Workforce</a:t>
            </a:r>
            <a:endParaRPr lang="en-US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Key findings from the ASTHO Profile of State Public Health, Volume 2</a:t>
            </a:r>
          </a:p>
          <a:p>
            <a:endParaRPr lang="en-US" sz="2800" dirty="0" smtClean="0"/>
          </a:p>
          <a:p>
            <a:r>
              <a:rPr lang="en-US" sz="2800" dirty="0" smtClean="0"/>
              <a:t>Jim Pearsol</a:t>
            </a:r>
          </a:p>
          <a:p>
            <a:r>
              <a:rPr lang="en-US" sz="2800" dirty="0" smtClean="0"/>
              <a:t>Chief Program Officer</a:t>
            </a:r>
          </a:p>
          <a:p>
            <a:r>
              <a:rPr lang="en-US" sz="2800" dirty="0" smtClean="0"/>
              <a:t>ASTHO</a:t>
            </a:r>
            <a:endParaRPr lang="en-US" sz="2800" dirty="0"/>
          </a:p>
        </p:txBody>
      </p:sp>
      <p:pic>
        <p:nvPicPr>
          <p:cNvPr id="6" name="Picture 5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pic>
        <p:nvPicPr>
          <p:cNvPr id="4" name="Picture 3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3048000" y="1447800"/>
            <a:ext cx="5410200" cy="426720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16634" y="1447800"/>
            <a:ext cx="5326966" cy="426720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143000" y="2311569"/>
            <a:ext cx="1905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/>
              <a:t>Fielded in 2007 and 2010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/>
              <a:t>Longer survey about general structure and functions of state health agencies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2274332"/>
            <a:ext cx="2514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/>
              <a:t>Funded by CDC </a:t>
            </a:r>
          </a:p>
          <a:p>
            <a:pPr>
              <a:spcAft>
                <a:spcPts val="600"/>
              </a:spcAft>
            </a:pPr>
            <a:r>
              <a:rPr lang="en-US" sz="1600" dirty="0" smtClean="0"/>
              <a:t>and RWJF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/>
              <a:t>100% response rate among states and DC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/>
              <a:t>Surveys revised to improve clarity of questions and breadth of data collected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6096000" y="2297668"/>
            <a:ext cx="20574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/>
              <a:t>Fielded three times in FY09, twice in FY10, and once in FY11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/>
              <a:t>Shorter, more targeted survey about budget cuts, workforce, and program reductions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5334000" y="18288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Budget Cuts Survey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524000" y="18288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Profile Survey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05000" y="4267200"/>
            <a:ext cx="1981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/>
              <a:t>Only regular enumeration survey of state public health workforce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81328"/>
            <a:ext cx="8305800" cy="4843272"/>
          </a:xfrm>
        </p:spPr>
        <p:txBody>
          <a:bodyPr numCol="1">
            <a:normAutofit fontScale="925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Over 100,000 </a:t>
            </a:r>
            <a:r>
              <a:rPr lang="en-US" b="1" dirty="0" smtClean="0"/>
              <a:t>FTEs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Over 60% of state health agencies use the </a:t>
            </a:r>
            <a:r>
              <a:rPr lang="en-US" sz="2800" b="1" dirty="0" smtClean="0"/>
              <a:t>Core Competencies </a:t>
            </a:r>
            <a:r>
              <a:rPr lang="en-US" sz="2800" dirty="0" smtClean="0"/>
              <a:t>for Public Health Professionals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State health officials have significant public health </a:t>
            </a:r>
            <a:r>
              <a:rPr lang="en-US" sz="2800" b="1" dirty="0" smtClean="0"/>
              <a:t>experience</a:t>
            </a:r>
            <a:r>
              <a:rPr lang="en-US" sz="2800" dirty="0" smtClean="0"/>
              <a:t> before taking office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Over 12,400 </a:t>
            </a:r>
            <a:r>
              <a:rPr lang="en-US" sz="2800" b="1" dirty="0" smtClean="0"/>
              <a:t>vacancies</a:t>
            </a:r>
            <a:r>
              <a:rPr lang="en-US" sz="2800" dirty="0" smtClean="0"/>
              <a:t>; average of 288 per state</a:t>
            </a:r>
            <a:endParaRPr lang="en-US" sz="2800" b="1" dirty="0" smtClean="0"/>
          </a:p>
          <a:p>
            <a:pPr>
              <a:spcAft>
                <a:spcPts val="1200"/>
              </a:spcAft>
            </a:pPr>
            <a:r>
              <a:rPr lang="en-US" sz="2800" dirty="0" smtClean="0"/>
              <a:t>Growing number of employees eligible for </a:t>
            </a:r>
            <a:r>
              <a:rPr lang="en-US" sz="2800" b="1" dirty="0" smtClean="0"/>
              <a:t>retirement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Budget cuts have resulted in</a:t>
            </a:r>
            <a:r>
              <a:rPr lang="en-US" sz="2800" b="1" dirty="0" smtClean="0"/>
              <a:t> workforce reductions</a:t>
            </a:r>
            <a:r>
              <a:rPr lang="en-US" sz="2800" dirty="0" smtClean="0"/>
              <a:t> and </a:t>
            </a:r>
            <a:r>
              <a:rPr lang="en-US" sz="2800" b="1" dirty="0" smtClean="0"/>
              <a:t>program cuts</a:t>
            </a:r>
            <a:endParaRPr lang="en-US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Findings</a:t>
            </a:r>
            <a:endParaRPr lang="en-US" dirty="0"/>
          </a:p>
        </p:txBody>
      </p:sp>
      <p:pic>
        <p:nvPicPr>
          <p:cNvPr id="6" name="Picture 5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783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609600"/>
                <a:gridCol w="1066800"/>
                <a:gridCol w="1066800"/>
                <a:gridCol w="1066800"/>
                <a:gridCol w="2133600"/>
              </a:tblGrid>
              <a:tr h="3904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Occupational Classifications 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/>
                        <a:t>#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FTEs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Minimum Salary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Maximum Salary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/>
                        <a:t>Average Employee Benefits </a:t>
                      </a:r>
                      <a:r>
                        <a:rPr lang="en-US" sz="1200" u="none" strike="noStrike" dirty="0"/>
                        <a:t>(as a </a:t>
                      </a:r>
                      <a:r>
                        <a:rPr lang="en-US" sz="1200" u="none" strike="noStrike" dirty="0" smtClean="0"/>
                        <a:t>percentage </a:t>
                      </a:r>
                      <a:r>
                        <a:rPr lang="en-US" sz="1200" u="none" strike="noStrike" dirty="0"/>
                        <a:t>of salary)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Administrative or clerical personnel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45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415.9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$22,678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$66,228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38.9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Public Health Nurse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/>
                        <a:t>43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256.3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$43,085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$85,025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38.0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Environmental Health Worker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40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144.2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$35,329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$85,743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37.4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Social Worker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102.0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$35,069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$67,605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36.1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Laboratory Worker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43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94.3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$27,029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$82,516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38.6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Public Health Manager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42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90.3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$51,338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$133,955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37.1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Epidemiologist/Statistician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45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57.9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$40,706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$85,910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37.9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Health Educator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44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57.4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$37,423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$70,430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38.5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Public Health Informatics Specialist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42.4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$41,649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$88,197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37.2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Nutritionist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44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35.6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$38,758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$69,046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38.4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Public Health Physician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30.6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$99,446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$173,726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35.9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Public Health Dentist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23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10.2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$83,639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$124,391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35.9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Public Information Specialist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8.7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$52,100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$78,181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38.0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Primary Care Office Director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3.0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$57,410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$82,974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36.7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/>
                        <a:t>Preparedness Director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42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1.0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$80,021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$110,930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36.8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Salary Ranges and Fringe Benefits for Common Occupations</a:t>
            </a:r>
            <a:endParaRPr lang="en-US" dirty="0"/>
          </a:p>
        </p:txBody>
      </p:sp>
      <p:pic>
        <p:nvPicPr>
          <p:cNvPr id="6" name="Picture 5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576736"/>
          <a:ext cx="7162800" cy="2614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609600"/>
                <a:gridCol w="1066800"/>
                <a:gridCol w="1066800"/>
                <a:gridCol w="2133600"/>
              </a:tblGrid>
              <a:tr h="3904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/>
                        <a:t>Occupational Classifications 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/>
                        <a:t>#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/>
                        <a:t>Minimum Salary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/>
                        <a:t>Maximum Salary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/>
                        <a:t>Average Employee Benefits </a:t>
                      </a:r>
                      <a:r>
                        <a:rPr lang="en-US" sz="1200" u="none" strike="noStrike" dirty="0"/>
                        <a:t>(as a percentage of salary)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816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/>
                        <a:t>Senior Deputy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41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$88,835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$130,069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36.0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816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/>
                        <a:t>Chief Medical Officer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$138,545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$199,613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36.9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816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/>
                        <a:t>Chief Financial Officer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$84,839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$112,459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36.4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816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/>
                        <a:t>Chief Information Officer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$67,522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$106,513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36.6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816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/>
                        <a:t>State/Territorial Epidemiologist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37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$97,581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$148,413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34.8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816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/>
                        <a:t>State/Territorial Laboratory Director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37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$78,346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$113,175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35.8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816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/>
                        <a:t>Local Health Department Liaison 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$67,871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$110,069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/>
                        <a:t>36.4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Salary Ranges and Fringe Benefits for Leadership Positions</a:t>
            </a:r>
            <a:endParaRPr lang="en-US" dirty="0"/>
          </a:p>
        </p:txBody>
      </p:sp>
      <p:pic>
        <p:nvPicPr>
          <p:cNvPr id="6" name="Picture 5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Public Health Competencies</a:t>
            </a:r>
            <a:endParaRPr lang="en-US" dirty="0"/>
          </a:p>
        </p:txBody>
      </p:sp>
      <p:pic>
        <p:nvPicPr>
          <p:cNvPr id="6" name="Picture 5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 Health Official Salary </a:t>
            </a:r>
            <a:br>
              <a:rPr lang="en-US" dirty="0" smtClean="0"/>
            </a:br>
            <a:r>
              <a:rPr lang="en-US" dirty="0" smtClean="0"/>
              <a:t>by Region</a:t>
            </a:r>
            <a:endParaRPr lang="en-US" dirty="0"/>
          </a:p>
        </p:txBody>
      </p:sp>
      <p:pic>
        <p:nvPicPr>
          <p:cNvPr id="6" name="Picture 5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711960"/>
          <a:ext cx="8229600" cy="2580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Region</a:t>
                      </a:r>
                      <a:endParaRPr lang="en-US" sz="1800" b="1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Average SHO Salary </a:t>
                      </a:r>
                      <a:endParaRPr lang="en-US" sz="1800" b="1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Median SHO Salary</a:t>
                      </a:r>
                      <a:endParaRPr lang="en-US" sz="1800" b="1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/>
                        <a:t>South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$193,240 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$200,000 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/>
                        <a:t>West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$157,130 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$141,550 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/>
                        <a:t>Mid-Atlantic and Great Lakes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$142,300 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$145,000 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/>
                        <a:t>Mountain/Midwest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$141,190 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$133,000 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/>
                        <a:t>New England and Atlantic Territories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$139,320 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/>
                        <a:t>$139,610 </a:t>
                      </a:r>
                      <a:endParaRPr lang="en-US" sz="1800" b="0" i="0" u="none" strike="noStrike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Educational Attainment of </a:t>
            </a:r>
            <a:br>
              <a:rPr lang="en-US" dirty="0" smtClean="0"/>
            </a:br>
            <a:r>
              <a:rPr lang="en-US" dirty="0" smtClean="0"/>
              <a:t>State Health Officials</a:t>
            </a:r>
            <a:endParaRPr lang="en-US" dirty="0"/>
          </a:p>
        </p:txBody>
      </p:sp>
      <p:pic>
        <p:nvPicPr>
          <p:cNvPr id="6" name="Picture 5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States with New SHOs</a:t>
            </a:r>
            <a:endParaRPr lang="en-US" dirty="0"/>
          </a:p>
        </p:txBody>
      </p:sp>
      <p:pic>
        <p:nvPicPr>
          <p:cNvPr id="4" name="Picture 3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  <p:pic>
        <p:nvPicPr>
          <p:cNvPr id="11" name="Content Placeholder 10" descr="New SHOs, Oct 2011 with labels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914785" y="1481138"/>
            <a:ext cx="7314429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Number of State Health Agencies Reporting Budget Cuts</a:t>
            </a:r>
            <a:endParaRPr lang="en-US" dirty="0"/>
          </a:p>
        </p:txBody>
      </p:sp>
      <p:pic>
        <p:nvPicPr>
          <p:cNvPr id="6" name="Picture 5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685800" y="1481138"/>
          <a:ext cx="8001000" cy="4310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2590800"/>
            <a:ext cx="400110" cy="1524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dirty="0" smtClean="0"/>
              <a:t>Number of SHAs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114800" y="5791200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Survey date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Reduced Workforce Capacity</a:t>
            </a:r>
            <a:endParaRPr lang="en-US" dirty="0"/>
          </a:p>
        </p:txBody>
      </p:sp>
      <p:pic>
        <p:nvPicPr>
          <p:cNvPr id="6" name="Picture 5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" y="2667000"/>
            <a:ext cx="400110" cy="1066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dirty="0" smtClean="0"/>
              <a:t>Percent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352800" y="6019800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Type of workforce capacity reduction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FTEs Eligible for Retirement</a:t>
            </a:r>
            <a:endParaRPr lang="en-US" dirty="0"/>
          </a:p>
        </p:txBody>
      </p:sp>
      <p:pic>
        <p:nvPicPr>
          <p:cNvPr id="6" name="Picture 5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1295400"/>
          <a:ext cx="8229600" cy="491553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105400"/>
                <a:gridCol w="1676400"/>
                <a:gridCol w="1447800"/>
              </a:tblGrid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Program area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#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latin typeface="Calibri"/>
                        </a:rPr>
                        <a:t> of SHAs reporting </a:t>
                      </a: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cuts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Percentage of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latin typeface="Calibri"/>
                        </a:rPr>
                        <a:t> SHAs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HIV, AIDS and STDs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Disease-specific programs (e.g. Heart disease,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Parkinson’s, Alzheimer's,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Tuberculosis, Cystic Fibrosis, Asthma, Epilepsy)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31%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Tobacco prevention and control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30%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Immunization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28%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Public health hospitals and clinics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28%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Laboratory services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28%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Teen pregnancy prevention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26%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Workforce and quality improvement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Cancer programs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20%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Prevention Programs (includes health education &amp; promotion)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Cuts</a:t>
            </a:r>
            <a:endParaRPr lang="en-US" dirty="0"/>
          </a:p>
        </p:txBody>
      </p:sp>
      <p:pic>
        <p:nvPicPr>
          <p:cNvPr id="4" name="Picture 3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5715000"/>
            <a:ext cx="8229600" cy="457200"/>
          </a:xfrm>
        </p:spPr>
        <p:txBody>
          <a:bodyPr>
            <a:normAutofit/>
          </a:bodyPr>
          <a:lstStyle/>
          <a:p>
            <a:r>
              <a:rPr lang="en-US" dirty="0" smtClean="0"/>
              <a:t>http://www.astho.org/Research/Major-Publications/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8229600" cy="39417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Jim Pearsol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Chief Program Officer, Public Health Performance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Association of State and Territorial Health Officials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571-527-3162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jpearsol@astho.org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3" descr="ASTHO-Logo-72dp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The Centers for Disease Control and Prevention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The Robert Wood Johnson Foundation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Katherine Barbacci, MPP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Paul Jarris, MD, MBA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Nikki </a:t>
            </a:r>
            <a:r>
              <a:rPr lang="en-US" dirty="0" err="1" smtClean="0"/>
              <a:t>Lawhorn</a:t>
            </a:r>
            <a:r>
              <a:rPr lang="en-US" dirty="0" smtClean="0"/>
              <a:t>, MPP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Alison Mendoza, MPH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Katie Sellers, </a:t>
            </a:r>
            <a:r>
              <a:rPr lang="en-US" dirty="0" err="1" smtClean="0"/>
              <a:t>DrPH</a:t>
            </a:r>
            <a:r>
              <a:rPr lang="en-US" dirty="0" smtClean="0"/>
              <a:t>, CPH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pic>
        <p:nvPicPr>
          <p:cNvPr id="4" name="Picture 3" descr="ASTHO-Logo-72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Jim Pearsol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sz="2400" dirty="0" smtClean="0">
              <a:latin typeface="+mj-lt"/>
            </a:endParaRP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The </a:t>
            </a:r>
            <a:r>
              <a:rPr lang="en-US" sz="2400" dirty="0">
                <a:latin typeface="+mj-lt"/>
              </a:rPr>
              <a:t>following personal financial relationships with commercial interests relevant to this presentation existed during the past 12 months</a:t>
            </a:r>
            <a:r>
              <a:rPr lang="en-US" sz="2400" dirty="0" smtClean="0">
                <a:latin typeface="+mj-lt"/>
              </a:rPr>
              <a:t>: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sz="2400" dirty="0" smtClean="0">
              <a:latin typeface="+mj-lt"/>
            </a:endParaRP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No relationships to disclose</a:t>
            </a:r>
            <a:endParaRPr lang="en-US" sz="2400" dirty="0">
              <a:latin typeface="+mj-lt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Presenter Disclosures</a:t>
            </a:r>
            <a:endParaRPr lang="en-US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6" name="Picture 5" descr="ASTHO-Logo-72dp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0" y="6248400"/>
            <a:ext cx="1066800" cy="400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1878</TotalTime>
  <Words>3152</Words>
  <Application>Microsoft Office PowerPoint</Application>
  <PresentationFormat>On-screen Show (4:3)</PresentationFormat>
  <Paragraphs>589</Paragraphs>
  <Slides>16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State Public Health Workforce</vt:lpstr>
      <vt:lpstr>Background</vt:lpstr>
      <vt:lpstr>Key Findings</vt:lpstr>
      <vt:lpstr>Salary Ranges and Fringe Benefits for Common Occupations</vt:lpstr>
      <vt:lpstr>Salary Ranges and Fringe Benefits for Leadership Positions</vt:lpstr>
      <vt:lpstr>Public Health Competencies</vt:lpstr>
      <vt:lpstr>State Health Official Salary  by Region</vt:lpstr>
      <vt:lpstr>Educational Attainment of  State Health Officials</vt:lpstr>
      <vt:lpstr>States with New SHOs</vt:lpstr>
      <vt:lpstr>Number of State Health Agencies Reporting Budget Cuts</vt:lpstr>
      <vt:lpstr>Reduced Workforce Capacity</vt:lpstr>
      <vt:lpstr>FTEs Eligible for Retirement</vt:lpstr>
      <vt:lpstr>Program Cuts</vt:lpstr>
      <vt:lpstr>Contact Information</vt:lpstr>
      <vt:lpstr>Acknowledgements</vt:lpstr>
      <vt:lpstr>Presenter Disclosures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psteib</dc:creator>
  <cp:lastModifiedBy>jpearsol</cp:lastModifiedBy>
  <cp:revision>274</cp:revision>
  <dcterms:created xsi:type="dcterms:W3CDTF">2009-06-24T16:51:10Z</dcterms:created>
  <dcterms:modified xsi:type="dcterms:W3CDTF">2011-10-24T14:48:34Z</dcterms:modified>
</cp:coreProperties>
</file>