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51206400" cy="38404800"/>
  <p:notesSz cx="6858000" cy="8931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charset="0"/>
        <a:ea typeface="+mn-ea"/>
        <a:cs typeface="+mn-cs"/>
      </a:defRPr>
    </a:lvl1pPr>
    <a:lvl2pPr marL="933207" algn="l" rtl="0" fontAlgn="base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charset="0"/>
        <a:ea typeface="+mn-ea"/>
        <a:cs typeface="+mn-cs"/>
      </a:defRPr>
    </a:lvl2pPr>
    <a:lvl3pPr marL="1866412" algn="l" rtl="0" fontAlgn="base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charset="0"/>
        <a:ea typeface="+mn-ea"/>
        <a:cs typeface="+mn-cs"/>
      </a:defRPr>
    </a:lvl3pPr>
    <a:lvl4pPr marL="2799620" algn="l" rtl="0" fontAlgn="base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charset="0"/>
        <a:ea typeface="+mn-ea"/>
        <a:cs typeface="+mn-cs"/>
      </a:defRPr>
    </a:lvl4pPr>
    <a:lvl5pPr marL="3732825" algn="l" rtl="0" fontAlgn="base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charset="0"/>
        <a:ea typeface="+mn-ea"/>
        <a:cs typeface="+mn-cs"/>
      </a:defRPr>
    </a:lvl5pPr>
    <a:lvl6pPr marL="4666032" algn="l" defTabSz="1866412" rtl="0" eaLnBrk="1" latinLnBrk="0" hangingPunct="1">
      <a:defRPr sz="10000" kern="1200">
        <a:solidFill>
          <a:schemeClr val="tx1"/>
        </a:solidFill>
        <a:latin typeface="Arial" charset="0"/>
        <a:ea typeface="+mn-ea"/>
        <a:cs typeface="+mn-cs"/>
      </a:defRPr>
    </a:lvl6pPr>
    <a:lvl7pPr marL="5599237" algn="l" defTabSz="1866412" rtl="0" eaLnBrk="1" latinLnBrk="0" hangingPunct="1">
      <a:defRPr sz="10000" kern="1200">
        <a:solidFill>
          <a:schemeClr val="tx1"/>
        </a:solidFill>
        <a:latin typeface="Arial" charset="0"/>
        <a:ea typeface="+mn-ea"/>
        <a:cs typeface="+mn-cs"/>
      </a:defRPr>
    </a:lvl7pPr>
    <a:lvl8pPr marL="6532444" algn="l" defTabSz="1866412" rtl="0" eaLnBrk="1" latinLnBrk="0" hangingPunct="1">
      <a:defRPr sz="10000" kern="1200">
        <a:solidFill>
          <a:schemeClr val="tx1"/>
        </a:solidFill>
        <a:latin typeface="Arial" charset="0"/>
        <a:ea typeface="+mn-ea"/>
        <a:cs typeface="+mn-cs"/>
      </a:defRPr>
    </a:lvl8pPr>
    <a:lvl9pPr marL="7465649" algn="l" defTabSz="1866412" rtl="0" eaLnBrk="1" latinLnBrk="0" hangingPunct="1">
      <a:defRPr sz="10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5F1"/>
    <a:srgbClr val="4F81BD"/>
    <a:srgbClr val="FABE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606" autoAdjust="0"/>
    <p:restoredTop sz="99165" autoAdjust="0"/>
  </p:normalViewPr>
  <p:slideViewPr>
    <p:cSldViewPr>
      <p:cViewPr>
        <p:scale>
          <a:sx n="66" d="100"/>
          <a:sy n="66" d="100"/>
        </p:scale>
        <p:origin x="4944" y="1116"/>
      </p:cViewPr>
      <p:guideLst>
        <p:guide orient="horz" pos="12096"/>
        <p:guide pos="16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6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6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7FB1B-663D-459B-B7AF-95BBCE4F18CC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699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241800"/>
            <a:ext cx="5486400" cy="4019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483600"/>
            <a:ext cx="2971800" cy="4460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483600"/>
            <a:ext cx="2971800" cy="4460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D29A3-4003-40A6-9DD1-C7EE0321B7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33207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66412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99620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732825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666032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599237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532444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465649" algn="l" defTabSz="186641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29A3-4003-40A6-9DD1-C7EE0321B7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11931123"/>
            <a:ext cx="43525440" cy="823065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21761981"/>
            <a:ext cx="35844480" cy="9816042"/>
          </a:xfrm>
        </p:spPr>
        <p:txBody>
          <a:bodyPr/>
          <a:lstStyle>
            <a:lvl1pPr marL="0" indent="0" algn="ctr">
              <a:buNone/>
              <a:defRPr/>
            </a:lvl1pPr>
            <a:lvl2pPr marL="933207" indent="0" algn="ctr">
              <a:buNone/>
              <a:defRPr/>
            </a:lvl2pPr>
            <a:lvl3pPr marL="1866412" indent="0" algn="ctr">
              <a:buNone/>
              <a:defRPr/>
            </a:lvl3pPr>
            <a:lvl4pPr marL="2799620" indent="0" algn="ctr">
              <a:buNone/>
              <a:defRPr/>
            </a:lvl4pPr>
            <a:lvl5pPr marL="3732825" indent="0" algn="ctr">
              <a:buNone/>
              <a:defRPr/>
            </a:lvl5pPr>
            <a:lvl6pPr marL="4666032" indent="0" algn="ctr">
              <a:buNone/>
              <a:defRPr/>
            </a:lvl6pPr>
            <a:lvl7pPr marL="5599237" indent="0" algn="ctr">
              <a:buNone/>
              <a:defRPr/>
            </a:lvl7pPr>
            <a:lvl8pPr marL="6532444" indent="0" algn="ctr">
              <a:buNone/>
              <a:defRPr/>
            </a:lvl8pPr>
            <a:lvl9pPr marL="74656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938BFE-F96D-4DB8-A4F2-66AD1BE2CB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C9938F-F307-4C35-BBAE-0B2641B7CC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1" y="24677159"/>
            <a:ext cx="43525440" cy="7630583"/>
          </a:xfrm>
        </p:spPr>
        <p:txBody>
          <a:bodyPr anchor="t"/>
          <a:lstStyle>
            <a:lvl1pPr algn="l">
              <a:defRPr sz="8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1" y="16276108"/>
            <a:ext cx="43525440" cy="8401050"/>
          </a:xfrm>
        </p:spPr>
        <p:txBody>
          <a:bodyPr anchor="b"/>
          <a:lstStyle>
            <a:lvl1pPr marL="0" indent="0">
              <a:buNone/>
              <a:defRPr sz="4100"/>
            </a:lvl1pPr>
            <a:lvl2pPr marL="933207" indent="0">
              <a:buNone/>
              <a:defRPr sz="3700"/>
            </a:lvl2pPr>
            <a:lvl3pPr marL="1866412" indent="0">
              <a:buNone/>
              <a:defRPr sz="3300"/>
            </a:lvl3pPr>
            <a:lvl4pPr marL="2799620" indent="0">
              <a:buNone/>
              <a:defRPr sz="2900"/>
            </a:lvl4pPr>
            <a:lvl5pPr marL="3732825" indent="0">
              <a:buNone/>
              <a:defRPr sz="2900"/>
            </a:lvl5pPr>
            <a:lvl6pPr marL="4666032" indent="0">
              <a:buNone/>
              <a:defRPr sz="2900"/>
            </a:lvl6pPr>
            <a:lvl7pPr marL="5599237" indent="0">
              <a:buNone/>
              <a:defRPr sz="2900"/>
            </a:lvl7pPr>
            <a:lvl8pPr marL="6532444" indent="0">
              <a:buNone/>
              <a:defRPr sz="2900"/>
            </a:lvl8pPr>
            <a:lvl9pPr marL="7465649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C34459-468D-4BB6-8FD3-3AF484E004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0" y="8960381"/>
            <a:ext cx="22900640" cy="25347611"/>
          </a:xfrm>
        </p:spPr>
        <p:txBody>
          <a:bodyPr/>
          <a:lstStyle>
            <a:lvl1pPr>
              <a:defRPr sz="5700"/>
            </a:lvl1pPr>
            <a:lvl2pPr>
              <a:defRPr sz="49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45440" y="8960381"/>
            <a:ext cx="22900640" cy="25347611"/>
          </a:xfrm>
        </p:spPr>
        <p:txBody>
          <a:bodyPr/>
          <a:lstStyle>
            <a:lvl1pPr>
              <a:defRPr sz="5700"/>
            </a:lvl1pPr>
            <a:lvl2pPr>
              <a:defRPr sz="49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312D82-C172-4E07-B65A-4152395583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3" y="8597372"/>
            <a:ext cx="22625051" cy="3581928"/>
          </a:xfrm>
        </p:spPr>
        <p:txBody>
          <a:bodyPr anchor="b"/>
          <a:lstStyle>
            <a:lvl1pPr marL="0" indent="0">
              <a:buNone/>
              <a:defRPr sz="4900" b="1"/>
            </a:lvl1pPr>
            <a:lvl2pPr marL="933207" indent="0">
              <a:buNone/>
              <a:defRPr sz="4100" b="1"/>
            </a:lvl2pPr>
            <a:lvl3pPr marL="1866412" indent="0">
              <a:buNone/>
              <a:defRPr sz="3700" b="1"/>
            </a:lvl3pPr>
            <a:lvl4pPr marL="2799620" indent="0">
              <a:buNone/>
              <a:defRPr sz="3300" b="1"/>
            </a:lvl4pPr>
            <a:lvl5pPr marL="3732825" indent="0">
              <a:buNone/>
              <a:defRPr sz="3300" b="1"/>
            </a:lvl5pPr>
            <a:lvl6pPr marL="4666032" indent="0">
              <a:buNone/>
              <a:defRPr sz="3300" b="1"/>
            </a:lvl6pPr>
            <a:lvl7pPr marL="5599237" indent="0">
              <a:buNone/>
              <a:defRPr sz="3300" b="1"/>
            </a:lvl7pPr>
            <a:lvl8pPr marL="6532444" indent="0">
              <a:buNone/>
              <a:defRPr sz="3300" b="1"/>
            </a:lvl8pPr>
            <a:lvl9pPr marL="7465649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3" y="12179303"/>
            <a:ext cx="22625051" cy="22128692"/>
          </a:xfrm>
        </p:spPr>
        <p:txBody>
          <a:bodyPr/>
          <a:lstStyle>
            <a:lvl1pPr>
              <a:defRPr sz="4900"/>
            </a:lvl1pPr>
            <a:lvl2pPr>
              <a:defRPr sz="4100"/>
            </a:lvl2pPr>
            <a:lvl3pPr>
              <a:defRPr sz="37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3" y="8597372"/>
            <a:ext cx="22633940" cy="3581928"/>
          </a:xfrm>
        </p:spPr>
        <p:txBody>
          <a:bodyPr anchor="b"/>
          <a:lstStyle>
            <a:lvl1pPr marL="0" indent="0">
              <a:buNone/>
              <a:defRPr sz="4900" b="1"/>
            </a:lvl1pPr>
            <a:lvl2pPr marL="933207" indent="0">
              <a:buNone/>
              <a:defRPr sz="4100" b="1"/>
            </a:lvl2pPr>
            <a:lvl3pPr marL="1866412" indent="0">
              <a:buNone/>
              <a:defRPr sz="3700" b="1"/>
            </a:lvl3pPr>
            <a:lvl4pPr marL="2799620" indent="0">
              <a:buNone/>
              <a:defRPr sz="3300" b="1"/>
            </a:lvl4pPr>
            <a:lvl5pPr marL="3732825" indent="0">
              <a:buNone/>
              <a:defRPr sz="3300" b="1"/>
            </a:lvl5pPr>
            <a:lvl6pPr marL="4666032" indent="0">
              <a:buNone/>
              <a:defRPr sz="3300" b="1"/>
            </a:lvl6pPr>
            <a:lvl7pPr marL="5599237" indent="0">
              <a:buNone/>
              <a:defRPr sz="3300" b="1"/>
            </a:lvl7pPr>
            <a:lvl8pPr marL="6532444" indent="0">
              <a:buNone/>
              <a:defRPr sz="3300" b="1"/>
            </a:lvl8pPr>
            <a:lvl9pPr marL="7465649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3" y="12179303"/>
            <a:ext cx="22633940" cy="22128692"/>
          </a:xfrm>
        </p:spPr>
        <p:txBody>
          <a:bodyPr/>
          <a:lstStyle>
            <a:lvl1pPr>
              <a:defRPr sz="4900"/>
            </a:lvl1pPr>
            <a:lvl2pPr>
              <a:defRPr sz="4100"/>
            </a:lvl2pPr>
            <a:lvl3pPr>
              <a:defRPr sz="37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515FB9-6871-41E5-AA4F-ECBFB66816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6DDCD-6CD4-46E8-81A8-97BE2678F7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54A48-BEB8-4B9D-A411-E7E4B89E6F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0" y="1529825"/>
            <a:ext cx="16846551" cy="6508220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0" y="1529825"/>
            <a:ext cx="28625800" cy="32778170"/>
          </a:xfrm>
        </p:spPr>
        <p:txBody>
          <a:bodyPr/>
          <a:lstStyle>
            <a:lvl1pPr>
              <a:defRPr sz="6500"/>
            </a:lvl1pPr>
            <a:lvl2pPr>
              <a:defRPr sz="5700"/>
            </a:lvl2pPr>
            <a:lvl3pPr>
              <a:defRPr sz="49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0" y="8038042"/>
            <a:ext cx="16846551" cy="26269950"/>
          </a:xfrm>
        </p:spPr>
        <p:txBody>
          <a:bodyPr/>
          <a:lstStyle>
            <a:lvl1pPr marL="0" indent="0">
              <a:buNone/>
              <a:defRPr sz="2900"/>
            </a:lvl1pPr>
            <a:lvl2pPr marL="933207" indent="0">
              <a:buNone/>
              <a:defRPr sz="2400"/>
            </a:lvl2pPr>
            <a:lvl3pPr marL="1866412" indent="0">
              <a:buNone/>
              <a:defRPr sz="2000"/>
            </a:lvl3pPr>
            <a:lvl4pPr marL="2799620" indent="0">
              <a:buNone/>
              <a:defRPr sz="1800"/>
            </a:lvl4pPr>
            <a:lvl5pPr marL="3732825" indent="0">
              <a:buNone/>
              <a:defRPr sz="1800"/>
            </a:lvl5pPr>
            <a:lvl6pPr marL="4666032" indent="0">
              <a:buNone/>
              <a:defRPr sz="1800"/>
            </a:lvl6pPr>
            <a:lvl7pPr marL="5599237" indent="0">
              <a:buNone/>
              <a:defRPr sz="1800"/>
            </a:lvl7pPr>
            <a:lvl8pPr marL="6532444" indent="0">
              <a:buNone/>
              <a:defRPr sz="1800"/>
            </a:lvl8pPr>
            <a:lvl9pPr marL="7465649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48D4F-2C93-42FD-8084-31B38549D0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1" y="26884842"/>
            <a:ext cx="30723840" cy="3170767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1" y="3430058"/>
            <a:ext cx="30723840" cy="23043622"/>
          </a:xfrm>
        </p:spPr>
        <p:txBody>
          <a:bodyPr/>
          <a:lstStyle>
            <a:lvl1pPr marL="0" indent="0">
              <a:buNone/>
              <a:defRPr sz="6500"/>
            </a:lvl1pPr>
            <a:lvl2pPr marL="933207" indent="0">
              <a:buNone/>
              <a:defRPr sz="5700"/>
            </a:lvl2pPr>
            <a:lvl3pPr marL="1866412" indent="0">
              <a:buNone/>
              <a:defRPr sz="4900"/>
            </a:lvl3pPr>
            <a:lvl4pPr marL="2799620" indent="0">
              <a:buNone/>
              <a:defRPr sz="4100"/>
            </a:lvl4pPr>
            <a:lvl5pPr marL="3732825" indent="0">
              <a:buNone/>
              <a:defRPr sz="4100"/>
            </a:lvl5pPr>
            <a:lvl6pPr marL="4666032" indent="0">
              <a:buNone/>
              <a:defRPr sz="4100"/>
            </a:lvl6pPr>
            <a:lvl7pPr marL="5599237" indent="0">
              <a:buNone/>
              <a:defRPr sz="4100"/>
            </a:lvl7pPr>
            <a:lvl8pPr marL="6532444" indent="0">
              <a:buNone/>
              <a:defRPr sz="4100"/>
            </a:lvl8pPr>
            <a:lvl9pPr marL="7465649" indent="0">
              <a:buNone/>
              <a:defRPr sz="4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1" y="30055608"/>
            <a:ext cx="30723840" cy="4507972"/>
          </a:xfrm>
        </p:spPr>
        <p:txBody>
          <a:bodyPr/>
          <a:lstStyle>
            <a:lvl1pPr marL="0" indent="0">
              <a:buNone/>
              <a:defRPr sz="2900"/>
            </a:lvl1pPr>
            <a:lvl2pPr marL="933207" indent="0">
              <a:buNone/>
              <a:defRPr sz="2400"/>
            </a:lvl2pPr>
            <a:lvl3pPr marL="1866412" indent="0">
              <a:buNone/>
              <a:defRPr sz="2000"/>
            </a:lvl3pPr>
            <a:lvl4pPr marL="2799620" indent="0">
              <a:buNone/>
              <a:defRPr sz="1800"/>
            </a:lvl4pPr>
            <a:lvl5pPr marL="3732825" indent="0">
              <a:buNone/>
              <a:defRPr sz="1800"/>
            </a:lvl5pPr>
            <a:lvl6pPr marL="4666032" indent="0">
              <a:buNone/>
              <a:defRPr sz="1800"/>
            </a:lvl6pPr>
            <a:lvl7pPr marL="5599237" indent="0">
              <a:buNone/>
              <a:defRPr sz="1800"/>
            </a:lvl7pPr>
            <a:lvl8pPr marL="6532444" indent="0">
              <a:buNone/>
              <a:defRPr sz="1800"/>
            </a:lvl8pPr>
            <a:lvl9pPr marL="7465649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138346-2915-4DAC-B3D4-D27A999570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5F7F15-7AD0-490C-B63C-767D1A7FC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0" y="1537231"/>
            <a:ext cx="11521440" cy="32770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0" y="1537231"/>
            <a:ext cx="34279840" cy="327707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E3CA2-5D35-4CE3-A5E7-D9A0A9DBAD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60320" y="1537230"/>
            <a:ext cx="4608576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1921" tIns="255962" rIns="511921" bIns="25596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0320" y="8960381"/>
            <a:ext cx="46085760" cy="25347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1921" tIns="255962" rIns="511921" bIns="2559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60320" y="34974742"/>
            <a:ext cx="119481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1921" tIns="255962" rIns="511921" bIns="255962" numCol="1" anchor="t" anchorCtr="0" compatLnSpc="1">
            <a:prstTxWarp prst="textNoShape">
              <a:avLst/>
            </a:prstTxWarp>
          </a:bodyPr>
          <a:lstStyle>
            <a:lvl1pPr>
              <a:defRPr sz="78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520" y="34974742"/>
            <a:ext cx="162153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1921" tIns="255962" rIns="511921" bIns="255962" numCol="1" anchor="t" anchorCtr="0" compatLnSpc="1">
            <a:prstTxWarp prst="textNoShape">
              <a:avLst/>
            </a:prstTxWarp>
          </a:bodyPr>
          <a:lstStyle>
            <a:lvl1pPr algn="ctr">
              <a:defRPr sz="78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7920" y="34974742"/>
            <a:ext cx="119481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1921" tIns="255962" rIns="511921" bIns="255962" numCol="1" anchor="t" anchorCtr="0" compatLnSpc="1">
            <a:prstTxWarp prst="textNoShape">
              <a:avLst/>
            </a:prstTxWarp>
          </a:bodyPr>
          <a:lstStyle>
            <a:lvl1pPr algn="r">
              <a:defRPr sz="7800"/>
            </a:lvl1pPr>
          </a:lstStyle>
          <a:p>
            <a:fld id="{92A944C9-C5F0-4D19-9144-9D0F2A2672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19673" rtl="0" eaLnBrk="0" fontAlgn="base" hangingPunct="0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119673" rtl="0" eaLnBrk="0" fontAlgn="base" hangingPunct="0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2pPr>
      <a:lvl3pPr algn="ctr" defTabSz="5119673" rtl="0" eaLnBrk="0" fontAlgn="base" hangingPunct="0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3pPr>
      <a:lvl4pPr algn="ctr" defTabSz="5119673" rtl="0" eaLnBrk="0" fontAlgn="base" hangingPunct="0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4pPr>
      <a:lvl5pPr algn="ctr" defTabSz="5119673" rtl="0" eaLnBrk="0" fontAlgn="base" hangingPunct="0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5pPr>
      <a:lvl6pPr marL="933207" algn="ctr" defTabSz="5119673" rtl="0" fontAlgn="base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6pPr>
      <a:lvl7pPr marL="1866412" algn="ctr" defTabSz="5119673" rtl="0" fontAlgn="base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7pPr>
      <a:lvl8pPr marL="2799620" algn="ctr" defTabSz="5119673" rtl="0" fontAlgn="base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8pPr>
      <a:lvl9pPr marL="3732825" algn="ctr" defTabSz="5119673" rtl="0" fontAlgn="base">
        <a:spcBef>
          <a:spcPct val="0"/>
        </a:spcBef>
        <a:spcAft>
          <a:spcPct val="0"/>
        </a:spcAft>
        <a:defRPr sz="24700">
          <a:solidFill>
            <a:schemeClr val="tx2"/>
          </a:solidFill>
          <a:latin typeface="Arial" charset="0"/>
        </a:defRPr>
      </a:lvl9pPr>
    </p:titleStyle>
    <p:bodyStyle>
      <a:lvl1pPr marL="1918257" indent="-1918257" algn="l" defTabSz="5119673" rtl="0" eaLnBrk="0" fontAlgn="base" hangingPunct="0">
        <a:spcBef>
          <a:spcPct val="20000"/>
        </a:spcBef>
        <a:spcAft>
          <a:spcPct val="0"/>
        </a:spcAft>
        <a:buChar char="•"/>
        <a:defRPr sz="18000">
          <a:solidFill>
            <a:schemeClr val="tx1"/>
          </a:solidFill>
          <a:latin typeface="+mn-lt"/>
          <a:ea typeface="+mn-ea"/>
          <a:cs typeface="+mn-cs"/>
        </a:defRPr>
      </a:lvl1pPr>
      <a:lvl2pPr marL="4160544" indent="-1600708" algn="l" defTabSz="5119673" rtl="0" eaLnBrk="0" fontAlgn="base" hangingPunct="0">
        <a:spcBef>
          <a:spcPct val="20000"/>
        </a:spcBef>
        <a:spcAft>
          <a:spcPct val="0"/>
        </a:spcAft>
        <a:buChar char="–"/>
        <a:defRPr sz="15700">
          <a:solidFill>
            <a:schemeClr val="tx1"/>
          </a:solidFill>
          <a:latin typeface="+mn-lt"/>
        </a:defRPr>
      </a:lvl2pPr>
      <a:lvl3pPr marL="6399593" indent="-1279920" algn="l" defTabSz="5119673" rtl="0" eaLnBrk="0" fontAlgn="base" hangingPunct="0">
        <a:spcBef>
          <a:spcPct val="20000"/>
        </a:spcBef>
        <a:spcAft>
          <a:spcPct val="0"/>
        </a:spcAft>
        <a:buChar char="•"/>
        <a:defRPr sz="13500">
          <a:solidFill>
            <a:schemeClr val="tx1"/>
          </a:solidFill>
          <a:latin typeface="+mn-lt"/>
        </a:defRPr>
      </a:lvl3pPr>
      <a:lvl4pPr marL="8959429" indent="-1279920" algn="l" defTabSz="5119673" rtl="0" eaLnBrk="0" fontAlgn="base" hangingPunct="0">
        <a:spcBef>
          <a:spcPct val="20000"/>
        </a:spcBef>
        <a:spcAft>
          <a:spcPct val="0"/>
        </a:spcAft>
        <a:buChar char="–"/>
        <a:defRPr sz="11200">
          <a:solidFill>
            <a:schemeClr val="tx1"/>
          </a:solidFill>
          <a:latin typeface="+mn-lt"/>
        </a:defRPr>
      </a:lvl4pPr>
      <a:lvl5pPr marL="11519265" indent="-1279920" algn="l" defTabSz="5119673" rtl="0" eaLnBrk="0" fontAlgn="base" hangingPunct="0">
        <a:spcBef>
          <a:spcPct val="20000"/>
        </a:spcBef>
        <a:spcAft>
          <a:spcPct val="0"/>
        </a:spcAft>
        <a:buChar char="»"/>
        <a:defRPr sz="11200">
          <a:solidFill>
            <a:schemeClr val="tx1"/>
          </a:solidFill>
          <a:latin typeface="+mn-lt"/>
        </a:defRPr>
      </a:lvl5pPr>
      <a:lvl6pPr marL="12452472" indent="-1279920" algn="l" defTabSz="5119673" rtl="0" fontAlgn="base">
        <a:spcBef>
          <a:spcPct val="20000"/>
        </a:spcBef>
        <a:spcAft>
          <a:spcPct val="0"/>
        </a:spcAft>
        <a:buChar char="»"/>
        <a:defRPr sz="11200">
          <a:solidFill>
            <a:schemeClr val="tx1"/>
          </a:solidFill>
          <a:latin typeface="+mn-lt"/>
        </a:defRPr>
      </a:lvl6pPr>
      <a:lvl7pPr marL="13385679" indent="-1279920" algn="l" defTabSz="5119673" rtl="0" fontAlgn="base">
        <a:spcBef>
          <a:spcPct val="20000"/>
        </a:spcBef>
        <a:spcAft>
          <a:spcPct val="0"/>
        </a:spcAft>
        <a:buChar char="»"/>
        <a:defRPr sz="11200">
          <a:solidFill>
            <a:schemeClr val="tx1"/>
          </a:solidFill>
          <a:latin typeface="+mn-lt"/>
        </a:defRPr>
      </a:lvl7pPr>
      <a:lvl8pPr marL="14318884" indent="-1279920" algn="l" defTabSz="5119673" rtl="0" fontAlgn="base">
        <a:spcBef>
          <a:spcPct val="20000"/>
        </a:spcBef>
        <a:spcAft>
          <a:spcPct val="0"/>
        </a:spcAft>
        <a:buChar char="»"/>
        <a:defRPr sz="11200">
          <a:solidFill>
            <a:schemeClr val="tx1"/>
          </a:solidFill>
          <a:latin typeface="+mn-lt"/>
        </a:defRPr>
      </a:lvl8pPr>
      <a:lvl9pPr marL="15252091" indent="-1279920" algn="l" defTabSz="5119673" rtl="0" fontAlgn="base">
        <a:spcBef>
          <a:spcPct val="20000"/>
        </a:spcBef>
        <a:spcAft>
          <a:spcPct val="0"/>
        </a:spcAft>
        <a:buChar char="»"/>
        <a:defRPr sz="1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33207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866412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799620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732825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666032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599237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532444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465649" algn="l" defTabSz="186641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/>
          <p:cNvSpPr txBox="1">
            <a:spLocks noChangeArrowheads="1"/>
          </p:cNvSpPr>
          <p:nvPr/>
        </p:nvSpPr>
        <p:spPr bwMode="auto">
          <a:xfrm>
            <a:off x="2133600" y="1244601"/>
            <a:ext cx="46654720" cy="410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6641" tIns="93322" rIns="186641" bIns="93322">
            <a:spAutoFit/>
          </a:bodyPr>
          <a:lstStyle/>
          <a:p>
            <a:pPr algn="ctr" defTabSz="5119673">
              <a:lnSpc>
                <a:spcPct val="70000"/>
              </a:lnSpc>
              <a:spcBef>
                <a:spcPct val="50000"/>
              </a:spcBef>
            </a:pPr>
            <a:r>
              <a:rPr lang="en-US" sz="9200" b="1" dirty="0">
                <a:solidFill>
                  <a:schemeClr val="accent2"/>
                </a:solidFill>
              </a:rPr>
              <a:t>Effect of Safety Training and Knowledge of Child Labor Laws on Reported Injuries Among Working Youth: Results of School Based Surveys </a:t>
            </a:r>
          </a:p>
          <a:p>
            <a:pPr algn="ctr" defTabSz="5119673">
              <a:lnSpc>
                <a:spcPct val="70000"/>
              </a:lnSpc>
              <a:spcBef>
                <a:spcPct val="50000"/>
              </a:spcBef>
            </a:pPr>
            <a:r>
              <a:rPr lang="en-US" sz="5700" b="1" dirty="0"/>
              <a:t>Janet Dal Santo</a:t>
            </a:r>
            <a:r>
              <a:rPr lang="en-US" sz="5700" b="1" baseline="30000" dirty="0"/>
              <a:t>1</a:t>
            </a:r>
            <a:r>
              <a:rPr lang="en-US" sz="5700" b="1" dirty="0"/>
              <a:t>, Mike Bowling</a:t>
            </a:r>
            <a:r>
              <a:rPr lang="en-US" sz="5700" b="1" baseline="30000" dirty="0"/>
              <a:t>2</a:t>
            </a:r>
          </a:p>
          <a:p>
            <a:pPr algn="ctr" defTabSz="5119673"/>
            <a:r>
              <a:rPr lang="en-US" sz="5700" b="1" dirty="0"/>
              <a:t>Duke University</a:t>
            </a:r>
            <a:r>
              <a:rPr lang="en-US" sz="5700" b="1" baseline="30000" dirty="0"/>
              <a:t>1</a:t>
            </a:r>
            <a:r>
              <a:rPr lang="en-US" sz="5700" b="1" dirty="0"/>
              <a:t>, University of North Carolina at Chapel Hill</a:t>
            </a:r>
            <a:r>
              <a:rPr lang="en-US" sz="5700" b="1" baseline="30000" dirty="0"/>
              <a:t>1</a:t>
            </a:r>
            <a:r>
              <a:rPr lang="en-US" sz="5700" b="1" dirty="0"/>
              <a:t>, </a:t>
            </a:r>
            <a:endParaRPr lang="en-US" sz="5700" b="1" dirty="0">
              <a:solidFill>
                <a:schemeClr val="accent2"/>
              </a:solidFill>
            </a:endParaRPr>
          </a:p>
        </p:txBody>
      </p:sp>
      <p:sp>
        <p:nvSpPr>
          <p:cNvPr id="2056" name="Line 11"/>
          <p:cNvSpPr>
            <a:spLocks noChangeShapeType="1"/>
          </p:cNvSpPr>
          <p:nvPr/>
        </p:nvSpPr>
        <p:spPr bwMode="auto">
          <a:xfrm>
            <a:off x="11236960" y="7823200"/>
            <a:ext cx="0" cy="2827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86641" tIns="93322" rIns="186641" bIns="93322"/>
          <a:lstStyle/>
          <a:p>
            <a:endParaRPr lang="en-US"/>
          </a:p>
        </p:txBody>
      </p:sp>
      <p:sp>
        <p:nvSpPr>
          <p:cNvPr id="2057" name="Line 12"/>
          <p:cNvSpPr>
            <a:spLocks noChangeShapeType="1"/>
          </p:cNvSpPr>
          <p:nvPr/>
        </p:nvSpPr>
        <p:spPr bwMode="auto">
          <a:xfrm>
            <a:off x="20909280" y="7467600"/>
            <a:ext cx="0" cy="2827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86641" tIns="93322" rIns="186641" bIns="93322"/>
          <a:lstStyle/>
          <a:p>
            <a:endParaRPr lang="en-US"/>
          </a:p>
        </p:txBody>
      </p:sp>
      <p:sp>
        <p:nvSpPr>
          <p:cNvPr id="2058" name="Line 15"/>
          <p:cNvSpPr>
            <a:spLocks noChangeShapeType="1"/>
          </p:cNvSpPr>
          <p:nvPr/>
        </p:nvSpPr>
        <p:spPr bwMode="auto">
          <a:xfrm>
            <a:off x="2560320" y="7289800"/>
            <a:ext cx="47081440" cy="177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lIns="186641" tIns="93322" rIns="186641" bIns="93322"/>
          <a:lstStyle/>
          <a:p>
            <a:endParaRPr lang="en-US"/>
          </a:p>
        </p:txBody>
      </p:sp>
      <p:sp>
        <p:nvSpPr>
          <p:cNvPr id="2067" name="Line 29"/>
          <p:cNvSpPr>
            <a:spLocks noChangeShapeType="1"/>
          </p:cNvSpPr>
          <p:nvPr/>
        </p:nvSpPr>
        <p:spPr bwMode="auto">
          <a:xfrm>
            <a:off x="39684960" y="8534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86641" tIns="93322" rIns="186641" bIns="93322"/>
          <a:lstStyle/>
          <a:p>
            <a:endParaRPr lang="en-US"/>
          </a:p>
        </p:txBody>
      </p:sp>
      <p:sp>
        <p:nvSpPr>
          <p:cNvPr id="2069" name="Line 36"/>
          <p:cNvSpPr>
            <a:spLocks noChangeShapeType="1"/>
          </p:cNvSpPr>
          <p:nvPr/>
        </p:nvSpPr>
        <p:spPr bwMode="auto">
          <a:xfrm>
            <a:off x="30154880" y="7645400"/>
            <a:ext cx="0" cy="2827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86641" tIns="93322" rIns="186641" bIns="93322"/>
          <a:lstStyle/>
          <a:p>
            <a:endParaRPr lang="en-US"/>
          </a:p>
        </p:txBody>
      </p:sp>
      <p:sp>
        <p:nvSpPr>
          <p:cNvPr id="2070" name="Line 37"/>
          <p:cNvSpPr>
            <a:spLocks noChangeShapeType="1"/>
          </p:cNvSpPr>
          <p:nvPr/>
        </p:nvSpPr>
        <p:spPr bwMode="auto">
          <a:xfrm>
            <a:off x="39684960" y="7645400"/>
            <a:ext cx="0" cy="2827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86641" tIns="93322" rIns="186641" bIns="93322"/>
          <a:lstStyle/>
          <a:p>
            <a:endParaRPr lang="en-US"/>
          </a:p>
        </p:txBody>
      </p:sp>
      <p:pic>
        <p:nvPicPr>
          <p:cNvPr id="2071" name="Picture 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88400" y="22250400"/>
            <a:ext cx="8153400" cy="1143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2" name="Picture 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14600" y="8077199"/>
            <a:ext cx="8458200" cy="597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990600" y="5562600"/>
            <a:ext cx="18473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28" name="Group 106"/>
          <p:cNvGraphicFramePr>
            <a:graphicFrameLocks/>
          </p:cNvGraphicFramePr>
          <p:nvPr/>
        </p:nvGraphicFramePr>
        <p:xfrm>
          <a:off x="11963400" y="22555200"/>
          <a:ext cx="8153400" cy="4475806"/>
        </p:xfrm>
        <a:graphic>
          <a:graphicData uri="http://schemas.openxmlformats.org/drawingml/2006/table">
            <a:tbl>
              <a:tblPr/>
              <a:tblGrid>
                <a:gridCol w="2795451"/>
                <a:gridCol w="1397726"/>
                <a:gridCol w="2562497"/>
                <a:gridCol w="1397726"/>
              </a:tblGrid>
              <a:tr h="70676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Variables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Students with reported injuries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 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42434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Received safety training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 (68%)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4243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(31%)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434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Informed of child labor laws that limit the kind of work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(59%)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 (40%)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434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Informed of child labor laws that regulate the hours teens can work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(57%)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&lt;0.05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549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 (42%)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434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Informed of child labor laws that regulate how late teens can work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(55%)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 (45%)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Rectangle 4"/>
          <p:cNvSpPr txBox="1">
            <a:spLocks noChangeArrowheads="1"/>
          </p:cNvSpPr>
          <p:nvPr/>
        </p:nvSpPr>
        <p:spPr bwMode="auto">
          <a:xfrm>
            <a:off x="11963400" y="21107400"/>
            <a:ext cx="8153400" cy="1325562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Weighted Number and (%) of Students with Reported Injuries by Safety Training and Knowledge of Child Labor Laws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30" name="Rectangle 4"/>
          <p:cNvSpPr txBox="1">
            <a:spLocks noChangeArrowheads="1"/>
          </p:cNvSpPr>
          <p:nvPr/>
        </p:nvSpPr>
        <p:spPr bwMode="auto">
          <a:xfrm>
            <a:off x="11963400" y="27432000"/>
            <a:ext cx="8153400" cy="1325562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342900" marR="0" lvl="0" indent="-342900" algn="ctr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Associations between Safety Training, 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Knowledge of Child Labor Laws, 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and Injuries among Working Teens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31" name="Group 67"/>
          <p:cNvGraphicFramePr>
            <a:graphicFrameLocks noGrp="1"/>
          </p:cNvGraphicFramePr>
          <p:nvPr/>
        </p:nvGraphicFramePr>
        <p:xfrm>
          <a:off x="11963400" y="28879800"/>
          <a:ext cx="8077200" cy="4281486"/>
        </p:xfrm>
        <a:graphic>
          <a:graphicData uri="http://schemas.openxmlformats.org/drawingml/2006/table">
            <a:tbl>
              <a:tblPr/>
              <a:tblGrid>
                <a:gridCol w="3586750"/>
                <a:gridCol w="1798050"/>
                <a:gridCol w="1196622"/>
                <a:gridCol w="1495778"/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Variables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Chi-square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DF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 Value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71596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Received Safety Training (n=1621)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0.31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94456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Informed of Child Labor Laws that limit the kinds of work  (n=1596)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2.36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076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Informed of Child Labor Laws that regulate the hours teens can work (n=1611)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4.95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&lt;0.05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109696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Informed of Child Labor Laws that regulate how late teens can work (n=1612)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21412200" y="7696200"/>
            <a:ext cx="8229600" cy="1401762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342900" marR="0" lvl="0" indent="-342900" algn="ctr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Unadjusted Associations between 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Type of Work and Safety Training 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among Working Teens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33" name="Group 67"/>
          <p:cNvGraphicFramePr>
            <a:graphicFrameLocks noGrp="1"/>
          </p:cNvGraphicFramePr>
          <p:nvPr/>
        </p:nvGraphicFramePr>
        <p:xfrm>
          <a:off x="21412200" y="9525000"/>
          <a:ext cx="8229598" cy="4267201"/>
        </p:xfrm>
        <a:graphic>
          <a:graphicData uri="http://schemas.openxmlformats.org/drawingml/2006/table">
            <a:tbl>
              <a:tblPr/>
              <a:tblGrid>
                <a:gridCol w="3675355"/>
                <a:gridCol w="1597980"/>
                <a:gridCol w="1619620"/>
                <a:gridCol w="1336643"/>
              </a:tblGrid>
              <a:tr h="1345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Variables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Confidence Interval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 Value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841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Worked in recreational 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facilities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1.72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(1.19, 2.52)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&lt;0.05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69207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Worked in construction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(0.43, 1.14)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2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Worked in landscaping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(0.41, 1.43)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6942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Worked in food industry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1.90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(1.46, 2.46)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&lt;0.05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21412200" y="15087600"/>
            <a:ext cx="8229600" cy="1401762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342900" marR="0" lvl="0" indent="-342900" algn="ctr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Unadjusted Associations between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Type of Work and Injuries 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among Working Teens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35" name="Group 67"/>
          <p:cNvGraphicFramePr>
            <a:graphicFrameLocks noGrp="1"/>
          </p:cNvGraphicFramePr>
          <p:nvPr/>
        </p:nvGraphicFramePr>
        <p:xfrm>
          <a:off x="21412201" y="16916400"/>
          <a:ext cx="8229600" cy="4114801"/>
        </p:xfrm>
        <a:graphic>
          <a:graphicData uri="http://schemas.openxmlformats.org/drawingml/2006/table">
            <a:tbl>
              <a:tblPr/>
              <a:tblGrid>
                <a:gridCol w="3675355"/>
                <a:gridCol w="1597981"/>
                <a:gridCol w="1619620"/>
                <a:gridCol w="1336644"/>
              </a:tblGrid>
              <a:tr h="11932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Variables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Confidence Interval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 Value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841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Worked in recreational facilities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0.80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(0.33, 1.93)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0.62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69207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Worked in construction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3.72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(1.74, 7.94)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&lt;0.05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2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Worked in landscaping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2.99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(1.06, 8.41)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&lt;0.05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6942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Worked in food industry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1.25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(0.57, 2.74)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Rectangle 2"/>
          <p:cNvSpPr txBox="1">
            <a:spLocks noChangeArrowheads="1"/>
          </p:cNvSpPr>
          <p:nvPr/>
        </p:nvSpPr>
        <p:spPr>
          <a:xfrm>
            <a:off x="1905000" y="23698200"/>
            <a:ext cx="85344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</a:ln>
        </p:spPr>
        <p:txBody>
          <a:bodyPr>
            <a:normAutofit/>
          </a:bodyPr>
          <a:lstStyle/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Methods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>
          <a:xfrm>
            <a:off x="1905000" y="25069800"/>
            <a:ext cx="8458200" cy="4572000"/>
          </a:xfrm>
          <a:prstGeom prst="rect">
            <a:avLst/>
          </a:prstGeom>
        </p:spPr>
        <p:txBody>
          <a:bodyPr/>
          <a:lstStyle/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0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School-based surveys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Conducted in 32 randomly selected high schools in 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North Carolina and South Carolina (October–December 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2005)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Teens who had worked in any paid job (referent job) 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outside the home during the two years prior to the 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survey completed the entire questionnaire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Excludes: domestic and agricultural employment</a:t>
            </a:r>
          </a:p>
          <a:p>
            <a:pPr marL="1918257" lvl="0" indent="-1918257" defTabSz="511967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Anonymous 15–20 minute questionnaire</a:t>
            </a:r>
          </a:p>
          <a:p>
            <a:pPr marL="1918257" lvl="0" indent="-1918257" defTabSz="5119673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Non-working students completed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sociodemographic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1918257" lvl="0" indent="-1918257" defTabSz="5119673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section only</a:t>
            </a:r>
          </a:p>
          <a:p>
            <a:pPr marL="1918257" marR="0" lvl="0" indent="-1918257" algn="l" defTabSz="5119673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40767000" y="29718000"/>
            <a:ext cx="8305800" cy="4038600"/>
          </a:xfrm>
          <a:prstGeom prst="rect">
            <a:avLst/>
          </a:prstGeom>
        </p:spPr>
        <p:txBody>
          <a:bodyPr/>
          <a:lstStyle/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Funding:  R01 OH03530-02 from </a:t>
            </a: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National Institute of Occupational Safety and </a:t>
            </a: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Health</a:t>
            </a: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National Institute of Drug Abuse P30DA02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3026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Christian Douglas provided assistance in data analysis</a:t>
            </a: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 smtClean="0">
              <a:latin typeface="Arial" pitchFamily="34" charset="0"/>
              <a:cs typeface="Arial" pitchFamily="34" charset="0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Lynn Tuttle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provided assistance in formatting, design, and editing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800" kern="0" dirty="0" smtClean="0">
              <a:latin typeface="Arial" pitchFamily="34" charset="0"/>
              <a:cs typeface="Arial" pitchFamily="34" charset="0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59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" name="Rectangle 2"/>
          <p:cNvSpPr txBox="1">
            <a:spLocks noChangeArrowheads="1"/>
          </p:cNvSpPr>
          <p:nvPr/>
        </p:nvSpPr>
        <p:spPr>
          <a:xfrm>
            <a:off x="2133600" y="7696200"/>
            <a:ext cx="83820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</a:ln>
        </p:spPr>
        <p:txBody>
          <a:bodyPr>
            <a:normAutofit/>
          </a:bodyPr>
          <a:lstStyle/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Introduction</a:t>
            </a: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>
          <a:xfrm>
            <a:off x="2133600" y="8839200"/>
            <a:ext cx="8290560" cy="90678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918257" marR="0" lvl="0" indent="-1918257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1918257" marR="0" lvl="0" indent="-1918257" algn="l" defTabSz="5119673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tabLst/>
              <a:defRPr/>
            </a:pP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Wingdings 2"/>
              </a:rPr>
              <a:t>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About 80% of adolescents work during high school </a:t>
            </a:r>
          </a:p>
          <a:p>
            <a:pPr marL="1918257" marR="0" lvl="0" indent="-1918257" algn="l" defTabSz="5119673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tabLst/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years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Young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workers are at increased risk of injury </a:t>
            </a:r>
          </a:p>
          <a:p>
            <a:pPr marL="1918257" marR="0" lvl="0" indent="-1918257" algn="l" defTabSz="5119673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tabLst/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than adult  workers  with an estimated 400 young </a:t>
            </a:r>
          </a:p>
          <a:p>
            <a:pPr marL="1918257" marR="0" lvl="0" indent="-1918257" algn="l" defTabSz="5119673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tabLst/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workers injured on the job every day</a:t>
            </a:r>
          </a:p>
          <a:p>
            <a:pPr marL="1918257" lvl="0" indent="-1918257" defTabSz="5119673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Injuries have  a negative impact on the physical, </a:t>
            </a:r>
          </a:p>
          <a:p>
            <a:pPr marL="1918257" lvl="0" indent="-1918257" defTabSz="5119673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mental and psychological development of youth </a:t>
            </a:r>
          </a:p>
          <a:p>
            <a:pPr marL="1918257" lvl="0" indent="-1918257" defTabSz="5119673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workers as well as on their educational attainment 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S</a:t>
            </a:r>
            <a:r>
              <a:rPr kumimoji="0" lang="en-US" sz="9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tudies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on the effect of safety training, knowledge of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child labor laws and injuries among youth workers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are limited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Child labor laws are designed to protect young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workers from working in hazardous occupations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 from working  long hours that can have adverse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effects on their health and safety and on their  </a:t>
            </a:r>
          </a:p>
          <a:p>
            <a:pPr marL="1918257" lvl="0" indent="-1918257" defTabSz="5119673" eaLnBrk="0" hangingPunct="0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educational achievement </a:t>
            </a:r>
          </a:p>
          <a:p>
            <a:pPr marL="1918257" lvl="0" indent="-1918257" defTabSz="5119673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T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here is limited information on the adequacy and</a:t>
            </a:r>
            <a:r>
              <a:rPr kumimoji="0" lang="en-US" sz="9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1918257" lvl="0" indent="-1918257" defTabSz="5119673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effectiveness of existing workplace safety training </a:t>
            </a:r>
          </a:p>
          <a:p>
            <a:pPr marL="1918257" lvl="0" indent="-1918257" defTabSz="5119673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programs in preventing </a:t>
            </a:r>
            <a:r>
              <a:rPr lang="en-US" sz="9600" b="1" kern="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kumimoji="0" lang="en-US" sz="9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njuries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among youth workers </a:t>
            </a:r>
          </a:p>
          <a:p>
            <a:pPr marL="1918257" lvl="0" indent="-1918257" defTabSz="5119673">
              <a:lnSpc>
                <a:spcPct val="120000"/>
              </a:lnSpc>
              <a:spcBef>
                <a:spcPct val="20000"/>
              </a:spcBef>
              <a:buClr>
                <a:srgbClr val="F5AE2F"/>
              </a:buClr>
              <a:defRPr/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 the industries where they are likely to work</a:t>
            </a:r>
          </a:p>
          <a:p>
            <a:pPr marL="800100" marR="0" lvl="3" indent="-342900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6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2" indent="-342900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Tahoma" pitchFamily="34" charset="0"/>
            </a:endParaRPr>
          </a:p>
          <a:p>
            <a:pPr marL="342900" marR="0" lvl="2" indent="-342900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135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Tahoma" pitchFamily="34" charset="0"/>
            </a:endParaRPr>
          </a:p>
          <a:p>
            <a:pPr marL="1918257" marR="0" lvl="0" indent="-1918257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342900" marR="0" lvl="2" indent="-342900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918257" marR="0" lvl="0" indent="-1918257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1918257" marR="0" lvl="0" indent="-1918257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>
          <a:xfrm>
            <a:off x="2133600" y="18897600"/>
            <a:ext cx="8229600" cy="4191000"/>
          </a:xfrm>
          <a:prstGeom prst="rect">
            <a:avLst/>
          </a:prstGeom>
        </p:spPr>
        <p:txBody>
          <a:bodyPr/>
          <a:lstStyle/>
          <a:p>
            <a:pPr marL="1918257" marR="0" lvl="0" indent="-1918257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18257" lvl="0" indent="-1918257" defTabSz="5119673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lang="en-US" sz="20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Examine associations between safety training, </a:t>
            </a:r>
          </a:p>
          <a:p>
            <a:pPr marL="1918257" lvl="0" indent="-1918257" defTabSz="5119673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knowledge of child labor laws and reported injuries </a:t>
            </a:r>
          </a:p>
          <a:p>
            <a:pPr marL="1918257" lvl="0" indent="-1918257" defTabSz="5119673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among teens </a:t>
            </a:r>
          </a:p>
          <a:p>
            <a:pPr marL="1918257" lvl="0" indent="-1918257" defTabSz="5119673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Investigate safety training in industries where the </a:t>
            </a:r>
          </a:p>
          <a:p>
            <a:pPr marL="1918257" lvl="0" indent="-1918257" defTabSz="5119673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majority of teen injuries occurred</a:t>
            </a:r>
          </a:p>
          <a:p>
            <a:pPr marL="1918257" lvl="0" indent="-1918257" defTabSz="5119673" eaLnBrk="0" hangingPunct="0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Implications for youth safety interventions to address</a:t>
            </a:r>
          </a:p>
          <a:p>
            <a:pPr marL="1918257" lvl="0" indent="-1918257" defTabSz="5119673" eaLnBrk="0" hangingPunct="0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gaps in education and training and for targeting </a:t>
            </a:r>
          </a:p>
          <a:p>
            <a:pPr marL="1918257" lvl="0" indent="-1918257" defTabSz="5119673" eaLnBrk="0" hangingPunct="0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interventions at industries where injuries are more</a:t>
            </a:r>
          </a:p>
          <a:p>
            <a:pPr marL="1918257" lvl="0" indent="-1918257" defTabSz="5119673" eaLnBrk="0" hangingPunct="0">
              <a:lnSpc>
                <a:spcPct val="80000"/>
              </a:lnSpc>
              <a:spcBef>
                <a:spcPct val="20000"/>
              </a:spcBef>
              <a:buClr>
                <a:srgbClr val="F5AE2F"/>
              </a:buClr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likely to occur and where safety training is lacking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marR="0" lvl="0" indent="-1918257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5AE2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>
          <a:xfrm>
            <a:off x="2057400" y="17983200"/>
            <a:ext cx="83820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</a:ln>
        </p:spPr>
        <p:txBody>
          <a:bodyPr>
            <a:normAutofit/>
          </a:bodyPr>
          <a:lstStyle/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Objectives</a:t>
            </a: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>
          <a:xfrm>
            <a:off x="1752600" y="30403800"/>
            <a:ext cx="84582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</a:ln>
        </p:spPr>
        <p:txBody>
          <a:bodyPr>
            <a:normAutofit/>
          </a:bodyPr>
          <a:lstStyle/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Survey Response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>
          <a:xfrm>
            <a:off x="1905000" y="31318200"/>
            <a:ext cx="7924800" cy="3581400"/>
          </a:xfrm>
          <a:prstGeom prst="rect">
            <a:avLst/>
          </a:prstGeom>
        </p:spPr>
        <p:txBody>
          <a:bodyPr/>
          <a:lstStyle/>
          <a:p>
            <a:pPr marL="1918257" marR="0" lvl="0" indent="-1918257" algn="l" defTabSz="511967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0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Using CASRO definition response rate is 73.8–</a:t>
            </a: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86.6% for North Carolina survey and 82.2–91.1% </a:t>
            </a: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400" b="1" kern="0" noProof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for South Carolina</a:t>
            </a: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total of 1655 working teens completed the whole </a:t>
            </a: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questionnaire </a:t>
            </a: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total of 2089 non-working students completed </a:t>
            </a:r>
          </a:p>
          <a:p>
            <a:pPr marL="1918257" marR="0" lvl="0" indent="-1918257" algn="l" defTabSz="511967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socio-demographic section only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55" name="Group 122"/>
          <p:cNvGraphicFramePr>
            <a:graphicFrameLocks noGrp="1"/>
          </p:cNvGraphicFramePr>
          <p:nvPr/>
        </p:nvGraphicFramePr>
        <p:xfrm>
          <a:off x="12039600" y="8686800"/>
          <a:ext cx="7967663" cy="5064129"/>
        </p:xfrm>
        <a:graphic>
          <a:graphicData uri="http://schemas.openxmlformats.org/drawingml/2006/table">
            <a:tbl>
              <a:tblPr/>
              <a:tblGrid>
                <a:gridCol w="4953000"/>
                <a:gridCol w="1524000"/>
                <a:gridCol w="1490663"/>
              </a:tblGrid>
              <a:tr h="2218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Working Teens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Weighted Frequencies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CCE4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Race                                          </a:t>
                      </a: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CCE4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White 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58.3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942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Black/African American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30.6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495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Other 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10.6 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171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Male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48.0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785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Age when started working (≥16)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61.2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918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Worked during the school year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79.4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1307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Types of Jobs: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                           Services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         Cashiers and sales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Managers /professionals/administrative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                          Laborers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59.2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23.8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5.8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10.0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903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363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153</a:t>
                      </a:r>
                    </a:p>
                  </a:txBody>
                  <a:tcPr marL="8467" marR="8467" marT="846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58" name="Rectangle 2"/>
          <p:cNvSpPr txBox="1">
            <a:spLocks noChangeArrowheads="1"/>
          </p:cNvSpPr>
          <p:nvPr/>
        </p:nvSpPr>
        <p:spPr bwMode="auto">
          <a:xfrm>
            <a:off x="12039600" y="7696200"/>
            <a:ext cx="80010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2FA6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Arial Black" pitchFamily="34" charset="0"/>
                <a:cs typeface="Arial" pitchFamily="34" charset="0"/>
              </a:rPr>
              <a:t>Selected Characteristics of </a:t>
            </a:r>
          </a:p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Arial Black" pitchFamily="34" charset="0"/>
                <a:cs typeface="Arial" pitchFamily="34" charset="0"/>
              </a:rPr>
              <a:t>Working Teens</a:t>
            </a:r>
            <a:endParaRPr lang="en-US" sz="2800" b="1" dirty="0">
              <a:solidFill>
                <a:srgbClr val="0000CC"/>
              </a:solidFill>
              <a:latin typeface="Arial Black" pitchFamily="34" charset="0"/>
              <a:cs typeface="Arial" pitchFamily="34" charset="0"/>
            </a:endParaRPr>
          </a:p>
        </p:txBody>
      </p:sp>
      <p:graphicFrame>
        <p:nvGraphicFramePr>
          <p:cNvPr id="59" name="Group 159"/>
          <p:cNvGraphicFramePr>
            <a:graphicFrameLocks/>
          </p:cNvGraphicFramePr>
          <p:nvPr/>
        </p:nvGraphicFramePr>
        <p:xfrm>
          <a:off x="12039601" y="15697200"/>
          <a:ext cx="8001000" cy="5242560"/>
        </p:xfrm>
        <a:graphic>
          <a:graphicData uri="http://schemas.openxmlformats.org/drawingml/2006/table">
            <a:tbl>
              <a:tblPr/>
              <a:tblGrid>
                <a:gridCol w="1631272"/>
                <a:gridCol w="2796466"/>
                <a:gridCol w="1786631"/>
                <a:gridCol w="1786631"/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Variable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37306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Safety Training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Little or No safety training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26.7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730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Some safety training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74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Increased safety training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7465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Knowledge of child Labor Laws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buFontTx/>
                        <a:buNone/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Laws that limit the kind of work teens can work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eaLnBrk="1" hangingPunct="1">
                        <a:buFontTx/>
                        <a:buNone/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Laws that regulate the hours teens can work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Laws that regulate how late teens can work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Duration of Employment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Worked &lt;3 months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730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Worked 3-6 months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374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Worked &gt; 6 months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60" name="Rectangle 2"/>
          <p:cNvSpPr txBox="1">
            <a:spLocks noChangeArrowheads="1"/>
          </p:cNvSpPr>
          <p:nvPr/>
        </p:nvSpPr>
        <p:spPr bwMode="auto">
          <a:xfrm>
            <a:off x="12039600" y="14173200"/>
            <a:ext cx="8001000" cy="1447800"/>
          </a:xfrm>
          <a:prstGeom prst="rect">
            <a:avLst/>
          </a:prstGeom>
          <a:solidFill>
            <a:srgbClr val="F5AE2F"/>
          </a:solidFill>
          <a:ln w="28575">
            <a:solidFill>
              <a:srgbClr val="2FA6FF"/>
            </a:solidFill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marL="0" marR="0" lvl="0" indent="0" algn="ctr" defTabSz="511967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Injured Teens Safety Training, Knowledge of Child Labor Laws, </a:t>
            </a:r>
          </a:p>
          <a:p>
            <a:pPr marL="0" marR="0" lvl="0" indent="0" algn="ctr" defTabSz="511967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and Duration of Employment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61" name="Rectangle 4"/>
          <p:cNvSpPr txBox="1">
            <a:spLocks noChangeArrowheads="1"/>
          </p:cNvSpPr>
          <p:nvPr/>
        </p:nvSpPr>
        <p:spPr bwMode="auto">
          <a:xfrm>
            <a:off x="30556200" y="7696200"/>
            <a:ext cx="8610600" cy="1401762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Weighted Frequencies and (%) of Injured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Teens Reporting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 Safety Training in Industries where  Injuries Occurred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2" name="Group 67"/>
          <p:cNvGraphicFramePr>
            <a:graphicFrameLocks noGrp="1"/>
          </p:cNvGraphicFramePr>
          <p:nvPr/>
        </p:nvGraphicFramePr>
        <p:xfrm>
          <a:off x="30556200" y="9525000"/>
          <a:ext cx="8610600" cy="2514602"/>
        </p:xfrm>
        <a:graphic>
          <a:graphicData uri="http://schemas.openxmlformats.org/drawingml/2006/table">
            <a:tbl>
              <a:tblPr/>
              <a:tblGrid>
                <a:gridCol w="4382180"/>
                <a:gridCol w="1845129"/>
                <a:gridCol w="2383291"/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Industries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%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Frequencies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Food industry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88.8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Recreational facilities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41.8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Construction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48.0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5F1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Landscaping and mowing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" name="Rectangle 2"/>
          <p:cNvSpPr txBox="1">
            <a:spLocks noChangeArrowheads="1"/>
          </p:cNvSpPr>
          <p:nvPr/>
        </p:nvSpPr>
        <p:spPr>
          <a:xfrm>
            <a:off x="30556200" y="13639800"/>
            <a:ext cx="86106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</a:ln>
        </p:spPr>
        <p:txBody>
          <a:bodyPr>
            <a:normAutofit/>
          </a:bodyPr>
          <a:lstStyle/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Discussion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>
          <a:xfrm>
            <a:off x="30556200" y="14706600"/>
            <a:ext cx="8534400" cy="84582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918257" marR="0" lvl="0" indent="-1918257" algn="l" defTabSz="511967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Results suggest that the training teens received was not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associated with reported injuries.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endParaRPr kumimoji="0" lang="en-US" sz="9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Teens’ knowledge of restriction on hours of work was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associated with reported injuries but knowledge of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restrictions on kinds of work and how late teens can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 were not associated with reported injuries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endParaRPr kumimoji="0" lang="en-US" sz="9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Teens who work in the construction industry or in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landscaping/mowing companies are more likely to get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injured than </a:t>
            </a: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tee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ns who work in other occupations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endParaRPr kumimoji="0" lang="en-US" sz="9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Teens who work in the food industry and in recreational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facilities are more likely to get trained than teens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working in other occupations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endParaRPr kumimoji="0" lang="en-US" sz="9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 least half of teens with reported injuries had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receiving some kind of safety training when working in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food industry, construction, landscaping/mowing, and</a:t>
            </a:r>
            <a:r>
              <a:rPr kumimoji="0" lang="en-US" sz="9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96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9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recreational facilities 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>
          <a:xfrm>
            <a:off x="30632400" y="25298400"/>
            <a:ext cx="8534400" cy="605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8257" marR="0" lvl="0" indent="-1918257" algn="l" defTabSz="511967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Did not verify veracity of self report by working teens </a:t>
            </a:r>
          </a:p>
          <a:p>
            <a:pPr marL="1918257" lvl="0" indent="-1918257" defTabSz="5119673"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which may have resulted in recall bias</a:t>
            </a:r>
          </a:p>
          <a:p>
            <a:pPr marL="1918257" lvl="0" indent="-1918257" defTabSz="5119673">
              <a:spcBef>
                <a:spcPct val="20000"/>
              </a:spcBef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Surveys did not employ state-wide random sampling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procedures which  may limit external validity of the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study (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generalizability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Teens who worked in domestic employment or in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agriculture were excluded from the study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School-based survey so high school drop-outs were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not represented </a:t>
            </a: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30632400" y="24384000"/>
            <a:ext cx="85344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2FA6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Arial Black" pitchFamily="34" charset="0"/>
                <a:cs typeface="Arial" pitchFamily="34" charset="0"/>
              </a:rPr>
              <a:t>Limitations</a:t>
            </a:r>
            <a:endParaRPr lang="en-US" sz="2800" b="1" dirty="0">
              <a:solidFill>
                <a:srgbClr val="0000CC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>
          <a:xfrm>
            <a:off x="40690800" y="15163800"/>
            <a:ext cx="8229600" cy="1297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8257" marR="0" lvl="0" indent="-1918257" algn="l" defTabSz="511967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lack of any type of safety training by at least half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of teens who reported serious injuries merits further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investigation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It appears that the safety training teens receive in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industries where the majority of injuries occur is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ineffective in preventing injuries suggesting the need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to tailor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injury prevention programs to the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developmental needs of teens and to the tasks they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perform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Results support previous findings on the lack of use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of protective equipment by injured teens in this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sample suggesting the need for  more adequate 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supervision and better training on the use of personal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protective devices</a:t>
            </a:r>
          </a:p>
          <a:p>
            <a:pPr marL="1918257" lvl="0" indent="-1918257" defTabSz="5119673">
              <a:lnSpc>
                <a:spcPct val="110000"/>
              </a:lnSpc>
              <a:spcBef>
                <a:spcPct val="20000"/>
              </a:spcBef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  <a:sym typeface="Wingdings 2"/>
              </a:rPr>
              <a:t>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Findings suggest the need for injury prevention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programs to specifically target industries where the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majority of teen injuries occur; construction sites,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food industry, landscaping and mowing companies, </a:t>
            </a:r>
          </a:p>
          <a:p>
            <a:pPr marL="1918257" lvl="0" indent="-1918257" defTabSz="5119673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 recreational facilities</a:t>
            </a:r>
          </a:p>
          <a:p>
            <a:pPr marL="1918257" marR="0" lvl="0" indent="-1918257" algn="l" defTabSz="511967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918257" marR="0" lvl="0" indent="-1918257" algn="l" defTabSz="511967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18257" marR="0" lvl="0" indent="-1918257" algn="l" defTabSz="511967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18257" marR="0" lvl="0" indent="-1918257" algn="l" defTabSz="511967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18257" marR="0" lvl="0" indent="-1918257" algn="l" defTabSz="5119673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40690800" y="14478000"/>
            <a:ext cx="85344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2FA6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Arial Black" pitchFamily="34" charset="0"/>
              </a:rPr>
              <a:t>Conclusions</a:t>
            </a:r>
            <a:endParaRPr lang="en-US" sz="32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49" name="Rectangle 2"/>
          <p:cNvSpPr txBox="1">
            <a:spLocks noChangeArrowheads="1"/>
          </p:cNvSpPr>
          <p:nvPr/>
        </p:nvSpPr>
        <p:spPr>
          <a:xfrm>
            <a:off x="40614600" y="28194000"/>
            <a:ext cx="8458200" cy="914400"/>
          </a:xfrm>
          <a:prstGeom prst="rect">
            <a:avLst/>
          </a:prstGeom>
          <a:solidFill>
            <a:srgbClr val="F5AE2F"/>
          </a:solidFill>
          <a:ln w="28575">
            <a:solidFill>
              <a:srgbClr val="4F81BD"/>
            </a:solidFill>
          </a:ln>
        </p:spPr>
        <p:txBody>
          <a:bodyPr>
            <a:normAutofit/>
          </a:bodyPr>
          <a:lstStyle/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  <a:p>
            <a:pPr marL="0" marR="0" lvl="0" indent="0" algn="ctr" defTabSz="51196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Acknowledgement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1303</Words>
  <Application>Microsoft Office PowerPoint</Application>
  <PresentationFormat>Custom</PresentationFormat>
  <Paragraphs>333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UNC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UNC</dc:creator>
  <cp:lastModifiedBy>jd157</cp:lastModifiedBy>
  <cp:revision>144</cp:revision>
  <dcterms:created xsi:type="dcterms:W3CDTF">2006-10-27T17:30:50Z</dcterms:created>
  <dcterms:modified xsi:type="dcterms:W3CDTF">2011-10-28T19:01:03Z</dcterms:modified>
</cp:coreProperties>
</file>