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62" r:id="rId3"/>
    <p:sldId id="266" r:id="rId4"/>
    <p:sldId id="265" r:id="rId5"/>
    <p:sldId id="259" r:id="rId6"/>
    <p:sldId id="263" r:id="rId7"/>
    <p:sldId id="261" r:id="rId8"/>
    <p:sldId id="264" r:id="rId9"/>
    <p:sldId id="268" r:id="rId10"/>
  </p:sldIdLst>
  <p:sldSz cx="12801600" cy="9601200" type="A3"/>
  <p:notesSz cx="9869488" cy="14295438"/>
  <p:defaultTextStyle>
    <a:defPPr>
      <a:defRPr lang="ja-JP"/>
    </a:defPPr>
    <a:lvl1pPr marL="0" algn="l" defTabSz="1280160" rtl="0" eaLnBrk="1" latinLnBrk="0" hangingPunct="1">
      <a:defRPr kumimoji="1" sz="2500" kern="1200">
        <a:solidFill>
          <a:schemeClr val="tx1"/>
        </a:solidFill>
        <a:latin typeface="+mn-lt"/>
        <a:ea typeface="+mn-ea"/>
        <a:cs typeface="+mn-cs"/>
      </a:defRPr>
    </a:lvl1pPr>
    <a:lvl2pPr marL="640080" algn="l" defTabSz="1280160" rtl="0" eaLnBrk="1" latinLnBrk="0" hangingPunct="1">
      <a:defRPr kumimoji="1" sz="2500" kern="1200">
        <a:solidFill>
          <a:schemeClr val="tx1"/>
        </a:solidFill>
        <a:latin typeface="+mn-lt"/>
        <a:ea typeface="+mn-ea"/>
        <a:cs typeface="+mn-cs"/>
      </a:defRPr>
    </a:lvl2pPr>
    <a:lvl3pPr marL="1280160" algn="l" defTabSz="1280160" rtl="0" eaLnBrk="1" latinLnBrk="0" hangingPunct="1">
      <a:defRPr kumimoji="1" sz="2500" kern="1200">
        <a:solidFill>
          <a:schemeClr val="tx1"/>
        </a:solidFill>
        <a:latin typeface="+mn-lt"/>
        <a:ea typeface="+mn-ea"/>
        <a:cs typeface="+mn-cs"/>
      </a:defRPr>
    </a:lvl3pPr>
    <a:lvl4pPr marL="1920240" algn="l" defTabSz="1280160" rtl="0" eaLnBrk="1" latinLnBrk="0" hangingPunct="1">
      <a:defRPr kumimoji="1" sz="2500" kern="1200">
        <a:solidFill>
          <a:schemeClr val="tx1"/>
        </a:solidFill>
        <a:latin typeface="+mn-lt"/>
        <a:ea typeface="+mn-ea"/>
        <a:cs typeface="+mn-cs"/>
      </a:defRPr>
    </a:lvl4pPr>
    <a:lvl5pPr marL="2560320" algn="l" defTabSz="1280160" rtl="0" eaLnBrk="1" latinLnBrk="0" hangingPunct="1">
      <a:defRPr kumimoji="1" sz="2500" kern="1200">
        <a:solidFill>
          <a:schemeClr val="tx1"/>
        </a:solidFill>
        <a:latin typeface="+mn-lt"/>
        <a:ea typeface="+mn-ea"/>
        <a:cs typeface="+mn-cs"/>
      </a:defRPr>
    </a:lvl5pPr>
    <a:lvl6pPr marL="3200400" algn="l" defTabSz="1280160" rtl="0" eaLnBrk="1" latinLnBrk="0" hangingPunct="1">
      <a:defRPr kumimoji="1" sz="2500" kern="1200">
        <a:solidFill>
          <a:schemeClr val="tx1"/>
        </a:solidFill>
        <a:latin typeface="+mn-lt"/>
        <a:ea typeface="+mn-ea"/>
        <a:cs typeface="+mn-cs"/>
      </a:defRPr>
    </a:lvl6pPr>
    <a:lvl7pPr marL="3840480" algn="l" defTabSz="1280160" rtl="0" eaLnBrk="1" latinLnBrk="0" hangingPunct="1">
      <a:defRPr kumimoji="1" sz="2500" kern="1200">
        <a:solidFill>
          <a:schemeClr val="tx1"/>
        </a:solidFill>
        <a:latin typeface="+mn-lt"/>
        <a:ea typeface="+mn-ea"/>
        <a:cs typeface="+mn-cs"/>
      </a:defRPr>
    </a:lvl7pPr>
    <a:lvl8pPr marL="4480560" algn="l" defTabSz="1280160" rtl="0" eaLnBrk="1" latinLnBrk="0" hangingPunct="1">
      <a:defRPr kumimoji="1" sz="2500" kern="1200">
        <a:solidFill>
          <a:schemeClr val="tx1"/>
        </a:solidFill>
        <a:latin typeface="+mn-lt"/>
        <a:ea typeface="+mn-ea"/>
        <a:cs typeface="+mn-cs"/>
      </a:defRPr>
    </a:lvl8pPr>
    <a:lvl9pPr marL="5120640" algn="l" defTabSz="1280160" rtl="0" eaLnBrk="1" latinLnBrk="0" hangingPunct="1">
      <a:defRPr kumimoji="1" sz="25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50" d="100"/>
          <a:sy n="50" d="100"/>
        </p:scale>
        <p:origin x="-516" y="-168"/>
      </p:cViewPr>
      <p:guideLst>
        <p:guide orient="horz" pos="3024"/>
        <p:guide pos="4032"/>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60120" y="2982596"/>
            <a:ext cx="10881360" cy="205803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920240" y="5440680"/>
            <a:ext cx="8961120" cy="2453640"/>
          </a:xfrm>
        </p:spPr>
        <p:txBody>
          <a:bodyPr/>
          <a:lstStyle>
            <a:lvl1pPr marL="0" indent="0" algn="ctr">
              <a:buNone/>
              <a:defRPr>
                <a:solidFill>
                  <a:schemeClr val="tx1">
                    <a:tint val="75000"/>
                  </a:schemeClr>
                </a:solidFill>
              </a:defRPr>
            </a:lvl1pPr>
            <a:lvl2pPr marL="640080" indent="0" algn="ctr">
              <a:buNone/>
              <a:defRPr>
                <a:solidFill>
                  <a:schemeClr val="tx1">
                    <a:tint val="75000"/>
                  </a:schemeClr>
                </a:solidFill>
              </a:defRPr>
            </a:lvl2pPr>
            <a:lvl3pPr marL="1280160" indent="0" algn="ctr">
              <a:buNone/>
              <a:defRPr>
                <a:solidFill>
                  <a:schemeClr val="tx1">
                    <a:tint val="75000"/>
                  </a:schemeClr>
                </a:solidFill>
              </a:defRPr>
            </a:lvl3pPr>
            <a:lvl4pPr marL="1920240" indent="0" algn="ctr">
              <a:buNone/>
              <a:defRPr>
                <a:solidFill>
                  <a:schemeClr val="tx1">
                    <a:tint val="75000"/>
                  </a:schemeClr>
                </a:solidFill>
              </a:defRPr>
            </a:lvl4pPr>
            <a:lvl5pPr marL="2560320" indent="0" algn="ctr">
              <a:buNone/>
              <a:defRPr>
                <a:solidFill>
                  <a:schemeClr val="tx1">
                    <a:tint val="75000"/>
                  </a:schemeClr>
                </a:solidFill>
              </a:defRPr>
            </a:lvl5pPr>
            <a:lvl6pPr marL="3200400" indent="0" algn="ctr">
              <a:buNone/>
              <a:defRPr>
                <a:solidFill>
                  <a:schemeClr val="tx1">
                    <a:tint val="75000"/>
                  </a:schemeClr>
                </a:solidFill>
              </a:defRPr>
            </a:lvl6pPr>
            <a:lvl7pPr marL="3840480" indent="0" algn="ctr">
              <a:buNone/>
              <a:defRPr>
                <a:solidFill>
                  <a:schemeClr val="tx1">
                    <a:tint val="75000"/>
                  </a:schemeClr>
                </a:solidFill>
              </a:defRPr>
            </a:lvl7pPr>
            <a:lvl8pPr marL="4480560" indent="0" algn="ctr">
              <a:buNone/>
              <a:defRPr>
                <a:solidFill>
                  <a:schemeClr val="tx1">
                    <a:tint val="75000"/>
                  </a:schemeClr>
                </a:solidFill>
              </a:defRPr>
            </a:lvl8pPr>
            <a:lvl9pPr marL="512064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2011/11/1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2011/11/1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1011238" y="6169661"/>
            <a:ext cx="10881360" cy="1906905"/>
          </a:xfrm>
        </p:spPr>
        <p:txBody>
          <a:bodyPr anchor="t"/>
          <a:lstStyle>
            <a:lvl1pPr algn="l">
              <a:defRPr sz="56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1011238" y="4069399"/>
            <a:ext cx="10881360" cy="2100262"/>
          </a:xfrm>
        </p:spPr>
        <p:txBody>
          <a:bodyPr anchor="b"/>
          <a:lstStyle>
            <a:lvl1pPr marL="0" indent="0">
              <a:buNone/>
              <a:defRPr sz="2800">
                <a:solidFill>
                  <a:schemeClr val="tx1">
                    <a:tint val="75000"/>
                  </a:schemeClr>
                </a:solidFill>
              </a:defRPr>
            </a:lvl1pPr>
            <a:lvl2pPr marL="640080" indent="0">
              <a:buNone/>
              <a:defRPr sz="2500">
                <a:solidFill>
                  <a:schemeClr val="tx1">
                    <a:tint val="75000"/>
                  </a:schemeClr>
                </a:solidFill>
              </a:defRPr>
            </a:lvl2pPr>
            <a:lvl3pPr marL="1280160" indent="0">
              <a:buNone/>
              <a:defRPr sz="2200">
                <a:solidFill>
                  <a:schemeClr val="tx1">
                    <a:tint val="75000"/>
                  </a:schemeClr>
                </a:solidFill>
              </a:defRPr>
            </a:lvl3pPr>
            <a:lvl4pPr marL="1920240" indent="0">
              <a:buNone/>
              <a:defRPr sz="2000">
                <a:solidFill>
                  <a:schemeClr val="tx1">
                    <a:tint val="75000"/>
                  </a:schemeClr>
                </a:solidFill>
              </a:defRPr>
            </a:lvl4pPr>
            <a:lvl5pPr marL="2560320" indent="0">
              <a:buNone/>
              <a:defRPr sz="2000">
                <a:solidFill>
                  <a:schemeClr val="tx1">
                    <a:tint val="75000"/>
                  </a:schemeClr>
                </a:solidFill>
              </a:defRPr>
            </a:lvl5pPr>
            <a:lvl6pPr marL="3200400" indent="0">
              <a:buNone/>
              <a:defRPr sz="2000">
                <a:solidFill>
                  <a:schemeClr val="tx1">
                    <a:tint val="75000"/>
                  </a:schemeClr>
                </a:solidFill>
              </a:defRPr>
            </a:lvl6pPr>
            <a:lvl7pPr marL="3840480" indent="0">
              <a:buNone/>
              <a:defRPr sz="2000">
                <a:solidFill>
                  <a:schemeClr val="tx1">
                    <a:tint val="75000"/>
                  </a:schemeClr>
                </a:solidFill>
              </a:defRPr>
            </a:lvl7pPr>
            <a:lvl8pPr marL="4480560" indent="0">
              <a:buNone/>
              <a:defRPr sz="2000">
                <a:solidFill>
                  <a:schemeClr val="tx1">
                    <a:tint val="75000"/>
                  </a:schemeClr>
                </a:solidFill>
              </a:defRPr>
            </a:lvl8pPr>
            <a:lvl9pPr marL="5120640" indent="0">
              <a:buNone/>
              <a:defRPr sz="20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2011/11/1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640080" y="2240281"/>
            <a:ext cx="5654040" cy="6336348"/>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6507480" y="2240281"/>
            <a:ext cx="5654040" cy="6336348"/>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2011/11/1</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640080" y="2149158"/>
            <a:ext cx="5656263" cy="895667"/>
          </a:xfrm>
        </p:spPr>
        <p:txBody>
          <a:bodyPr anchor="b"/>
          <a:lstStyle>
            <a:lvl1pPr marL="0" indent="0">
              <a:buNone/>
              <a:defRPr sz="3400" b="1"/>
            </a:lvl1pPr>
            <a:lvl2pPr marL="640080" indent="0">
              <a:buNone/>
              <a:defRPr sz="2800" b="1"/>
            </a:lvl2pPr>
            <a:lvl3pPr marL="1280160" indent="0">
              <a:buNone/>
              <a:defRPr sz="2500" b="1"/>
            </a:lvl3pPr>
            <a:lvl4pPr marL="1920240" indent="0">
              <a:buNone/>
              <a:defRPr sz="2200" b="1"/>
            </a:lvl4pPr>
            <a:lvl5pPr marL="2560320" indent="0">
              <a:buNone/>
              <a:defRPr sz="2200" b="1"/>
            </a:lvl5pPr>
            <a:lvl6pPr marL="3200400" indent="0">
              <a:buNone/>
              <a:defRPr sz="2200" b="1"/>
            </a:lvl6pPr>
            <a:lvl7pPr marL="3840480" indent="0">
              <a:buNone/>
              <a:defRPr sz="2200" b="1"/>
            </a:lvl7pPr>
            <a:lvl8pPr marL="4480560" indent="0">
              <a:buNone/>
              <a:defRPr sz="2200" b="1"/>
            </a:lvl8pPr>
            <a:lvl9pPr marL="5120640" indent="0">
              <a:buNone/>
              <a:defRPr sz="22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640080" y="3044825"/>
            <a:ext cx="5656263" cy="5531803"/>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6503036" y="2149158"/>
            <a:ext cx="5658485" cy="895667"/>
          </a:xfrm>
        </p:spPr>
        <p:txBody>
          <a:bodyPr anchor="b"/>
          <a:lstStyle>
            <a:lvl1pPr marL="0" indent="0">
              <a:buNone/>
              <a:defRPr sz="3400" b="1"/>
            </a:lvl1pPr>
            <a:lvl2pPr marL="640080" indent="0">
              <a:buNone/>
              <a:defRPr sz="2800" b="1"/>
            </a:lvl2pPr>
            <a:lvl3pPr marL="1280160" indent="0">
              <a:buNone/>
              <a:defRPr sz="2500" b="1"/>
            </a:lvl3pPr>
            <a:lvl4pPr marL="1920240" indent="0">
              <a:buNone/>
              <a:defRPr sz="2200" b="1"/>
            </a:lvl4pPr>
            <a:lvl5pPr marL="2560320" indent="0">
              <a:buNone/>
              <a:defRPr sz="2200" b="1"/>
            </a:lvl5pPr>
            <a:lvl6pPr marL="3200400" indent="0">
              <a:buNone/>
              <a:defRPr sz="2200" b="1"/>
            </a:lvl6pPr>
            <a:lvl7pPr marL="3840480" indent="0">
              <a:buNone/>
              <a:defRPr sz="2200" b="1"/>
            </a:lvl7pPr>
            <a:lvl8pPr marL="4480560" indent="0">
              <a:buNone/>
              <a:defRPr sz="2200" b="1"/>
            </a:lvl8pPr>
            <a:lvl9pPr marL="5120640" indent="0">
              <a:buNone/>
              <a:defRPr sz="22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6503036" y="3044825"/>
            <a:ext cx="5658485" cy="5531803"/>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E90ED720-0104-4369-84BC-D37694168613}" type="datetimeFigureOut">
              <a:rPr kumimoji="1" lang="ja-JP" altLang="en-US" smtClean="0"/>
              <a:pPr/>
              <a:t>2011/11/1</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E90ED720-0104-4369-84BC-D37694168613}" type="datetimeFigureOut">
              <a:rPr kumimoji="1" lang="ja-JP" altLang="en-US" smtClean="0"/>
              <a:pPr/>
              <a:t>2011/11/1</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kumimoji="1" lang="ja-JP" altLang="en-US" smtClean="0"/>
              <a:pPr/>
              <a:t>2011/11/1</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40081" y="382270"/>
            <a:ext cx="4211638" cy="1626870"/>
          </a:xfrm>
        </p:spPr>
        <p:txBody>
          <a:bodyPr anchor="b"/>
          <a:lstStyle>
            <a:lvl1pPr algn="l">
              <a:defRPr sz="28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5005070" y="382271"/>
            <a:ext cx="7156450" cy="8194358"/>
          </a:xfrm>
        </p:spPr>
        <p:txBody>
          <a:bodyPr/>
          <a:lstStyle>
            <a:lvl1pPr>
              <a:defRPr sz="4500"/>
            </a:lvl1pPr>
            <a:lvl2pPr>
              <a:defRPr sz="3900"/>
            </a:lvl2pPr>
            <a:lvl3pPr>
              <a:defRPr sz="3400"/>
            </a:lvl3pPr>
            <a:lvl4pPr>
              <a:defRPr sz="2800"/>
            </a:lvl4pPr>
            <a:lvl5pPr>
              <a:defRPr sz="2800"/>
            </a:lvl5pPr>
            <a:lvl6pPr>
              <a:defRPr sz="2800"/>
            </a:lvl6pPr>
            <a:lvl7pPr>
              <a:defRPr sz="2800"/>
            </a:lvl7pPr>
            <a:lvl8pPr>
              <a:defRPr sz="2800"/>
            </a:lvl8pPr>
            <a:lvl9pPr>
              <a:defRPr sz="2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640081" y="2009141"/>
            <a:ext cx="4211638" cy="6567488"/>
          </a:xfrm>
        </p:spPr>
        <p:txBody>
          <a:bodyPr/>
          <a:lstStyle>
            <a:lvl1pPr marL="0" indent="0">
              <a:buNone/>
              <a:defRPr sz="2000"/>
            </a:lvl1pPr>
            <a:lvl2pPr marL="640080" indent="0">
              <a:buNone/>
              <a:defRPr sz="1700"/>
            </a:lvl2pPr>
            <a:lvl3pPr marL="1280160" indent="0">
              <a:buNone/>
              <a:defRPr sz="1400"/>
            </a:lvl3pPr>
            <a:lvl4pPr marL="1920240" indent="0">
              <a:buNone/>
              <a:defRPr sz="1300"/>
            </a:lvl4pPr>
            <a:lvl5pPr marL="2560320" indent="0">
              <a:buNone/>
              <a:defRPr sz="1300"/>
            </a:lvl5pPr>
            <a:lvl6pPr marL="3200400" indent="0">
              <a:buNone/>
              <a:defRPr sz="1300"/>
            </a:lvl6pPr>
            <a:lvl7pPr marL="3840480" indent="0">
              <a:buNone/>
              <a:defRPr sz="1300"/>
            </a:lvl7pPr>
            <a:lvl8pPr marL="4480560" indent="0">
              <a:buNone/>
              <a:defRPr sz="1300"/>
            </a:lvl8pPr>
            <a:lvl9pPr marL="5120640" indent="0">
              <a:buNone/>
              <a:defRPr sz="13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2011/11/1</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509203" y="6720840"/>
            <a:ext cx="7680960" cy="793433"/>
          </a:xfrm>
        </p:spPr>
        <p:txBody>
          <a:bodyPr anchor="b"/>
          <a:lstStyle>
            <a:lvl1pPr algn="l">
              <a:defRPr sz="28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2509203" y="857885"/>
            <a:ext cx="7680960" cy="5760720"/>
          </a:xfrm>
        </p:spPr>
        <p:txBody>
          <a:bodyPr/>
          <a:lstStyle>
            <a:lvl1pPr marL="0" indent="0">
              <a:buNone/>
              <a:defRPr sz="4500"/>
            </a:lvl1pPr>
            <a:lvl2pPr marL="640080" indent="0">
              <a:buNone/>
              <a:defRPr sz="3900"/>
            </a:lvl2pPr>
            <a:lvl3pPr marL="1280160" indent="0">
              <a:buNone/>
              <a:defRPr sz="340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endParaRPr kumimoji="1" lang="ja-JP" altLang="en-US"/>
          </a:p>
        </p:txBody>
      </p:sp>
      <p:sp>
        <p:nvSpPr>
          <p:cNvPr id="4" name="テキスト プレースホルダ 3"/>
          <p:cNvSpPr>
            <a:spLocks noGrp="1"/>
          </p:cNvSpPr>
          <p:nvPr>
            <p:ph type="body" sz="half" idx="2"/>
          </p:nvPr>
        </p:nvSpPr>
        <p:spPr>
          <a:xfrm>
            <a:off x="2509203" y="7514273"/>
            <a:ext cx="7680960" cy="1126807"/>
          </a:xfrm>
        </p:spPr>
        <p:txBody>
          <a:bodyPr/>
          <a:lstStyle>
            <a:lvl1pPr marL="0" indent="0">
              <a:buNone/>
              <a:defRPr sz="2000"/>
            </a:lvl1pPr>
            <a:lvl2pPr marL="640080" indent="0">
              <a:buNone/>
              <a:defRPr sz="1700"/>
            </a:lvl2pPr>
            <a:lvl3pPr marL="1280160" indent="0">
              <a:buNone/>
              <a:defRPr sz="1400"/>
            </a:lvl3pPr>
            <a:lvl4pPr marL="1920240" indent="0">
              <a:buNone/>
              <a:defRPr sz="1300"/>
            </a:lvl4pPr>
            <a:lvl5pPr marL="2560320" indent="0">
              <a:buNone/>
              <a:defRPr sz="1300"/>
            </a:lvl5pPr>
            <a:lvl6pPr marL="3200400" indent="0">
              <a:buNone/>
              <a:defRPr sz="1300"/>
            </a:lvl6pPr>
            <a:lvl7pPr marL="3840480" indent="0">
              <a:buNone/>
              <a:defRPr sz="1300"/>
            </a:lvl7pPr>
            <a:lvl8pPr marL="4480560" indent="0">
              <a:buNone/>
              <a:defRPr sz="1300"/>
            </a:lvl8pPr>
            <a:lvl9pPr marL="5120640" indent="0">
              <a:buNone/>
              <a:defRPr sz="13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2011/11/1</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2011/11/1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9281160" y="384494"/>
            <a:ext cx="2880360" cy="819213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640080" y="384494"/>
            <a:ext cx="8427720" cy="819213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2011/11/1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640080" y="384493"/>
            <a:ext cx="11521440" cy="1600200"/>
          </a:xfrm>
          <a:prstGeom prst="rect">
            <a:avLst/>
          </a:prstGeom>
        </p:spPr>
        <p:txBody>
          <a:bodyPr vert="horz" lIns="128016" tIns="64008" rIns="128016" bIns="64008"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640080" y="2240281"/>
            <a:ext cx="11521440" cy="6336348"/>
          </a:xfrm>
          <a:prstGeom prst="rect">
            <a:avLst/>
          </a:prstGeom>
        </p:spPr>
        <p:txBody>
          <a:bodyPr vert="horz" lIns="128016" tIns="64008" rIns="128016" bIns="64008"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640080" y="8898891"/>
            <a:ext cx="2987040" cy="511175"/>
          </a:xfrm>
          <a:prstGeom prst="rect">
            <a:avLst/>
          </a:prstGeom>
        </p:spPr>
        <p:txBody>
          <a:bodyPr vert="horz" lIns="128016" tIns="64008" rIns="128016" bIns="64008" rtlCol="0" anchor="ctr"/>
          <a:lstStyle>
            <a:lvl1pPr algn="l">
              <a:defRPr sz="1700">
                <a:solidFill>
                  <a:schemeClr val="tx1">
                    <a:tint val="75000"/>
                  </a:schemeClr>
                </a:solidFill>
              </a:defRPr>
            </a:lvl1pPr>
          </a:lstStyle>
          <a:p>
            <a:fld id="{E90ED720-0104-4369-84BC-D37694168613}" type="datetimeFigureOut">
              <a:rPr kumimoji="1" lang="ja-JP" altLang="en-US" smtClean="0"/>
              <a:pPr/>
              <a:t>2011/11/1</a:t>
            </a:fld>
            <a:endParaRPr kumimoji="1" lang="ja-JP" altLang="en-US"/>
          </a:p>
        </p:txBody>
      </p:sp>
      <p:sp>
        <p:nvSpPr>
          <p:cNvPr id="5" name="フッター プレースホルダ 4"/>
          <p:cNvSpPr>
            <a:spLocks noGrp="1"/>
          </p:cNvSpPr>
          <p:nvPr>
            <p:ph type="ftr" sz="quarter" idx="3"/>
          </p:nvPr>
        </p:nvSpPr>
        <p:spPr>
          <a:xfrm>
            <a:off x="4373880" y="8898891"/>
            <a:ext cx="4053840" cy="511175"/>
          </a:xfrm>
          <a:prstGeom prst="rect">
            <a:avLst/>
          </a:prstGeom>
        </p:spPr>
        <p:txBody>
          <a:bodyPr vert="horz" lIns="128016" tIns="64008" rIns="128016" bIns="64008" rtlCol="0" anchor="ctr"/>
          <a:lstStyle>
            <a:lvl1pPr algn="ctr">
              <a:defRPr sz="17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9174480" y="8898891"/>
            <a:ext cx="2987040" cy="511175"/>
          </a:xfrm>
          <a:prstGeom prst="rect">
            <a:avLst/>
          </a:prstGeom>
        </p:spPr>
        <p:txBody>
          <a:bodyPr vert="horz" lIns="128016" tIns="64008" rIns="128016" bIns="64008" rtlCol="0" anchor="ctr"/>
          <a:lstStyle>
            <a:lvl1pPr algn="r">
              <a:defRPr sz="1700">
                <a:solidFill>
                  <a:schemeClr val="tx1">
                    <a:tint val="75000"/>
                  </a:schemeClr>
                </a:solidFill>
              </a:defRPr>
            </a:lvl1pPr>
          </a:lstStyle>
          <a:p>
            <a:fld id="{D2D8002D-B5B0-4BAC-B1F6-782DDCCE6D9C}"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1280160" rtl="0" eaLnBrk="1" latinLnBrk="0" hangingPunct="1">
        <a:spcBef>
          <a:spcPct val="0"/>
        </a:spcBef>
        <a:buNone/>
        <a:defRPr kumimoji="1" sz="6200" kern="1200">
          <a:solidFill>
            <a:schemeClr val="tx1"/>
          </a:solidFill>
          <a:latin typeface="+mj-lt"/>
          <a:ea typeface="+mj-ea"/>
          <a:cs typeface="+mj-cs"/>
        </a:defRPr>
      </a:lvl1pPr>
    </p:titleStyle>
    <p:bodyStyle>
      <a:lvl1pPr marL="480060" indent="-480060" algn="l" defTabSz="1280160" rtl="0" eaLnBrk="1" latinLnBrk="0" hangingPunct="1">
        <a:spcBef>
          <a:spcPct val="20000"/>
        </a:spcBef>
        <a:buFont typeface="Arial" pitchFamily="34" charset="0"/>
        <a:buChar char="•"/>
        <a:defRPr kumimoji="1" sz="4500" kern="1200">
          <a:solidFill>
            <a:schemeClr val="tx1"/>
          </a:solidFill>
          <a:latin typeface="+mn-lt"/>
          <a:ea typeface="+mn-ea"/>
          <a:cs typeface="+mn-cs"/>
        </a:defRPr>
      </a:lvl1pPr>
      <a:lvl2pPr marL="1040130" indent="-400050" algn="l" defTabSz="1280160" rtl="0" eaLnBrk="1" latinLnBrk="0" hangingPunct="1">
        <a:spcBef>
          <a:spcPct val="20000"/>
        </a:spcBef>
        <a:buFont typeface="Arial" pitchFamily="34" charset="0"/>
        <a:buChar char="–"/>
        <a:defRPr kumimoji="1" sz="3900" kern="1200">
          <a:solidFill>
            <a:schemeClr val="tx1"/>
          </a:solidFill>
          <a:latin typeface="+mn-lt"/>
          <a:ea typeface="+mn-ea"/>
          <a:cs typeface="+mn-cs"/>
        </a:defRPr>
      </a:lvl2pPr>
      <a:lvl3pPr marL="1600200" indent="-320040" algn="l" defTabSz="1280160" rtl="0" eaLnBrk="1" latinLnBrk="0" hangingPunct="1">
        <a:spcBef>
          <a:spcPct val="20000"/>
        </a:spcBef>
        <a:buFont typeface="Arial" pitchFamily="34" charset="0"/>
        <a:buChar char="•"/>
        <a:defRPr kumimoji="1" sz="3400" kern="1200">
          <a:solidFill>
            <a:schemeClr val="tx1"/>
          </a:solidFill>
          <a:latin typeface="+mn-lt"/>
          <a:ea typeface="+mn-ea"/>
          <a:cs typeface="+mn-cs"/>
        </a:defRPr>
      </a:lvl3pPr>
      <a:lvl4pPr marL="2240280" indent="-320040" algn="l" defTabSz="1280160" rtl="0" eaLnBrk="1" latinLnBrk="0" hangingPunct="1">
        <a:spcBef>
          <a:spcPct val="20000"/>
        </a:spcBef>
        <a:buFont typeface="Arial" pitchFamily="34" charset="0"/>
        <a:buChar char="–"/>
        <a:defRPr kumimoji="1" sz="2800" kern="1200">
          <a:solidFill>
            <a:schemeClr val="tx1"/>
          </a:solidFill>
          <a:latin typeface="+mn-lt"/>
          <a:ea typeface="+mn-ea"/>
          <a:cs typeface="+mn-cs"/>
        </a:defRPr>
      </a:lvl4pPr>
      <a:lvl5pPr marL="2880360" indent="-320040" algn="l" defTabSz="1280160" rtl="0" eaLnBrk="1" latinLnBrk="0" hangingPunct="1">
        <a:spcBef>
          <a:spcPct val="20000"/>
        </a:spcBef>
        <a:buFont typeface="Arial" pitchFamily="34" charset="0"/>
        <a:buChar char="»"/>
        <a:defRPr kumimoji="1" sz="2800" kern="1200">
          <a:solidFill>
            <a:schemeClr val="tx1"/>
          </a:solidFill>
          <a:latin typeface="+mn-lt"/>
          <a:ea typeface="+mn-ea"/>
          <a:cs typeface="+mn-cs"/>
        </a:defRPr>
      </a:lvl5pPr>
      <a:lvl6pPr marL="3520440" indent="-320040" algn="l" defTabSz="1280160" rtl="0" eaLnBrk="1" latinLnBrk="0" hangingPunct="1">
        <a:spcBef>
          <a:spcPct val="20000"/>
        </a:spcBef>
        <a:buFont typeface="Arial" pitchFamily="34" charset="0"/>
        <a:buChar char="•"/>
        <a:defRPr kumimoji="1" sz="2800" kern="1200">
          <a:solidFill>
            <a:schemeClr val="tx1"/>
          </a:solidFill>
          <a:latin typeface="+mn-lt"/>
          <a:ea typeface="+mn-ea"/>
          <a:cs typeface="+mn-cs"/>
        </a:defRPr>
      </a:lvl6pPr>
      <a:lvl7pPr marL="4160520" indent="-320040" algn="l" defTabSz="1280160" rtl="0" eaLnBrk="1" latinLnBrk="0" hangingPunct="1">
        <a:spcBef>
          <a:spcPct val="20000"/>
        </a:spcBef>
        <a:buFont typeface="Arial" pitchFamily="34" charset="0"/>
        <a:buChar char="•"/>
        <a:defRPr kumimoji="1" sz="2800" kern="1200">
          <a:solidFill>
            <a:schemeClr val="tx1"/>
          </a:solidFill>
          <a:latin typeface="+mn-lt"/>
          <a:ea typeface="+mn-ea"/>
          <a:cs typeface="+mn-cs"/>
        </a:defRPr>
      </a:lvl7pPr>
      <a:lvl8pPr marL="4800600" indent="-320040" algn="l" defTabSz="1280160" rtl="0" eaLnBrk="1" latinLnBrk="0" hangingPunct="1">
        <a:spcBef>
          <a:spcPct val="20000"/>
        </a:spcBef>
        <a:buFont typeface="Arial" pitchFamily="34" charset="0"/>
        <a:buChar char="•"/>
        <a:defRPr kumimoji="1" sz="2800" kern="1200">
          <a:solidFill>
            <a:schemeClr val="tx1"/>
          </a:solidFill>
          <a:latin typeface="+mn-lt"/>
          <a:ea typeface="+mn-ea"/>
          <a:cs typeface="+mn-cs"/>
        </a:defRPr>
      </a:lvl8pPr>
      <a:lvl9pPr marL="5440680" indent="-320040" algn="l" defTabSz="1280160" rtl="0" eaLnBrk="1" latinLnBrk="0" hangingPunct="1">
        <a:spcBef>
          <a:spcPct val="20000"/>
        </a:spcBef>
        <a:buFont typeface="Arial" pitchFamily="34" charset="0"/>
        <a:buChar char="•"/>
        <a:defRPr kumimoji="1" sz="2800" kern="1200">
          <a:solidFill>
            <a:schemeClr val="tx1"/>
          </a:solidFill>
          <a:latin typeface="+mn-lt"/>
          <a:ea typeface="+mn-ea"/>
          <a:cs typeface="+mn-cs"/>
        </a:defRPr>
      </a:lvl9pPr>
    </p:bodyStyle>
    <p:otherStyle>
      <a:defPPr>
        <a:defRPr lang="ja-JP"/>
      </a:defPPr>
      <a:lvl1pPr marL="0" algn="l" defTabSz="1280160" rtl="0" eaLnBrk="1" latinLnBrk="0" hangingPunct="1">
        <a:defRPr kumimoji="1" sz="2500" kern="1200">
          <a:solidFill>
            <a:schemeClr val="tx1"/>
          </a:solidFill>
          <a:latin typeface="+mn-lt"/>
          <a:ea typeface="+mn-ea"/>
          <a:cs typeface="+mn-cs"/>
        </a:defRPr>
      </a:lvl1pPr>
      <a:lvl2pPr marL="640080" algn="l" defTabSz="1280160" rtl="0" eaLnBrk="1" latinLnBrk="0" hangingPunct="1">
        <a:defRPr kumimoji="1" sz="2500" kern="1200">
          <a:solidFill>
            <a:schemeClr val="tx1"/>
          </a:solidFill>
          <a:latin typeface="+mn-lt"/>
          <a:ea typeface="+mn-ea"/>
          <a:cs typeface="+mn-cs"/>
        </a:defRPr>
      </a:lvl2pPr>
      <a:lvl3pPr marL="1280160" algn="l" defTabSz="1280160" rtl="0" eaLnBrk="1" latinLnBrk="0" hangingPunct="1">
        <a:defRPr kumimoji="1" sz="2500" kern="1200">
          <a:solidFill>
            <a:schemeClr val="tx1"/>
          </a:solidFill>
          <a:latin typeface="+mn-lt"/>
          <a:ea typeface="+mn-ea"/>
          <a:cs typeface="+mn-cs"/>
        </a:defRPr>
      </a:lvl3pPr>
      <a:lvl4pPr marL="1920240" algn="l" defTabSz="1280160" rtl="0" eaLnBrk="1" latinLnBrk="0" hangingPunct="1">
        <a:defRPr kumimoji="1" sz="2500" kern="1200">
          <a:solidFill>
            <a:schemeClr val="tx1"/>
          </a:solidFill>
          <a:latin typeface="+mn-lt"/>
          <a:ea typeface="+mn-ea"/>
          <a:cs typeface="+mn-cs"/>
        </a:defRPr>
      </a:lvl4pPr>
      <a:lvl5pPr marL="2560320" algn="l" defTabSz="1280160" rtl="0" eaLnBrk="1" latinLnBrk="0" hangingPunct="1">
        <a:defRPr kumimoji="1" sz="2500" kern="1200">
          <a:solidFill>
            <a:schemeClr val="tx1"/>
          </a:solidFill>
          <a:latin typeface="+mn-lt"/>
          <a:ea typeface="+mn-ea"/>
          <a:cs typeface="+mn-cs"/>
        </a:defRPr>
      </a:lvl5pPr>
      <a:lvl6pPr marL="3200400" algn="l" defTabSz="1280160" rtl="0" eaLnBrk="1" latinLnBrk="0" hangingPunct="1">
        <a:defRPr kumimoji="1" sz="2500" kern="1200">
          <a:solidFill>
            <a:schemeClr val="tx1"/>
          </a:solidFill>
          <a:latin typeface="+mn-lt"/>
          <a:ea typeface="+mn-ea"/>
          <a:cs typeface="+mn-cs"/>
        </a:defRPr>
      </a:lvl6pPr>
      <a:lvl7pPr marL="3840480" algn="l" defTabSz="1280160" rtl="0" eaLnBrk="1" latinLnBrk="0" hangingPunct="1">
        <a:defRPr kumimoji="1" sz="2500" kern="1200">
          <a:solidFill>
            <a:schemeClr val="tx1"/>
          </a:solidFill>
          <a:latin typeface="+mn-lt"/>
          <a:ea typeface="+mn-ea"/>
          <a:cs typeface="+mn-cs"/>
        </a:defRPr>
      </a:lvl7pPr>
      <a:lvl8pPr marL="4480560" algn="l" defTabSz="1280160" rtl="0" eaLnBrk="1" latinLnBrk="0" hangingPunct="1">
        <a:defRPr kumimoji="1" sz="2500" kern="1200">
          <a:solidFill>
            <a:schemeClr val="tx1"/>
          </a:solidFill>
          <a:latin typeface="+mn-lt"/>
          <a:ea typeface="+mn-ea"/>
          <a:cs typeface="+mn-cs"/>
        </a:defRPr>
      </a:lvl8pPr>
      <a:lvl9pPr marL="5120640" algn="l" defTabSz="1280160" rtl="0" eaLnBrk="1" latinLnBrk="0" hangingPunct="1">
        <a:defRPr kumimoji="1" sz="2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角丸四角形 26"/>
          <p:cNvSpPr>
            <a:spLocks noChangeArrowheads="1"/>
          </p:cNvSpPr>
          <p:nvPr/>
        </p:nvSpPr>
        <p:spPr bwMode="auto">
          <a:xfrm>
            <a:off x="0" y="800072"/>
            <a:ext cx="12801600" cy="7100936"/>
          </a:xfrm>
          <a:prstGeom prst="roundRect">
            <a:avLst>
              <a:gd name="adj" fmla="val 16667"/>
            </a:avLst>
          </a:prstGeom>
          <a:solidFill>
            <a:schemeClr val="accent4">
              <a:lumMod val="40000"/>
              <a:lumOff val="60000"/>
            </a:schemeClr>
          </a:solidFill>
          <a:ln>
            <a:headEnd/>
            <a:tailEnd/>
          </a:ln>
        </p:spPr>
        <p:style>
          <a:lnRef idx="2">
            <a:schemeClr val="accent2"/>
          </a:lnRef>
          <a:fillRef idx="1">
            <a:schemeClr val="lt1"/>
          </a:fillRef>
          <a:effectRef idx="0">
            <a:schemeClr val="accent2"/>
          </a:effectRef>
          <a:fontRef idx="minor">
            <a:schemeClr val="dk1"/>
          </a:fontRef>
        </p:style>
        <p:txBody>
          <a:bodyPr wrap="none" anchor="ctr"/>
          <a:lstStyle/>
          <a:p>
            <a:pPr defTabSz="4389438"/>
            <a:endParaRPr lang="ja-JP" altLang="en-US" dirty="0">
              <a:ea typeface="ＭＳ Ｐゴシック" charset="-128"/>
            </a:endParaRPr>
          </a:p>
        </p:txBody>
      </p:sp>
      <p:sp>
        <p:nvSpPr>
          <p:cNvPr id="9" name="角丸四角形 8"/>
          <p:cNvSpPr/>
          <p:nvPr/>
        </p:nvSpPr>
        <p:spPr bwMode="auto">
          <a:xfrm>
            <a:off x="685760" y="2340000"/>
            <a:ext cx="5290905" cy="4680000"/>
          </a:xfrm>
          <a:prstGeom prst="roundRect">
            <a:avLst/>
          </a:prstGeom>
          <a:solidFill>
            <a:schemeClr val="accent2">
              <a:lumMod val="40000"/>
              <a:lumOff val="60000"/>
              <a:alpha val="48000"/>
            </a:schemeClr>
          </a:solidFill>
          <a:ln w="9525" cap="flat" cmpd="sng" algn="ctr">
            <a:solidFill>
              <a:schemeClr val="tx1"/>
            </a:solidFill>
            <a:prstDash val="solid"/>
            <a:round/>
            <a:headEnd type="none" w="med" len="med"/>
            <a:tailEnd type="none" w="med" len="med"/>
          </a:ln>
          <a:effectLst/>
        </p:spPr>
        <p:txBody>
          <a:bodyPr wrap="none" anchor="ctr"/>
          <a:lstStyle/>
          <a:p>
            <a:pPr defTabSz="4389438">
              <a:defRPr/>
            </a:pPr>
            <a:endParaRPr lang="ja-JP" altLang="en-US" dirty="0">
              <a:ea typeface="ＭＳ Ｐゴシック" charset="-128"/>
            </a:endParaRPr>
          </a:p>
        </p:txBody>
      </p:sp>
      <p:sp>
        <p:nvSpPr>
          <p:cNvPr id="11" name="テキスト ボックス 19"/>
          <p:cNvSpPr txBox="1">
            <a:spLocks noChangeArrowheads="1"/>
          </p:cNvSpPr>
          <p:nvPr/>
        </p:nvSpPr>
        <p:spPr bwMode="auto">
          <a:xfrm>
            <a:off x="5472106" y="1131417"/>
            <a:ext cx="2094175" cy="784830"/>
          </a:xfrm>
          <a:prstGeom prst="rect">
            <a:avLst/>
          </a:prstGeom>
          <a:noFill/>
          <a:ln w="9525">
            <a:noFill/>
            <a:miter lim="800000"/>
            <a:headEnd/>
            <a:tailEnd/>
          </a:ln>
        </p:spPr>
        <p:txBody>
          <a:bodyPr wrap="square">
            <a:spAutoFit/>
          </a:bodyPr>
          <a:lstStyle/>
          <a:p>
            <a:r>
              <a:rPr lang="en-US" altLang="ja-JP" sz="4500" dirty="0">
                <a:ea typeface="ＭＳ Ｐゴシック" charset="-128"/>
              </a:rPr>
              <a:t>Wastes</a:t>
            </a:r>
            <a:endParaRPr lang="ja-JP" altLang="en-US" sz="4500" dirty="0">
              <a:ea typeface="ＭＳ Ｐゴシック" charset="-128"/>
            </a:endParaRPr>
          </a:p>
        </p:txBody>
      </p:sp>
      <p:sp>
        <p:nvSpPr>
          <p:cNvPr id="12" name="角丸四角形 11"/>
          <p:cNvSpPr/>
          <p:nvPr/>
        </p:nvSpPr>
        <p:spPr bwMode="auto">
          <a:xfrm>
            <a:off x="6757990" y="2340000"/>
            <a:ext cx="5290905" cy="4680000"/>
          </a:xfrm>
          <a:prstGeom prst="roundRect">
            <a:avLst/>
          </a:prstGeom>
          <a:solidFill>
            <a:schemeClr val="accent2">
              <a:lumMod val="40000"/>
              <a:lumOff val="60000"/>
              <a:alpha val="48000"/>
            </a:schemeClr>
          </a:solidFill>
          <a:ln w="9525" cap="flat" cmpd="sng" algn="ctr">
            <a:solidFill>
              <a:schemeClr val="tx1"/>
            </a:solidFill>
            <a:prstDash val="solid"/>
            <a:round/>
            <a:headEnd type="none" w="med" len="med"/>
            <a:tailEnd type="none" w="med" len="med"/>
          </a:ln>
          <a:effectLst/>
        </p:spPr>
        <p:txBody>
          <a:bodyPr wrap="none" anchor="ctr"/>
          <a:lstStyle/>
          <a:p>
            <a:pPr defTabSz="4389438">
              <a:defRPr/>
            </a:pPr>
            <a:endParaRPr lang="ja-JP" altLang="en-US" dirty="0">
              <a:ea typeface="ＭＳ Ｐゴシック" charset="-128"/>
            </a:endParaRPr>
          </a:p>
        </p:txBody>
      </p:sp>
      <p:sp>
        <p:nvSpPr>
          <p:cNvPr id="13" name="テキスト ボックス 20"/>
          <p:cNvSpPr txBox="1">
            <a:spLocks noChangeArrowheads="1"/>
          </p:cNvSpPr>
          <p:nvPr/>
        </p:nvSpPr>
        <p:spPr bwMode="auto">
          <a:xfrm>
            <a:off x="8135313" y="2700000"/>
            <a:ext cx="2766747" cy="1477328"/>
          </a:xfrm>
          <a:prstGeom prst="rect">
            <a:avLst/>
          </a:prstGeom>
          <a:noFill/>
          <a:ln w="9525">
            <a:noFill/>
            <a:miter lim="800000"/>
            <a:headEnd/>
            <a:tailEnd/>
          </a:ln>
        </p:spPr>
        <p:txBody>
          <a:bodyPr>
            <a:spAutoFit/>
          </a:bodyPr>
          <a:lstStyle/>
          <a:p>
            <a:r>
              <a:rPr lang="en-US" altLang="ja-JP" sz="4500" dirty="0">
                <a:ea typeface="ＭＳ Ｐゴシック" charset="-128"/>
              </a:rPr>
              <a:t>Domestic waste</a:t>
            </a:r>
            <a:endParaRPr lang="ja-JP" altLang="en-US" sz="4500" dirty="0">
              <a:ea typeface="ＭＳ Ｐゴシック" charset="-128"/>
            </a:endParaRPr>
          </a:p>
        </p:txBody>
      </p:sp>
      <p:sp>
        <p:nvSpPr>
          <p:cNvPr id="14" name="テキスト ボックス 24"/>
          <p:cNvSpPr txBox="1">
            <a:spLocks noChangeArrowheads="1"/>
          </p:cNvSpPr>
          <p:nvPr/>
        </p:nvSpPr>
        <p:spPr bwMode="auto">
          <a:xfrm>
            <a:off x="2060202" y="2700000"/>
            <a:ext cx="2654732" cy="1477328"/>
          </a:xfrm>
          <a:prstGeom prst="rect">
            <a:avLst/>
          </a:prstGeom>
          <a:noFill/>
          <a:ln w="9525">
            <a:noFill/>
            <a:miter lim="800000"/>
            <a:headEnd/>
            <a:tailEnd/>
          </a:ln>
        </p:spPr>
        <p:txBody>
          <a:bodyPr>
            <a:spAutoFit/>
          </a:bodyPr>
          <a:lstStyle/>
          <a:p>
            <a:r>
              <a:rPr lang="en-US" altLang="ja-JP" sz="4500" dirty="0">
                <a:ea typeface="ＭＳ Ｐゴシック" charset="-128"/>
              </a:rPr>
              <a:t>Industrial waste</a:t>
            </a:r>
            <a:endParaRPr lang="ja-JP" altLang="en-US" sz="4500" dirty="0">
              <a:ea typeface="ＭＳ Ｐゴシック" charset="-128"/>
            </a:endParaRPr>
          </a:p>
        </p:txBody>
      </p:sp>
      <p:sp>
        <p:nvSpPr>
          <p:cNvPr id="15" name="テキスト ボックス 25"/>
          <p:cNvSpPr txBox="1">
            <a:spLocks noChangeArrowheads="1"/>
          </p:cNvSpPr>
          <p:nvPr/>
        </p:nvSpPr>
        <p:spPr bwMode="auto">
          <a:xfrm>
            <a:off x="7365184" y="4320000"/>
            <a:ext cx="4147721" cy="2196000"/>
          </a:xfrm>
          <a:prstGeom prst="rect">
            <a:avLst/>
          </a:prstGeom>
          <a:solidFill>
            <a:srgbClr val="FF0000">
              <a:alpha val="65097"/>
            </a:srgbClr>
          </a:solidFill>
          <a:ln w="9525">
            <a:noFill/>
            <a:miter lim="800000"/>
            <a:headEnd/>
            <a:tailEnd/>
          </a:ln>
        </p:spPr>
        <p:txBody>
          <a:bodyPr wrap="square">
            <a:spAutoFit/>
          </a:bodyPr>
          <a:lstStyle/>
          <a:p>
            <a:r>
              <a:rPr lang="en-US" altLang="ja-JP" sz="4500" dirty="0">
                <a:ea typeface="ＭＳ Ｐゴシック" charset="-128"/>
              </a:rPr>
              <a:t>Domestic waste subject to special control</a:t>
            </a:r>
            <a:endParaRPr lang="ja-JP" altLang="en-US" sz="4500" dirty="0">
              <a:ea typeface="ＭＳ Ｐゴシック" charset="-128"/>
            </a:endParaRPr>
          </a:p>
        </p:txBody>
      </p:sp>
      <p:sp>
        <p:nvSpPr>
          <p:cNvPr id="7" name="テキスト ボックス 29"/>
          <p:cNvSpPr txBox="1">
            <a:spLocks noChangeArrowheads="1"/>
          </p:cNvSpPr>
          <p:nvPr/>
        </p:nvSpPr>
        <p:spPr bwMode="auto">
          <a:xfrm>
            <a:off x="104931" y="8001023"/>
            <a:ext cx="12443158" cy="707886"/>
          </a:xfrm>
          <a:prstGeom prst="rect">
            <a:avLst/>
          </a:prstGeom>
          <a:noFill/>
          <a:ln w="9525">
            <a:noFill/>
            <a:miter lim="800000"/>
            <a:headEnd/>
            <a:tailEnd/>
          </a:ln>
        </p:spPr>
        <p:txBody>
          <a:bodyPr>
            <a:spAutoFit/>
          </a:bodyPr>
          <a:lstStyle/>
          <a:p>
            <a:r>
              <a:rPr lang="en-US" altLang="ja-JP" sz="4000" b="1" dirty="0" smtClean="0">
                <a:ea typeface="ＭＳ Ｐゴシック" charset="-128"/>
              </a:rPr>
              <a:t>Figure 1. </a:t>
            </a:r>
            <a:r>
              <a:rPr lang="en-US" altLang="ja-JP" sz="4000" b="1" dirty="0">
                <a:ea typeface="ＭＳ Ｐゴシック" charset="-128"/>
              </a:rPr>
              <a:t>Classification of waste under Japanese law </a:t>
            </a:r>
            <a:endParaRPr lang="ja-JP" altLang="en-US" sz="4000" b="1" dirty="0">
              <a:ea typeface="ＭＳ Ｐゴシック" charset="-128"/>
            </a:endParaRPr>
          </a:p>
        </p:txBody>
      </p:sp>
      <p:sp>
        <p:nvSpPr>
          <p:cNvPr id="16" name="テキスト ボックス 25"/>
          <p:cNvSpPr txBox="1">
            <a:spLocks noChangeArrowheads="1"/>
          </p:cNvSpPr>
          <p:nvPr/>
        </p:nvSpPr>
        <p:spPr bwMode="auto">
          <a:xfrm>
            <a:off x="1328702" y="4320000"/>
            <a:ext cx="4147200" cy="2196000"/>
          </a:xfrm>
          <a:prstGeom prst="rect">
            <a:avLst/>
          </a:prstGeom>
          <a:solidFill>
            <a:srgbClr val="FF0000">
              <a:alpha val="65097"/>
            </a:srgbClr>
          </a:solidFill>
          <a:ln w="9525">
            <a:noFill/>
            <a:miter lim="800000"/>
            <a:headEnd/>
            <a:tailEnd/>
          </a:ln>
        </p:spPr>
        <p:txBody>
          <a:bodyPr wrap="square" lIns="128016" tIns="64008" rIns="128016" bIns="64008">
            <a:spAutoFit/>
          </a:bodyPr>
          <a:lstStyle/>
          <a:p>
            <a:r>
              <a:rPr lang="en-US" altLang="ja-JP" sz="4500" dirty="0" smtClean="0">
                <a:ea typeface="ＭＳ Ｐゴシック" charset="-128"/>
              </a:rPr>
              <a:t>Industrial </a:t>
            </a:r>
            <a:r>
              <a:rPr lang="en-US" altLang="ja-JP" sz="4500" dirty="0">
                <a:ea typeface="ＭＳ Ｐゴシック" charset="-128"/>
              </a:rPr>
              <a:t>waste subject to special control</a:t>
            </a:r>
            <a:endParaRPr lang="ja-JP" altLang="en-US" sz="4500" dirty="0">
              <a:ea typeface="ＭＳ Ｐゴシック"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0" y="0"/>
            <a:ext cx="4219810" cy="1052596"/>
          </a:xfrm>
          <a:prstGeom prst="rect">
            <a:avLst/>
          </a:prstGeom>
          <a:solidFill>
            <a:schemeClr val="accent1">
              <a:lumMod val="40000"/>
              <a:lumOff val="60000"/>
            </a:schemeClr>
          </a:solidFill>
        </p:spPr>
        <p:txBody>
          <a:bodyPr wrap="none" lIns="128016" tIns="64008" rIns="128016" bIns="64008" rtlCol="0">
            <a:spAutoFit/>
          </a:bodyPr>
          <a:lstStyle/>
          <a:p>
            <a:r>
              <a:rPr lang="en-US" altLang="ja-JP" sz="6000" b="1" dirty="0" smtClean="0"/>
              <a:t>Back ground</a:t>
            </a:r>
            <a:endParaRPr lang="ja-JP" altLang="en-US" sz="6000" b="1" dirty="0"/>
          </a:p>
        </p:txBody>
      </p:sp>
      <p:sp>
        <p:nvSpPr>
          <p:cNvPr id="7" name="Text Box 9"/>
          <p:cNvSpPr txBox="1">
            <a:spLocks noChangeArrowheads="1"/>
          </p:cNvSpPr>
          <p:nvPr/>
        </p:nvSpPr>
        <p:spPr bwMode="auto">
          <a:xfrm>
            <a:off x="187200" y="1157262"/>
            <a:ext cx="12430800" cy="8191245"/>
          </a:xfrm>
          <a:prstGeom prst="rect">
            <a:avLst/>
          </a:prstGeom>
          <a:noFill/>
          <a:ln w="9525">
            <a:noFill/>
            <a:miter lim="800000"/>
            <a:headEnd/>
            <a:tailEnd/>
          </a:ln>
        </p:spPr>
        <p:txBody>
          <a:bodyPr wrap="square" lIns="65306" tIns="32653" rIns="65306" bIns="32653">
            <a:spAutoFit/>
          </a:bodyPr>
          <a:lstStyle/>
          <a:p>
            <a:pPr defTabSz="3135313">
              <a:defRPr/>
            </a:pPr>
            <a:r>
              <a:rPr lang="en-US" altLang="ja-JP" sz="4400" dirty="0">
                <a:latin typeface="+mj-lt"/>
                <a:ea typeface="ＭＳ Ｐゴシック" pitchFamily="50" charset="-128"/>
              </a:rPr>
              <a:t>          In recent years, home-visit nursing care services have become widespread in Japan. Since the home-care waste resulting from home-visit nursing care is legally categorized as domestic waste</a:t>
            </a:r>
            <a:r>
              <a:rPr lang="ja-JP" altLang="en-US" sz="4400" dirty="0">
                <a:latin typeface="+mj-lt"/>
                <a:ea typeface="ＭＳ Ｐゴシック" pitchFamily="50" charset="-128"/>
              </a:rPr>
              <a:t> </a:t>
            </a:r>
            <a:r>
              <a:rPr lang="en-US" altLang="ja-JP" sz="4400" dirty="0">
                <a:latin typeface="+mj-lt"/>
                <a:ea typeface="ＭＳ Ｐゴシック" pitchFamily="50" charset="-128"/>
              </a:rPr>
              <a:t>(</a:t>
            </a:r>
            <a:r>
              <a:rPr lang="en-US" altLang="ja-JP" sz="4400" dirty="0" smtClean="0">
                <a:latin typeface="+mj-lt"/>
                <a:ea typeface="ＭＳ Ｐゴシック" pitchFamily="50" charset="-128"/>
              </a:rPr>
              <a:t>figure. </a:t>
            </a:r>
            <a:r>
              <a:rPr lang="en-US" altLang="ja-JP" sz="4400" dirty="0">
                <a:latin typeface="+mj-lt"/>
                <a:ea typeface="ＭＳ Ｐゴシック" pitchFamily="50" charset="-128"/>
              </a:rPr>
              <a:t>1). Municipalities are responsible for its disposal under Japanese waste management law. </a:t>
            </a:r>
            <a:r>
              <a:rPr lang="en-US" altLang="ja-JP" sz="4400" dirty="0" smtClean="0">
                <a:ea typeface="ＭＳ Ｐゴシック" charset="-128"/>
              </a:rPr>
              <a:t>However, in fact, many municipalities do not accept the disposal of injection needles. Furthermore, regarding infusion bags, root, </a:t>
            </a:r>
            <a:r>
              <a:rPr lang="en-US" altLang="ja-JP" sz="4400" i="1" dirty="0" smtClean="0">
                <a:ea typeface="ＭＳ Ｐゴシック" charset="-128"/>
              </a:rPr>
              <a:t>etc</a:t>
            </a:r>
            <a:r>
              <a:rPr lang="en-US" altLang="ja-JP" sz="4400" dirty="0" smtClean="0">
                <a:ea typeface="ＭＳ Ｐゴシック" charset="-128"/>
              </a:rPr>
              <a:t>., which are generally thought not to be infectious. Visiting nurses carry back the waste that is not accepted by the municipalities, and the safety of such waste is left to the care of the nurses.</a:t>
            </a:r>
            <a:endParaRPr lang="en-US" altLang="ja-JP" sz="4400" dirty="0">
              <a:latin typeface="+mj-lt"/>
              <a:ea typeface="ＭＳ Ｐゴシック" pitchFamily="50"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2"/>
          <p:cNvSpPr txBox="1">
            <a:spLocks noChangeArrowheads="1"/>
          </p:cNvSpPr>
          <p:nvPr/>
        </p:nvSpPr>
        <p:spPr bwMode="auto">
          <a:xfrm>
            <a:off x="1" y="1"/>
            <a:ext cx="2543147" cy="989273"/>
          </a:xfrm>
          <a:prstGeom prst="rect">
            <a:avLst/>
          </a:prstGeom>
          <a:solidFill>
            <a:schemeClr val="accent1">
              <a:lumMod val="40000"/>
              <a:lumOff val="60000"/>
            </a:schemeClr>
          </a:solidFill>
          <a:ln w="9525">
            <a:noFill/>
            <a:miter lim="800000"/>
            <a:headEnd/>
            <a:tailEnd/>
          </a:ln>
        </p:spPr>
        <p:txBody>
          <a:bodyPr wrap="square" lIns="65306" tIns="32653" rIns="65306" bIns="32653">
            <a:spAutoFit/>
          </a:bodyPr>
          <a:lstStyle/>
          <a:p>
            <a:pPr algn="l" defTabSz="3135313">
              <a:spcBef>
                <a:spcPct val="50000"/>
              </a:spcBef>
            </a:pPr>
            <a:r>
              <a:rPr lang="en-US" altLang="ja-JP" sz="6000" b="1" dirty="0">
                <a:ea typeface="ＭＳ Ｐゴシック" charset="-128"/>
              </a:rPr>
              <a:t>Object</a:t>
            </a:r>
          </a:p>
        </p:txBody>
      </p:sp>
      <p:sp>
        <p:nvSpPr>
          <p:cNvPr id="6" name="テキスト ボックス 32"/>
          <p:cNvSpPr txBox="1">
            <a:spLocks noChangeArrowheads="1"/>
          </p:cNvSpPr>
          <p:nvPr/>
        </p:nvSpPr>
        <p:spPr bwMode="auto">
          <a:xfrm>
            <a:off x="185694" y="1228700"/>
            <a:ext cx="12430212" cy="2800767"/>
          </a:xfrm>
          <a:prstGeom prst="rect">
            <a:avLst/>
          </a:prstGeom>
          <a:noFill/>
          <a:ln w="9525">
            <a:noFill/>
            <a:miter lim="800000"/>
            <a:headEnd/>
            <a:tailEnd/>
          </a:ln>
        </p:spPr>
        <p:txBody>
          <a:bodyPr wrap="square">
            <a:spAutoFit/>
          </a:bodyPr>
          <a:lstStyle/>
          <a:p>
            <a:pPr algn="l"/>
            <a:r>
              <a:rPr lang="en-US" altLang="ja-JP" sz="4400" dirty="0">
                <a:ea typeface="ＭＳ Ｐゴシック" charset="-128"/>
              </a:rPr>
              <a:t> </a:t>
            </a:r>
            <a:r>
              <a:rPr lang="en-US" altLang="ja-JP" sz="4400" dirty="0" smtClean="0">
                <a:ea typeface="ＭＳ Ｐゴシック" charset="-128"/>
              </a:rPr>
              <a:t>  I </a:t>
            </a:r>
            <a:r>
              <a:rPr lang="en-US" altLang="ja-JP" sz="4400" dirty="0">
                <a:ea typeface="ＭＳ Ｐゴシック" charset="-128"/>
              </a:rPr>
              <a:t>conducted a questionnaire survey to figure out the problems involved in the infectious waste recovery at home-visit nursing stations, by means of a visit (automobile, bicycle, public transportation, and walk).</a:t>
            </a:r>
            <a:endParaRPr kumimoji="1" lang="ja-JP" altLang="en-US" sz="4400" dirty="0">
              <a:ea typeface="ＭＳ Ｐゴシック" charset="-128"/>
            </a:endParaRPr>
          </a:p>
        </p:txBody>
      </p:sp>
      <p:sp>
        <p:nvSpPr>
          <p:cNvPr id="8" name="Text Box 42"/>
          <p:cNvSpPr txBox="1">
            <a:spLocks noChangeArrowheads="1"/>
          </p:cNvSpPr>
          <p:nvPr/>
        </p:nvSpPr>
        <p:spPr bwMode="auto">
          <a:xfrm>
            <a:off x="1" y="5372104"/>
            <a:ext cx="3186090" cy="989273"/>
          </a:xfrm>
          <a:prstGeom prst="rect">
            <a:avLst/>
          </a:prstGeom>
          <a:solidFill>
            <a:schemeClr val="accent1">
              <a:lumMod val="40000"/>
              <a:lumOff val="60000"/>
            </a:schemeClr>
          </a:solidFill>
          <a:ln w="9525">
            <a:noFill/>
            <a:miter lim="800000"/>
            <a:headEnd/>
            <a:tailEnd/>
          </a:ln>
        </p:spPr>
        <p:txBody>
          <a:bodyPr wrap="square" lIns="65306" tIns="32653" rIns="65306" bIns="32653">
            <a:spAutoFit/>
          </a:bodyPr>
          <a:lstStyle/>
          <a:p>
            <a:pPr algn="l" defTabSz="3135313">
              <a:spcBef>
                <a:spcPct val="50000"/>
              </a:spcBef>
            </a:pPr>
            <a:r>
              <a:rPr lang="en-US" altLang="ja-JP" sz="6000" b="1" dirty="0" smtClean="0">
                <a:ea typeface="ＭＳ Ｐゴシック" charset="-128"/>
              </a:rPr>
              <a:t>Methods</a:t>
            </a:r>
            <a:endParaRPr lang="en-US" altLang="ja-JP" sz="6000" b="1" dirty="0">
              <a:ea typeface="ＭＳ Ｐゴシック" charset="-128"/>
            </a:endParaRPr>
          </a:p>
        </p:txBody>
      </p:sp>
      <p:sp>
        <p:nvSpPr>
          <p:cNvPr id="9" name="テキスト ボックス 32"/>
          <p:cNvSpPr txBox="1">
            <a:spLocks noChangeArrowheads="1"/>
          </p:cNvSpPr>
          <p:nvPr/>
        </p:nvSpPr>
        <p:spPr bwMode="auto">
          <a:xfrm>
            <a:off x="187200" y="6586550"/>
            <a:ext cx="12430800" cy="2800767"/>
          </a:xfrm>
          <a:prstGeom prst="rect">
            <a:avLst/>
          </a:prstGeom>
          <a:noFill/>
          <a:ln w="9525">
            <a:noFill/>
            <a:miter lim="800000"/>
            <a:headEnd/>
            <a:tailEnd/>
          </a:ln>
        </p:spPr>
        <p:txBody>
          <a:bodyPr wrap="square">
            <a:spAutoFit/>
          </a:bodyPr>
          <a:lstStyle/>
          <a:p>
            <a:r>
              <a:rPr lang="en-US" altLang="ja-JP" sz="4400" dirty="0" smtClean="0">
                <a:ea typeface="ＭＳ Ｐゴシック" charset="-128"/>
              </a:rPr>
              <a:t>   From among the home-visit nursing stations registered at the National Association for Home-visit Nursing Care, 1,965 stations were selected at random, and questionnaires were sent to them.</a:t>
            </a:r>
            <a:endParaRPr kumimoji="1" lang="ja-JP" altLang="en-US" sz="4400" dirty="0">
              <a:ea typeface="ＭＳ Ｐゴシック"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0" y="2392456"/>
            <a:ext cx="12615906" cy="584775"/>
          </a:xfrm>
          <a:prstGeom prst="rect">
            <a:avLst/>
          </a:prstGeom>
          <a:solidFill>
            <a:schemeClr val="accent1">
              <a:lumMod val="20000"/>
              <a:lumOff val="80000"/>
            </a:schemeClr>
          </a:solidFill>
        </p:spPr>
        <p:txBody>
          <a:bodyPr wrap="square" rtlCol="0">
            <a:spAutoFit/>
          </a:bodyPr>
          <a:lstStyle/>
          <a:p>
            <a:r>
              <a:rPr kumimoji="1" lang="en-US" altLang="ja-JP" sz="3200" dirty="0" smtClean="0"/>
              <a:t>Descriptive questionnaires were sent to 1,965 home-visit nursing stations.</a:t>
            </a:r>
            <a:endParaRPr kumimoji="1" lang="ja-JP" altLang="en-US" sz="3200" dirty="0"/>
          </a:p>
        </p:txBody>
      </p:sp>
      <p:sp>
        <p:nvSpPr>
          <p:cNvPr id="5" name="下矢印 4"/>
          <p:cNvSpPr/>
          <p:nvPr/>
        </p:nvSpPr>
        <p:spPr>
          <a:xfrm>
            <a:off x="1614454" y="3035398"/>
            <a:ext cx="214314" cy="10001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0" y="4106968"/>
            <a:ext cx="7972436" cy="584775"/>
          </a:xfrm>
          <a:prstGeom prst="rect">
            <a:avLst/>
          </a:prstGeom>
          <a:solidFill>
            <a:schemeClr val="accent1">
              <a:lumMod val="20000"/>
              <a:lumOff val="80000"/>
            </a:schemeClr>
          </a:solidFill>
        </p:spPr>
        <p:txBody>
          <a:bodyPr wrap="square" rtlCol="0">
            <a:spAutoFit/>
          </a:bodyPr>
          <a:lstStyle/>
          <a:p>
            <a:r>
              <a:rPr lang="en-US" altLang="ja-JP" sz="3200" dirty="0" smtClean="0"/>
              <a:t>1,308 stations responded to the questionnaire.</a:t>
            </a:r>
            <a:endParaRPr kumimoji="1" lang="ja-JP" altLang="en-US" sz="3200" dirty="0"/>
          </a:p>
        </p:txBody>
      </p:sp>
      <p:sp>
        <p:nvSpPr>
          <p:cNvPr id="7" name="下矢印 6"/>
          <p:cNvSpPr/>
          <p:nvPr/>
        </p:nvSpPr>
        <p:spPr>
          <a:xfrm flipH="1">
            <a:off x="1614454" y="4749910"/>
            <a:ext cx="214314" cy="257176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2043082" y="5178538"/>
            <a:ext cx="4429156" cy="584775"/>
          </a:xfrm>
          <a:prstGeom prst="rect">
            <a:avLst/>
          </a:prstGeom>
          <a:solidFill>
            <a:schemeClr val="accent1">
              <a:lumMod val="20000"/>
              <a:lumOff val="80000"/>
            </a:schemeClr>
          </a:solidFill>
        </p:spPr>
        <p:txBody>
          <a:bodyPr wrap="square" rtlCol="0">
            <a:spAutoFit/>
          </a:bodyPr>
          <a:lstStyle/>
          <a:p>
            <a:r>
              <a:rPr kumimoji="1" lang="en-US" altLang="ja-JP" sz="3200" dirty="0" smtClean="0"/>
              <a:t>26 stations were closed.</a:t>
            </a:r>
            <a:endParaRPr kumimoji="1" lang="ja-JP" altLang="en-US" sz="3200" dirty="0"/>
          </a:p>
        </p:txBody>
      </p:sp>
      <p:sp>
        <p:nvSpPr>
          <p:cNvPr id="9" name="テキスト ボックス 8"/>
          <p:cNvSpPr txBox="1"/>
          <p:nvPr/>
        </p:nvSpPr>
        <p:spPr>
          <a:xfrm>
            <a:off x="2043082" y="5821480"/>
            <a:ext cx="4429156" cy="1077218"/>
          </a:xfrm>
          <a:prstGeom prst="rect">
            <a:avLst/>
          </a:prstGeom>
          <a:solidFill>
            <a:schemeClr val="accent1">
              <a:lumMod val="20000"/>
              <a:lumOff val="80000"/>
            </a:schemeClr>
          </a:solidFill>
        </p:spPr>
        <p:txBody>
          <a:bodyPr wrap="square" rtlCol="0">
            <a:spAutoFit/>
          </a:bodyPr>
          <a:lstStyle/>
          <a:p>
            <a:r>
              <a:rPr lang="en-US" altLang="ja-JP" sz="3200" dirty="0" smtClean="0"/>
              <a:t>5 stations performed only psychiatric services.</a:t>
            </a:r>
            <a:endParaRPr kumimoji="1" lang="ja-JP" altLang="en-US" sz="3200" dirty="0"/>
          </a:p>
        </p:txBody>
      </p:sp>
      <p:sp>
        <p:nvSpPr>
          <p:cNvPr id="11" name="山形 10"/>
          <p:cNvSpPr/>
          <p:nvPr/>
        </p:nvSpPr>
        <p:spPr>
          <a:xfrm>
            <a:off x="6615114" y="5392852"/>
            <a:ext cx="642942" cy="1143008"/>
          </a:xfrm>
          <a:prstGeom prst="chevron">
            <a:avLst>
              <a:gd name="adj" fmla="val 8433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 name="テキスト ボックス 11"/>
          <p:cNvSpPr txBox="1"/>
          <p:nvPr/>
        </p:nvSpPr>
        <p:spPr>
          <a:xfrm>
            <a:off x="7329494" y="5678604"/>
            <a:ext cx="5472106" cy="584775"/>
          </a:xfrm>
          <a:prstGeom prst="rect">
            <a:avLst/>
          </a:prstGeom>
          <a:solidFill>
            <a:schemeClr val="accent1">
              <a:lumMod val="20000"/>
              <a:lumOff val="80000"/>
            </a:schemeClr>
          </a:solidFill>
        </p:spPr>
        <p:txBody>
          <a:bodyPr wrap="square" rtlCol="0">
            <a:spAutoFit/>
          </a:bodyPr>
          <a:lstStyle/>
          <a:p>
            <a:r>
              <a:rPr kumimoji="1" lang="en-US" altLang="ja-JP" sz="3200" dirty="0" smtClean="0"/>
              <a:t>Excluded from further analysis.</a:t>
            </a:r>
            <a:endParaRPr kumimoji="1" lang="ja-JP" altLang="en-US" sz="3200" dirty="0"/>
          </a:p>
        </p:txBody>
      </p:sp>
      <p:sp>
        <p:nvSpPr>
          <p:cNvPr id="13" name="テキスト ボックス 12"/>
          <p:cNvSpPr txBox="1"/>
          <p:nvPr/>
        </p:nvSpPr>
        <p:spPr>
          <a:xfrm>
            <a:off x="0" y="7393116"/>
            <a:ext cx="7972436" cy="584775"/>
          </a:xfrm>
          <a:prstGeom prst="rect">
            <a:avLst/>
          </a:prstGeom>
          <a:solidFill>
            <a:schemeClr val="accent1">
              <a:lumMod val="20000"/>
              <a:lumOff val="80000"/>
            </a:schemeClr>
          </a:solidFill>
        </p:spPr>
        <p:txBody>
          <a:bodyPr wrap="square" rtlCol="0">
            <a:spAutoFit/>
          </a:bodyPr>
          <a:lstStyle/>
          <a:p>
            <a:r>
              <a:rPr lang="en-US" altLang="ja-JP" sz="3200" dirty="0" smtClean="0"/>
              <a:t>1,277 stations were used for analysis.</a:t>
            </a:r>
            <a:endParaRPr kumimoji="1" lang="ja-JP" altLang="en-US" sz="3200" dirty="0"/>
          </a:p>
        </p:txBody>
      </p:sp>
      <p:sp>
        <p:nvSpPr>
          <p:cNvPr id="14" name="テキスト ボックス 13"/>
          <p:cNvSpPr txBox="1"/>
          <p:nvPr/>
        </p:nvSpPr>
        <p:spPr>
          <a:xfrm>
            <a:off x="0" y="8893314"/>
            <a:ext cx="5786478" cy="707886"/>
          </a:xfrm>
          <a:prstGeom prst="rect">
            <a:avLst/>
          </a:prstGeom>
          <a:noFill/>
        </p:spPr>
        <p:txBody>
          <a:bodyPr wrap="square" rtlCol="0">
            <a:spAutoFit/>
          </a:bodyPr>
          <a:lstStyle/>
          <a:p>
            <a:r>
              <a:rPr kumimoji="1" lang="en-US" altLang="ja-JP" sz="4000" b="1" dirty="0" smtClean="0"/>
              <a:t>Figure 2. Study design</a:t>
            </a:r>
            <a:endParaRPr kumimoji="1" lang="ja-JP" altLang="en-US" sz="4000" b="1" dirty="0"/>
          </a:p>
        </p:txBody>
      </p:sp>
      <p:sp>
        <p:nvSpPr>
          <p:cNvPr id="15" name="テキスト ボックス 14"/>
          <p:cNvSpPr txBox="1"/>
          <p:nvPr/>
        </p:nvSpPr>
        <p:spPr>
          <a:xfrm>
            <a:off x="0" y="0"/>
            <a:ext cx="2549159" cy="1052596"/>
          </a:xfrm>
          <a:prstGeom prst="rect">
            <a:avLst/>
          </a:prstGeom>
          <a:solidFill>
            <a:schemeClr val="accent1">
              <a:lumMod val="40000"/>
              <a:lumOff val="60000"/>
            </a:schemeClr>
          </a:solidFill>
        </p:spPr>
        <p:txBody>
          <a:bodyPr wrap="none" lIns="128016" tIns="64008" rIns="128016" bIns="64008" rtlCol="0">
            <a:spAutoFit/>
          </a:bodyPr>
          <a:lstStyle/>
          <a:p>
            <a:r>
              <a:rPr lang="en-US" altLang="ja-JP" sz="6000" b="1" dirty="0" smtClean="0"/>
              <a:t>Results</a:t>
            </a:r>
            <a:endParaRPr lang="ja-JP" altLang="en-US" sz="6000"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コンテンツ プレースホルダ 4"/>
          <p:cNvGraphicFramePr>
            <a:graphicFrameLocks noGrp="1"/>
          </p:cNvGraphicFramePr>
          <p:nvPr>
            <p:ph idx="1"/>
          </p:nvPr>
        </p:nvGraphicFramePr>
        <p:xfrm>
          <a:off x="0" y="3040386"/>
          <a:ext cx="12801600" cy="4608576"/>
        </p:xfrm>
        <a:graphic>
          <a:graphicData uri="http://schemas.openxmlformats.org/drawingml/2006/table">
            <a:tbl>
              <a:tblPr firstRow="1" bandRow="1">
                <a:tableStyleId>{6E25E649-3F16-4E02-A733-19D2CDBF48F0}</a:tableStyleId>
              </a:tblPr>
              <a:tblGrid>
                <a:gridCol w="5300651"/>
                <a:gridCol w="3800503"/>
                <a:gridCol w="3700446"/>
              </a:tblGrid>
              <a:tr h="64008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3600" b="1" i="0" u="none" strike="noStrike" cap="none" normalizeH="0" baseline="0" dirty="0" smtClean="0">
                        <a:ln>
                          <a:noFill/>
                        </a:ln>
                        <a:solidFill>
                          <a:srgbClr val="FFFFFF"/>
                        </a:solidFill>
                        <a:effectLst/>
                        <a:latin typeface="+mn-lt"/>
                        <a:ea typeface="ＭＳ Ｐゴシック" charset="-128"/>
                      </a:endParaRPr>
                    </a:p>
                  </a:txBody>
                  <a:tcPr marL="128016" marR="128016" marT="64008" marB="64008"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3600" u="none" strike="noStrike" cap="none" normalizeH="0" baseline="0" dirty="0" smtClean="0">
                          <a:ln>
                            <a:noFill/>
                          </a:ln>
                          <a:effectLst/>
                          <a:latin typeface="+mn-lt"/>
                        </a:rPr>
                        <a:t>Automobile</a:t>
                      </a:r>
                      <a:endParaRPr kumimoji="1" lang="ja-JP" altLang="en-US" sz="3600" b="0" i="0" u="none" strike="noStrike" cap="none" normalizeH="0" baseline="0" dirty="0" smtClean="0">
                        <a:ln>
                          <a:noFill/>
                        </a:ln>
                        <a:solidFill>
                          <a:schemeClr val="tx1"/>
                        </a:solidFill>
                        <a:effectLst/>
                        <a:latin typeface="+mn-lt"/>
                        <a:ea typeface="ＭＳ Ｐゴシック" charset="-128"/>
                      </a:endParaRPr>
                    </a:p>
                  </a:txBody>
                  <a:tcPr marL="128016" marR="128016" marT="64008" marB="64008"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3600" u="none" strike="noStrike" cap="none" normalizeH="0" baseline="0" dirty="0" smtClean="0">
                          <a:ln>
                            <a:noFill/>
                          </a:ln>
                          <a:effectLst/>
                          <a:latin typeface="+mn-lt"/>
                        </a:rPr>
                        <a:t>Non-automobile</a:t>
                      </a:r>
                      <a:endParaRPr kumimoji="1" lang="ja-JP" altLang="en-US" sz="3600" b="0" i="0" u="none" strike="noStrike" cap="none" normalizeH="0" baseline="0" dirty="0" smtClean="0">
                        <a:ln>
                          <a:noFill/>
                        </a:ln>
                        <a:solidFill>
                          <a:schemeClr val="tx1"/>
                        </a:solidFill>
                        <a:effectLst/>
                        <a:latin typeface="+mn-lt"/>
                        <a:ea typeface="ＭＳ Ｐゴシック" charset="-128"/>
                      </a:endParaRPr>
                    </a:p>
                  </a:txBody>
                  <a:tcPr marL="128016" marR="128016" marT="64008" marB="64008" horzOverflow="overflow"/>
                </a:tc>
              </a:tr>
              <a:tr h="64008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3600" u="none" strike="noStrike" cap="none" normalizeH="0" baseline="0" dirty="0" smtClean="0">
                          <a:ln>
                            <a:noFill/>
                          </a:ln>
                          <a:effectLst/>
                          <a:latin typeface="+mn-lt"/>
                        </a:rPr>
                        <a:t>n</a:t>
                      </a:r>
                      <a:endParaRPr kumimoji="1" lang="ja-JP" altLang="en-US" sz="3600" b="0" i="0" u="none" strike="noStrike" cap="none" normalizeH="0" baseline="0" dirty="0" smtClean="0">
                        <a:ln>
                          <a:noFill/>
                        </a:ln>
                        <a:solidFill>
                          <a:srgbClr val="000000"/>
                        </a:solidFill>
                        <a:effectLst/>
                        <a:latin typeface="+mn-lt"/>
                        <a:ea typeface="ＭＳ Ｐゴシック" charset="-128"/>
                      </a:endParaRPr>
                    </a:p>
                  </a:txBody>
                  <a:tcPr marL="128016" marR="128016" marT="64008" marB="64008"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3600" u="none" strike="noStrike" cap="none" normalizeH="0" baseline="0" dirty="0" smtClean="0">
                          <a:ln>
                            <a:noFill/>
                          </a:ln>
                          <a:effectLst/>
                          <a:latin typeface="+mn-lt"/>
                        </a:rPr>
                        <a:t>          1139</a:t>
                      </a:r>
                      <a:endParaRPr kumimoji="1" lang="ja-JP" altLang="en-US" sz="3600" b="0" i="0" u="none" strike="noStrike" cap="none" normalizeH="0" baseline="0" dirty="0" smtClean="0">
                        <a:ln>
                          <a:noFill/>
                        </a:ln>
                        <a:solidFill>
                          <a:srgbClr val="000000"/>
                        </a:solidFill>
                        <a:effectLst/>
                        <a:latin typeface="+mn-lt"/>
                        <a:ea typeface="ＭＳ Ｐゴシック" charset="-128"/>
                      </a:endParaRPr>
                    </a:p>
                  </a:txBody>
                  <a:tcPr marL="128016" marR="128016" marT="64008" marB="64008"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3600" u="none" strike="noStrike" cap="none" normalizeH="0" baseline="0" dirty="0" smtClean="0">
                          <a:ln>
                            <a:noFill/>
                          </a:ln>
                          <a:effectLst/>
                          <a:latin typeface="+mn-lt"/>
                        </a:rPr>
                        <a:t>            138</a:t>
                      </a:r>
                      <a:endParaRPr kumimoji="1" lang="ja-JP" altLang="en-US" sz="3600" b="0" i="0" u="none" strike="noStrike" cap="none" normalizeH="0" baseline="0" dirty="0" smtClean="0">
                        <a:ln>
                          <a:noFill/>
                        </a:ln>
                        <a:solidFill>
                          <a:srgbClr val="000000"/>
                        </a:solidFill>
                        <a:effectLst/>
                        <a:latin typeface="+mn-lt"/>
                        <a:ea typeface="ＭＳ Ｐゴシック" charset="-128"/>
                      </a:endParaRPr>
                    </a:p>
                  </a:txBody>
                  <a:tcPr marL="128016" marR="128016" marT="64008" marB="64008" horzOverflow="overflow"/>
                </a:tc>
              </a:tr>
              <a:tr h="640080">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3600" u="none" strike="noStrike" cap="none" normalizeH="0" baseline="0" dirty="0" smtClean="0">
                          <a:ln>
                            <a:noFill/>
                          </a:ln>
                          <a:effectLst/>
                          <a:latin typeface="+mn-lt"/>
                        </a:rPr>
                        <a:t>Opening year*</a:t>
                      </a:r>
                      <a:endParaRPr kumimoji="1" lang="ja-JP" altLang="en-US" sz="3600" b="0" i="0" u="none" strike="noStrike" cap="none" normalizeH="0" baseline="0" dirty="0" smtClean="0">
                        <a:ln>
                          <a:noFill/>
                        </a:ln>
                        <a:solidFill>
                          <a:srgbClr val="000000"/>
                        </a:solidFill>
                        <a:effectLst/>
                        <a:latin typeface="+mn-lt"/>
                        <a:ea typeface="ＭＳ Ｐゴシック" charset="-128"/>
                      </a:endParaRPr>
                    </a:p>
                  </a:txBody>
                  <a:tcPr marL="128016" marR="128016" marT="64008" marB="64008"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3600" u="none" strike="noStrike" cap="none" normalizeH="0" baseline="0" dirty="0" smtClean="0">
                          <a:ln>
                            <a:noFill/>
                          </a:ln>
                          <a:effectLst/>
                          <a:latin typeface="+mn-lt"/>
                        </a:rPr>
                        <a:t> 1998.7±0.1</a:t>
                      </a:r>
                      <a:endParaRPr kumimoji="1" lang="ja-JP" altLang="en-US" sz="3600" b="0" i="0" u="none" strike="noStrike" cap="none" normalizeH="0" baseline="0" dirty="0" smtClean="0">
                        <a:ln>
                          <a:noFill/>
                        </a:ln>
                        <a:solidFill>
                          <a:srgbClr val="000000"/>
                        </a:solidFill>
                        <a:effectLst/>
                        <a:latin typeface="+mn-lt"/>
                        <a:ea typeface="ＭＳ Ｐゴシック" charset="-128"/>
                      </a:endParaRPr>
                    </a:p>
                  </a:txBody>
                  <a:tcPr marL="128016" marR="128016" marT="64008" marB="64008"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3600" u="none" strike="noStrike" cap="none" normalizeH="0" baseline="0" dirty="0" smtClean="0">
                          <a:ln>
                            <a:noFill/>
                          </a:ln>
                          <a:effectLst/>
                          <a:latin typeface="+mn-lt"/>
                        </a:rPr>
                        <a:t> 1999.6±0.1</a:t>
                      </a:r>
                      <a:endParaRPr kumimoji="1" lang="ja-JP" altLang="en-US" sz="3600" b="0" i="0" u="none" strike="noStrike" cap="none" normalizeH="0" baseline="0" dirty="0" smtClean="0">
                        <a:ln>
                          <a:noFill/>
                        </a:ln>
                        <a:solidFill>
                          <a:srgbClr val="000000"/>
                        </a:solidFill>
                        <a:effectLst/>
                        <a:latin typeface="+mn-lt"/>
                        <a:ea typeface="ＭＳ Ｐゴシック" charset="-128"/>
                      </a:endParaRPr>
                    </a:p>
                  </a:txBody>
                  <a:tcPr marL="128016" marR="128016" marT="64008" marB="64008" horzOverflow="overflow"/>
                </a:tc>
              </a:tr>
              <a:tr h="64008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3600" u="none" strike="noStrike" cap="none" normalizeH="0" baseline="0" dirty="0" smtClean="0">
                          <a:ln>
                            <a:noFill/>
                          </a:ln>
                          <a:effectLst/>
                          <a:latin typeface="+mn-lt"/>
                        </a:rPr>
                        <a:t>Full-time nurse</a:t>
                      </a:r>
                      <a:endParaRPr kumimoji="1" lang="ja-JP" altLang="en-US" sz="3600" b="0" i="0" u="none" strike="noStrike" cap="none" normalizeH="0" baseline="0" dirty="0" smtClean="0">
                        <a:ln>
                          <a:noFill/>
                        </a:ln>
                        <a:solidFill>
                          <a:srgbClr val="000000"/>
                        </a:solidFill>
                        <a:effectLst/>
                        <a:latin typeface="+mn-lt"/>
                        <a:ea typeface="ＭＳ Ｐゴシック" charset="-128"/>
                      </a:endParaRPr>
                    </a:p>
                  </a:txBody>
                  <a:tcPr marL="128016" marR="128016" marT="64008" marB="64008"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3600" u="none" strike="noStrike" cap="none" normalizeH="0" baseline="0" dirty="0" smtClean="0">
                          <a:ln>
                            <a:noFill/>
                          </a:ln>
                          <a:effectLst/>
                          <a:latin typeface="+mn-lt"/>
                        </a:rPr>
                        <a:t>      3.78±0.06</a:t>
                      </a:r>
                      <a:endParaRPr kumimoji="1" lang="ja-JP" altLang="en-US" sz="3600" b="0" i="0" u="none" strike="noStrike" cap="none" normalizeH="0" baseline="0" dirty="0" smtClean="0">
                        <a:ln>
                          <a:noFill/>
                        </a:ln>
                        <a:solidFill>
                          <a:srgbClr val="000000"/>
                        </a:solidFill>
                        <a:effectLst/>
                        <a:latin typeface="+mn-lt"/>
                        <a:ea typeface="ＭＳ Ｐゴシック" charset="-128"/>
                      </a:endParaRPr>
                    </a:p>
                  </a:txBody>
                  <a:tcPr marL="128016" marR="128016" marT="64008" marB="64008"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3600" u="none" strike="noStrike" cap="none" normalizeH="0" baseline="0" dirty="0" smtClean="0">
                          <a:ln>
                            <a:noFill/>
                          </a:ln>
                          <a:effectLst/>
                          <a:latin typeface="+mn-lt"/>
                        </a:rPr>
                        <a:t>      3.79±0.05</a:t>
                      </a:r>
                      <a:endParaRPr kumimoji="1" lang="ja-JP" altLang="en-US" sz="3600" b="0" i="0" u="none" strike="noStrike" cap="none" normalizeH="0" baseline="0" dirty="0" smtClean="0">
                        <a:ln>
                          <a:noFill/>
                        </a:ln>
                        <a:solidFill>
                          <a:srgbClr val="000000"/>
                        </a:solidFill>
                        <a:effectLst/>
                        <a:latin typeface="+mn-lt"/>
                        <a:ea typeface="ＭＳ Ｐゴシック" charset="-128"/>
                      </a:endParaRPr>
                    </a:p>
                  </a:txBody>
                  <a:tcPr marL="128016" marR="128016" marT="64008" marB="64008" horzOverflow="overflow"/>
                </a:tc>
              </a:tr>
              <a:tr h="64008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3600" u="none" strike="noStrike" cap="none" normalizeH="0" baseline="0" dirty="0" smtClean="0">
                          <a:ln>
                            <a:noFill/>
                          </a:ln>
                          <a:effectLst/>
                          <a:latin typeface="+mn-lt"/>
                        </a:rPr>
                        <a:t>Part-time nurse</a:t>
                      </a:r>
                      <a:endParaRPr kumimoji="1" lang="ja-JP" altLang="en-US" sz="3600" b="0" i="0" u="none" strike="noStrike" cap="none" normalizeH="0" baseline="0" dirty="0" smtClean="0">
                        <a:ln>
                          <a:noFill/>
                        </a:ln>
                        <a:solidFill>
                          <a:srgbClr val="000000"/>
                        </a:solidFill>
                        <a:effectLst/>
                        <a:latin typeface="+mn-lt"/>
                        <a:ea typeface="ＭＳ Ｐゴシック" charset="-128"/>
                      </a:endParaRPr>
                    </a:p>
                  </a:txBody>
                  <a:tcPr marL="128016" marR="128016" marT="64008" marB="64008"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3600" u="none" strike="noStrike" cap="none" normalizeH="0" baseline="0" dirty="0" smtClean="0">
                          <a:ln>
                            <a:noFill/>
                          </a:ln>
                          <a:effectLst/>
                          <a:latin typeface="+mn-lt"/>
                        </a:rPr>
                        <a:t>      2.92±0.09</a:t>
                      </a:r>
                      <a:endParaRPr kumimoji="1" lang="ja-JP" altLang="en-US" sz="3600" b="0" i="0" u="none" strike="noStrike" cap="none" normalizeH="0" baseline="0" dirty="0" smtClean="0">
                        <a:ln>
                          <a:noFill/>
                        </a:ln>
                        <a:solidFill>
                          <a:srgbClr val="000000"/>
                        </a:solidFill>
                        <a:effectLst/>
                        <a:latin typeface="+mn-lt"/>
                        <a:ea typeface="ＭＳ Ｐゴシック" charset="-128"/>
                      </a:endParaRPr>
                    </a:p>
                  </a:txBody>
                  <a:tcPr marL="128016" marR="128016" marT="64008" marB="64008"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3600" u="none" strike="noStrike" cap="none" normalizeH="0" baseline="0" dirty="0" smtClean="0">
                          <a:ln>
                            <a:noFill/>
                          </a:ln>
                          <a:effectLst/>
                          <a:latin typeface="+mn-lt"/>
                        </a:rPr>
                        <a:t>      2.53±0.07</a:t>
                      </a:r>
                      <a:endParaRPr kumimoji="1" lang="ja-JP" altLang="en-US" sz="3600" b="0" i="0" u="none" strike="noStrike" cap="none" normalizeH="0" baseline="0" dirty="0" smtClean="0">
                        <a:ln>
                          <a:noFill/>
                        </a:ln>
                        <a:solidFill>
                          <a:srgbClr val="000000"/>
                        </a:solidFill>
                        <a:effectLst/>
                        <a:latin typeface="+mn-lt"/>
                        <a:ea typeface="ＭＳ Ｐゴシック" charset="-128"/>
                      </a:endParaRPr>
                    </a:p>
                  </a:txBody>
                  <a:tcPr marL="128016" marR="128016" marT="64008" marB="64008" horzOverflow="overflow"/>
                </a:tc>
              </a:tr>
              <a:tr h="11521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3600" u="none" strike="noStrike" cap="none" normalizeH="0" baseline="0" dirty="0" smtClean="0">
                          <a:ln>
                            <a:noFill/>
                          </a:ln>
                          <a:effectLst/>
                          <a:latin typeface="+mn-lt"/>
                        </a:rPr>
                        <a:t>Number of visits of total a month</a:t>
                      </a:r>
                      <a:endParaRPr kumimoji="1" lang="ja-JP" altLang="en-US" sz="3600" b="0" i="0" u="none" strike="noStrike" cap="none" normalizeH="0" baseline="0" dirty="0" smtClean="0">
                        <a:ln>
                          <a:noFill/>
                        </a:ln>
                        <a:solidFill>
                          <a:srgbClr val="000000"/>
                        </a:solidFill>
                        <a:effectLst/>
                        <a:latin typeface="+mn-lt"/>
                        <a:ea typeface="ＭＳ Ｐゴシック" charset="-128"/>
                      </a:endParaRPr>
                    </a:p>
                  </a:txBody>
                  <a:tcPr marL="128016" marR="128016" marT="64008" marB="64008"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3600" u="none" strike="noStrike" cap="none" normalizeH="0" baseline="0" dirty="0" smtClean="0">
                          <a:ln>
                            <a:noFill/>
                          </a:ln>
                          <a:effectLst/>
                          <a:latin typeface="+mn-lt"/>
                        </a:rPr>
                        <a:t>    372.9±7.3</a:t>
                      </a:r>
                      <a:endParaRPr kumimoji="1" lang="ja-JP" altLang="en-US" sz="3600" b="0" i="0" u="none" strike="noStrike" cap="none" normalizeH="0" baseline="0" dirty="0" smtClean="0">
                        <a:ln>
                          <a:noFill/>
                        </a:ln>
                        <a:solidFill>
                          <a:srgbClr val="000000"/>
                        </a:solidFill>
                        <a:effectLst/>
                        <a:latin typeface="+mn-lt"/>
                        <a:ea typeface="ＭＳ Ｐゴシック" charset="-128"/>
                      </a:endParaRPr>
                    </a:p>
                  </a:txBody>
                  <a:tcPr marL="128016" marR="128016" marT="64008" marB="64008"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3600" u="none" strike="noStrike" cap="none" normalizeH="0" baseline="0" dirty="0" smtClean="0">
                          <a:ln>
                            <a:noFill/>
                          </a:ln>
                          <a:effectLst/>
                          <a:latin typeface="+mn-lt"/>
                        </a:rPr>
                        <a:t>    395.8±17.7</a:t>
                      </a:r>
                      <a:endParaRPr kumimoji="1" lang="ja-JP" altLang="en-US" sz="3600" b="0" i="0" u="none" strike="noStrike" cap="none" normalizeH="0" baseline="0" dirty="0" smtClean="0">
                        <a:ln>
                          <a:noFill/>
                        </a:ln>
                        <a:solidFill>
                          <a:srgbClr val="000000"/>
                        </a:solidFill>
                        <a:effectLst/>
                        <a:latin typeface="+mn-lt"/>
                        <a:ea typeface="ＭＳ Ｐゴシック" charset="-128"/>
                      </a:endParaRPr>
                    </a:p>
                  </a:txBody>
                  <a:tcPr marL="128016" marR="128016" marT="64008" marB="64008" horzOverflow="overflow"/>
                </a:tc>
              </a:tr>
            </a:tbl>
          </a:graphicData>
        </a:graphic>
      </p:graphicFrame>
      <p:sp>
        <p:nvSpPr>
          <p:cNvPr id="4" name="テキスト ボックス 51"/>
          <p:cNvSpPr txBox="1">
            <a:spLocks noGrp="1" noChangeArrowheads="1"/>
          </p:cNvSpPr>
          <p:nvPr>
            <p:ph type="title"/>
          </p:nvPr>
        </p:nvSpPr>
        <p:spPr bwMode="auto">
          <a:xfrm>
            <a:off x="0" y="2300270"/>
            <a:ext cx="10187014" cy="744819"/>
          </a:xfrm>
          <a:prstGeom prst="rect">
            <a:avLst/>
          </a:prstGeom>
          <a:noFill/>
          <a:ln w="9525">
            <a:noFill/>
            <a:miter lim="800000"/>
            <a:headEnd/>
            <a:tailEnd/>
          </a:ln>
        </p:spPr>
        <p:txBody>
          <a:bodyPr wrap="square">
            <a:spAutoFit/>
          </a:bodyPr>
          <a:lstStyle/>
          <a:p>
            <a:pPr algn="l"/>
            <a:r>
              <a:rPr lang="en-US" altLang="ja-JP" sz="4000" b="1" dirty="0">
                <a:ea typeface="ＭＳ Ｐゴシック" charset="-128"/>
              </a:rPr>
              <a:t>Table </a:t>
            </a:r>
            <a:r>
              <a:rPr lang="en-US" altLang="ja-JP" sz="4000" b="1" dirty="0" smtClean="0">
                <a:ea typeface="ＭＳ Ｐゴシック" charset="-128"/>
              </a:rPr>
              <a:t>1. </a:t>
            </a:r>
            <a:r>
              <a:rPr lang="en-US" altLang="ja-JP" sz="4000" b="1" dirty="0">
                <a:ea typeface="ＭＳ Ｐゴシック" charset="-128"/>
              </a:rPr>
              <a:t>Basic characteristics of the station </a:t>
            </a:r>
            <a:r>
              <a:rPr lang="en-US" altLang="ja-JP" sz="4000" b="1" baseline="30000" dirty="0">
                <a:ea typeface="ＭＳ Ｐゴシック" charset="-128"/>
              </a:rPr>
              <a:t>1</a:t>
            </a:r>
          </a:p>
        </p:txBody>
      </p:sp>
      <p:sp>
        <p:nvSpPr>
          <p:cNvPr id="6" name="テキスト ボックス 53"/>
          <p:cNvSpPr txBox="1">
            <a:spLocks noChangeArrowheads="1"/>
          </p:cNvSpPr>
          <p:nvPr/>
        </p:nvSpPr>
        <p:spPr bwMode="auto">
          <a:xfrm>
            <a:off x="0" y="7658120"/>
            <a:ext cx="12801600" cy="560153"/>
          </a:xfrm>
          <a:prstGeom prst="rect">
            <a:avLst/>
          </a:prstGeom>
          <a:noFill/>
          <a:ln w="9525">
            <a:noFill/>
            <a:miter lim="800000"/>
            <a:headEnd/>
            <a:tailEnd/>
          </a:ln>
        </p:spPr>
        <p:txBody>
          <a:bodyPr wrap="square" lIns="128016" tIns="64008" rIns="128016" bIns="64008">
            <a:spAutoFit/>
          </a:bodyPr>
          <a:lstStyle/>
          <a:p>
            <a:pPr algn="l"/>
            <a:r>
              <a:rPr lang="en-US" altLang="ja-JP" sz="2800" baseline="30000" dirty="0">
                <a:ea typeface="ＭＳ Ｐゴシック" charset="-128"/>
              </a:rPr>
              <a:t>1</a:t>
            </a:r>
            <a:r>
              <a:rPr lang="en-US" altLang="ja-JP" sz="2800" dirty="0">
                <a:ea typeface="ＭＳ Ｐゴシック" charset="-128"/>
              </a:rPr>
              <a:t> Values are means ± SE; *p &lt; 0.05, significant differences between two station groups.</a:t>
            </a:r>
            <a:endParaRPr lang="ja-JP" altLang="en-US" sz="2800" dirty="0">
              <a:ea typeface="ＭＳ Ｐゴシック"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9"/>
          <p:cNvSpPr txBox="1">
            <a:spLocks noChangeArrowheads="1"/>
          </p:cNvSpPr>
          <p:nvPr/>
        </p:nvSpPr>
        <p:spPr bwMode="auto">
          <a:xfrm>
            <a:off x="187200" y="0"/>
            <a:ext cx="12430800" cy="8868353"/>
          </a:xfrm>
          <a:prstGeom prst="rect">
            <a:avLst/>
          </a:prstGeom>
          <a:noFill/>
          <a:ln w="9525">
            <a:noFill/>
            <a:miter lim="800000"/>
            <a:headEnd/>
            <a:tailEnd/>
          </a:ln>
        </p:spPr>
        <p:txBody>
          <a:bodyPr wrap="square" lIns="65306" tIns="32653" rIns="65306" bIns="32653">
            <a:spAutoFit/>
          </a:bodyPr>
          <a:lstStyle/>
          <a:p>
            <a:pPr defTabSz="3135313">
              <a:defRPr/>
            </a:pPr>
            <a:endParaRPr lang="en-US" altLang="ja-JP" sz="4400" dirty="0" smtClean="0">
              <a:latin typeface="+mj-lt"/>
              <a:ea typeface="ＭＳ Ｐゴシック" pitchFamily="50" charset="-128"/>
            </a:endParaRPr>
          </a:p>
          <a:p>
            <a:pPr defTabSz="3135313">
              <a:defRPr/>
            </a:pPr>
            <a:r>
              <a:rPr lang="en-US" altLang="ja-JP" sz="4400" dirty="0" smtClean="0">
                <a:latin typeface="+mj-lt"/>
                <a:ea typeface="ＭＳ Ｐゴシック" pitchFamily="50" charset="-128"/>
              </a:rPr>
              <a:t>   Nurses at 1308 (66.6%) stations replied to the questionnaire, 657 stations did not reply, and 26 stations closed down. Five stations performed only psychiatric services and thus did not dispose of HMC waste. Analysis of the remaining 1277 stations was made (Figure 2). </a:t>
            </a:r>
          </a:p>
          <a:p>
            <a:pPr defTabSz="3135313">
              <a:defRPr/>
            </a:pPr>
            <a:endParaRPr lang="en-US" altLang="ja-JP" sz="4400" dirty="0" smtClean="0">
              <a:latin typeface="+mj-lt"/>
              <a:ea typeface="ＭＳ Ｐゴシック" pitchFamily="50" charset="-128"/>
            </a:endParaRPr>
          </a:p>
          <a:p>
            <a:pPr defTabSz="3135313">
              <a:defRPr/>
            </a:pPr>
            <a:r>
              <a:rPr lang="en-US" altLang="ja-JP" sz="4400" dirty="0" smtClean="0">
                <a:latin typeface="+mj-lt"/>
                <a:ea typeface="ＭＳ Ｐゴシック" pitchFamily="50" charset="-128"/>
              </a:rPr>
              <a:t>   Stations were classified by visit (Automobile and non-Automobile). On average, Automobile stations had been in existence longer than non-Automobile stations (Table 1). This difference was statistically significant (p &lt; 0.05).</a:t>
            </a:r>
            <a:endParaRPr lang="en-US" altLang="ja-JP" sz="4400" dirty="0">
              <a:latin typeface="+mj-lt"/>
              <a:ea typeface="ＭＳ Ｐゴシック" pitchFamily="50"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2085956"/>
            <a:ext cx="11521440" cy="698843"/>
          </a:xfrm>
        </p:spPr>
        <p:txBody>
          <a:bodyPr>
            <a:noAutofit/>
          </a:bodyPr>
          <a:lstStyle/>
          <a:p>
            <a:pPr algn="l"/>
            <a:r>
              <a:rPr lang="en-US" altLang="ja-JP" sz="4000" b="1" dirty="0" smtClean="0">
                <a:ea typeface="ＭＳ Ｐゴシック" charset="-128"/>
              </a:rPr>
              <a:t>Table 2. Waste recovery status and problems</a:t>
            </a:r>
            <a:endParaRPr lang="ja-JP" altLang="en-US" sz="4000" dirty="0"/>
          </a:p>
        </p:txBody>
      </p:sp>
      <p:graphicFrame>
        <p:nvGraphicFramePr>
          <p:cNvPr id="4" name="コンテンツ プレースホルダ 3"/>
          <p:cNvGraphicFramePr>
            <a:graphicFrameLocks noGrp="1"/>
          </p:cNvGraphicFramePr>
          <p:nvPr>
            <p:ph idx="1"/>
          </p:nvPr>
        </p:nvGraphicFramePr>
        <p:xfrm>
          <a:off x="0" y="2800336"/>
          <a:ext cx="12801599" cy="5407152"/>
        </p:xfrm>
        <a:graphic>
          <a:graphicData uri="http://schemas.openxmlformats.org/drawingml/2006/table">
            <a:tbl>
              <a:tblPr firstRow="1" bandRow="1">
                <a:tableStyleId>{6E25E649-3F16-4E02-A733-19D2CDBF48F0}</a:tableStyleId>
              </a:tblPr>
              <a:tblGrid>
                <a:gridCol w="7900998"/>
                <a:gridCol w="2500330"/>
                <a:gridCol w="2400271"/>
              </a:tblGrid>
              <a:tr h="640080">
                <a:tc>
                  <a:txBody>
                    <a:bodyPr/>
                    <a:lstStyle/>
                    <a:p>
                      <a:endParaRPr kumimoji="1" lang="ja-JP" altLang="en-US" sz="3400" dirty="0">
                        <a:latin typeface="+mn-lt"/>
                      </a:endParaRPr>
                    </a:p>
                  </a:txBody>
                  <a:tcPr marL="128016" marR="128016" marT="64008" marB="64008"/>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3400" u="none" strike="noStrike" cap="none" normalizeH="0" baseline="0" dirty="0" smtClean="0">
                          <a:ln>
                            <a:noFill/>
                          </a:ln>
                          <a:effectLst/>
                          <a:latin typeface="+mn-lt"/>
                        </a:rPr>
                        <a:t>Automobile</a:t>
                      </a:r>
                      <a:endParaRPr kumimoji="1" lang="ja-JP" altLang="en-US" sz="3400" b="0" i="0" u="none" strike="noStrike" cap="none" normalizeH="0" baseline="0" dirty="0" smtClean="0">
                        <a:ln>
                          <a:noFill/>
                        </a:ln>
                        <a:solidFill>
                          <a:schemeClr val="tx1"/>
                        </a:solidFill>
                        <a:effectLst/>
                        <a:latin typeface="+mn-lt"/>
                        <a:ea typeface="ＭＳ Ｐゴシック" charset="-128"/>
                      </a:endParaRPr>
                    </a:p>
                  </a:txBody>
                  <a:tcPr marL="128016" marR="128016" marT="64008" marB="64008"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3400" u="none" strike="noStrike" cap="none" normalizeH="0" baseline="0" dirty="0" smtClean="0">
                          <a:ln>
                            <a:noFill/>
                          </a:ln>
                          <a:effectLst/>
                          <a:latin typeface="+mn-lt"/>
                        </a:rPr>
                        <a:t>Non-automobile</a:t>
                      </a:r>
                      <a:endParaRPr kumimoji="1" lang="ja-JP" altLang="en-US" sz="3400" b="0" i="0" u="none" strike="noStrike" cap="none" normalizeH="0" baseline="0" dirty="0" smtClean="0">
                        <a:ln>
                          <a:noFill/>
                        </a:ln>
                        <a:solidFill>
                          <a:schemeClr val="tx1"/>
                        </a:solidFill>
                        <a:effectLst/>
                        <a:latin typeface="+mn-lt"/>
                        <a:ea typeface="ＭＳ Ｐゴシック" charset="-128"/>
                      </a:endParaRPr>
                    </a:p>
                  </a:txBody>
                  <a:tcPr marL="128016" marR="128016" marT="64008" marB="64008" horzOverflow="overflow"/>
                </a:tc>
              </a:tr>
              <a:tr h="1152144">
                <a:tc>
                  <a:txBody>
                    <a:bodyPr/>
                    <a:lstStyle/>
                    <a:p>
                      <a:pPr marL="226695" algn="l">
                        <a:spcAft>
                          <a:spcPts val="0"/>
                        </a:spcAft>
                      </a:pPr>
                      <a:r>
                        <a:rPr lang="en-US" sz="3400" kern="100" dirty="0">
                          <a:solidFill>
                            <a:srgbClr val="000000"/>
                          </a:solidFill>
                          <a:latin typeface="+mn-lt"/>
                          <a:ea typeface="ＭＳ 明朝"/>
                          <a:cs typeface="Times New Roman"/>
                        </a:rPr>
                        <a:t>I carry the home care waste from patient’s home to my station</a:t>
                      </a:r>
                      <a:r>
                        <a:rPr lang="en-US" sz="3400" kern="100" dirty="0" smtClean="0">
                          <a:solidFill>
                            <a:srgbClr val="000000"/>
                          </a:solidFill>
                          <a:latin typeface="+mn-lt"/>
                          <a:ea typeface="ＭＳ 明朝"/>
                          <a:cs typeface="Times New Roman"/>
                        </a:rPr>
                        <a:t>.</a:t>
                      </a:r>
                      <a:r>
                        <a:rPr lang="ja-JP" altLang="en-US" sz="3400" kern="100" dirty="0" smtClean="0">
                          <a:solidFill>
                            <a:srgbClr val="000000"/>
                          </a:solidFill>
                          <a:latin typeface="+mn-lt"/>
                          <a:ea typeface="ＭＳ 明朝"/>
                          <a:cs typeface="Times New Roman"/>
                        </a:rPr>
                        <a:t>*</a:t>
                      </a:r>
                      <a:endParaRPr lang="ja-JP" sz="3400" kern="100" dirty="0">
                        <a:latin typeface="+mn-lt"/>
                        <a:ea typeface="ＭＳ 明朝"/>
                        <a:cs typeface="Times New Roman"/>
                      </a:endParaRPr>
                    </a:p>
                  </a:txBody>
                  <a:tcPr marL="68580" marR="68580" marT="0" marB="0"/>
                </a:tc>
                <a:tc>
                  <a:txBody>
                    <a:bodyPr/>
                    <a:lstStyle/>
                    <a:p>
                      <a:r>
                        <a:rPr kumimoji="1" lang="en-US" altLang="ja-JP" sz="3400" dirty="0" smtClean="0">
                          <a:latin typeface="+mn-lt"/>
                        </a:rPr>
                        <a:t>920 (80.8)</a:t>
                      </a:r>
                      <a:endParaRPr kumimoji="1" lang="ja-JP" altLang="en-US" sz="3400" dirty="0">
                        <a:latin typeface="+mn-lt"/>
                      </a:endParaRPr>
                    </a:p>
                  </a:txBody>
                  <a:tcPr marL="128016" marR="128016" marT="64008" marB="64008"/>
                </a:tc>
                <a:tc>
                  <a:txBody>
                    <a:bodyPr/>
                    <a:lstStyle/>
                    <a:p>
                      <a:r>
                        <a:rPr kumimoji="1" lang="en-US" altLang="ja-JP" sz="3400" dirty="0" smtClean="0">
                          <a:latin typeface="+mn-lt"/>
                        </a:rPr>
                        <a:t>99 (71.7)</a:t>
                      </a:r>
                      <a:endParaRPr kumimoji="1" lang="ja-JP" altLang="en-US" sz="3400" dirty="0">
                        <a:latin typeface="+mn-lt"/>
                      </a:endParaRPr>
                    </a:p>
                  </a:txBody>
                  <a:tcPr marL="128016" marR="128016" marT="64008" marB="64008"/>
                </a:tc>
              </a:tr>
              <a:tr h="1152144">
                <a:tc>
                  <a:txBody>
                    <a:bodyPr/>
                    <a:lstStyle/>
                    <a:p>
                      <a:pPr marL="226695" algn="l" fontAlgn="base">
                        <a:spcAft>
                          <a:spcPts val="0"/>
                        </a:spcAft>
                      </a:pPr>
                      <a:r>
                        <a:rPr lang="en-US" sz="3400" kern="1200" dirty="0">
                          <a:solidFill>
                            <a:srgbClr val="000000"/>
                          </a:solidFill>
                          <a:latin typeface="+mn-lt"/>
                          <a:ea typeface="ＭＳ 明朝"/>
                          <a:cs typeface="Times New Roman"/>
                        </a:rPr>
                        <a:t>I always have to carry the waste about with me after the first visit</a:t>
                      </a:r>
                      <a:r>
                        <a:rPr lang="en-US" sz="3400" kern="1200" dirty="0" smtClean="0">
                          <a:solidFill>
                            <a:srgbClr val="000000"/>
                          </a:solidFill>
                          <a:latin typeface="+mn-lt"/>
                          <a:ea typeface="ＭＳ 明朝"/>
                          <a:cs typeface="Times New Roman"/>
                        </a:rPr>
                        <a:t>.</a:t>
                      </a:r>
                      <a:endParaRPr lang="ja-JP" sz="3400" kern="100" dirty="0">
                        <a:latin typeface="+mn-lt"/>
                        <a:ea typeface="ＭＳ 明朝"/>
                        <a:cs typeface="Times New Roman"/>
                      </a:endParaRPr>
                    </a:p>
                  </a:txBody>
                  <a:tcPr marL="68580" marR="68580" marT="0" marB="0"/>
                </a:tc>
                <a:tc>
                  <a:txBody>
                    <a:bodyPr/>
                    <a:lstStyle/>
                    <a:p>
                      <a:r>
                        <a:rPr kumimoji="1" lang="en-US" altLang="ja-JP" sz="3400" dirty="0" smtClean="0">
                          <a:latin typeface="+mn-lt"/>
                        </a:rPr>
                        <a:t>512 (45.0)</a:t>
                      </a:r>
                      <a:endParaRPr kumimoji="1" lang="ja-JP" altLang="en-US" sz="3400" dirty="0">
                        <a:latin typeface="+mn-lt"/>
                      </a:endParaRPr>
                    </a:p>
                  </a:txBody>
                  <a:tcPr marL="128016" marR="128016" marT="64008" marB="64008"/>
                </a:tc>
                <a:tc>
                  <a:txBody>
                    <a:bodyPr/>
                    <a:lstStyle/>
                    <a:p>
                      <a:r>
                        <a:rPr kumimoji="1" lang="en-US" altLang="ja-JP" sz="3400" dirty="0" smtClean="0">
                          <a:latin typeface="+mn-lt"/>
                        </a:rPr>
                        <a:t>67 (48.6)</a:t>
                      </a:r>
                      <a:endParaRPr kumimoji="1" lang="ja-JP" altLang="en-US" sz="3400" dirty="0">
                        <a:latin typeface="+mn-lt"/>
                      </a:endParaRPr>
                    </a:p>
                  </a:txBody>
                  <a:tcPr marL="128016" marR="128016" marT="64008" marB="64008"/>
                </a:tc>
              </a:tr>
              <a:tr h="603342">
                <a:tc>
                  <a:txBody>
                    <a:bodyPr/>
                    <a:lstStyle/>
                    <a:p>
                      <a:pPr marL="226695" algn="l" fontAlgn="base">
                        <a:spcAft>
                          <a:spcPts val="0"/>
                        </a:spcAft>
                      </a:pPr>
                      <a:r>
                        <a:rPr lang="en-US" sz="3400" kern="1200" dirty="0">
                          <a:solidFill>
                            <a:srgbClr val="000000"/>
                          </a:solidFill>
                          <a:latin typeface="+mn-lt"/>
                          <a:ea typeface="ＭＳ 明朝"/>
                          <a:cs typeface="Times New Roman"/>
                        </a:rPr>
                        <a:t>I am afraid of getting injured by the waste.</a:t>
                      </a:r>
                      <a:endParaRPr lang="ja-JP" sz="3400" kern="100" dirty="0">
                        <a:latin typeface="+mn-lt"/>
                        <a:ea typeface="ＭＳ 明朝"/>
                        <a:cs typeface="Times New Roman"/>
                      </a:endParaRPr>
                    </a:p>
                  </a:txBody>
                  <a:tcPr marL="68580" marR="68580" marT="0" marB="0"/>
                </a:tc>
                <a:tc>
                  <a:txBody>
                    <a:bodyPr/>
                    <a:lstStyle/>
                    <a:p>
                      <a:r>
                        <a:rPr kumimoji="1" lang="en-US" altLang="ja-JP" sz="3400" dirty="0" smtClean="0">
                          <a:latin typeface="+mn-lt"/>
                        </a:rPr>
                        <a:t>343 (30.1)</a:t>
                      </a:r>
                      <a:endParaRPr kumimoji="1" lang="ja-JP" altLang="en-US" sz="3400" dirty="0">
                        <a:latin typeface="+mn-lt"/>
                      </a:endParaRPr>
                    </a:p>
                  </a:txBody>
                  <a:tcPr marL="128016" marR="128016" marT="64008" marB="64008"/>
                </a:tc>
                <a:tc>
                  <a:txBody>
                    <a:bodyPr/>
                    <a:lstStyle/>
                    <a:p>
                      <a:r>
                        <a:rPr kumimoji="1" lang="en-US" altLang="ja-JP" sz="3400" dirty="0" smtClean="0">
                          <a:latin typeface="+mn-lt"/>
                        </a:rPr>
                        <a:t>31 (22.5)</a:t>
                      </a:r>
                      <a:endParaRPr kumimoji="1" lang="ja-JP" altLang="en-US" sz="3400" dirty="0">
                        <a:latin typeface="+mn-lt"/>
                      </a:endParaRPr>
                    </a:p>
                  </a:txBody>
                  <a:tcPr marL="128016" marR="128016" marT="64008" marB="64008"/>
                </a:tc>
              </a:tr>
              <a:tr h="640080">
                <a:tc>
                  <a:txBody>
                    <a:bodyPr/>
                    <a:lstStyle/>
                    <a:p>
                      <a:pPr marL="226695" algn="l" fontAlgn="base">
                        <a:spcAft>
                          <a:spcPts val="0"/>
                        </a:spcAft>
                      </a:pPr>
                      <a:r>
                        <a:rPr lang="en-US" sz="3400" kern="100" dirty="0">
                          <a:solidFill>
                            <a:srgbClr val="000000"/>
                          </a:solidFill>
                          <a:latin typeface="+mn-lt"/>
                          <a:ea typeface="ＭＳ 明朝"/>
                          <a:cs typeface="Times New Roman"/>
                        </a:rPr>
                        <a:t>I worry about bad odor from waste</a:t>
                      </a:r>
                      <a:r>
                        <a:rPr lang="en-US" sz="3400" kern="100" dirty="0" smtClean="0">
                          <a:solidFill>
                            <a:srgbClr val="000000"/>
                          </a:solidFill>
                          <a:latin typeface="+mn-lt"/>
                          <a:ea typeface="ＭＳ 明朝"/>
                          <a:cs typeface="Times New Roman"/>
                        </a:rPr>
                        <a:t>.***</a:t>
                      </a:r>
                      <a:endParaRPr lang="ja-JP" sz="3400" kern="100" dirty="0">
                        <a:latin typeface="+mn-lt"/>
                        <a:ea typeface="ＭＳ 明朝"/>
                        <a:cs typeface="Times New Roman"/>
                      </a:endParaRPr>
                    </a:p>
                  </a:txBody>
                  <a:tcPr marL="68580" marR="68580" marT="0" marB="0"/>
                </a:tc>
                <a:tc>
                  <a:txBody>
                    <a:bodyPr/>
                    <a:lstStyle/>
                    <a:p>
                      <a:r>
                        <a:rPr kumimoji="1" lang="en-US" altLang="ja-JP" sz="3400" dirty="0" smtClean="0">
                          <a:latin typeface="+mn-lt"/>
                        </a:rPr>
                        <a:t>341 (29.9)</a:t>
                      </a:r>
                      <a:endParaRPr kumimoji="1" lang="ja-JP" altLang="en-US" sz="3400" dirty="0">
                        <a:latin typeface="+mn-lt"/>
                      </a:endParaRPr>
                    </a:p>
                  </a:txBody>
                  <a:tcPr marL="128016" marR="128016" marT="64008" marB="64008"/>
                </a:tc>
                <a:tc>
                  <a:txBody>
                    <a:bodyPr/>
                    <a:lstStyle/>
                    <a:p>
                      <a:r>
                        <a:rPr kumimoji="1" lang="en-US" altLang="ja-JP" sz="3400" dirty="0" smtClean="0">
                          <a:latin typeface="+mn-lt"/>
                        </a:rPr>
                        <a:t>15 (10.9)</a:t>
                      </a:r>
                      <a:endParaRPr kumimoji="1" lang="ja-JP" altLang="en-US" sz="3400" dirty="0">
                        <a:latin typeface="+mn-lt"/>
                      </a:endParaRPr>
                    </a:p>
                  </a:txBody>
                  <a:tcPr marL="128016" marR="128016" marT="64008" marB="64008"/>
                </a:tc>
              </a:tr>
              <a:tr h="640080">
                <a:tc>
                  <a:txBody>
                    <a:bodyPr/>
                    <a:lstStyle/>
                    <a:p>
                      <a:pPr marL="226695" algn="l" fontAlgn="base">
                        <a:spcAft>
                          <a:spcPts val="0"/>
                        </a:spcAft>
                      </a:pPr>
                      <a:r>
                        <a:rPr lang="en-US" sz="3400" kern="100" dirty="0">
                          <a:solidFill>
                            <a:srgbClr val="000000"/>
                          </a:solidFill>
                          <a:latin typeface="+mn-lt"/>
                          <a:ea typeface="ＭＳ 明朝"/>
                          <a:cs typeface="Times New Roman"/>
                        </a:rPr>
                        <a:t>I worry about heavy waste</a:t>
                      </a:r>
                      <a:r>
                        <a:rPr lang="en-US" sz="3400" kern="100" dirty="0" smtClean="0">
                          <a:solidFill>
                            <a:srgbClr val="000000"/>
                          </a:solidFill>
                          <a:latin typeface="+mn-lt"/>
                          <a:ea typeface="ＭＳ 明朝"/>
                          <a:cs typeface="Times New Roman"/>
                        </a:rPr>
                        <a:t>.***</a:t>
                      </a:r>
                      <a:endParaRPr lang="ja-JP" sz="3400" kern="100" dirty="0">
                        <a:latin typeface="+mn-lt"/>
                        <a:ea typeface="ＭＳ 明朝"/>
                        <a:cs typeface="Times New Roman"/>
                      </a:endParaRPr>
                    </a:p>
                  </a:txBody>
                  <a:tcPr marL="68580" marR="68580" marT="0" marB="0"/>
                </a:tc>
                <a:tc>
                  <a:txBody>
                    <a:bodyPr/>
                    <a:lstStyle/>
                    <a:p>
                      <a:r>
                        <a:rPr kumimoji="1" lang="en-US" altLang="ja-JP" sz="3400" dirty="0" smtClean="0">
                          <a:latin typeface="+mn-lt"/>
                        </a:rPr>
                        <a:t>28 (2.5)</a:t>
                      </a:r>
                      <a:endParaRPr kumimoji="1" lang="ja-JP" altLang="en-US" sz="3400" dirty="0">
                        <a:latin typeface="+mn-lt"/>
                      </a:endParaRPr>
                    </a:p>
                  </a:txBody>
                  <a:tcPr marL="128016" marR="128016" marT="64008" marB="64008"/>
                </a:tc>
                <a:tc>
                  <a:txBody>
                    <a:bodyPr/>
                    <a:lstStyle/>
                    <a:p>
                      <a:r>
                        <a:rPr kumimoji="1" lang="en-US" altLang="ja-JP" sz="3400" dirty="0" smtClean="0">
                          <a:latin typeface="+mn-lt"/>
                        </a:rPr>
                        <a:t>11 (8.0)</a:t>
                      </a:r>
                      <a:endParaRPr kumimoji="1" lang="ja-JP" altLang="en-US" sz="3400" dirty="0">
                        <a:latin typeface="+mn-lt"/>
                      </a:endParaRPr>
                    </a:p>
                  </a:txBody>
                  <a:tcPr marL="128016" marR="128016" marT="64008" marB="64008"/>
                </a:tc>
              </a:tr>
            </a:tbl>
          </a:graphicData>
        </a:graphic>
      </p:graphicFrame>
      <p:sp>
        <p:nvSpPr>
          <p:cNvPr id="5" name="テキスト ボックス 53"/>
          <p:cNvSpPr txBox="1">
            <a:spLocks noChangeArrowheads="1"/>
          </p:cNvSpPr>
          <p:nvPr/>
        </p:nvSpPr>
        <p:spPr bwMode="auto">
          <a:xfrm>
            <a:off x="0" y="8301062"/>
            <a:ext cx="12801600" cy="950004"/>
          </a:xfrm>
          <a:prstGeom prst="rect">
            <a:avLst/>
          </a:prstGeom>
          <a:noFill/>
          <a:ln w="9525">
            <a:noFill/>
            <a:miter lim="800000"/>
            <a:headEnd/>
            <a:tailEnd/>
          </a:ln>
        </p:spPr>
        <p:txBody>
          <a:bodyPr wrap="square" lIns="128016" tIns="64008" rIns="128016" bIns="64008">
            <a:spAutoFit/>
          </a:bodyPr>
          <a:lstStyle/>
          <a:p>
            <a:r>
              <a:rPr lang="en-US" altLang="ja-JP" sz="4000" baseline="30000" dirty="0" smtClean="0">
                <a:ea typeface="ＭＳ Ｐゴシック" charset="-128"/>
              </a:rPr>
              <a:t>Values are observation and (percent in each category); ***p &lt; 0.001, *p&lt;0.05, significant differences between two station groups.</a:t>
            </a:r>
            <a:endParaRPr lang="en-US" altLang="ja-JP" sz="4000" baseline="30000" dirty="0">
              <a:ea typeface="ＭＳ Ｐゴシック"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9"/>
          <p:cNvSpPr txBox="1">
            <a:spLocks noChangeArrowheads="1"/>
          </p:cNvSpPr>
          <p:nvPr/>
        </p:nvSpPr>
        <p:spPr bwMode="auto">
          <a:xfrm>
            <a:off x="187200" y="228568"/>
            <a:ext cx="12430800" cy="6159920"/>
          </a:xfrm>
          <a:prstGeom prst="rect">
            <a:avLst/>
          </a:prstGeom>
          <a:noFill/>
          <a:ln w="9525">
            <a:noFill/>
            <a:miter lim="800000"/>
            <a:headEnd/>
            <a:tailEnd/>
          </a:ln>
        </p:spPr>
        <p:txBody>
          <a:bodyPr wrap="square" lIns="65306" tIns="32653" rIns="65306" bIns="32653">
            <a:spAutoFit/>
          </a:bodyPr>
          <a:lstStyle/>
          <a:p>
            <a:pPr defTabSz="3135313">
              <a:defRPr/>
            </a:pPr>
            <a:r>
              <a:rPr lang="en-US" altLang="ja-JP" sz="4400" dirty="0" smtClean="0">
                <a:latin typeface="+mj-lt"/>
                <a:ea typeface="ＭＳ Ｐゴシック" pitchFamily="50" charset="-128"/>
              </a:rPr>
              <a:t>   More automobile-station nurses recovered medical waste from patients’ homes than did non-automobile-station nurses (p &lt; 0.05, Table 2). They were also more likely to afraid of getting injured by the waste (Table 2). Automobile-station nurses were more concerned with bad odor from waste </a:t>
            </a:r>
            <a:r>
              <a:rPr lang="en-US" altLang="ja-JP" sz="4400" dirty="0" smtClean="0">
                <a:latin typeface="+mj-lt"/>
                <a:ea typeface="ＭＳ Ｐゴシック" pitchFamily="50" charset="-128"/>
              </a:rPr>
              <a:t>(</a:t>
            </a:r>
            <a:r>
              <a:rPr lang="en-US" altLang="ja-JP" sz="4400" dirty="0" smtClean="0">
                <a:latin typeface="+mj-lt"/>
                <a:ea typeface="ＭＳ Ｐゴシック" pitchFamily="50" charset="-128"/>
              </a:rPr>
              <a:t>p &lt; 0.001, Table 2</a:t>
            </a:r>
            <a:r>
              <a:rPr lang="en-US" altLang="ja-JP" sz="4400" dirty="0" smtClean="0">
                <a:latin typeface="+mj-lt"/>
                <a:ea typeface="ＭＳ Ｐゴシック" pitchFamily="50" charset="-128"/>
              </a:rPr>
              <a:t>). </a:t>
            </a:r>
            <a:r>
              <a:rPr lang="en-US" altLang="ja-JP" sz="4400" dirty="0" smtClean="0">
                <a:latin typeface="+mj-lt"/>
                <a:ea typeface="ＭＳ Ｐゴシック" pitchFamily="50" charset="-128"/>
              </a:rPr>
              <a:t>Non-automobile-station nurses were more concerned with the </a:t>
            </a:r>
            <a:r>
              <a:rPr lang="en-US" altLang="ja-JP" sz="4400" dirty="0" smtClean="0">
                <a:latin typeface="+mj-lt"/>
                <a:ea typeface="ＭＳ Ｐゴシック" pitchFamily="50" charset="-128"/>
              </a:rPr>
              <a:t>physical weight of transported </a:t>
            </a:r>
            <a:r>
              <a:rPr lang="en-US" altLang="ja-JP" sz="4400" dirty="0" smtClean="0">
                <a:latin typeface="+mj-lt"/>
                <a:ea typeface="ＭＳ Ｐゴシック" pitchFamily="50" charset="-128"/>
              </a:rPr>
              <a:t>waste (p &lt; 0.001, Table 2).</a:t>
            </a:r>
            <a:endParaRPr lang="en-US" altLang="ja-JP" sz="4400" dirty="0">
              <a:latin typeface="+mj-lt"/>
              <a:ea typeface="ＭＳ Ｐゴシック" pitchFamily="50"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2"/>
          <p:cNvSpPr txBox="1">
            <a:spLocks noChangeArrowheads="1"/>
          </p:cNvSpPr>
          <p:nvPr/>
        </p:nvSpPr>
        <p:spPr bwMode="auto">
          <a:xfrm>
            <a:off x="1" y="5436000"/>
            <a:ext cx="2257396" cy="989273"/>
          </a:xfrm>
          <a:prstGeom prst="rect">
            <a:avLst/>
          </a:prstGeom>
          <a:solidFill>
            <a:schemeClr val="accent1">
              <a:lumMod val="40000"/>
              <a:lumOff val="60000"/>
            </a:schemeClr>
          </a:solidFill>
          <a:ln w="9525">
            <a:noFill/>
            <a:miter lim="800000"/>
            <a:headEnd/>
            <a:tailEnd/>
          </a:ln>
        </p:spPr>
        <p:txBody>
          <a:bodyPr wrap="square" lIns="65306" tIns="32653" rIns="65306" bIns="32653">
            <a:spAutoFit/>
          </a:bodyPr>
          <a:lstStyle/>
          <a:p>
            <a:pPr algn="l" defTabSz="3135313">
              <a:spcBef>
                <a:spcPct val="50000"/>
              </a:spcBef>
            </a:pPr>
            <a:r>
              <a:rPr lang="en-US" altLang="ja-JP" sz="6000" b="1" dirty="0" smtClean="0">
                <a:ea typeface="ＭＳ Ｐゴシック" charset="-128"/>
              </a:rPr>
              <a:t>Grant</a:t>
            </a:r>
            <a:endParaRPr lang="en-US" altLang="ja-JP" sz="6000" b="1" dirty="0">
              <a:ea typeface="ＭＳ Ｐゴシック" charset="-128"/>
            </a:endParaRPr>
          </a:p>
        </p:txBody>
      </p:sp>
      <p:sp>
        <p:nvSpPr>
          <p:cNvPr id="3" name="テキスト ボックス 32"/>
          <p:cNvSpPr txBox="1">
            <a:spLocks noChangeArrowheads="1"/>
          </p:cNvSpPr>
          <p:nvPr/>
        </p:nvSpPr>
        <p:spPr bwMode="auto">
          <a:xfrm>
            <a:off x="187200" y="6408000"/>
            <a:ext cx="12430800" cy="2800767"/>
          </a:xfrm>
          <a:prstGeom prst="rect">
            <a:avLst/>
          </a:prstGeom>
          <a:noFill/>
          <a:ln w="9525">
            <a:noFill/>
            <a:miter lim="800000"/>
            <a:headEnd/>
            <a:tailEnd/>
          </a:ln>
        </p:spPr>
        <p:txBody>
          <a:bodyPr wrap="square">
            <a:spAutoFit/>
          </a:bodyPr>
          <a:lstStyle/>
          <a:p>
            <a:r>
              <a:rPr lang="en-US" altLang="ja-JP" sz="4400" dirty="0">
                <a:ea typeface="ＭＳ Ｐゴシック" charset="-128"/>
              </a:rPr>
              <a:t>          </a:t>
            </a:r>
            <a:r>
              <a:rPr lang="en-US" altLang="ja-JP" sz="4400" dirty="0" smtClean="0">
                <a:ea typeface="ＭＳ Ｐゴシック" charset="-128"/>
              </a:rPr>
              <a:t>This study was supported by the Japan ministry of environment (Grant in aid for scientific research of promote a recycling-oriented society (No. 08065604; 2008-2010).</a:t>
            </a:r>
            <a:endParaRPr kumimoji="1" lang="ja-JP" altLang="en-US" sz="4400" dirty="0">
              <a:ea typeface="ＭＳ Ｐゴシック" charset="-128"/>
            </a:endParaRPr>
          </a:p>
        </p:txBody>
      </p:sp>
      <p:sp>
        <p:nvSpPr>
          <p:cNvPr id="6" name="Text Box 42"/>
          <p:cNvSpPr txBox="1">
            <a:spLocks noChangeArrowheads="1"/>
          </p:cNvSpPr>
          <p:nvPr/>
        </p:nvSpPr>
        <p:spPr bwMode="auto">
          <a:xfrm>
            <a:off x="0" y="0"/>
            <a:ext cx="3805255" cy="989273"/>
          </a:xfrm>
          <a:prstGeom prst="rect">
            <a:avLst/>
          </a:prstGeom>
          <a:solidFill>
            <a:schemeClr val="accent1">
              <a:lumMod val="40000"/>
              <a:lumOff val="60000"/>
            </a:schemeClr>
          </a:solidFill>
          <a:ln w="9525">
            <a:noFill/>
            <a:miter lim="800000"/>
            <a:headEnd/>
            <a:tailEnd/>
          </a:ln>
        </p:spPr>
        <p:txBody>
          <a:bodyPr wrap="square" lIns="65306" tIns="32653" rIns="65306" bIns="32653">
            <a:spAutoFit/>
          </a:bodyPr>
          <a:lstStyle/>
          <a:p>
            <a:pPr algn="l" defTabSz="3135313">
              <a:spcBef>
                <a:spcPct val="50000"/>
              </a:spcBef>
            </a:pPr>
            <a:r>
              <a:rPr lang="en-US" altLang="ja-JP" sz="6000" b="1" dirty="0" smtClean="0">
                <a:ea typeface="ＭＳ Ｐゴシック" charset="-128"/>
              </a:rPr>
              <a:t>Conclusion</a:t>
            </a:r>
            <a:endParaRPr lang="en-US" altLang="ja-JP" sz="6000" b="1" dirty="0">
              <a:ea typeface="ＭＳ Ｐゴシック" charset="-128"/>
            </a:endParaRPr>
          </a:p>
        </p:txBody>
      </p:sp>
      <p:sp>
        <p:nvSpPr>
          <p:cNvPr id="7" name="テキスト ボックス 32"/>
          <p:cNvSpPr txBox="1">
            <a:spLocks noChangeArrowheads="1"/>
          </p:cNvSpPr>
          <p:nvPr/>
        </p:nvSpPr>
        <p:spPr bwMode="auto">
          <a:xfrm>
            <a:off x="187200" y="1152000"/>
            <a:ext cx="12430800" cy="2800767"/>
          </a:xfrm>
          <a:prstGeom prst="rect">
            <a:avLst/>
          </a:prstGeom>
          <a:noFill/>
          <a:ln w="9525">
            <a:noFill/>
            <a:miter lim="800000"/>
            <a:headEnd/>
            <a:tailEnd/>
          </a:ln>
        </p:spPr>
        <p:txBody>
          <a:bodyPr wrap="square">
            <a:spAutoFit/>
          </a:bodyPr>
          <a:lstStyle/>
          <a:p>
            <a:r>
              <a:rPr lang="en-US" altLang="ja-JP" sz="4400" dirty="0">
                <a:ea typeface="ＭＳ Ｐゴシック" charset="-128"/>
              </a:rPr>
              <a:t>          </a:t>
            </a:r>
            <a:r>
              <a:rPr lang="en-US" altLang="ja-JP" sz="4400" dirty="0" smtClean="0">
                <a:ea typeface="ＭＳ Ｐゴシック" charset="-128"/>
              </a:rPr>
              <a:t>As measures to cope with these difficulties, it is necessary to provide the nurses with containers for medical waste suited to home-visit nursing care and tools to reduce for bad</a:t>
            </a:r>
            <a:r>
              <a:rPr lang="ja-JP" altLang="en-US" sz="4400" dirty="0" smtClean="0">
                <a:ea typeface="ＭＳ Ｐゴシック" charset="-128"/>
              </a:rPr>
              <a:t> </a:t>
            </a:r>
            <a:r>
              <a:rPr lang="en-US" altLang="ja-JP" sz="4400" dirty="0" smtClean="0">
                <a:ea typeface="ＭＳ Ｐゴシック" charset="-128"/>
              </a:rPr>
              <a:t>odor from waste.</a:t>
            </a:r>
            <a:endParaRPr kumimoji="1" lang="ja-JP" altLang="en-US" sz="4400" dirty="0">
              <a:ea typeface="ＭＳ Ｐゴシック" charset="-128"/>
            </a:endParaRPr>
          </a:p>
        </p:txBody>
      </p:sp>
    </p:spTree>
  </p:cSld>
  <p:clrMapOvr>
    <a:masterClrMapping/>
  </p:clrMapOvr>
</p:sld>
</file>

<file path=ppt/theme/theme1.xml><?xml version="1.0" encoding="utf-8"?>
<a:theme xmlns:a="http://schemas.openxmlformats.org/drawingml/2006/main" name="Office テーマ">
  <a:themeElements>
    <a:clrScheme name="アーバン">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383</TotalTime>
  <Words>686</Words>
  <PresentationFormat>A3 297x420 mm</PresentationFormat>
  <Paragraphs>67</Paragraphs>
  <Slides>9</Slides>
  <Notes>0</Notes>
  <HiddenSlides>0</HiddenSlides>
  <MMClips>0</MMClips>
  <ScaleCrop>false</ScaleCrop>
  <HeadingPairs>
    <vt:vector size="4" baseType="variant">
      <vt:variant>
        <vt:lpstr>テーマ</vt:lpstr>
      </vt:variant>
      <vt:variant>
        <vt:i4>1</vt:i4>
      </vt:variant>
      <vt:variant>
        <vt:lpstr>スライド タイトル</vt:lpstr>
      </vt:variant>
      <vt:variant>
        <vt:i4>9</vt:i4>
      </vt:variant>
    </vt:vector>
  </HeadingPairs>
  <TitlesOfParts>
    <vt:vector size="10" baseType="lpstr">
      <vt:lpstr>Office テーマ</vt:lpstr>
      <vt:lpstr>スライド 1</vt:lpstr>
      <vt:lpstr>スライド 2</vt:lpstr>
      <vt:lpstr>スライド 3</vt:lpstr>
      <vt:lpstr>スライド 4</vt:lpstr>
      <vt:lpstr>Table 1. Basic characteristics of the station 1</vt:lpstr>
      <vt:lpstr>スライド 6</vt:lpstr>
      <vt:lpstr>Table 2. Waste recovery status and problems</vt:lpstr>
      <vt:lpstr>スライド 8</vt:lpstr>
      <vt:lpstr>スライド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yukihiro</dc:creator>
  <cp:lastModifiedBy>yukihiro</cp:lastModifiedBy>
  <cp:revision>44</cp:revision>
  <dcterms:created xsi:type="dcterms:W3CDTF">2011-10-04T00:58:24Z</dcterms:created>
  <dcterms:modified xsi:type="dcterms:W3CDTF">2011-10-31T23:29:43Z</dcterms:modified>
</cp:coreProperties>
</file>