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80" r:id="rId15"/>
    <p:sldId id="282" r:id="rId16"/>
    <p:sldId id="295" r:id="rId17"/>
    <p:sldId id="296" r:id="rId18"/>
    <p:sldId id="297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7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lly Hoffman" initials="KH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18"/>
    </p:cViewPr>
  </p:sorterViewPr>
  <p:notesViewPr>
    <p:cSldViewPr>
      <p:cViewPr varScale="1">
        <p:scale>
          <a:sx n="61" d="100"/>
          <a:sy n="61" d="100"/>
        </p:scale>
        <p:origin x="-163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BF67D-1F8F-4EF1-8045-28E1076D1898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901F9-FAAC-4565-A61A-201208C59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901F9-FAAC-4565-A61A-201208C599F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901F9-FAAC-4565-A61A-201208C599F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HR10005_banner"/>
          <p:cNvPicPr>
            <a:picLocks noChangeAspect="1" noChangeArrowheads="1"/>
          </p:cNvPicPr>
          <p:nvPr userDrawn="1"/>
        </p:nvPicPr>
        <p:blipFill>
          <a:blip r:embed="rId2" cstate="print"/>
          <a:srcRect l="946" r="1680" b="48640"/>
          <a:stretch>
            <a:fillRect/>
          </a:stretch>
        </p:blipFill>
        <p:spPr bwMode="auto">
          <a:xfrm>
            <a:off x="0" y="6019800"/>
            <a:ext cx="9144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80882-4028-464F-81F6-FA62AAD306F6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0002-14A3-409B-A7BE-67BB9D26E0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HR10005_banner"/>
          <p:cNvPicPr>
            <a:picLocks noChangeAspect="1" noChangeArrowheads="1"/>
          </p:cNvPicPr>
          <p:nvPr userDrawn="1"/>
        </p:nvPicPr>
        <p:blipFill>
          <a:blip r:embed="rId15" cstate="print"/>
          <a:srcRect l="946" r="1680" b="48640"/>
          <a:stretch>
            <a:fillRect/>
          </a:stretch>
        </p:blipFill>
        <p:spPr bwMode="auto">
          <a:xfrm>
            <a:off x="0" y="6019800"/>
            <a:ext cx="9144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castillo-j@iehp.org" TargetMode="External"/><Relationship Id="rId2" Type="http://schemas.openxmlformats.org/officeDocument/2006/relationships/hyperlink" Target="mailto:aguirre-m@iehp.org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676400"/>
            <a:ext cx="8077200" cy="183197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5300" dirty="0" smtClean="0">
                <a:latin typeface="Arial" pitchFamily="34" charset="0"/>
                <a:cs typeface="Arial" pitchFamily="34" charset="0"/>
              </a:rPr>
              <a:t>Health Navigator Program</a:t>
            </a:r>
            <a:br>
              <a:rPr lang="en-US" sz="5300" dirty="0" smtClean="0">
                <a:latin typeface="Arial" pitchFamily="34" charset="0"/>
                <a:cs typeface="Arial" pitchFamily="34" charset="0"/>
              </a:rPr>
            </a:b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Helping Families Navigate the Healthcare System – Using the Community Health Worker Model</a:t>
            </a:r>
            <a:endParaRPr lang="en-US" sz="31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495800"/>
            <a:ext cx="6400800" cy="17526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Marci Aguirre, MPH</a:t>
            </a:r>
          </a:p>
          <a:p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Director of Community Outreach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800600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Joint Powers Agency – public entity, not-for-profit, established 1994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Local Initiative Medi-Cal managed care health plan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Riverside &amp; San Bernardino Counties, California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Over 520,000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Members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Medi-Cal, Healthy Families, Healthy Kids, &amp; Medicare Advantage Special Needs Plan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Inland Empire Health Plan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006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Very high Emergency Department (ED) utilization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655 Per Thousand Members Per Year (2009)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23% for “avoidable” visits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California Department of Health Care Services Statewide ED Collaborative definition (2009)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Significant utilization for those 2 years old and younger for non-emergent visits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Medi-Cal:  No ED co-payment allowed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 Problem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Prior efforts include: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Promotion of 24-Hour Nurse Advice Line (NAL)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Open Access Urgent Care – no authorization required, large network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Education &amp; marketing directed toward Member through mail and/or phone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Targeted letters to frequent users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Reduce ED Utilization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49530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Results showed interventions needed for parents with small children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Utilization differs if parent is ill vs. child is ill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Parents more likely to take children for non-urgent issues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Concept of Urgent Care not widely understood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Barriers to non-ED care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Lack of awareness of ED alternatives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Lack of understanding regarding benefits &amp; how to use alternative options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ED Focus Groups in 2009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Efficacy of Community Health Workers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Promotores model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Culturally &amp; linguistically similar to population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Social model rather than medical model, used to impact various social issues, e.g. healthcare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Don’t provide clinical care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Link between underserved communities &amp; formal healthcare networks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Literature Review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Primary goal to reduce ED utilization among young children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Secondary Goals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Link Member to Primary Care Physician (PCP)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Increase well child and immunization compliance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Link Member to IEHP resources (Member Services)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IEHP Goals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Decision made to hire staff internally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Lack of mature Promotores Program in community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Direct control over activities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Quality Assurance – training, follow-up, link to internal units (Care Management, Enrollment Assistance Unit, Member Services)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Located within Community Outreach Department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IEHP Health Navigators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33400" y="1066800"/>
            <a:ext cx="8458200" cy="54102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/>
              <a:t>Funding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Applied for and received grants from First 5 Riverside and First 5 San Bernardino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IEHP funding – commitment from Health Plan</a:t>
            </a:r>
          </a:p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/>
              <a:t>Staff Recruitment</a:t>
            </a:r>
          </a:p>
          <a:p>
            <a:pPr marL="742950" lvl="3" indent="-285750">
              <a:spcBef>
                <a:spcPts val="600"/>
              </a:spcBef>
              <a:spcAft>
                <a:spcPts val="1200"/>
              </a:spcAft>
            </a:pPr>
            <a:r>
              <a:rPr lang="en-US" sz="2600" dirty="0" smtClean="0"/>
              <a:t>Initial focus – metro San Bernardino and Riverside city areas</a:t>
            </a:r>
          </a:p>
          <a:p>
            <a:pPr marL="742950" lvl="3" indent="-285750">
              <a:spcBef>
                <a:spcPts val="600"/>
              </a:spcBef>
              <a:spcAft>
                <a:spcPts val="1200"/>
              </a:spcAft>
            </a:pPr>
            <a:r>
              <a:rPr lang="en-US" sz="2600" dirty="0" smtClean="0"/>
              <a:t>Hired individuals living and active in those communities</a:t>
            </a:r>
          </a:p>
          <a:p>
            <a:pPr marL="742950" lvl="3" indent="-285750">
              <a:spcBef>
                <a:spcPts val="600"/>
              </a:spcBef>
              <a:spcAft>
                <a:spcPts val="1200"/>
              </a:spcAft>
            </a:pPr>
            <a:r>
              <a:rPr lang="en-US" sz="2600" dirty="0" smtClean="0"/>
              <a:t>Bilingual Spanish required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HN Program Development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2578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/>
              <a:t>Internal training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Healthcare system &amp; managed care practices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Importance of primary care and preventive services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IEHP network</a:t>
            </a:r>
          </a:p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/>
              <a:t>External training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Latino Health Access </a:t>
            </a:r>
            <a:r>
              <a:rPr lang="en-GB" sz="2600" dirty="0" smtClean="0"/>
              <a:t>(mature Orange County Promotores Program)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GB" sz="2600" dirty="0" smtClean="0"/>
              <a:t>Provided training on Promotores skills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GB" sz="2600" dirty="0" smtClean="0"/>
              <a:t>Shadowing of experienced Promotores</a:t>
            </a:r>
            <a:endParaRPr lang="en-US" sz="26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HN Program Development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2578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/>
              <a:t>Family identification &amp; stratification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Children ages 0-5 in the home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Multiple ED visits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Children missing preventive services</a:t>
            </a:r>
          </a:p>
          <a:p>
            <a:pPr marL="342900" lvl="1" indent="-342900">
              <a:spcBef>
                <a:spcPts val="60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z="3200" dirty="0" smtClean="0"/>
              <a:t>31.2% of families successfully reached (1,153/3,698)</a:t>
            </a:r>
          </a:p>
          <a:p>
            <a:pPr marL="804863" lvl="3" indent="-342900"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Many disconnected and wrong numbers</a:t>
            </a:r>
          </a:p>
          <a:p>
            <a:pPr marL="342900" lvl="1" indent="-342900">
              <a:spcBef>
                <a:spcPts val="60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z="3200" dirty="0" smtClean="0"/>
              <a:t>85.4</a:t>
            </a:r>
            <a:r>
              <a:rPr lang="en-US" sz="3200" dirty="0" smtClean="0"/>
              <a:t>% of families interested (985/1,153)</a:t>
            </a:r>
          </a:p>
          <a:p>
            <a:pPr marL="804863" lvl="3" indent="-342900">
              <a:spcBef>
                <a:spcPts val="600"/>
              </a:spcBef>
              <a:spcAft>
                <a:spcPts val="1200"/>
              </a:spcAft>
            </a:pPr>
            <a:r>
              <a:rPr lang="en-US" sz="2600" dirty="0" smtClean="0"/>
              <a:t>Members are interested once contact is made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HN Program Implementation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52578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/>
              <a:t>Generally 3 home visits</a:t>
            </a:r>
          </a:p>
          <a:p>
            <a:pPr marL="971550" lvl="3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GB" sz="2600" dirty="0" smtClean="0"/>
              <a:t>Initial assessment of knowledge, barriers, </a:t>
            </a:r>
            <a:r>
              <a:rPr lang="en-US" sz="2600" dirty="0" smtClean="0"/>
              <a:t>behaviors</a:t>
            </a:r>
          </a:p>
          <a:p>
            <a:pPr marL="971550" lvl="3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GB" sz="2600" dirty="0" smtClean="0"/>
              <a:t>Tailored education based on assessment</a:t>
            </a:r>
          </a:p>
          <a:p>
            <a:pPr marL="971550" lvl="3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GB" sz="2600" dirty="0" smtClean="0"/>
              <a:t>Wrap-up and final assessment</a:t>
            </a:r>
          </a:p>
          <a:p>
            <a:pPr marL="804863" lvl="3" indent="-342900">
              <a:spcBef>
                <a:spcPts val="1200"/>
              </a:spcBef>
              <a:spcAft>
                <a:spcPts val="1200"/>
              </a:spcAft>
              <a:buNone/>
            </a:pPr>
            <a:endParaRPr lang="en-US" sz="26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HN Program Implementation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48768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Provide education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300" dirty="0" smtClean="0"/>
              <a:t>“Health System” – PCP connection, Health Plan, etc.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300" dirty="0" smtClean="0"/>
              <a:t>Urgent Care options &amp; 24-hour Nurse Advice Line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Schedule PCP visits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Connect to IEHP Member Services Department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300" dirty="0" smtClean="0"/>
              <a:t>Enroll in Health Education classes, change PCP, etc.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Connect to other resources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300" dirty="0" smtClean="0"/>
              <a:t>Dental providers</a:t>
            </a:r>
          </a:p>
          <a:p>
            <a:pPr marL="742950" lvl="3" indent="-285750">
              <a:spcBef>
                <a:spcPts val="600"/>
              </a:spcBef>
              <a:spcAft>
                <a:spcPts val="600"/>
              </a:spcAft>
            </a:pPr>
            <a:r>
              <a:rPr lang="en-US" sz="2300" dirty="0" smtClean="0"/>
              <a:t>Community-based agencies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What Health Navigators 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860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Health Navigator Visits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2667000"/>
          <a:ext cx="4876800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5943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Visit Counts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Initial Visit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757</a:t>
                      </a:r>
                      <a:endParaRPr lang="en-US" sz="2400" dirty="0"/>
                    </a:p>
                  </a:txBody>
                  <a:tcPr anchor="ctr"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Middle Visit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751</a:t>
                      </a:r>
                      <a:endParaRPr lang="en-US" sz="2400" dirty="0"/>
                    </a:p>
                  </a:txBody>
                  <a:tcPr anchor="ctr"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Visit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755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2,263</a:t>
                      </a:r>
                      <a:endParaRPr lang="en-US" sz="2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117" name="TextBox 5"/>
          <p:cNvSpPr txBox="1">
            <a:spLocks noChangeArrowheads="1"/>
          </p:cNvSpPr>
          <p:nvPr/>
        </p:nvSpPr>
        <p:spPr bwMode="auto">
          <a:xfrm>
            <a:off x="-152400" y="182880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/>
              <a:t>July 1, 2010 – September 30,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Members Visited by HNs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95400" y="2057400"/>
          <a:ext cx="6553200" cy="4267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38300"/>
                <a:gridCol w="1638300"/>
              </a:tblGrid>
              <a:tr h="47413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 Members Visited</a:t>
                      </a:r>
                      <a:endParaRPr lang="en-US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4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2,257</a:t>
                      </a:r>
                      <a:endParaRPr lang="en-US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413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Language</a:t>
                      </a: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4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English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1,003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44%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474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Spanish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1,238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55%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474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Other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</a:t>
                      </a:r>
                      <a:endParaRPr lang="en-US" sz="2400" dirty="0"/>
                    </a:p>
                  </a:txBody>
                  <a:tcPr anchor="ctr"/>
                </a:tc>
              </a:tr>
              <a:tr h="47413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Age Range</a:t>
                      </a: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4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 and under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946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42%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474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 +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1,311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58%</a:t>
                      </a:r>
                      <a:endParaRPr lang="en-US" sz="2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180" name="TextBox 7"/>
          <p:cNvSpPr txBox="1">
            <a:spLocks noChangeArrowheads="1"/>
          </p:cNvSpPr>
          <p:nvPr/>
        </p:nvSpPr>
        <p:spPr bwMode="auto">
          <a:xfrm>
            <a:off x="0" y="137160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/>
              <a:t>July 1, 2010 – September 30,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2578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Don’t know the difference between Urgent Care and ED</a:t>
            </a:r>
          </a:p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Believe ED is the best option for care of their child</a:t>
            </a:r>
          </a:p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100" dirty="0" smtClean="0"/>
              <a:t>Believe children are current with immunizations &amp; well-child exams</a:t>
            </a:r>
          </a:p>
          <a:p>
            <a:pPr marL="742950" lvl="3" indent="-285750">
              <a:spcBef>
                <a:spcPts val="1200"/>
              </a:spcBef>
              <a:spcAft>
                <a:spcPts val="600"/>
              </a:spcAft>
            </a:pPr>
            <a:r>
              <a:rPr lang="en-US" sz="2600" dirty="0" smtClean="0"/>
              <a:t>Even when our records show they are not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What We’ve Found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81000" y="1447800"/>
            <a:ext cx="8610600" cy="5105400"/>
          </a:xfrm>
        </p:spPr>
        <p:txBody>
          <a:bodyPr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Mom with a 1 year-old Member reported at the final visit that one evening she called the NAL instead of going to ED 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She used the thermometer provided by the HN, called the NAL, and was able to see PCP the following morning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Avoided ED visit for slight fever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Anecdotal Feedback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257800"/>
          </a:xfrm>
        </p:spPr>
        <p:txBody>
          <a:bodyPr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3000" dirty="0" smtClean="0"/>
              <a:t>Adult Member with chronic ED use explained to HNs that she goes to the ED for migraine medication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3000" dirty="0" smtClean="0"/>
              <a:t>Due to work schedule, she is unable to see her PCP during daytime hours, so she goes to ED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3000" dirty="0" smtClean="0"/>
              <a:t>HNs were able to call the PCP office – they had evening appointments twice a week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3000" dirty="0" smtClean="0"/>
              <a:t>Member later told HNs she had seen the PCP and received a prescription with 3 refills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Anecdotal Feedback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itle 2"/>
          <p:cNvSpPr>
            <a:spLocks noGrp="1"/>
          </p:cNvSpPr>
          <p:nvPr>
            <p:ph idx="1"/>
          </p:nvPr>
        </p:nvSpPr>
        <p:spPr>
          <a:xfrm>
            <a:off x="1066800" y="1600200"/>
            <a:ext cx="7543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“Do you know the difference between an urgent care and an ER?”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Assessment Questions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3000" y="3352800"/>
          <a:ext cx="693419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Assessment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Assessment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15 %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99%</a:t>
                      </a:r>
                      <a:endParaRPr lang="en-US" sz="2400" dirty="0"/>
                    </a:p>
                  </a:txBody>
                  <a:tcPr anchor="ctr"/>
                </a:tc>
              </a:tr>
              <a:tr h="34630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83%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0%</a:t>
                      </a:r>
                      <a:endParaRPr lang="en-US" sz="2400" dirty="0"/>
                    </a:p>
                  </a:txBody>
                  <a:tcPr anchor="ctr"/>
                </a:tc>
              </a:tr>
              <a:tr h="321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No</a:t>
                      </a:r>
                      <a:r>
                        <a:rPr lang="en-US" sz="2400" baseline="0" dirty="0" smtClean="0"/>
                        <a:t> 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idx="1"/>
          </p:nvPr>
        </p:nvSpPr>
        <p:spPr>
          <a:xfrm>
            <a:off x="533400" y="1524000"/>
            <a:ext cx="7543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“It’s a weekday evening and your child says his/her tummy hurts.  You’ve tried OTC meds but it hasn’t seemed to work.  What would you do?”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Assessment Questions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3886200"/>
          <a:ext cx="693419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Assessment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Assessment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Take child to 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ER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55 %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</a:t>
                      </a:r>
                      <a:endParaRPr lang="en-US" sz="2400" dirty="0"/>
                    </a:p>
                  </a:txBody>
                  <a:tcPr anchor="ctr"/>
                </a:tc>
              </a:tr>
              <a:tr h="34630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Take child to UC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18%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41%</a:t>
                      </a:r>
                      <a:endParaRPr lang="en-US" sz="2400" dirty="0"/>
                    </a:p>
                  </a:txBody>
                  <a:tcPr anchor="ctr"/>
                </a:tc>
              </a:tr>
              <a:tr h="321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Call Nurse Advice Line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13%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55%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2"/>
          <p:cNvSpPr>
            <a:spLocks noGrp="1"/>
          </p:cNvSpPr>
          <p:nvPr>
            <p:ph idx="1"/>
          </p:nvPr>
        </p:nvSpPr>
        <p:spPr>
          <a:xfrm>
            <a:off x="457200" y="1524000"/>
            <a:ext cx="7543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“It’s Saturday morning and your child has hardly slept due to vomiting all night.   You gave OTC meds, but isn’t getting better.  What would you do?”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66800" y="3886200"/>
          <a:ext cx="693419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Assessment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Assessment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Take child to ER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66 %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5%</a:t>
                      </a:r>
                      <a:endParaRPr lang="en-US" sz="2400" dirty="0"/>
                    </a:p>
                  </a:txBody>
                  <a:tcPr anchor="ctr"/>
                </a:tc>
              </a:tr>
              <a:tr h="34630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Take child to UC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18%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82%</a:t>
                      </a:r>
                      <a:endParaRPr lang="en-US" sz="2400" dirty="0"/>
                    </a:p>
                  </a:txBody>
                  <a:tcPr anchor="ctr"/>
                </a:tc>
              </a:tr>
              <a:tr h="321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Call Nurse Advice Line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5%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10%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Assessment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itle 2"/>
          <p:cNvSpPr>
            <a:spLocks noGrp="1"/>
          </p:cNvSpPr>
          <p:nvPr>
            <p:ph idx="1"/>
          </p:nvPr>
        </p:nvSpPr>
        <p:spPr>
          <a:xfrm>
            <a:off x="609600" y="1524000"/>
            <a:ext cx="7543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“You need to get shots for your 2 year old.  When you </a:t>
            </a:r>
            <a:r>
              <a:rPr lang="en-US" sz="3000" dirty="0" smtClean="0"/>
              <a:t>make </a:t>
            </a:r>
            <a:r>
              <a:rPr lang="en-US" sz="3000" dirty="0" smtClean="0"/>
              <a:t>an appt with his PCP, how long do you think it should take for your son to be seen?”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3733800"/>
          <a:ext cx="693419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Assessment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Assessment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1-3 days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37%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3%</a:t>
                      </a:r>
                      <a:endParaRPr lang="en-US" sz="2400" dirty="0"/>
                    </a:p>
                  </a:txBody>
                  <a:tcPr anchor="ctr"/>
                </a:tc>
              </a:tr>
              <a:tr h="34630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A</a:t>
                      </a:r>
                      <a:r>
                        <a:rPr lang="en-US" sz="2400" baseline="0" dirty="0" smtClean="0"/>
                        <a:t> week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34%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7%</a:t>
                      </a:r>
                      <a:endParaRPr lang="en-US" sz="2400" dirty="0"/>
                    </a:p>
                  </a:txBody>
                  <a:tcPr anchor="ctr"/>
                </a:tc>
              </a:tr>
              <a:tr h="321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 weeks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9%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86%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Access Standards</a:t>
            </a:r>
            <a:endParaRPr lang="en-US" sz="4000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itle 2"/>
          <p:cNvSpPr>
            <a:spLocks noGrp="1"/>
          </p:cNvSpPr>
          <p:nvPr>
            <p:ph idx="1"/>
          </p:nvPr>
        </p:nvSpPr>
        <p:spPr>
          <a:xfrm>
            <a:off x="533400" y="1600200"/>
            <a:ext cx="7543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“You need to make an appt for your 14 year old to get a physical.  How long do you think it should take for your teen to be seen?”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Access Standards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3000" y="3581400"/>
          <a:ext cx="6934199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Assessment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Assessment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1-3 days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28%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 week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37%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3%</a:t>
                      </a:r>
                      <a:endParaRPr lang="en-US" sz="2400" dirty="0"/>
                    </a:p>
                  </a:txBody>
                  <a:tcPr anchor="ctr"/>
                </a:tc>
              </a:tr>
              <a:tr h="34630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2 weeks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17%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25%</a:t>
                      </a:r>
                      <a:endParaRPr lang="en-US" sz="2400" dirty="0"/>
                    </a:p>
                  </a:txBody>
                  <a:tcPr anchor="ctr"/>
                </a:tc>
              </a:tr>
              <a:tr h="321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 month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69%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itle 2"/>
          <p:cNvSpPr>
            <a:spLocks noGrp="1"/>
          </p:cNvSpPr>
          <p:nvPr>
            <p:ph idx="1"/>
          </p:nvPr>
        </p:nvSpPr>
        <p:spPr>
          <a:xfrm>
            <a:off x="381000" y="1676400"/>
            <a:ext cx="7543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“Your 2 year old son has diarrhea for 3 days.  He’s not eating.  You need to get him in to see his PCP.  How long do you think it should take for him to be seen?”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Access Standards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3000" y="4038600"/>
          <a:ext cx="693419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Answer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Assessment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Final Assessment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Same Day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81%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23%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1-3 days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15%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75%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itle 2"/>
          <p:cNvSpPr>
            <a:spLocks noGrp="1"/>
          </p:cNvSpPr>
          <p:nvPr>
            <p:ph idx="1"/>
          </p:nvPr>
        </p:nvSpPr>
        <p:spPr>
          <a:xfrm>
            <a:off x="1066800" y="1905000"/>
            <a:ext cx="7391400" cy="3657600"/>
          </a:xfrm>
        </p:spPr>
        <p:txBody>
          <a:bodyPr>
            <a:normAutofit lnSpcReduction="10000"/>
          </a:bodyPr>
          <a:lstStyle/>
          <a:p>
            <a:pPr marL="514350" lvl="1" indent="-51435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3200" dirty="0" smtClean="0"/>
              <a:t>Self reported by the family…</a:t>
            </a:r>
          </a:p>
          <a:p>
            <a:pPr marL="914400" lvl="2" indent="-514350">
              <a:spcBef>
                <a:spcPts val="600"/>
              </a:spcBef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sz="2600" dirty="0" smtClean="0"/>
              <a:t>Asthma – mainly in children</a:t>
            </a:r>
          </a:p>
          <a:p>
            <a:pPr marL="914400" lvl="2" indent="-514350">
              <a:spcBef>
                <a:spcPts val="600"/>
              </a:spcBef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sz="2600" dirty="0" smtClean="0"/>
              <a:t>Dental – children and uninsured adults</a:t>
            </a:r>
          </a:p>
          <a:p>
            <a:pPr marL="914400" lvl="2" indent="-514350">
              <a:spcBef>
                <a:spcPts val="600"/>
              </a:spcBef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sz="2600" dirty="0" smtClean="0"/>
              <a:t>Vision – children and uninsured adults</a:t>
            </a:r>
          </a:p>
          <a:p>
            <a:pPr marL="914400" lvl="2" indent="-514350">
              <a:spcBef>
                <a:spcPts val="600"/>
              </a:spcBef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sz="2600" dirty="0" smtClean="0"/>
              <a:t>Weight – children and adults</a:t>
            </a:r>
          </a:p>
          <a:p>
            <a:pPr marL="914400" lvl="2" indent="-514350">
              <a:spcBef>
                <a:spcPts val="600"/>
              </a:spcBef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sz="2600" dirty="0" smtClean="0"/>
              <a:t>Diabetes – mainly adults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Primary Health Concerns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67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 Inside Look </a:t>
            </a:r>
          </a:p>
        </p:txBody>
      </p:sp>
      <p:sp>
        <p:nvSpPr>
          <p:cNvPr id="14339" name="TextBox 12"/>
          <p:cNvSpPr txBox="1">
            <a:spLocks noChangeArrowheads="1"/>
          </p:cNvSpPr>
          <p:nvPr/>
        </p:nvSpPr>
        <p:spPr bwMode="auto">
          <a:xfrm>
            <a:off x="228600" y="5715000"/>
            <a:ext cx="464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600" dirty="0"/>
              <a:t>“Thank you for being so persistent, </a:t>
            </a:r>
            <a:r>
              <a:rPr lang="en-US" sz="1600" dirty="0" smtClean="0"/>
              <a:t>I </a:t>
            </a:r>
            <a:r>
              <a:rPr lang="en-US" sz="1600" dirty="0"/>
              <a:t>kept cancelling and forgetting.  You still kept calling </a:t>
            </a:r>
            <a:r>
              <a:rPr lang="en-US" sz="1600" dirty="0" smtClean="0"/>
              <a:t>me.”</a:t>
            </a:r>
            <a:endParaRPr lang="en-US" sz="1600" dirty="0"/>
          </a:p>
        </p:txBody>
      </p:sp>
      <p:sp>
        <p:nvSpPr>
          <p:cNvPr id="14340" name="TextBox 13"/>
          <p:cNvSpPr txBox="1">
            <a:spLocks noChangeArrowheads="1"/>
          </p:cNvSpPr>
          <p:nvPr/>
        </p:nvSpPr>
        <p:spPr bwMode="auto">
          <a:xfrm>
            <a:off x="457200" y="1371600"/>
            <a:ext cx="411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600" dirty="0"/>
              <a:t>“ I liked the personal attention at home, it was more clear and I was able to ask questions until I understood.”</a:t>
            </a:r>
          </a:p>
        </p:txBody>
      </p:sp>
      <p:sp>
        <p:nvSpPr>
          <p:cNvPr id="14341" name="TextBox 14"/>
          <p:cNvSpPr txBox="1">
            <a:spLocks noChangeArrowheads="1"/>
          </p:cNvSpPr>
          <p:nvPr/>
        </p:nvSpPr>
        <p:spPr bwMode="auto">
          <a:xfrm>
            <a:off x="990600" y="2209800"/>
            <a:ext cx="3581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600" dirty="0"/>
              <a:t> “I hope that every IEHP member can take advantage of this </a:t>
            </a:r>
            <a:r>
              <a:rPr lang="en-US" sz="1600" dirty="0" smtClean="0"/>
              <a:t>program.”</a:t>
            </a:r>
            <a:endParaRPr lang="en-US" sz="1600" dirty="0"/>
          </a:p>
        </p:txBody>
      </p:sp>
      <p:pic>
        <p:nvPicPr>
          <p:cNvPr id="14342" name="Content Placeholder 9" descr="IMG_00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143000"/>
            <a:ext cx="3606800" cy="2705100"/>
          </a:xfrm>
        </p:spPr>
      </p:pic>
      <p:pic>
        <p:nvPicPr>
          <p:cNvPr id="14343" name="Picture 11" descr="IMG_146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8956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5" descr="IMG_148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886200"/>
            <a:ext cx="3505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438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HN Community Classes </a:t>
            </a:r>
          </a:p>
        </p:txBody>
      </p:sp>
      <p:pic>
        <p:nvPicPr>
          <p:cNvPr id="15363" name="Picture 6" descr="IMG_081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6576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7" descr="IMG_0825.JPG"/>
          <p:cNvPicPr>
            <a:picLocks noChangeAspect="1"/>
          </p:cNvPicPr>
          <p:nvPr/>
        </p:nvPicPr>
        <p:blipFill>
          <a:blip r:embed="rId3" cstate="print"/>
          <a:srcRect t="13889" b="20752"/>
          <a:stretch>
            <a:fillRect/>
          </a:stretch>
        </p:blipFill>
        <p:spPr bwMode="auto">
          <a:xfrm>
            <a:off x="1066800" y="1524000"/>
            <a:ext cx="40417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IMG_0904.JPG"/>
          <p:cNvPicPr>
            <a:picLocks noChangeAspect="1"/>
          </p:cNvPicPr>
          <p:nvPr/>
        </p:nvPicPr>
        <p:blipFill>
          <a:blip r:embed="rId4" cstate="print"/>
          <a:srcRect l="5882" t="5714" b="6667"/>
          <a:stretch>
            <a:fillRect/>
          </a:stretch>
        </p:blipFill>
        <p:spPr bwMode="auto">
          <a:xfrm>
            <a:off x="1600200" y="3886200"/>
            <a:ext cx="36576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IMG_9037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220788"/>
            <a:ext cx="3581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-609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IEHP Internal Impact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010400" cy="46783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Reasons the HNs called into Member Services: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MSR and PCP phone numbers were programmed in </a:t>
            </a:r>
            <a:r>
              <a:rPr lang="en-US" sz="2800" u="sng" dirty="0" smtClean="0"/>
              <a:t>560</a:t>
            </a:r>
            <a:r>
              <a:rPr lang="en-US" sz="2800" dirty="0" smtClean="0"/>
              <a:t> cell phones/house phones</a:t>
            </a:r>
          </a:p>
          <a:p>
            <a:r>
              <a:rPr lang="en-US" sz="2800" dirty="0" smtClean="0"/>
              <a:t>NAL Phone number - </a:t>
            </a:r>
            <a:r>
              <a:rPr lang="en-US" sz="2800" u="sng" dirty="0" smtClean="0"/>
              <a:t>510</a:t>
            </a:r>
          </a:p>
          <a:p>
            <a:r>
              <a:rPr lang="en-US" sz="2800" u="sng" dirty="0" smtClean="0"/>
              <a:t>355</a:t>
            </a:r>
            <a:r>
              <a:rPr lang="en-US" sz="2800" dirty="0" smtClean="0"/>
              <a:t> PCP visits were scheduled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590800"/>
            <a:ext cx="7239000" cy="1477328"/>
          </a:xfrm>
          <a:prstGeom prst="rect">
            <a:avLst/>
          </a:prstGeom>
          <a:noFill/>
        </p:spPr>
        <p:txBody>
          <a:bodyPr numCol="2">
            <a:spAutoFit/>
          </a:bodyPr>
          <a:lstStyle/>
          <a:p>
            <a:pPr marL="61913" lvl="1">
              <a:buFont typeface="Arial" pitchFamily="34" charset="0"/>
              <a:buChar char="•"/>
              <a:defRPr/>
            </a:pPr>
            <a:r>
              <a:rPr lang="en-US" u="sng" dirty="0">
                <a:latin typeface="Arial" pitchFamily="34" charset="0"/>
              </a:rPr>
              <a:t>238</a:t>
            </a:r>
            <a:r>
              <a:rPr lang="en-US" dirty="0">
                <a:latin typeface="Arial" pitchFamily="34" charset="0"/>
              </a:rPr>
              <a:t> calls for benefit </a:t>
            </a:r>
            <a:r>
              <a:rPr lang="en-US" dirty="0" smtClean="0">
                <a:latin typeface="Arial" pitchFamily="34" charset="0"/>
              </a:rPr>
              <a:t>questions</a:t>
            </a:r>
            <a:endParaRPr lang="en-US" dirty="0">
              <a:latin typeface="Arial" pitchFamily="34" charset="0"/>
            </a:endParaRPr>
          </a:p>
          <a:p>
            <a:pPr marL="61913" lvl="1">
              <a:buFont typeface="Arial" pitchFamily="34" charset="0"/>
              <a:buChar char="•"/>
              <a:defRPr/>
            </a:pPr>
            <a:r>
              <a:rPr lang="en-US" u="sng" dirty="0">
                <a:latin typeface="Arial" pitchFamily="34" charset="0"/>
              </a:rPr>
              <a:t>229</a:t>
            </a:r>
            <a:r>
              <a:rPr lang="en-US" dirty="0">
                <a:latin typeface="Arial" pitchFamily="34" charset="0"/>
              </a:rPr>
              <a:t> new ID cards ordered</a:t>
            </a:r>
          </a:p>
          <a:p>
            <a:pPr marL="61913" lvl="1">
              <a:buFont typeface="Arial" pitchFamily="34" charset="0"/>
              <a:buChar char="•"/>
              <a:defRPr/>
            </a:pPr>
            <a:r>
              <a:rPr lang="en-US" u="sng" dirty="0">
                <a:latin typeface="Arial" pitchFamily="34" charset="0"/>
              </a:rPr>
              <a:t>91</a:t>
            </a:r>
            <a:r>
              <a:rPr lang="en-US" dirty="0">
                <a:latin typeface="Arial" pitchFamily="34" charset="0"/>
              </a:rPr>
              <a:t> PCP changes</a:t>
            </a:r>
          </a:p>
          <a:p>
            <a:pPr marL="61913" lvl="1">
              <a:buFont typeface="Arial" pitchFamily="34" charset="0"/>
              <a:buChar char="•"/>
              <a:defRPr/>
            </a:pPr>
            <a:r>
              <a:rPr lang="en-US" u="sng" dirty="0">
                <a:latin typeface="Arial" pitchFamily="34" charset="0"/>
              </a:rPr>
              <a:t>86</a:t>
            </a:r>
            <a:r>
              <a:rPr lang="en-US" dirty="0">
                <a:latin typeface="Arial" pitchFamily="34" charset="0"/>
              </a:rPr>
              <a:t> calls to follow up on referrals 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u="sng" dirty="0" smtClean="0">
              <a:latin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u="sng" dirty="0" smtClean="0">
                <a:latin typeface="Arial" pitchFamily="34" charset="0"/>
              </a:rPr>
              <a:t>400</a:t>
            </a:r>
            <a:r>
              <a:rPr lang="en-US" dirty="0" smtClean="0">
                <a:latin typeface="Arial" pitchFamily="34" charset="0"/>
              </a:rPr>
              <a:t>Helmets </a:t>
            </a:r>
            <a:r>
              <a:rPr lang="en-US" dirty="0">
                <a:latin typeface="Arial" pitchFamily="34" charset="0"/>
              </a:rPr>
              <a:t>ordered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u="sng" dirty="0">
                <a:latin typeface="Arial" pitchFamily="34" charset="0"/>
              </a:rPr>
              <a:t>95</a:t>
            </a:r>
            <a:r>
              <a:rPr lang="en-US" dirty="0">
                <a:latin typeface="Arial" pitchFamily="34" charset="0"/>
              </a:rPr>
              <a:t> calls for car seat program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u="sng" dirty="0">
                <a:latin typeface="Arial" pitchFamily="34" charset="0"/>
              </a:rPr>
              <a:t>107</a:t>
            </a:r>
            <a:r>
              <a:rPr lang="en-US" dirty="0">
                <a:latin typeface="Arial" pitchFamily="34" charset="0"/>
              </a:rPr>
              <a:t>calls for asthma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Utilization Data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828800"/>
          <a:ext cx="6934199" cy="1949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33574"/>
                <a:gridCol w="1800225"/>
              </a:tblGrid>
              <a:tr h="57804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Member Utilization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Before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After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Emergency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Room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1,045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695</a:t>
                      </a:r>
                      <a:endParaRPr lang="en-US" sz="2400" dirty="0"/>
                    </a:p>
                  </a:txBody>
                  <a:tcPr anchor="ctr"/>
                </a:tc>
              </a:tr>
              <a:tr h="35471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Nurse Advice Line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207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322</a:t>
                      </a:r>
                      <a:endParaRPr lang="en-US" sz="2400" dirty="0"/>
                    </a:p>
                  </a:txBody>
                  <a:tcPr anchor="ctr"/>
                </a:tc>
              </a:tr>
              <a:tr h="34630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Urgent Care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325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588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914400" y="5486400"/>
            <a:ext cx="7086600" cy="8382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i="1" dirty="0">
                <a:latin typeface="+mj-lt"/>
                <a:ea typeface="+mj-ea"/>
                <a:cs typeface="+mj-cs"/>
              </a:rPr>
              <a:t>Utilization data based on the family linked to the Member visited by the Health Navigators with a middle visit between 06/15/2010 and 05/31/2011 </a:t>
            </a:r>
          </a:p>
          <a:p>
            <a:pPr fontAlgn="auto">
              <a:spcAft>
                <a:spcPts val="0"/>
              </a:spcAft>
              <a:defRPr/>
            </a:pPr>
            <a:endParaRPr lang="en-US" sz="1400" i="1" dirty="0"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i="1" dirty="0">
                <a:latin typeface="+mj-lt"/>
                <a:ea typeface="+mj-ea"/>
                <a:cs typeface="+mj-cs"/>
              </a:rPr>
              <a:t>Rates based on Per 1000 Members</a:t>
            </a:r>
          </a:p>
        </p:txBody>
      </p:sp>
      <p:sp>
        <p:nvSpPr>
          <p:cNvPr id="17432" name="TextBox 6"/>
          <p:cNvSpPr txBox="1">
            <a:spLocks noChangeArrowheads="1"/>
          </p:cNvSpPr>
          <p:nvPr/>
        </p:nvSpPr>
        <p:spPr bwMode="auto">
          <a:xfrm>
            <a:off x="914400" y="4114800"/>
            <a:ext cx="739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u="sng" dirty="0"/>
              <a:t>Well Child / HEDIS</a:t>
            </a:r>
          </a:p>
          <a:p>
            <a:r>
              <a:rPr lang="en-US" sz="2400" dirty="0"/>
              <a:t>So far, 306 Members </a:t>
            </a:r>
            <a:r>
              <a:rPr lang="en-US" sz="2400" dirty="0" smtClean="0"/>
              <a:t>received </a:t>
            </a:r>
            <a:r>
              <a:rPr lang="en-US" sz="2400" dirty="0"/>
              <a:t>a well child exam following a visit from a Health Navigator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09600" y="3657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Marci Aguirre, MPH</a:t>
            </a:r>
            <a:br>
              <a:rPr lang="en-US" sz="3100" dirty="0" smtClean="0"/>
            </a:br>
            <a:r>
              <a:rPr lang="en-US" sz="3100" dirty="0" smtClean="0"/>
              <a:t>Director or Community Outreach</a:t>
            </a:r>
            <a:br>
              <a:rPr lang="en-US" sz="3100" dirty="0" smtClean="0"/>
            </a:br>
            <a:r>
              <a:rPr lang="en-US" sz="3100" dirty="0" smtClean="0">
                <a:hlinkClick r:id="rId2"/>
              </a:rPr>
              <a:t>aguirre-m@iehp.org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Jessica Castillo, BA</a:t>
            </a:r>
            <a:br>
              <a:rPr lang="en-US" sz="3100" dirty="0" smtClean="0"/>
            </a:br>
            <a:r>
              <a:rPr lang="en-US" sz="3100" dirty="0" smtClean="0"/>
              <a:t>Health Navigator Program Manager</a:t>
            </a:r>
            <a:br>
              <a:rPr lang="en-US" sz="3100" dirty="0" smtClean="0"/>
            </a:br>
            <a:r>
              <a:rPr lang="en-US" sz="3100" dirty="0" smtClean="0">
                <a:hlinkClick r:id="rId3"/>
              </a:rPr>
              <a:t>castillo-j@iehp.org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-2286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Contact 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1383</Words>
  <Application>Microsoft Office PowerPoint</Application>
  <PresentationFormat>On-screen Show (4:3)</PresentationFormat>
  <Paragraphs>271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Health Navigator Program   Helping Families Navigate the Healthcare System – Using the Community Health Worker Model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An Inside Look </vt:lpstr>
      <vt:lpstr>HN Community Classes </vt:lpstr>
      <vt:lpstr>IEHP Internal Impact</vt:lpstr>
      <vt:lpstr>Utilization Data</vt:lpstr>
      <vt:lpstr>Marci Aguirre, MPH Director or Community Outreach aguirre-m@iehp.org   Jessica Castillo, BA Health Navigator Program Manager castillo-j@iehp.org </vt:lpstr>
    </vt:vector>
  </TitlesOfParts>
  <Company>IEHP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i1796</dc:creator>
  <cp:lastModifiedBy>i1766</cp:lastModifiedBy>
  <cp:revision>62</cp:revision>
  <dcterms:created xsi:type="dcterms:W3CDTF">2010-06-17T16:48:11Z</dcterms:created>
  <dcterms:modified xsi:type="dcterms:W3CDTF">2011-10-24T19:43:16Z</dcterms:modified>
</cp:coreProperties>
</file>