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36" r:id="rId1"/>
  </p:sldMasterIdLst>
  <p:notesMasterIdLst>
    <p:notesMasterId r:id="rId29"/>
  </p:notesMasterIdLst>
  <p:handoutMasterIdLst>
    <p:handoutMasterId r:id="rId30"/>
  </p:handoutMasterIdLst>
  <p:sldIdLst>
    <p:sldId id="331" r:id="rId2"/>
    <p:sldId id="361" r:id="rId3"/>
    <p:sldId id="354" r:id="rId4"/>
    <p:sldId id="358" r:id="rId5"/>
    <p:sldId id="334" r:id="rId6"/>
    <p:sldId id="359" r:id="rId7"/>
    <p:sldId id="335" r:id="rId8"/>
    <p:sldId id="336" r:id="rId9"/>
    <p:sldId id="333" r:id="rId10"/>
    <p:sldId id="360" r:id="rId11"/>
    <p:sldId id="316" r:id="rId12"/>
    <p:sldId id="347" r:id="rId13"/>
    <p:sldId id="348" r:id="rId14"/>
    <p:sldId id="337" r:id="rId15"/>
    <p:sldId id="338" r:id="rId16"/>
    <p:sldId id="350" r:id="rId17"/>
    <p:sldId id="351" r:id="rId18"/>
    <p:sldId id="352" r:id="rId19"/>
    <p:sldId id="321" r:id="rId20"/>
    <p:sldId id="345" r:id="rId21"/>
    <p:sldId id="340" r:id="rId22"/>
    <p:sldId id="341" r:id="rId23"/>
    <p:sldId id="324" r:id="rId24"/>
    <p:sldId id="346" r:id="rId25"/>
    <p:sldId id="362" r:id="rId26"/>
    <p:sldId id="356" r:id="rId27"/>
    <p:sldId id="357" r:id="rId2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0033CC"/>
    <a:srgbClr val="33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544"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nnyc\Desktop\140809\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42"/>
  <c:chart>
    <c:autoTitleDeleted val="1"/>
    <c:plotArea>
      <c:layout/>
      <c:pieChart>
        <c:varyColors val="1"/>
        <c:ser>
          <c:idx val="0"/>
          <c:order val="0"/>
          <c:explosion val="25"/>
          <c:dLbls>
            <c:dLbl>
              <c:idx val="3"/>
              <c:layout>
                <c:manualLayout>
                  <c:x val="6.4598643919510992E-2"/>
                  <c:y val="-0.23421296296296468"/>
                </c:manualLayout>
              </c:layout>
              <c:showVal val="1"/>
              <c:showCatName val="1"/>
            </c:dLbl>
            <c:showVal val="1"/>
            <c:showCatName val="1"/>
            <c:showLeaderLines val="1"/>
          </c:dLbls>
          <c:cat>
            <c:strRef>
              <c:f>Sheet1!$A$4:$A$9</c:f>
              <c:strCache>
                <c:ptCount val="6"/>
                <c:pt idx="0">
                  <c:v>Federal </c:v>
                </c:pt>
                <c:pt idx="1">
                  <c:v>State</c:v>
                </c:pt>
                <c:pt idx="2">
                  <c:v>Local Government</c:v>
                </c:pt>
                <c:pt idx="3">
                  <c:v>Households</c:v>
                </c:pt>
                <c:pt idx="4">
                  <c:v>Firms</c:v>
                </c:pt>
                <c:pt idx="5">
                  <c:v>Donor agencies</c:v>
                </c:pt>
              </c:strCache>
            </c:strRef>
          </c:cat>
          <c:val>
            <c:numRef>
              <c:f>Sheet1!$B$4:$B$9</c:f>
              <c:numCache>
                <c:formatCode>0.0%</c:formatCode>
                <c:ptCount val="6"/>
                <c:pt idx="0">
                  <c:v>0.12400000000000012</c:v>
                </c:pt>
                <c:pt idx="1">
                  <c:v>6.2000000000000451E-2</c:v>
                </c:pt>
                <c:pt idx="2">
                  <c:v>2.0000000000000052E-2</c:v>
                </c:pt>
                <c:pt idx="3">
                  <c:v>0.64200000000000512</c:v>
                </c:pt>
                <c:pt idx="4">
                  <c:v>4.9000000000000474E-2</c:v>
                </c:pt>
                <c:pt idx="5">
                  <c:v>0.10299999999999998</c:v>
                </c:pt>
              </c:numCache>
            </c:numRef>
          </c:val>
        </c:ser>
        <c:dLbls>
          <c:showVal val="1"/>
          <c:showCatName val="1"/>
        </c:dLbls>
        <c:firstSliceAng val="0"/>
      </c:pieChart>
    </c:plotArea>
    <c:plotVisOnly val="1"/>
  </c:chart>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12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12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12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1CF13C3-B651-4BBD-AAB5-6F1236C5F4FF}"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B108B14-4EE7-495F-9DD3-5F9C19F0E0CC}" type="datetimeFigureOut">
              <a:rPr lang="en-GB"/>
              <a:pPr>
                <a:defRPr/>
              </a:pPr>
              <a:t>25/10/2011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A47BAB1-20FE-4669-9EF6-FEE69E9102D6}"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DD0D054-14DE-43E3-A034-13B2958D2BE1}" type="slidenum">
              <a:rPr lang="fr-FR" smtClean="0"/>
              <a:pPr/>
              <a:t>1</a:t>
            </a:fld>
            <a:endParaRPr lang="fr-FR"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CD447D8-4C60-4ED5-9B4D-DE7E7E9BF7B0}" type="slidenum">
              <a:rPr lang="fr-FR" smtClean="0"/>
              <a:pPr/>
              <a:t>2</a:t>
            </a:fld>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CD447D8-4C60-4ED5-9B4D-DE7E7E9BF7B0}" type="slidenum">
              <a:rPr lang="fr-FR" smtClean="0"/>
              <a:pPr/>
              <a:t>3</a:t>
            </a:fld>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CD447D8-4C60-4ED5-9B4D-DE7E7E9BF7B0}" type="slidenum">
              <a:rPr lang="fr-FR" smtClean="0"/>
              <a:pPr/>
              <a:t>4</a:t>
            </a:fld>
            <a:endParaRPr 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A29C000-6C73-4F74-93FD-2D610B220870}" type="slidenum">
              <a:rPr lang="fr-FR" smtClean="0"/>
              <a:pPr/>
              <a:t>5</a:t>
            </a:fld>
            <a:endParaRPr lang="fr-F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A29C000-6C73-4F74-93FD-2D610B220870}" type="slidenum">
              <a:rPr lang="fr-FR" smtClean="0"/>
              <a:pPr/>
              <a:t>6</a:t>
            </a:fld>
            <a:endParaRPr lang="fr-F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BBE5554-D992-4680-9889-ACF431A0AA0B}" type="slidenum">
              <a:rPr lang="fr-FR" smtClean="0"/>
              <a:pPr/>
              <a:t>7</a:t>
            </a:fld>
            <a:endParaRPr lang="fr-F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8D97B31-C2D3-42D4-A373-68150B842822}" type="slidenum">
              <a:rPr lang="fr-FR" smtClean="0"/>
              <a:pPr/>
              <a:t>8</a:t>
            </a:fld>
            <a:endParaRPr lang="fr-F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01FB68C-0A54-487E-97F5-C3240B4C81B6}" type="slidenum">
              <a:rPr lang="fr-FR" smtClean="0"/>
              <a:pPr/>
              <a:t>9</a:t>
            </a:fld>
            <a:endParaRPr lang="fr-F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01FB68C-0A54-487E-97F5-C3240B4C81B6}" type="slidenum">
              <a:rPr lang="fr-FR" smtClean="0"/>
              <a:pPr/>
              <a:t>10</a:t>
            </a:fld>
            <a:endParaRPr lang="fr-F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6477990-F137-4C8F-97B2-CEC64B32FD30}" type="slidenum">
              <a:rPr lang="fr-FR" smtClean="0"/>
              <a:pPr/>
              <a:t>14</a:t>
            </a:fld>
            <a:endParaRPr lang="fr-F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0EB7753-95EA-4AC0-9483-52AC784FEF81}" type="slidenum">
              <a:rPr lang="fr-FR" smtClean="0"/>
              <a:pPr/>
              <a:t>15</a:t>
            </a:fld>
            <a:endParaRPr 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D817EB-65E7-46D9-B872-E63F0219BE6F}" type="slidenum">
              <a:rPr lang="fr-FR" smtClean="0"/>
              <a:pPr/>
              <a:t>16</a:t>
            </a:fld>
            <a:endParaRPr lang="fr-F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CA06888-FECA-40AD-BEFC-E705FB50DEBF}" type="slidenum">
              <a:rPr lang="fr-FR" smtClean="0"/>
              <a:pPr/>
              <a:t>17</a:t>
            </a:fld>
            <a:endParaRPr lang="fr-F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67F9E9A-5C84-4B48-B44C-E7A0FE169A2F}" type="slidenum">
              <a:rPr lang="fr-FR" smtClean="0"/>
              <a:pPr/>
              <a:t>18</a:t>
            </a:fld>
            <a:endParaRPr lang="fr-F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B2F9DB8-E883-40AF-A181-FB92F0C5F2A0}" type="slidenum">
              <a:rPr lang="fr-FR" smtClean="0"/>
              <a:pPr/>
              <a:t>21</a:t>
            </a:fld>
            <a:endParaRPr lang="fr-F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7882A5-AE97-4E77-9DCE-38FE5144337C}" type="slidenum">
              <a:rPr lang="fr-FR" smtClean="0"/>
              <a:pPr/>
              <a:t>22</a:t>
            </a:fld>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pPr>
              <a:defRPr/>
            </a:pPr>
            <a:endParaRPr lang="en-US"/>
          </a:p>
        </p:txBody>
      </p:sp>
      <p:sp>
        <p:nvSpPr>
          <p:cNvPr id="2" name="Footer Placeholder 1"/>
          <p:cNvSpPr>
            <a:spLocks noGrp="1"/>
          </p:cNvSpPr>
          <p:nvPr>
            <p:ph type="ftr" sz="quarter" idx="11"/>
          </p:nvPr>
        </p:nvSpPr>
        <p:spPr/>
        <p:txBody>
          <a:bodyPr/>
          <a:lstStyle/>
          <a:p>
            <a:pPr>
              <a:defRPr/>
            </a:pPr>
            <a:endParaRPr lang="en-US"/>
          </a:p>
        </p:txBody>
      </p:sp>
      <p:sp>
        <p:nvSpPr>
          <p:cNvPr id="15" name="Slide Number Placeholder 14"/>
          <p:cNvSpPr>
            <a:spLocks noGrp="1"/>
          </p:cNvSpPr>
          <p:nvPr>
            <p:ph type="sldNum" sz="quarter" idx="12"/>
          </p:nvPr>
        </p:nvSpPr>
        <p:spPr>
          <a:xfrm>
            <a:off x="8229600" y="6473952"/>
            <a:ext cx="758952" cy="246888"/>
          </a:xfrm>
        </p:spPr>
        <p:txBody>
          <a:bodyPr/>
          <a:lstStyle/>
          <a:p>
            <a:pPr>
              <a:defRPr/>
            </a:pPr>
            <a:fld id="{1C7E709D-8B34-4E20-85CB-2C21461A5187}"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a:xfrm>
            <a:off x="3581400" y="76200"/>
            <a:ext cx="2895600" cy="288925"/>
          </a:xfrm>
        </p:spPr>
        <p:txBody>
          <a:bodyPr/>
          <a:lstStyle/>
          <a:p>
            <a:pPr>
              <a:defRPr/>
            </a:pPr>
            <a:endParaRPr lang="en-US"/>
          </a:p>
        </p:txBody>
      </p:sp>
      <p:sp>
        <p:nvSpPr>
          <p:cNvPr id="16" name="Slide Number Placeholder 15"/>
          <p:cNvSpPr>
            <a:spLocks noGrp="1"/>
          </p:cNvSpPr>
          <p:nvPr>
            <p:ph type="sldNum" sz="quarter" idx="12"/>
          </p:nvPr>
        </p:nvSpPr>
        <p:spPr>
          <a:xfrm>
            <a:off x="8229600" y="6473952"/>
            <a:ext cx="758952" cy="246888"/>
          </a:xfrm>
        </p:spPr>
        <p:txBody>
          <a:bodyPr/>
          <a:lstStyle/>
          <a:p>
            <a:pPr>
              <a:defRPr/>
            </a:pPr>
            <a:fld id="{0F9DD2C7-6EAE-45CF-8EF2-49B85429A069}" type="slidenum">
              <a:rPr lang="en-US" smtClean="0"/>
              <a:pPr>
                <a:defRPr/>
              </a:pPr>
              <a:t>‹#›</a:t>
            </a:fld>
            <a:endParaRPr lang="en-US"/>
          </a:p>
        </p:txBody>
      </p:sp>
      <p:grpSp>
        <p:nvGrpSpPr>
          <p:cNvPr id="7" name="Group 6"/>
          <p:cNvGrpSpPr/>
          <p:nvPr userDrawn="1"/>
        </p:nvGrpSpPr>
        <p:grpSpPr>
          <a:xfrm>
            <a:off x="323528" y="6021288"/>
            <a:ext cx="7704460" cy="647700"/>
            <a:chOff x="323528" y="6021288"/>
            <a:chExt cx="7704460" cy="647700"/>
          </a:xfrm>
        </p:grpSpPr>
        <p:sp>
          <p:nvSpPr>
            <p:cNvPr id="8" name="Rectangle 6"/>
            <p:cNvSpPr/>
            <p:nvPr userDrawn="1"/>
          </p:nvSpPr>
          <p:spPr>
            <a:xfrm>
              <a:off x="1027113" y="6207125"/>
              <a:ext cx="7000875" cy="461665"/>
            </a:xfrm>
            <a:prstGeom prst="rect">
              <a:avLst/>
            </a:prstGeom>
          </p:spPr>
          <p:txBody>
            <a:bodyPr>
              <a:spAutoFit/>
            </a:bodyPr>
            <a:lstStyle/>
            <a:p>
              <a:r>
                <a:rPr lang="en-US" sz="1200" b="1" dirty="0" smtClean="0"/>
                <a:t>APHA 139th Annual Meeting and Exposition</a:t>
              </a:r>
              <a:r>
                <a:rPr lang="en-US" sz="1200" dirty="0" smtClean="0"/>
                <a:t> </a:t>
              </a:r>
              <a:r>
                <a:rPr lang="en-US" sz="1200" b="1" dirty="0" smtClean="0"/>
                <a:t/>
              </a:r>
              <a:br>
                <a:rPr lang="en-US" sz="1200" b="1" dirty="0" smtClean="0"/>
              </a:br>
              <a:r>
                <a:rPr lang="en-US" sz="1200" b="1" dirty="0" smtClean="0"/>
                <a:t>Washington, DC </a:t>
              </a:r>
              <a:r>
                <a:rPr lang="en-US" sz="1200" dirty="0" smtClean="0"/>
                <a:t>• </a:t>
              </a:r>
              <a:r>
                <a:rPr lang="en-US" sz="1200" b="1" dirty="0" smtClean="0"/>
                <a:t>October 29- November 2, 2011</a:t>
              </a:r>
              <a:r>
                <a:rPr lang="en-US" sz="1200" dirty="0" smtClean="0"/>
                <a:t> </a:t>
              </a:r>
              <a:endParaRPr lang="en-US" sz="1200" dirty="0"/>
            </a:p>
          </p:txBody>
        </p:sp>
        <p:pic>
          <p:nvPicPr>
            <p:cNvPr id="9" name="Picture 8" descr="apha.jpg"/>
            <p:cNvPicPr>
              <a:picLocks noChangeAspect="1"/>
            </p:cNvPicPr>
            <p:nvPr userDrawn="1"/>
          </p:nvPicPr>
          <p:blipFill>
            <a:blip r:embed="rId2" cstate="print"/>
            <a:stretch>
              <a:fillRect/>
            </a:stretch>
          </p:blipFill>
          <p:spPr>
            <a:xfrm>
              <a:off x="323528" y="6021288"/>
              <a:ext cx="647700" cy="647700"/>
            </a:xfrm>
            <a:prstGeom prst="rect">
              <a:avLst/>
            </a:prstGeom>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pPr>
              <a:defRPr/>
            </a:pPr>
            <a:endParaRPr lang="en-US"/>
          </a:p>
        </p:txBody>
      </p:sp>
      <p:sp>
        <p:nvSpPr>
          <p:cNvPr id="11" name="Footer Placeholder 10"/>
          <p:cNvSpPr>
            <a:spLocks noGrp="1"/>
          </p:cNvSpPr>
          <p:nvPr>
            <p:ph type="ftr" sz="quarter" idx="11"/>
          </p:nvPr>
        </p:nvSpPr>
        <p:spPr/>
        <p:txBody>
          <a:bodyPr/>
          <a:lstStyle/>
          <a:p>
            <a:pPr>
              <a:defRPr/>
            </a:pPr>
            <a:endParaRPr lang="en-US"/>
          </a:p>
        </p:txBody>
      </p:sp>
      <p:sp>
        <p:nvSpPr>
          <p:cNvPr id="16" name="Slide Number Placeholder 15"/>
          <p:cNvSpPr>
            <a:spLocks noGrp="1"/>
          </p:cNvSpPr>
          <p:nvPr>
            <p:ph type="sldNum" sz="quarter" idx="12"/>
          </p:nvPr>
        </p:nvSpPr>
        <p:spPr/>
        <p:txBody>
          <a:bodyPr/>
          <a:lstStyle/>
          <a:p>
            <a:pPr>
              <a:defRPr/>
            </a:pPr>
            <a:fld id="{09A41E3D-95F0-4A26-B0DC-E04FFE39EAB3}" type="slidenum">
              <a:rPr lang="en-US" smtClean="0"/>
              <a:pPr>
                <a:defRPr/>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endParaRPr lang="en-US"/>
          </a:p>
        </p:txBody>
      </p:sp>
      <p:sp>
        <p:nvSpPr>
          <p:cNvPr id="31" name="Slide Number Placeholder 30"/>
          <p:cNvSpPr>
            <a:spLocks noGrp="1"/>
          </p:cNvSpPr>
          <p:nvPr>
            <p:ph type="sldNum" sz="quarter" idx="12"/>
          </p:nvPr>
        </p:nvSpPr>
        <p:spPr/>
        <p:txBody>
          <a:bodyPr/>
          <a:lstStyle/>
          <a:p>
            <a:pPr>
              <a:defRPr/>
            </a:pPr>
            <a:fld id="{D00973B0-D94C-4C3E-9F9D-582D64BE6F13}" type="slidenum">
              <a:rPr lang="en-US" smtClean="0"/>
              <a:pPr>
                <a:defRPr/>
              </a:pPr>
              <a:t>‹#›</a:t>
            </a:fld>
            <a:endParaRPr lang="en-US"/>
          </a:p>
        </p:txBody>
      </p:sp>
      <p:grpSp>
        <p:nvGrpSpPr>
          <p:cNvPr id="8" name="Group 7"/>
          <p:cNvGrpSpPr/>
          <p:nvPr userDrawn="1"/>
        </p:nvGrpSpPr>
        <p:grpSpPr>
          <a:xfrm>
            <a:off x="323528" y="6021288"/>
            <a:ext cx="7704460" cy="647700"/>
            <a:chOff x="323528" y="6021288"/>
            <a:chExt cx="7704460" cy="647700"/>
          </a:xfrm>
        </p:grpSpPr>
        <p:sp>
          <p:nvSpPr>
            <p:cNvPr id="9" name="Rectangle 6"/>
            <p:cNvSpPr/>
            <p:nvPr userDrawn="1"/>
          </p:nvSpPr>
          <p:spPr>
            <a:xfrm>
              <a:off x="1027113" y="6207125"/>
              <a:ext cx="7000875" cy="461665"/>
            </a:xfrm>
            <a:prstGeom prst="rect">
              <a:avLst/>
            </a:prstGeom>
          </p:spPr>
          <p:txBody>
            <a:bodyPr>
              <a:spAutoFit/>
            </a:bodyPr>
            <a:lstStyle/>
            <a:p>
              <a:r>
                <a:rPr lang="en-US" sz="1200" b="1" dirty="0" smtClean="0"/>
                <a:t>APHA 139th Annual Meeting and Exposition</a:t>
              </a:r>
              <a:r>
                <a:rPr lang="en-US" sz="1200" dirty="0" smtClean="0"/>
                <a:t> </a:t>
              </a:r>
              <a:r>
                <a:rPr lang="en-US" sz="1200" b="1" dirty="0" smtClean="0"/>
                <a:t/>
              </a:r>
              <a:br>
                <a:rPr lang="en-US" sz="1200" b="1" dirty="0" smtClean="0"/>
              </a:br>
              <a:r>
                <a:rPr lang="en-US" sz="1200" b="1" dirty="0" smtClean="0"/>
                <a:t>Washington, DC </a:t>
              </a:r>
              <a:r>
                <a:rPr lang="en-US" sz="1200" dirty="0" smtClean="0"/>
                <a:t>• </a:t>
              </a:r>
              <a:r>
                <a:rPr lang="en-US" sz="1200" b="1" dirty="0" smtClean="0"/>
                <a:t>October 29- November 2, 2011</a:t>
              </a:r>
              <a:r>
                <a:rPr lang="en-US" sz="1200" dirty="0" smtClean="0"/>
                <a:t> </a:t>
              </a:r>
              <a:endParaRPr lang="en-US" sz="1200" dirty="0"/>
            </a:p>
          </p:txBody>
        </p:sp>
        <p:pic>
          <p:nvPicPr>
            <p:cNvPr id="11" name="Picture 10" descr="apha.jpg"/>
            <p:cNvPicPr>
              <a:picLocks noChangeAspect="1"/>
            </p:cNvPicPr>
            <p:nvPr userDrawn="1"/>
          </p:nvPicPr>
          <p:blipFill>
            <a:blip r:embed="rId2" cstate="print"/>
            <a:stretch>
              <a:fillRect/>
            </a:stretch>
          </p:blipFill>
          <p:spPr>
            <a:xfrm>
              <a:off x="323528" y="6021288"/>
              <a:ext cx="647700" cy="647700"/>
            </a:xfrm>
            <a:prstGeom prst="rect">
              <a:avLst/>
            </a:prstGeom>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229600" y="6477000"/>
            <a:ext cx="762000" cy="246888"/>
          </a:xfrm>
        </p:spPr>
        <p:txBody>
          <a:bodyPr/>
          <a:lstStyle/>
          <a:p>
            <a:pPr>
              <a:defRPr/>
            </a:pPr>
            <a:fld id="{8E4CF040-5A19-4561-ADB1-335188B5B5C8}" type="slidenum">
              <a:rPr lang="en-US" smtClean="0"/>
              <a:pPr>
                <a:defRPr/>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endParaRPr lang="en-US"/>
          </a:p>
        </p:txBody>
      </p:sp>
      <p:sp>
        <p:nvSpPr>
          <p:cNvPr id="21" name="Footer Placeholder 20"/>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37C4526-CA9D-422C-8A0F-380590FC61F8}"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endParaRPr lang="en-US"/>
          </a:p>
        </p:txBody>
      </p:sp>
      <p:sp>
        <p:nvSpPr>
          <p:cNvPr id="24" name="Footer Placeholder 23"/>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62F2800-747F-44A5-908F-D36B01A0438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endParaRPr lang="en-US"/>
          </a:p>
        </p:txBody>
      </p:sp>
      <p:sp>
        <p:nvSpPr>
          <p:cNvPr id="29" name="Footer Placeholder 28"/>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77750B6-87A5-40B8-93E5-E383B5A14D99}"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31" name="Slide Number Placeholder 30"/>
          <p:cNvSpPr>
            <a:spLocks noGrp="1"/>
          </p:cNvSpPr>
          <p:nvPr>
            <p:ph type="sldNum" sz="quarter" idx="12"/>
          </p:nvPr>
        </p:nvSpPr>
        <p:spPr/>
        <p:txBody>
          <a:bodyPr/>
          <a:lstStyle/>
          <a:p>
            <a:pPr>
              <a:defRPr/>
            </a:pPr>
            <a:fld id="{3CE4A1E2-E1E7-4B94-943F-9A0C9809D827}" type="slidenum">
              <a:rPr lang="en-US" smtClean="0"/>
              <a:pPr>
                <a:defRPr/>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9BAA4A9-53E4-410E-BE9B-4F681077AB27}"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AB17058-A61F-4DA0-90D1-EAE0F7279423}"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27" name="Espace réservé du contenu 26"/>
          <p:cNvSpPr>
            <a:spLocks noGrp="1"/>
          </p:cNvSpPr>
          <p:nvPr>
            <p:ph idx="1"/>
          </p:nvPr>
        </p:nvSpPr>
        <p:spPr>
          <a:xfrm>
            <a:off x="683568" y="1772816"/>
            <a:ext cx="7776864" cy="4114800"/>
          </a:xfrm>
        </p:spPr>
        <p:txBody>
          <a:bodyPr/>
          <a:lstStyle/>
          <a:p>
            <a:pPr lvl="0"/>
            <a:r>
              <a:rPr lang="en-US" noProof="0" smtClean="0"/>
              <a:t>Cliquez pour modifier les styles du texte du masque</a:t>
            </a:r>
          </a:p>
          <a:p>
            <a:pPr lvl="1"/>
            <a:r>
              <a:rPr lang="en-US" noProof="0" smtClean="0"/>
              <a:t>Deuxième niveau</a:t>
            </a:r>
          </a:p>
          <a:p>
            <a:pPr lvl="2"/>
            <a:r>
              <a:rPr lang="en-US" noProof="0" smtClean="0"/>
              <a:t>Troisième niveau</a:t>
            </a:r>
          </a:p>
          <a:p>
            <a:pPr lvl="3"/>
            <a:r>
              <a:rPr lang="en-US" noProof="0" smtClean="0"/>
              <a:t>Quatrième niveau</a:t>
            </a:r>
          </a:p>
          <a:p>
            <a:pPr lvl="4"/>
            <a:r>
              <a:rPr lang="en-US" noProof="0" smtClean="0"/>
              <a:t>Cinquième niveau</a:t>
            </a:r>
            <a:endParaRPr lang="en-US" noProof="0"/>
          </a:p>
        </p:txBody>
      </p:sp>
      <p:sp>
        <p:nvSpPr>
          <p:cNvPr id="11" name="Title 10"/>
          <p:cNvSpPr>
            <a:spLocks noGrp="1"/>
          </p:cNvSpPr>
          <p:nvPr>
            <p:ph type="title"/>
          </p:nvPr>
        </p:nvSpPr>
        <p:spPr/>
        <p:txBody>
          <a:bodyPr/>
          <a:lstStyle>
            <a:lvl1pPr>
              <a:defRPr cap="none" baseline="0">
                <a:effectLst/>
              </a:defRPr>
            </a:lvl1pPr>
          </a:lstStyle>
          <a:p>
            <a:r>
              <a:rPr lang="en-US" dirty="0" smtClean="0"/>
              <a:t>Click to edit Master title style</a:t>
            </a:r>
            <a:endParaRPr lang="fr-FR" dirty="0"/>
          </a:p>
        </p:txBody>
      </p:sp>
      <p:sp>
        <p:nvSpPr>
          <p:cNvPr id="7" name="Slide Number Placeholder 12"/>
          <p:cNvSpPr>
            <a:spLocks noGrp="1"/>
          </p:cNvSpPr>
          <p:nvPr>
            <p:ph type="sldNum" sz="quarter" idx="11"/>
          </p:nvPr>
        </p:nvSpPr>
        <p:spPr/>
        <p:txBody>
          <a:bodyPr/>
          <a:lstStyle>
            <a:lvl1pPr>
              <a:defRPr/>
            </a:lvl1pPr>
          </a:lstStyle>
          <a:p>
            <a:pPr>
              <a:defRPr/>
            </a:pPr>
            <a:fld id="{5F8BD0D4-8775-4498-BDD6-2A512676FFB6}" type="slidenum">
              <a:rPr lang="fr-BE"/>
              <a:pPr>
                <a:defRPr/>
              </a:pPr>
              <a:t>‹#›</a:t>
            </a:fld>
            <a:endParaRPr lang="fr-BE"/>
          </a:p>
        </p:txBody>
      </p:sp>
      <p:grpSp>
        <p:nvGrpSpPr>
          <p:cNvPr id="8" name="Group 7"/>
          <p:cNvGrpSpPr/>
          <p:nvPr userDrawn="1"/>
        </p:nvGrpSpPr>
        <p:grpSpPr>
          <a:xfrm>
            <a:off x="323528" y="6021288"/>
            <a:ext cx="7704460" cy="647700"/>
            <a:chOff x="323528" y="6021288"/>
            <a:chExt cx="7704460" cy="647700"/>
          </a:xfrm>
        </p:grpSpPr>
        <p:sp>
          <p:nvSpPr>
            <p:cNvPr id="4" name="Rectangle 6"/>
            <p:cNvSpPr/>
            <p:nvPr userDrawn="1"/>
          </p:nvSpPr>
          <p:spPr>
            <a:xfrm>
              <a:off x="1027113" y="6207125"/>
              <a:ext cx="7000875" cy="461665"/>
            </a:xfrm>
            <a:prstGeom prst="rect">
              <a:avLst/>
            </a:prstGeom>
          </p:spPr>
          <p:txBody>
            <a:bodyPr>
              <a:spAutoFit/>
            </a:bodyPr>
            <a:lstStyle/>
            <a:p>
              <a:r>
                <a:rPr lang="en-US" sz="1200" b="1" dirty="0" smtClean="0"/>
                <a:t>APHA 139th Annual Meeting and Exposition</a:t>
              </a:r>
              <a:r>
                <a:rPr lang="en-US" sz="1200" dirty="0" smtClean="0"/>
                <a:t> </a:t>
              </a:r>
              <a:r>
                <a:rPr lang="en-US" sz="1200" b="1" dirty="0" smtClean="0"/>
                <a:t/>
              </a:r>
              <a:br>
                <a:rPr lang="en-US" sz="1200" b="1" dirty="0" smtClean="0"/>
              </a:br>
              <a:r>
                <a:rPr lang="en-US" sz="1200" b="1" dirty="0" smtClean="0"/>
                <a:t>Washington, DC </a:t>
              </a:r>
              <a:r>
                <a:rPr lang="en-US" sz="1200" dirty="0" smtClean="0"/>
                <a:t>• </a:t>
              </a:r>
              <a:r>
                <a:rPr lang="en-US" sz="1200" b="1" dirty="0" smtClean="0"/>
                <a:t>October 29- November 2, 2011</a:t>
              </a:r>
              <a:r>
                <a:rPr lang="en-US" sz="1200" dirty="0" smtClean="0"/>
                <a:t> </a:t>
              </a:r>
              <a:endParaRPr lang="en-US" sz="1200" dirty="0"/>
            </a:p>
          </p:txBody>
        </p:sp>
        <p:pic>
          <p:nvPicPr>
            <p:cNvPr id="10" name="Picture 9" descr="apha.jpg"/>
            <p:cNvPicPr>
              <a:picLocks noChangeAspect="1"/>
            </p:cNvPicPr>
            <p:nvPr userDrawn="1"/>
          </p:nvPicPr>
          <p:blipFill>
            <a:blip r:embed="rId2" cstate="print"/>
            <a:stretch>
              <a:fillRect/>
            </a:stretch>
          </p:blipFill>
          <p:spPr>
            <a:xfrm>
              <a:off x="323528" y="6021288"/>
              <a:ext cx="647700" cy="647700"/>
            </a:xfrm>
            <a:prstGeom prst="rect">
              <a:avLst/>
            </a:prstGeom>
          </p:spPr>
        </p:pic>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446CCFB3-9476-4DB1-A488-5FAAEFE30FB6}" type="slidenum">
              <a:rPr lang="en-US" smtClean="0"/>
              <a:pPr>
                <a:defRPr/>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ukandu@ihmsnigeria.com"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mailto:d.newlands@abdn.ac.uk"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iss.nl/DevISSues/Articles/Social-health-insurance-how-feasible-is-its-expansion-in-the-African-region"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6"/>
          <p:cNvSpPr>
            <a:spLocks noGrp="1"/>
          </p:cNvSpPr>
          <p:nvPr>
            <p:ph idx="1"/>
          </p:nvPr>
        </p:nvSpPr>
        <p:spPr>
          <a:xfrm>
            <a:off x="251520" y="2060848"/>
            <a:ext cx="8686800" cy="3311525"/>
          </a:xfrm>
        </p:spPr>
        <p:txBody>
          <a:bodyPr/>
          <a:lstStyle/>
          <a:p>
            <a:pPr>
              <a:spcBef>
                <a:spcPct val="0"/>
              </a:spcBef>
              <a:buNone/>
            </a:pPr>
            <a:r>
              <a:rPr lang="en-GB" sz="2400" dirty="0" smtClean="0"/>
              <a:t>Dr. Chidi Ukandu</a:t>
            </a:r>
          </a:p>
          <a:p>
            <a:pPr>
              <a:spcBef>
                <a:spcPct val="0"/>
              </a:spcBef>
              <a:buNone/>
            </a:pPr>
            <a:r>
              <a:rPr lang="en-GB" sz="2400" dirty="0" smtClean="0"/>
              <a:t>International Health Management Services Ltd</a:t>
            </a:r>
          </a:p>
          <a:p>
            <a:pPr>
              <a:spcBef>
                <a:spcPct val="0"/>
              </a:spcBef>
              <a:buNone/>
            </a:pPr>
            <a:r>
              <a:rPr lang="en-GB" sz="2400" dirty="0" smtClean="0">
                <a:solidFill>
                  <a:srgbClr val="00B0F0"/>
                </a:solidFill>
                <a:hlinkClick r:id="rId3"/>
              </a:rPr>
              <a:t>cukandu@ihmsnigeria.com</a:t>
            </a:r>
            <a:endParaRPr lang="en-GB" sz="2400" dirty="0" smtClean="0">
              <a:solidFill>
                <a:srgbClr val="00B0F0"/>
              </a:solidFill>
            </a:endParaRPr>
          </a:p>
          <a:p>
            <a:pPr>
              <a:spcBef>
                <a:spcPct val="0"/>
              </a:spcBef>
              <a:buFontTx/>
              <a:buNone/>
            </a:pPr>
            <a:endParaRPr lang="en-GB" sz="2400" dirty="0" smtClean="0"/>
          </a:p>
          <a:p>
            <a:pPr>
              <a:spcBef>
                <a:spcPct val="0"/>
              </a:spcBef>
              <a:buFontTx/>
              <a:buNone/>
            </a:pPr>
            <a:r>
              <a:rPr lang="en-GB" sz="2400" dirty="0" smtClean="0"/>
              <a:t>Dr. David Newlands</a:t>
            </a:r>
          </a:p>
          <a:p>
            <a:pPr>
              <a:spcBef>
                <a:spcPct val="0"/>
              </a:spcBef>
              <a:buFontTx/>
              <a:buNone/>
            </a:pPr>
            <a:r>
              <a:rPr lang="en-GB" sz="2400" dirty="0" smtClean="0"/>
              <a:t>Economics Department, Aberdeen University, Scotland, UK</a:t>
            </a:r>
          </a:p>
          <a:p>
            <a:pPr>
              <a:spcBef>
                <a:spcPct val="0"/>
              </a:spcBef>
              <a:buFontTx/>
              <a:buNone/>
            </a:pPr>
            <a:r>
              <a:rPr lang="en-GB" sz="2400" u="sng" dirty="0" smtClean="0">
                <a:hlinkClick r:id="rId4"/>
              </a:rPr>
              <a:t>d.newlands@abdn.ac.uk</a:t>
            </a:r>
            <a:endParaRPr lang="en-GB" sz="2400" dirty="0" smtClean="0"/>
          </a:p>
          <a:p>
            <a:pPr>
              <a:spcBef>
                <a:spcPct val="0"/>
              </a:spcBef>
              <a:buFontTx/>
              <a:buNone/>
            </a:pPr>
            <a:endParaRPr lang="en-GB" sz="2400" dirty="0" smtClean="0"/>
          </a:p>
          <a:p>
            <a:pPr>
              <a:spcBef>
                <a:spcPct val="0"/>
              </a:spcBef>
              <a:buFontTx/>
              <a:buNone/>
            </a:pPr>
            <a:endParaRPr lang="en-GB" sz="2400" dirty="0" smtClean="0"/>
          </a:p>
        </p:txBody>
      </p:sp>
      <p:sp>
        <p:nvSpPr>
          <p:cNvPr id="3074" name="Rectangle 5"/>
          <p:cNvSpPr>
            <a:spLocks noGrp="1"/>
          </p:cNvSpPr>
          <p:nvPr>
            <p:ph type="title"/>
          </p:nvPr>
        </p:nvSpPr>
        <p:spPr>
          <a:xfrm>
            <a:off x="250825" y="188640"/>
            <a:ext cx="8686800" cy="2088232"/>
          </a:xfrm>
        </p:spPr>
        <p:txBody>
          <a:bodyPr>
            <a:normAutofit/>
          </a:bodyPr>
          <a:lstStyle/>
          <a:p>
            <a:r>
              <a:rPr lang="en-US" sz="2700" dirty="0" smtClean="0">
                <a:solidFill>
                  <a:srgbClr val="0066FF"/>
                </a:solidFill>
              </a:rPr>
              <a:t>UNIVERSAL HEALTH COVERAGE: AN ASSESSMENT OF A NATIONAL HEALTH INSURANCE SCHEME IN A RESOURCE-LIMITED ENVIRONMENT</a:t>
            </a:r>
            <a:r>
              <a:rPr lang="en-GB" sz="2800" dirty="0" smtClean="0"/>
              <a:t/>
            </a:r>
            <a:br>
              <a:rPr lang="en-GB" sz="2800" dirty="0" smtClean="0"/>
            </a:br>
            <a:endParaRPr lang="en-US"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Grp="1"/>
          </p:cNvSpPr>
          <p:nvPr>
            <p:ph idx="1"/>
          </p:nvPr>
        </p:nvSpPr>
        <p:spPr>
          <a:xfrm>
            <a:off x="251520" y="2204864"/>
            <a:ext cx="8686800" cy="2378893"/>
          </a:xfrm>
        </p:spPr>
        <p:txBody>
          <a:bodyPr/>
          <a:lstStyle/>
          <a:p>
            <a:pPr>
              <a:spcBef>
                <a:spcPct val="0"/>
              </a:spcBef>
              <a:buClr>
                <a:srgbClr val="3366FF"/>
              </a:buClr>
              <a:buSzPct val="75000"/>
              <a:buFont typeface="Wingdings" pitchFamily="2" charset="2"/>
              <a:buChar char="q"/>
            </a:pPr>
            <a:r>
              <a:rPr lang="en-GB" sz="2800" dirty="0" smtClean="0"/>
              <a:t>To assess the performance of a National Health Insurance Scheme in achieving Universal Health Coverage in a resource limited environment</a:t>
            </a:r>
            <a:endParaRPr lang="en-US" sz="2800" dirty="0" smtClean="0"/>
          </a:p>
          <a:p>
            <a:pPr algn="just">
              <a:spcBef>
                <a:spcPct val="0"/>
              </a:spcBef>
              <a:buClr>
                <a:srgbClr val="3366FF"/>
              </a:buClr>
              <a:buSzPct val="75000"/>
              <a:buFont typeface="Wingdings" pitchFamily="2" charset="2"/>
              <a:buChar char="q"/>
            </a:pPr>
            <a:endParaRPr lang="en-GB" sz="2800" dirty="0" smtClean="0"/>
          </a:p>
          <a:p>
            <a:pPr algn="just">
              <a:spcBef>
                <a:spcPct val="0"/>
              </a:spcBef>
              <a:buClr>
                <a:srgbClr val="3366FF"/>
              </a:buClr>
              <a:buSzPct val="75000"/>
              <a:buNone/>
            </a:pPr>
            <a:endParaRPr lang="en-GB" sz="2800" dirty="0" smtClean="0"/>
          </a:p>
        </p:txBody>
      </p:sp>
      <p:sp>
        <p:nvSpPr>
          <p:cNvPr id="4098" name="Rectangle 5"/>
          <p:cNvSpPr>
            <a:spLocks noGrp="1"/>
          </p:cNvSpPr>
          <p:nvPr>
            <p:ph type="title"/>
          </p:nvPr>
        </p:nvSpPr>
        <p:spPr>
          <a:xfrm>
            <a:off x="304800" y="457200"/>
            <a:ext cx="8686800" cy="451520"/>
          </a:xfrm>
        </p:spPr>
        <p:txBody>
          <a:bodyPr>
            <a:normAutofit fontScale="90000"/>
          </a:bodyPr>
          <a:lstStyle/>
          <a:p>
            <a:r>
              <a:rPr lang="en-GB" sz="2800" dirty="0" smtClean="0">
                <a:solidFill>
                  <a:srgbClr val="0066FF"/>
                </a:solidFill>
              </a:rPr>
              <a:t>AIM AND OBJECTIVES</a:t>
            </a:r>
            <a:endParaRPr lang="en-US" sz="2800" dirty="0" smtClean="0">
              <a:solidFill>
                <a:srgbClr val="0066F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p:cNvSpPr>
          <p:nvPr>
            <p:ph type="title"/>
          </p:nvPr>
        </p:nvSpPr>
        <p:spPr>
          <a:xfrm>
            <a:off x="301752" y="457200"/>
            <a:ext cx="8686800" cy="667544"/>
          </a:xfrm>
        </p:spPr>
        <p:txBody>
          <a:bodyPr/>
          <a:lstStyle/>
          <a:p>
            <a:r>
              <a:rPr lang="en-GB" sz="2800" dirty="0" smtClean="0">
                <a:solidFill>
                  <a:srgbClr val="0066FF"/>
                </a:solidFill>
                <a:effectLst/>
              </a:rPr>
              <a:t>Background</a:t>
            </a:r>
            <a:endParaRPr lang="en-US" sz="2800" dirty="0" smtClean="0">
              <a:solidFill>
                <a:srgbClr val="0066FF"/>
              </a:solidFill>
              <a:effectLst/>
            </a:endParaRPr>
          </a:p>
        </p:txBody>
      </p:sp>
      <p:sp>
        <p:nvSpPr>
          <p:cNvPr id="4099" name="Rectangle 6"/>
          <p:cNvSpPr>
            <a:spLocks noGrp="1"/>
          </p:cNvSpPr>
          <p:nvPr>
            <p:ph sz="half" idx="1"/>
          </p:nvPr>
        </p:nvSpPr>
        <p:spPr>
          <a:xfrm>
            <a:off x="304800" y="1484784"/>
            <a:ext cx="4191000" cy="4608512"/>
          </a:xfrm>
        </p:spPr>
        <p:txBody>
          <a:bodyPr>
            <a:normAutofit fontScale="70000" lnSpcReduction="20000"/>
          </a:bodyPr>
          <a:lstStyle/>
          <a:p>
            <a:pPr>
              <a:spcBef>
                <a:spcPct val="0"/>
              </a:spcBef>
              <a:buClr>
                <a:srgbClr val="3366FF"/>
              </a:buClr>
              <a:buSzPct val="75000"/>
              <a:buFont typeface="Wingdings" pitchFamily="2" charset="2"/>
              <a:buChar char="q"/>
            </a:pPr>
            <a:r>
              <a:rPr lang="en-GB" sz="2800" dirty="0" smtClean="0"/>
              <a:t>National Health Insurance Scheme (NHIS) initiated in 2005, with the broad objective of achieving Universal Health Coverage for Nigerians by 2015</a:t>
            </a:r>
          </a:p>
          <a:p>
            <a:pPr>
              <a:spcBef>
                <a:spcPct val="0"/>
              </a:spcBef>
              <a:buClr>
                <a:srgbClr val="3366FF"/>
              </a:buClr>
              <a:buSzPct val="75000"/>
              <a:buFont typeface="Wingdings" pitchFamily="2" charset="2"/>
              <a:buChar char="q"/>
            </a:pPr>
            <a:endParaRPr lang="en-GB" sz="1400" dirty="0" smtClean="0"/>
          </a:p>
          <a:p>
            <a:pPr>
              <a:spcBef>
                <a:spcPct val="0"/>
              </a:spcBef>
              <a:buClr>
                <a:srgbClr val="3366FF"/>
              </a:buClr>
              <a:buSzPct val="75000"/>
              <a:buFont typeface="Wingdings" pitchFamily="2" charset="2"/>
              <a:buChar char="q"/>
            </a:pPr>
            <a:r>
              <a:rPr lang="en-GB" sz="2800" dirty="0" smtClean="0"/>
              <a:t>Initiation of the NHIS is in part a response to the worsening health status of Nigerians and an inadequately funded health system </a:t>
            </a:r>
          </a:p>
          <a:p>
            <a:pPr>
              <a:spcBef>
                <a:spcPct val="0"/>
              </a:spcBef>
              <a:buClr>
                <a:srgbClr val="3366FF"/>
              </a:buClr>
              <a:buSzPct val="75000"/>
              <a:buNone/>
            </a:pPr>
            <a:endParaRPr lang="en-GB" sz="1200" dirty="0" smtClean="0"/>
          </a:p>
          <a:p>
            <a:pPr>
              <a:spcBef>
                <a:spcPct val="0"/>
              </a:spcBef>
              <a:buClr>
                <a:srgbClr val="3366FF"/>
              </a:buClr>
              <a:buSzPct val="75000"/>
              <a:buFont typeface="Wingdings" pitchFamily="2" charset="2"/>
              <a:buChar char="q"/>
            </a:pPr>
            <a:r>
              <a:rPr lang="en-GB" sz="2800" dirty="0" smtClean="0"/>
              <a:t>Nigeria with a population of about 150 million is one of the poorest countries in the world with a GNI per capita of only U$ 2300 (2008) with 70% of the population living below the poverty line (2007)</a:t>
            </a:r>
          </a:p>
          <a:p>
            <a:pPr>
              <a:spcBef>
                <a:spcPct val="0"/>
              </a:spcBef>
              <a:buFont typeface="Wingdings" pitchFamily="2" charset="2"/>
              <a:buChar char="q"/>
            </a:pPr>
            <a:endParaRPr lang="en-GB" sz="1800" dirty="0" smtClean="0"/>
          </a:p>
          <a:p>
            <a:pPr>
              <a:spcBef>
                <a:spcPct val="0"/>
              </a:spcBef>
            </a:pPr>
            <a:endParaRPr lang="en-GB" sz="2800" dirty="0" smtClean="0"/>
          </a:p>
        </p:txBody>
      </p:sp>
      <p:pic>
        <p:nvPicPr>
          <p:cNvPr id="6" name="Picture 2" descr="C:\Users\Ukandu\Desktop\indexmundi_ex67.jpg"/>
          <p:cNvPicPr>
            <a:picLocks noGrp="1" noChangeAspect="1" noChangeArrowheads="1"/>
          </p:cNvPicPr>
          <p:nvPr>
            <p:ph sz="half" idx="2"/>
          </p:nvPr>
        </p:nvPicPr>
        <p:blipFill>
          <a:blip r:embed="rId3" cstate="print"/>
          <a:srcRect/>
          <a:stretch>
            <a:fillRect/>
          </a:stretch>
        </p:blipFill>
        <p:spPr bwMode="auto">
          <a:xfrm>
            <a:off x="4499992" y="1484784"/>
            <a:ext cx="4464496" cy="4536504"/>
          </a:xfrm>
          <a:prstGeom prst="rect">
            <a:avLst/>
          </a:prstGeom>
          <a:noFill/>
        </p:spPr>
      </p:pic>
      <p:sp>
        <p:nvSpPr>
          <p:cNvPr id="7" name="TextBox 6"/>
          <p:cNvSpPr txBox="1"/>
          <p:nvPr/>
        </p:nvSpPr>
        <p:spPr>
          <a:xfrm>
            <a:off x="4644008" y="6021288"/>
            <a:ext cx="4320480" cy="246221"/>
          </a:xfrm>
          <a:prstGeom prst="rect">
            <a:avLst/>
          </a:prstGeom>
          <a:noFill/>
        </p:spPr>
        <p:txBody>
          <a:bodyPr wrap="square" rtlCol="0">
            <a:spAutoFit/>
          </a:bodyPr>
          <a:lstStyle/>
          <a:p>
            <a:r>
              <a:rPr lang="it-IT" sz="1000" dirty="0" smtClean="0"/>
              <a:t>Fig 1. Comparison of  GDP - per capita (PPP) (US$) in four countries</a:t>
            </a:r>
            <a:endParaRPr lang="it-IT" sz="1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p:cNvSpPr>
          <p:nvPr>
            <p:ph type="title"/>
          </p:nvPr>
        </p:nvSpPr>
        <p:spPr>
          <a:xfrm>
            <a:off x="301752" y="457200"/>
            <a:ext cx="8686800" cy="667544"/>
          </a:xfrm>
        </p:spPr>
        <p:txBody>
          <a:bodyPr>
            <a:normAutofit/>
          </a:bodyPr>
          <a:lstStyle/>
          <a:p>
            <a:r>
              <a:rPr lang="en-GB" sz="2800" dirty="0" smtClean="0">
                <a:solidFill>
                  <a:srgbClr val="0066FF"/>
                </a:solidFill>
                <a:effectLst/>
              </a:rPr>
              <a:t>Background</a:t>
            </a:r>
            <a:endParaRPr lang="en-US" sz="2800" dirty="0" smtClean="0">
              <a:solidFill>
                <a:srgbClr val="0066FF"/>
              </a:solidFill>
              <a:effectLst/>
            </a:endParaRPr>
          </a:p>
        </p:txBody>
      </p:sp>
      <p:sp>
        <p:nvSpPr>
          <p:cNvPr id="4099" name="Rectangle 6"/>
          <p:cNvSpPr>
            <a:spLocks noGrp="1"/>
          </p:cNvSpPr>
          <p:nvPr>
            <p:ph sz="half" idx="1"/>
          </p:nvPr>
        </p:nvSpPr>
        <p:spPr>
          <a:xfrm>
            <a:off x="323528" y="1268760"/>
            <a:ext cx="4191000" cy="4724400"/>
          </a:xfrm>
        </p:spPr>
        <p:txBody>
          <a:bodyPr>
            <a:normAutofit fontScale="70000" lnSpcReduction="20000"/>
          </a:bodyPr>
          <a:lstStyle/>
          <a:p>
            <a:pPr>
              <a:spcBef>
                <a:spcPct val="0"/>
              </a:spcBef>
              <a:buClr>
                <a:srgbClr val="3366FF"/>
              </a:buClr>
              <a:buSzPct val="75000"/>
              <a:buFont typeface="Wingdings" pitchFamily="2" charset="2"/>
              <a:buChar char="q"/>
            </a:pPr>
            <a:r>
              <a:rPr lang="en-GB" sz="2800" dirty="0" smtClean="0"/>
              <a:t>In 2008, Life expectancy was 48 and 49 years for males and females respectively; Infant mortality rate; 99 per 1000 live births and; maternal mortality ratio; 1100 per 100000 live - one of the highest in the world </a:t>
            </a:r>
          </a:p>
          <a:p>
            <a:pPr>
              <a:spcBef>
                <a:spcPct val="0"/>
              </a:spcBef>
              <a:buClr>
                <a:srgbClr val="3366FF"/>
              </a:buClr>
              <a:buSzPct val="75000"/>
              <a:buNone/>
            </a:pPr>
            <a:endParaRPr lang="en-GB" sz="1200" dirty="0" smtClean="0"/>
          </a:p>
          <a:p>
            <a:pPr>
              <a:spcBef>
                <a:spcPct val="0"/>
              </a:spcBef>
              <a:buClr>
                <a:srgbClr val="3366FF"/>
              </a:buClr>
              <a:buSzPct val="75000"/>
              <a:buFont typeface="Wingdings" pitchFamily="2" charset="2"/>
              <a:buChar char="q"/>
            </a:pPr>
            <a:r>
              <a:rPr lang="en-GB" sz="2800" dirty="0" smtClean="0"/>
              <a:t>The general government health expenditure per capita of US$17 was far lower than the US$34 per capita recommended by the WHO commission on macroeconomics and health in 2001</a:t>
            </a:r>
          </a:p>
          <a:p>
            <a:pPr>
              <a:spcBef>
                <a:spcPct val="0"/>
              </a:spcBef>
              <a:buClr>
                <a:srgbClr val="3366FF"/>
              </a:buClr>
              <a:buSzPct val="75000"/>
              <a:buNone/>
            </a:pPr>
            <a:endParaRPr lang="en-GB" sz="1200" dirty="0" smtClean="0"/>
          </a:p>
          <a:p>
            <a:pPr>
              <a:spcBef>
                <a:spcPct val="0"/>
              </a:spcBef>
              <a:buClr>
                <a:srgbClr val="3366FF"/>
              </a:buClr>
              <a:buSzPct val="75000"/>
              <a:buFont typeface="Wingdings" pitchFamily="2" charset="2"/>
              <a:buChar char="q"/>
            </a:pPr>
            <a:r>
              <a:rPr lang="en-GB" sz="2800" dirty="0" smtClean="0"/>
              <a:t>Between 1998 and 2002, households accounted for an average of 64.2 % of total health expenditure while government  accounted for only 20.6%</a:t>
            </a:r>
          </a:p>
          <a:p>
            <a:pPr>
              <a:spcBef>
                <a:spcPct val="0"/>
              </a:spcBef>
              <a:buFont typeface="Wingdings" pitchFamily="2" charset="2"/>
              <a:buChar char="q"/>
            </a:pPr>
            <a:endParaRPr lang="en-GB" sz="1200" dirty="0" smtClean="0"/>
          </a:p>
          <a:p>
            <a:pPr>
              <a:spcBef>
                <a:spcPct val="0"/>
              </a:spcBef>
              <a:buNone/>
            </a:pPr>
            <a:endParaRPr lang="en-GB" sz="2400" dirty="0" smtClean="0"/>
          </a:p>
        </p:txBody>
      </p:sp>
      <p:graphicFrame>
        <p:nvGraphicFramePr>
          <p:cNvPr id="5" name="Content Placeholder 4"/>
          <p:cNvGraphicFramePr>
            <a:graphicFrameLocks noGrp="1"/>
          </p:cNvGraphicFramePr>
          <p:nvPr>
            <p:ph sz="half" idx="2"/>
          </p:nvPr>
        </p:nvGraphicFramePr>
        <p:xfrm>
          <a:off x="4648200" y="3717032"/>
          <a:ext cx="4343400" cy="2376264"/>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2" descr="C:\Users\Ukandu\Desktop\indexmundi_ex29.jpg"/>
          <p:cNvPicPr>
            <a:picLocks noChangeAspect="1" noChangeArrowheads="1"/>
          </p:cNvPicPr>
          <p:nvPr/>
        </p:nvPicPr>
        <p:blipFill>
          <a:blip r:embed="rId4" cstate="print"/>
          <a:srcRect/>
          <a:stretch>
            <a:fillRect/>
          </a:stretch>
        </p:blipFill>
        <p:spPr bwMode="auto">
          <a:xfrm>
            <a:off x="4644008" y="1196753"/>
            <a:ext cx="4320480" cy="2088232"/>
          </a:xfrm>
          <a:prstGeom prst="rect">
            <a:avLst/>
          </a:prstGeom>
          <a:noFill/>
        </p:spPr>
      </p:pic>
      <p:sp>
        <p:nvSpPr>
          <p:cNvPr id="7" name="TextBox 6"/>
          <p:cNvSpPr txBox="1"/>
          <p:nvPr/>
        </p:nvSpPr>
        <p:spPr>
          <a:xfrm>
            <a:off x="4644008" y="3284984"/>
            <a:ext cx="4320480" cy="246221"/>
          </a:xfrm>
          <a:prstGeom prst="rect">
            <a:avLst/>
          </a:prstGeom>
          <a:noFill/>
        </p:spPr>
        <p:txBody>
          <a:bodyPr wrap="square" rtlCol="0">
            <a:spAutoFit/>
          </a:bodyPr>
          <a:lstStyle/>
          <a:p>
            <a:r>
              <a:rPr lang="en-US" sz="1000" dirty="0" smtClean="0"/>
              <a:t>Fig 2: Comparison of Infant mortality rates in four countries</a:t>
            </a:r>
            <a:endParaRPr lang="en-US" sz="1000" dirty="0"/>
          </a:p>
        </p:txBody>
      </p:sp>
      <p:sp>
        <p:nvSpPr>
          <p:cNvPr id="8" name="TextBox 7"/>
          <p:cNvSpPr txBox="1"/>
          <p:nvPr/>
        </p:nvSpPr>
        <p:spPr>
          <a:xfrm>
            <a:off x="4716016" y="6165304"/>
            <a:ext cx="4427984" cy="476672"/>
          </a:xfrm>
          <a:prstGeom prst="rect">
            <a:avLst/>
          </a:prstGeom>
          <a:noFill/>
        </p:spPr>
        <p:txBody>
          <a:bodyPr wrap="square" rtlCol="0">
            <a:spAutoFit/>
          </a:bodyPr>
          <a:lstStyle/>
          <a:p>
            <a:r>
              <a:rPr lang="en-US" sz="1200" dirty="0" smtClean="0"/>
              <a:t>Figure 3: Distribution of total health expenditure (THE) by sources (%)</a:t>
            </a:r>
            <a:endParaRPr lang="en-US"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p:cNvSpPr>
          <p:nvPr>
            <p:ph type="title"/>
          </p:nvPr>
        </p:nvSpPr>
        <p:spPr>
          <a:xfrm>
            <a:off x="301752" y="457200"/>
            <a:ext cx="8686800" cy="595536"/>
          </a:xfrm>
        </p:spPr>
        <p:txBody>
          <a:bodyPr/>
          <a:lstStyle/>
          <a:p>
            <a:r>
              <a:rPr lang="en-US" sz="2800" dirty="0" smtClean="0">
                <a:solidFill>
                  <a:srgbClr val="0066FF"/>
                </a:solidFill>
                <a:effectLst/>
              </a:rPr>
              <a:t>Background</a:t>
            </a:r>
          </a:p>
        </p:txBody>
      </p:sp>
      <p:sp>
        <p:nvSpPr>
          <p:cNvPr id="7171" name="Rectangle 6"/>
          <p:cNvSpPr>
            <a:spLocks noGrp="1"/>
          </p:cNvSpPr>
          <p:nvPr>
            <p:ph sz="half" idx="1"/>
          </p:nvPr>
        </p:nvSpPr>
        <p:spPr/>
        <p:txBody>
          <a:bodyPr>
            <a:normAutofit fontScale="77500" lnSpcReduction="20000"/>
          </a:bodyPr>
          <a:lstStyle/>
          <a:p>
            <a:pPr>
              <a:spcBef>
                <a:spcPct val="0"/>
              </a:spcBef>
              <a:buClr>
                <a:srgbClr val="3366FF"/>
              </a:buClr>
              <a:buSzPct val="75000"/>
              <a:buFont typeface="Wingdings" pitchFamily="2" charset="2"/>
              <a:buChar char="q"/>
            </a:pPr>
            <a:r>
              <a:rPr lang="en-GB" sz="2800" dirty="0" smtClean="0"/>
              <a:t>Annual out of pocket expenditures by households on health exceeded $20 per capita and represents one of the largest shares of health expenditure by households in developing countries</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4 % of households spent more than 50% of total income on health in 2002 (suggesting that a significant proportion of Nigeria’s population become impoverished as a result of catastrophic expenditures)</a:t>
            </a:r>
          </a:p>
          <a:p>
            <a:pPr>
              <a:spcBef>
                <a:spcPct val="0"/>
              </a:spcBef>
              <a:buNone/>
            </a:pPr>
            <a:endParaRPr lang="en-GB" sz="2800" dirty="0" smtClean="0"/>
          </a:p>
          <a:p>
            <a:pPr>
              <a:buFont typeface="Wingdings" pitchFamily="2" charset="2"/>
              <a:buChar char="§"/>
            </a:pPr>
            <a:endParaRPr lang="en-US" dirty="0" smtClean="0"/>
          </a:p>
        </p:txBody>
      </p:sp>
      <p:pic>
        <p:nvPicPr>
          <p:cNvPr id="5" name="Content Placeholder 4" descr="POVERTY.jpg"/>
          <p:cNvPicPr>
            <a:picLocks noGrp="1" noChangeAspect="1"/>
          </p:cNvPicPr>
          <p:nvPr>
            <p:ph sz="half" idx="2"/>
          </p:nvPr>
        </p:nvPicPr>
        <p:blipFill>
          <a:blip r:embed="rId3" cstate="print"/>
          <a:stretch>
            <a:fillRect/>
          </a:stretch>
        </p:blipFill>
        <p:spPr>
          <a:xfrm>
            <a:off x="4499992" y="1556792"/>
            <a:ext cx="4392488" cy="4104456"/>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p:cNvSpPr>
          <p:nvPr>
            <p:ph type="title"/>
          </p:nvPr>
        </p:nvSpPr>
        <p:spPr>
          <a:xfrm>
            <a:off x="304800" y="457200"/>
            <a:ext cx="8686800" cy="739552"/>
          </a:xfrm>
        </p:spPr>
        <p:txBody>
          <a:bodyPr/>
          <a:lstStyle/>
          <a:p>
            <a:r>
              <a:rPr lang="en-US" sz="2800" dirty="0" smtClean="0">
                <a:solidFill>
                  <a:srgbClr val="0066FF"/>
                </a:solidFill>
                <a:effectLst/>
              </a:rPr>
              <a:t>Background</a:t>
            </a:r>
          </a:p>
        </p:txBody>
      </p:sp>
      <p:sp>
        <p:nvSpPr>
          <p:cNvPr id="7171" name="Rectangle 6"/>
          <p:cNvSpPr>
            <a:spLocks noGrp="1"/>
          </p:cNvSpPr>
          <p:nvPr>
            <p:ph idx="1"/>
          </p:nvPr>
        </p:nvSpPr>
        <p:spPr>
          <a:xfrm>
            <a:off x="304800" y="1268760"/>
            <a:ext cx="8686800" cy="4392488"/>
          </a:xfrm>
        </p:spPr>
        <p:txBody>
          <a:bodyPr>
            <a:normAutofit lnSpcReduction="10000"/>
          </a:bodyPr>
          <a:lstStyle/>
          <a:p>
            <a:pPr>
              <a:spcBef>
                <a:spcPct val="0"/>
              </a:spcBef>
              <a:buClr>
                <a:srgbClr val="3366FF"/>
              </a:buClr>
              <a:buSzPct val="75000"/>
              <a:buFont typeface="Wingdings" pitchFamily="2" charset="2"/>
              <a:buChar char="q"/>
            </a:pPr>
            <a:r>
              <a:rPr lang="en-GB" sz="2800" dirty="0" smtClean="0"/>
              <a:t>Many African countries and other low and middle income countries are introducing social health insurance schemes in an attempt to achieve universal health coverage</a:t>
            </a:r>
          </a:p>
          <a:p>
            <a:pPr>
              <a:spcBef>
                <a:spcPct val="0"/>
              </a:spcBef>
              <a:buClr>
                <a:srgbClr val="3366FF"/>
              </a:buClr>
              <a:buSzPct val="75000"/>
              <a:buFont typeface="Wingdings" pitchFamily="2" charset="2"/>
              <a:buChar char="q"/>
            </a:pPr>
            <a:endParaRPr lang="en-GB" sz="1200" dirty="0" smtClean="0"/>
          </a:p>
          <a:p>
            <a:pPr>
              <a:spcBef>
                <a:spcPct val="0"/>
              </a:spcBef>
              <a:buClr>
                <a:srgbClr val="3366FF"/>
              </a:buClr>
              <a:buSzPct val="75000"/>
              <a:buFont typeface="Wingdings" pitchFamily="2" charset="2"/>
              <a:buChar char="q"/>
            </a:pPr>
            <a:r>
              <a:rPr lang="en-GB" sz="2800" dirty="0" smtClean="0"/>
              <a:t>Social health insurance schemes allow for the pooling of risks, across rich and poor people and across healthy and ill people</a:t>
            </a:r>
          </a:p>
          <a:p>
            <a:pPr>
              <a:spcBef>
                <a:spcPct val="0"/>
              </a:spcBef>
              <a:buClr>
                <a:srgbClr val="3366FF"/>
              </a:buClr>
              <a:buSzPct val="75000"/>
              <a:buNone/>
            </a:pPr>
            <a:endParaRPr lang="en-GB" sz="1200" dirty="0" smtClean="0"/>
          </a:p>
          <a:p>
            <a:pPr>
              <a:spcBef>
                <a:spcPct val="0"/>
              </a:spcBef>
              <a:buClr>
                <a:srgbClr val="3366FF"/>
              </a:buClr>
              <a:buSzPct val="75000"/>
              <a:buFont typeface="Wingdings" pitchFamily="2" charset="2"/>
              <a:buChar char="q"/>
            </a:pPr>
            <a:r>
              <a:rPr lang="en-GB" sz="2800" dirty="0" smtClean="0"/>
              <a:t>Prepayment protects against catastrophic health spending which results from large out-of-pocket payments</a:t>
            </a:r>
          </a:p>
          <a:p>
            <a:pPr>
              <a:spcBef>
                <a:spcPct val="0"/>
              </a:spcBef>
              <a:buClr>
                <a:srgbClr val="3366FF"/>
              </a:buClr>
              <a:buFont typeface="Wingdings" pitchFamily="2" charset="2"/>
              <a:buChar char="q"/>
            </a:pPr>
            <a:endParaRPr lang="en-GB" sz="1200" dirty="0" smtClean="0"/>
          </a:p>
          <a:p>
            <a:pPr>
              <a:spcBef>
                <a:spcPct val="0"/>
              </a:spcBef>
              <a:buFont typeface="Wingdings" pitchFamily="2" charset="2"/>
              <a:buChar char="q"/>
            </a:pPr>
            <a:endParaRPr lang="en-GB" sz="2800" dirty="0" smtClean="0"/>
          </a:p>
          <a:p>
            <a:pPr>
              <a:spcBef>
                <a:spcPct val="0"/>
              </a:spcBef>
              <a:buNone/>
            </a:pPr>
            <a:endParaRPr lang="en-GB" sz="2800" dirty="0" smtClean="0"/>
          </a:p>
          <a:p>
            <a:pPr>
              <a:buFont typeface="Wingdings" pitchFamily="2" charset="2"/>
              <a:buChar char="§"/>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Grp="1"/>
          </p:cNvSpPr>
          <p:nvPr>
            <p:ph idx="1"/>
          </p:nvPr>
        </p:nvSpPr>
        <p:spPr>
          <a:xfrm>
            <a:off x="304800" y="1554163"/>
            <a:ext cx="8686800" cy="4538662"/>
          </a:xfrm>
        </p:spPr>
        <p:txBody>
          <a:bodyPr/>
          <a:lstStyle/>
          <a:p>
            <a:pPr>
              <a:spcBef>
                <a:spcPct val="0"/>
              </a:spcBef>
              <a:buClr>
                <a:srgbClr val="3366FF"/>
              </a:buClr>
              <a:buSzPct val="75000"/>
              <a:buFont typeface="Wingdings" pitchFamily="2" charset="2"/>
              <a:buChar char="q"/>
            </a:pPr>
            <a:r>
              <a:rPr lang="en-GB" sz="2800" dirty="0" smtClean="0"/>
              <a:t>Often insufficient understanding of the preconditions for successful social health insurance schemes which high income countries meet but most LMICs do not</a:t>
            </a:r>
          </a:p>
          <a:p>
            <a:pPr>
              <a:spcBef>
                <a:spcPct val="0"/>
              </a:spcBef>
              <a:buClr>
                <a:srgbClr val="3366FF"/>
              </a:buClr>
              <a:buNone/>
            </a:pPr>
            <a:endParaRPr lang="en-GB" sz="2800" dirty="0" smtClean="0"/>
          </a:p>
          <a:p>
            <a:pPr lvl="1">
              <a:spcBef>
                <a:spcPct val="0"/>
              </a:spcBef>
              <a:buClr>
                <a:srgbClr val="3366FF"/>
              </a:buClr>
              <a:buSzPct val="75000"/>
              <a:buFont typeface="Wingdings" pitchFamily="2" charset="2"/>
              <a:buChar char="q"/>
            </a:pPr>
            <a:r>
              <a:rPr lang="en-GB" sz="2400" dirty="0" smtClean="0"/>
              <a:t>An economy dominated by a formal monetised sector – to facilitate system of income related contributions</a:t>
            </a:r>
          </a:p>
          <a:p>
            <a:pPr lvl="1">
              <a:spcBef>
                <a:spcPct val="0"/>
              </a:spcBef>
              <a:buClr>
                <a:srgbClr val="3366FF"/>
              </a:buClr>
              <a:buSzPct val="75000"/>
              <a:buFont typeface="Wingdings" pitchFamily="2" charset="2"/>
              <a:buChar char="q"/>
            </a:pPr>
            <a:endParaRPr lang="en-GB" sz="2400" dirty="0" smtClean="0"/>
          </a:p>
          <a:p>
            <a:pPr lvl="1">
              <a:spcBef>
                <a:spcPct val="0"/>
              </a:spcBef>
              <a:buClr>
                <a:srgbClr val="3366FF"/>
              </a:buClr>
              <a:buSzPct val="75000"/>
              <a:buFont typeface="Wingdings" pitchFamily="2" charset="2"/>
              <a:buChar char="q"/>
            </a:pPr>
            <a:r>
              <a:rPr lang="en-GB" sz="2400" dirty="0" smtClean="0"/>
              <a:t>A competent (and honest) bureaucracy – to administer a very complex system of regulators, insurers and providers</a:t>
            </a:r>
          </a:p>
          <a:p>
            <a:pPr>
              <a:buFont typeface="Wingdings" pitchFamily="2" charset="2"/>
              <a:buChar char="§"/>
            </a:pPr>
            <a:endParaRPr lang="en-US" dirty="0" smtClean="0"/>
          </a:p>
        </p:txBody>
      </p:sp>
      <p:sp>
        <p:nvSpPr>
          <p:cNvPr id="8194" name="Rectangle 5"/>
          <p:cNvSpPr>
            <a:spLocks noGrp="1"/>
          </p:cNvSpPr>
          <p:nvPr>
            <p:ph type="title"/>
          </p:nvPr>
        </p:nvSpPr>
        <p:spPr>
          <a:xfrm>
            <a:off x="304800" y="457200"/>
            <a:ext cx="8686800" cy="523528"/>
          </a:xfrm>
        </p:spPr>
        <p:txBody>
          <a:bodyPr/>
          <a:lstStyle/>
          <a:p>
            <a:r>
              <a:rPr lang="en-US" sz="2800" dirty="0" smtClean="0">
                <a:solidFill>
                  <a:srgbClr val="0066FF"/>
                </a:solidFill>
              </a:rPr>
              <a:t>BACKGROUND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6"/>
          <p:cNvSpPr>
            <a:spLocks noGrp="1"/>
          </p:cNvSpPr>
          <p:nvPr>
            <p:ph idx="1"/>
          </p:nvPr>
        </p:nvSpPr>
        <p:spPr>
          <a:xfrm>
            <a:off x="304800" y="1554163"/>
            <a:ext cx="8686800" cy="4538662"/>
          </a:xfrm>
        </p:spPr>
        <p:txBody>
          <a:bodyPr/>
          <a:lstStyle/>
          <a:p>
            <a:pPr lvl="1">
              <a:spcBef>
                <a:spcPct val="0"/>
              </a:spcBef>
              <a:buClr>
                <a:srgbClr val="3366FF"/>
              </a:buClr>
              <a:buSzPct val="75000"/>
              <a:buFont typeface="Wingdings" pitchFamily="2" charset="2"/>
              <a:buChar char="q"/>
            </a:pPr>
            <a:r>
              <a:rPr lang="en-GB" sz="2400" dirty="0" smtClean="0"/>
              <a:t>Comprehensive, high quality health care services – to ensure that the supply of health care is responsive to the demands made upon it</a:t>
            </a:r>
          </a:p>
          <a:p>
            <a:pPr lvl="1">
              <a:spcBef>
                <a:spcPct val="0"/>
              </a:spcBef>
              <a:buClr>
                <a:srgbClr val="3366FF"/>
              </a:buClr>
              <a:buSzPct val="75000"/>
              <a:buFont typeface="Wingdings" pitchFamily="2" charset="2"/>
              <a:buChar char="q"/>
            </a:pPr>
            <a:endParaRPr lang="en-GB" sz="2400" dirty="0" smtClean="0"/>
          </a:p>
          <a:p>
            <a:pPr lvl="1">
              <a:spcBef>
                <a:spcPct val="0"/>
              </a:spcBef>
              <a:buClr>
                <a:srgbClr val="3366FF"/>
              </a:buClr>
              <a:buSzPct val="75000"/>
              <a:buFont typeface="Wingdings" pitchFamily="2" charset="2"/>
              <a:buChar char="q"/>
            </a:pPr>
            <a:r>
              <a:rPr lang="en-GB" sz="2400" dirty="0" smtClean="0"/>
              <a:t>High average incomes – to enable cross-subsidy from rich to poor (although donor funds might be used to provide insurance cover for the poor)</a:t>
            </a:r>
          </a:p>
          <a:p>
            <a:pPr>
              <a:spcBef>
                <a:spcPct val="0"/>
              </a:spcBef>
            </a:pPr>
            <a:endParaRPr lang="en-GB" sz="2800" dirty="0" smtClean="0"/>
          </a:p>
          <a:p>
            <a:pPr>
              <a:spcBef>
                <a:spcPct val="0"/>
              </a:spcBef>
              <a:buClr>
                <a:srgbClr val="3366FF"/>
              </a:buClr>
              <a:buSzPct val="75000"/>
              <a:buFont typeface="Wingdings" pitchFamily="2" charset="2"/>
              <a:buChar char="q"/>
            </a:pPr>
            <a:r>
              <a:rPr lang="en-GB" sz="2800" dirty="0" smtClean="0"/>
              <a:t>These factors interact and are mutually reinforcing</a:t>
            </a:r>
          </a:p>
          <a:p>
            <a:pPr>
              <a:buFont typeface="Wingdings" pitchFamily="2" charset="2"/>
              <a:buChar char="§"/>
            </a:pPr>
            <a:endParaRPr lang="en-US" dirty="0" smtClean="0"/>
          </a:p>
        </p:txBody>
      </p:sp>
      <p:sp>
        <p:nvSpPr>
          <p:cNvPr id="9218" name="Rectangle 5"/>
          <p:cNvSpPr>
            <a:spLocks noGrp="1"/>
          </p:cNvSpPr>
          <p:nvPr>
            <p:ph type="title"/>
          </p:nvPr>
        </p:nvSpPr>
        <p:spPr>
          <a:xfrm>
            <a:off x="304800" y="457200"/>
            <a:ext cx="8686800" cy="523528"/>
          </a:xfrm>
        </p:spPr>
        <p:txBody>
          <a:bodyPr/>
          <a:lstStyle/>
          <a:p>
            <a:r>
              <a:rPr lang="en-US" sz="2800" dirty="0" smtClean="0">
                <a:solidFill>
                  <a:srgbClr val="0066FF"/>
                </a:solidFill>
              </a:rPr>
              <a:t>BACKGROUND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p:cNvSpPr>
          <p:nvPr>
            <p:ph idx="1"/>
          </p:nvPr>
        </p:nvSpPr>
        <p:spPr>
          <a:xfrm>
            <a:off x="251520" y="1268760"/>
            <a:ext cx="8686800" cy="4538662"/>
          </a:xfrm>
        </p:spPr>
        <p:txBody>
          <a:bodyPr/>
          <a:lstStyle/>
          <a:p>
            <a:pPr algn="just">
              <a:spcBef>
                <a:spcPct val="0"/>
              </a:spcBef>
              <a:buClr>
                <a:srgbClr val="3366FF"/>
              </a:buClr>
              <a:buSzPct val="75000"/>
              <a:buFont typeface="Wingdings" pitchFamily="2" charset="2"/>
              <a:buChar char="q"/>
            </a:pPr>
            <a:r>
              <a:rPr lang="en-GB" sz="2800" dirty="0" smtClean="0"/>
              <a:t>Carrin and James (2005) have developed a framework for analysing the progress of social health insurance schemes against twelve process based indicators</a:t>
            </a:r>
          </a:p>
          <a:p>
            <a:pPr algn="just">
              <a:spcBef>
                <a:spcPct val="0"/>
              </a:spcBef>
              <a:buClr>
                <a:srgbClr val="3366FF"/>
              </a:buClr>
              <a:buSzPct val="75000"/>
              <a:buNone/>
            </a:pPr>
            <a:endParaRPr lang="en-GB" sz="2800" dirty="0" smtClean="0"/>
          </a:p>
          <a:p>
            <a:pPr algn="just">
              <a:spcBef>
                <a:spcPct val="0"/>
              </a:spcBef>
              <a:buClr>
                <a:srgbClr val="3366FF"/>
              </a:buClr>
              <a:buSzPct val="75000"/>
              <a:buFont typeface="Wingdings" pitchFamily="2" charset="2"/>
              <a:buChar char="q"/>
            </a:pPr>
            <a:endParaRPr lang="en-GB" sz="1200" dirty="0" smtClean="0"/>
          </a:p>
          <a:p>
            <a:pPr algn="just">
              <a:spcBef>
                <a:spcPct val="0"/>
              </a:spcBef>
              <a:buClr>
                <a:srgbClr val="3366FF"/>
              </a:buClr>
              <a:buSzPct val="75000"/>
              <a:buFont typeface="Wingdings" pitchFamily="2" charset="2"/>
              <a:buChar char="q"/>
            </a:pPr>
            <a:r>
              <a:rPr lang="en-GB" sz="2800" dirty="0" smtClean="0"/>
              <a:t>The framework assesses the performance of social health insurance schemes in the core health financing functions of revenue collection, pooling and purchasing</a:t>
            </a:r>
          </a:p>
          <a:p>
            <a:pPr algn="just">
              <a:spcBef>
                <a:spcPct val="0"/>
              </a:spcBef>
            </a:pPr>
            <a:endParaRPr lang="en-GB" sz="1200" dirty="0" smtClean="0"/>
          </a:p>
          <a:p>
            <a:pPr>
              <a:spcBef>
                <a:spcPct val="0"/>
              </a:spcBef>
              <a:buFont typeface="Wingdings" pitchFamily="2" charset="2"/>
              <a:buChar char="v"/>
            </a:pPr>
            <a:endParaRPr lang="en-GB" sz="2000" dirty="0" smtClean="0"/>
          </a:p>
          <a:p>
            <a:pPr algn="just">
              <a:buNone/>
            </a:pPr>
            <a:endParaRPr lang="en-US" sz="2800" dirty="0" smtClean="0"/>
          </a:p>
        </p:txBody>
      </p:sp>
      <p:sp>
        <p:nvSpPr>
          <p:cNvPr id="5122" name="Rectangle 5"/>
          <p:cNvSpPr>
            <a:spLocks noGrp="1"/>
          </p:cNvSpPr>
          <p:nvPr>
            <p:ph type="title"/>
          </p:nvPr>
        </p:nvSpPr>
        <p:spPr>
          <a:xfrm>
            <a:off x="304800" y="457200"/>
            <a:ext cx="8686800" cy="739552"/>
          </a:xfrm>
        </p:spPr>
        <p:txBody>
          <a:bodyPr/>
          <a:lstStyle/>
          <a:p>
            <a:r>
              <a:rPr lang="en-US" sz="2800" dirty="0" smtClean="0">
                <a:solidFill>
                  <a:srgbClr val="0066FF"/>
                </a:solidFill>
              </a:rPr>
              <a:t>METHODS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p:cNvSpPr>
          <p:nvPr>
            <p:ph idx="1"/>
          </p:nvPr>
        </p:nvSpPr>
        <p:spPr>
          <a:xfrm>
            <a:off x="251520" y="1268760"/>
            <a:ext cx="8686800" cy="4538662"/>
          </a:xfrm>
        </p:spPr>
        <p:txBody>
          <a:bodyPr>
            <a:normAutofit lnSpcReduction="10000"/>
          </a:bodyPr>
          <a:lstStyle/>
          <a:p>
            <a:pPr>
              <a:spcBef>
                <a:spcPct val="0"/>
              </a:spcBef>
              <a:buClr>
                <a:srgbClr val="3366FF"/>
              </a:buClr>
              <a:buSzPct val="75000"/>
              <a:buFont typeface="Wingdings" pitchFamily="2" charset="2"/>
              <a:buChar char="q"/>
            </a:pPr>
            <a:r>
              <a:rPr lang="en-US" sz="2800" dirty="0" smtClean="0"/>
              <a:t>This framework was extended to include 3 indicators for which data may be readily available: </a:t>
            </a:r>
          </a:p>
          <a:p>
            <a:pPr>
              <a:spcBef>
                <a:spcPct val="0"/>
              </a:spcBef>
              <a:buClr>
                <a:srgbClr val="3366FF"/>
              </a:buClr>
              <a:buSzPct val="75000"/>
              <a:buFont typeface="Wingdings" pitchFamily="2" charset="2"/>
              <a:buChar char="q"/>
            </a:pPr>
            <a:endParaRPr lang="en-US" sz="1200" dirty="0" smtClean="0"/>
          </a:p>
          <a:p>
            <a:pPr lvl="1">
              <a:spcBef>
                <a:spcPct val="0"/>
              </a:spcBef>
              <a:buClr>
                <a:srgbClr val="3366FF"/>
              </a:buClr>
              <a:buSzPct val="75000"/>
              <a:buFont typeface="Wingdings" pitchFamily="2" charset="2"/>
              <a:buChar char="q"/>
            </a:pPr>
            <a:r>
              <a:rPr lang="en-GB" dirty="0" smtClean="0"/>
              <a:t>scale and coverage of CBHI schemes in rural areas and the urban informal sector </a:t>
            </a:r>
          </a:p>
          <a:p>
            <a:pPr lvl="1">
              <a:spcBef>
                <a:spcPct val="0"/>
              </a:spcBef>
              <a:buClr>
                <a:srgbClr val="3366FF"/>
              </a:buClr>
              <a:buSzPct val="75000"/>
              <a:buNone/>
            </a:pPr>
            <a:endParaRPr lang="en-GB" sz="1200" dirty="0" smtClean="0"/>
          </a:p>
          <a:p>
            <a:pPr lvl="1">
              <a:spcBef>
                <a:spcPct val="0"/>
              </a:spcBef>
              <a:buClr>
                <a:srgbClr val="3366FF"/>
              </a:buClr>
              <a:buSzPct val="75000"/>
              <a:buFont typeface="Wingdings" pitchFamily="2" charset="2"/>
              <a:buChar char="q"/>
            </a:pPr>
            <a:r>
              <a:rPr lang="en-GB" dirty="0" smtClean="0"/>
              <a:t>strength of the health care system as proxied by scale and distribution of human resources for health</a:t>
            </a:r>
          </a:p>
          <a:p>
            <a:pPr lvl="1">
              <a:spcBef>
                <a:spcPct val="0"/>
              </a:spcBef>
              <a:buClr>
                <a:srgbClr val="3366FF"/>
              </a:buClr>
              <a:buSzPct val="75000"/>
              <a:buNone/>
            </a:pPr>
            <a:endParaRPr lang="en-GB" sz="1200" dirty="0" smtClean="0"/>
          </a:p>
          <a:p>
            <a:pPr lvl="1">
              <a:spcBef>
                <a:spcPct val="0"/>
              </a:spcBef>
              <a:buClr>
                <a:srgbClr val="3366FF"/>
              </a:buClr>
              <a:buSzPct val="75000"/>
              <a:buFont typeface="Wingdings" pitchFamily="2" charset="2"/>
              <a:buChar char="q"/>
            </a:pPr>
            <a:r>
              <a:rPr lang="en-GB" dirty="0" smtClean="0"/>
              <a:t>scale of total health expenditure</a:t>
            </a:r>
          </a:p>
          <a:p>
            <a:pPr>
              <a:spcBef>
                <a:spcPct val="0"/>
              </a:spcBef>
              <a:buFont typeface="Wingdings" pitchFamily="2" charset="2"/>
              <a:buChar char="v"/>
            </a:pPr>
            <a:endParaRPr lang="en-GB" sz="2000" dirty="0" smtClean="0"/>
          </a:p>
          <a:p>
            <a:pPr algn="just">
              <a:buNone/>
            </a:pPr>
            <a:r>
              <a:rPr lang="en-US" sz="2800" dirty="0" smtClean="0"/>
              <a:t>  </a:t>
            </a:r>
          </a:p>
        </p:txBody>
      </p:sp>
      <p:sp>
        <p:nvSpPr>
          <p:cNvPr id="5122" name="Rectangle 5"/>
          <p:cNvSpPr>
            <a:spLocks noGrp="1"/>
          </p:cNvSpPr>
          <p:nvPr>
            <p:ph type="title"/>
          </p:nvPr>
        </p:nvSpPr>
        <p:spPr>
          <a:xfrm>
            <a:off x="304800" y="457200"/>
            <a:ext cx="8686800" cy="595536"/>
          </a:xfrm>
        </p:spPr>
        <p:txBody>
          <a:bodyPr/>
          <a:lstStyle/>
          <a:p>
            <a:r>
              <a:rPr lang="en-US" sz="2800" dirty="0" smtClean="0">
                <a:solidFill>
                  <a:srgbClr val="0066FF"/>
                </a:solidFill>
              </a:rPr>
              <a:t>METHODS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260351"/>
            <a:ext cx="8062664" cy="792386"/>
          </a:xfrm>
        </p:spPr>
        <p:txBody>
          <a:bodyPr/>
          <a:lstStyle/>
          <a:p>
            <a:r>
              <a:rPr lang="en-GB" sz="2800" dirty="0" smtClean="0">
                <a:solidFill>
                  <a:srgbClr val="0066FF"/>
                </a:solidFill>
                <a:effectLst/>
              </a:rPr>
              <a:t>Carrin and James framework</a:t>
            </a:r>
          </a:p>
        </p:txBody>
      </p:sp>
      <p:graphicFrame>
        <p:nvGraphicFramePr>
          <p:cNvPr id="4" name="Content Placeholder 3"/>
          <p:cNvGraphicFramePr>
            <a:graphicFrameLocks noGrp="1"/>
          </p:cNvGraphicFramePr>
          <p:nvPr>
            <p:ph idx="1"/>
          </p:nvPr>
        </p:nvGraphicFramePr>
        <p:xfrm>
          <a:off x="251517" y="1052734"/>
          <a:ext cx="8712970" cy="5616624"/>
        </p:xfrm>
        <a:graphic>
          <a:graphicData uri="http://schemas.openxmlformats.org/drawingml/2006/table">
            <a:tbl>
              <a:tblPr firstRow="1" bandRow="1">
                <a:tableStyleId>{93296810-A885-4BE3-A3E7-6D5BEEA58F35}</a:tableStyleId>
              </a:tblPr>
              <a:tblGrid>
                <a:gridCol w="4356485"/>
                <a:gridCol w="4356485"/>
              </a:tblGrid>
              <a:tr h="351039">
                <a:tc>
                  <a:txBody>
                    <a:bodyPr/>
                    <a:lstStyle/>
                    <a:p>
                      <a:r>
                        <a:rPr lang="en-GB" sz="1600" dirty="0" smtClean="0"/>
                        <a:t>Function</a:t>
                      </a:r>
                      <a:endParaRPr lang="en-GB" sz="1600" dirty="0"/>
                    </a:p>
                  </a:txBody>
                  <a:tcPr/>
                </a:tc>
                <a:tc>
                  <a:txBody>
                    <a:bodyPr/>
                    <a:lstStyle/>
                    <a:p>
                      <a:pPr algn="l"/>
                      <a:r>
                        <a:rPr lang="en-GB" sz="1600" dirty="0" smtClean="0"/>
                        <a:t>Performance</a:t>
                      </a:r>
                      <a:r>
                        <a:rPr lang="en-GB" sz="1600" baseline="0" dirty="0" smtClean="0"/>
                        <a:t> indicator</a:t>
                      </a:r>
                      <a:endParaRPr lang="en-GB" sz="1600" dirty="0"/>
                    </a:p>
                  </a:txBody>
                  <a:tcPr/>
                </a:tc>
              </a:tr>
              <a:tr h="351039">
                <a:tc>
                  <a:txBody>
                    <a:bodyPr/>
                    <a:lstStyle/>
                    <a:p>
                      <a:r>
                        <a:rPr lang="en-GB" sz="1600" b="1" dirty="0" smtClean="0"/>
                        <a:t>REVENUE COLLECTION</a:t>
                      </a:r>
                      <a:endParaRPr lang="en-GB" sz="1600" b="1" dirty="0"/>
                    </a:p>
                  </a:txBody>
                  <a:tcPr/>
                </a:tc>
                <a:tc>
                  <a:txBody>
                    <a:bodyPr/>
                    <a:lstStyle/>
                    <a:p>
                      <a:endParaRPr lang="en-GB" sz="1600" dirty="0"/>
                    </a:p>
                  </a:txBody>
                  <a:tcPr/>
                </a:tc>
              </a:tr>
              <a:tr h="351039">
                <a:tc>
                  <a:txBody>
                    <a:bodyPr/>
                    <a:lstStyle/>
                    <a:p>
                      <a:r>
                        <a:rPr lang="en-GB" sz="1600" dirty="0" smtClean="0"/>
                        <a:t>Population</a:t>
                      </a:r>
                      <a:r>
                        <a:rPr lang="en-GB" sz="1600" baseline="0" dirty="0" smtClean="0"/>
                        <a:t> coverage</a:t>
                      </a:r>
                      <a:endParaRPr lang="en-GB" sz="1600" dirty="0"/>
                    </a:p>
                  </a:txBody>
                  <a:tcPr/>
                </a:tc>
                <a:tc>
                  <a:txBody>
                    <a:bodyPr/>
                    <a:lstStyle/>
                    <a:p>
                      <a:pPr algn="l"/>
                      <a:r>
                        <a:rPr lang="en-GB" sz="1600" dirty="0" smtClean="0"/>
                        <a:t>% population covered</a:t>
                      </a:r>
                      <a:endParaRPr lang="en-GB" sz="1600" dirty="0"/>
                    </a:p>
                  </a:txBody>
                  <a:tcPr/>
                </a:tc>
              </a:tr>
              <a:tr h="351039">
                <a:tc>
                  <a:txBody>
                    <a:bodyPr/>
                    <a:lstStyle/>
                    <a:p>
                      <a:r>
                        <a:rPr lang="en-GB" sz="1600" dirty="0" smtClean="0"/>
                        <a:t>Method of finance</a:t>
                      </a:r>
                      <a:endParaRPr lang="en-GB" sz="1600" dirty="0"/>
                    </a:p>
                  </a:txBody>
                  <a:tcPr/>
                </a:tc>
                <a:tc>
                  <a:txBody>
                    <a:bodyPr/>
                    <a:lstStyle/>
                    <a:p>
                      <a:pPr algn="l"/>
                      <a:r>
                        <a:rPr lang="en-GB" sz="1600" dirty="0" smtClean="0"/>
                        <a:t>Ratio prepaid contributions to THE</a:t>
                      </a:r>
                      <a:endParaRPr lang="en-GB" sz="1600" dirty="0"/>
                    </a:p>
                  </a:txBody>
                  <a:tcPr/>
                </a:tc>
              </a:tr>
              <a:tr h="351039">
                <a:tc>
                  <a:txBody>
                    <a:bodyPr/>
                    <a:lstStyle/>
                    <a:p>
                      <a:endParaRPr lang="en-GB" sz="1600" dirty="0"/>
                    </a:p>
                  </a:txBody>
                  <a:tcPr/>
                </a:tc>
                <a:tc>
                  <a:txBody>
                    <a:bodyPr/>
                    <a:lstStyle/>
                    <a:p>
                      <a:pPr algn="l"/>
                      <a:r>
                        <a:rPr lang="en-GB" sz="1600" dirty="0" smtClean="0"/>
                        <a:t>% households with catastrophic expenditure</a:t>
                      </a:r>
                      <a:endParaRPr lang="en-GB" sz="1600" dirty="0"/>
                    </a:p>
                  </a:txBody>
                  <a:tcPr/>
                </a:tc>
              </a:tr>
              <a:tr h="351039">
                <a:tc>
                  <a:txBody>
                    <a:bodyPr/>
                    <a:lstStyle/>
                    <a:p>
                      <a:r>
                        <a:rPr lang="en-GB" sz="1600" b="1" dirty="0" smtClean="0"/>
                        <a:t>POOLING</a:t>
                      </a:r>
                      <a:endParaRPr lang="en-GB" sz="1600" b="1" dirty="0"/>
                    </a:p>
                  </a:txBody>
                  <a:tcPr/>
                </a:tc>
                <a:tc>
                  <a:txBody>
                    <a:bodyPr/>
                    <a:lstStyle/>
                    <a:p>
                      <a:pPr algn="l"/>
                      <a:endParaRPr lang="en-GB" sz="1600" dirty="0"/>
                    </a:p>
                  </a:txBody>
                  <a:tcPr/>
                </a:tc>
              </a:tr>
              <a:tr h="351039">
                <a:tc>
                  <a:txBody>
                    <a:bodyPr/>
                    <a:lstStyle/>
                    <a:p>
                      <a:r>
                        <a:rPr lang="en-GB" sz="1600" dirty="0" smtClean="0"/>
                        <a:t>Composition of risk pools</a:t>
                      </a:r>
                      <a:endParaRPr lang="en-GB" sz="1600" dirty="0"/>
                    </a:p>
                  </a:txBody>
                  <a:tcPr/>
                </a:tc>
                <a:tc>
                  <a:txBody>
                    <a:bodyPr/>
                    <a:lstStyle/>
                    <a:p>
                      <a:pPr algn="l"/>
                      <a:r>
                        <a:rPr lang="en-GB" sz="1600" dirty="0" smtClean="0"/>
                        <a:t>Membership compulsory?</a:t>
                      </a:r>
                      <a:endParaRPr lang="en-GB" sz="1600" dirty="0"/>
                    </a:p>
                  </a:txBody>
                  <a:tcPr/>
                </a:tc>
              </a:tr>
              <a:tr h="351039">
                <a:tc>
                  <a:txBody>
                    <a:bodyPr/>
                    <a:lstStyle/>
                    <a:p>
                      <a:endParaRPr lang="en-GB" sz="1600" dirty="0"/>
                    </a:p>
                  </a:txBody>
                  <a:tcPr/>
                </a:tc>
                <a:tc>
                  <a:txBody>
                    <a:bodyPr/>
                    <a:lstStyle/>
                    <a:p>
                      <a:pPr algn="l"/>
                      <a:r>
                        <a:rPr lang="en-GB" sz="1600" dirty="0" smtClean="0"/>
                        <a:t>Dependents</a:t>
                      </a:r>
                      <a:r>
                        <a:rPr lang="en-GB" sz="1600" baseline="0" dirty="0" smtClean="0"/>
                        <a:t> compulsorily insured?</a:t>
                      </a:r>
                      <a:endParaRPr lang="en-GB" sz="1600" dirty="0"/>
                    </a:p>
                  </a:txBody>
                  <a:tcPr/>
                </a:tc>
              </a:tr>
              <a:tr h="351039">
                <a:tc>
                  <a:txBody>
                    <a:bodyPr/>
                    <a:lstStyle/>
                    <a:p>
                      <a:r>
                        <a:rPr lang="en-GB" sz="1600" dirty="0" smtClean="0"/>
                        <a:t>Fragmentation of risk pools</a:t>
                      </a:r>
                      <a:endParaRPr lang="en-GB" sz="1600" dirty="0"/>
                    </a:p>
                  </a:txBody>
                  <a:tcPr/>
                </a:tc>
                <a:tc>
                  <a:txBody>
                    <a:bodyPr/>
                    <a:lstStyle/>
                    <a:p>
                      <a:pPr algn="l"/>
                      <a:r>
                        <a:rPr lang="en-GB" sz="1600" dirty="0" smtClean="0"/>
                        <a:t>Multiple funds?</a:t>
                      </a:r>
                      <a:endParaRPr lang="en-GB" sz="1600" dirty="0"/>
                    </a:p>
                  </a:txBody>
                  <a:tcPr/>
                </a:tc>
              </a:tr>
              <a:tr h="351039">
                <a:tc>
                  <a:txBody>
                    <a:bodyPr/>
                    <a:lstStyle/>
                    <a:p>
                      <a:endParaRPr lang="en-GB" sz="1600" dirty="0"/>
                    </a:p>
                  </a:txBody>
                  <a:tcPr/>
                </a:tc>
                <a:tc>
                  <a:txBody>
                    <a:bodyPr/>
                    <a:lstStyle/>
                    <a:p>
                      <a:pPr algn="l"/>
                      <a:r>
                        <a:rPr lang="en-GB" sz="1600" dirty="0" smtClean="0"/>
                        <a:t>If yes, risk equalisation measures?</a:t>
                      </a:r>
                      <a:endParaRPr lang="en-GB" sz="1600" dirty="0"/>
                    </a:p>
                  </a:txBody>
                  <a:tcPr/>
                </a:tc>
              </a:tr>
              <a:tr h="351039">
                <a:tc>
                  <a:txBody>
                    <a:bodyPr/>
                    <a:lstStyle/>
                    <a:p>
                      <a:endParaRPr lang="en-GB" sz="1600" dirty="0"/>
                    </a:p>
                  </a:txBody>
                  <a:tcPr/>
                </a:tc>
                <a:tc>
                  <a:txBody>
                    <a:bodyPr/>
                    <a:lstStyle/>
                    <a:p>
                      <a:pPr algn="l"/>
                      <a:r>
                        <a:rPr lang="en-GB" sz="1600" dirty="0" smtClean="0"/>
                        <a:t>Efficiency incentives for</a:t>
                      </a:r>
                      <a:r>
                        <a:rPr lang="en-GB" sz="1600" baseline="0" dirty="0" smtClean="0"/>
                        <a:t> risk pools?</a:t>
                      </a:r>
                      <a:endParaRPr lang="en-GB" sz="1600" dirty="0"/>
                    </a:p>
                  </a:txBody>
                  <a:tcPr/>
                </a:tc>
              </a:tr>
              <a:tr h="351039">
                <a:tc>
                  <a:txBody>
                    <a:bodyPr/>
                    <a:lstStyle/>
                    <a:p>
                      <a:r>
                        <a:rPr lang="en-GB" sz="1600" b="1" dirty="0" smtClean="0"/>
                        <a:t>PURCHASING</a:t>
                      </a:r>
                      <a:endParaRPr lang="en-GB" sz="1600" b="1" dirty="0"/>
                    </a:p>
                  </a:txBody>
                  <a:tcPr/>
                </a:tc>
                <a:tc>
                  <a:txBody>
                    <a:bodyPr/>
                    <a:lstStyle/>
                    <a:p>
                      <a:pPr algn="l"/>
                      <a:endParaRPr lang="en-GB" sz="1600" dirty="0"/>
                    </a:p>
                  </a:txBody>
                  <a:tcPr/>
                </a:tc>
              </a:tr>
              <a:tr h="351039">
                <a:tc>
                  <a:txBody>
                    <a:bodyPr/>
                    <a:lstStyle/>
                    <a:p>
                      <a:r>
                        <a:rPr lang="en-GB" sz="1600" dirty="0" smtClean="0"/>
                        <a:t>Benefit</a:t>
                      </a:r>
                      <a:r>
                        <a:rPr lang="en-GB" sz="1600" baseline="0" dirty="0" smtClean="0"/>
                        <a:t> package</a:t>
                      </a:r>
                      <a:endParaRPr lang="en-GB" sz="1600" dirty="0"/>
                    </a:p>
                  </a:txBody>
                  <a:tcPr/>
                </a:tc>
                <a:tc>
                  <a:txBody>
                    <a:bodyPr/>
                    <a:lstStyle/>
                    <a:p>
                      <a:pPr algn="l"/>
                      <a:r>
                        <a:rPr lang="en-GB" sz="1600" dirty="0" smtClean="0"/>
                        <a:t>E</a:t>
                      </a:r>
                      <a:r>
                        <a:rPr lang="en-GB" sz="1600" baseline="0" dirty="0" smtClean="0"/>
                        <a:t>xplicit efficiency and equity criteria?</a:t>
                      </a:r>
                      <a:endParaRPr lang="en-GB" sz="1600" dirty="0"/>
                    </a:p>
                  </a:txBody>
                  <a:tcPr/>
                </a:tc>
              </a:tr>
              <a:tr h="351039">
                <a:tc>
                  <a:txBody>
                    <a:bodyPr/>
                    <a:lstStyle/>
                    <a:p>
                      <a:endParaRPr lang="en-GB" sz="1600" dirty="0"/>
                    </a:p>
                  </a:txBody>
                  <a:tcPr/>
                </a:tc>
                <a:tc>
                  <a:txBody>
                    <a:bodyPr/>
                    <a:lstStyle/>
                    <a:p>
                      <a:pPr algn="l"/>
                      <a:r>
                        <a:rPr lang="en-GB" sz="1600" dirty="0" smtClean="0"/>
                        <a:t>Monitoring mechanisms in place?</a:t>
                      </a:r>
                      <a:endParaRPr lang="en-GB" sz="1600" dirty="0"/>
                    </a:p>
                  </a:txBody>
                  <a:tcPr/>
                </a:tc>
              </a:tr>
              <a:tr h="351039">
                <a:tc>
                  <a:txBody>
                    <a:bodyPr/>
                    <a:lstStyle/>
                    <a:p>
                      <a:r>
                        <a:rPr lang="en-GB" sz="1600" dirty="0" smtClean="0"/>
                        <a:t>Provider payment mechanisms</a:t>
                      </a:r>
                      <a:endParaRPr lang="en-GB" sz="1600" dirty="0"/>
                    </a:p>
                  </a:txBody>
                  <a:tcPr/>
                </a:tc>
                <a:tc>
                  <a:txBody>
                    <a:bodyPr/>
                    <a:lstStyle/>
                    <a:p>
                      <a:pPr algn="l"/>
                      <a:r>
                        <a:rPr lang="en-GB" sz="1600" dirty="0" smtClean="0"/>
                        <a:t>Incentives to</a:t>
                      </a:r>
                      <a:r>
                        <a:rPr lang="en-GB" sz="1600" baseline="0" dirty="0" smtClean="0"/>
                        <a:t> provide appropriate care?</a:t>
                      </a:r>
                      <a:endParaRPr lang="en-GB" sz="1600" dirty="0"/>
                    </a:p>
                  </a:txBody>
                  <a:tcPr/>
                </a:tc>
              </a:tr>
              <a:tr h="351039">
                <a:tc>
                  <a:txBody>
                    <a:bodyPr/>
                    <a:lstStyle/>
                    <a:p>
                      <a:r>
                        <a:rPr lang="en-GB" sz="1600" dirty="0" smtClean="0"/>
                        <a:t>Administrative efficiency</a:t>
                      </a:r>
                      <a:endParaRPr lang="en-GB" sz="1600" dirty="0"/>
                    </a:p>
                  </a:txBody>
                  <a:tcPr/>
                </a:tc>
                <a:tc>
                  <a:txBody>
                    <a:bodyPr/>
                    <a:lstStyle/>
                    <a:p>
                      <a:pPr algn="l"/>
                      <a:r>
                        <a:rPr lang="en-GB" sz="1600" dirty="0" smtClean="0"/>
                        <a:t>% of expenditure on administrative costs</a:t>
                      </a:r>
                      <a:endParaRPr lang="en-GB" sz="1600"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260350"/>
            <a:ext cx="7772400" cy="936625"/>
          </a:xfrm>
        </p:spPr>
        <p:txBody>
          <a:bodyPr/>
          <a:lstStyle/>
          <a:p>
            <a:r>
              <a:rPr lang="en-GB" sz="2800" dirty="0" smtClean="0">
                <a:solidFill>
                  <a:srgbClr val="0066FF"/>
                </a:solidFill>
                <a:effectLst/>
              </a:rPr>
              <a:t>Additional indicators</a:t>
            </a:r>
          </a:p>
        </p:txBody>
      </p:sp>
      <p:graphicFrame>
        <p:nvGraphicFramePr>
          <p:cNvPr id="4" name="Content Placeholder 3"/>
          <p:cNvGraphicFramePr>
            <a:graphicFrameLocks noGrp="1"/>
          </p:cNvGraphicFramePr>
          <p:nvPr>
            <p:ph idx="1"/>
          </p:nvPr>
        </p:nvGraphicFramePr>
        <p:xfrm>
          <a:off x="323528" y="1196752"/>
          <a:ext cx="8568952" cy="5411840"/>
        </p:xfrm>
        <a:graphic>
          <a:graphicData uri="http://schemas.openxmlformats.org/drawingml/2006/table">
            <a:tbl>
              <a:tblPr firstRow="1" bandRow="1">
                <a:tableStyleId>{93296810-A885-4BE3-A3E7-6D5BEEA58F35}</a:tableStyleId>
              </a:tblPr>
              <a:tblGrid>
                <a:gridCol w="4429362"/>
                <a:gridCol w="1997299"/>
                <a:gridCol w="2142291"/>
              </a:tblGrid>
              <a:tr h="562698">
                <a:tc>
                  <a:txBody>
                    <a:bodyPr/>
                    <a:lstStyle/>
                    <a:p>
                      <a:r>
                        <a:rPr lang="en-GB" sz="1600" dirty="0" smtClean="0"/>
                        <a:t>Performance</a:t>
                      </a:r>
                      <a:r>
                        <a:rPr lang="en-GB" sz="1600" baseline="0" dirty="0" smtClean="0"/>
                        <a:t> indicator</a:t>
                      </a:r>
                      <a:endParaRPr lang="en-GB" sz="1600" dirty="0"/>
                    </a:p>
                  </a:txBody>
                  <a:tcPr/>
                </a:tc>
                <a:tc>
                  <a:txBody>
                    <a:bodyPr/>
                    <a:lstStyle/>
                    <a:p>
                      <a:r>
                        <a:rPr lang="en-GB" sz="1600" dirty="0" smtClean="0"/>
                        <a:t>Target/</a:t>
                      </a:r>
                    </a:p>
                    <a:p>
                      <a:r>
                        <a:rPr lang="en-GB" sz="1600" dirty="0" smtClean="0"/>
                        <a:t>benchmark</a:t>
                      </a:r>
                      <a:endParaRPr lang="en-GB" sz="1600" dirty="0"/>
                    </a:p>
                  </a:txBody>
                  <a:tcPr/>
                </a:tc>
                <a:tc>
                  <a:txBody>
                    <a:bodyPr/>
                    <a:lstStyle/>
                    <a:p>
                      <a:r>
                        <a:rPr lang="en-GB" sz="1600" dirty="0" smtClean="0"/>
                        <a:t>Rationale</a:t>
                      </a:r>
                      <a:endParaRPr lang="en-GB" sz="1600" dirty="0"/>
                    </a:p>
                  </a:txBody>
                  <a:tcPr/>
                </a:tc>
              </a:tr>
              <a:tr h="562698">
                <a:tc>
                  <a:txBody>
                    <a:bodyPr/>
                    <a:lstStyle/>
                    <a:p>
                      <a:r>
                        <a:rPr lang="en-GB" sz="1600" dirty="0" smtClean="0"/>
                        <a:t>COMMUNITY BASED HEALTH INSURANCE SCHEMES</a:t>
                      </a:r>
                      <a:endParaRPr lang="en-GB" sz="1600" dirty="0"/>
                    </a:p>
                  </a:txBody>
                  <a:tcPr/>
                </a:tc>
                <a:tc>
                  <a:txBody>
                    <a:bodyPr/>
                    <a:lstStyle/>
                    <a:p>
                      <a:endParaRPr lang="en-GB" sz="1600" dirty="0"/>
                    </a:p>
                  </a:txBody>
                  <a:tcPr/>
                </a:tc>
                <a:tc>
                  <a:txBody>
                    <a:bodyPr/>
                    <a:lstStyle/>
                    <a:p>
                      <a:endParaRPr lang="en-GB" sz="1600" dirty="0"/>
                    </a:p>
                  </a:txBody>
                  <a:tcPr/>
                </a:tc>
              </a:tr>
              <a:tr h="325772">
                <a:tc>
                  <a:txBody>
                    <a:bodyPr/>
                    <a:lstStyle/>
                    <a:p>
                      <a:r>
                        <a:rPr lang="en-GB" sz="1600" dirty="0" smtClean="0"/>
                        <a:t>Number of schemes</a:t>
                      </a:r>
                      <a:endParaRPr lang="en-GB" sz="1600" dirty="0"/>
                    </a:p>
                  </a:txBody>
                  <a:tcPr/>
                </a:tc>
                <a:tc>
                  <a:txBody>
                    <a:bodyPr/>
                    <a:lstStyle/>
                    <a:p>
                      <a:r>
                        <a:rPr lang="en-GB" sz="1600" dirty="0" smtClean="0"/>
                        <a:t>-</a:t>
                      </a:r>
                    </a:p>
                  </a:txBody>
                  <a:tcPr/>
                </a:tc>
                <a:tc>
                  <a:txBody>
                    <a:bodyPr/>
                    <a:lstStyle/>
                    <a:p>
                      <a:endParaRPr lang="en-GB" sz="1600" dirty="0"/>
                    </a:p>
                  </a:txBody>
                  <a:tcPr/>
                </a:tc>
              </a:tr>
              <a:tr h="325772">
                <a:tc>
                  <a:txBody>
                    <a:bodyPr/>
                    <a:lstStyle/>
                    <a:p>
                      <a:r>
                        <a:rPr lang="en-GB" sz="1600" dirty="0" smtClean="0"/>
                        <a:t>%</a:t>
                      </a:r>
                      <a:r>
                        <a:rPr lang="en-GB" sz="1600" baseline="0" dirty="0" smtClean="0"/>
                        <a:t> of informal sector population covered</a:t>
                      </a:r>
                      <a:endParaRPr lang="en-GB" sz="1600" dirty="0"/>
                    </a:p>
                  </a:txBody>
                  <a:tcPr/>
                </a:tc>
                <a:tc>
                  <a:txBody>
                    <a:bodyPr/>
                    <a:lstStyle/>
                    <a:p>
                      <a:r>
                        <a:rPr lang="en-GB" sz="1600" dirty="0" smtClean="0"/>
                        <a:t>25%</a:t>
                      </a:r>
                      <a:endParaRPr lang="en-GB" sz="1600" dirty="0"/>
                    </a:p>
                  </a:txBody>
                  <a:tcPr/>
                </a:tc>
                <a:tc>
                  <a:txBody>
                    <a:bodyPr/>
                    <a:lstStyle/>
                    <a:p>
                      <a:r>
                        <a:rPr lang="en-GB" sz="1600" dirty="0" smtClean="0"/>
                        <a:t>Rwanda experience</a:t>
                      </a:r>
                      <a:endParaRPr lang="en-GB" sz="1600" dirty="0"/>
                    </a:p>
                  </a:txBody>
                  <a:tcPr/>
                </a:tc>
              </a:tr>
              <a:tr h="325772">
                <a:tc>
                  <a:txBody>
                    <a:bodyPr/>
                    <a:lstStyle/>
                    <a:p>
                      <a:r>
                        <a:rPr lang="en-GB" sz="1600" dirty="0" smtClean="0"/>
                        <a:t>HUMAN</a:t>
                      </a:r>
                      <a:r>
                        <a:rPr lang="en-GB" sz="1600" baseline="0" dirty="0" smtClean="0"/>
                        <a:t> RESOURCES FOR HEALTH</a:t>
                      </a:r>
                      <a:endParaRPr lang="en-GB" sz="1600" dirty="0"/>
                    </a:p>
                  </a:txBody>
                  <a:tcPr/>
                </a:tc>
                <a:tc>
                  <a:txBody>
                    <a:bodyPr/>
                    <a:lstStyle/>
                    <a:p>
                      <a:endParaRPr lang="en-GB" sz="1600" dirty="0"/>
                    </a:p>
                  </a:txBody>
                  <a:tcPr/>
                </a:tc>
                <a:tc>
                  <a:txBody>
                    <a:bodyPr/>
                    <a:lstStyle/>
                    <a:p>
                      <a:endParaRPr lang="en-GB" sz="1600" dirty="0"/>
                    </a:p>
                  </a:txBody>
                  <a:tcPr/>
                </a:tc>
              </a:tr>
              <a:tr h="799624">
                <a:tc>
                  <a:txBody>
                    <a:bodyPr/>
                    <a:lstStyle/>
                    <a:p>
                      <a:r>
                        <a:rPr lang="en-GB" sz="1600" dirty="0" smtClean="0"/>
                        <a:t>Number</a:t>
                      </a:r>
                      <a:r>
                        <a:rPr lang="en-GB" sz="1600" baseline="0" dirty="0" smtClean="0"/>
                        <a:t> of health workers per 1,000 population</a:t>
                      </a:r>
                      <a:endParaRPr lang="en-GB" sz="1600" dirty="0"/>
                    </a:p>
                  </a:txBody>
                  <a:tcPr/>
                </a:tc>
                <a:tc>
                  <a:txBody>
                    <a:bodyPr/>
                    <a:lstStyle/>
                    <a:p>
                      <a:r>
                        <a:rPr lang="en-GB" sz="1600" dirty="0" smtClean="0"/>
                        <a:t>2.5</a:t>
                      </a:r>
                      <a:endParaRPr lang="en-GB" sz="1600" dirty="0"/>
                    </a:p>
                  </a:txBody>
                  <a:tcPr/>
                </a:tc>
                <a:tc>
                  <a:txBody>
                    <a:bodyPr/>
                    <a:lstStyle/>
                    <a:p>
                      <a:r>
                        <a:rPr lang="en-GB" sz="1600" dirty="0" smtClean="0"/>
                        <a:t>Upper limit of low healt</a:t>
                      </a:r>
                      <a:r>
                        <a:rPr lang="en-GB" sz="1600" baseline="0" dirty="0" smtClean="0"/>
                        <a:t>h worker density for delivery of MDGs</a:t>
                      </a:r>
                      <a:endParaRPr lang="en-GB" sz="1600" dirty="0"/>
                    </a:p>
                  </a:txBody>
                  <a:tcPr/>
                </a:tc>
              </a:tr>
              <a:tr h="325772">
                <a:tc>
                  <a:txBody>
                    <a:bodyPr/>
                    <a:lstStyle/>
                    <a:p>
                      <a:r>
                        <a:rPr lang="en-GB" sz="1600" dirty="0" smtClean="0"/>
                        <a:t>TOTAL</a:t>
                      </a:r>
                      <a:r>
                        <a:rPr lang="en-GB" sz="1600" baseline="0" dirty="0" smtClean="0"/>
                        <a:t> HEALTH EXPENDITURE</a:t>
                      </a:r>
                      <a:endParaRPr lang="en-GB" sz="1600" dirty="0"/>
                    </a:p>
                  </a:txBody>
                  <a:tcPr/>
                </a:tc>
                <a:tc>
                  <a:txBody>
                    <a:bodyPr/>
                    <a:lstStyle/>
                    <a:p>
                      <a:endParaRPr lang="en-GB" sz="1600" dirty="0"/>
                    </a:p>
                  </a:txBody>
                  <a:tcPr/>
                </a:tc>
                <a:tc>
                  <a:txBody>
                    <a:bodyPr/>
                    <a:lstStyle/>
                    <a:p>
                      <a:endParaRPr lang="en-GB" sz="1600" dirty="0"/>
                    </a:p>
                  </a:txBody>
                  <a:tcPr/>
                </a:tc>
              </a:tr>
              <a:tr h="1510400">
                <a:tc>
                  <a:txBody>
                    <a:bodyPr/>
                    <a:lstStyle/>
                    <a:p>
                      <a:r>
                        <a:rPr lang="en-GB" sz="1600" dirty="0" smtClean="0"/>
                        <a:t>Total health expenditure</a:t>
                      </a:r>
                      <a:endParaRPr lang="en-GB" sz="1600" dirty="0"/>
                    </a:p>
                  </a:txBody>
                  <a:tcPr/>
                </a:tc>
                <a:tc>
                  <a:txBody>
                    <a:bodyPr/>
                    <a:lstStyle/>
                    <a:p>
                      <a:r>
                        <a:rPr lang="en-GB" sz="1600" dirty="0" smtClean="0"/>
                        <a:t>$120</a:t>
                      </a:r>
                      <a:endParaRPr lang="en-GB" sz="1600" dirty="0"/>
                    </a:p>
                  </a:txBody>
                  <a:tcPr/>
                </a:tc>
                <a:tc>
                  <a:txBody>
                    <a:bodyPr/>
                    <a:lstStyle/>
                    <a:p>
                      <a:r>
                        <a:rPr lang="en-GB" sz="1600" dirty="0" smtClean="0"/>
                        <a:t>Threshold for increased effectiveness of health care</a:t>
                      </a:r>
                      <a:r>
                        <a:rPr lang="en-GB" sz="1600" baseline="0" dirty="0" smtClean="0"/>
                        <a:t> delivery (2001 figure </a:t>
                      </a:r>
                      <a:r>
                        <a:rPr lang="en-GB" sz="1600" baseline="0" dirty="0" err="1" smtClean="0"/>
                        <a:t>uprated</a:t>
                      </a:r>
                      <a:r>
                        <a:rPr lang="en-GB" sz="1600" baseline="0" dirty="0" smtClean="0"/>
                        <a:t> by 50%)</a:t>
                      </a:r>
                      <a:endParaRPr lang="en-GB" sz="1600" dirty="0"/>
                    </a:p>
                  </a:txBody>
                  <a:tcPr/>
                </a:tc>
              </a:tr>
              <a:tr h="562698">
                <a:tc>
                  <a:txBody>
                    <a:bodyPr/>
                    <a:lstStyle/>
                    <a:p>
                      <a:r>
                        <a:rPr lang="en-GB" sz="1600" dirty="0" smtClean="0"/>
                        <a:t>Government</a:t>
                      </a:r>
                      <a:r>
                        <a:rPr lang="en-GB" sz="1600" baseline="0" dirty="0" smtClean="0"/>
                        <a:t> h</a:t>
                      </a:r>
                      <a:r>
                        <a:rPr lang="en-GB" sz="1600" dirty="0" smtClean="0"/>
                        <a:t>ealth expenditure as % of  total government expenditure</a:t>
                      </a:r>
                      <a:endParaRPr lang="en-GB" sz="1600" dirty="0"/>
                    </a:p>
                  </a:txBody>
                  <a:tcPr/>
                </a:tc>
                <a:tc>
                  <a:txBody>
                    <a:bodyPr/>
                    <a:lstStyle/>
                    <a:p>
                      <a:r>
                        <a:rPr lang="en-GB" sz="1600" dirty="0" smtClean="0"/>
                        <a:t>15%</a:t>
                      </a:r>
                      <a:endParaRPr lang="en-GB" sz="1600" dirty="0"/>
                    </a:p>
                  </a:txBody>
                  <a:tcPr/>
                </a:tc>
                <a:tc>
                  <a:txBody>
                    <a:bodyPr/>
                    <a:lstStyle/>
                    <a:p>
                      <a:r>
                        <a:rPr lang="en-GB" sz="1600" dirty="0" smtClean="0"/>
                        <a:t>Abuja Declaration</a:t>
                      </a:r>
                      <a:endParaRPr lang="en-GB" sz="1600"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67544" y="260351"/>
            <a:ext cx="8280920" cy="792386"/>
          </a:xfrm>
        </p:spPr>
        <p:txBody>
          <a:bodyPr>
            <a:normAutofit/>
          </a:bodyPr>
          <a:lstStyle/>
          <a:p>
            <a:r>
              <a:rPr lang="en-GB" sz="2000" dirty="0" smtClean="0">
                <a:solidFill>
                  <a:srgbClr val="0066FF"/>
                </a:solidFill>
                <a:effectLst/>
              </a:rPr>
              <a:t>Extended framework for analysis of social health insurance schemes RESOURCE CONSTRAINED ENVIRONMENTS</a:t>
            </a:r>
          </a:p>
        </p:txBody>
      </p:sp>
      <p:graphicFrame>
        <p:nvGraphicFramePr>
          <p:cNvPr id="4" name="Content Placeholder 3"/>
          <p:cNvGraphicFramePr>
            <a:graphicFrameLocks noGrp="1"/>
          </p:cNvGraphicFramePr>
          <p:nvPr>
            <p:ph idx="1"/>
          </p:nvPr>
        </p:nvGraphicFramePr>
        <p:xfrm>
          <a:off x="1187624" y="1340768"/>
          <a:ext cx="7272808" cy="4090238"/>
        </p:xfrm>
        <a:graphic>
          <a:graphicData uri="http://schemas.openxmlformats.org/drawingml/2006/table">
            <a:tbl>
              <a:tblPr firstRow="1" bandRow="1">
                <a:tableStyleId>{93296810-A885-4BE3-A3E7-6D5BEEA58F35}</a:tableStyleId>
              </a:tblPr>
              <a:tblGrid>
                <a:gridCol w="7272808"/>
              </a:tblGrid>
              <a:tr h="584420">
                <a:tc>
                  <a:txBody>
                    <a:bodyPr/>
                    <a:lstStyle/>
                    <a:p>
                      <a:r>
                        <a:rPr lang="en-GB" sz="1600" dirty="0" smtClean="0"/>
                        <a:t>Function</a:t>
                      </a:r>
                      <a:endParaRPr lang="en-GB" sz="1600" dirty="0"/>
                    </a:p>
                  </a:txBody>
                  <a:tcPr anchor="ctr"/>
                </a:tc>
              </a:tr>
              <a:tr h="584420">
                <a:tc>
                  <a:txBody>
                    <a:bodyPr/>
                    <a:lstStyle/>
                    <a:p>
                      <a:r>
                        <a:rPr lang="en-GB" sz="1600" b="1" dirty="0" smtClean="0"/>
                        <a:t>REVENUE COLLECTION</a:t>
                      </a:r>
                      <a:endParaRPr lang="en-GB" sz="1600" b="1" dirty="0"/>
                    </a:p>
                  </a:txBody>
                  <a:tcPr anchor="ctr"/>
                </a:tc>
              </a:tr>
              <a:tr h="584420">
                <a:tc>
                  <a:txBody>
                    <a:bodyPr/>
                    <a:lstStyle/>
                    <a:p>
                      <a:r>
                        <a:rPr lang="en-GB" sz="1600" b="1" dirty="0" smtClean="0"/>
                        <a:t>POOLING</a:t>
                      </a:r>
                      <a:endParaRPr lang="en-GB" sz="1600" b="1" dirty="0"/>
                    </a:p>
                  </a:txBody>
                  <a:tcPr anchor="ctr"/>
                </a:tc>
              </a:tr>
              <a:tr h="584420">
                <a:tc>
                  <a:txBody>
                    <a:bodyPr/>
                    <a:lstStyle/>
                    <a:p>
                      <a:r>
                        <a:rPr lang="en-GB" sz="1600" b="1" dirty="0" smtClean="0"/>
                        <a:t>PURCHASING</a:t>
                      </a:r>
                      <a:endParaRPr lang="en-GB" sz="1600" b="1" dirty="0"/>
                    </a:p>
                  </a:txBody>
                  <a:tcPr anchor="ctr"/>
                </a:tc>
              </a:tr>
              <a:tr h="583718">
                <a:tc>
                  <a:txBody>
                    <a:bodyPr/>
                    <a:lstStyle/>
                    <a:p>
                      <a:r>
                        <a:rPr lang="en-GB" sz="1600" b="1" dirty="0" smtClean="0"/>
                        <a:t>COMMUNITY</a:t>
                      </a:r>
                      <a:r>
                        <a:rPr lang="en-GB" sz="1600" b="1" baseline="0" dirty="0" smtClean="0"/>
                        <a:t> BASED HEALTH INSURANCE SCHEMES</a:t>
                      </a:r>
                      <a:endParaRPr lang="en-GB" sz="1600" b="1" dirty="0"/>
                    </a:p>
                  </a:txBody>
                  <a:tcPr anchor="ctr"/>
                </a:tc>
              </a:tr>
              <a:tr h="584420">
                <a:tc>
                  <a:txBody>
                    <a:bodyPr/>
                    <a:lstStyle/>
                    <a:p>
                      <a:r>
                        <a:rPr lang="en-GB" sz="1600" b="1" dirty="0" smtClean="0"/>
                        <a:t>HUMAN RESOURCES FOR HEALTH</a:t>
                      </a:r>
                      <a:endParaRPr lang="en-GB" sz="1600" b="1" dirty="0"/>
                    </a:p>
                  </a:txBody>
                  <a:tcPr anchor="ctr"/>
                </a:tc>
              </a:tr>
              <a:tr h="584420">
                <a:tc>
                  <a:txBody>
                    <a:bodyPr/>
                    <a:lstStyle/>
                    <a:p>
                      <a:r>
                        <a:rPr lang="en-GB" sz="1600" b="1" dirty="0" smtClean="0"/>
                        <a:t>HEALTH EXPENDITURE</a:t>
                      </a:r>
                      <a:endParaRPr lang="en-GB" sz="1600" b="1" dirty="0"/>
                    </a:p>
                  </a:txBody>
                  <a:tcPr anchor="ct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6"/>
          <p:cNvSpPr>
            <a:spLocks noGrp="1"/>
          </p:cNvSpPr>
          <p:nvPr>
            <p:ph idx="1"/>
          </p:nvPr>
        </p:nvSpPr>
        <p:spPr>
          <a:xfrm>
            <a:off x="304800" y="1124744"/>
            <a:ext cx="8686800" cy="4968081"/>
          </a:xfrm>
        </p:spPr>
        <p:txBody>
          <a:bodyPr/>
          <a:lstStyle/>
          <a:p>
            <a:pPr>
              <a:spcBef>
                <a:spcPct val="0"/>
              </a:spcBef>
              <a:buClr>
                <a:srgbClr val="3366FF"/>
              </a:buClr>
              <a:buSzPct val="75000"/>
              <a:buFont typeface="Wingdings" pitchFamily="2" charset="2"/>
              <a:buChar char="q"/>
            </a:pPr>
            <a:r>
              <a:rPr lang="en-GB" sz="2800" dirty="0" smtClean="0"/>
              <a:t>Established  in 2005, with six schemes, covering:</a:t>
            </a:r>
          </a:p>
          <a:p>
            <a:pPr>
              <a:spcBef>
                <a:spcPct val="0"/>
              </a:spcBef>
              <a:buClr>
                <a:srgbClr val="3366FF"/>
              </a:buClr>
              <a:buSzPct val="75000"/>
              <a:buFont typeface="Wingdings" pitchFamily="2" charset="2"/>
              <a:buChar char="q"/>
            </a:pPr>
            <a:endParaRPr lang="en-GB" sz="2800" dirty="0" smtClean="0"/>
          </a:p>
          <a:p>
            <a:pPr lvl="1">
              <a:spcBef>
                <a:spcPct val="0"/>
              </a:spcBef>
              <a:buClr>
                <a:srgbClr val="3366FF"/>
              </a:buClr>
              <a:buSzPct val="75000"/>
              <a:buFont typeface="Wingdings" pitchFamily="2" charset="2"/>
              <a:buChar char="q"/>
            </a:pPr>
            <a:r>
              <a:rPr lang="en-GB" dirty="0" smtClean="0"/>
              <a:t>Formal sector workers</a:t>
            </a:r>
          </a:p>
          <a:p>
            <a:pPr lvl="1">
              <a:spcBef>
                <a:spcPct val="0"/>
              </a:spcBef>
              <a:buClr>
                <a:srgbClr val="3366FF"/>
              </a:buClr>
              <a:buSzPct val="75000"/>
              <a:buFont typeface="Wingdings" pitchFamily="2" charset="2"/>
              <a:buChar char="q"/>
            </a:pPr>
            <a:r>
              <a:rPr lang="en-GB" dirty="0" smtClean="0"/>
              <a:t>Urban self-employed</a:t>
            </a:r>
          </a:p>
          <a:p>
            <a:pPr lvl="1">
              <a:spcBef>
                <a:spcPct val="0"/>
              </a:spcBef>
              <a:buClr>
                <a:srgbClr val="3366FF"/>
              </a:buClr>
              <a:buSzPct val="75000"/>
              <a:buFont typeface="Wingdings" pitchFamily="2" charset="2"/>
              <a:buChar char="q"/>
            </a:pPr>
            <a:r>
              <a:rPr lang="en-GB" dirty="0" smtClean="0"/>
              <a:t>Rural community</a:t>
            </a:r>
          </a:p>
          <a:p>
            <a:pPr lvl="1">
              <a:spcBef>
                <a:spcPct val="0"/>
              </a:spcBef>
              <a:buClr>
                <a:srgbClr val="3366FF"/>
              </a:buClr>
              <a:buSzPct val="75000"/>
              <a:buFont typeface="Wingdings" pitchFamily="2" charset="2"/>
              <a:buChar char="q"/>
            </a:pPr>
            <a:r>
              <a:rPr lang="en-GB" dirty="0" smtClean="0"/>
              <a:t>Children under five</a:t>
            </a:r>
          </a:p>
          <a:p>
            <a:pPr lvl="1">
              <a:spcBef>
                <a:spcPct val="0"/>
              </a:spcBef>
              <a:buClr>
                <a:srgbClr val="3366FF"/>
              </a:buClr>
              <a:buSzPct val="75000"/>
              <a:buFont typeface="Wingdings" pitchFamily="2" charset="2"/>
              <a:buChar char="q"/>
            </a:pPr>
            <a:r>
              <a:rPr lang="en-GB" dirty="0" smtClean="0"/>
              <a:t>Permanently disabled persons</a:t>
            </a:r>
          </a:p>
          <a:p>
            <a:pPr lvl="1">
              <a:spcBef>
                <a:spcPct val="0"/>
              </a:spcBef>
              <a:buClr>
                <a:srgbClr val="3366FF"/>
              </a:buClr>
              <a:buSzPct val="75000"/>
              <a:buFont typeface="Wingdings" pitchFamily="2" charset="2"/>
              <a:buChar char="q"/>
            </a:pPr>
            <a:r>
              <a:rPr lang="en-GB" dirty="0" smtClean="0"/>
              <a:t>Prison inmates</a:t>
            </a:r>
          </a:p>
          <a:p>
            <a:pPr lvl="1">
              <a:spcBef>
                <a:spcPct val="0"/>
              </a:spcBef>
              <a:buClr>
                <a:srgbClr val="3366FF"/>
              </a:buClr>
              <a:buSzPct val="75000"/>
              <a:buNone/>
            </a:pPr>
            <a:endParaRPr lang="en-GB" dirty="0" smtClean="0"/>
          </a:p>
          <a:p>
            <a:pPr>
              <a:spcBef>
                <a:spcPct val="0"/>
              </a:spcBef>
              <a:buClr>
                <a:srgbClr val="3366FF"/>
              </a:buClr>
              <a:buSzPct val="75000"/>
              <a:buFont typeface="Wingdings" pitchFamily="2" charset="2"/>
              <a:buChar char="q"/>
            </a:pPr>
            <a:r>
              <a:rPr lang="en-GB" sz="2800" dirty="0" smtClean="0"/>
              <a:t>Presently covers 5.3 million people  (3.7% of population)</a:t>
            </a:r>
          </a:p>
        </p:txBody>
      </p:sp>
      <p:sp>
        <p:nvSpPr>
          <p:cNvPr id="13314" name="Rectangle 5"/>
          <p:cNvSpPr>
            <a:spLocks noGrp="1"/>
          </p:cNvSpPr>
          <p:nvPr>
            <p:ph type="title"/>
          </p:nvPr>
        </p:nvSpPr>
        <p:spPr>
          <a:xfrm>
            <a:off x="304800" y="457200"/>
            <a:ext cx="8686800" cy="595536"/>
          </a:xfrm>
        </p:spPr>
        <p:txBody>
          <a:bodyPr>
            <a:normAutofit fontScale="90000"/>
          </a:bodyPr>
          <a:lstStyle/>
          <a:p>
            <a:r>
              <a:rPr lang="en-US" sz="2800" dirty="0" smtClean="0">
                <a:solidFill>
                  <a:srgbClr val="0066FF"/>
                </a:solidFill>
              </a:rPr>
              <a:t>NIGERIA’S NATIONAL HEALTH INSURANCE SCHEME (NHIS)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Grp="1"/>
          </p:cNvSpPr>
          <p:nvPr>
            <p:ph idx="1"/>
          </p:nvPr>
        </p:nvSpPr>
        <p:spPr>
          <a:xfrm>
            <a:off x="304800" y="1714500"/>
            <a:ext cx="8686800" cy="4162425"/>
          </a:xfrm>
        </p:spPr>
        <p:txBody>
          <a:bodyPr/>
          <a:lstStyle/>
          <a:p>
            <a:pPr>
              <a:spcBef>
                <a:spcPct val="0"/>
              </a:spcBef>
              <a:buClr>
                <a:srgbClr val="3366FF"/>
              </a:buClr>
              <a:buSzPct val="75000"/>
              <a:buFont typeface="Wingdings" pitchFamily="2" charset="2"/>
              <a:buChar char="q"/>
            </a:pPr>
            <a:r>
              <a:rPr lang="en-GB" sz="2800" dirty="0" smtClean="0"/>
              <a:t>Only the formal sector scheme is fully operational and for only some of its intended coverage (civil servants of the federal government)</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Contributions are earnings-related; the employer pays 10% while the employee pays 5%</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Contributions covers the employee, spouse and four children under the age of 18</a:t>
            </a:r>
          </a:p>
          <a:p>
            <a:pPr>
              <a:spcBef>
                <a:spcPct val="0"/>
              </a:spcBef>
              <a:buFontTx/>
              <a:buNone/>
            </a:pPr>
            <a:endParaRPr lang="en-GB" sz="2800" dirty="0" smtClean="0"/>
          </a:p>
        </p:txBody>
      </p:sp>
      <p:sp>
        <p:nvSpPr>
          <p:cNvPr id="14338" name="Rectangle 5"/>
          <p:cNvSpPr>
            <a:spLocks noGrp="1"/>
          </p:cNvSpPr>
          <p:nvPr>
            <p:ph type="title"/>
          </p:nvPr>
        </p:nvSpPr>
        <p:spPr>
          <a:xfrm>
            <a:off x="304800" y="457200"/>
            <a:ext cx="8686800" cy="667544"/>
          </a:xfrm>
        </p:spPr>
        <p:txBody>
          <a:bodyPr>
            <a:normAutofit fontScale="90000"/>
          </a:bodyPr>
          <a:lstStyle/>
          <a:p>
            <a:r>
              <a:rPr lang="en-US" sz="2800" dirty="0" smtClean="0">
                <a:solidFill>
                  <a:srgbClr val="0066FF"/>
                </a:solidFill>
              </a:rPr>
              <a:t>NIGERIA’S NATIONAL HEALTH INSURANCE SCHEME (NHIS)</a:t>
            </a:r>
            <a:endParaRPr lang="en-US" sz="2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6"/>
          <p:cNvSpPr>
            <a:spLocks noGrp="1"/>
          </p:cNvSpPr>
          <p:nvPr>
            <p:ph idx="1"/>
          </p:nvPr>
        </p:nvSpPr>
        <p:spPr>
          <a:xfrm>
            <a:off x="304800" y="1571625"/>
            <a:ext cx="8686800" cy="4305300"/>
          </a:xfrm>
        </p:spPr>
        <p:txBody>
          <a:bodyPr>
            <a:normAutofit fontScale="92500" lnSpcReduction="20000"/>
          </a:bodyPr>
          <a:lstStyle/>
          <a:p>
            <a:pPr>
              <a:spcBef>
                <a:spcPct val="0"/>
              </a:spcBef>
              <a:buClr>
                <a:srgbClr val="3366FF"/>
              </a:buClr>
              <a:buSzPct val="75000"/>
              <a:buFont typeface="Wingdings" pitchFamily="2" charset="2"/>
              <a:buChar char="q"/>
            </a:pPr>
            <a:r>
              <a:rPr lang="en-GB" sz="2800" dirty="0" smtClean="0"/>
              <a:t>Legally defined benefit package covers basic out- and in-patient care including maternity care and basic/intermediate surgery</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Services are provided through a network of registered private and public Health Care Providers (HCPs), including pharmacies, labs and diagnostic centres</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Management of the NHIS is by the National Health Insurance Scheme – as regulators and Health Maintenance Organisations (HMOs) – as fund and quality assurance managers</a:t>
            </a:r>
          </a:p>
          <a:p>
            <a:pPr>
              <a:spcBef>
                <a:spcPct val="0"/>
              </a:spcBef>
            </a:pPr>
            <a:endParaRPr lang="en-GB" sz="2800" dirty="0" smtClean="0"/>
          </a:p>
          <a:p>
            <a:pPr>
              <a:buFont typeface="Wingdings" pitchFamily="2" charset="2"/>
              <a:buChar char="§"/>
            </a:pPr>
            <a:endParaRPr lang="en-US" dirty="0" smtClean="0"/>
          </a:p>
        </p:txBody>
      </p:sp>
      <p:sp>
        <p:nvSpPr>
          <p:cNvPr id="15362" name="Rectangle 5"/>
          <p:cNvSpPr>
            <a:spLocks noGrp="1"/>
          </p:cNvSpPr>
          <p:nvPr>
            <p:ph type="title"/>
          </p:nvPr>
        </p:nvSpPr>
        <p:spPr>
          <a:xfrm>
            <a:off x="304800" y="457200"/>
            <a:ext cx="8686800" cy="667544"/>
          </a:xfrm>
        </p:spPr>
        <p:txBody>
          <a:bodyPr>
            <a:normAutofit fontScale="90000"/>
          </a:bodyPr>
          <a:lstStyle/>
          <a:p>
            <a:r>
              <a:rPr lang="en-US" sz="2800" dirty="0" smtClean="0">
                <a:solidFill>
                  <a:srgbClr val="0066FF"/>
                </a:solidFill>
              </a:rPr>
              <a:t>NIGERIA’S NATIONAL HEALTH INSURANCE SCHEME (NHIS)</a:t>
            </a:r>
            <a:endParaRPr lang="en-US" sz="2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6"/>
          <p:cNvSpPr>
            <a:spLocks noGrp="1"/>
          </p:cNvSpPr>
          <p:nvPr>
            <p:ph idx="1"/>
          </p:nvPr>
        </p:nvSpPr>
        <p:spPr>
          <a:xfrm>
            <a:off x="304800" y="1700807"/>
            <a:ext cx="8686800" cy="4176117"/>
          </a:xfrm>
        </p:spPr>
        <p:txBody>
          <a:bodyPr/>
          <a:lstStyle/>
          <a:p>
            <a:pPr>
              <a:spcBef>
                <a:spcPct val="0"/>
              </a:spcBef>
              <a:buClr>
                <a:srgbClr val="3366FF"/>
              </a:buClr>
              <a:buSzPct val="75000"/>
              <a:buFont typeface="Wingdings" pitchFamily="2" charset="2"/>
              <a:buChar char="q"/>
            </a:pPr>
            <a:r>
              <a:rPr lang="en-GB" sz="2800" dirty="0" smtClean="0"/>
              <a:t>Currently 63 HMOs and about 8000 registered HCPs</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HMOs also offer services in the organised private sector; government is working on making insurance cover compulsory in this sector</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Maternal and Child Health Project covers women and children in twelve states (1.6 million in total)</a:t>
            </a:r>
          </a:p>
          <a:p>
            <a:pPr>
              <a:spcBef>
                <a:spcPct val="0"/>
              </a:spcBef>
            </a:pPr>
            <a:endParaRPr lang="en-GB" sz="2800" dirty="0" smtClean="0"/>
          </a:p>
          <a:p>
            <a:pPr>
              <a:spcBef>
                <a:spcPct val="0"/>
              </a:spcBef>
            </a:pPr>
            <a:endParaRPr lang="en-GB" sz="2800" dirty="0" smtClean="0"/>
          </a:p>
          <a:p>
            <a:pPr>
              <a:spcBef>
                <a:spcPct val="0"/>
              </a:spcBef>
            </a:pPr>
            <a:endParaRPr lang="en-GB" sz="2800" dirty="0" smtClean="0"/>
          </a:p>
          <a:p>
            <a:pPr>
              <a:buFont typeface="Wingdings" pitchFamily="2" charset="2"/>
              <a:buChar char="§"/>
            </a:pPr>
            <a:endParaRPr lang="en-US" dirty="0" smtClean="0"/>
          </a:p>
        </p:txBody>
      </p:sp>
      <p:sp>
        <p:nvSpPr>
          <p:cNvPr id="16386" name="Rectangle 5"/>
          <p:cNvSpPr>
            <a:spLocks noGrp="1"/>
          </p:cNvSpPr>
          <p:nvPr>
            <p:ph type="title"/>
          </p:nvPr>
        </p:nvSpPr>
        <p:spPr>
          <a:xfrm>
            <a:off x="304800" y="457200"/>
            <a:ext cx="8686800" cy="595536"/>
          </a:xfrm>
        </p:spPr>
        <p:txBody>
          <a:bodyPr>
            <a:normAutofit fontScale="90000"/>
          </a:bodyPr>
          <a:lstStyle/>
          <a:p>
            <a:r>
              <a:rPr lang="en-US" sz="2800" dirty="0" smtClean="0">
                <a:solidFill>
                  <a:srgbClr val="0066FF"/>
                </a:solidFill>
              </a:rPr>
              <a:t>NIGERIA’S NATIONAL HEALTH INSURANCE SCHEME (NHIS)</a:t>
            </a:r>
            <a:endParaRPr lang="en-US"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6"/>
          <p:cNvSpPr>
            <a:spLocks noGrp="1"/>
          </p:cNvSpPr>
          <p:nvPr>
            <p:ph idx="1"/>
          </p:nvPr>
        </p:nvSpPr>
        <p:spPr>
          <a:xfrm>
            <a:off x="304800" y="1571625"/>
            <a:ext cx="8686800" cy="4305300"/>
          </a:xfrm>
        </p:spPr>
        <p:txBody>
          <a:bodyPr>
            <a:normAutofit/>
          </a:bodyPr>
          <a:lstStyle/>
          <a:p>
            <a:pPr>
              <a:spcBef>
                <a:spcPct val="0"/>
              </a:spcBef>
              <a:buClr>
                <a:srgbClr val="3366FF"/>
              </a:buClr>
              <a:buSzPct val="75000"/>
              <a:buFont typeface="Wingdings" pitchFamily="2" charset="2"/>
              <a:buChar char="q"/>
            </a:pPr>
            <a:r>
              <a:rPr lang="en-GB" sz="2800" dirty="0" smtClean="0"/>
              <a:t>TISHIP (Tertiary Institutions Social Health Insurance Programme) launched recently</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Government plans voluntary CBHI scheme for urban self employed and rural communities for 2011, supported by philanthropists, government and donor agencies</a:t>
            </a:r>
          </a:p>
          <a:p>
            <a:pPr>
              <a:spcBef>
                <a:spcPct val="0"/>
              </a:spcBef>
            </a:pPr>
            <a:endParaRPr lang="en-GB" sz="2800" dirty="0" smtClean="0"/>
          </a:p>
          <a:p>
            <a:pPr>
              <a:spcBef>
                <a:spcPct val="0"/>
              </a:spcBef>
            </a:pPr>
            <a:endParaRPr lang="en-GB" sz="2800" dirty="0" smtClean="0"/>
          </a:p>
          <a:p>
            <a:pPr>
              <a:spcBef>
                <a:spcPct val="0"/>
              </a:spcBef>
            </a:pPr>
            <a:endParaRPr lang="en-GB" sz="2800" dirty="0" smtClean="0"/>
          </a:p>
          <a:p>
            <a:pPr>
              <a:buFont typeface="Wingdings" pitchFamily="2" charset="2"/>
              <a:buChar char="§"/>
            </a:pPr>
            <a:endParaRPr lang="en-US" dirty="0" smtClean="0"/>
          </a:p>
        </p:txBody>
      </p:sp>
      <p:sp>
        <p:nvSpPr>
          <p:cNvPr id="17410" name="Rectangle 5"/>
          <p:cNvSpPr>
            <a:spLocks noGrp="1"/>
          </p:cNvSpPr>
          <p:nvPr>
            <p:ph type="title"/>
          </p:nvPr>
        </p:nvSpPr>
        <p:spPr>
          <a:xfrm>
            <a:off x="304800" y="457200"/>
            <a:ext cx="8686800" cy="667544"/>
          </a:xfrm>
        </p:spPr>
        <p:txBody>
          <a:bodyPr>
            <a:normAutofit fontScale="90000"/>
          </a:bodyPr>
          <a:lstStyle/>
          <a:p>
            <a:r>
              <a:rPr lang="en-US" sz="2800" dirty="0" smtClean="0">
                <a:solidFill>
                  <a:srgbClr val="0066FF"/>
                </a:solidFill>
              </a:rPr>
              <a:t>NIGERIA’S NATIONAL HEALTH INSURANCE SCHEME (NHIS)</a:t>
            </a:r>
            <a:endParaRPr lang="en-US" sz="28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260350"/>
            <a:ext cx="7772400" cy="936625"/>
          </a:xfrm>
        </p:spPr>
        <p:txBody>
          <a:bodyPr>
            <a:normAutofit/>
          </a:bodyPr>
          <a:lstStyle/>
          <a:p>
            <a:r>
              <a:rPr lang="en-GB" sz="2000" dirty="0" smtClean="0">
                <a:solidFill>
                  <a:srgbClr val="0066FF"/>
                </a:solidFill>
                <a:effectLst/>
              </a:rPr>
              <a:t>Performance against Carrin and James framework</a:t>
            </a:r>
          </a:p>
        </p:txBody>
      </p:sp>
      <p:graphicFrame>
        <p:nvGraphicFramePr>
          <p:cNvPr id="4" name="Content Placeholder 3"/>
          <p:cNvGraphicFramePr>
            <a:graphicFrameLocks noGrp="1"/>
          </p:cNvGraphicFramePr>
          <p:nvPr>
            <p:ph idx="1"/>
          </p:nvPr>
        </p:nvGraphicFramePr>
        <p:xfrm>
          <a:off x="539552" y="1340768"/>
          <a:ext cx="8064895" cy="4456381"/>
        </p:xfrm>
        <a:graphic>
          <a:graphicData uri="http://schemas.openxmlformats.org/drawingml/2006/table">
            <a:tbl>
              <a:tblPr firstRow="1" bandRow="1">
                <a:tableStyleId>{2A488322-F2BA-4B5B-9748-0D474271808F}</a:tableStyleId>
              </a:tblPr>
              <a:tblGrid>
                <a:gridCol w="4109995"/>
                <a:gridCol w="1977450"/>
                <a:gridCol w="1977450"/>
              </a:tblGrid>
              <a:tr h="306486">
                <a:tc>
                  <a:txBody>
                    <a:bodyPr/>
                    <a:lstStyle/>
                    <a:p>
                      <a:r>
                        <a:rPr lang="en-GB" sz="1600" dirty="0" smtClean="0"/>
                        <a:t>Performance</a:t>
                      </a:r>
                      <a:r>
                        <a:rPr lang="en-GB" sz="1600" baseline="0" dirty="0" smtClean="0"/>
                        <a:t> indicator</a:t>
                      </a:r>
                      <a:endParaRPr lang="en-GB" sz="1600" dirty="0"/>
                    </a:p>
                  </a:txBody>
                  <a:tcPr/>
                </a:tc>
                <a:tc>
                  <a:txBody>
                    <a:bodyPr/>
                    <a:lstStyle/>
                    <a:p>
                      <a:pPr algn="r"/>
                      <a:r>
                        <a:rPr lang="en-GB" sz="1600" dirty="0" smtClean="0"/>
                        <a:t>Target/benchmark</a:t>
                      </a:r>
                      <a:endParaRPr lang="en-GB" sz="1600" dirty="0"/>
                    </a:p>
                  </a:txBody>
                  <a:tcPr/>
                </a:tc>
                <a:tc>
                  <a:txBody>
                    <a:bodyPr/>
                    <a:lstStyle/>
                    <a:p>
                      <a:pPr algn="r"/>
                      <a:r>
                        <a:rPr lang="en-GB" sz="1600" dirty="0" smtClean="0"/>
                        <a:t>NHIS</a:t>
                      </a:r>
                      <a:endParaRPr lang="en-GB" sz="1600" dirty="0"/>
                    </a:p>
                  </a:txBody>
                  <a:tcPr/>
                </a:tc>
              </a:tr>
              <a:tr h="306486">
                <a:tc>
                  <a:txBody>
                    <a:bodyPr/>
                    <a:lstStyle/>
                    <a:p>
                      <a:r>
                        <a:rPr lang="en-GB" sz="1600" dirty="0" smtClean="0"/>
                        <a:t>% population covered</a:t>
                      </a:r>
                      <a:endParaRPr lang="en-GB" sz="1600" dirty="0"/>
                    </a:p>
                  </a:txBody>
                  <a:tcPr/>
                </a:tc>
                <a:tc>
                  <a:txBody>
                    <a:bodyPr/>
                    <a:lstStyle/>
                    <a:p>
                      <a:pPr algn="r"/>
                      <a:r>
                        <a:rPr lang="en-GB" sz="1600" dirty="0" smtClean="0"/>
                        <a:t>100%</a:t>
                      </a:r>
                      <a:endParaRPr lang="en-GB" sz="1600" dirty="0"/>
                    </a:p>
                  </a:txBody>
                  <a:tcPr/>
                </a:tc>
                <a:tc>
                  <a:txBody>
                    <a:bodyPr/>
                    <a:lstStyle/>
                    <a:p>
                      <a:pPr algn="r"/>
                      <a:r>
                        <a:rPr lang="en-GB" sz="1600" dirty="0" smtClean="0"/>
                        <a:t>3.7%</a:t>
                      </a:r>
                      <a:endParaRPr lang="en-GB" sz="1600" dirty="0"/>
                    </a:p>
                  </a:txBody>
                  <a:tcPr/>
                </a:tc>
              </a:tr>
              <a:tr h="306486">
                <a:tc>
                  <a:txBody>
                    <a:bodyPr/>
                    <a:lstStyle/>
                    <a:p>
                      <a:r>
                        <a:rPr lang="en-GB" sz="1600" dirty="0" smtClean="0"/>
                        <a:t>Ratio prepaid contributions to THE</a:t>
                      </a:r>
                      <a:endParaRPr lang="en-GB" sz="1600" dirty="0"/>
                    </a:p>
                  </a:txBody>
                  <a:tcPr/>
                </a:tc>
                <a:tc>
                  <a:txBody>
                    <a:bodyPr/>
                    <a:lstStyle/>
                    <a:p>
                      <a:pPr algn="r"/>
                      <a:r>
                        <a:rPr lang="en-GB" sz="1600" dirty="0" smtClean="0"/>
                        <a:t>&gt;70%</a:t>
                      </a:r>
                      <a:endParaRPr lang="en-GB" sz="1600" dirty="0"/>
                    </a:p>
                  </a:txBody>
                  <a:tcPr/>
                </a:tc>
                <a:tc>
                  <a:txBody>
                    <a:bodyPr/>
                    <a:lstStyle/>
                    <a:p>
                      <a:pPr algn="r"/>
                      <a:r>
                        <a:rPr lang="en-GB" sz="1600" dirty="0" smtClean="0"/>
                        <a:t>30.3%</a:t>
                      </a:r>
                      <a:endParaRPr lang="en-GB" sz="1600" dirty="0"/>
                    </a:p>
                  </a:txBody>
                  <a:tcPr/>
                </a:tc>
              </a:tr>
              <a:tr h="433021">
                <a:tc>
                  <a:txBody>
                    <a:bodyPr/>
                    <a:lstStyle/>
                    <a:p>
                      <a:r>
                        <a:rPr lang="en-GB" sz="1600" dirty="0" smtClean="0"/>
                        <a:t>% households with catastrophic expenditure</a:t>
                      </a:r>
                      <a:endParaRPr lang="en-GB" sz="1600" dirty="0"/>
                    </a:p>
                  </a:txBody>
                  <a:tcPr/>
                </a:tc>
                <a:tc>
                  <a:txBody>
                    <a:bodyPr/>
                    <a:lstStyle/>
                    <a:p>
                      <a:pPr algn="r"/>
                      <a:r>
                        <a:rPr lang="en-GB" sz="1600" dirty="0" smtClean="0"/>
                        <a:t>OOPs &lt;15% THE</a:t>
                      </a:r>
                      <a:endParaRPr lang="en-GB" sz="1600" dirty="0"/>
                    </a:p>
                  </a:txBody>
                  <a:tcPr/>
                </a:tc>
                <a:tc>
                  <a:txBody>
                    <a:bodyPr/>
                    <a:lstStyle/>
                    <a:p>
                      <a:pPr algn="r"/>
                      <a:r>
                        <a:rPr lang="en-GB" sz="1600" dirty="0" smtClean="0"/>
                        <a:t>90.3%</a:t>
                      </a:r>
                      <a:endParaRPr lang="en-GB" sz="1600" dirty="0"/>
                    </a:p>
                  </a:txBody>
                  <a:tcPr/>
                </a:tc>
              </a:tr>
              <a:tr h="306486">
                <a:tc>
                  <a:txBody>
                    <a:bodyPr/>
                    <a:lstStyle/>
                    <a:p>
                      <a:r>
                        <a:rPr lang="en-GB" sz="1600" dirty="0" smtClean="0"/>
                        <a:t>Membership compulsory?</a:t>
                      </a:r>
                      <a:endParaRPr lang="en-GB" sz="1600" dirty="0"/>
                    </a:p>
                  </a:txBody>
                  <a:tcPr/>
                </a:tc>
                <a:tc>
                  <a:txBody>
                    <a:bodyPr/>
                    <a:lstStyle/>
                    <a:p>
                      <a:pPr algn="r"/>
                      <a:r>
                        <a:rPr lang="en-GB" sz="1600" dirty="0" smtClean="0"/>
                        <a:t>Yes</a:t>
                      </a:r>
                      <a:endParaRPr lang="en-GB" sz="1600" dirty="0"/>
                    </a:p>
                  </a:txBody>
                  <a:tcPr/>
                </a:tc>
                <a:tc>
                  <a:txBody>
                    <a:bodyPr/>
                    <a:lstStyle/>
                    <a:p>
                      <a:pPr algn="r"/>
                      <a:r>
                        <a:rPr lang="en-GB" sz="1600" dirty="0" smtClean="0"/>
                        <a:t>Yes</a:t>
                      </a:r>
                      <a:endParaRPr lang="en-GB" sz="1600" dirty="0"/>
                    </a:p>
                  </a:txBody>
                  <a:tcPr/>
                </a:tc>
              </a:tr>
              <a:tr h="306486">
                <a:tc>
                  <a:txBody>
                    <a:bodyPr/>
                    <a:lstStyle/>
                    <a:p>
                      <a:r>
                        <a:rPr lang="en-GB" sz="1600" dirty="0" smtClean="0"/>
                        <a:t>Dependents</a:t>
                      </a:r>
                      <a:r>
                        <a:rPr lang="en-GB" sz="1600" baseline="0" dirty="0" smtClean="0"/>
                        <a:t> compulsorily insured?</a:t>
                      </a:r>
                      <a:endParaRPr lang="en-GB" sz="1600" dirty="0"/>
                    </a:p>
                  </a:txBody>
                  <a:tcPr/>
                </a:tc>
                <a:tc>
                  <a:txBody>
                    <a:bodyPr/>
                    <a:lstStyle/>
                    <a:p>
                      <a:pPr algn="r"/>
                      <a:r>
                        <a:rPr lang="en-GB" sz="1600" dirty="0" smtClean="0"/>
                        <a:t>Yes</a:t>
                      </a:r>
                      <a:endParaRPr lang="en-GB" sz="1600" dirty="0"/>
                    </a:p>
                  </a:txBody>
                  <a:tcPr/>
                </a:tc>
                <a:tc>
                  <a:txBody>
                    <a:bodyPr/>
                    <a:lstStyle/>
                    <a:p>
                      <a:pPr algn="r"/>
                      <a:r>
                        <a:rPr lang="en-GB" sz="1600" dirty="0" smtClean="0"/>
                        <a:t>Yes</a:t>
                      </a:r>
                      <a:endParaRPr lang="en-GB" sz="1600" dirty="0"/>
                    </a:p>
                  </a:txBody>
                  <a:tcPr/>
                </a:tc>
              </a:tr>
              <a:tr h="306486">
                <a:tc>
                  <a:txBody>
                    <a:bodyPr/>
                    <a:lstStyle/>
                    <a:p>
                      <a:r>
                        <a:rPr lang="en-GB" sz="1600" dirty="0" smtClean="0"/>
                        <a:t>Multiple funds?</a:t>
                      </a:r>
                      <a:endParaRPr lang="en-GB" sz="1600" dirty="0"/>
                    </a:p>
                  </a:txBody>
                  <a:tcPr/>
                </a:tc>
                <a:tc>
                  <a:txBody>
                    <a:bodyPr/>
                    <a:lstStyle/>
                    <a:p>
                      <a:pPr algn="r"/>
                      <a:r>
                        <a:rPr lang="en-GB" sz="1600" dirty="0" smtClean="0"/>
                        <a:t>No/Yes</a:t>
                      </a:r>
                      <a:endParaRPr lang="en-GB" sz="1600" dirty="0"/>
                    </a:p>
                  </a:txBody>
                  <a:tcPr/>
                </a:tc>
                <a:tc>
                  <a:txBody>
                    <a:bodyPr/>
                    <a:lstStyle/>
                    <a:p>
                      <a:pPr algn="r"/>
                      <a:r>
                        <a:rPr lang="en-GB" sz="1600" dirty="0" smtClean="0"/>
                        <a:t>Yes</a:t>
                      </a:r>
                      <a:endParaRPr lang="en-GB" sz="1600" dirty="0"/>
                    </a:p>
                  </a:txBody>
                  <a:tcPr/>
                </a:tc>
              </a:tr>
              <a:tr h="306486">
                <a:tc>
                  <a:txBody>
                    <a:bodyPr/>
                    <a:lstStyle/>
                    <a:p>
                      <a:r>
                        <a:rPr lang="en-GB" sz="1600" dirty="0" smtClean="0"/>
                        <a:t>If yes, risk equalisation measures?</a:t>
                      </a:r>
                      <a:endParaRPr lang="en-GB" sz="1600" dirty="0"/>
                    </a:p>
                  </a:txBody>
                  <a:tcPr/>
                </a:tc>
                <a:tc>
                  <a:txBody>
                    <a:bodyPr/>
                    <a:lstStyle/>
                    <a:p>
                      <a:pPr algn="r"/>
                      <a:r>
                        <a:rPr lang="en-GB" sz="1600" dirty="0" smtClean="0"/>
                        <a:t>Yes</a:t>
                      </a:r>
                      <a:endParaRPr lang="en-GB" sz="1600" dirty="0"/>
                    </a:p>
                  </a:txBody>
                  <a:tcPr/>
                </a:tc>
                <a:tc>
                  <a:txBody>
                    <a:bodyPr/>
                    <a:lstStyle/>
                    <a:p>
                      <a:pPr algn="r"/>
                      <a:r>
                        <a:rPr lang="en-GB" sz="1600" dirty="0" smtClean="0"/>
                        <a:t>Partially</a:t>
                      </a:r>
                      <a:endParaRPr lang="en-GB" sz="1600" dirty="0"/>
                    </a:p>
                  </a:txBody>
                  <a:tcPr/>
                </a:tc>
              </a:tr>
              <a:tr h="306486">
                <a:tc>
                  <a:txBody>
                    <a:bodyPr/>
                    <a:lstStyle/>
                    <a:p>
                      <a:r>
                        <a:rPr lang="en-GB" sz="1600" dirty="0" smtClean="0"/>
                        <a:t>Efficiency incentives for</a:t>
                      </a:r>
                      <a:r>
                        <a:rPr lang="en-GB" sz="1600" baseline="0" dirty="0" smtClean="0"/>
                        <a:t> risk pools?</a:t>
                      </a:r>
                      <a:endParaRPr lang="en-GB" sz="1600" dirty="0"/>
                    </a:p>
                  </a:txBody>
                  <a:tcPr/>
                </a:tc>
                <a:tc>
                  <a:txBody>
                    <a:bodyPr/>
                    <a:lstStyle/>
                    <a:p>
                      <a:pPr algn="r"/>
                      <a:r>
                        <a:rPr lang="en-GB" sz="1600" dirty="0" smtClean="0"/>
                        <a:t>Yes</a:t>
                      </a:r>
                      <a:endParaRPr lang="en-GB" sz="1600" dirty="0"/>
                    </a:p>
                  </a:txBody>
                  <a:tcPr/>
                </a:tc>
                <a:tc>
                  <a:txBody>
                    <a:bodyPr/>
                    <a:lstStyle/>
                    <a:p>
                      <a:pPr algn="r"/>
                      <a:r>
                        <a:rPr lang="en-GB" sz="1600" dirty="0" smtClean="0"/>
                        <a:t>Yes</a:t>
                      </a:r>
                      <a:endParaRPr lang="en-GB" sz="1600" dirty="0"/>
                    </a:p>
                  </a:txBody>
                  <a:tcPr/>
                </a:tc>
              </a:tr>
              <a:tr h="306486">
                <a:tc>
                  <a:txBody>
                    <a:bodyPr/>
                    <a:lstStyle/>
                    <a:p>
                      <a:r>
                        <a:rPr lang="en-GB" sz="1600" dirty="0" smtClean="0"/>
                        <a:t>E</a:t>
                      </a:r>
                      <a:r>
                        <a:rPr lang="en-GB" sz="1600" baseline="0" dirty="0" smtClean="0"/>
                        <a:t>xplicit efficiency and equity criteria?</a:t>
                      </a:r>
                      <a:endParaRPr lang="en-GB" sz="1600" dirty="0"/>
                    </a:p>
                  </a:txBody>
                  <a:tcPr/>
                </a:tc>
                <a:tc>
                  <a:txBody>
                    <a:bodyPr/>
                    <a:lstStyle/>
                    <a:p>
                      <a:pPr algn="r"/>
                      <a:r>
                        <a:rPr lang="en-GB" sz="1600" dirty="0" smtClean="0"/>
                        <a:t>Yes</a:t>
                      </a:r>
                      <a:endParaRPr lang="en-GB" sz="1600" dirty="0"/>
                    </a:p>
                  </a:txBody>
                  <a:tcPr/>
                </a:tc>
                <a:tc>
                  <a:txBody>
                    <a:bodyPr/>
                    <a:lstStyle/>
                    <a:p>
                      <a:pPr algn="r"/>
                      <a:r>
                        <a:rPr lang="en-GB" sz="1600" dirty="0" smtClean="0"/>
                        <a:t>No</a:t>
                      </a:r>
                      <a:endParaRPr lang="en-GB" sz="1600" dirty="0"/>
                    </a:p>
                  </a:txBody>
                  <a:tcPr/>
                </a:tc>
              </a:tr>
              <a:tr h="306486">
                <a:tc>
                  <a:txBody>
                    <a:bodyPr/>
                    <a:lstStyle/>
                    <a:p>
                      <a:r>
                        <a:rPr lang="en-GB" sz="1600" dirty="0" smtClean="0"/>
                        <a:t>Monitoring mechanisms in place?</a:t>
                      </a:r>
                      <a:endParaRPr lang="en-GB" sz="1600" dirty="0"/>
                    </a:p>
                  </a:txBody>
                  <a:tcPr/>
                </a:tc>
                <a:tc>
                  <a:txBody>
                    <a:bodyPr/>
                    <a:lstStyle/>
                    <a:p>
                      <a:pPr algn="r"/>
                      <a:r>
                        <a:rPr lang="en-GB" sz="1600" dirty="0" smtClean="0"/>
                        <a:t>Yes</a:t>
                      </a:r>
                      <a:endParaRPr lang="en-GB" sz="1600" dirty="0"/>
                    </a:p>
                  </a:txBody>
                  <a:tcPr/>
                </a:tc>
                <a:tc>
                  <a:txBody>
                    <a:bodyPr/>
                    <a:lstStyle/>
                    <a:p>
                      <a:pPr algn="r"/>
                      <a:r>
                        <a:rPr lang="en-GB" sz="1600" dirty="0" smtClean="0"/>
                        <a:t>Yes</a:t>
                      </a:r>
                      <a:endParaRPr lang="en-GB" sz="1600" dirty="0"/>
                    </a:p>
                  </a:txBody>
                  <a:tcPr/>
                </a:tc>
              </a:tr>
              <a:tr h="306486">
                <a:tc>
                  <a:txBody>
                    <a:bodyPr/>
                    <a:lstStyle/>
                    <a:p>
                      <a:r>
                        <a:rPr lang="en-GB" sz="1600" dirty="0" smtClean="0"/>
                        <a:t>Incentives to</a:t>
                      </a:r>
                      <a:r>
                        <a:rPr lang="en-GB" sz="1600" baseline="0" dirty="0" smtClean="0"/>
                        <a:t> provide appropriate care?</a:t>
                      </a:r>
                      <a:endParaRPr lang="en-GB" sz="1600" dirty="0"/>
                    </a:p>
                  </a:txBody>
                  <a:tcPr/>
                </a:tc>
                <a:tc>
                  <a:txBody>
                    <a:bodyPr/>
                    <a:lstStyle/>
                    <a:p>
                      <a:pPr algn="r"/>
                      <a:r>
                        <a:rPr lang="en-GB" sz="1600" dirty="0" smtClean="0"/>
                        <a:t>Yes</a:t>
                      </a:r>
                      <a:endParaRPr lang="en-GB" sz="1600" dirty="0"/>
                    </a:p>
                  </a:txBody>
                  <a:tcPr/>
                </a:tc>
                <a:tc>
                  <a:txBody>
                    <a:bodyPr/>
                    <a:lstStyle/>
                    <a:p>
                      <a:pPr algn="r"/>
                      <a:r>
                        <a:rPr lang="en-GB" sz="1600" dirty="0" smtClean="0"/>
                        <a:t>Partially</a:t>
                      </a:r>
                      <a:endParaRPr lang="en-GB" sz="1600" dirty="0"/>
                    </a:p>
                  </a:txBody>
                  <a:tcPr/>
                </a:tc>
              </a:tr>
              <a:tr h="250697">
                <a:tc>
                  <a:txBody>
                    <a:bodyPr/>
                    <a:lstStyle/>
                    <a:p>
                      <a:r>
                        <a:rPr lang="en-GB" sz="1600" dirty="0" smtClean="0"/>
                        <a:t>% of expenditure on administrative costs</a:t>
                      </a:r>
                      <a:endParaRPr lang="en-GB" sz="1600" dirty="0"/>
                    </a:p>
                  </a:txBody>
                  <a:tcPr/>
                </a:tc>
                <a:tc>
                  <a:txBody>
                    <a:bodyPr/>
                    <a:lstStyle/>
                    <a:p>
                      <a:pPr algn="r"/>
                      <a:r>
                        <a:rPr lang="en-GB" sz="1600" dirty="0" smtClean="0"/>
                        <a:t>6-7%</a:t>
                      </a:r>
                      <a:endParaRPr lang="en-GB" sz="1600" dirty="0"/>
                    </a:p>
                  </a:txBody>
                  <a:tcPr/>
                </a:tc>
                <a:tc>
                  <a:txBody>
                    <a:bodyPr/>
                    <a:lstStyle/>
                    <a:p>
                      <a:pPr algn="r"/>
                      <a:r>
                        <a:rPr lang="en-GB" sz="1600" dirty="0" smtClean="0"/>
                        <a:t>20%</a:t>
                      </a:r>
                      <a:endParaRPr lang="en-GB" sz="1600" dirty="0"/>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260350"/>
            <a:ext cx="7772400" cy="936625"/>
          </a:xfrm>
        </p:spPr>
        <p:txBody>
          <a:bodyPr>
            <a:normAutofit fontScale="90000"/>
          </a:bodyPr>
          <a:lstStyle/>
          <a:p>
            <a:r>
              <a:rPr lang="en-GB" sz="2800" dirty="0" smtClean="0">
                <a:solidFill>
                  <a:srgbClr val="0066FF"/>
                </a:solidFill>
                <a:effectLst/>
              </a:rPr>
              <a:t>Performance against extended framework</a:t>
            </a:r>
          </a:p>
        </p:txBody>
      </p:sp>
      <p:graphicFrame>
        <p:nvGraphicFramePr>
          <p:cNvPr id="4" name="Content Placeholder 3"/>
          <p:cNvGraphicFramePr>
            <a:graphicFrameLocks noGrp="1"/>
          </p:cNvGraphicFramePr>
          <p:nvPr>
            <p:ph idx="1"/>
          </p:nvPr>
        </p:nvGraphicFramePr>
        <p:xfrm>
          <a:off x="539750" y="1196975"/>
          <a:ext cx="7992690" cy="4779008"/>
        </p:xfrm>
        <a:graphic>
          <a:graphicData uri="http://schemas.openxmlformats.org/drawingml/2006/table">
            <a:tbl>
              <a:tblPr firstRow="1" bandRow="1">
                <a:tableStyleId>{93296810-A885-4BE3-A3E7-6D5BEEA58F35}</a:tableStyleId>
              </a:tblPr>
              <a:tblGrid>
                <a:gridCol w="4131487"/>
                <a:gridCol w="1351421"/>
                <a:gridCol w="2509782"/>
              </a:tblGrid>
              <a:tr h="409892">
                <a:tc>
                  <a:txBody>
                    <a:bodyPr/>
                    <a:lstStyle/>
                    <a:p>
                      <a:pPr algn="l"/>
                      <a:r>
                        <a:rPr lang="en-GB" sz="1600" dirty="0" smtClean="0"/>
                        <a:t>Performance</a:t>
                      </a:r>
                      <a:r>
                        <a:rPr lang="en-GB" sz="1600" baseline="0" dirty="0" smtClean="0"/>
                        <a:t> indicator</a:t>
                      </a:r>
                      <a:endParaRPr lang="en-GB" sz="1600" dirty="0"/>
                    </a:p>
                  </a:txBody>
                  <a:tcPr/>
                </a:tc>
                <a:tc>
                  <a:txBody>
                    <a:bodyPr/>
                    <a:lstStyle/>
                    <a:p>
                      <a:pPr algn="ctr"/>
                      <a:r>
                        <a:rPr lang="en-GB" sz="1600" dirty="0" smtClean="0"/>
                        <a:t>Target/</a:t>
                      </a:r>
                    </a:p>
                    <a:p>
                      <a:pPr algn="ctr"/>
                      <a:r>
                        <a:rPr lang="en-GB" sz="1600" dirty="0" smtClean="0"/>
                        <a:t>benchmark</a:t>
                      </a:r>
                      <a:endParaRPr lang="en-GB" sz="1600" dirty="0"/>
                    </a:p>
                  </a:txBody>
                  <a:tcPr/>
                </a:tc>
                <a:tc>
                  <a:txBody>
                    <a:bodyPr/>
                    <a:lstStyle/>
                    <a:p>
                      <a:pPr algn="ctr"/>
                      <a:r>
                        <a:rPr lang="en-GB" sz="1600" dirty="0" smtClean="0"/>
                        <a:t>Nigeria</a:t>
                      </a:r>
                      <a:endParaRPr lang="en-GB" sz="1600" dirty="0"/>
                    </a:p>
                  </a:txBody>
                  <a:tcPr/>
                </a:tc>
              </a:tr>
              <a:tr h="409892">
                <a:tc>
                  <a:txBody>
                    <a:bodyPr/>
                    <a:lstStyle/>
                    <a:p>
                      <a:r>
                        <a:rPr lang="en-GB" sz="1600" dirty="0" smtClean="0"/>
                        <a:t>COMMUNITY BASED HEALTH INSURANCE SCHEMES</a:t>
                      </a:r>
                      <a:endParaRPr lang="en-GB" sz="1600" dirty="0"/>
                    </a:p>
                  </a:txBody>
                  <a:tcPr/>
                </a:tc>
                <a:tc>
                  <a:txBody>
                    <a:bodyPr/>
                    <a:lstStyle/>
                    <a:p>
                      <a:pPr algn="l"/>
                      <a:endParaRPr lang="en-GB" sz="1600" dirty="0"/>
                    </a:p>
                  </a:txBody>
                  <a:tcPr/>
                </a:tc>
                <a:tc>
                  <a:txBody>
                    <a:bodyPr/>
                    <a:lstStyle/>
                    <a:p>
                      <a:pPr algn="l"/>
                      <a:endParaRPr lang="en-GB" sz="1600" dirty="0"/>
                    </a:p>
                  </a:txBody>
                  <a:tcPr/>
                </a:tc>
              </a:tr>
              <a:tr h="409892">
                <a:tc>
                  <a:txBody>
                    <a:bodyPr/>
                    <a:lstStyle/>
                    <a:p>
                      <a:r>
                        <a:rPr lang="en-GB" sz="1600" dirty="0" smtClean="0"/>
                        <a:t>Number of schemes</a:t>
                      </a:r>
                      <a:endParaRPr lang="en-GB" sz="1600" dirty="0"/>
                    </a:p>
                  </a:txBody>
                  <a:tcPr/>
                </a:tc>
                <a:tc>
                  <a:txBody>
                    <a:bodyPr/>
                    <a:lstStyle/>
                    <a:p>
                      <a:pPr algn="l"/>
                      <a:r>
                        <a:rPr lang="en-GB" sz="1600" dirty="0" smtClean="0"/>
                        <a:t>-</a:t>
                      </a:r>
                    </a:p>
                  </a:txBody>
                  <a:tcPr/>
                </a:tc>
                <a:tc>
                  <a:txBody>
                    <a:bodyPr/>
                    <a:lstStyle/>
                    <a:p>
                      <a:pPr algn="l"/>
                      <a:r>
                        <a:rPr lang="en-GB" sz="1600" dirty="0" smtClean="0"/>
                        <a:t>Not</a:t>
                      </a:r>
                      <a:r>
                        <a:rPr lang="en-GB" sz="1600" baseline="0" dirty="0" smtClean="0"/>
                        <a:t> known but very few</a:t>
                      </a:r>
                      <a:endParaRPr lang="en-GB" sz="1600" dirty="0"/>
                    </a:p>
                  </a:txBody>
                  <a:tcPr/>
                </a:tc>
              </a:tr>
              <a:tr h="409892">
                <a:tc>
                  <a:txBody>
                    <a:bodyPr/>
                    <a:lstStyle/>
                    <a:p>
                      <a:r>
                        <a:rPr lang="en-GB" sz="1600" dirty="0" smtClean="0"/>
                        <a:t>%</a:t>
                      </a:r>
                      <a:r>
                        <a:rPr lang="en-GB" sz="1600" baseline="0" dirty="0" smtClean="0"/>
                        <a:t> of informal sector population covered</a:t>
                      </a:r>
                      <a:endParaRPr lang="en-GB" sz="1600" dirty="0"/>
                    </a:p>
                  </a:txBody>
                  <a:tcPr/>
                </a:tc>
                <a:tc>
                  <a:txBody>
                    <a:bodyPr/>
                    <a:lstStyle/>
                    <a:p>
                      <a:pPr algn="l"/>
                      <a:r>
                        <a:rPr lang="en-GB" sz="1600" dirty="0" smtClean="0"/>
                        <a:t>25%</a:t>
                      </a:r>
                      <a:endParaRPr lang="en-GB" sz="1600" dirty="0"/>
                    </a:p>
                  </a:txBody>
                  <a:tcPr/>
                </a:tc>
                <a:tc>
                  <a:txBody>
                    <a:bodyPr/>
                    <a:lstStyle/>
                    <a:p>
                      <a:pPr algn="l"/>
                      <a:r>
                        <a:rPr lang="en-GB" sz="1600" dirty="0" smtClean="0"/>
                        <a:t>Not</a:t>
                      </a:r>
                      <a:r>
                        <a:rPr lang="en-GB" sz="1600" baseline="0" dirty="0" smtClean="0"/>
                        <a:t> known but very small</a:t>
                      </a:r>
                      <a:endParaRPr lang="en-GB" sz="1600" dirty="0"/>
                    </a:p>
                  </a:txBody>
                  <a:tcPr/>
                </a:tc>
              </a:tr>
              <a:tr h="409892">
                <a:tc>
                  <a:txBody>
                    <a:bodyPr/>
                    <a:lstStyle/>
                    <a:p>
                      <a:r>
                        <a:rPr lang="en-GB" sz="1600" dirty="0" smtClean="0"/>
                        <a:t>HUMAN</a:t>
                      </a:r>
                      <a:r>
                        <a:rPr lang="en-GB" sz="1600" baseline="0" dirty="0" smtClean="0"/>
                        <a:t> RESOURCES FOR HEALTH</a:t>
                      </a:r>
                      <a:endParaRPr lang="en-GB" sz="1600" dirty="0"/>
                    </a:p>
                  </a:txBody>
                  <a:tcPr/>
                </a:tc>
                <a:tc>
                  <a:txBody>
                    <a:bodyPr/>
                    <a:lstStyle/>
                    <a:p>
                      <a:pPr algn="l"/>
                      <a:endParaRPr lang="en-GB" sz="1600" dirty="0"/>
                    </a:p>
                  </a:txBody>
                  <a:tcPr/>
                </a:tc>
                <a:tc>
                  <a:txBody>
                    <a:bodyPr/>
                    <a:lstStyle/>
                    <a:p>
                      <a:pPr algn="l"/>
                      <a:endParaRPr lang="en-GB" sz="1600" dirty="0"/>
                    </a:p>
                  </a:txBody>
                  <a:tcPr/>
                </a:tc>
              </a:tr>
              <a:tr h="409892">
                <a:tc>
                  <a:txBody>
                    <a:bodyPr/>
                    <a:lstStyle/>
                    <a:p>
                      <a:r>
                        <a:rPr lang="en-GB" sz="1600" dirty="0" smtClean="0"/>
                        <a:t>Number</a:t>
                      </a:r>
                      <a:r>
                        <a:rPr lang="en-GB" sz="1600" baseline="0" dirty="0" smtClean="0"/>
                        <a:t> of health workers per 1,000 population</a:t>
                      </a:r>
                      <a:endParaRPr lang="en-GB" sz="1600" dirty="0"/>
                    </a:p>
                  </a:txBody>
                  <a:tcPr/>
                </a:tc>
                <a:tc>
                  <a:txBody>
                    <a:bodyPr/>
                    <a:lstStyle/>
                    <a:p>
                      <a:pPr algn="l"/>
                      <a:r>
                        <a:rPr lang="en-GB" sz="1600" dirty="0" smtClean="0"/>
                        <a:t>2.5</a:t>
                      </a:r>
                      <a:endParaRPr lang="en-GB" sz="1600" dirty="0"/>
                    </a:p>
                  </a:txBody>
                  <a:tcPr/>
                </a:tc>
                <a:tc>
                  <a:txBody>
                    <a:bodyPr/>
                    <a:lstStyle/>
                    <a:p>
                      <a:pPr algn="l"/>
                      <a:r>
                        <a:rPr lang="en-GB" sz="1600" dirty="0" smtClean="0"/>
                        <a:t>2.3 (2000-09 average)</a:t>
                      </a:r>
                    </a:p>
                    <a:p>
                      <a:pPr algn="l"/>
                      <a:r>
                        <a:rPr lang="en-GB" sz="1600" dirty="0" smtClean="0"/>
                        <a:t>(0.4 physicians; 1.6 nurses and midwives, 0.3 other)</a:t>
                      </a:r>
                      <a:endParaRPr lang="en-GB" sz="1600" dirty="0"/>
                    </a:p>
                  </a:txBody>
                  <a:tcPr/>
                </a:tc>
              </a:tr>
              <a:tr h="409892">
                <a:tc>
                  <a:txBody>
                    <a:bodyPr/>
                    <a:lstStyle/>
                    <a:p>
                      <a:r>
                        <a:rPr lang="en-GB" sz="1600" dirty="0" smtClean="0"/>
                        <a:t>TOTAL</a:t>
                      </a:r>
                      <a:r>
                        <a:rPr lang="en-GB" sz="1600" baseline="0" dirty="0" smtClean="0"/>
                        <a:t> HEALTH EXPENDITURE</a:t>
                      </a:r>
                      <a:endParaRPr lang="en-GB" sz="1600" dirty="0"/>
                    </a:p>
                  </a:txBody>
                  <a:tcPr/>
                </a:tc>
                <a:tc>
                  <a:txBody>
                    <a:bodyPr/>
                    <a:lstStyle/>
                    <a:p>
                      <a:pPr algn="l"/>
                      <a:endParaRPr lang="en-GB" sz="1600" dirty="0"/>
                    </a:p>
                  </a:txBody>
                  <a:tcPr/>
                </a:tc>
                <a:tc>
                  <a:txBody>
                    <a:bodyPr/>
                    <a:lstStyle/>
                    <a:p>
                      <a:pPr algn="l"/>
                      <a:endParaRPr lang="en-GB" sz="1600" dirty="0"/>
                    </a:p>
                  </a:txBody>
                  <a:tcPr/>
                </a:tc>
              </a:tr>
              <a:tr h="409892">
                <a:tc>
                  <a:txBody>
                    <a:bodyPr/>
                    <a:lstStyle/>
                    <a:p>
                      <a:r>
                        <a:rPr lang="en-GB" sz="1600" dirty="0" smtClean="0"/>
                        <a:t>Total health expenditure</a:t>
                      </a:r>
                      <a:endParaRPr lang="en-GB" sz="1600" dirty="0"/>
                    </a:p>
                  </a:txBody>
                  <a:tcPr/>
                </a:tc>
                <a:tc>
                  <a:txBody>
                    <a:bodyPr/>
                    <a:lstStyle/>
                    <a:p>
                      <a:pPr algn="l"/>
                      <a:r>
                        <a:rPr lang="en-GB" sz="1600" dirty="0" smtClean="0"/>
                        <a:t>$120</a:t>
                      </a:r>
                      <a:endParaRPr lang="en-GB" sz="1600" dirty="0"/>
                    </a:p>
                  </a:txBody>
                  <a:tcPr/>
                </a:tc>
                <a:tc>
                  <a:txBody>
                    <a:bodyPr/>
                    <a:lstStyle/>
                    <a:p>
                      <a:pPr algn="l"/>
                      <a:r>
                        <a:rPr lang="en-GB" sz="1600" dirty="0" smtClean="0"/>
                        <a:t>$59 (2000)</a:t>
                      </a:r>
                    </a:p>
                    <a:p>
                      <a:pPr algn="l"/>
                      <a:r>
                        <a:rPr lang="en-GB" sz="1600" dirty="0" smtClean="0"/>
                        <a:t>$131 (2007)</a:t>
                      </a:r>
                      <a:endParaRPr lang="en-GB" sz="1600" dirty="0"/>
                    </a:p>
                  </a:txBody>
                  <a:tcPr/>
                </a:tc>
              </a:tr>
              <a:tr h="409892">
                <a:tc>
                  <a:txBody>
                    <a:bodyPr/>
                    <a:lstStyle/>
                    <a:p>
                      <a:r>
                        <a:rPr lang="en-GB" sz="1600" dirty="0" smtClean="0"/>
                        <a:t>Government</a:t>
                      </a:r>
                      <a:r>
                        <a:rPr lang="en-GB" sz="1600" baseline="0" dirty="0" smtClean="0"/>
                        <a:t> h</a:t>
                      </a:r>
                      <a:r>
                        <a:rPr lang="en-GB" sz="1600" dirty="0" smtClean="0"/>
                        <a:t>ealth expenditure as % of  total government expenditure</a:t>
                      </a:r>
                      <a:endParaRPr lang="en-GB" sz="1600" dirty="0"/>
                    </a:p>
                  </a:txBody>
                  <a:tcPr/>
                </a:tc>
                <a:tc>
                  <a:txBody>
                    <a:bodyPr/>
                    <a:lstStyle/>
                    <a:p>
                      <a:pPr algn="l"/>
                      <a:r>
                        <a:rPr lang="en-GB" sz="1600" dirty="0" smtClean="0"/>
                        <a:t>15%</a:t>
                      </a:r>
                      <a:endParaRPr lang="en-GB" sz="1600" dirty="0"/>
                    </a:p>
                  </a:txBody>
                  <a:tcPr/>
                </a:tc>
                <a:tc>
                  <a:txBody>
                    <a:bodyPr/>
                    <a:lstStyle/>
                    <a:p>
                      <a:pPr algn="l"/>
                      <a:r>
                        <a:rPr lang="en-GB" sz="1600" dirty="0" smtClean="0"/>
                        <a:t>6.5% (2007)</a:t>
                      </a:r>
                      <a:endParaRPr lang="en-GB" sz="1600"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6"/>
          <p:cNvSpPr>
            <a:spLocks noGrp="1"/>
          </p:cNvSpPr>
          <p:nvPr>
            <p:ph idx="1"/>
          </p:nvPr>
        </p:nvSpPr>
        <p:spPr>
          <a:xfrm>
            <a:off x="304800" y="1554163"/>
            <a:ext cx="8686800" cy="4538662"/>
          </a:xfrm>
        </p:spPr>
        <p:txBody>
          <a:bodyPr/>
          <a:lstStyle/>
          <a:p>
            <a:pPr>
              <a:spcBef>
                <a:spcPct val="0"/>
              </a:spcBef>
              <a:buClr>
                <a:srgbClr val="3366FF"/>
              </a:buClr>
              <a:buSzPct val="75000"/>
              <a:buFont typeface="Wingdings" pitchFamily="2" charset="2"/>
              <a:buChar char="q"/>
            </a:pPr>
            <a:r>
              <a:rPr lang="en-GB" sz="2800" dirty="0" smtClean="0"/>
              <a:t>The performance of the NHIS in the core functions of revenue collection, pooling and purchasing has been poor</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Population coverage is low</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Small prepayment proportions and high out-of-pocket payments suggest that many people are still expending a major part of their income on health care</a:t>
            </a:r>
          </a:p>
          <a:p>
            <a:pPr>
              <a:buFont typeface="Wingdings" pitchFamily="2" charset="2"/>
              <a:buChar char="§"/>
            </a:pPr>
            <a:endParaRPr lang="en-US" dirty="0" smtClean="0"/>
          </a:p>
        </p:txBody>
      </p:sp>
      <p:sp>
        <p:nvSpPr>
          <p:cNvPr id="19458" name="Rectangle 5"/>
          <p:cNvSpPr>
            <a:spLocks noGrp="1"/>
          </p:cNvSpPr>
          <p:nvPr>
            <p:ph type="title"/>
          </p:nvPr>
        </p:nvSpPr>
        <p:spPr>
          <a:xfrm>
            <a:off x="304800" y="457200"/>
            <a:ext cx="8686800" cy="595536"/>
          </a:xfrm>
        </p:spPr>
        <p:txBody>
          <a:bodyPr/>
          <a:lstStyle/>
          <a:p>
            <a:r>
              <a:rPr lang="en-US" sz="2800" dirty="0" smtClean="0">
                <a:solidFill>
                  <a:srgbClr val="0033CC"/>
                </a:solidFill>
              </a:rPr>
              <a:t>KEY FINDINGS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6"/>
          <p:cNvSpPr>
            <a:spLocks noGrp="1"/>
          </p:cNvSpPr>
          <p:nvPr>
            <p:ph idx="1"/>
          </p:nvPr>
        </p:nvSpPr>
        <p:spPr>
          <a:xfrm>
            <a:off x="304800" y="1554163"/>
            <a:ext cx="8686800" cy="4538662"/>
          </a:xfrm>
        </p:spPr>
        <p:txBody>
          <a:bodyPr>
            <a:normAutofit lnSpcReduction="10000"/>
          </a:bodyPr>
          <a:lstStyle/>
          <a:p>
            <a:pPr>
              <a:spcBef>
                <a:spcPct val="0"/>
              </a:spcBef>
              <a:buClr>
                <a:srgbClr val="3366FF"/>
              </a:buClr>
              <a:buSzPct val="75000"/>
              <a:buFont typeface="Wingdings" pitchFamily="2" charset="2"/>
              <a:buChar char="q"/>
            </a:pPr>
            <a:r>
              <a:rPr lang="en-GB" sz="2800" dirty="0" smtClean="0"/>
              <a:t>The arrangements for risk pooling are not adequately addressed, increasing the likelihood of pool fragmentation</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The benefit package does not appear to have been subject to analysis of cost effectiveness or explicit equity criteria</a:t>
            </a:r>
          </a:p>
          <a:p>
            <a:pPr>
              <a:spcBef>
                <a:spcPct val="0"/>
              </a:spcBef>
              <a:buClr>
                <a:srgbClr val="3366FF"/>
              </a:buClr>
              <a:buSzPct val="75000"/>
              <a:buFont typeface="Wingdings" pitchFamily="2" charset="2"/>
              <a:buChar char="q"/>
            </a:pPr>
            <a:endParaRPr lang="en-GB" sz="2800" dirty="0" smtClean="0"/>
          </a:p>
          <a:p>
            <a:pPr>
              <a:spcBef>
                <a:spcPct val="0"/>
              </a:spcBef>
              <a:buClr>
                <a:srgbClr val="3366FF"/>
              </a:buClr>
              <a:buSzPct val="75000"/>
              <a:buFont typeface="Wingdings" pitchFamily="2" charset="2"/>
              <a:buChar char="q"/>
            </a:pPr>
            <a:r>
              <a:rPr lang="en-GB" sz="2800" dirty="0" smtClean="0"/>
              <a:t>There are high administrative costs although competition among HMOs may drive them down in the long run</a:t>
            </a:r>
          </a:p>
          <a:p>
            <a:pPr>
              <a:buFont typeface="Wingdings" pitchFamily="2" charset="2"/>
              <a:buChar char="§"/>
            </a:pPr>
            <a:endParaRPr lang="en-US" dirty="0" smtClean="0"/>
          </a:p>
        </p:txBody>
      </p:sp>
      <p:sp>
        <p:nvSpPr>
          <p:cNvPr id="20482" name="Rectangle 5"/>
          <p:cNvSpPr>
            <a:spLocks noGrp="1"/>
          </p:cNvSpPr>
          <p:nvPr>
            <p:ph type="title"/>
          </p:nvPr>
        </p:nvSpPr>
        <p:spPr>
          <a:xfrm>
            <a:off x="304800" y="457200"/>
            <a:ext cx="8686800" cy="595536"/>
          </a:xfrm>
        </p:spPr>
        <p:txBody>
          <a:bodyPr/>
          <a:lstStyle/>
          <a:p>
            <a:r>
              <a:rPr lang="en-GB" sz="2800" dirty="0" smtClean="0">
                <a:solidFill>
                  <a:srgbClr val="0033CC"/>
                </a:solidFill>
              </a:rPr>
              <a:t>KEY FINDINGS</a:t>
            </a:r>
            <a:endParaRPr lang="en-US" sz="28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642938"/>
            <a:ext cx="7772400" cy="337790"/>
          </a:xfrm>
        </p:spPr>
        <p:txBody>
          <a:bodyPr>
            <a:normAutofit fontScale="90000"/>
          </a:bodyPr>
          <a:lstStyle/>
          <a:p>
            <a:r>
              <a:rPr lang="en-GB" sz="2800" dirty="0" smtClean="0">
                <a:solidFill>
                  <a:srgbClr val="0033CC"/>
                </a:solidFill>
                <a:effectLst/>
              </a:rPr>
              <a:t>Key findings</a:t>
            </a:r>
          </a:p>
        </p:txBody>
      </p:sp>
      <p:sp>
        <p:nvSpPr>
          <p:cNvPr id="22531" name="Rectangle 3"/>
          <p:cNvSpPr>
            <a:spLocks noGrp="1" noChangeArrowheads="1"/>
          </p:cNvSpPr>
          <p:nvPr>
            <p:ph idx="1"/>
          </p:nvPr>
        </p:nvSpPr>
        <p:spPr>
          <a:xfrm>
            <a:off x="685800" y="1412776"/>
            <a:ext cx="7772400" cy="4895949"/>
          </a:xfrm>
        </p:spPr>
        <p:txBody>
          <a:bodyPr/>
          <a:lstStyle/>
          <a:p>
            <a:pPr>
              <a:spcBef>
                <a:spcPct val="0"/>
              </a:spcBef>
              <a:buClr>
                <a:srgbClr val="3366FF"/>
              </a:buClr>
              <a:buSzPct val="75000"/>
              <a:buFont typeface="Wingdings" pitchFamily="2" charset="2"/>
              <a:buChar char="q"/>
            </a:pPr>
            <a:r>
              <a:rPr lang="en-GB" sz="2400" dirty="0" smtClean="0"/>
              <a:t>While some of the limitations of the NHIS are due to its design, they also reflect:</a:t>
            </a:r>
          </a:p>
          <a:p>
            <a:pPr>
              <a:spcBef>
                <a:spcPct val="0"/>
              </a:spcBef>
              <a:buClr>
                <a:srgbClr val="3366FF"/>
              </a:buClr>
              <a:buSzPct val="75000"/>
              <a:buFont typeface="Wingdings" pitchFamily="2" charset="2"/>
              <a:buChar char="q"/>
            </a:pPr>
            <a:endParaRPr lang="en-GB" sz="2400" dirty="0" smtClean="0"/>
          </a:p>
          <a:p>
            <a:pPr lvl="1">
              <a:spcBef>
                <a:spcPct val="0"/>
              </a:spcBef>
              <a:buClr>
                <a:srgbClr val="3366FF"/>
              </a:buClr>
              <a:buSzPct val="75000"/>
              <a:buFont typeface="Wingdings" pitchFamily="2" charset="2"/>
              <a:buChar char="q"/>
            </a:pPr>
            <a:r>
              <a:rPr lang="en-GB" sz="2000" dirty="0" smtClean="0"/>
              <a:t>the limited number of successful CBHI schemes in the urban informal sector and among rural communities on which to build</a:t>
            </a:r>
          </a:p>
          <a:p>
            <a:pPr lvl="1">
              <a:spcBef>
                <a:spcPct val="0"/>
              </a:spcBef>
              <a:buClr>
                <a:srgbClr val="3366FF"/>
              </a:buClr>
              <a:buSzPct val="75000"/>
              <a:buFont typeface="Wingdings" pitchFamily="2" charset="2"/>
              <a:buChar char="q"/>
            </a:pPr>
            <a:endParaRPr lang="en-GB" sz="2000" dirty="0" smtClean="0"/>
          </a:p>
          <a:p>
            <a:pPr lvl="1">
              <a:spcBef>
                <a:spcPct val="0"/>
              </a:spcBef>
              <a:buClr>
                <a:srgbClr val="3366FF"/>
              </a:buClr>
              <a:buSzPct val="75000"/>
              <a:buFont typeface="Wingdings" pitchFamily="2" charset="2"/>
              <a:buChar char="q"/>
            </a:pPr>
            <a:r>
              <a:rPr lang="en-GB" sz="2000" dirty="0" smtClean="0"/>
              <a:t>ill resourced health care delivery, as indicated by limited human resources for health</a:t>
            </a:r>
          </a:p>
          <a:p>
            <a:pPr lvl="1">
              <a:spcBef>
                <a:spcPct val="0"/>
              </a:spcBef>
              <a:buClr>
                <a:srgbClr val="3366FF"/>
              </a:buClr>
              <a:buSzPct val="75000"/>
              <a:buFont typeface="Wingdings" pitchFamily="2" charset="2"/>
              <a:buChar char="q"/>
            </a:pPr>
            <a:endParaRPr lang="en-GB" sz="2000" dirty="0" smtClean="0"/>
          </a:p>
          <a:p>
            <a:pPr lvl="1">
              <a:spcBef>
                <a:spcPct val="0"/>
              </a:spcBef>
              <a:buClr>
                <a:srgbClr val="3366FF"/>
              </a:buClr>
              <a:buSzPct val="75000"/>
              <a:buFont typeface="Wingdings" pitchFamily="2" charset="2"/>
              <a:buChar char="q"/>
            </a:pPr>
            <a:r>
              <a:rPr lang="en-GB" sz="2000" dirty="0" smtClean="0"/>
              <a:t>low health care expenditure, partly reflecting low prioritisation of health care by government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642938"/>
            <a:ext cx="7772400" cy="337790"/>
          </a:xfrm>
        </p:spPr>
        <p:txBody>
          <a:bodyPr>
            <a:normAutofit fontScale="90000"/>
          </a:bodyPr>
          <a:lstStyle/>
          <a:p>
            <a:r>
              <a:rPr lang="en-GB" sz="2800" dirty="0" smtClean="0">
                <a:solidFill>
                  <a:srgbClr val="0033CC"/>
                </a:solidFill>
                <a:effectLst/>
              </a:rPr>
              <a:t>Conclusions</a:t>
            </a:r>
          </a:p>
        </p:txBody>
      </p:sp>
      <p:sp>
        <p:nvSpPr>
          <p:cNvPr id="23555" name="Rectangle 3"/>
          <p:cNvSpPr>
            <a:spLocks noGrp="1" noChangeArrowheads="1"/>
          </p:cNvSpPr>
          <p:nvPr>
            <p:ph idx="1"/>
          </p:nvPr>
        </p:nvSpPr>
        <p:spPr>
          <a:xfrm>
            <a:off x="685800" y="1412776"/>
            <a:ext cx="7772400" cy="4895949"/>
          </a:xfrm>
        </p:spPr>
        <p:txBody>
          <a:bodyPr>
            <a:normAutofit fontScale="92500" lnSpcReduction="10000"/>
          </a:bodyPr>
          <a:lstStyle/>
          <a:p>
            <a:pPr>
              <a:spcBef>
                <a:spcPct val="0"/>
              </a:spcBef>
              <a:buClr>
                <a:srgbClr val="3366FF"/>
              </a:buClr>
              <a:buSzPct val="75000"/>
              <a:buNone/>
            </a:pPr>
            <a:r>
              <a:rPr lang="en-GB" sz="2400" dirty="0" smtClean="0"/>
              <a:t>Our findings suggests:</a:t>
            </a:r>
          </a:p>
          <a:p>
            <a:pPr>
              <a:spcBef>
                <a:spcPct val="0"/>
              </a:spcBef>
              <a:buClr>
                <a:srgbClr val="3366FF"/>
              </a:buClr>
              <a:buSzPct val="75000"/>
              <a:buFont typeface="Wingdings" pitchFamily="2" charset="2"/>
              <a:buChar char="q"/>
            </a:pPr>
            <a:endParaRPr lang="en-GB" sz="1200" dirty="0" smtClean="0"/>
          </a:p>
          <a:p>
            <a:pPr>
              <a:spcBef>
                <a:spcPct val="0"/>
              </a:spcBef>
              <a:buClr>
                <a:srgbClr val="3366FF"/>
              </a:buClr>
              <a:buSzPct val="75000"/>
              <a:buFont typeface="Wingdings" pitchFamily="2" charset="2"/>
              <a:buChar char="q"/>
            </a:pPr>
            <a:r>
              <a:rPr lang="en-GB" sz="2400" dirty="0" smtClean="0"/>
              <a:t>That resource constraints may be a limiting factor in achieving universal coverage</a:t>
            </a:r>
          </a:p>
          <a:p>
            <a:pPr>
              <a:spcBef>
                <a:spcPct val="0"/>
              </a:spcBef>
              <a:buClr>
                <a:srgbClr val="3366FF"/>
              </a:buClr>
              <a:buSzPct val="75000"/>
              <a:buFont typeface="Wingdings" pitchFamily="2" charset="2"/>
              <a:buChar char="q"/>
            </a:pPr>
            <a:endParaRPr lang="en-GB" sz="1200" dirty="0" smtClean="0"/>
          </a:p>
          <a:p>
            <a:pPr>
              <a:spcBef>
                <a:spcPct val="0"/>
              </a:spcBef>
              <a:buClr>
                <a:srgbClr val="3366FF"/>
              </a:buClr>
              <a:buSzPct val="75000"/>
              <a:buFont typeface="Wingdings" pitchFamily="2" charset="2"/>
              <a:buChar char="q"/>
            </a:pPr>
            <a:r>
              <a:rPr lang="en-GB" sz="2400" dirty="0" smtClean="0"/>
              <a:t>That successful CBHI schemes in the urban informal sector and among rural communities may significantly improve chances of  attaining universal health coverage  in resource constrained environments</a:t>
            </a:r>
          </a:p>
          <a:p>
            <a:pPr>
              <a:spcBef>
                <a:spcPct val="0"/>
              </a:spcBef>
              <a:buClr>
                <a:srgbClr val="3366FF"/>
              </a:buClr>
              <a:buSzPct val="75000"/>
              <a:buFont typeface="Wingdings" pitchFamily="2" charset="2"/>
              <a:buChar char="q"/>
            </a:pPr>
            <a:endParaRPr lang="en-GB" sz="1200" dirty="0" smtClean="0"/>
          </a:p>
          <a:p>
            <a:pPr>
              <a:spcBef>
                <a:spcPct val="0"/>
              </a:spcBef>
              <a:buClr>
                <a:srgbClr val="3366FF"/>
              </a:buClr>
              <a:buSzPct val="75000"/>
              <a:buFont typeface="Wingdings" pitchFamily="2" charset="2"/>
              <a:buChar char="q"/>
            </a:pPr>
            <a:r>
              <a:rPr lang="en-GB" sz="2400" dirty="0" smtClean="0"/>
              <a:t>That higher prioritisation of health care by governments as evidenced by higher government health care expenditures may increase chances of achieving universal health coverage</a:t>
            </a:r>
          </a:p>
          <a:p>
            <a:pPr>
              <a:spcBef>
                <a:spcPct val="0"/>
              </a:spcBef>
              <a:buClr>
                <a:srgbClr val="3366FF"/>
              </a:buClr>
              <a:buSzPct val="75000"/>
              <a:buNone/>
            </a:pPr>
            <a:endParaRPr lang="en-GB" sz="2400" dirty="0" smtClean="0"/>
          </a:p>
          <a:p>
            <a:pPr>
              <a:spcBef>
                <a:spcPct val="0"/>
              </a:spcBef>
              <a:buClr>
                <a:srgbClr val="3366FF"/>
              </a:buClr>
              <a:buSzPct val="75000"/>
              <a:buFont typeface="Wingdings" pitchFamily="2" charset="2"/>
              <a:buChar char="q"/>
            </a:pPr>
            <a:r>
              <a:rPr lang="en-GB" sz="2400" dirty="0" smtClean="0"/>
              <a:t>That the Nigeria Health Insurance Scheme will benefit from a review of the design especially in the areas of benefit design and risk pooling arrangements</a:t>
            </a:r>
          </a:p>
          <a:p>
            <a:pPr>
              <a:spcBef>
                <a:spcPct val="0"/>
              </a:spcBef>
              <a:buClr>
                <a:srgbClr val="3366FF"/>
              </a:buClr>
              <a:buSzPct val="75000"/>
              <a:buFont typeface="Wingdings" pitchFamily="2" charset="2"/>
              <a:buChar char="q"/>
            </a:pPr>
            <a:endParaRPr lang="en-GB" sz="24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523528"/>
          </a:xfrm>
        </p:spPr>
        <p:txBody>
          <a:bodyPr>
            <a:normAutofit/>
          </a:bodyPr>
          <a:lstStyle/>
          <a:p>
            <a:r>
              <a:rPr lang="en-US" sz="2800" dirty="0" smtClean="0">
                <a:solidFill>
                  <a:srgbClr val="0070C0"/>
                </a:solidFill>
                <a:effectLst/>
              </a:rPr>
              <a:t>REFERENCES</a:t>
            </a:r>
            <a:endParaRPr lang="en-US" sz="2800" dirty="0">
              <a:solidFill>
                <a:srgbClr val="0070C0"/>
              </a:solidFill>
              <a:effectLst/>
            </a:endParaRPr>
          </a:p>
        </p:txBody>
      </p:sp>
      <p:sp>
        <p:nvSpPr>
          <p:cNvPr id="3" name="Content Placeholder 2"/>
          <p:cNvSpPr>
            <a:spLocks noGrp="1"/>
          </p:cNvSpPr>
          <p:nvPr>
            <p:ph idx="1"/>
          </p:nvPr>
        </p:nvSpPr>
        <p:spPr>
          <a:xfrm>
            <a:off x="304800" y="1052736"/>
            <a:ext cx="8686800" cy="5472608"/>
          </a:xfrm>
        </p:spPr>
        <p:txBody>
          <a:bodyPr>
            <a:normAutofit fontScale="62500" lnSpcReduction="20000"/>
          </a:bodyPr>
          <a:lstStyle/>
          <a:p>
            <a:pPr>
              <a:buNone/>
            </a:pPr>
            <a:r>
              <a:rPr lang="en-GB" sz="1200" b="1" dirty="0" smtClean="0"/>
              <a:t>	</a:t>
            </a:r>
            <a:r>
              <a:rPr lang="en-GB" sz="1400" dirty="0" smtClean="0"/>
              <a:t> Carrin, G., Doetinchem, O., Kirigia, J. &amp; </a:t>
            </a:r>
            <a:r>
              <a:rPr lang="en-GB" sz="1400" dirty="0" err="1" smtClean="0"/>
              <a:t>Musango</a:t>
            </a:r>
            <a:r>
              <a:rPr lang="en-GB" sz="1400" dirty="0" smtClean="0"/>
              <a:t>, L. 2008, December 3, 2008-last update</a:t>
            </a:r>
            <a:r>
              <a:rPr lang="en-GB" sz="1400" i="1" dirty="0" smtClean="0"/>
              <a:t>, Social health insurance: how feasible is its expansion in the African region?</a:t>
            </a:r>
            <a:r>
              <a:rPr lang="en-GB" sz="1400" dirty="0" smtClean="0"/>
              <a:t> [Homepage of International Institute of Social Studies of Erasmus University Rotterdam], [Online]. Available: </a:t>
            </a:r>
            <a:r>
              <a:rPr lang="en-GB" sz="1400" u="sng" dirty="0" smtClean="0">
                <a:hlinkClick r:id="rId2"/>
              </a:rPr>
              <a:t>http://www.iss.nl/DevISSues/Articles/Social-health-insurance-how-feasible-is-its-expansion-in-the-African-region</a:t>
            </a:r>
            <a:r>
              <a:rPr lang="en-GB" sz="1400" dirty="0" smtClean="0"/>
              <a:t> [2009, August 3] .</a:t>
            </a:r>
          </a:p>
          <a:p>
            <a:pPr>
              <a:buNone/>
            </a:pPr>
            <a:endParaRPr lang="en-US" sz="1400" dirty="0" smtClean="0"/>
          </a:p>
          <a:p>
            <a:pPr>
              <a:buNone/>
            </a:pPr>
            <a:r>
              <a:rPr lang="en-GB" sz="1400" dirty="0" smtClean="0"/>
              <a:t>	Carrin, G., Evans, D. &amp; Xu, K. 2007, "Designing health financing policy towards universal coverage", </a:t>
            </a:r>
            <a:r>
              <a:rPr lang="en-GB" sz="1400" i="1" dirty="0" smtClean="0"/>
              <a:t>Bulletin of the World Health Organization, </a:t>
            </a:r>
            <a:r>
              <a:rPr lang="en-GB" sz="1400" dirty="0" smtClean="0"/>
              <a:t>vol. 85, no. 9, pp. 652. </a:t>
            </a:r>
          </a:p>
          <a:p>
            <a:pPr>
              <a:buNone/>
            </a:pPr>
            <a:endParaRPr lang="en-US" sz="1400" dirty="0" smtClean="0"/>
          </a:p>
          <a:p>
            <a:pPr>
              <a:buNone/>
            </a:pPr>
            <a:r>
              <a:rPr lang="en-GB" sz="1400" dirty="0" smtClean="0"/>
              <a:t>	Carrin, G. &amp; James, C. 2005, "Key performance indicators for the implementation of social health insurance", </a:t>
            </a:r>
            <a:r>
              <a:rPr lang="en-GB" sz="1400" i="1" dirty="0" smtClean="0"/>
              <a:t>Applied Health Economics and Health Policy, </a:t>
            </a:r>
            <a:r>
              <a:rPr lang="en-GB" sz="1400" dirty="0" smtClean="0"/>
              <a:t>vol. 4, no. 1, pp. 15-22. </a:t>
            </a:r>
          </a:p>
          <a:p>
            <a:endParaRPr lang="en-US" sz="1400" dirty="0" smtClean="0"/>
          </a:p>
          <a:p>
            <a:pPr>
              <a:buNone/>
            </a:pPr>
            <a:r>
              <a:rPr lang="en-GB" sz="1400" dirty="0" smtClean="0"/>
              <a:t>	Carrin, G., James, C., Adelhardt, M., Doetinchem, O., Eriki, P., Hassan, M., van den Hombergh, H., Kirigia, J., Koemm, B., Korte, R., Krech, R., Lankers, C., van Lente, J., Maina, T., Malonza, K., Mathauer, I., Mboya Okeyo, T., Muchiri, S., Mumani, Z., Nganda, B., Nyikal, J., Onsongo, J., Rakuom, C., Schramm, B., Scheil-Adlung, X., Stierle, F., Whitaker, D. &amp; Zipperer, M. 2007, "Health financing reform in Kenya - Assessing the social health insurance proposal", </a:t>
            </a:r>
            <a:r>
              <a:rPr lang="en-GB" sz="1400" i="1" dirty="0" smtClean="0"/>
              <a:t>South African Medical Journal, </a:t>
            </a:r>
            <a:r>
              <a:rPr lang="en-GB" sz="1400" dirty="0" smtClean="0"/>
              <a:t>vol. 97, no. 2, pp. 130- Gottret, P. &amp; Schieber, G. 2006, </a:t>
            </a:r>
            <a:r>
              <a:rPr lang="en-GB" sz="1400" i="1" dirty="0" smtClean="0"/>
              <a:t>Health financing revisited: a practitioners guide, </a:t>
            </a:r>
            <a:r>
              <a:rPr lang="en-GB" sz="1400" dirty="0" smtClean="0"/>
              <a:t>The World Bank, Washington DC. </a:t>
            </a:r>
            <a:endParaRPr lang="en-US" sz="1400" dirty="0" smtClean="0"/>
          </a:p>
          <a:p>
            <a:pPr>
              <a:buNone/>
            </a:pPr>
            <a:r>
              <a:rPr lang="en-GB" sz="1400" dirty="0" smtClean="0"/>
              <a:t>	</a:t>
            </a:r>
          </a:p>
          <a:p>
            <a:pPr>
              <a:buNone/>
            </a:pPr>
            <a:r>
              <a:rPr lang="en-GB" sz="1400" dirty="0" smtClean="0"/>
              <a:t>	</a:t>
            </a:r>
            <a:r>
              <a:rPr lang="en-GB" sz="1400" dirty="0" smtClean="0"/>
              <a:t>CIA World </a:t>
            </a:r>
            <a:r>
              <a:rPr lang="en-GB" sz="1400" dirty="0" err="1" smtClean="0"/>
              <a:t>Factbook</a:t>
            </a:r>
            <a:r>
              <a:rPr lang="en-GB" sz="1400" dirty="0" smtClean="0"/>
              <a:t>, 2011</a:t>
            </a:r>
          </a:p>
          <a:p>
            <a:pPr>
              <a:buNone/>
            </a:pPr>
            <a:endParaRPr lang="en-GB" sz="1400" dirty="0" smtClean="0"/>
          </a:p>
          <a:p>
            <a:pPr>
              <a:buNone/>
            </a:pPr>
            <a:r>
              <a:rPr lang="en-GB" sz="1400" dirty="0" smtClean="0"/>
              <a:t>	Hsiao</a:t>
            </a:r>
            <a:r>
              <a:rPr lang="en-GB" sz="1400" dirty="0" smtClean="0"/>
              <a:t>, W.C. &amp; Shaw, R.P. 2007, </a:t>
            </a:r>
            <a:r>
              <a:rPr lang="en-GB" sz="1400" i="1" dirty="0" smtClean="0"/>
              <a:t>Social Health Insurance for Developing Nations, </a:t>
            </a:r>
            <a:r>
              <a:rPr lang="en-GB" sz="1400" dirty="0" smtClean="0"/>
              <a:t>The World Bank, Washington DC. </a:t>
            </a:r>
          </a:p>
          <a:p>
            <a:endParaRPr lang="en-US" sz="1400" dirty="0" smtClean="0"/>
          </a:p>
          <a:p>
            <a:pPr>
              <a:buNone/>
            </a:pPr>
            <a:r>
              <a:rPr lang="en-GB" sz="1400" dirty="0" smtClean="0"/>
              <a:t>	 FRN 1999, </a:t>
            </a:r>
            <a:r>
              <a:rPr lang="en-GB" sz="1400" i="1" dirty="0" smtClean="0"/>
              <a:t>National health insurance scheme decree 1999</a:t>
            </a:r>
            <a:r>
              <a:rPr lang="en-GB" sz="1400" dirty="0" smtClean="0"/>
              <a:t>, Federal Republic of Nigeria, Nigeria. </a:t>
            </a:r>
          </a:p>
          <a:p>
            <a:pPr>
              <a:buNone/>
            </a:pPr>
            <a:endParaRPr lang="en-US" sz="1400" dirty="0" smtClean="0"/>
          </a:p>
          <a:p>
            <a:pPr>
              <a:buNone/>
            </a:pPr>
            <a:r>
              <a:rPr lang="en-GB" sz="1400" dirty="0" smtClean="0"/>
              <a:t>	FRN/NHIS 2005, </a:t>
            </a:r>
            <a:r>
              <a:rPr lang="en-GB" sz="1400" i="1" dirty="0" smtClean="0"/>
              <a:t>NHIS operational guidelines 2005, </a:t>
            </a:r>
            <a:r>
              <a:rPr lang="en-GB" sz="1400" dirty="0" smtClean="0"/>
              <a:t>National Health Insurance Scheme, Abuja, Nigeria. </a:t>
            </a:r>
          </a:p>
          <a:p>
            <a:pPr>
              <a:buNone/>
            </a:pPr>
            <a:endParaRPr lang="en-US" sz="1400" dirty="0" smtClean="0"/>
          </a:p>
          <a:p>
            <a:pPr>
              <a:buNone/>
            </a:pPr>
            <a:r>
              <a:rPr lang="en-GB" sz="1400" dirty="0" smtClean="0"/>
              <a:t>	McIntyredle, D. 2007, </a:t>
            </a:r>
            <a:r>
              <a:rPr lang="en-GB" sz="1400" i="1" dirty="0" smtClean="0"/>
              <a:t>Learning from experience: health financing in low-and middle-income countries, </a:t>
            </a:r>
            <a:r>
              <a:rPr lang="en-GB" sz="1400" dirty="0" smtClean="0"/>
              <a:t>Global Forum for Health Research, Geneva. </a:t>
            </a:r>
          </a:p>
          <a:p>
            <a:endParaRPr lang="en-US" sz="1400" dirty="0" smtClean="0"/>
          </a:p>
          <a:p>
            <a:pPr>
              <a:buNone/>
            </a:pPr>
            <a:r>
              <a:rPr lang="en-GB" sz="1400" dirty="0" smtClean="0"/>
              <a:t>	Muiser, J. 2007, </a:t>
            </a:r>
            <a:r>
              <a:rPr lang="en-GB" sz="1400" i="1" dirty="0" smtClean="0"/>
              <a:t>The new Dutch health insurance scheme: challenges and opportunities for better performance in health financing</a:t>
            </a:r>
            <a:r>
              <a:rPr lang="en-GB" sz="1400" dirty="0" smtClean="0"/>
              <a:t>, World Health Organization, Geneva. </a:t>
            </a:r>
          </a:p>
          <a:p>
            <a:endParaRPr lang="en-US" sz="1400" dirty="0" smtClean="0"/>
          </a:p>
          <a:p>
            <a:pPr>
              <a:buNone/>
            </a:pPr>
            <a:r>
              <a:rPr lang="en-GB" sz="1400" dirty="0" smtClean="0"/>
              <a:t>	 Preker, A.S., Carrin, G., Dror, D., Jakab, M., Hsiao, W. &amp; Arhin-Tenkorang, D. 2002, "Effectiveness of community health financing in meeting the cost of illness", </a:t>
            </a:r>
            <a:r>
              <a:rPr lang="en-GB" sz="1400" i="1" dirty="0" smtClean="0"/>
              <a:t>Bulletin of the World Health Organization, </a:t>
            </a:r>
            <a:r>
              <a:rPr lang="en-GB" sz="1400" dirty="0" smtClean="0"/>
              <a:t>vol. 80, no. 2, pp. 143-150. </a:t>
            </a:r>
          </a:p>
          <a:p>
            <a:pPr>
              <a:buNone/>
            </a:pPr>
            <a:endParaRPr lang="en-US" sz="1400" dirty="0" smtClean="0"/>
          </a:p>
          <a:p>
            <a:pPr>
              <a:buNone/>
            </a:pPr>
            <a:r>
              <a:rPr lang="en-GB" sz="1400" dirty="0" smtClean="0"/>
              <a:t>	Rannan-Eliya, R. 2009, "Strengthening health financing in partner developing countries" in </a:t>
            </a:r>
            <a:r>
              <a:rPr lang="en-GB" sz="1400" i="1" dirty="0" smtClean="0"/>
              <a:t> G8 Hokkaido Toyako Summit follow-up -Global action for health system strengthening: policy recommendations to the G8</a:t>
            </a:r>
            <a:r>
              <a:rPr lang="en-GB" sz="1400" dirty="0" smtClean="0"/>
              <a:t> Japan Centre for International Exchange, Japan, pp. 59-90. </a:t>
            </a:r>
          </a:p>
          <a:p>
            <a:pPr>
              <a:buNone/>
            </a:pPr>
            <a:endParaRPr lang="en-US" sz="1400" dirty="0" smtClean="0"/>
          </a:p>
          <a:p>
            <a:pPr>
              <a:buNone/>
            </a:pPr>
            <a:r>
              <a:rPr lang="en-GB" sz="1400" dirty="0" smtClean="0"/>
              <a:t> 	WHO 2002, </a:t>
            </a:r>
            <a:r>
              <a:rPr lang="en-GB" sz="1400" i="1" dirty="0" smtClean="0"/>
              <a:t>Mobilization of domestic resources for health: the report of Working Group 3 of the Commission on Macroeconomics and Health.</a:t>
            </a:r>
            <a:r>
              <a:rPr lang="en-GB" sz="1400" dirty="0" smtClean="0"/>
              <a:t>, World Health Organization, Geneva. </a:t>
            </a:r>
          </a:p>
          <a:p>
            <a:pPr>
              <a:buNone/>
            </a:pPr>
            <a:endParaRPr lang="en-GB" sz="1400" dirty="0" smtClean="0"/>
          </a:p>
          <a:p>
            <a:pPr>
              <a:buNone/>
            </a:pPr>
            <a:r>
              <a:rPr lang="en-GB" sz="1400" dirty="0" smtClean="0"/>
              <a:t>	WHO 2001, </a:t>
            </a:r>
            <a:r>
              <a:rPr lang="en-GB" sz="1400" i="1" dirty="0" smtClean="0"/>
              <a:t>Macroeconomics and Health: Investing in Health for Economic Development</a:t>
            </a:r>
            <a:r>
              <a:rPr lang="en-GB" sz="1400" dirty="0" smtClean="0"/>
              <a:t>, World Health Organization, Geneva. </a:t>
            </a:r>
            <a:endParaRPr lang="en-US" sz="1400" dirty="0" smtClean="0"/>
          </a:p>
          <a:p>
            <a:pPr>
              <a:buNone/>
            </a:pPr>
            <a:endParaRPr lang="en-GB" sz="1400" dirty="0" smtClean="0"/>
          </a:p>
          <a:p>
            <a:pPr>
              <a:buNone/>
            </a:pPr>
            <a:r>
              <a:rPr lang="en-GB" sz="1400" dirty="0" smtClean="0"/>
              <a:t>	World Bank 2005, </a:t>
            </a:r>
            <a:r>
              <a:rPr lang="en-GB" sz="1400" i="1" dirty="0" smtClean="0"/>
              <a:t>Nigeria health, nutrition, and population country status report (in two volumes) volume II: Main report</a:t>
            </a:r>
            <a:r>
              <a:rPr lang="en-GB" sz="1400" dirty="0" smtClean="0"/>
              <a:t>, The World Bank, Washington DC. </a:t>
            </a:r>
          </a:p>
          <a:p>
            <a:pPr>
              <a:buNone/>
            </a:pPr>
            <a:r>
              <a:rPr lang="en-GB" sz="1400" dirty="0" smtClean="0"/>
              <a:t>	</a:t>
            </a:r>
          </a:p>
          <a:p>
            <a:pPr>
              <a:buNone/>
            </a:pPr>
            <a:endParaRPr lang="en-GB" sz="1400" dirty="0" smtClean="0"/>
          </a:p>
          <a:p>
            <a:pPr>
              <a:buNone/>
            </a:pPr>
            <a:r>
              <a:rPr lang="en-GB" sz="1400" dirty="0" smtClean="0"/>
              <a:t>	</a:t>
            </a:r>
            <a:endParaRPr lang="en-US" sz="1400"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t1.gstatic.com/images?q=tbn:ANd9GcSEC6JJLBl4pXNeL_gZE478InJRsiObuYV1p4XKZAg0FfaRRNmpPA"/>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t1.gstatic.com/images?q=tbn:ANd9GcRnmlMMWyGmgSSgFwlZO0wOOITblCACRwJy17zsTjXHjnGpgnxTg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2151</TotalTime>
  <Words>1606</Words>
  <Application>Microsoft Office PowerPoint</Application>
  <PresentationFormat>On-screen Show (4:3)</PresentationFormat>
  <Paragraphs>303</Paragraphs>
  <Slides>27</Slides>
  <Notes>17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Trek</vt:lpstr>
      <vt:lpstr>UNIVERSAL HEALTH COVERAGE: AN ASSESSMENT OF A NATIONAL HEALTH INSURANCE SCHEME IN A RESOURCE-LIMITED ENVIRONMENT </vt:lpstr>
      <vt:lpstr>AIM AND OBJECTIVES</vt:lpstr>
      <vt:lpstr>Background</vt:lpstr>
      <vt:lpstr>Background</vt:lpstr>
      <vt:lpstr>Background</vt:lpstr>
      <vt:lpstr>Background</vt:lpstr>
      <vt:lpstr>BACKGROUND</vt:lpstr>
      <vt:lpstr>BACKGROUND</vt:lpstr>
      <vt:lpstr>METHODS</vt:lpstr>
      <vt:lpstr>METHODS</vt:lpstr>
      <vt:lpstr>Carrin and James framework</vt:lpstr>
      <vt:lpstr>Additional indicators</vt:lpstr>
      <vt:lpstr>Extended framework for analysis of social health insurance schemes RESOURCE CONSTRAINED ENVIRONMENTS</vt:lpstr>
      <vt:lpstr>NIGERIA’S NATIONAL HEALTH INSURANCE SCHEME (NHIS)</vt:lpstr>
      <vt:lpstr>NIGERIA’S NATIONAL HEALTH INSURANCE SCHEME (NHIS)</vt:lpstr>
      <vt:lpstr>NIGERIA’S NATIONAL HEALTH INSURANCE SCHEME (NHIS)</vt:lpstr>
      <vt:lpstr>NIGERIA’S NATIONAL HEALTH INSURANCE SCHEME (NHIS)</vt:lpstr>
      <vt:lpstr>NIGERIA’S NATIONAL HEALTH INSURANCE SCHEME (NHIS)</vt:lpstr>
      <vt:lpstr>Performance against Carrin and James framework</vt:lpstr>
      <vt:lpstr>Performance against extended framework</vt:lpstr>
      <vt:lpstr>KEY FINDINGS</vt:lpstr>
      <vt:lpstr>KEY FINDINGS</vt:lpstr>
      <vt:lpstr>Key findings</vt:lpstr>
      <vt:lpstr>Conclusions</vt:lpstr>
      <vt:lpstr>REFERENCES</vt:lpstr>
      <vt:lpstr>Slide 26</vt:lpstr>
      <vt:lpstr>Slide 27</vt:lpstr>
    </vt:vector>
  </TitlesOfParts>
  <Company>University of Aberdeen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MARKETS AND MARKET FAILURE IN HEALTH CARE</dc:title>
  <dc:creator>Newlands</dc:creator>
  <cp:lastModifiedBy>MANNY</cp:lastModifiedBy>
  <cp:revision>168</cp:revision>
  <cp:lastPrinted>2005-02-02T14:52:10Z</cp:lastPrinted>
  <dcterms:created xsi:type="dcterms:W3CDTF">2005-02-02T13:20:59Z</dcterms:created>
  <dcterms:modified xsi:type="dcterms:W3CDTF">2011-10-25T17:25:02Z</dcterms:modified>
</cp:coreProperties>
</file>