
<file path=[Content_Types].xml><?xml version="1.0" encoding="utf-8"?>
<Types xmlns="http://schemas.openxmlformats.org/package/2006/content-types">
  <Default Extension="rels" ContentType="application/vnd.openxmlformats-package.relationships+xml"/>
  <Override PartName="/ppt/diagrams/data1.xml" ContentType="application/vnd.openxmlformats-officedocument.drawingml.diagramData+xml"/>
  <Override PartName="/ppt/diagrams/quickStyle1.xml" ContentType="application/vnd.openxmlformats-officedocument.drawingml.diagramStyle+xml"/>
  <Override PartName="/ppt/slideLayouts/slideLayout1.xml" ContentType="application/vnd.openxmlformats-officedocument.presentationml.slideLayout+xml"/>
  <Default Extension="png" ContentType="image/png"/>
  <Default Extension="pict" ContentType="image/pict"/>
  <Override PartName="/ppt/diagrams/layout1.xml" ContentType="application/vnd.openxmlformats-officedocument.drawingml.diagramLayout+xml"/>
  <Default Extension="xml" ContentType="application/xml"/>
  <Default Extension="wmf" ContentType="image/x-wmf"/>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viewProps.xml" ContentType="application/vnd.openxmlformats-officedocument.presentationml.viewProps+xml"/>
  <Default Extension="pdf" ContentType="application/pdf"/>
  <Default Extension="vml" ContentType="application/vnd.openxmlformats-officedocument.vmlDrawing"/>
  <Override PartName="/ppt/presProps.xml" ContentType="application/vnd.openxmlformats-officedocument.presentationml.presProps+xml"/>
  <Override PartName="/ppt/presentation.xml" ContentType="application/vnd.openxmlformats-officedocument.presentationml.presentation.main+xml"/>
  <Default Extension="jpeg" ContentType="image/jpeg"/>
  <Default Extension="bin" ContentType="application/vnd.openxmlformats-officedocument.presentationml.printerSettings"/>
  <Override PartName="/ppt/slides/slide1.xml" ContentType="application/vnd.openxmlformats-officedocument.presentationml.slide+xml"/>
  <Override PartName="/ppt/diagrams/colors1.xml" ContentType="application/vnd.openxmlformats-officedocument.drawingml.diagramColors+xml"/>
  <Override PartName="/ppt/tableStyles.xml" ContentType="application/vnd.openxmlformats-officedocument.presentationml.tableStyles+xml"/>
  <Override PartName="/ppt/theme/theme1.xml" ContentType="application/vnd.openxmlformats-officedocument.them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notesMasterIdLst>
    <p:notesMasterId r:id="rId4"/>
  </p:notesMasterIdLst>
  <p:sldIdLst>
    <p:sldId id="256" r:id="rId2"/>
    <p:sldId id="257" r:id="rId3"/>
  </p:sldIdLst>
  <p:sldSz cx="43891200" cy="32918400"/>
  <p:notesSz cx="32099250" cy="43748325"/>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200" algn="ctr" rtl="0" fontAlgn="base">
      <a:spcBef>
        <a:spcPct val="0"/>
      </a:spcBef>
      <a:spcAft>
        <a:spcPct val="0"/>
      </a:spcAft>
      <a:defRPr sz="8600" kern="1200">
        <a:solidFill>
          <a:schemeClr val="tx1"/>
        </a:solidFill>
        <a:latin typeface="Arial" charset="0"/>
        <a:ea typeface="+mn-ea"/>
        <a:cs typeface="+mn-cs"/>
      </a:defRPr>
    </a:lvl2pPr>
    <a:lvl3pPr marL="914400" algn="ctr" rtl="0" fontAlgn="base">
      <a:spcBef>
        <a:spcPct val="0"/>
      </a:spcBef>
      <a:spcAft>
        <a:spcPct val="0"/>
      </a:spcAft>
      <a:defRPr sz="8600" kern="1200">
        <a:solidFill>
          <a:schemeClr val="tx1"/>
        </a:solidFill>
        <a:latin typeface="Arial" charset="0"/>
        <a:ea typeface="+mn-ea"/>
        <a:cs typeface="+mn-cs"/>
      </a:defRPr>
    </a:lvl3pPr>
    <a:lvl4pPr marL="1371600" algn="ctr" rtl="0" fontAlgn="base">
      <a:spcBef>
        <a:spcPct val="0"/>
      </a:spcBef>
      <a:spcAft>
        <a:spcPct val="0"/>
      </a:spcAft>
      <a:defRPr sz="8600" kern="1200">
        <a:solidFill>
          <a:schemeClr val="tx1"/>
        </a:solidFill>
        <a:latin typeface="Arial" charset="0"/>
        <a:ea typeface="+mn-ea"/>
        <a:cs typeface="+mn-cs"/>
      </a:defRPr>
    </a:lvl4pPr>
    <a:lvl5pPr marL="1828800" algn="ctr"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EAEA"/>
    <a:srgbClr val="C0C0C0"/>
    <a:srgbClr val="0046D2"/>
    <a:srgbClr val="FF0000"/>
    <a:srgbClr val="698ED9"/>
    <a:srgbClr val="A7C4FF"/>
    <a:srgbClr val="003064"/>
    <a:srgbClr val="003399"/>
    <a:srgbClr val="002164"/>
  </p:clrMru>
  <p:extLst>
    <p:ext uri="{E76CE94A-603C-4142-B9EB-6D1370010A27}">
      <p14:discardImageEditData xmlns:a="http://schemas.openxmlformats.org/drawingml/2006/main" xmlns:r="http://schemas.openxmlformats.org/officeDocument/2006/relationships" xmlns:p="http://schemas.openxmlformats.org/presentationml/2006/main" xmlns:p14="http://schemas.microsoft.com/office/powerpoint/2010/main" xmlns="" xmlns:mv="urn:schemas-microsoft-com:mac:vml" xmlns:mc="http://schemas.openxmlformats.org/markup-compatibility/2006" val="0"/>
    </p:ext>
    <p:ext uri="{D31A062A-798A-4329-ABDD-BBA856620510}">
      <p14:defaultImageDpi xmlns:a="http://schemas.openxmlformats.org/drawingml/2006/main" xmlns:r="http://schemas.openxmlformats.org/officeDocument/2006/relationships" xmlns:p="http://schemas.openxmlformats.org/presentationml/2006/main" xmlns:p14="http://schemas.microsoft.com/office/powerpoint/2010/main" xmlns=""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vertBarState="minimized">
    <p:restoredLeft sz="39370" autoAdjust="0"/>
    <p:restoredTop sz="87737" autoAdjust="0"/>
  </p:normalViewPr>
  <p:slideViewPr>
    <p:cSldViewPr snapToGrid="0">
      <p:cViewPr>
        <p:scale>
          <a:sx n="33" d="100"/>
          <a:sy n="33" d="100"/>
        </p:scale>
        <p:origin x="-288" y="-88"/>
      </p:cViewPr>
      <p:guideLst>
        <p:guide orient="horz" pos="4836"/>
        <p:guide orient="horz" pos="20196"/>
        <p:guide orient="horz" pos="2148"/>
        <p:guide pos="1382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148334-2D85-614C-8E30-83652C6679EF}"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57030933-E6E3-694A-8205-CCEC7A2C392F}">
      <dgm:prSet phldrT="[Text]" custT="1"/>
      <dgm:spPr/>
      <dgm:t>
        <a:bodyPr/>
        <a:lstStyle/>
        <a:p>
          <a:r>
            <a:rPr lang="en-US" sz="2000" b="1" dirty="0" smtClean="0">
              <a:solidFill>
                <a:schemeClr val="tx2"/>
              </a:solidFill>
            </a:rPr>
            <a:t>Stress perception</a:t>
          </a:r>
          <a:endParaRPr lang="en-US" sz="2000" b="1" dirty="0">
            <a:solidFill>
              <a:schemeClr val="tx2"/>
            </a:solidFill>
          </a:endParaRPr>
        </a:p>
      </dgm:t>
    </dgm:pt>
    <dgm:pt modelId="{AE3DBDE1-8049-8148-AEFA-5DA22786833A}" type="parTrans" cxnId="{C0456687-B282-4145-8B63-56BC7D7BB3C7}">
      <dgm:prSet/>
      <dgm:spPr/>
      <dgm:t>
        <a:bodyPr/>
        <a:lstStyle/>
        <a:p>
          <a:endParaRPr lang="en-US"/>
        </a:p>
      </dgm:t>
    </dgm:pt>
    <dgm:pt modelId="{DAC70E65-6C05-5446-989B-0264F0C3AE11}" type="sibTrans" cxnId="{C0456687-B282-4145-8B63-56BC7D7BB3C7}">
      <dgm:prSet/>
      <dgm:spPr/>
      <dgm:t>
        <a:bodyPr/>
        <a:lstStyle/>
        <a:p>
          <a:endParaRPr lang="en-US"/>
        </a:p>
      </dgm:t>
    </dgm:pt>
    <dgm:pt modelId="{270D4454-788F-374B-AF8F-F767B8DA3BD5}">
      <dgm:prSet phldrT="[Text]" custT="1"/>
      <dgm:spPr/>
      <dgm:t>
        <a:bodyPr/>
        <a:lstStyle/>
        <a:p>
          <a:r>
            <a:rPr lang="en-US" sz="2000" b="1" dirty="0" smtClean="0">
              <a:solidFill>
                <a:srgbClr val="000000"/>
              </a:solidFill>
            </a:rPr>
            <a:t>Deactivation of the hippocampus </a:t>
          </a:r>
          <a:endParaRPr lang="en-US" sz="2000" b="1" dirty="0">
            <a:solidFill>
              <a:srgbClr val="000000"/>
            </a:solidFill>
          </a:endParaRPr>
        </a:p>
      </dgm:t>
    </dgm:pt>
    <dgm:pt modelId="{B5FC2F6D-496C-4940-8267-61595BA94D30}" type="parTrans" cxnId="{761D4E3C-697F-194E-8A2F-D7C7DAA6CE56}">
      <dgm:prSet/>
      <dgm:spPr/>
      <dgm:t>
        <a:bodyPr/>
        <a:lstStyle/>
        <a:p>
          <a:endParaRPr lang="en-US"/>
        </a:p>
      </dgm:t>
    </dgm:pt>
    <dgm:pt modelId="{8C199A45-FA38-8348-AFDC-99022839F3F3}" type="sibTrans" cxnId="{761D4E3C-697F-194E-8A2F-D7C7DAA6CE56}">
      <dgm:prSet/>
      <dgm:spPr/>
      <dgm:t>
        <a:bodyPr/>
        <a:lstStyle/>
        <a:p>
          <a:endParaRPr lang="en-US"/>
        </a:p>
      </dgm:t>
    </dgm:pt>
    <dgm:pt modelId="{03AFD7DD-2179-1242-8CCF-EFA0515FCC41}">
      <dgm:prSet phldrT="[Text]" custT="1"/>
      <dgm:spPr/>
      <dgm:t>
        <a:bodyPr/>
        <a:lstStyle/>
        <a:p>
          <a:r>
            <a:rPr lang="en-US" sz="2000" b="1" dirty="0" err="1" smtClean="0">
              <a:solidFill>
                <a:srgbClr val="000000"/>
              </a:solidFill>
            </a:rPr>
            <a:t>Disinhibition</a:t>
          </a:r>
          <a:r>
            <a:rPr lang="en-US" sz="2000" b="1" dirty="0" smtClean="0">
              <a:solidFill>
                <a:srgbClr val="000000"/>
              </a:solidFill>
            </a:rPr>
            <a:t> of the HPA</a:t>
          </a:r>
          <a:endParaRPr lang="en-US" sz="2000" b="1" dirty="0">
            <a:solidFill>
              <a:srgbClr val="000000"/>
            </a:solidFill>
          </a:endParaRPr>
        </a:p>
      </dgm:t>
    </dgm:pt>
    <dgm:pt modelId="{59781A42-AE2E-BA4E-BE94-8C33CAA3A78F}" type="parTrans" cxnId="{ABEFC4C2-C751-DE43-9CE5-FBA2BF47CACA}">
      <dgm:prSet/>
      <dgm:spPr/>
      <dgm:t>
        <a:bodyPr/>
        <a:lstStyle/>
        <a:p>
          <a:endParaRPr lang="en-US"/>
        </a:p>
      </dgm:t>
    </dgm:pt>
    <dgm:pt modelId="{709D6D98-5C79-AE46-A3FE-594EEFAAC6D6}" type="sibTrans" cxnId="{ABEFC4C2-C751-DE43-9CE5-FBA2BF47CACA}">
      <dgm:prSet/>
      <dgm:spPr/>
      <dgm:t>
        <a:bodyPr/>
        <a:lstStyle/>
        <a:p>
          <a:endParaRPr lang="en-US"/>
        </a:p>
      </dgm:t>
    </dgm:pt>
    <dgm:pt modelId="{90190404-45A9-8346-BA28-818FF694B14C}">
      <dgm:prSet custT="1"/>
      <dgm:spPr/>
      <dgm:t>
        <a:bodyPr/>
        <a:lstStyle/>
        <a:p>
          <a:r>
            <a:rPr lang="en-US" sz="2000" b="1" dirty="0" smtClean="0">
              <a:solidFill>
                <a:srgbClr val="FF6600"/>
              </a:solidFill>
            </a:rPr>
            <a:t>Cortisol release</a:t>
          </a:r>
          <a:endParaRPr lang="en-US" sz="2000" b="1" dirty="0">
            <a:solidFill>
              <a:srgbClr val="FF6600"/>
            </a:solidFill>
          </a:endParaRPr>
        </a:p>
      </dgm:t>
    </dgm:pt>
    <dgm:pt modelId="{6009A160-D8A8-044C-BF85-BA526D18D34E}" type="parTrans" cxnId="{9839E00B-B537-EA4E-9B2E-DAF6C5D2CD41}">
      <dgm:prSet/>
      <dgm:spPr/>
      <dgm:t>
        <a:bodyPr/>
        <a:lstStyle/>
        <a:p>
          <a:endParaRPr lang="en-US"/>
        </a:p>
      </dgm:t>
    </dgm:pt>
    <dgm:pt modelId="{FD4EE40C-F462-524F-85B3-4796BD571602}" type="sibTrans" cxnId="{9839E00B-B537-EA4E-9B2E-DAF6C5D2CD41}">
      <dgm:prSet/>
      <dgm:spPr/>
      <dgm:t>
        <a:bodyPr/>
        <a:lstStyle/>
        <a:p>
          <a:endParaRPr lang="en-US"/>
        </a:p>
      </dgm:t>
    </dgm:pt>
    <dgm:pt modelId="{8ACE4E4F-973A-3241-88F6-6D6C7740B059}">
      <dgm:prSet custT="1"/>
      <dgm:spPr/>
      <dgm:t>
        <a:bodyPr/>
        <a:lstStyle/>
        <a:p>
          <a:r>
            <a:rPr lang="en-US" sz="2000" b="1" dirty="0" smtClean="0">
              <a:solidFill>
                <a:srgbClr val="000000"/>
              </a:solidFill>
            </a:rPr>
            <a:t>Negative feedback</a:t>
          </a:r>
        </a:p>
        <a:p>
          <a:r>
            <a:rPr lang="en-US" sz="2000" b="1" dirty="0" smtClean="0">
              <a:solidFill>
                <a:srgbClr val="000000"/>
              </a:solidFill>
            </a:rPr>
            <a:t>Activation of the limbic system  </a:t>
          </a:r>
          <a:endParaRPr lang="en-US" sz="2000" b="1" dirty="0">
            <a:solidFill>
              <a:srgbClr val="000000"/>
            </a:solidFill>
          </a:endParaRPr>
        </a:p>
      </dgm:t>
    </dgm:pt>
    <dgm:pt modelId="{1EB04095-E0C2-C94F-852F-144507CD0FBD}" type="parTrans" cxnId="{983F2132-1A69-294E-BC87-AC4EC8D7A585}">
      <dgm:prSet/>
      <dgm:spPr/>
      <dgm:t>
        <a:bodyPr/>
        <a:lstStyle/>
        <a:p>
          <a:endParaRPr lang="en-US"/>
        </a:p>
      </dgm:t>
    </dgm:pt>
    <dgm:pt modelId="{6CD2F121-AA4A-084D-9F7D-37EE776B5DAA}" type="sibTrans" cxnId="{983F2132-1A69-294E-BC87-AC4EC8D7A585}">
      <dgm:prSet/>
      <dgm:spPr/>
      <dgm:t>
        <a:bodyPr/>
        <a:lstStyle/>
        <a:p>
          <a:endParaRPr lang="en-US"/>
        </a:p>
      </dgm:t>
    </dgm:pt>
    <dgm:pt modelId="{D1D5C5D6-EB6D-B642-8CAD-255CCD8C463B}">
      <dgm:prSet custT="1"/>
      <dgm:spPr/>
      <dgm:t>
        <a:bodyPr/>
        <a:lstStyle/>
        <a:p>
          <a:r>
            <a:rPr lang="en-US" sz="2000" b="1" dirty="0" smtClean="0">
              <a:solidFill>
                <a:srgbClr val="000000"/>
              </a:solidFill>
            </a:rPr>
            <a:t>Decrease in cortisol</a:t>
          </a:r>
          <a:endParaRPr lang="en-US" sz="2000" b="1" dirty="0">
            <a:solidFill>
              <a:srgbClr val="000000"/>
            </a:solidFill>
          </a:endParaRPr>
        </a:p>
      </dgm:t>
    </dgm:pt>
    <dgm:pt modelId="{37FE62EA-BA31-7D4C-ABF3-54C50ACACAB5}" type="parTrans" cxnId="{5EE5AE7B-AE60-0F4D-A7DF-A762EE1D213E}">
      <dgm:prSet/>
      <dgm:spPr/>
      <dgm:t>
        <a:bodyPr/>
        <a:lstStyle/>
        <a:p>
          <a:endParaRPr lang="en-US"/>
        </a:p>
      </dgm:t>
    </dgm:pt>
    <dgm:pt modelId="{83C19441-8F53-5141-B126-C21D8CE50D81}" type="sibTrans" cxnId="{5EE5AE7B-AE60-0F4D-A7DF-A762EE1D213E}">
      <dgm:prSet/>
      <dgm:spPr/>
      <dgm:t>
        <a:bodyPr/>
        <a:lstStyle/>
        <a:p>
          <a:endParaRPr lang="en-US"/>
        </a:p>
      </dgm:t>
    </dgm:pt>
    <dgm:pt modelId="{47F6A260-C561-714D-BC1E-F11284E67E16}" type="pres">
      <dgm:prSet presAssocID="{FA148334-2D85-614C-8E30-83652C6679EF}" presName="diagram" presStyleCnt="0">
        <dgm:presLayoutVars>
          <dgm:dir/>
          <dgm:resizeHandles val="exact"/>
        </dgm:presLayoutVars>
      </dgm:prSet>
      <dgm:spPr/>
      <dgm:t>
        <a:bodyPr/>
        <a:lstStyle/>
        <a:p>
          <a:endParaRPr lang="en-US"/>
        </a:p>
      </dgm:t>
    </dgm:pt>
    <dgm:pt modelId="{0C24FA8F-60AF-B240-8A98-976EFBFB31D5}" type="pres">
      <dgm:prSet presAssocID="{57030933-E6E3-694A-8205-CCEC7A2C392F}" presName="node" presStyleLbl="node1" presStyleIdx="0" presStyleCnt="6" custScaleY="112837" custLinFactNeighborX="2035" custLinFactNeighborY="11753">
        <dgm:presLayoutVars>
          <dgm:bulletEnabled val="1"/>
        </dgm:presLayoutVars>
      </dgm:prSet>
      <dgm:spPr/>
      <dgm:t>
        <a:bodyPr/>
        <a:lstStyle/>
        <a:p>
          <a:endParaRPr lang="en-US"/>
        </a:p>
      </dgm:t>
    </dgm:pt>
    <dgm:pt modelId="{B2EAE3B4-7885-AD46-B7CC-5596211F5A33}" type="pres">
      <dgm:prSet presAssocID="{DAC70E65-6C05-5446-989B-0264F0C3AE11}" presName="sibTrans" presStyleLbl="sibTrans2D1" presStyleIdx="0" presStyleCnt="5"/>
      <dgm:spPr/>
      <dgm:t>
        <a:bodyPr/>
        <a:lstStyle/>
        <a:p>
          <a:endParaRPr lang="en-US"/>
        </a:p>
      </dgm:t>
    </dgm:pt>
    <dgm:pt modelId="{D66F22FB-8875-574F-BDB2-436F2CEDEFDD}" type="pres">
      <dgm:prSet presAssocID="{DAC70E65-6C05-5446-989B-0264F0C3AE11}" presName="connectorText" presStyleLbl="sibTrans2D1" presStyleIdx="0" presStyleCnt="5"/>
      <dgm:spPr/>
      <dgm:t>
        <a:bodyPr/>
        <a:lstStyle/>
        <a:p>
          <a:endParaRPr lang="en-US"/>
        </a:p>
      </dgm:t>
    </dgm:pt>
    <dgm:pt modelId="{6999EE1B-E662-7643-895F-C8FF79532538}" type="pres">
      <dgm:prSet presAssocID="{270D4454-788F-374B-AF8F-F767B8DA3BD5}" presName="node" presStyleLbl="node1" presStyleIdx="1" presStyleCnt="6">
        <dgm:presLayoutVars>
          <dgm:bulletEnabled val="1"/>
        </dgm:presLayoutVars>
      </dgm:prSet>
      <dgm:spPr/>
      <dgm:t>
        <a:bodyPr/>
        <a:lstStyle/>
        <a:p>
          <a:endParaRPr lang="en-US"/>
        </a:p>
      </dgm:t>
    </dgm:pt>
    <dgm:pt modelId="{3680DA5E-0292-CC45-BE9B-4A725013D4C2}" type="pres">
      <dgm:prSet presAssocID="{8C199A45-FA38-8348-AFDC-99022839F3F3}" presName="sibTrans" presStyleLbl="sibTrans2D1" presStyleIdx="1" presStyleCnt="5"/>
      <dgm:spPr/>
      <dgm:t>
        <a:bodyPr/>
        <a:lstStyle/>
        <a:p>
          <a:endParaRPr lang="en-US"/>
        </a:p>
      </dgm:t>
    </dgm:pt>
    <dgm:pt modelId="{F901B05B-44C5-7346-B37B-5B62F601BB5B}" type="pres">
      <dgm:prSet presAssocID="{8C199A45-FA38-8348-AFDC-99022839F3F3}" presName="connectorText" presStyleLbl="sibTrans2D1" presStyleIdx="1" presStyleCnt="5"/>
      <dgm:spPr/>
      <dgm:t>
        <a:bodyPr/>
        <a:lstStyle/>
        <a:p>
          <a:endParaRPr lang="en-US"/>
        </a:p>
      </dgm:t>
    </dgm:pt>
    <dgm:pt modelId="{5931FA3B-0A1C-D14E-8555-D25EDFB87C18}" type="pres">
      <dgm:prSet presAssocID="{03AFD7DD-2179-1242-8CCF-EFA0515FCC41}" presName="node" presStyleLbl="node1" presStyleIdx="2" presStyleCnt="6" custScaleX="115848">
        <dgm:presLayoutVars>
          <dgm:bulletEnabled val="1"/>
        </dgm:presLayoutVars>
      </dgm:prSet>
      <dgm:spPr/>
      <dgm:t>
        <a:bodyPr/>
        <a:lstStyle/>
        <a:p>
          <a:endParaRPr lang="en-US"/>
        </a:p>
      </dgm:t>
    </dgm:pt>
    <dgm:pt modelId="{A46C8275-9308-7B42-B1BD-C91A6ABF0DE2}" type="pres">
      <dgm:prSet presAssocID="{709D6D98-5C79-AE46-A3FE-594EEFAAC6D6}" presName="sibTrans" presStyleLbl="sibTrans2D1" presStyleIdx="2" presStyleCnt="5"/>
      <dgm:spPr/>
      <dgm:t>
        <a:bodyPr/>
        <a:lstStyle/>
        <a:p>
          <a:endParaRPr lang="en-US"/>
        </a:p>
      </dgm:t>
    </dgm:pt>
    <dgm:pt modelId="{75EBC760-BAB5-6A4A-B552-076646AA04DE}" type="pres">
      <dgm:prSet presAssocID="{709D6D98-5C79-AE46-A3FE-594EEFAAC6D6}" presName="connectorText" presStyleLbl="sibTrans2D1" presStyleIdx="2" presStyleCnt="5"/>
      <dgm:spPr/>
      <dgm:t>
        <a:bodyPr/>
        <a:lstStyle/>
        <a:p>
          <a:endParaRPr lang="en-US"/>
        </a:p>
      </dgm:t>
    </dgm:pt>
    <dgm:pt modelId="{577B98DD-EFB7-7F4E-B29A-B6CBC7DEF598}" type="pres">
      <dgm:prSet presAssocID="{90190404-45A9-8346-BA28-818FF694B14C}" presName="node" presStyleLbl="node1" presStyleIdx="3" presStyleCnt="6" custLinFactNeighborX="-7299" custLinFactNeighborY="1661">
        <dgm:presLayoutVars>
          <dgm:bulletEnabled val="1"/>
        </dgm:presLayoutVars>
      </dgm:prSet>
      <dgm:spPr/>
      <dgm:t>
        <a:bodyPr/>
        <a:lstStyle/>
        <a:p>
          <a:endParaRPr lang="en-US"/>
        </a:p>
      </dgm:t>
    </dgm:pt>
    <dgm:pt modelId="{9E874600-FAF2-C040-99A9-0C9DC701EE5D}" type="pres">
      <dgm:prSet presAssocID="{FD4EE40C-F462-524F-85B3-4796BD571602}" presName="sibTrans" presStyleLbl="sibTrans2D1" presStyleIdx="3" presStyleCnt="5"/>
      <dgm:spPr/>
      <dgm:t>
        <a:bodyPr/>
        <a:lstStyle/>
        <a:p>
          <a:endParaRPr lang="en-US"/>
        </a:p>
      </dgm:t>
    </dgm:pt>
    <dgm:pt modelId="{EA5FF189-4EDA-6940-B0B6-AAB83C37502D}" type="pres">
      <dgm:prSet presAssocID="{FD4EE40C-F462-524F-85B3-4796BD571602}" presName="connectorText" presStyleLbl="sibTrans2D1" presStyleIdx="3" presStyleCnt="5"/>
      <dgm:spPr/>
      <dgm:t>
        <a:bodyPr/>
        <a:lstStyle/>
        <a:p>
          <a:endParaRPr lang="en-US"/>
        </a:p>
      </dgm:t>
    </dgm:pt>
    <dgm:pt modelId="{867FEA48-5982-7D40-A7CB-EA3B3B3BA82E}" type="pres">
      <dgm:prSet presAssocID="{8ACE4E4F-973A-3241-88F6-6D6C7740B059}" presName="node" presStyleLbl="node1" presStyleIdx="4" presStyleCnt="6" custScaleY="122319" custLinFactNeighborX="11228" custLinFactNeighborY="751">
        <dgm:presLayoutVars>
          <dgm:bulletEnabled val="1"/>
        </dgm:presLayoutVars>
      </dgm:prSet>
      <dgm:spPr/>
      <dgm:t>
        <a:bodyPr/>
        <a:lstStyle/>
        <a:p>
          <a:endParaRPr lang="en-US"/>
        </a:p>
      </dgm:t>
    </dgm:pt>
    <dgm:pt modelId="{21719113-53C8-4147-B3FF-AB7624744923}" type="pres">
      <dgm:prSet presAssocID="{6CD2F121-AA4A-084D-9F7D-37EE776B5DAA}" presName="sibTrans" presStyleLbl="sibTrans2D1" presStyleIdx="4" presStyleCnt="5" custLinFactNeighborX="-39888"/>
      <dgm:spPr/>
      <dgm:t>
        <a:bodyPr/>
        <a:lstStyle/>
        <a:p>
          <a:endParaRPr lang="en-US"/>
        </a:p>
      </dgm:t>
    </dgm:pt>
    <dgm:pt modelId="{52D550F3-8FD8-7D49-A77E-E035DE0F9AAB}" type="pres">
      <dgm:prSet presAssocID="{6CD2F121-AA4A-084D-9F7D-37EE776B5DAA}" presName="connectorText" presStyleLbl="sibTrans2D1" presStyleIdx="4" presStyleCnt="5"/>
      <dgm:spPr/>
      <dgm:t>
        <a:bodyPr/>
        <a:lstStyle/>
        <a:p>
          <a:endParaRPr lang="en-US"/>
        </a:p>
      </dgm:t>
    </dgm:pt>
    <dgm:pt modelId="{BF333134-BC63-154C-91E6-B2FD431AEBE9}" type="pres">
      <dgm:prSet presAssocID="{D1D5C5D6-EB6D-B642-8CAD-255CCD8C463B}" presName="node" presStyleLbl="node1" presStyleIdx="5" presStyleCnt="6" custScaleX="113465" custLinFactNeighborX="-335" custLinFactNeighborY="-5123">
        <dgm:presLayoutVars>
          <dgm:bulletEnabled val="1"/>
        </dgm:presLayoutVars>
      </dgm:prSet>
      <dgm:spPr/>
      <dgm:t>
        <a:bodyPr/>
        <a:lstStyle/>
        <a:p>
          <a:endParaRPr lang="en-US"/>
        </a:p>
      </dgm:t>
    </dgm:pt>
  </dgm:ptLst>
  <dgm:cxnLst>
    <dgm:cxn modelId="{4A4D1CE2-0A2E-0241-B109-EAA553F53B46}" type="presOf" srcId="{6CD2F121-AA4A-084D-9F7D-37EE776B5DAA}" destId="{52D550F3-8FD8-7D49-A77E-E035DE0F9AAB}" srcOrd="1" destOrd="0" presId="urn:microsoft.com/office/officeart/2005/8/layout/process5"/>
    <dgm:cxn modelId="{0E452601-A77F-3147-ACEE-726E0CE66B2C}" type="presOf" srcId="{DAC70E65-6C05-5446-989B-0264F0C3AE11}" destId="{B2EAE3B4-7885-AD46-B7CC-5596211F5A33}" srcOrd="0" destOrd="0" presId="urn:microsoft.com/office/officeart/2005/8/layout/process5"/>
    <dgm:cxn modelId="{9AE17B0A-0738-E445-BBBB-5168E847AC69}" type="presOf" srcId="{709D6D98-5C79-AE46-A3FE-594EEFAAC6D6}" destId="{75EBC760-BAB5-6A4A-B552-076646AA04DE}" srcOrd="1" destOrd="0" presId="urn:microsoft.com/office/officeart/2005/8/layout/process5"/>
    <dgm:cxn modelId="{F99730F5-4103-3A4B-9399-BB1814AF7338}" type="presOf" srcId="{8ACE4E4F-973A-3241-88F6-6D6C7740B059}" destId="{867FEA48-5982-7D40-A7CB-EA3B3B3BA82E}" srcOrd="0" destOrd="0" presId="urn:microsoft.com/office/officeart/2005/8/layout/process5"/>
    <dgm:cxn modelId="{ABEFC4C2-C751-DE43-9CE5-FBA2BF47CACA}" srcId="{FA148334-2D85-614C-8E30-83652C6679EF}" destId="{03AFD7DD-2179-1242-8CCF-EFA0515FCC41}" srcOrd="2" destOrd="0" parTransId="{59781A42-AE2E-BA4E-BE94-8C33CAA3A78F}" sibTransId="{709D6D98-5C79-AE46-A3FE-594EEFAAC6D6}"/>
    <dgm:cxn modelId="{9839E00B-B537-EA4E-9B2E-DAF6C5D2CD41}" srcId="{FA148334-2D85-614C-8E30-83652C6679EF}" destId="{90190404-45A9-8346-BA28-818FF694B14C}" srcOrd="3" destOrd="0" parTransId="{6009A160-D8A8-044C-BF85-BA526D18D34E}" sibTransId="{FD4EE40C-F462-524F-85B3-4796BD571602}"/>
    <dgm:cxn modelId="{983F2132-1A69-294E-BC87-AC4EC8D7A585}" srcId="{FA148334-2D85-614C-8E30-83652C6679EF}" destId="{8ACE4E4F-973A-3241-88F6-6D6C7740B059}" srcOrd="4" destOrd="0" parTransId="{1EB04095-E0C2-C94F-852F-144507CD0FBD}" sibTransId="{6CD2F121-AA4A-084D-9F7D-37EE776B5DAA}"/>
    <dgm:cxn modelId="{761D4E3C-697F-194E-8A2F-D7C7DAA6CE56}" srcId="{FA148334-2D85-614C-8E30-83652C6679EF}" destId="{270D4454-788F-374B-AF8F-F767B8DA3BD5}" srcOrd="1" destOrd="0" parTransId="{B5FC2F6D-496C-4940-8267-61595BA94D30}" sibTransId="{8C199A45-FA38-8348-AFDC-99022839F3F3}"/>
    <dgm:cxn modelId="{D1430B95-3FB3-E748-8046-271BA5BBA7F8}" type="presOf" srcId="{270D4454-788F-374B-AF8F-F767B8DA3BD5}" destId="{6999EE1B-E662-7643-895F-C8FF79532538}" srcOrd="0" destOrd="0" presId="urn:microsoft.com/office/officeart/2005/8/layout/process5"/>
    <dgm:cxn modelId="{354DCEE6-8B2F-884B-8308-C09BB6C6A1F9}" type="presOf" srcId="{8C199A45-FA38-8348-AFDC-99022839F3F3}" destId="{3680DA5E-0292-CC45-BE9B-4A725013D4C2}" srcOrd="0" destOrd="0" presId="urn:microsoft.com/office/officeart/2005/8/layout/process5"/>
    <dgm:cxn modelId="{B61BE9BF-309D-F841-BF08-863BDCB0DDA9}" type="presOf" srcId="{90190404-45A9-8346-BA28-818FF694B14C}" destId="{577B98DD-EFB7-7F4E-B29A-B6CBC7DEF598}" srcOrd="0" destOrd="0" presId="urn:microsoft.com/office/officeart/2005/8/layout/process5"/>
    <dgm:cxn modelId="{C0456687-B282-4145-8B63-56BC7D7BB3C7}" srcId="{FA148334-2D85-614C-8E30-83652C6679EF}" destId="{57030933-E6E3-694A-8205-CCEC7A2C392F}" srcOrd="0" destOrd="0" parTransId="{AE3DBDE1-8049-8148-AEFA-5DA22786833A}" sibTransId="{DAC70E65-6C05-5446-989B-0264F0C3AE11}"/>
    <dgm:cxn modelId="{F75B911F-2981-8442-9132-00420F8A6122}" type="presOf" srcId="{8C199A45-FA38-8348-AFDC-99022839F3F3}" destId="{F901B05B-44C5-7346-B37B-5B62F601BB5B}" srcOrd="1" destOrd="0" presId="urn:microsoft.com/office/officeart/2005/8/layout/process5"/>
    <dgm:cxn modelId="{909538D5-8205-9C4C-AF8D-F296B0276073}" type="presOf" srcId="{D1D5C5D6-EB6D-B642-8CAD-255CCD8C463B}" destId="{BF333134-BC63-154C-91E6-B2FD431AEBE9}" srcOrd="0" destOrd="0" presId="urn:microsoft.com/office/officeart/2005/8/layout/process5"/>
    <dgm:cxn modelId="{65A619D0-C7F1-C248-8DC7-63287840173D}" type="presOf" srcId="{FA148334-2D85-614C-8E30-83652C6679EF}" destId="{47F6A260-C561-714D-BC1E-F11284E67E16}" srcOrd="0" destOrd="0" presId="urn:microsoft.com/office/officeart/2005/8/layout/process5"/>
    <dgm:cxn modelId="{3DE8B4CB-9A41-BC40-8791-2F3B39CE9613}" type="presOf" srcId="{6CD2F121-AA4A-084D-9F7D-37EE776B5DAA}" destId="{21719113-53C8-4147-B3FF-AB7624744923}" srcOrd="0" destOrd="0" presId="urn:microsoft.com/office/officeart/2005/8/layout/process5"/>
    <dgm:cxn modelId="{C24F637B-547B-1449-A727-0205650958A6}" type="presOf" srcId="{FD4EE40C-F462-524F-85B3-4796BD571602}" destId="{9E874600-FAF2-C040-99A9-0C9DC701EE5D}" srcOrd="0" destOrd="0" presId="urn:microsoft.com/office/officeart/2005/8/layout/process5"/>
    <dgm:cxn modelId="{5EE5AE7B-AE60-0F4D-A7DF-A762EE1D213E}" srcId="{FA148334-2D85-614C-8E30-83652C6679EF}" destId="{D1D5C5D6-EB6D-B642-8CAD-255CCD8C463B}" srcOrd="5" destOrd="0" parTransId="{37FE62EA-BA31-7D4C-ABF3-54C50ACACAB5}" sibTransId="{83C19441-8F53-5141-B126-C21D8CE50D81}"/>
    <dgm:cxn modelId="{731676DC-1C87-EC42-BD43-9BD38D3C7EC2}" type="presOf" srcId="{709D6D98-5C79-AE46-A3FE-594EEFAAC6D6}" destId="{A46C8275-9308-7B42-B1BD-C91A6ABF0DE2}" srcOrd="0" destOrd="0" presId="urn:microsoft.com/office/officeart/2005/8/layout/process5"/>
    <dgm:cxn modelId="{FEECF679-A29A-204A-8F2D-EE567F117D99}" type="presOf" srcId="{57030933-E6E3-694A-8205-CCEC7A2C392F}" destId="{0C24FA8F-60AF-B240-8A98-976EFBFB31D5}" srcOrd="0" destOrd="0" presId="urn:microsoft.com/office/officeart/2005/8/layout/process5"/>
    <dgm:cxn modelId="{ABC4154A-8BCE-F648-A97D-1F64B3EF52EF}" type="presOf" srcId="{03AFD7DD-2179-1242-8CCF-EFA0515FCC41}" destId="{5931FA3B-0A1C-D14E-8555-D25EDFB87C18}" srcOrd="0" destOrd="0" presId="urn:microsoft.com/office/officeart/2005/8/layout/process5"/>
    <dgm:cxn modelId="{FCD21ED1-7314-AE43-9F30-5E4962C8085B}" type="presOf" srcId="{DAC70E65-6C05-5446-989B-0264F0C3AE11}" destId="{D66F22FB-8875-574F-BDB2-436F2CEDEFDD}" srcOrd="1" destOrd="0" presId="urn:microsoft.com/office/officeart/2005/8/layout/process5"/>
    <dgm:cxn modelId="{E6649E9B-8091-614B-A20A-3D924950665E}" type="presOf" srcId="{FD4EE40C-F462-524F-85B3-4796BD571602}" destId="{EA5FF189-4EDA-6940-B0B6-AAB83C37502D}" srcOrd="1" destOrd="0" presId="urn:microsoft.com/office/officeart/2005/8/layout/process5"/>
    <dgm:cxn modelId="{97E5A8C1-17DB-0242-BEA7-BB82DD47A664}" type="presParOf" srcId="{47F6A260-C561-714D-BC1E-F11284E67E16}" destId="{0C24FA8F-60AF-B240-8A98-976EFBFB31D5}" srcOrd="0" destOrd="0" presId="urn:microsoft.com/office/officeart/2005/8/layout/process5"/>
    <dgm:cxn modelId="{639B8F1F-1A5D-394C-BFB1-EC6AB3311908}" type="presParOf" srcId="{47F6A260-C561-714D-BC1E-F11284E67E16}" destId="{B2EAE3B4-7885-AD46-B7CC-5596211F5A33}" srcOrd="1" destOrd="0" presId="urn:microsoft.com/office/officeart/2005/8/layout/process5"/>
    <dgm:cxn modelId="{D30922AF-40AF-FE43-9973-58F30226A5C0}" type="presParOf" srcId="{B2EAE3B4-7885-AD46-B7CC-5596211F5A33}" destId="{D66F22FB-8875-574F-BDB2-436F2CEDEFDD}" srcOrd="0" destOrd="0" presId="urn:microsoft.com/office/officeart/2005/8/layout/process5"/>
    <dgm:cxn modelId="{B85F37CA-7239-0A47-BF7F-2BA196E440BE}" type="presParOf" srcId="{47F6A260-C561-714D-BC1E-F11284E67E16}" destId="{6999EE1B-E662-7643-895F-C8FF79532538}" srcOrd="2" destOrd="0" presId="urn:microsoft.com/office/officeart/2005/8/layout/process5"/>
    <dgm:cxn modelId="{3063EE88-66D7-0B49-99FF-13400F84D552}" type="presParOf" srcId="{47F6A260-C561-714D-BC1E-F11284E67E16}" destId="{3680DA5E-0292-CC45-BE9B-4A725013D4C2}" srcOrd="3" destOrd="0" presId="urn:microsoft.com/office/officeart/2005/8/layout/process5"/>
    <dgm:cxn modelId="{51A0A718-0944-D74C-96CB-3CE6068D6D3C}" type="presParOf" srcId="{3680DA5E-0292-CC45-BE9B-4A725013D4C2}" destId="{F901B05B-44C5-7346-B37B-5B62F601BB5B}" srcOrd="0" destOrd="0" presId="urn:microsoft.com/office/officeart/2005/8/layout/process5"/>
    <dgm:cxn modelId="{EC5791B8-BA5B-9748-8B69-6EBB37D9CEDD}" type="presParOf" srcId="{47F6A260-C561-714D-BC1E-F11284E67E16}" destId="{5931FA3B-0A1C-D14E-8555-D25EDFB87C18}" srcOrd="4" destOrd="0" presId="urn:microsoft.com/office/officeart/2005/8/layout/process5"/>
    <dgm:cxn modelId="{CF99BF4D-E2F6-384F-893E-00C16107F141}" type="presParOf" srcId="{47F6A260-C561-714D-BC1E-F11284E67E16}" destId="{A46C8275-9308-7B42-B1BD-C91A6ABF0DE2}" srcOrd="5" destOrd="0" presId="urn:microsoft.com/office/officeart/2005/8/layout/process5"/>
    <dgm:cxn modelId="{30B26FA8-6C04-2E43-B2F4-FDA058172D59}" type="presParOf" srcId="{A46C8275-9308-7B42-B1BD-C91A6ABF0DE2}" destId="{75EBC760-BAB5-6A4A-B552-076646AA04DE}" srcOrd="0" destOrd="0" presId="urn:microsoft.com/office/officeart/2005/8/layout/process5"/>
    <dgm:cxn modelId="{1D4E45B2-00D9-BD45-BA2B-894B84B16305}" type="presParOf" srcId="{47F6A260-C561-714D-BC1E-F11284E67E16}" destId="{577B98DD-EFB7-7F4E-B29A-B6CBC7DEF598}" srcOrd="6" destOrd="0" presId="urn:microsoft.com/office/officeart/2005/8/layout/process5"/>
    <dgm:cxn modelId="{9C061A02-9BE3-1847-A60B-205926B7FD4D}" type="presParOf" srcId="{47F6A260-C561-714D-BC1E-F11284E67E16}" destId="{9E874600-FAF2-C040-99A9-0C9DC701EE5D}" srcOrd="7" destOrd="0" presId="urn:microsoft.com/office/officeart/2005/8/layout/process5"/>
    <dgm:cxn modelId="{0CFA244D-097C-754D-8ED0-8340968FAF28}" type="presParOf" srcId="{9E874600-FAF2-C040-99A9-0C9DC701EE5D}" destId="{EA5FF189-4EDA-6940-B0B6-AAB83C37502D}" srcOrd="0" destOrd="0" presId="urn:microsoft.com/office/officeart/2005/8/layout/process5"/>
    <dgm:cxn modelId="{3B1855B9-AC8C-6D46-A4BA-78E55C01A926}" type="presParOf" srcId="{47F6A260-C561-714D-BC1E-F11284E67E16}" destId="{867FEA48-5982-7D40-A7CB-EA3B3B3BA82E}" srcOrd="8" destOrd="0" presId="urn:microsoft.com/office/officeart/2005/8/layout/process5"/>
    <dgm:cxn modelId="{D4BC3460-83DD-BF40-AA01-792F30469D3C}" type="presParOf" srcId="{47F6A260-C561-714D-BC1E-F11284E67E16}" destId="{21719113-53C8-4147-B3FF-AB7624744923}" srcOrd="9" destOrd="0" presId="urn:microsoft.com/office/officeart/2005/8/layout/process5"/>
    <dgm:cxn modelId="{586D8D2E-DD63-BB4A-9C01-2DB10B2BF649}" type="presParOf" srcId="{21719113-53C8-4147-B3FF-AB7624744923}" destId="{52D550F3-8FD8-7D49-A77E-E035DE0F9AAB}" srcOrd="0" destOrd="0" presId="urn:microsoft.com/office/officeart/2005/8/layout/process5"/>
    <dgm:cxn modelId="{71C06694-4D45-F342-BEE2-4A6AEEDB5235}" type="presParOf" srcId="{47F6A260-C561-714D-BC1E-F11284E67E16}" destId="{BF333134-BC63-154C-91E6-B2FD431AEBE9}" srcOrd="10" destOrd="0" presId="urn:microsoft.com/office/officeart/2005/8/layout/process5"/>
  </dgm:cxnLst>
  <dgm:bg/>
  <dgm:whole/>
</dgm:dataModel>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pict"/><Relationship Id="rId2" Type="http://schemas.openxmlformats.org/officeDocument/2006/relationships/image" Target="../media/image3.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2"/>
            <a:ext cx="13909677" cy="2187419"/>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lvl1pPr algn="l">
              <a:defRPr sz="5700"/>
            </a:lvl1pPr>
          </a:lstStyle>
          <a:p>
            <a:endParaRPr lang="en-US" dirty="0"/>
          </a:p>
        </p:txBody>
      </p:sp>
      <p:sp>
        <p:nvSpPr>
          <p:cNvPr id="3075" name="Rectangle 3"/>
          <p:cNvSpPr>
            <a:spLocks noGrp="1" noChangeArrowheads="1"/>
          </p:cNvSpPr>
          <p:nvPr>
            <p:ph type="dt" idx="1"/>
          </p:nvPr>
        </p:nvSpPr>
        <p:spPr bwMode="auto">
          <a:xfrm>
            <a:off x="18181987" y="2"/>
            <a:ext cx="13909677" cy="2187419"/>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lvl1pPr algn="r">
              <a:defRPr sz="5700"/>
            </a:lvl1pPr>
          </a:lstStyle>
          <a:p>
            <a:endParaRPr lang="en-US" dirty="0"/>
          </a:p>
        </p:txBody>
      </p:sp>
      <p:sp>
        <p:nvSpPr>
          <p:cNvPr id="3076" name="Rectangle 4"/>
          <p:cNvSpPr>
            <a:spLocks noGrp="1" noRot="1" noChangeAspect="1" noChangeArrowheads="1" noTextEdit="1"/>
          </p:cNvSpPr>
          <p:nvPr>
            <p:ph type="sldImg" idx="2"/>
          </p:nvPr>
        </p:nvSpPr>
        <p:spPr bwMode="auto">
          <a:xfrm>
            <a:off x="5113338" y="3276600"/>
            <a:ext cx="21880512" cy="16409988"/>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3209927" y="20784215"/>
            <a:ext cx="25679400" cy="19686744"/>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41553394"/>
            <a:ext cx="13909677" cy="2187419"/>
          </a:xfrm>
          <a:prstGeom prst="rect">
            <a:avLst/>
          </a:prstGeom>
          <a:noFill/>
          <a:ln w="9525">
            <a:noFill/>
            <a:miter lim="800000"/>
            <a:headEnd/>
            <a:tailEnd/>
          </a:ln>
          <a:effectLst/>
        </p:spPr>
        <p:txBody>
          <a:bodyPr vert="horz" wrap="square" lIns="434706" tIns="217353" rIns="434706" bIns="217353" numCol="1" anchor="b" anchorCtr="0" compatLnSpc="1">
            <a:prstTxWarp prst="textNoShape">
              <a:avLst/>
            </a:prstTxWarp>
          </a:bodyPr>
          <a:lstStyle>
            <a:lvl1pPr algn="l">
              <a:defRPr sz="5700"/>
            </a:lvl1pPr>
          </a:lstStyle>
          <a:p>
            <a:endParaRPr lang="en-US" dirty="0"/>
          </a:p>
        </p:txBody>
      </p:sp>
      <p:sp>
        <p:nvSpPr>
          <p:cNvPr id="3079" name="Rectangle 7"/>
          <p:cNvSpPr>
            <a:spLocks noGrp="1" noChangeArrowheads="1"/>
          </p:cNvSpPr>
          <p:nvPr>
            <p:ph type="sldNum" sz="quarter" idx="5"/>
          </p:nvPr>
        </p:nvSpPr>
        <p:spPr bwMode="auto">
          <a:xfrm>
            <a:off x="18181987" y="41553394"/>
            <a:ext cx="13909677" cy="2187419"/>
          </a:xfrm>
          <a:prstGeom prst="rect">
            <a:avLst/>
          </a:prstGeom>
          <a:noFill/>
          <a:ln w="9525">
            <a:noFill/>
            <a:miter lim="800000"/>
            <a:headEnd/>
            <a:tailEnd/>
          </a:ln>
          <a:effectLst/>
        </p:spPr>
        <p:txBody>
          <a:bodyPr vert="horz" wrap="square" lIns="434706" tIns="217353" rIns="434706" bIns="217353" numCol="1" anchor="b" anchorCtr="0" compatLnSpc="1">
            <a:prstTxWarp prst="textNoShape">
              <a:avLst/>
            </a:prstTxWarp>
          </a:bodyPr>
          <a:lstStyle>
            <a:lvl1pPr algn="r">
              <a:defRPr sz="5700"/>
            </a:lvl1pPr>
          </a:lstStyle>
          <a:p>
            <a:fld id="{7FB84CA5-7362-492D-8EBC-472296314F28}" type="slidenum">
              <a:rPr lang="en-US"/>
              <a:pPr/>
              <a:t>‹#›</a:t>
            </a:fld>
            <a:endParaRPr lang="en-US" dirty="0"/>
          </a:p>
        </p:txBody>
      </p:sp>
    </p:spTree>
    <p:extLst>
      <p:ext uri="{BB962C8B-B14F-4D97-AF65-F5344CB8AC3E}">
        <p14:creationId xmlns:a="http://schemas.openxmlformats.org/drawingml/2006/main" xmlns:r="http://schemas.openxmlformats.org/officeDocument/2006/relationships" xmlns:p="http://schemas.openxmlformats.org/presentationml/2006/main" xmlns:p14="http://schemas.microsoft.com/office/powerpoint/2010/main" xmlns="" xmlns:mv="urn:schemas-microsoft-com:mac:vml" xmlns:mc="http://schemas.openxmlformats.org/markup-compatibility/2006" val="29468225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4D40FB-8398-4C90-906C-C9755161D6CD}"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megaprint.com/" TargetMode="External"/><Relationship Id="rId4"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5" name="Picture 4">
            <a:hlinkClick r:id="rId3"/>
          </p:cNvPr>
          <p:cNvPicPr>
            <a:picLocks noChangeAspect="1" noChangeArrowheads="1"/>
          </p:cNvPicPr>
          <p:nvPr userDrawn="1"/>
        </p:nvPicPr>
        <p:blipFill>
          <a:blip r:embed="rId4" cstate="print">
            <a:extLst>
              <a:ext uri="{28A0092B-C50C-407E-A947-70E740481C1C}">
                <a14:useLocalDpi xmlns:a="http://schemas.openxmlformats.org/drawingml/2006/main" xmlns:r="http://schemas.openxmlformats.org/officeDocument/2006/relationships" xmlns:p="http://schemas.openxmlformats.org/presentationml/2006/main" xmlns="" xmlns:lc="http://schemas.openxmlformats.org/drawingml/2006/lockedCanvas" xmlns:a14="http://schemas.microsoft.com/office/drawing/2010/main" xmlns:mv="urn:schemas-microsoft-com:mac:vml" xmlns:mc="http://schemas.openxmlformats.org/markup-compatibility/2006" val="0"/>
              </a:ext>
            </a:extLst>
          </a:blip>
          <a:srcRect r="38727"/>
          <a:stretch>
            <a:fillRect/>
          </a:stretch>
        </p:blipFill>
        <p:spPr bwMode="auto">
          <a:xfrm>
            <a:off x="35828446" y="32395636"/>
            <a:ext cx="4141787" cy="212725"/>
          </a:xfrm>
          <a:prstGeom prst="rect">
            <a:avLst/>
          </a:prstGeom>
          <a:noFill/>
          <a:ln>
            <a:noFill/>
          </a:ln>
          <a:effectLst/>
          <a:extLst>
            <a:ext uri="{909E8E84-426E-40DD-AFC4-6F175D3DCCD1}">
              <a14:hiddenFill xmlns:a="http://schemas.openxmlformats.org/drawingml/2006/main" xmlns:r="http://schemas.openxmlformats.org/officeDocument/2006/relationships" xmlns:p="http://schemas.openxmlformats.org/presentationml/2006/main" xmlns="" xmlns:lc="http://schemas.openxmlformats.org/drawingml/2006/lockedCanvas" xmlns:a14="http://schemas.microsoft.com/office/drawing/2010/main" xmlns:mv="urn:schemas-microsoft-com:mac:vml" xmlns:mc="http://schemas.openxmlformats.org/markup-compatibility/2006">
                <a:solidFill>
                  <a:schemeClr val="bg1"/>
                </a:solidFill>
              </a14:hiddenFill>
            </a:ext>
            <a:ext uri="{91240B29-F687-4F45-9708-019B960494DF}">
              <a14:hiddenLine xmlns:a="http://schemas.openxmlformats.org/drawingml/2006/main" xmlns:r="http://schemas.openxmlformats.org/officeDocument/2006/relationships" xmlns:p="http://schemas.openxmlformats.org/presentationml/2006/main" xmlns="" xmlns:lc="http://schemas.openxmlformats.org/drawingml/2006/lockedCanvas" xmlns:a14="http://schemas.microsoft.com/office/drawing/2010/main" xmlns:mv="urn:schemas-microsoft-com:mac:vml" xmlns:mc="http://schemas.openxmlformats.org/markup-compatibility/2006" w="9525" algn="ctr">
                <a:solidFill>
                  <a:schemeClr val="tx1"/>
                </a:solidFill>
                <a:miter lim="800000"/>
                <a:headEnd/>
                <a:tailEnd/>
              </a14:hiddenLine>
            </a:ext>
            <a:ext uri="{AF507438-7753-43E0-B8FC-AC1667EBCBE1}">
              <a14:hiddenEffects xmlns:a="http://schemas.openxmlformats.org/drawingml/2006/main" xmlns:r="http://schemas.openxmlformats.org/officeDocument/2006/relationships" xmlns:p="http://schemas.openxmlformats.org/presentationml/2006/main" xmlns="" xmlns:lc="http://schemas.openxmlformats.org/drawingml/2006/lockedCanva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
        <p:nvSpPr>
          <p:cNvPr id="7" name="TextBox 6"/>
          <p:cNvSpPr txBox="1"/>
          <p:nvPr userDrawn="1"/>
        </p:nvSpPr>
        <p:spPr>
          <a:xfrm>
            <a:off x="39926520" y="32308800"/>
            <a:ext cx="2383858" cy="338554"/>
          </a:xfrm>
          <a:prstGeom prst="rect">
            <a:avLst/>
          </a:prstGeom>
          <a:noFill/>
        </p:spPr>
        <p:txBody>
          <a:bodyPr wrap="none" rtlCol="0">
            <a:spAutoFit/>
          </a:bodyPr>
          <a:lstStyle/>
          <a:p>
            <a:r>
              <a:rPr lang="en-US" sz="1600" dirty="0" smtClean="0">
                <a:solidFill>
                  <a:schemeClr val="bg1"/>
                </a:solidFill>
              </a:rPr>
              <a:t>www.postersession.com</a:t>
            </a:r>
            <a:endParaRPr lang="en-US" sz="1600" dirty="0">
              <a:solidFill>
                <a:schemeClr val="bg1"/>
              </a:solidFill>
            </a:endParaRPr>
          </a:p>
        </p:txBody>
      </p:sp>
    </p:spTree>
  </p:cSld>
  <p:clrMap bg1="lt1" tx1="dk1" bg2="lt2" tx2="dk2" accent1="accent1" accent2="accent2" accent3="accent3" accent4="accent4" accent5="accent5" accent6="accent6" hlink="hlink" folHlink="folHlink"/>
  <p:sldLayoutIdLst>
    <p:sldLayoutId r:id="rId1"/>
  </p:sldLayoutIdLst>
  <p:txStyles>
    <p:titleStyle>
      <a:lvl1pPr algn="ctr" defTabSz="4389438" rtl="0" fontAlgn="base">
        <a:spcBef>
          <a:spcPct val="0"/>
        </a:spcBef>
        <a:spcAft>
          <a:spcPct val="0"/>
        </a:spcAft>
        <a:defRPr sz="21100">
          <a:solidFill>
            <a:schemeClr val="tx2"/>
          </a:solidFill>
          <a:latin typeface="+mj-lt"/>
          <a:ea typeface="+mj-ea"/>
          <a:cs typeface="+mj-cs"/>
        </a:defRPr>
      </a:lvl1pPr>
      <a:lvl2pPr algn="ctr" defTabSz="4389438" rtl="0" fontAlgn="base">
        <a:spcBef>
          <a:spcPct val="0"/>
        </a:spcBef>
        <a:spcAft>
          <a:spcPct val="0"/>
        </a:spcAft>
        <a:defRPr sz="21100">
          <a:solidFill>
            <a:schemeClr val="tx2"/>
          </a:solidFill>
          <a:latin typeface="Arial" charset="0"/>
        </a:defRPr>
      </a:lvl2pPr>
      <a:lvl3pPr algn="ctr" defTabSz="4389438" rtl="0" fontAlgn="base">
        <a:spcBef>
          <a:spcPct val="0"/>
        </a:spcBef>
        <a:spcAft>
          <a:spcPct val="0"/>
        </a:spcAft>
        <a:defRPr sz="21100">
          <a:solidFill>
            <a:schemeClr val="tx2"/>
          </a:solidFill>
          <a:latin typeface="Arial" charset="0"/>
        </a:defRPr>
      </a:lvl3pPr>
      <a:lvl4pPr algn="ctr" defTabSz="4389438" rtl="0" fontAlgn="base">
        <a:spcBef>
          <a:spcPct val="0"/>
        </a:spcBef>
        <a:spcAft>
          <a:spcPct val="0"/>
        </a:spcAft>
        <a:defRPr sz="21100">
          <a:solidFill>
            <a:schemeClr val="tx2"/>
          </a:solidFill>
          <a:latin typeface="Arial" charset="0"/>
        </a:defRPr>
      </a:lvl4pPr>
      <a:lvl5pPr algn="ctr" defTabSz="4389438" rtl="0" fontAlgn="base">
        <a:spcBef>
          <a:spcPct val="0"/>
        </a:spcBef>
        <a:spcAft>
          <a:spcPct val="0"/>
        </a:spcAft>
        <a:defRPr sz="21100">
          <a:solidFill>
            <a:schemeClr val="tx2"/>
          </a:solidFill>
          <a:latin typeface="Arial" charset="0"/>
        </a:defRPr>
      </a:lvl5pPr>
      <a:lvl6pPr marL="457200" algn="ctr" defTabSz="4389438" rtl="0" fontAlgn="base">
        <a:spcBef>
          <a:spcPct val="0"/>
        </a:spcBef>
        <a:spcAft>
          <a:spcPct val="0"/>
        </a:spcAft>
        <a:defRPr sz="21100">
          <a:solidFill>
            <a:schemeClr val="tx2"/>
          </a:solidFill>
          <a:latin typeface="Arial" charset="0"/>
        </a:defRPr>
      </a:lvl6pPr>
      <a:lvl7pPr marL="914400" algn="ctr" defTabSz="4389438" rtl="0" fontAlgn="base">
        <a:spcBef>
          <a:spcPct val="0"/>
        </a:spcBef>
        <a:spcAft>
          <a:spcPct val="0"/>
        </a:spcAft>
        <a:defRPr sz="21100">
          <a:solidFill>
            <a:schemeClr val="tx2"/>
          </a:solidFill>
          <a:latin typeface="Arial" charset="0"/>
        </a:defRPr>
      </a:lvl7pPr>
      <a:lvl8pPr marL="1371600" algn="ctr" defTabSz="4389438" rtl="0" fontAlgn="base">
        <a:spcBef>
          <a:spcPct val="0"/>
        </a:spcBef>
        <a:spcAft>
          <a:spcPct val="0"/>
        </a:spcAft>
        <a:defRPr sz="21100">
          <a:solidFill>
            <a:schemeClr val="tx2"/>
          </a:solidFill>
          <a:latin typeface="Arial" charset="0"/>
        </a:defRPr>
      </a:lvl8pPr>
      <a:lvl9pPr marL="1828800" algn="ctr" defTabSz="4389438" rtl="0" fontAlgn="base">
        <a:spcBef>
          <a:spcPct val="0"/>
        </a:spcBef>
        <a:spcAft>
          <a:spcPct val="0"/>
        </a:spcAft>
        <a:defRPr sz="21100">
          <a:solidFill>
            <a:schemeClr val="tx2"/>
          </a:solidFill>
          <a:latin typeface="Arial" charset="0"/>
        </a:defRPr>
      </a:lvl9pPr>
    </p:titleStyle>
    <p:bodyStyle>
      <a:lvl1pPr marL="1646238" indent="-1646238" algn="l" defTabSz="4389438" rtl="0" fontAlgn="base">
        <a:spcBef>
          <a:spcPct val="20000"/>
        </a:spcBef>
        <a:spcAft>
          <a:spcPct val="0"/>
        </a:spcAft>
        <a:buChar char="•"/>
        <a:defRPr sz="15400">
          <a:solidFill>
            <a:schemeClr val="tx1"/>
          </a:solidFill>
          <a:latin typeface="+mn-lt"/>
          <a:ea typeface="+mn-ea"/>
          <a:cs typeface="+mn-cs"/>
        </a:defRPr>
      </a:lvl1pPr>
      <a:lvl2pPr marL="3565525" indent="-1371600" algn="l" defTabSz="4389438" rtl="0" fontAlgn="base">
        <a:spcBef>
          <a:spcPct val="20000"/>
        </a:spcBef>
        <a:spcAft>
          <a:spcPct val="0"/>
        </a:spcAft>
        <a:buChar char="–"/>
        <a:defRPr sz="13400">
          <a:solidFill>
            <a:schemeClr val="tx1"/>
          </a:solidFill>
          <a:latin typeface="+mn-lt"/>
        </a:defRPr>
      </a:lvl2pPr>
      <a:lvl3pPr marL="5486400" indent="-1096963" algn="l" defTabSz="4389438" rtl="0" fontAlgn="base">
        <a:spcBef>
          <a:spcPct val="20000"/>
        </a:spcBef>
        <a:spcAft>
          <a:spcPct val="0"/>
        </a:spcAft>
        <a:buChar char="•"/>
        <a:defRPr sz="11500">
          <a:solidFill>
            <a:schemeClr val="tx1"/>
          </a:solidFill>
          <a:latin typeface="+mn-lt"/>
        </a:defRPr>
      </a:lvl3pPr>
      <a:lvl4pPr marL="7680325" indent="-1096963" algn="l" defTabSz="4389438" rtl="0" fontAlgn="base">
        <a:spcBef>
          <a:spcPct val="20000"/>
        </a:spcBef>
        <a:spcAft>
          <a:spcPct val="0"/>
        </a:spcAft>
        <a:buChar char="–"/>
        <a:defRPr sz="9600">
          <a:solidFill>
            <a:schemeClr val="tx1"/>
          </a:solidFill>
          <a:latin typeface="+mn-lt"/>
        </a:defRPr>
      </a:lvl4pPr>
      <a:lvl5pPr marL="9875838" indent="-1096963" algn="l" defTabSz="4389438" rtl="0" fontAlgn="base">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diagramLayout" Target="../diagrams/layout1.xml"/><Relationship Id="rId12" Type="http://schemas.openxmlformats.org/officeDocument/2006/relationships/diagramQuickStyle" Target="../diagrams/quickStyle1.xml"/><Relationship Id="rId13" Type="http://schemas.openxmlformats.org/officeDocument/2006/relationships/diagramColors" Target="../diagrams/colors1.xml"/><Relationship Id="rId14" Type="http://schemas.openxmlformats.org/officeDocument/2006/relationships/image" Target="../media/image9.png"/><Relationship Id="rId1" Type="http://schemas.openxmlformats.org/officeDocument/2006/relationships/vmlDrawing" Target="../drawings/vmlDrawing1.vml"/><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image" Target="../media/image4.png"/><Relationship Id="rId5" Type="http://schemas.openxmlformats.org/officeDocument/2006/relationships/image" Target="../media/image5.pdf"/><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oleObject" Target="???" TargetMode="External"/><Relationship Id="rId9" Type="http://schemas.openxmlformats.org/officeDocument/2006/relationships/image" Target="../media/image8.png"/><Relationship Id="rId10"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AutoShape 30"/>
          <p:cNvSpPr>
            <a:spLocks noChangeArrowheads="1"/>
          </p:cNvSpPr>
          <p:nvPr/>
        </p:nvSpPr>
        <p:spPr bwMode="auto">
          <a:xfrm>
            <a:off x="33528000" y="6831928"/>
            <a:ext cx="10363200" cy="26086471"/>
          </a:xfrm>
          <a:prstGeom prst="roundRect">
            <a:avLst>
              <a:gd name="adj" fmla="val 4958"/>
            </a:avLst>
          </a:prstGeom>
          <a:solidFill>
            <a:schemeClr val="bg1"/>
          </a:solidFill>
          <a:ln w="9525">
            <a:solidFill>
              <a:schemeClr val="tx1"/>
            </a:solidFill>
            <a:round/>
            <a:headEnd/>
            <a:tailEnd/>
          </a:ln>
          <a:effectLst/>
        </p:spPr>
        <p:txBody>
          <a:bodyPr wrap="none" anchor="ctr"/>
          <a:lstStyle/>
          <a:p>
            <a:endParaRPr lang="en-US" dirty="0"/>
          </a:p>
        </p:txBody>
      </p:sp>
      <p:sp>
        <p:nvSpPr>
          <p:cNvPr id="21" name="AutoShape 29"/>
          <p:cNvSpPr>
            <a:spLocks noChangeArrowheads="1"/>
          </p:cNvSpPr>
          <p:nvPr/>
        </p:nvSpPr>
        <p:spPr bwMode="auto">
          <a:xfrm>
            <a:off x="10976330" y="6923239"/>
            <a:ext cx="10363200" cy="25995161"/>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a:p>
        </p:txBody>
      </p:sp>
      <p:sp>
        <p:nvSpPr>
          <p:cNvPr id="22" name="AutoShape 31"/>
          <p:cNvSpPr>
            <a:spLocks noChangeArrowheads="1"/>
          </p:cNvSpPr>
          <p:nvPr/>
        </p:nvSpPr>
        <p:spPr bwMode="auto">
          <a:xfrm>
            <a:off x="22136486" y="6934200"/>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smtClean="0"/>
          </a:p>
          <a:p>
            <a:endParaRPr lang="en-US" dirty="0"/>
          </a:p>
        </p:txBody>
      </p:sp>
      <p:sp>
        <p:nvSpPr>
          <p:cNvPr id="23" name="AutoShape 4"/>
          <p:cNvSpPr>
            <a:spLocks noChangeArrowheads="1"/>
          </p:cNvSpPr>
          <p:nvPr/>
        </p:nvSpPr>
        <p:spPr bwMode="auto">
          <a:xfrm>
            <a:off x="0" y="6972684"/>
            <a:ext cx="10363200" cy="259842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sz="8800" dirty="0"/>
          </a:p>
        </p:txBody>
      </p:sp>
      <p:sp>
        <p:nvSpPr>
          <p:cNvPr id="2057" name="Text Box 9"/>
          <p:cNvSpPr txBox="1">
            <a:spLocks noChangeArrowheads="1"/>
          </p:cNvSpPr>
          <p:nvPr/>
        </p:nvSpPr>
        <p:spPr bwMode="auto">
          <a:xfrm>
            <a:off x="725724" y="8284401"/>
            <a:ext cx="9494894" cy="14517819"/>
          </a:xfrm>
          <a:prstGeom prst="rect">
            <a:avLst/>
          </a:prstGeom>
          <a:noFill/>
          <a:ln w="9525">
            <a:noFill/>
            <a:miter lim="800000"/>
            <a:headEnd/>
            <a:tailEnd/>
          </a:ln>
          <a:effectLst/>
        </p:spPr>
        <p:txBody>
          <a:bodyPr wrap="square">
            <a:spAutoFit/>
          </a:bodyPr>
          <a:lstStyle/>
          <a:p>
            <a:pPr algn="l" defTabSz="4389438" eaLnBrk="0" hangingPunct="0">
              <a:lnSpc>
                <a:spcPct val="95000"/>
              </a:lnSpc>
            </a:pPr>
            <a:r>
              <a:rPr lang="en-US" sz="2000" dirty="0" smtClean="0">
                <a:latin typeface="+mn-lt"/>
              </a:rPr>
              <a:t> </a:t>
            </a:r>
            <a:r>
              <a:rPr lang="en-US" sz="2000" b="1" dirty="0" smtClean="0">
                <a:latin typeface="+mn-lt"/>
              </a:rPr>
              <a:t>There is contemporary literature reporting the role of the gender in the stress process. Men and women show different patterns in their resilience to stress and predisposition to stress related diseases. </a:t>
            </a:r>
            <a:r>
              <a:rPr lang="en-US" sz="2000" b="1" dirty="0" err="1" smtClean="0">
                <a:latin typeface="+mn-lt"/>
              </a:rPr>
              <a:t>Dysregulation</a:t>
            </a:r>
            <a:r>
              <a:rPr lang="en-US" sz="2000" b="1" dirty="0" smtClean="0">
                <a:latin typeface="+mn-lt"/>
              </a:rPr>
              <a:t> of the stress-hormone is linked with development, onset, and progression of psychological and physical disorders in both men and women. The influence of gender on stress perception and its resultant negative affect was explored in a post-hoc study. In the primary study, the mood of pre-screened college students (N=34, Females  = 22, Males = 12), who scored high and low on the neuroticism subscale, was initially neutralized to their respective base level by using neutral pictorial stimuli. Later, their mood and stress perception were manipulated using a laboratory psycho-social stressor. In the end, their mood and stress perception were manipulated again through exposure to positive pictorial stimuli. The results indicated that the female group generally had greater stress and negative affect scores throughout the study, as compared to the male group. Females reported significantly higher stress perception and negative affect during the stress task, than males. The between subject effects revealed a non-significant main effect of gender (across all three treatment conditions) for stress perception and for the negative affect. These results suggest that females, when compared to males, may be more sensitive to the negative stimuli and appraise stressors as more aversive and use emotion focused coping leaving them in a negative mood following a stressor.</a:t>
            </a:r>
            <a:endParaRPr lang="en-US" sz="2800" b="1" dirty="0" smtClean="0"/>
          </a:p>
          <a:p>
            <a:pPr algn="l" defTabSz="4389438" eaLnBrk="0" hangingPunct="0">
              <a:lnSpc>
                <a:spcPct val="95000"/>
              </a:lnSpc>
            </a:pPr>
            <a:endParaRPr lang="en-US" sz="2800" b="1" dirty="0" smtClean="0"/>
          </a:p>
          <a:p>
            <a:pPr algn="l" defTabSz="4389438" eaLnBrk="0" hangingPunct="0">
              <a:lnSpc>
                <a:spcPct val="95000"/>
              </a:lnSpc>
            </a:pPr>
            <a:endParaRPr lang="en-US" sz="2800" b="1" dirty="0" smtClean="0"/>
          </a:p>
          <a:p>
            <a:pPr algn="l" defTabSz="4389438" eaLnBrk="0" hangingPunct="0">
              <a:lnSpc>
                <a:spcPct val="95000"/>
              </a:lnSpc>
            </a:pPr>
            <a:r>
              <a:rPr lang="en-US" sz="2800" b="1" dirty="0" smtClean="0"/>
              <a:t> </a:t>
            </a:r>
          </a:p>
          <a:p>
            <a:pPr algn="l"/>
            <a:r>
              <a:rPr lang="en-US" sz="2000" b="1" dirty="0" smtClean="0"/>
              <a:t>Males and females appraise and cope differently to stressful situations. Men are more likely to confront problems directly, deny, or avoid their existence altogether. Whereas, women are more emotional in their responses to stress and therefore seek social support from family and friends (</a:t>
            </a:r>
            <a:r>
              <a:rPr lang="en-US" sz="2000" b="1" dirty="0" err="1" smtClean="0"/>
              <a:t>Greenglass</a:t>
            </a:r>
            <a:r>
              <a:rPr lang="en-US" sz="2000" b="1" dirty="0" smtClean="0"/>
              <a:t>, 2002). Although women are more likely to seek social support and use emotion-focused coping, both genders use problem-focused or avoidant coping behaviors at some point (Carver, </a:t>
            </a:r>
            <a:r>
              <a:rPr lang="en-US" sz="2000" b="1" dirty="0" err="1" smtClean="0"/>
              <a:t>Scheier</a:t>
            </a:r>
            <a:r>
              <a:rPr lang="en-US" sz="2000" b="1" dirty="0" smtClean="0"/>
              <a:t>, &amp; </a:t>
            </a:r>
            <a:r>
              <a:rPr lang="en-US" sz="2000" b="1" dirty="0" err="1" smtClean="0"/>
              <a:t>Weintraub</a:t>
            </a:r>
            <a:r>
              <a:rPr lang="en-US" sz="2000" b="1" dirty="0" smtClean="0"/>
              <a:t>, 1989; </a:t>
            </a:r>
            <a:r>
              <a:rPr lang="en-US" sz="2000" b="1" dirty="0" err="1" smtClean="0"/>
              <a:t>Lengua</a:t>
            </a:r>
            <a:r>
              <a:rPr lang="en-US" sz="2000" b="1" dirty="0" smtClean="0"/>
              <a:t> &amp; </a:t>
            </a:r>
            <a:r>
              <a:rPr lang="en-US" sz="2000" b="1" dirty="0" err="1" smtClean="0"/>
              <a:t>Stormshak</a:t>
            </a:r>
            <a:r>
              <a:rPr lang="en-US" sz="2000" b="1" dirty="0" smtClean="0"/>
              <a:t>, 2000). Men and women respond to stress differently biologically (</a:t>
            </a:r>
            <a:r>
              <a:rPr lang="en-US" sz="2000" b="1" dirty="0" err="1" smtClean="0"/>
              <a:t>Welle</a:t>
            </a:r>
            <a:r>
              <a:rPr lang="en-US" sz="2000" b="1" dirty="0" smtClean="0"/>
              <a:t> &amp; Graff, 2010). Men are more likely to take on the 'flight or fight’ approach. This approach is a biological response to threatening situations by preparing to ‘fight’ with aggressive behavior, or to flee the situation. However, studies have found that women are more likely to use the ‘tend and befriend’ response historically. This response means to protect children and loved ones (tend) and use strengths in numbers (befriend) by banding together when situations get hard (</a:t>
            </a:r>
            <a:r>
              <a:rPr lang="en-US" sz="2000" b="1" dirty="0" err="1" smtClean="0"/>
              <a:t>Welle</a:t>
            </a:r>
            <a:r>
              <a:rPr lang="en-US" sz="2000" b="1" dirty="0" smtClean="0"/>
              <a:t> &amp; Graff, 2010). </a:t>
            </a:r>
          </a:p>
          <a:p>
            <a:pPr algn="l"/>
            <a:endParaRPr lang="en-US" sz="2000" b="1" dirty="0" smtClean="0"/>
          </a:p>
          <a:p>
            <a:pPr algn="l"/>
            <a:r>
              <a:rPr lang="en-US" sz="2000" b="1" dirty="0" smtClean="0"/>
              <a:t>A human stress hormone axis called the hypothalamic pituitary adrenal (HPA) gets activated under stress  and leads to the release of </a:t>
            </a:r>
            <a:r>
              <a:rPr lang="en-US" sz="2000" b="1" dirty="0" err="1" smtClean="0"/>
              <a:t>glucocorticoids</a:t>
            </a:r>
            <a:r>
              <a:rPr lang="en-US" sz="2000" b="1" dirty="0" smtClean="0"/>
              <a:t> (cortisol in humans) in the body (</a:t>
            </a:r>
            <a:r>
              <a:rPr lang="en-US" sz="2000" b="1" dirty="0" err="1" smtClean="0"/>
              <a:t>Dedovic</a:t>
            </a:r>
            <a:r>
              <a:rPr lang="en-US" sz="2000" b="1" dirty="0" smtClean="0"/>
              <a:t> et al., 2009).</a:t>
            </a:r>
          </a:p>
          <a:p>
            <a:pPr algn="l"/>
            <a:endParaRPr lang="en-US" sz="2000" b="1" dirty="0" smtClean="0"/>
          </a:p>
          <a:p>
            <a:pPr algn="l"/>
            <a:r>
              <a:rPr lang="en-US" sz="3200" b="1" dirty="0" smtClean="0"/>
              <a:t> </a:t>
            </a:r>
          </a:p>
          <a:p>
            <a:pPr algn="l"/>
            <a:endParaRPr lang="en-US" sz="3200" b="1" dirty="0"/>
          </a:p>
        </p:txBody>
      </p:sp>
      <p:sp>
        <p:nvSpPr>
          <p:cNvPr id="2061" name="AutoShape 13"/>
          <p:cNvSpPr>
            <a:spLocks noChangeArrowheads="1"/>
          </p:cNvSpPr>
          <p:nvPr/>
        </p:nvSpPr>
        <p:spPr bwMode="auto">
          <a:xfrm>
            <a:off x="685800" y="381000"/>
            <a:ext cx="42519600" cy="52578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anchor="ctr"/>
          <a:lstStyle/>
          <a:p>
            <a:pPr defTabSz="4389438"/>
            <a:endParaRPr lang="en-US" dirty="0">
              <a:solidFill>
                <a:schemeClr val="bg1"/>
              </a:solidFill>
            </a:endParaRPr>
          </a:p>
        </p:txBody>
      </p:sp>
      <p:sp>
        <p:nvSpPr>
          <p:cNvPr id="2062" name="Text Box 14"/>
          <p:cNvSpPr txBox="1">
            <a:spLocks noChangeArrowheads="1"/>
          </p:cNvSpPr>
          <p:nvPr/>
        </p:nvSpPr>
        <p:spPr bwMode="auto">
          <a:xfrm>
            <a:off x="1219200" y="990600"/>
            <a:ext cx="40919400" cy="4739759"/>
          </a:xfrm>
          <a:prstGeom prst="rect">
            <a:avLst/>
          </a:prstGeom>
          <a:noFill/>
          <a:ln w="9525">
            <a:noFill/>
            <a:miter lim="800000"/>
            <a:headEnd/>
            <a:tailEnd/>
          </a:ln>
          <a:effectLst/>
        </p:spPr>
        <p:txBody>
          <a:bodyPr>
            <a:spAutoFit/>
          </a:bodyPr>
          <a:lstStyle/>
          <a:p>
            <a:pPr defTabSz="4389438">
              <a:spcBef>
                <a:spcPct val="50000"/>
              </a:spcBef>
            </a:pPr>
            <a:r>
              <a:rPr lang="en-US" sz="9600" dirty="0" smtClean="0"/>
              <a:t>The Role of Gender on Stress Perception </a:t>
            </a:r>
            <a:br>
              <a:rPr lang="en-US" sz="9600" dirty="0" smtClean="0"/>
            </a:br>
            <a:r>
              <a:rPr lang="en-US" sz="9600" dirty="0" smtClean="0"/>
              <a:t>and its Resultant Negative Affect</a:t>
            </a:r>
          </a:p>
          <a:p>
            <a:pPr defTabSz="4389438">
              <a:spcBef>
                <a:spcPct val="50000"/>
              </a:spcBef>
            </a:pPr>
            <a:r>
              <a:rPr lang="en-US" sz="4400" dirty="0" smtClean="0"/>
              <a:t>Irum Abbasi, Greg </a:t>
            </a:r>
            <a:r>
              <a:rPr lang="en-US" sz="4400" dirty="0" err="1" smtClean="0"/>
              <a:t>Feist</a:t>
            </a:r>
            <a:r>
              <a:rPr lang="en-US" sz="4400" dirty="0" smtClean="0"/>
              <a:t>, Alana </a:t>
            </a:r>
            <a:r>
              <a:rPr lang="en-US" sz="4400" dirty="0" err="1" smtClean="0"/>
              <a:t>Cordeiro</a:t>
            </a:r>
            <a:r>
              <a:rPr lang="en-US" sz="4400" dirty="0" smtClean="0"/>
              <a:t>, &amp; Latasha Barnwell    </a:t>
            </a:r>
            <a:br>
              <a:rPr lang="en-US" sz="4400" dirty="0" smtClean="0"/>
            </a:br>
            <a:r>
              <a:rPr lang="en-US" sz="4400" dirty="0" smtClean="0"/>
              <a:t>San Jose State University </a:t>
            </a:r>
          </a:p>
          <a:p>
            <a:pPr defTabSz="4389438">
              <a:spcBef>
                <a:spcPct val="50000"/>
              </a:spcBef>
            </a:pPr>
            <a:endParaRPr lang="en-US" dirty="0"/>
          </a:p>
        </p:txBody>
      </p:sp>
      <p:sp>
        <p:nvSpPr>
          <p:cNvPr id="2064" name="Text Box 16"/>
          <p:cNvSpPr txBox="1">
            <a:spLocks noChangeArrowheads="1"/>
          </p:cNvSpPr>
          <p:nvPr/>
        </p:nvSpPr>
        <p:spPr bwMode="auto">
          <a:xfrm>
            <a:off x="685800" y="2209800"/>
            <a:ext cx="3657600" cy="1415772"/>
          </a:xfrm>
          <a:prstGeom prst="rect">
            <a:avLst/>
          </a:prstGeom>
          <a:noFill/>
          <a:ln w="9525">
            <a:noFill/>
            <a:miter lim="800000"/>
            <a:headEnd/>
            <a:tailEnd/>
          </a:ln>
          <a:effectLst/>
        </p:spPr>
        <p:txBody>
          <a:bodyPr>
            <a:spAutoFit/>
          </a:bodyPr>
          <a:lstStyle/>
          <a:p>
            <a:pPr defTabSz="4389438">
              <a:spcBef>
                <a:spcPct val="50000"/>
              </a:spcBef>
            </a:pPr>
            <a:endParaRPr lang="en-US" b="1" dirty="0" smtClean="0"/>
          </a:p>
          <a:p>
            <a:pPr defTabSz="4389438">
              <a:spcBef>
                <a:spcPct val="50000"/>
              </a:spcBef>
            </a:pPr>
            <a:endParaRPr lang="en-US" sz="2800" dirty="0">
              <a:solidFill>
                <a:srgbClr val="FF0000"/>
              </a:solidFill>
            </a:endParaRPr>
          </a:p>
        </p:txBody>
      </p:sp>
      <p:sp>
        <p:nvSpPr>
          <p:cNvPr id="2067" name="Text Box 19"/>
          <p:cNvSpPr txBox="1">
            <a:spLocks noChangeArrowheads="1"/>
          </p:cNvSpPr>
          <p:nvPr/>
        </p:nvSpPr>
        <p:spPr bwMode="auto">
          <a:xfrm>
            <a:off x="461810" y="30710371"/>
            <a:ext cx="8524245" cy="1631216"/>
          </a:xfrm>
          <a:prstGeom prst="rect">
            <a:avLst/>
          </a:prstGeom>
          <a:noFill/>
          <a:ln w="9525">
            <a:noFill/>
            <a:miter lim="800000"/>
            <a:headEnd/>
            <a:tailEnd/>
          </a:ln>
          <a:effectLst/>
        </p:spPr>
        <p:txBody>
          <a:bodyPr wrap="square">
            <a:spAutoFit/>
          </a:bodyPr>
          <a:lstStyle/>
          <a:p>
            <a:pPr algn="l"/>
            <a:r>
              <a:rPr lang="en-US" sz="2000" b="1" dirty="0" smtClean="0"/>
              <a:t>Continuous strong and negative reactions to stress adversely affect the HPA axis leading to its dysfunction (</a:t>
            </a:r>
            <a:r>
              <a:rPr lang="en-US" sz="2000" b="1" dirty="0" err="1" smtClean="0"/>
              <a:t>Zobel</a:t>
            </a:r>
            <a:r>
              <a:rPr lang="en-US" sz="2000" b="1" dirty="0" smtClean="0"/>
              <a:t> et al., 2004) . Chronically elevated cortisol levels are linked to hippocampal damage, which is involved in cognitive functioning and memory consolidation (</a:t>
            </a:r>
            <a:r>
              <a:rPr lang="en-US" sz="2000" b="1" dirty="0" err="1" smtClean="0"/>
              <a:t>Jelicic</a:t>
            </a:r>
            <a:r>
              <a:rPr lang="en-US" sz="2000" b="1" dirty="0" smtClean="0"/>
              <a:t> et al., 2003).</a:t>
            </a:r>
            <a:endParaRPr lang="en-US" sz="2000" dirty="0"/>
          </a:p>
        </p:txBody>
      </p:sp>
      <p:sp>
        <p:nvSpPr>
          <p:cNvPr id="2073" name="Text Box 25"/>
          <p:cNvSpPr txBox="1">
            <a:spLocks noChangeArrowheads="1"/>
          </p:cNvSpPr>
          <p:nvPr/>
        </p:nvSpPr>
        <p:spPr bwMode="auto">
          <a:xfrm>
            <a:off x="22541843" y="20534308"/>
            <a:ext cx="9629163" cy="3293209"/>
          </a:xfrm>
          <a:prstGeom prst="rect">
            <a:avLst/>
          </a:prstGeom>
          <a:noFill/>
          <a:ln w="9525">
            <a:noFill/>
            <a:miter lim="800000"/>
            <a:headEnd/>
            <a:tailEnd/>
          </a:ln>
          <a:effectLst/>
        </p:spPr>
        <p:txBody>
          <a:bodyPr wrap="square">
            <a:spAutoFit/>
          </a:bodyPr>
          <a:lstStyle/>
          <a:p>
            <a:pPr algn="l"/>
            <a:r>
              <a:rPr lang="en-US" sz="2400" b="1" dirty="0" smtClean="0">
                <a:ea typeface="Arial" charset="0"/>
                <a:cs typeface="Arial" charset="0"/>
              </a:rPr>
              <a:t>For Negative Affect</a:t>
            </a:r>
          </a:p>
          <a:p>
            <a:pPr algn="l"/>
            <a:endParaRPr lang="en-US" sz="2400" b="1" i="1" dirty="0" smtClean="0">
              <a:ea typeface="Arial" charset="0"/>
              <a:cs typeface="Arial" charset="0"/>
            </a:endParaRPr>
          </a:p>
          <a:p>
            <a:pPr algn="l"/>
            <a:r>
              <a:rPr lang="en-US" sz="2000" b="1" dirty="0" smtClean="0">
                <a:ea typeface="Arial" charset="0"/>
                <a:cs typeface="Arial" charset="0"/>
              </a:rPr>
              <a:t>There was no significant between- subjects main effect for gender, </a:t>
            </a:r>
            <a:r>
              <a:rPr lang="en-US" sz="2000" b="1" i="1" dirty="0" smtClean="0">
                <a:ea typeface="Arial" charset="0"/>
                <a:cs typeface="Arial" charset="0"/>
              </a:rPr>
              <a:t>F</a:t>
            </a:r>
            <a:r>
              <a:rPr lang="en-US" sz="2000" b="1" dirty="0" smtClean="0">
                <a:ea typeface="Arial" charset="0"/>
                <a:cs typeface="Arial" charset="0"/>
              </a:rPr>
              <a:t>(1, 32)</a:t>
            </a:r>
            <a:r>
              <a:rPr lang="en-US" sz="2000" b="1" i="1" dirty="0" smtClean="0">
                <a:ea typeface="Arial" charset="0"/>
                <a:cs typeface="Arial" charset="0"/>
              </a:rPr>
              <a:t> </a:t>
            </a:r>
            <a:r>
              <a:rPr lang="en-US" sz="2000" b="1" dirty="0" smtClean="0">
                <a:ea typeface="Arial" charset="0"/>
                <a:cs typeface="Arial" charset="0"/>
              </a:rPr>
              <a:t>= 3.11, </a:t>
            </a:r>
            <a:r>
              <a:rPr lang="en-US" sz="2000" b="1" i="1" dirty="0" err="1" smtClean="0">
                <a:ea typeface="Arial" charset="0"/>
                <a:cs typeface="Arial" charset="0"/>
              </a:rPr>
              <a:t>p</a:t>
            </a:r>
            <a:r>
              <a:rPr lang="en-US" sz="2000" b="1" i="1" dirty="0" smtClean="0">
                <a:ea typeface="Arial" charset="0"/>
                <a:cs typeface="Arial" charset="0"/>
              </a:rPr>
              <a:t> </a:t>
            </a:r>
            <a:r>
              <a:rPr lang="en-US" sz="2000" b="1" dirty="0" smtClean="0">
                <a:ea typeface="Arial" charset="0"/>
                <a:cs typeface="Arial" charset="0"/>
              </a:rPr>
              <a:t>= .08, </a:t>
            </a:r>
            <a:r>
              <a:rPr lang="en-US" sz="2000" b="1" dirty="0" err="1" smtClean="0">
                <a:ea typeface="Arial" charset="0"/>
                <a:cs typeface="Arial" charset="0"/>
                <a:sym typeface="Symbol" charset="2"/>
              </a:rPr>
              <a:t></a:t>
            </a:r>
            <a:r>
              <a:rPr lang="en-US" sz="2000" b="1" baseline="-25000" dirty="0" err="1" smtClean="0">
                <a:ea typeface="Arial" charset="0"/>
                <a:cs typeface="Arial" charset="0"/>
                <a:sym typeface="Symbol" charset="2"/>
              </a:rPr>
              <a:t></a:t>
            </a:r>
            <a:r>
              <a:rPr lang="en-US" sz="2000" b="1" baseline="30000" dirty="0" err="1" smtClean="0">
                <a:ea typeface="Arial" charset="0"/>
                <a:cs typeface="Arial" charset="0"/>
                <a:sym typeface="Symbol" charset="2"/>
              </a:rPr>
              <a:t></a:t>
            </a:r>
            <a:r>
              <a:rPr lang="en-US" sz="2000" b="1" dirty="0" smtClean="0">
                <a:ea typeface="Arial" charset="0"/>
                <a:cs typeface="Arial" charset="0"/>
              </a:rPr>
              <a:t>= .09.</a:t>
            </a:r>
          </a:p>
          <a:p>
            <a:pPr algn="l"/>
            <a:endParaRPr lang="en-US" sz="2000" b="1" dirty="0" smtClean="0">
              <a:ea typeface="Arial" charset="0"/>
              <a:cs typeface="Arial" charset="0"/>
            </a:endParaRPr>
          </a:p>
          <a:p>
            <a:pPr algn="l"/>
            <a:r>
              <a:rPr lang="en-US" sz="2000" b="1" dirty="0" smtClean="0"/>
              <a:t>We found a significant within subjects main effect for time, </a:t>
            </a:r>
            <a:r>
              <a:rPr lang="en-US" sz="2000" b="1" i="1" dirty="0" smtClean="0"/>
              <a:t>F</a:t>
            </a:r>
            <a:r>
              <a:rPr lang="en-US" sz="2000" b="1" dirty="0" smtClean="0"/>
              <a:t> (2, 64) = 35.42, </a:t>
            </a:r>
            <a:r>
              <a:rPr lang="en-US" sz="2000" b="1" i="1" dirty="0" err="1" smtClean="0"/>
              <a:t>p</a:t>
            </a:r>
            <a:r>
              <a:rPr lang="en-US" sz="2000" b="1" dirty="0" smtClean="0"/>
              <a:t> &lt; .001, </a:t>
            </a:r>
            <a:r>
              <a:rPr lang="en-US" sz="2000" b="1" dirty="0" err="1" smtClean="0">
                <a:sym typeface="Symbol" charset="2"/>
              </a:rPr>
              <a:t></a:t>
            </a:r>
            <a:r>
              <a:rPr lang="en-US" sz="2000" b="1" baseline="-25000" dirty="0" err="1" smtClean="0">
                <a:sym typeface="Symbol" charset="2"/>
              </a:rPr>
              <a:t></a:t>
            </a:r>
            <a:r>
              <a:rPr lang="en-US" sz="2000" b="1" baseline="30000" dirty="0" err="1" smtClean="0">
                <a:sym typeface="Symbol" charset="2"/>
              </a:rPr>
              <a:t></a:t>
            </a:r>
            <a:r>
              <a:rPr lang="en-US" sz="2000" b="1" dirty="0" smtClean="0"/>
              <a:t>=  .53.</a:t>
            </a:r>
          </a:p>
          <a:p>
            <a:pPr algn="l"/>
            <a:endParaRPr lang="en-US" sz="2000" b="1" dirty="0" smtClean="0">
              <a:ea typeface="Arial" charset="0"/>
              <a:cs typeface="Arial" charset="0"/>
            </a:endParaRPr>
          </a:p>
          <a:p>
            <a:pPr algn="l"/>
            <a:r>
              <a:rPr lang="en-US" sz="2000" b="1" dirty="0" smtClean="0">
                <a:ea typeface="Arial" charset="0"/>
                <a:cs typeface="Arial" charset="0"/>
              </a:rPr>
              <a:t>There was no statistically significant interaction seen between time and gender, </a:t>
            </a:r>
            <a:r>
              <a:rPr lang="en-US" sz="2000" b="1" i="1" dirty="0" smtClean="0">
                <a:ea typeface="Arial" charset="0"/>
                <a:cs typeface="Arial" charset="0"/>
              </a:rPr>
              <a:t>F</a:t>
            </a:r>
            <a:r>
              <a:rPr lang="en-US" sz="2000" b="1" dirty="0" smtClean="0">
                <a:ea typeface="Arial" charset="0"/>
                <a:cs typeface="Arial" charset="0"/>
              </a:rPr>
              <a:t>(2, 64) = 2.60, </a:t>
            </a:r>
            <a:r>
              <a:rPr lang="en-US" sz="2000" b="1" i="1" dirty="0" err="1" smtClean="0">
                <a:ea typeface="Arial" charset="0"/>
                <a:cs typeface="Arial" charset="0"/>
              </a:rPr>
              <a:t>p</a:t>
            </a:r>
            <a:r>
              <a:rPr lang="en-US" sz="2000" b="1" dirty="0" smtClean="0">
                <a:ea typeface="Arial" charset="0"/>
                <a:cs typeface="Arial" charset="0"/>
              </a:rPr>
              <a:t> = .08, </a:t>
            </a:r>
            <a:r>
              <a:rPr lang="en-US" sz="2000" b="1" dirty="0" err="1" smtClean="0">
                <a:ea typeface="Arial" charset="0"/>
                <a:cs typeface="Arial" charset="0"/>
                <a:sym typeface="Symbol" charset="2"/>
              </a:rPr>
              <a:t></a:t>
            </a:r>
            <a:r>
              <a:rPr lang="en-US" sz="2000" b="1" baseline="-25000" dirty="0" err="1" smtClean="0">
                <a:ea typeface="Arial" charset="0"/>
                <a:cs typeface="Arial" charset="0"/>
                <a:sym typeface="Symbol" charset="2"/>
              </a:rPr>
              <a:t></a:t>
            </a:r>
            <a:r>
              <a:rPr lang="en-US" sz="2000" b="1" baseline="30000" dirty="0" err="1" smtClean="0">
                <a:ea typeface="Arial" charset="0"/>
                <a:cs typeface="Arial" charset="0"/>
                <a:sym typeface="Symbol" charset="2"/>
              </a:rPr>
              <a:t></a:t>
            </a:r>
            <a:r>
              <a:rPr lang="en-US" sz="2000" b="1" dirty="0" smtClean="0">
                <a:ea typeface="Arial" charset="0"/>
                <a:cs typeface="Arial" charset="0"/>
              </a:rPr>
              <a:t>= .07.</a:t>
            </a:r>
            <a:endParaRPr lang="en-US" sz="2000" b="1" dirty="0"/>
          </a:p>
        </p:txBody>
      </p:sp>
      <p:sp>
        <p:nvSpPr>
          <p:cNvPr id="2075" name="Text Box 27"/>
          <p:cNvSpPr txBox="1">
            <a:spLocks noChangeArrowheads="1"/>
          </p:cNvSpPr>
          <p:nvPr/>
        </p:nvSpPr>
        <p:spPr bwMode="auto">
          <a:xfrm>
            <a:off x="34658582" y="25357694"/>
            <a:ext cx="8305800" cy="1082675"/>
          </a:xfrm>
          <a:prstGeom prst="rect">
            <a:avLst/>
          </a:prstGeom>
          <a:noFill/>
          <a:ln w="9525">
            <a:noFill/>
            <a:miter lim="800000"/>
            <a:headEnd/>
            <a:tailEnd/>
          </a:ln>
          <a:effectLst/>
        </p:spPr>
        <p:txBody>
          <a:bodyPr>
            <a:spAutoFit/>
          </a:bodyPr>
          <a:lstStyle/>
          <a:p>
            <a:pPr defTabSz="4389438">
              <a:spcBef>
                <a:spcPct val="50000"/>
              </a:spcBef>
            </a:pPr>
            <a:endParaRPr lang="en-US" sz="6500" dirty="0"/>
          </a:p>
        </p:txBody>
      </p:sp>
      <p:sp>
        <p:nvSpPr>
          <p:cNvPr id="2084" name="Text Box 36"/>
          <p:cNvSpPr txBox="1">
            <a:spLocks noChangeArrowheads="1"/>
          </p:cNvSpPr>
          <p:nvPr/>
        </p:nvSpPr>
        <p:spPr bwMode="auto">
          <a:xfrm>
            <a:off x="11031561" y="7966224"/>
            <a:ext cx="9918233" cy="13603934"/>
          </a:xfrm>
          <a:prstGeom prst="rect">
            <a:avLst/>
          </a:prstGeom>
          <a:noFill/>
          <a:ln w="57150" cmpd="thinThick">
            <a:noFill/>
            <a:miter lim="800000"/>
            <a:headEnd/>
            <a:tailEnd/>
          </a:ln>
          <a:effectLst/>
        </p:spPr>
        <p:txBody>
          <a:bodyPr wrap="square" lIns="61170" tIns="30584" rIns="61170" bIns="30584">
            <a:spAutoFit/>
          </a:bodyPr>
          <a:lstStyle/>
          <a:p>
            <a:pPr algn="l"/>
            <a:r>
              <a:rPr lang="en-US" sz="2800" b="1" dirty="0" smtClean="0"/>
              <a:t>PARTICIPANTS</a:t>
            </a:r>
          </a:p>
          <a:p>
            <a:pPr algn="l">
              <a:defRPr/>
            </a:pPr>
            <a:r>
              <a:rPr lang="en-US" sz="2000" b="1" dirty="0" smtClean="0"/>
              <a:t>236 San Jose State University Introductory-Psychology were prescreened.34 participants were included in the main study: 17 high in N (based on a score of 28 +/40) and 17 low in N (based on a score of 18 or lower).22 Females, 12 Males. Age range: 18 to 30 (M= 19.5, SD=2.42).</a:t>
            </a:r>
          </a:p>
          <a:p>
            <a:pPr algn="l">
              <a:defRPr/>
            </a:pPr>
            <a:endParaRPr lang="en-US" sz="2000" b="1" dirty="0" smtClean="0"/>
          </a:p>
          <a:p>
            <a:pPr algn="l">
              <a:defRPr/>
            </a:pPr>
            <a:r>
              <a:rPr lang="en-US" sz="2800" b="1" dirty="0" smtClean="0"/>
              <a:t>MEASURES</a:t>
            </a:r>
          </a:p>
          <a:p>
            <a:pPr algn="l">
              <a:defRPr/>
            </a:pPr>
            <a:endParaRPr lang="en-US" sz="2800" b="1" dirty="0" smtClean="0"/>
          </a:p>
          <a:p>
            <a:pPr marL="514350" indent="-514350" algn="l">
              <a:buFontTx/>
              <a:buAutoNum type="arabicPeriod"/>
              <a:defRPr/>
            </a:pPr>
            <a:r>
              <a:rPr lang="en-US" sz="2000" b="1" dirty="0" smtClean="0"/>
              <a:t>Partial Big Five Inventory (BFI) (John, Donahue, &amp; </a:t>
            </a:r>
            <a:r>
              <a:rPr lang="en-US" sz="2000" b="1" dirty="0" err="1" smtClean="0"/>
              <a:t>Kentle</a:t>
            </a:r>
            <a:r>
              <a:rPr lang="en-US" sz="2000" b="1" dirty="0" smtClean="0"/>
              <a:t>, 1991).15 items including all eight neuroticism subscale items, (e.g., I see myself as someone who is:  depressed, blue, can be tense, worries a lot…).</a:t>
            </a:r>
          </a:p>
          <a:p>
            <a:pPr marL="514350" indent="-514350" algn="l">
              <a:buFontTx/>
              <a:buAutoNum type="arabicPeriod"/>
              <a:defRPr/>
            </a:pPr>
            <a:endParaRPr lang="en-US" sz="2000" b="1" dirty="0" smtClean="0"/>
          </a:p>
          <a:p>
            <a:pPr marL="514350" indent="-514350" algn="l">
              <a:buFontTx/>
              <a:buAutoNum type="arabicPeriod"/>
              <a:defRPr/>
            </a:pPr>
            <a:r>
              <a:rPr lang="en-US" sz="2000" b="1" dirty="0" smtClean="0"/>
              <a:t> Positive Affect Negative Affect Scale (PANAS) (Watson et al., 1988).              10 positive affect adjectives (e.g., determined, enthusiastic, inspired, strong). 10 negative affect adjectives (e.g., afraid, ashamed, distressed, guilty, nervous). Stressed added as a manipulation check (not scored).</a:t>
            </a:r>
          </a:p>
          <a:p>
            <a:pPr marL="514350" indent="-514350" algn="l">
              <a:buFontTx/>
              <a:buAutoNum type="arabicPeriod"/>
              <a:defRPr/>
            </a:pPr>
            <a:endParaRPr lang="en-US" sz="2000" b="1" dirty="0" smtClean="0"/>
          </a:p>
          <a:p>
            <a:pPr marL="514350" indent="-514350" algn="l">
              <a:buFontTx/>
              <a:buAutoNum type="arabicPeriod"/>
              <a:defRPr/>
            </a:pPr>
            <a:r>
              <a:rPr lang="en-US" sz="2000" b="1" dirty="0" smtClean="0"/>
              <a:t> Perceived Stress Scale (PSS-10) (Cohen et al., 1983). Modified PSS scale to get momentary stress perception after each manipulation. Response format was based on a 4-point scales </a:t>
            </a:r>
            <a:r>
              <a:rPr lang="en-US" sz="2000" b="1" i="1" dirty="0" smtClean="0"/>
              <a:t>(0 = not at all and 4 = completely).</a:t>
            </a:r>
          </a:p>
          <a:p>
            <a:pPr marL="514350" indent="-514350" algn="l">
              <a:buFontTx/>
              <a:buAutoNum type="arabicPeriod"/>
              <a:defRPr/>
            </a:pPr>
            <a:endParaRPr lang="en-US" sz="2000" b="1" i="1" dirty="0" smtClean="0"/>
          </a:p>
          <a:p>
            <a:pPr marL="514350" indent="-514350" algn="l">
              <a:buFontTx/>
              <a:buAutoNum type="arabicPeriod"/>
              <a:defRPr/>
            </a:pPr>
            <a:r>
              <a:rPr lang="en-US" sz="2000" b="1" dirty="0" smtClean="0"/>
              <a:t>  International Affective Picture System (IAPS) (Lang et al., 1995). Twelve neutral and 12 positive pictures from the international affective picture system (IAPS) were shown for eight seconds each.</a:t>
            </a:r>
          </a:p>
          <a:p>
            <a:pPr marL="514350" indent="-514350" algn="l">
              <a:buFontTx/>
              <a:buAutoNum type="arabicPeriod"/>
              <a:defRPr/>
            </a:pPr>
            <a:endParaRPr lang="en-US" sz="2000" b="1" dirty="0" smtClean="0"/>
          </a:p>
          <a:p>
            <a:pPr marL="514350" indent="-514350" algn="l">
              <a:buFontTx/>
              <a:buAutoNum type="arabicPeriod"/>
              <a:defRPr/>
            </a:pPr>
            <a:r>
              <a:rPr lang="en-US" sz="2000" b="1" dirty="0" smtClean="0"/>
              <a:t> Modified Trier Social Stress Test (TSST) (</a:t>
            </a:r>
            <a:r>
              <a:rPr lang="en-US" sz="2000" b="1" dirty="0" err="1" smtClean="0"/>
              <a:t>Kirschbaum</a:t>
            </a:r>
            <a:r>
              <a:rPr lang="en-US" sz="2000" b="1" dirty="0" smtClean="0"/>
              <a:t> et al.,1993). Anticipation period. Viewing of a poor performance by the mock participant and the critical feedback from the judges..</a:t>
            </a:r>
          </a:p>
          <a:p>
            <a:pPr marL="514350" indent="-514350" algn="l">
              <a:buFontTx/>
              <a:buAutoNum type="arabicPeriod"/>
              <a:defRPr/>
            </a:pPr>
            <a:endParaRPr lang="en-US" sz="2000" b="1" dirty="0" smtClean="0"/>
          </a:p>
          <a:p>
            <a:pPr marL="514350" indent="-514350" algn="l">
              <a:defRPr/>
            </a:pPr>
            <a:endParaRPr lang="en-US" sz="2000" b="1" dirty="0" smtClean="0"/>
          </a:p>
          <a:p>
            <a:pPr algn="l"/>
            <a:r>
              <a:rPr lang="en-US" sz="2400" b="1" dirty="0" smtClean="0"/>
              <a:t>PROCEDURE</a:t>
            </a:r>
          </a:p>
          <a:p>
            <a:pPr algn="l"/>
            <a:endParaRPr lang="en-US" sz="2400" dirty="0" smtClean="0"/>
          </a:p>
          <a:p>
            <a:pPr algn="l"/>
            <a:r>
              <a:rPr lang="en-US" sz="2000" b="1" dirty="0" smtClean="0"/>
              <a:t>—Consent form</a:t>
            </a:r>
            <a:endParaRPr lang="en-US" sz="2000" dirty="0" smtClean="0"/>
          </a:p>
          <a:p>
            <a:pPr algn="l"/>
            <a:r>
              <a:rPr lang="en-US" sz="2000" b="1" dirty="0" smtClean="0"/>
              <a:t>—12 Neutral pictures</a:t>
            </a:r>
            <a:endParaRPr lang="en-US" sz="2000" dirty="0" smtClean="0"/>
          </a:p>
          <a:p>
            <a:pPr algn="l"/>
            <a:r>
              <a:rPr lang="en-US" sz="2000" b="1" dirty="0" smtClean="0"/>
              <a:t>—1</a:t>
            </a:r>
            <a:r>
              <a:rPr lang="en-US" sz="2000" b="1" baseline="30000" dirty="0" smtClean="0"/>
              <a:t>st</a:t>
            </a:r>
            <a:r>
              <a:rPr lang="en-US" sz="2000" b="1" dirty="0" smtClean="0"/>
              <a:t> PSS and PANAS</a:t>
            </a:r>
            <a:endParaRPr lang="en-US" sz="2000" dirty="0" smtClean="0"/>
          </a:p>
          <a:p>
            <a:pPr algn="l"/>
            <a:r>
              <a:rPr lang="en-US" sz="2000" b="1" dirty="0" smtClean="0"/>
              <a:t>—Modified TSST </a:t>
            </a:r>
            <a:endParaRPr lang="en-US" sz="2000" dirty="0" smtClean="0"/>
          </a:p>
          <a:p>
            <a:pPr algn="l"/>
            <a:r>
              <a:rPr lang="en-US" sz="2000" b="1" dirty="0" smtClean="0"/>
              <a:t>—2</a:t>
            </a:r>
            <a:r>
              <a:rPr lang="en-US" sz="2000" b="1" baseline="30000" dirty="0" smtClean="0"/>
              <a:t>nd</a:t>
            </a:r>
            <a:r>
              <a:rPr lang="en-US" sz="2000" b="1" dirty="0" smtClean="0"/>
              <a:t> PSS and PANAS</a:t>
            </a:r>
            <a:endParaRPr lang="en-US" sz="2000" dirty="0" smtClean="0"/>
          </a:p>
          <a:p>
            <a:pPr algn="l"/>
            <a:r>
              <a:rPr lang="en-US" sz="2000" b="1" dirty="0" smtClean="0"/>
              <a:t>— Cancellation of the TSST</a:t>
            </a:r>
            <a:endParaRPr lang="en-US" sz="2000" dirty="0" smtClean="0"/>
          </a:p>
          <a:p>
            <a:pPr algn="l"/>
            <a:r>
              <a:rPr lang="en-US" sz="2000" b="1" dirty="0" smtClean="0"/>
              <a:t>—12 Positive pictures</a:t>
            </a:r>
            <a:endParaRPr lang="en-US" sz="2000" dirty="0" smtClean="0"/>
          </a:p>
          <a:p>
            <a:pPr algn="l"/>
            <a:r>
              <a:rPr lang="en-US" sz="2000" b="1" dirty="0" smtClean="0"/>
              <a:t>—3</a:t>
            </a:r>
            <a:r>
              <a:rPr lang="en-US" sz="2000" b="1" baseline="30000" dirty="0" smtClean="0"/>
              <a:t>rd</a:t>
            </a:r>
            <a:r>
              <a:rPr lang="en-US" sz="2000" b="1" dirty="0" smtClean="0"/>
              <a:t> PSS and PANAS.</a:t>
            </a:r>
            <a:endParaRPr lang="en-US" sz="2000" dirty="0" smtClean="0"/>
          </a:p>
          <a:p>
            <a:pPr algn="l"/>
            <a:r>
              <a:rPr lang="en-US" sz="2000" b="1" dirty="0" smtClean="0"/>
              <a:t>—Debriefing and verbal account of fluctuation in the stress levels.</a:t>
            </a:r>
          </a:p>
          <a:p>
            <a:pPr algn="l"/>
            <a:r>
              <a:rPr lang="en-US" sz="2800" b="1" dirty="0" smtClean="0"/>
              <a:t> </a:t>
            </a:r>
            <a:endParaRPr lang="en-US" sz="2800" dirty="0" smtClean="0"/>
          </a:p>
          <a:p>
            <a:pPr algn="l" defTabSz="612775" eaLnBrk="0" hangingPunct="0"/>
            <a:endParaRPr lang="en-US" sz="2000" dirty="0">
              <a:latin typeface="Times New Roman" pitchFamily="18" charset="0"/>
            </a:endParaRPr>
          </a:p>
        </p:txBody>
      </p:sp>
      <p:sp>
        <p:nvSpPr>
          <p:cNvPr id="2087" name="Text Box 39"/>
          <p:cNvSpPr txBox="1">
            <a:spLocks noChangeArrowheads="1"/>
          </p:cNvSpPr>
          <p:nvPr/>
        </p:nvSpPr>
        <p:spPr bwMode="auto">
          <a:xfrm>
            <a:off x="22390100" y="8042521"/>
            <a:ext cx="9766300" cy="4432193"/>
          </a:xfrm>
          <a:prstGeom prst="rect">
            <a:avLst/>
          </a:prstGeom>
          <a:noFill/>
          <a:ln w="57150" cmpd="thinThick">
            <a:noFill/>
            <a:miter lim="800000"/>
            <a:headEnd/>
            <a:tailEnd/>
          </a:ln>
          <a:effectLst/>
        </p:spPr>
        <p:txBody>
          <a:bodyPr wrap="square" lIns="61170" tIns="30584" rIns="61170" bIns="30584">
            <a:spAutoFit/>
          </a:bodyPr>
          <a:lstStyle/>
          <a:p>
            <a:pPr algn="l"/>
            <a:r>
              <a:rPr lang="en-US" sz="2000" b="1" dirty="0" smtClean="0"/>
              <a:t>The data were analyzed using the 2x3 mixed design general linear model (GLM) repeated measures.</a:t>
            </a:r>
          </a:p>
          <a:p>
            <a:pPr algn="l"/>
            <a:endParaRPr lang="en-US" sz="2000" b="1" dirty="0" smtClean="0"/>
          </a:p>
          <a:p>
            <a:pPr algn="l"/>
            <a:r>
              <a:rPr lang="en-US" sz="2400" b="1" dirty="0" smtClean="0"/>
              <a:t>For Stress Perception</a:t>
            </a:r>
          </a:p>
          <a:p>
            <a:pPr algn="l"/>
            <a:r>
              <a:rPr lang="en-US" sz="2000" b="1" dirty="0" smtClean="0"/>
              <a:t>We found a significant within subjects main effect of time for stress perception (</a:t>
            </a:r>
            <a:r>
              <a:rPr lang="en-US" sz="2000" b="1" i="1" dirty="0" smtClean="0"/>
              <a:t>F </a:t>
            </a:r>
            <a:r>
              <a:rPr lang="en-US" sz="2000" b="1" dirty="0" smtClean="0"/>
              <a:t>(2, 64) = 19.19, </a:t>
            </a:r>
            <a:r>
              <a:rPr lang="en-US" sz="2000" b="1" i="1" dirty="0" err="1" smtClean="0"/>
              <a:t>p</a:t>
            </a:r>
            <a:r>
              <a:rPr lang="en-US" sz="2000" b="1" dirty="0" smtClean="0"/>
              <a:t> &lt; .001, </a:t>
            </a:r>
            <a:r>
              <a:rPr lang="en-US" sz="2000" b="1" dirty="0" err="1" smtClean="0">
                <a:sym typeface="Symbol" charset="2"/>
              </a:rPr>
              <a:t></a:t>
            </a:r>
            <a:r>
              <a:rPr lang="en-US" sz="2000" b="1" baseline="-25000" dirty="0" err="1" smtClean="0">
                <a:sym typeface="Symbol" charset="2"/>
              </a:rPr>
              <a:t></a:t>
            </a:r>
            <a:r>
              <a:rPr lang="en-US" sz="2000" b="1" baseline="30000" dirty="0" err="1" smtClean="0">
                <a:sym typeface="Symbol" charset="2"/>
              </a:rPr>
              <a:t></a:t>
            </a:r>
            <a:r>
              <a:rPr lang="en-US" sz="2000" b="1" dirty="0" smtClean="0"/>
              <a:t>= .38).</a:t>
            </a:r>
          </a:p>
          <a:p>
            <a:pPr algn="l"/>
            <a:r>
              <a:rPr lang="en-US" sz="2000" b="1" dirty="0" smtClean="0"/>
              <a:t> </a:t>
            </a:r>
          </a:p>
          <a:p>
            <a:pPr algn="l"/>
            <a:r>
              <a:rPr lang="en-US" sz="2000" b="1" dirty="0" smtClean="0">
                <a:ea typeface="Arial" charset="0"/>
                <a:cs typeface="Arial" charset="0"/>
              </a:rPr>
              <a:t>GLM tests of between-subjects effects showed a non-significant main effect for gender, </a:t>
            </a:r>
            <a:r>
              <a:rPr lang="en-US" sz="2000" b="1" i="1" dirty="0" smtClean="0">
                <a:ea typeface="Arial" charset="0"/>
                <a:cs typeface="Arial" charset="0"/>
              </a:rPr>
              <a:t>F</a:t>
            </a:r>
            <a:r>
              <a:rPr lang="en-US" sz="2000" b="1" dirty="0" smtClean="0">
                <a:ea typeface="Arial" charset="0"/>
                <a:cs typeface="Arial" charset="0"/>
              </a:rPr>
              <a:t>(1, 32) = 4.10, </a:t>
            </a:r>
            <a:r>
              <a:rPr lang="en-US" sz="2000" b="1" i="1" dirty="0" err="1" smtClean="0">
                <a:ea typeface="Arial" charset="0"/>
                <a:cs typeface="Arial" charset="0"/>
              </a:rPr>
              <a:t>p</a:t>
            </a:r>
            <a:r>
              <a:rPr lang="en-US" sz="2000" b="1" dirty="0" smtClean="0">
                <a:ea typeface="Arial" charset="0"/>
                <a:cs typeface="Arial" charset="0"/>
              </a:rPr>
              <a:t> = .05, </a:t>
            </a:r>
            <a:r>
              <a:rPr lang="en-US" sz="2000" b="1" dirty="0" err="1" smtClean="0">
                <a:ea typeface="Arial" charset="0"/>
                <a:cs typeface="Arial" charset="0"/>
                <a:sym typeface="Symbol" charset="2"/>
              </a:rPr>
              <a:t></a:t>
            </a:r>
            <a:r>
              <a:rPr lang="en-US" sz="2000" b="1" baseline="-25000" dirty="0" err="1" smtClean="0">
                <a:ea typeface="Arial" charset="0"/>
                <a:cs typeface="Arial" charset="0"/>
                <a:sym typeface="Symbol" charset="2"/>
              </a:rPr>
              <a:t></a:t>
            </a:r>
            <a:r>
              <a:rPr lang="en-US" sz="2000" b="1" baseline="30000" dirty="0" err="1" smtClean="0">
                <a:ea typeface="Arial" charset="0"/>
                <a:cs typeface="Arial" charset="0"/>
                <a:sym typeface="Symbol" charset="2"/>
              </a:rPr>
              <a:t></a:t>
            </a:r>
            <a:r>
              <a:rPr lang="en-US" sz="2000" b="1" dirty="0" smtClean="0">
                <a:ea typeface="Arial" charset="0"/>
                <a:cs typeface="Arial" charset="0"/>
              </a:rPr>
              <a:t>= .11.</a:t>
            </a:r>
          </a:p>
          <a:p>
            <a:pPr algn="l"/>
            <a:r>
              <a:rPr lang="en-US" sz="2000" b="1" dirty="0" smtClean="0">
                <a:ea typeface="Arial" charset="0"/>
                <a:cs typeface="Arial" charset="0"/>
              </a:rPr>
              <a:t> </a:t>
            </a:r>
          </a:p>
          <a:p>
            <a:pPr algn="l"/>
            <a:r>
              <a:rPr lang="en-US" sz="2000" b="1" dirty="0" smtClean="0">
                <a:ea typeface="Arial" charset="0"/>
                <a:cs typeface="Arial" charset="0"/>
              </a:rPr>
              <a:t>There was no significant gender by time interaction for stress scores, </a:t>
            </a:r>
            <a:r>
              <a:rPr lang="en-US" sz="2000" b="1" i="1" dirty="0" smtClean="0">
                <a:ea typeface="Arial" charset="0"/>
                <a:cs typeface="Arial" charset="0"/>
              </a:rPr>
              <a:t>F</a:t>
            </a:r>
            <a:r>
              <a:rPr lang="en-US" sz="2000" b="1" dirty="0" smtClean="0">
                <a:ea typeface="Arial" charset="0"/>
                <a:cs typeface="Arial" charset="0"/>
              </a:rPr>
              <a:t>(2, 64) = 1.77, </a:t>
            </a:r>
            <a:r>
              <a:rPr lang="en-US" sz="2000" b="1" i="1" dirty="0" err="1" smtClean="0">
                <a:ea typeface="Arial" charset="0"/>
                <a:cs typeface="Arial" charset="0"/>
              </a:rPr>
              <a:t>p</a:t>
            </a:r>
            <a:r>
              <a:rPr lang="en-US" sz="2000" b="1" dirty="0" smtClean="0">
                <a:ea typeface="Arial" charset="0"/>
                <a:cs typeface="Arial" charset="0"/>
              </a:rPr>
              <a:t> = .18, </a:t>
            </a:r>
            <a:r>
              <a:rPr lang="en-US" sz="2000" b="1" dirty="0" err="1" smtClean="0">
                <a:ea typeface="Arial" charset="0"/>
                <a:cs typeface="Arial" charset="0"/>
                <a:sym typeface="Symbol" charset="2"/>
              </a:rPr>
              <a:t></a:t>
            </a:r>
            <a:r>
              <a:rPr lang="en-US" sz="2000" b="1" baseline="-25000" dirty="0" err="1" smtClean="0">
                <a:ea typeface="Arial" charset="0"/>
                <a:cs typeface="Arial" charset="0"/>
                <a:sym typeface="Symbol" charset="2"/>
              </a:rPr>
              <a:t></a:t>
            </a:r>
            <a:r>
              <a:rPr lang="en-US" sz="2000" b="1" baseline="30000" dirty="0" err="1" smtClean="0">
                <a:ea typeface="Arial" charset="0"/>
                <a:cs typeface="Arial" charset="0"/>
                <a:sym typeface="Symbol" charset="2"/>
              </a:rPr>
              <a:t></a:t>
            </a:r>
            <a:r>
              <a:rPr lang="en-US" sz="2000" b="1" dirty="0" smtClean="0">
                <a:ea typeface="Arial" charset="0"/>
                <a:cs typeface="Arial" charset="0"/>
              </a:rPr>
              <a:t>= .05.</a:t>
            </a:r>
          </a:p>
          <a:p>
            <a:pPr algn="l"/>
            <a:endParaRPr lang="en-US" sz="2000" b="1" dirty="0" smtClean="0"/>
          </a:p>
          <a:p>
            <a:pPr algn="l"/>
            <a:endParaRPr lang="en-US" sz="2000" b="1" dirty="0" smtClean="0"/>
          </a:p>
          <a:p>
            <a:pPr algn="l"/>
            <a:endParaRPr lang="en-US" sz="2000" dirty="0"/>
          </a:p>
        </p:txBody>
      </p:sp>
      <p:sp>
        <p:nvSpPr>
          <p:cNvPr id="2088" name="Text Box 40"/>
          <p:cNvSpPr txBox="1">
            <a:spLocks noChangeArrowheads="1"/>
          </p:cNvSpPr>
          <p:nvPr/>
        </p:nvSpPr>
        <p:spPr bwMode="auto">
          <a:xfrm>
            <a:off x="33615927" y="6964919"/>
            <a:ext cx="8947570" cy="23452784"/>
          </a:xfrm>
          <a:prstGeom prst="rect">
            <a:avLst/>
          </a:prstGeom>
          <a:noFill/>
          <a:ln w="57150" cmpd="thinThick">
            <a:noFill/>
            <a:miter lim="800000"/>
            <a:headEnd/>
            <a:tailEnd/>
          </a:ln>
          <a:effectLst/>
        </p:spPr>
        <p:txBody>
          <a:bodyPr wrap="square" lIns="61170" tIns="30584" rIns="61170" bIns="30584">
            <a:spAutoFit/>
          </a:bodyPr>
          <a:lstStyle/>
          <a:p>
            <a:pPr algn="l"/>
            <a:endParaRPr lang="en-US" sz="2000" b="1" dirty="0" smtClean="0"/>
          </a:p>
          <a:p>
            <a:pPr algn="l"/>
            <a:endParaRPr lang="en-US" sz="2000" b="1" dirty="0" smtClean="0"/>
          </a:p>
          <a:p>
            <a:pPr algn="l"/>
            <a:endParaRPr lang="en-US" sz="2000" b="1" dirty="0" smtClean="0"/>
          </a:p>
          <a:p>
            <a:pPr algn="l"/>
            <a:r>
              <a:rPr lang="en-US" sz="2000" b="1" dirty="0" smtClean="0"/>
              <a:t>Stress is not considered a mental disorder, but is considered a contributing factor to mental illnesses and is also linked with suicide ideation and depression in young adults (</a:t>
            </a:r>
            <a:r>
              <a:rPr lang="en-US" sz="2000" b="1" dirty="0" err="1" smtClean="0"/>
              <a:t>Welle</a:t>
            </a:r>
            <a:r>
              <a:rPr lang="en-US" sz="2000" b="1" dirty="0" smtClean="0"/>
              <a:t> &amp; Graff, 2010). We analyzed a study data to see if there were any gender differences between the stress and negative affect scores in three treatment conditions.</a:t>
            </a:r>
          </a:p>
          <a:p>
            <a:pPr algn="l"/>
            <a:r>
              <a:rPr lang="en-US" sz="2000" b="1" dirty="0" smtClean="0"/>
              <a:t> </a:t>
            </a:r>
          </a:p>
          <a:p>
            <a:pPr algn="l"/>
            <a:r>
              <a:rPr lang="en-US" sz="2000" b="1" dirty="0" smtClean="0"/>
              <a:t>We found that women were generally more stressed during all three conditions, but reported significantly higher stress scores, than men, only during the stress task (</a:t>
            </a:r>
            <a:r>
              <a:rPr lang="en-US" sz="2000" b="1" i="1" dirty="0" smtClean="0"/>
              <a:t>t</a:t>
            </a:r>
            <a:r>
              <a:rPr lang="en-US" sz="2000" b="1" dirty="0" smtClean="0"/>
              <a:t>(32) = 2.30, </a:t>
            </a:r>
            <a:r>
              <a:rPr lang="en-US" sz="2000" b="1" i="1" dirty="0" err="1" smtClean="0"/>
              <a:t>p</a:t>
            </a:r>
            <a:r>
              <a:rPr lang="en-US" sz="2000" b="1" dirty="0" smtClean="0"/>
              <a:t> = .03). Moreover, women reported higher negative affect than males, but this difference was significant only during the stress task, </a:t>
            </a:r>
            <a:r>
              <a:rPr lang="en-US" sz="2000" b="1" i="1" dirty="0" smtClean="0"/>
              <a:t>t</a:t>
            </a:r>
            <a:r>
              <a:rPr lang="en-US" sz="2000" b="1" dirty="0" smtClean="0"/>
              <a:t>(32) = 2.22, </a:t>
            </a:r>
            <a:r>
              <a:rPr lang="en-US" sz="2000" b="1" i="1" dirty="0" err="1" smtClean="0"/>
              <a:t>p</a:t>
            </a:r>
            <a:r>
              <a:rPr lang="en-US" sz="2000" b="1" dirty="0" smtClean="0"/>
              <a:t> = .03.</a:t>
            </a:r>
          </a:p>
          <a:p>
            <a:pPr algn="l"/>
            <a:endParaRPr lang="en-US" sz="2000" b="1" dirty="0" smtClean="0"/>
          </a:p>
          <a:p>
            <a:pPr algn="l"/>
            <a:r>
              <a:rPr lang="en-US" sz="2000" b="1" dirty="0" smtClean="0"/>
              <a:t>Based on </a:t>
            </a:r>
            <a:r>
              <a:rPr lang="en-US" sz="2000" b="1" dirty="0" err="1" smtClean="0"/>
              <a:t>Dedovic</a:t>
            </a:r>
            <a:r>
              <a:rPr lang="en-US" sz="2000" b="1" dirty="0" smtClean="0"/>
              <a:t> et al. (2009) report that social rejection stressor in women elicits a significant cortisol increase as compared to men; one explanation of why women in our study showed more intense reaction to the stress task may be because the confederate acting as the mock participant and getting negative feedback was a woman and the female participants identified readily with the mock.</a:t>
            </a:r>
          </a:p>
          <a:p>
            <a:pPr algn="l"/>
            <a:r>
              <a:rPr lang="en-US" sz="2000" b="1" dirty="0" smtClean="0"/>
              <a:t> </a:t>
            </a:r>
          </a:p>
          <a:p>
            <a:pPr algn="l"/>
            <a:r>
              <a:rPr lang="en-US" sz="2000" b="1" dirty="0" smtClean="0"/>
              <a:t> </a:t>
            </a:r>
          </a:p>
          <a:p>
            <a:r>
              <a:rPr lang="en-US" sz="2000" b="1" dirty="0" smtClean="0"/>
              <a:t> </a:t>
            </a:r>
          </a:p>
          <a:p>
            <a:pPr algn="l"/>
            <a:endParaRPr lang="en-US" sz="2000" b="1" dirty="0" smtClean="0"/>
          </a:p>
          <a:p>
            <a:pPr algn="l"/>
            <a:endParaRPr lang="en-US" sz="2000" b="1" dirty="0" smtClean="0"/>
          </a:p>
          <a:p>
            <a:pPr algn="l"/>
            <a:r>
              <a:rPr lang="en-US" sz="2000" b="1" dirty="0" smtClean="0"/>
              <a:t>Women participants in our study, when compared with men participants, appraised the anticipation of the upcoming stress task as significantly more stressful and  coped with it through a significantly higher negative affect.</a:t>
            </a:r>
          </a:p>
          <a:p>
            <a:pPr algn="l"/>
            <a:r>
              <a:rPr lang="en-US" sz="2000" b="1" dirty="0" smtClean="0"/>
              <a:t> </a:t>
            </a:r>
          </a:p>
          <a:p>
            <a:pPr algn="l"/>
            <a:r>
              <a:rPr lang="en-US" sz="2000" b="1" dirty="0" smtClean="0"/>
              <a:t>Previous studies have reported that just the anticipation of an upcoming psychosocial stress task cause a significant free cortisol response in men as compared to women (</a:t>
            </a:r>
            <a:r>
              <a:rPr lang="en-US" sz="2000" b="1" dirty="0" err="1" smtClean="0"/>
              <a:t>Kudielka</a:t>
            </a:r>
            <a:r>
              <a:rPr lang="en-US" sz="2000" b="1" dirty="0" smtClean="0"/>
              <a:t> and Kirschbaum,2005).</a:t>
            </a:r>
          </a:p>
          <a:p>
            <a:pPr algn="l"/>
            <a:r>
              <a:rPr lang="en-US" sz="2000" b="1" dirty="0" smtClean="0"/>
              <a:t> It is important to note that we cannot compare these findings since we did not measure cortisol levels and we are only basing our results on the reported stress and negative affect scores.</a:t>
            </a:r>
          </a:p>
          <a:p>
            <a:pPr algn="l"/>
            <a:endParaRPr lang="en-US" sz="2000" b="1" dirty="0" smtClean="0"/>
          </a:p>
          <a:p>
            <a:pPr algn="l"/>
            <a:r>
              <a:rPr lang="en-US" sz="2000" b="1" dirty="0" smtClean="0"/>
              <a:t>To our knowledge, it was the first study that used only the anticipation of giving a speech and doing mental arithmetic along with the viewing of a poor performance by the mock followed by a critical feedback, as a mean of inducing stress; as opposed to actually making the participants perform. Both manipulation checks (written and oral) confirmed that this laboratory stressor was successful in inducing stress. </a:t>
            </a:r>
          </a:p>
          <a:p>
            <a:endParaRPr lang="en-US" sz="2000" b="1" dirty="0" smtClean="0"/>
          </a:p>
          <a:p>
            <a:endParaRPr lang="en-US" sz="2000" b="1" dirty="0" smtClean="0"/>
          </a:p>
          <a:p>
            <a:pPr algn="l"/>
            <a:endParaRPr lang="en-US" sz="2000" b="1" dirty="0" smtClean="0"/>
          </a:p>
          <a:p>
            <a:pPr algn="l"/>
            <a:endParaRPr lang="en-US" sz="2000" b="1" dirty="0" smtClean="0"/>
          </a:p>
          <a:p>
            <a:pPr algn="l"/>
            <a:endParaRPr lang="en-US" sz="2000" b="1" dirty="0" smtClean="0"/>
          </a:p>
          <a:p>
            <a:pPr algn="l"/>
            <a:r>
              <a:rPr lang="en-US" sz="2000" b="1" dirty="0" smtClean="0"/>
              <a:t>—Small sample size</a:t>
            </a:r>
          </a:p>
          <a:p>
            <a:pPr algn="l"/>
            <a:endParaRPr lang="en-US" sz="2000" b="1" dirty="0" smtClean="0"/>
          </a:p>
          <a:p>
            <a:pPr algn="l"/>
            <a:r>
              <a:rPr lang="en-US" sz="2000" b="1" dirty="0" smtClean="0"/>
              <a:t>—Unequal no. of males and females</a:t>
            </a:r>
          </a:p>
          <a:p>
            <a:pPr algn="l"/>
            <a:endParaRPr lang="en-US" sz="2000" b="1" dirty="0" smtClean="0"/>
          </a:p>
          <a:p>
            <a:pPr algn="l"/>
            <a:r>
              <a:rPr lang="en-US" sz="2000" b="1" dirty="0" smtClean="0"/>
              <a:t>—Sample mostly between 18-20 (91%)</a:t>
            </a:r>
          </a:p>
          <a:p>
            <a:pPr algn="l"/>
            <a:endParaRPr lang="en-US" sz="2000" b="1" dirty="0" smtClean="0"/>
          </a:p>
          <a:p>
            <a:pPr algn="l"/>
            <a:r>
              <a:rPr lang="en-US" sz="2000" b="1" dirty="0" smtClean="0"/>
              <a:t>—Possibility of varied levels of stress induced by TSST</a:t>
            </a:r>
          </a:p>
          <a:p>
            <a:pPr algn="l"/>
            <a:endParaRPr lang="en-US" sz="2000" b="1" dirty="0" smtClean="0"/>
          </a:p>
          <a:p>
            <a:pPr algn="l"/>
            <a:r>
              <a:rPr lang="en-US" sz="2000" b="1" dirty="0" smtClean="0"/>
              <a:t>—Dissimilar number of participants in each session</a:t>
            </a:r>
          </a:p>
          <a:p>
            <a:pPr algn="l"/>
            <a:endParaRPr lang="en-US" sz="2000" b="1" dirty="0" smtClean="0"/>
          </a:p>
          <a:p>
            <a:pPr algn="l"/>
            <a:r>
              <a:rPr lang="en-US" sz="2000" b="1" dirty="0" smtClean="0"/>
              <a:t>—Did not track or block sleep, smoking, and lunch consumption (sleep, smoking, and lunch consumption are all associated with increases in cortisol levels (Hanson et al., 2000).</a:t>
            </a:r>
          </a:p>
          <a:p>
            <a:pPr algn="l"/>
            <a:endParaRPr lang="en-US" sz="2000" b="1" dirty="0" smtClean="0"/>
          </a:p>
          <a:p>
            <a:pPr algn="l"/>
            <a:endParaRPr lang="en-US" sz="2000" b="1" dirty="0" smtClean="0"/>
          </a:p>
          <a:p>
            <a:pPr algn="l"/>
            <a:endParaRPr lang="en-US" sz="2000" b="1" dirty="0" smtClean="0">
              <a:ea typeface="Arial" charset="0"/>
              <a:cs typeface="Arial" charset="0"/>
            </a:endParaRPr>
          </a:p>
          <a:p>
            <a:pPr algn="l"/>
            <a:endParaRPr lang="en-US" sz="2000" b="1" dirty="0" smtClean="0">
              <a:ea typeface="Arial" charset="0"/>
              <a:cs typeface="Arial" charset="0"/>
            </a:endParaRPr>
          </a:p>
          <a:p>
            <a:pPr algn="l"/>
            <a:endParaRPr lang="en-US" sz="2000" b="1" dirty="0" smtClean="0">
              <a:ea typeface="Arial" charset="0"/>
              <a:cs typeface="Arial" charset="0"/>
            </a:endParaRPr>
          </a:p>
          <a:p>
            <a:pPr algn="l"/>
            <a:r>
              <a:rPr lang="en-US" sz="2000" b="1" dirty="0" smtClean="0">
                <a:ea typeface="Arial" charset="0"/>
                <a:cs typeface="Arial" charset="0"/>
              </a:rPr>
              <a:t>This study is the result of a collective effort by the authors, Dr. Ronald Rogers, Dr. Clifton </a:t>
            </a:r>
            <a:r>
              <a:rPr lang="en-US" sz="2000" b="1" dirty="0" err="1" smtClean="0">
                <a:ea typeface="Arial" charset="0"/>
                <a:cs typeface="Arial" charset="0"/>
              </a:rPr>
              <a:t>Oyamot</a:t>
            </a:r>
            <a:r>
              <a:rPr lang="en-US" sz="2000" b="1" dirty="0" smtClean="0">
                <a:ea typeface="Arial" charset="0"/>
                <a:cs typeface="Arial" charset="0"/>
              </a:rPr>
              <a:t>, and Evan Silverman.</a:t>
            </a:r>
          </a:p>
          <a:p>
            <a:pPr algn="l"/>
            <a:r>
              <a:rPr lang="en-US" sz="2000" b="1" dirty="0" smtClean="0">
                <a:ea typeface="Arial" charset="0"/>
                <a:cs typeface="Arial" charset="0"/>
              </a:rPr>
              <a:t>For additional questions regarding the study, please contact</a:t>
            </a:r>
          </a:p>
          <a:p>
            <a:pPr algn="l"/>
            <a:r>
              <a:rPr lang="en-US" sz="2000" b="1" dirty="0" err="1" smtClean="0">
                <a:ea typeface="Arial" charset="0"/>
                <a:cs typeface="Arial" charset="0"/>
              </a:rPr>
              <a:t>Irum.abbasi@gmail.com</a:t>
            </a:r>
            <a:r>
              <a:rPr lang="en-US" sz="2000" b="1" dirty="0" smtClean="0">
                <a:ea typeface="Arial" charset="0"/>
                <a:cs typeface="Arial" charset="0"/>
              </a:rPr>
              <a:t>.</a:t>
            </a:r>
          </a:p>
          <a:p>
            <a:pPr algn="l"/>
            <a:endParaRPr lang="en-US" sz="2000" b="1" dirty="0" smtClean="0"/>
          </a:p>
          <a:p>
            <a:pPr algn="l"/>
            <a:endParaRPr lang="en-US" sz="2000" dirty="0" smtClean="0"/>
          </a:p>
          <a:p>
            <a:pPr algn="l"/>
            <a:r>
              <a:rPr lang="en-US" sz="2000" b="1" dirty="0" smtClean="0"/>
              <a:t> </a:t>
            </a:r>
          </a:p>
          <a:p>
            <a:pPr algn="l"/>
            <a:r>
              <a:rPr lang="en-US" sz="2000" b="1" dirty="0" smtClean="0"/>
              <a:t> </a:t>
            </a:r>
            <a:endParaRPr lang="en-US" sz="2000" dirty="0">
              <a:latin typeface="Times New Roman" pitchFamily="18" charset="0"/>
            </a:endParaRPr>
          </a:p>
        </p:txBody>
      </p:sp>
      <p:sp>
        <p:nvSpPr>
          <p:cNvPr id="2097" name="Text Box 49"/>
          <p:cNvSpPr txBox="1">
            <a:spLocks noChangeArrowheads="1"/>
          </p:cNvSpPr>
          <p:nvPr/>
        </p:nvSpPr>
        <p:spPr bwMode="auto">
          <a:xfrm>
            <a:off x="39470781" y="1154524"/>
            <a:ext cx="3657600" cy="523220"/>
          </a:xfrm>
          <a:prstGeom prst="rect">
            <a:avLst/>
          </a:prstGeom>
          <a:noFill/>
          <a:ln w="9525">
            <a:noFill/>
            <a:miter lim="800000"/>
            <a:headEnd/>
            <a:tailEnd/>
          </a:ln>
          <a:effectLst/>
        </p:spPr>
        <p:txBody>
          <a:bodyPr wrap="square">
            <a:spAutoFit/>
          </a:bodyPr>
          <a:lstStyle/>
          <a:p>
            <a:pPr defTabSz="4389438">
              <a:spcBef>
                <a:spcPct val="50000"/>
              </a:spcBef>
            </a:pPr>
            <a:endParaRPr lang="en-US" sz="2800" dirty="0">
              <a:solidFill>
                <a:srgbClr val="FF0000"/>
              </a:solidFill>
            </a:endParaRPr>
          </a:p>
        </p:txBody>
      </p:sp>
      <p:pic>
        <p:nvPicPr>
          <p:cNvPr id="25" name="Picture 15"/>
          <p:cNvPicPr>
            <a:picLocks noChangeAspect="1"/>
          </p:cNvPicPr>
          <p:nvPr/>
        </p:nvPicPr>
        <p:blipFill>
          <a:blip r:embed="rId4"/>
          <a:srcRect/>
          <a:stretch>
            <a:fillRect/>
          </a:stretch>
        </p:blipFill>
        <p:spPr bwMode="auto">
          <a:xfrm>
            <a:off x="654231" y="28401321"/>
            <a:ext cx="8293339" cy="1193010"/>
          </a:xfrm>
          <a:prstGeom prst="rect">
            <a:avLst/>
          </a:prstGeom>
          <a:noFill/>
          <a:ln w="9525">
            <a:noFill/>
            <a:miter lim="800000"/>
            <a:headEnd/>
            <a:tailEnd/>
          </a:ln>
        </p:spPr>
      </p:pic>
      <p:sp>
        <p:nvSpPr>
          <p:cNvPr id="26" name="Rectangle 18"/>
          <p:cNvSpPr>
            <a:spLocks noChangeArrowheads="1"/>
          </p:cNvSpPr>
          <p:nvPr/>
        </p:nvSpPr>
        <p:spPr bwMode="auto">
          <a:xfrm>
            <a:off x="1270018" y="22233758"/>
            <a:ext cx="7350438" cy="5847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defRPr/>
            </a:pPr>
            <a:r>
              <a:rPr lang="en-US" sz="3200" b="1" dirty="0" smtClean="0">
                <a:latin typeface="+mj-lt"/>
              </a:rPr>
              <a:t>Normal Biological Stress-Response</a:t>
            </a:r>
          </a:p>
          <a:p>
            <a:pPr algn="ctr">
              <a:defRPr/>
            </a:pPr>
            <a:endParaRPr lang="en-US" sz="3200" b="1" dirty="0">
              <a:solidFill>
                <a:srgbClr val="363636"/>
              </a:solidFill>
              <a:latin typeface="+mj-lt"/>
            </a:endParaRPr>
          </a:p>
        </p:txBody>
      </p:sp>
      <p:sp>
        <p:nvSpPr>
          <p:cNvPr id="28" name="Rectangle 18"/>
          <p:cNvSpPr>
            <a:spLocks noChangeArrowheads="1"/>
          </p:cNvSpPr>
          <p:nvPr/>
        </p:nvSpPr>
        <p:spPr bwMode="auto">
          <a:xfrm>
            <a:off x="1088586" y="27208311"/>
            <a:ext cx="7300964" cy="5847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lgn="ctr">
              <a:defRPr/>
            </a:pPr>
            <a:r>
              <a:rPr lang="en-US" sz="3200" b="1" dirty="0" smtClean="0">
                <a:solidFill>
                  <a:srgbClr val="363636"/>
                </a:solidFill>
              </a:rPr>
              <a:t>Psychological  Stress </a:t>
            </a:r>
            <a:r>
              <a:rPr lang="en-US" sz="3200" b="1" dirty="0" smtClean="0">
                <a:solidFill>
                  <a:srgbClr val="363636"/>
                </a:solidFill>
                <a:latin typeface="+mj-lt"/>
              </a:rPr>
              <a:t>Response</a:t>
            </a:r>
            <a:endParaRPr lang="en-US" sz="3200" b="1" dirty="0">
              <a:solidFill>
                <a:srgbClr val="363636"/>
              </a:solidFill>
              <a:latin typeface="+mj-lt"/>
            </a:endParaRPr>
          </a:p>
        </p:txBody>
      </p:sp>
      <p:sp>
        <p:nvSpPr>
          <p:cNvPr id="30" name="Rectangle 18"/>
          <p:cNvSpPr>
            <a:spLocks noChangeArrowheads="1"/>
          </p:cNvSpPr>
          <p:nvPr/>
        </p:nvSpPr>
        <p:spPr bwMode="auto">
          <a:xfrm>
            <a:off x="923620" y="29979171"/>
            <a:ext cx="7504414" cy="5847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lgn="ctr">
              <a:defRPr/>
            </a:pPr>
            <a:r>
              <a:rPr lang="en-US" sz="3200" b="1" dirty="0">
                <a:solidFill>
                  <a:srgbClr val="363636"/>
                </a:solidFill>
                <a:latin typeface="+mj-lt"/>
              </a:rPr>
              <a:t>Adverse Health Consequence</a:t>
            </a:r>
          </a:p>
        </p:txBody>
      </p:sp>
      <p:sp>
        <p:nvSpPr>
          <p:cNvPr id="31" name="Rectangle 19"/>
          <p:cNvSpPr>
            <a:spLocks noChangeArrowheads="1"/>
          </p:cNvSpPr>
          <p:nvPr/>
        </p:nvSpPr>
        <p:spPr bwMode="auto">
          <a:xfrm>
            <a:off x="12458267" y="7316879"/>
            <a:ext cx="7136290" cy="5847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lgn="ctr">
              <a:defRPr/>
            </a:pPr>
            <a:r>
              <a:rPr lang="en-US" sz="3200" b="1" dirty="0">
                <a:latin typeface="+mj-lt"/>
              </a:rPr>
              <a:t>METHODS</a:t>
            </a:r>
          </a:p>
        </p:txBody>
      </p:sp>
      <p:sp>
        <p:nvSpPr>
          <p:cNvPr id="32" name="Rectangle 19"/>
          <p:cNvSpPr>
            <a:spLocks noChangeArrowheads="1"/>
          </p:cNvSpPr>
          <p:nvPr/>
        </p:nvSpPr>
        <p:spPr bwMode="auto">
          <a:xfrm>
            <a:off x="1632880" y="7316879"/>
            <a:ext cx="6773426" cy="5847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lgn="ctr">
              <a:defRPr/>
            </a:pPr>
            <a:r>
              <a:rPr lang="en-US" sz="3200" b="1" dirty="0" smtClean="0"/>
              <a:t>ABSTRACT</a:t>
            </a:r>
            <a:endParaRPr lang="en-US" sz="3200" b="1" dirty="0"/>
          </a:p>
        </p:txBody>
      </p:sp>
      <p:sp>
        <p:nvSpPr>
          <p:cNvPr id="33" name="Rectangle 19"/>
          <p:cNvSpPr>
            <a:spLocks noChangeArrowheads="1"/>
          </p:cNvSpPr>
          <p:nvPr/>
        </p:nvSpPr>
        <p:spPr bwMode="auto">
          <a:xfrm>
            <a:off x="1462399" y="15239733"/>
            <a:ext cx="7246291" cy="5847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defRPr/>
            </a:pPr>
            <a:r>
              <a:rPr lang="en-US" sz="3200" b="1" dirty="0" smtClean="0">
                <a:latin typeface="+mj-lt"/>
              </a:rPr>
              <a:t>INTRODUCTION</a:t>
            </a:r>
          </a:p>
          <a:p>
            <a:pPr algn="ctr">
              <a:defRPr/>
            </a:pPr>
            <a:endParaRPr lang="en-US" sz="3200" b="1" dirty="0">
              <a:latin typeface="+mj-lt"/>
            </a:endParaRPr>
          </a:p>
        </p:txBody>
      </p:sp>
      <p:pic>
        <p:nvPicPr>
          <p:cNvPr id="34" name="Picture 22"/>
          <p:cNvPicPr>
            <a:picLocks noChangeAspect="1"/>
          </p:cNvPicPr>
          <p:nvPr/>
        </p:nvPicPr>
        <mc:AlternateContent>
          <mc:Choice xmlns:ma="http://schemas.microsoft.com/office/mac/drawingml/2008/main" Requires="ma">
            <p:blipFill>
              <a:blip r:embed="rId5"/>
              <a:srcRect/>
              <a:stretch>
                <a:fillRect/>
              </a:stretch>
            </p:blipFill>
          </mc:Choice>
          <mc:Fallback>
            <p:blipFill>
              <a:blip r:embed="rId6"/>
              <a:srcRect/>
              <a:stretch>
                <a:fillRect/>
              </a:stretch>
            </p:blipFill>
          </mc:Fallback>
        </mc:AlternateContent>
        <p:spPr bwMode="auto">
          <a:xfrm>
            <a:off x="11198893" y="22496519"/>
            <a:ext cx="9967401" cy="5635412"/>
          </a:xfrm>
          <a:prstGeom prst="rect">
            <a:avLst/>
          </a:prstGeom>
          <a:noFill/>
          <a:ln w="9525">
            <a:noFill/>
            <a:miter lim="800000"/>
            <a:headEnd/>
            <a:tailEnd/>
          </a:ln>
        </p:spPr>
      </p:pic>
      <p:sp>
        <p:nvSpPr>
          <p:cNvPr id="35" name="Rectangle 23"/>
          <p:cNvSpPr>
            <a:spLocks noChangeArrowheads="1"/>
          </p:cNvSpPr>
          <p:nvPr/>
        </p:nvSpPr>
        <p:spPr bwMode="auto">
          <a:xfrm>
            <a:off x="11083442" y="28054963"/>
            <a:ext cx="10198306" cy="400110"/>
          </a:xfrm>
          <a:prstGeom prst="rect">
            <a:avLst/>
          </a:prstGeom>
          <a:noFill/>
          <a:ln w="9525">
            <a:noFill/>
            <a:miter lim="800000"/>
            <a:headEnd/>
            <a:tailEnd/>
          </a:ln>
        </p:spPr>
        <p:txBody>
          <a:bodyPr wrap="square">
            <a:prstTxWarp prst="textNoShape">
              <a:avLst/>
            </a:prstTxWarp>
            <a:spAutoFit/>
          </a:bodyPr>
          <a:lstStyle/>
          <a:p>
            <a:r>
              <a:rPr lang="en-US" sz="2000" b="1" dirty="0"/>
              <a:t>EXAMPLES OF NEUTRAL PICTURES             EXAMPLES OF POSITIVE PICTURES</a:t>
            </a:r>
          </a:p>
        </p:txBody>
      </p:sp>
      <p:sp>
        <p:nvSpPr>
          <p:cNvPr id="36" name="Rectangle 35"/>
          <p:cNvSpPr/>
          <p:nvPr/>
        </p:nvSpPr>
        <p:spPr>
          <a:xfrm>
            <a:off x="23162701" y="7256410"/>
            <a:ext cx="7438674"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US" sz="3200" b="1" dirty="0">
                <a:latin typeface="+mj-lt"/>
              </a:rPr>
              <a:t>RESULTS</a:t>
            </a:r>
          </a:p>
        </p:txBody>
      </p:sp>
      <p:pic>
        <p:nvPicPr>
          <p:cNvPr id="38" name="Picture 24"/>
          <p:cNvPicPr>
            <a:picLocks noChangeAspect="1" noChangeArrowheads="1"/>
          </p:cNvPicPr>
          <p:nvPr/>
        </p:nvPicPr>
        <p:blipFill>
          <a:blip r:embed="rId7"/>
          <a:srcRect/>
          <a:stretch>
            <a:fillRect/>
          </a:stretch>
        </p:blipFill>
        <p:spPr bwMode="auto">
          <a:xfrm>
            <a:off x="22192086" y="13618974"/>
            <a:ext cx="5882239" cy="5645170"/>
          </a:xfrm>
          <a:prstGeom prst="rect">
            <a:avLst/>
          </a:prstGeom>
          <a:noFill/>
          <a:ln w="9525">
            <a:noFill/>
            <a:miter lim="800000"/>
            <a:headEnd/>
            <a:tailEnd/>
          </a:ln>
        </p:spPr>
      </p:pic>
      <p:graphicFrame>
        <p:nvGraphicFramePr>
          <p:cNvPr id="4098" name="Object 2"/>
          <p:cNvGraphicFramePr>
            <a:graphicFrameLocks noChangeAspect="1"/>
          </p:cNvGraphicFramePr>
          <p:nvPr/>
        </p:nvGraphicFramePr>
        <p:xfrm>
          <a:off x="27665849" y="13978201"/>
          <a:ext cx="4344836" cy="4657266"/>
        </p:xfrm>
        <a:graphic>
          <a:graphicData uri="http://schemas.openxmlformats.org/presentationml/2006/ole">
            <p:oleObj spid="_x0000_s4098" name="Document" r:id="rId8" imgW="5486400" imgH="3009900" progId="Word.Document.12">
              <p:link updateAutomatic="1"/>
            </p:oleObj>
          </a:graphicData>
        </a:graphic>
      </p:graphicFrame>
      <p:sp>
        <p:nvSpPr>
          <p:cNvPr id="40" name="Rectangle 31"/>
          <p:cNvSpPr>
            <a:spLocks noChangeArrowheads="1"/>
          </p:cNvSpPr>
          <p:nvPr/>
        </p:nvSpPr>
        <p:spPr bwMode="auto">
          <a:xfrm>
            <a:off x="22785062" y="19123016"/>
            <a:ext cx="6352275" cy="1015663"/>
          </a:xfrm>
          <a:prstGeom prst="rect">
            <a:avLst/>
          </a:prstGeom>
          <a:noFill/>
          <a:ln w="9525">
            <a:noFill/>
            <a:miter lim="800000"/>
            <a:headEnd/>
            <a:tailEnd/>
          </a:ln>
        </p:spPr>
        <p:txBody>
          <a:bodyPr wrap="square">
            <a:prstTxWarp prst="textNoShape">
              <a:avLst/>
            </a:prstTxWarp>
            <a:spAutoFit/>
          </a:bodyPr>
          <a:lstStyle/>
          <a:p>
            <a:pPr algn="l"/>
            <a:r>
              <a:rPr lang="en-US" sz="2000" b="1" i="1" dirty="0"/>
              <a:t>PSS 1 = Perceived stress score before stress task </a:t>
            </a:r>
          </a:p>
          <a:p>
            <a:pPr algn="l"/>
            <a:r>
              <a:rPr lang="en-US" sz="2000" b="1" i="1" dirty="0"/>
              <a:t>PSS 2 = Perceived stress score during stress task</a:t>
            </a:r>
          </a:p>
          <a:p>
            <a:pPr algn="l"/>
            <a:r>
              <a:rPr lang="en-US" sz="2000" b="1" i="1" dirty="0"/>
              <a:t>PSS 3 = Perceived stress score after stress task.</a:t>
            </a:r>
          </a:p>
          <a:p>
            <a:endParaRPr lang="en-US" sz="2000" b="1" dirty="0"/>
          </a:p>
        </p:txBody>
      </p:sp>
      <p:pic>
        <p:nvPicPr>
          <p:cNvPr id="42" name="Picture 25"/>
          <p:cNvPicPr>
            <a:picLocks noChangeAspect="1" noChangeArrowheads="1"/>
          </p:cNvPicPr>
          <p:nvPr/>
        </p:nvPicPr>
        <p:blipFill>
          <a:blip r:embed="rId9"/>
          <a:srcRect/>
          <a:stretch>
            <a:fillRect/>
          </a:stretch>
        </p:blipFill>
        <p:spPr bwMode="auto">
          <a:xfrm>
            <a:off x="22646695" y="25685525"/>
            <a:ext cx="4867982" cy="5927430"/>
          </a:xfrm>
          <a:prstGeom prst="rect">
            <a:avLst/>
          </a:prstGeom>
          <a:noFill/>
          <a:ln w="9525">
            <a:noFill/>
            <a:miter lim="800000"/>
            <a:headEnd/>
            <a:tailEnd/>
          </a:ln>
        </p:spPr>
      </p:pic>
      <p:graphicFrame>
        <p:nvGraphicFramePr>
          <p:cNvPr id="4099" name="Object 3"/>
          <p:cNvGraphicFramePr>
            <a:graphicFrameLocks noChangeAspect="1"/>
          </p:cNvGraphicFramePr>
          <p:nvPr/>
        </p:nvGraphicFramePr>
        <p:xfrm>
          <a:off x="27091361" y="26019077"/>
          <a:ext cx="4585780" cy="4960683"/>
        </p:xfrm>
        <a:graphic>
          <a:graphicData uri="http://schemas.openxmlformats.org/presentationml/2006/ole">
            <p:oleObj spid="_x0000_s4099" name="Document" r:id="rId8" imgW="5486400" imgH="3035300" progId="Word.Document.12">
              <p:link updateAutomatic="1"/>
            </p:oleObj>
          </a:graphicData>
        </a:graphic>
      </p:graphicFrame>
      <p:sp>
        <p:nvSpPr>
          <p:cNvPr id="44" name="Rectangle 31"/>
          <p:cNvSpPr>
            <a:spLocks noChangeArrowheads="1"/>
          </p:cNvSpPr>
          <p:nvPr/>
        </p:nvSpPr>
        <p:spPr bwMode="auto">
          <a:xfrm>
            <a:off x="22717245" y="30836742"/>
            <a:ext cx="7831101" cy="1631216"/>
          </a:xfrm>
          <a:prstGeom prst="rect">
            <a:avLst/>
          </a:prstGeom>
          <a:noFill/>
          <a:ln w="9525">
            <a:noFill/>
            <a:miter lim="800000"/>
            <a:headEnd/>
            <a:tailEnd/>
          </a:ln>
        </p:spPr>
        <p:txBody>
          <a:bodyPr wrap="square">
            <a:prstTxWarp prst="textNoShape">
              <a:avLst/>
            </a:prstTxWarp>
            <a:spAutoFit/>
          </a:bodyPr>
          <a:lstStyle/>
          <a:p>
            <a:endParaRPr lang="en-US" sz="2000" b="1" i="1" dirty="0" smtClean="0"/>
          </a:p>
          <a:p>
            <a:endParaRPr lang="en-US" sz="2000" b="1" i="1" dirty="0" smtClean="0"/>
          </a:p>
          <a:p>
            <a:pPr algn="l"/>
            <a:r>
              <a:rPr lang="en-US" sz="2000" b="1" i="1" dirty="0" smtClean="0"/>
              <a:t>NA 1 = Negative Affect score before the stress task.</a:t>
            </a:r>
          </a:p>
          <a:p>
            <a:pPr algn="l"/>
            <a:r>
              <a:rPr lang="en-US" sz="2000" b="1" i="1" dirty="0" smtClean="0"/>
              <a:t>NA 2 = Negative Affect score during the stress task.</a:t>
            </a:r>
          </a:p>
          <a:p>
            <a:pPr algn="l"/>
            <a:r>
              <a:rPr lang="en-US" sz="2000" b="1" i="1" dirty="0" smtClean="0"/>
              <a:t>NA 3 = Negative Affect score after the stress task.</a:t>
            </a:r>
          </a:p>
          <a:p>
            <a:pPr algn="l"/>
            <a:endParaRPr lang="en-US" sz="2000" b="1" i="1" dirty="0" smtClean="0"/>
          </a:p>
        </p:txBody>
      </p:sp>
      <p:sp>
        <p:nvSpPr>
          <p:cNvPr id="45" name="Rectangle 19"/>
          <p:cNvSpPr>
            <a:spLocks noChangeArrowheads="1"/>
          </p:cNvSpPr>
          <p:nvPr/>
        </p:nvSpPr>
        <p:spPr bwMode="auto">
          <a:xfrm>
            <a:off x="22205369" y="11968578"/>
            <a:ext cx="10159822" cy="156966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defRPr/>
            </a:pPr>
            <a:r>
              <a:rPr lang="en-US" sz="3200" b="1" dirty="0" smtClean="0">
                <a:solidFill>
                  <a:srgbClr val="363636"/>
                </a:solidFill>
              </a:rPr>
              <a:t>Perceived Stress Scores of Males and Females Participants before, during, and after the Stress Task. </a:t>
            </a:r>
            <a:endParaRPr lang="en-US" sz="3200" dirty="0" smtClean="0">
              <a:solidFill>
                <a:srgbClr val="363636"/>
              </a:solidFill>
            </a:endParaRPr>
          </a:p>
          <a:p>
            <a:pPr algn="ctr">
              <a:defRPr/>
            </a:pPr>
            <a:endParaRPr lang="en-US" sz="3200" b="1" dirty="0"/>
          </a:p>
        </p:txBody>
      </p:sp>
      <p:sp>
        <p:nvSpPr>
          <p:cNvPr id="47" name="Rectangle 19"/>
          <p:cNvSpPr>
            <a:spLocks noChangeArrowheads="1"/>
          </p:cNvSpPr>
          <p:nvPr/>
        </p:nvSpPr>
        <p:spPr bwMode="auto">
          <a:xfrm>
            <a:off x="22205368" y="23991974"/>
            <a:ext cx="10159821" cy="156966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defRPr/>
            </a:pPr>
            <a:r>
              <a:rPr lang="en-US" sz="3200" b="1" dirty="0" smtClean="0">
                <a:solidFill>
                  <a:srgbClr val="363636"/>
                </a:solidFill>
              </a:rPr>
              <a:t>Negative Affect Scores of Males and Females Participants before, during, and after the Stress Task</a:t>
            </a:r>
            <a:r>
              <a:rPr lang="en-US" sz="2800" b="1" dirty="0" smtClean="0">
                <a:solidFill>
                  <a:srgbClr val="363636"/>
                </a:solidFill>
              </a:rPr>
              <a:t>. </a:t>
            </a:r>
            <a:endParaRPr lang="en-US" sz="2800" dirty="0">
              <a:solidFill>
                <a:srgbClr val="363636"/>
              </a:solidFill>
            </a:endParaRPr>
          </a:p>
        </p:txBody>
      </p:sp>
      <p:sp>
        <p:nvSpPr>
          <p:cNvPr id="49" name="Rectangle 48"/>
          <p:cNvSpPr/>
          <p:nvPr/>
        </p:nvSpPr>
        <p:spPr>
          <a:xfrm>
            <a:off x="34654997" y="7081087"/>
            <a:ext cx="7408205"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US" sz="3200" b="1" dirty="0" smtClean="0">
                <a:latin typeface="+mj-lt"/>
              </a:rPr>
              <a:t>DISCUSSION</a:t>
            </a:r>
            <a:endParaRPr lang="en-US" sz="3200" b="1" dirty="0">
              <a:latin typeface="+mj-lt"/>
            </a:endParaRPr>
          </a:p>
        </p:txBody>
      </p:sp>
      <p:sp>
        <p:nvSpPr>
          <p:cNvPr id="50" name="Rectangle 49"/>
          <p:cNvSpPr/>
          <p:nvPr/>
        </p:nvSpPr>
        <p:spPr>
          <a:xfrm>
            <a:off x="34327884" y="14239144"/>
            <a:ext cx="7485174"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US" sz="3200" b="1" dirty="0" smtClean="0">
                <a:latin typeface="+mj-lt"/>
              </a:rPr>
              <a:t>IMPLICATIONS</a:t>
            </a:r>
            <a:endParaRPr lang="en-US" sz="3200" b="1" dirty="0">
              <a:latin typeface="+mj-lt"/>
            </a:endParaRPr>
          </a:p>
        </p:txBody>
      </p:sp>
      <p:sp>
        <p:nvSpPr>
          <p:cNvPr id="51" name="Rectangle 50"/>
          <p:cNvSpPr/>
          <p:nvPr/>
        </p:nvSpPr>
        <p:spPr>
          <a:xfrm>
            <a:off x="34173946" y="21166295"/>
            <a:ext cx="6983345"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US" sz="3200" b="1" dirty="0" smtClean="0">
                <a:latin typeface="+mj-lt"/>
              </a:rPr>
              <a:t>LIMITATIONS</a:t>
            </a:r>
            <a:endParaRPr lang="en-US" sz="3200" b="1" dirty="0">
              <a:latin typeface="+mj-lt"/>
            </a:endParaRPr>
          </a:p>
        </p:txBody>
      </p:sp>
      <p:sp>
        <p:nvSpPr>
          <p:cNvPr id="52" name="Rectangle 51"/>
          <p:cNvSpPr/>
          <p:nvPr/>
        </p:nvSpPr>
        <p:spPr>
          <a:xfrm>
            <a:off x="34440265" y="26669532"/>
            <a:ext cx="6811700"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US" sz="3200" b="1" dirty="0" smtClean="0">
                <a:latin typeface="+mj-lt"/>
              </a:rPr>
              <a:t>ACKNOWLEDGEMENT</a:t>
            </a:r>
            <a:endParaRPr lang="en-US" sz="3200" b="1" dirty="0">
              <a:latin typeface="+mj-lt"/>
            </a:endParaRPr>
          </a:p>
        </p:txBody>
      </p:sp>
      <p:graphicFrame>
        <p:nvGraphicFramePr>
          <p:cNvPr id="54" name="Content Placeholder 4"/>
          <p:cNvGraphicFramePr>
            <a:graphicFrameLocks/>
          </p:cNvGraphicFramePr>
          <p:nvPr/>
        </p:nvGraphicFramePr>
        <p:xfrm>
          <a:off x="885136" y="23282924"/>
          <a:ext cx="8312582" cy="3579029"/>
        </p:xfrm>
        <a:graphic>
          <a:graphicData uri="http://schemas.openxmlformats.org/drawingml/2006/diagram">
            <a:relIds xmlns:dgm="http://schemas.openxmlformats.org/drawingml/2006/diagram" xmlns:r="http://schemas.openxmlformats.org/officeDocument/2006/relationships" r:dm="rId10" r:lo="rId11" r:qs="rId12" r:cs="rId13"/>
          </a:graphicData>
        </a:graphic>
      </p:graphicFrame>
      <p:pic>
        <p:nvPicPr>
          <p:cNvPr id="41" name="Picture 40"/>
          <p:cNvPicPr>
            <a:picLocks noChangeAspect="1"/>
          </p:cNvPicPr>
          <p:nvPr/>
        </p:nvPicPr>
        <p:blipFill>
          <a:blip r:embed="rId14"/>
          <a:stretch>
            <a:fillRect/>
          </a:stretch>
        </p:blipFill>
        <p:spPr>
          <a:xfrm>
            <a:off x="34729397" y="690271"/>
            <a:ext cx="7759700" cy="4445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4" grpId="0">
        <p:bldAsOne/>
      </p:bldGraphic>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1343</TotalTime>
  <Words>1878</Words>
  <Application>Microsoft Office PowerPoint</Application>
  <PresentationFormat>Custom</PresentationFormat>
  <Paragraphs>133</Paragraphs>
  <Slides>2</Slides>
  <Notes>1</Notes>
  <HiddenSlides>0</HiddenSlides>
  <MMClips>0</MMClips>
  <ScaleCrop>false</ScaleCrop>
  <HeadingPairs>
    <vt:vector size="6" baseType="variant">
      <vt:variant>
        <vt:lpstr>Design Template</vt:lpstr>
      </vt:variant>
      <vt:variant>
        <vt:i4>1</vt:i4>
      </vt:variant>
      <vt:variant>
        <vt:lpstr>Links</vt:lpstr>
      </vt:variant>
      <vt:variant>
        <vt:i4>2</vt:i4>
      </vt:variant>
      <vt:variant>
        <vt:lpstr>Slide Titles</vt:lpstr>
      </vt:variant>
      <vt:variant>
        <vt:i4>2</vt:i4>
      </vt:variant>
    </vt:vector>
  </HeadingPairs>
  <TitlesOfParts>
    <vt:vector size="5" baseType="lpstr">
      <vt:lpstr>Default Design</vt:lpstr>
      <vt:lpstr>???</vt:lpstr>
      <vt:lpstr>???</vt:lpstr>
      <vt:lpstr>Slide 1</vt:lpstr>
      <vt:lpstr>Slide 2</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Horizontal Poster</dc:title>
  <dc:creator>Ethan Shulda</dc:creator>
  <dc:description>©MegaPrint Inc. 2009</dc:description>
  <cp:lastModifiedBy>Irum Abbasi</cp:lastModifiedBy>
  <cp:revision>79</cp:revision>
  <cp:lastPrinted>2011-03-08T18:07:35Z</cp:lastPrinted>
  <dcterms:created xsi:type="dcterms:W3CDTF">2011-10-25T17:20:25Z</dcterms:created>
  <dcterms:modified xsi:type="dcterms:W3CDTF">2011-10-25T17:31:33Z</dcterms:modified>
  <cp:category>Research Poster</cp:category>
</cp:coreProperties>
</file>