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7" r:id="rId2"/>
  </p:sldIdLst>
  <p:sldSz cx="51206400" cy="36576000"/>
  <p:notesSz cx="6858000" cy="9144000"/>
  <p:defaultTextStyle>
    <a:defPPr>
      <a:defRPr lang="en-US"/>
    </a:defPPr>
    <a:lvl1pPr algn="l" rtl="0" fontAlgn="base">
      <a:spcBef>
        <a:spcPct val="0"/>
      </a:spcBef>
      <a:spcAft>
        <a:spcPct val="0"/>
      </a:spcAft>
      <a:defRPr sz="9400" kern="1200">
        <a:solidFill>
          <a:schemeClr val="tx1"/>
        </a:solidFill>
        <a:latin typeface="Arial" charset="0"/>
        <a:ea typeface="+mn-ea"/>
        <a:cs typeface="+mn-cs"/>
      </a:defRPr>
    </a:lvl1pPr>
    <a:lvl2pPr marL="457200" algn="l" rtl="0" fontAlgn="base">
      <a:spcBef>
        <a:spcPct val="0"/>
      </a:spcBef>
      <a:spcAft>
        <a:spcPct val="0"/>
      </a:spcAft>
      <a:defRPr sz="9400" kern="1200">
        <a:solidFill>
          <a:schemeClr val="tx1"/>
        </a:solidFill>
        <a:latin typeface="Arial" charset="0"/>
        <a:ea typeface="+mn-ea"/>
        <a:cs typeface="+mn-cs"/>
      </a:defRPr>
    </a:lvl2pPr>
    <a:lvl3pPr marL="914400" algn="l" rtl="0" fontAlgn="base">
      <a:spcBef>
        <a:spcPct val="0"/>
      </a:spcBef>
      <a:spcAft>
        <a:spcPct val="0"/>
      </a:spcAft>
      <a:defRPr sz="9400" kern="1200">
        <a:solidFill>
          <a:schemeClr val="tx1"/>
        </a:solidFill>
        <a:latin typeface="Arial" charset="0"/>
        <a:ea typeface="+mn-ea"/>
        <a:cs typeface="+mn-cs"/>
      </a:defRPr>
    </a:lvl3pPr>
    <a:lvl4pPr marL="1371600" algn="l" rtl="0" fontAlgn="base">
      <a:spcBef>
        <a:spcPct val="0"/>
      </a:spcBef>
      <a:spcAft>
        <a:spcPct val="0"/>
      </a:spcAft>
      <a:defRPr sz="9400" kern="1200">
        <a:solidFill>
          <a:schemeClr val="tx1"/>
        </a:solidFill>
        <a:latin typeface="Arial" charset="0"/>
        <a:ea typeface="+mn-ea"/>
        <a:cs typeface="+mn-cs"/>
      </a:defRPr>
    </a:lvl4pPr>
    <a:lvl5pPr marL="1828800" algn="l" rtl="0" fontAlgn="base">
      <a:spcBef>
        <a:spcPct val="0"/>
      </a:spcBef>
      <a:spcAft>
        <a:spcPct val="0"/>
      </a:spcAft>
      <a:defRPr sz="9400" kern="1200">
        <a:solidFill>
          <a:schemeClr val="tx1"/>
        </a:solidFill>
        <a:latin typeface="Arial" charset="0"/>
        <a:ea typeface="+mn-ea"/>
        <a:cs typeface="+mn-cs"/>
      </a:defRPr>
    </a:lvl5pPr>
    <a:lvl6pPr marL="2286000" algn="l" defTabSz="914400" rtl="0" eaLnBrk="1" latinLnBrk="0" hangingPunct="1">
      <a:defRPr sz="9400" kern="1200">
        <a:solidFill>
          <a:schemeClr val="tx1"/>
        </a:solidFill>
        <a:latin typeface="Arial" charset="0"/>
        <a:ea typeface="+mn-ea"/>
        <a:cs typeface="+mn-cs"/>
      </a:defRPr>
    </a:lvl6pPr>
    <a:lvl7pPr marL="2743200" algn="l" defTabSz="914400" rtl="0" eaLnBrk="1" latinLnBrk="0" hangingPunct="1">
      <a:defRPr sz="9400" kern="1200">
        <a:solidFill>
          <a:schemeClr val="tx1"/>
        </a:solidFill>
        <a:latin typeface="Arial" charset="0"/>
        <a:ea typeface="+mn-ea"/>
        <a:cs typeface="+mn-cs"/>
      </a:defRPr>
    </a:lvl7pPr>
    <a:lvl8pPr marL="3200400" algn="l" defTabSz="914400" rtl="0" eaLnBrk="1" latinLnBrk="0" hangingPunct="1">
      <a:defRPr sz="9400" kern="1200">
        <a:solidFill>
          <a:schemeClr val="tx1"/>
        </a:solidFill>
        <a:latin typeface="Arial" charset="0"/>
        <a:ea typeface="+mn-ea"/>
        <a:cs typeface="+mn-cs"/>
      </a:defRPr>
    </a:lvl8pPr>
    <a:lvl9pPr marL="3657600" algn="l" defTabSz="914400" rtl="0" eaLnBrk="1" latinLnBrk="0" hangingPunct="1">
      <a:defRPr sz="9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B3CFCA"/>
    <a:srgbClr val="2C6D76"/>
    <a:srgbClr val="3DC0C7"/>
    <a:srgbClr val="DBD4CF"/>
    <a:srgbClr val="16C0C4"/>
    <a:srgbClr val="FF0000"/>
    <a:srgbClr val="F3F3E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9824" autoAdjust="0"/>
  </p:normalViewPr>
  <p:slideViewPr>
    <p:cSldViewPr snapToGrid="0">
      <p:cViewPr>
        <p:scale>
          <a:sx n="33" d="100"/>
          <a:sy n="33" d="100"/>
        </p:scale>
        <p:origin x="4980" y="4662"/>
      </p:cViewPr>
      <p:guideLst>
        <p:guide orient="horz" pos="22521"/>
        <p:guide pos="22337"/>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A5F195-B341-4816-B027-D21F44686502}" type="datetimeFigureOut">
              <a:rPr lang="en-US" smtClean="0"/>
              <a:t>10/20/2011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B16647-9F69-4480-967B-1E44DABB0EE6}"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028700" y="685800"/>
            <a:ext cx="48006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200D244-EF63-400E-B85D-815EFBC1FC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C60C52F7-2C0E-4B35-AA32-79C7589F26ED}" type="slidenum">
              <a:rPr lang="en-US" smtClean="0"/>
              <a:pPr/>
              <a:t>1</a:t>
            </a:fld>
            <a:endParaRPr lang="en-U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3840163" y="11361738"/>
            <a:ext cx="43526075" cy="7840662"/>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7680325" y="20726400"/>
            <a:ext cx="35845750" cy="9347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B6F867-BFBE-40BB-A37F-3896DAE3F64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3835B7-12D2-43D3-A060-53CB6959997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4044950" y="23502938"/>
            <a:ext cx="43526075" cy="7264400"/>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044950" y="15501938"/>
            <a:ext cx="43526075" cy="80010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472C5D-45C3-4AA1-B6EE-5A73C37334A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2560638" y="8529638"/>
            <a:ext cx="22966362" cy="24141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25679400" y="8529638"/>
            <a:ext cx="22966363" cy="24141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8E9096-2DAF-4D49-B549-37494E5858B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2560638" y="1465263"/>
            <a:ext cx="46085125" cy="6096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2560638" y="8186738"/>
            <a:ext cx="22625050"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2560638" y="11599863"/>
            <a:ext cx="22625050"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26012775" y="8186738"/>
            <a:ext cx="22632988"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26012775" y="11599863"/>
            <a:ext cx="22632988"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94BF6DF-F7B9-4A75-BD41-18FD1308CCE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6E16DE-F99E-4B7D-8C1D-E90023FA31A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44F111A-1F27-4DF0-A2E9-3ADC3169A7E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560638" y="1455738"/>
            <a:ext cx="16846550" cy="619760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20019963" y="1455738"/>
            <a:ext cx="28625800" cy="31216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2560638" y="7653338"/>
            <a:ext cx="16846550" cy="2501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190DBE4-8544-4256-8D3E-5C882F088A2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0036175" y="25603200"/>
            <a:ext cx="30724475" cy="3022600"/>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0036175" y="3268663"/>
            <a:ext cx="30724475" cy="21945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0036175" y="28625800"/>
            <a:ext cx="30724475" cy="4292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03FBA8-C692-4FBA-B99C-E8552F7D482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ACBA38F-3A8B-4556-B44D-D37DF9692D5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37125275" y="1460500"/>
            <a:ext cx="11520488" cy="3121025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2560638" y="1460500"/>
            <a:ext cx="34412237" cy="312102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60F56E-C2E2-414B-83B4-02CFA2FA84E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60638" y="1460500"/>
            <a:ext cx="46085125" cy="6096000"/>
          </a:xfrm>
          <a:prstGeom prst="rect">
            <a:avLst/>
          </a:prstGeom>
          <a:noFill/>
          <a:ln w="9525">
            <a:noFill/>
            <a:miter lim="800000"/>
            <a:headEnd/>
            <a:tailEnd/>
          </a:ln>
        </p:spPr>
        <p:txBody>
          <a:bodyPr vert="horz" wrap="square" lIns="480411" tIns="240200" rIns="480411" bIns="24020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560638" y="8529638"/>
            <a:ext cx="46085125" cy="24141112"/>
          </a:xfrm>
          <a:prstGeom prst="rect">
            <a:avLst/>
          </a:prstGeom>
          <a:noFill/>
          <a:ln w="9525">
            <a:noFill/>
            <a:miter lim="800000"/>
            <a:headEnd/>
            <a:tailEnd/>
          </a:ln>
        </p:spPr>
        <p:txBody>
          <a:bodyPr vert="horz" wrap="square" lIns="480411" tIns="240200" rIns="480411" bIns="24020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560638" y="33305750"/>
            <a:ext cx="11947525" cy="2540000"/>
          </a:xfrm>
          <a:prstGeom prst="rect">
            <a:avLst/>
          </a:prstGeom>
          <a:noFill/>
          <a:ln w="9525">
            <a:noFill/>
            <a:miter lim="800000"/>
            <a:headEnd/>
            <a:tailEnd/>
          </a:ln>
          <a:effectLst/>
        </p:spPr>
        <p:txBody>
          <a:bodyPr vert="horz" wrap="square" lIns="480411" tIns="240200" rIns="480411" bIns="240200" numCol="1" anchor="t" anchorCtr="0" compatLnSpc="1">
            <a:prstTxWarp prst="textNoShape">
              <a:avLst/>
            </a:prstTxWarp>
          </a:bodyPr>
          <a:lstStyle>
            <a:lvl1pPr>
              <a:defRPr sz="7300"/>
            </a:lvl1pPr>
          </a:lstStyle>
          <a:p>
            <a:pPr>
              <a:defRPr/>
            </a:pPr>
            <a:endParaRPr lang="en-US"/>
          </a:p>
        </p:txBody>
      </p:sp>
      <p:sp>
        <p:nvSpPr>
          <p:cNvPr id="1029" name="Rectangle 5"/>
          <p:cNvSpPr>
            <a:spLocks noGrp="1" noChangeArrowheads="1"/>
          </p:cNvSpPr>
          <p:nvPr>
            <p:ph type="ftr" sz="quarter" idx="3"/>
          </p:nvPr>
        </p:nvSpPr>
        <p:spPr bwMode="auto">
          <a:xfrm>
            <a:off x="17495838" y="33305750"/>
            <a:ext cx="16214725" cy="2540000"/>
          </a:xfrm>
          <a:prstGeom prst="rect">
            <a:avLst/>
          </a:prstGeom>
          <a:noFill/>
          <a:ln w="9525">
            <a:noFill/>
            <a:miter lim="800000"/>
            <a:headEnd/>
            <a:tailEnd/>
          </a:ln>
          <a:effectLst/>
        </p:spPr>
        <p:txBody>
          <a:bodyPr vert="horz" wrap="square" lIns="480411" tIns="240200" rIns="480411" bIns="240200" numCol="1" anchor="t" anchorCtr="0" compatLnSpc="1">
            <a:prstTxWarp prst="textNoShape">
              <a:avLst/>
            </a:prstTxWarp>
          </a:bodyPr>
          <a:lstStyle>
            <a:lvl1pPr algn="ctr">
              <a:defRPr sz="7300"/>
            </a:lvl1pPr>
          </a:lstStyle>
          <a:p>
            <a:pPr>
              <a:defRPr/>
            </a:pPr>
            <a:endParaRPr lang="en-US"/>
          </a:p>
        </p:txBody>
      </p:sp>
      <p:sp>
        <p:nvSpPr>
          <p:cNvPr id="1030" name="Rectangle 6"/>
          <p:cNvSpPr>
            <a:spLocks noGrp="1" noChangeArrowheads="1"/>
          </p:cNvSpPr>
          <p:nvPr>
            <p:ph type="sldNum" sz="quarter" idx="4"/>
          </p:nvPr>
        </p:nvSpPr>
        <p:spPr bwMode="auto">
          <a:xfrm>
            <a:off x="36698238" y="33305750"/>
            <a:ext cx="11947525" cy="2540000"/>
          </a:xfrm>
          <a:prstGeom prst="rect">
            <a:avLst/>
          </a:prstGeom>
          <a:noFill/>
          <a:ln w="9525">
            <a:noFill/>
            <a:miter lim="800000"/>
            <a:headEnd/>
            <a:tailEnd/>
          </a:ln>
          <a:effectLst/>
        </p:spPr>
        <p:txBody>
          <a:bodyPr vert="horz" wrap="square" lIns="480411" tIns="240200" rIns="480411" bIns="240200" numCol="1" anchor="t" anchorCtr="0" compatLnSpc="1">
            <a:prstTxWarp prst="textNoShape">
              <a:avLst/>
            </a:prstTxWarp>
          </a:bodyPr>
          <a:lstStyle>
            <a:lvl1pPr algn="r">
              <a:defRPr sz="7300"/>
            </a:lvl1pPr>
          </a:lstStyle>
          <a:p>
            <a:pPr>
              <a:defRPr/>
            </a:pPr>
            <a:fld id="{592C4B9F-E2B7-4E5E-AB70-C0EE388621B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806950" rtl="0" eaLnBrk="0" fontAlgn="base" hangingPunct="0">
        <a:spcBef>
          <a:spcPct val="0"/>
        </a:spcBef>
        <a:spcAft>
          <a:spcPct val="0"/>
        </a:spcAft>
        <a:defRPr sz="23200">
          <a:solidFill>
            <a:schemeClr val="tx2"/>
          </a:solidFill>
          <a:latin typeface="+mj-lt"/>
          <a:ea typeface="+mj-ea"/>
          <a:cs typeface="+mj-cs"/>
        </a:defRPr>
      </a:lvl1pPr>
      <a:lvl2pPr algn="ctr" defTabSz="4806950" rtl="0" eaLnBrk="0" fontAlgn="base" hangingPunct="0">
        <a:spcBef>
          <a:spcPct val="0"/>
        </a:spcBef>
        <a:spcAft>
          <a:spcPct val="0"/>
        </a:spcAft>
        <a:defRPr sz="23200">
          <a:solidFill>
            <a:schemeClr val="tx2"/>
          </a:solidFill>
          <a:latin typeface="Arial" charset="0"/>
        </a:defRPr>
      </a:lvl2pPr>
      <a:lvl3pPr algn="ctr" defTabSz="4806950" rtl="0" eaLnBrk="0" fontAlgn="base" hangingPunct="0">
        <a:spcBef>
          <a:spcPct val="0"/>
        </a:spcBef>
        <a:spcAft>
          <a:spcPct val="0"/>
        </a:spcAft>
        <a:defRPr sz="23200">
          <a:solidFill>
            <a:schemeClr val="tx2"/>
          </a:solidFill>
          <a:latin typeface="Arial" charset="0"/>
        </a:defRPr>
      </a:lvl3pPr>
      <a:lvl4pPr algn="ctr" defTabSz="4806950" rtl="0" eaLnBrk="0" fontAlgn="base" hangingPunct="0">
        <a:spcBef>
          <a:spcPct val="0"/>
        </a:spcBef>
        <a:spcAft>
          <a:spcPct val="0"/>
        </a:spcAft>
        <a:defRPr sz="23200">
          <a:solidFill>
            <a:schemeClr val="tx2"/>
          </a:solidFill>
          <a:latin typeface="Arial" charset="0"/>
        </a:defRPr>
      </a:lvl4pPr>
      <a:lvl5pPr algn="ctr" defTabSz="4806950" rtl="0" eaLnBrk="0" fontAlgn="base" hangingPunct="0">
        <a:spcBef>
          <a:spcPct val="0"/>
        </a:spcBef>
        <a:spcAft>
          <a:spcPct val="0"/>
        </a:spcAft>
        <a:defRPr sz="23200">
          <a:solidFill>
            <a:schemeClr val="tx2"/>
          </a:solidFill>
          <a:latin typeface="Arial" charset="0"/>
        </a:defRPr>
      </a:lvl5pPr>
      <a:lvl6pPr marL="457200" algn="ctr" defTabSz="4806950" rtl="0" fontAlgn="base">
        <a:spcBef>
          <a:spcPct val="0"/>
        </a:spcBef>
        <a:spcAft>
          <a:spcPct val="0"/>
        </a:spcAft>
        <a:defRPr sz="23200">
          <a:solidFill>
            <a:schemeClr val="tx2"/>
          </a:solidFill>
          <a:latin typeface="Arial" charset="0"/>
        </a:defRPr>
      </a:lvl6pPr>
      <a:lvl7pPr marL="914400" algn="ctr" defTabSz="4806950" rtl="0" fontAlgn="base">
        <a:spcBef>
          <a:spcPct val="0"/>
        </a:spcBef>
        <a:spcAft>
          <a:spcPct val="0"/>
        </a:spcAft>
        <a:defRPr sz="23200">
          <a:solidFill>
            <a:schemeClr val="tx2"/>
          </a:solidFill>
          <a:latin typeface="Arial" charset="0"/>
        </a:defRPr>
      </a:lvl7pPr>
      <a:lvl8pPr marL="1371600" algn="ctr" defTabSz="4806950" rtl="0" fontAlgn="base">
        <a:spcBef>
          <a:spcPct val="0"/>
        </a:spcBef>
        <a:spcAft>
          <a:spcPct val="0"/>
        </a:spcAft>
        <a:defRPr sz="23200">
          <a:solidFill>
            <a:schemeClr val="tx2"/>
          </a:solidFill>
          <a:latin typeface="Arial" charset="0"/>
        </a:defRPr>
      </a:lvl8pPr>
      <a:lvl9pPr marL="1828800" algn="ctr" defTabSz="4806950" rtl="0" fontAlgn="base">
        <a:spcBef>
          <a:spcPct val="0"/>
        </a:spcBef>
        <a:spcAft>
          <a:spcPct val="0"/>
        </a:spcAft>
        <a:defRPr sz="23200">
          <a:solidFill>
            <a:schemeClr val="tx2"/>
          </a:solidFill>
          <a:latin typeface="Arial" charset="0"/>
        </a:defRPr>
      </a:lvl9pPr>
    </p:titleStyle>
    <p:bodyStyle>
      <a:lvl1pPr marL="1801813" indent="-1801813" algn="l" defTabSz="4806950" rtl="0" eaLnBrk="0" fontAlgn="base" hangingPunct="0">
        <a:spcBef>
          <a:spcPct val="20000"/>
        </a:spcBef>
        <a:spcAft>
          <a:spcPct val="0"/>
        </a:spcAft>
        <a:buChar char="•"/>
        <a:defRPr sz="16700">
          <a:solidFill>
            <a:schemeClr val="tx1"/>
          </a:solidFill>
          <a:latin typeface="+mn-lt"/>
          <a:ea typeface="+mn-ea"/>
          <a:cs typeface="+mn-cs"/>
        </a:defRPr>
      </a:lvl1pPr>
      <a:lvl2pPr marL="3905250" indent="-1500188" algn="l" defTabSz="4806950" rtl="0" eaLnBrk="0" fontAlgn="base" hangingPunct="0">
        <a:spcBef>
          <a:spcPct val="20000"/>
        </a:spcBef>
        <a:spcAft>
          <a:spcPct val="0"/>
        </a:spcAft>
        <a:buChar char="–"/>
        <a:defRPr sz="14800">
          <a:solidFill>
            <a:schemeClr val="tx1"/>
          </a:solidFill>
          <a:latin typeface="+mn-lt"/>
        </a:defRPr>
      </a:lvl2pPr>
      <a:lvl3pPr marL="6010275" indent="-1203325" algn="l" defTabSz="4806950" rtl="0" eaLnBrk="0" fontAlgn="base" hangingPunct="0">
        <a:spcBef>
          <a:spcPct val="20000"/>
        </a:spcBef>
        <a:spcAft>
          <a:spcPct val="0"/>
        </a:spcAft>
        <a:buChar char="•"/>
        <a:defRPr sz="12700">
          <a:solidFill>
            <a:schemeClr val="tx1"/>
          </a:solidFill>
          <a:latin typeface="+mn-lt"/>
        </a:defRPr>
      </a:lvl3pPr>
      <a:lvl4pPr marL="8412163" indent="-1200150" algn="l" defTabSz="4806950" rtl="0" eaLnBrk="0" fontAlgn="base" hangingPunct="0">
        <a:spcBef>
          <a:spcPct val="20000"/>
        </a:spcBef>
        <a:spcAft>
          <a:spcPct val="0"/>
        </a:spcAft>
        <a:buChar char="–"/>
        <a:defRPr sz="10600">
          <a:solidFill>
            <a:schemeClr val="tx1"/>
          </a:solidFill>
          <a:latin typeface="+mn-lt"/>
        </a:defRPr>
      </a:lvl4pPr>
      <a:lvl5pPr marL="10817225" indent="-1206500" algn="l" defTabSz="4806950" rtl="0" eaLnBrk="0" fontAlgn="base" hangingPunct="0">
        <a:spcBef>
          <a:spcPct val="20000"/>
        </a:spcBef>
        <a:spcAft>
          <a:spcPct val="0"/>
        </a:spcAft>
        <a:buChar char="»"/>
        <a:defRPr sz="10600">
          <a:solidFill>
            <a:schemeClr val="tx1"/>
          </a:solidFill>
          <a:latin typeface="+mn-lt"/>
        </a:defRPr>
      </a:lvl5pPr>
      <a:lvl6pPr marL="11274425" indent="-1206500" algn="l" defTabSz="4806950" rtl="0" fontAlgn="base">
        <a:spcBef>
          <a:spcPct val="20000"/>
        </a:spcBef>
        <a:spcAft>
          <a:spcPct val="0"/>
        </a:spcAft>
        <a:buChar char="»"/>
        <a:defRPr sz="10600">
          <a:solidFill>
            <a:schemeClr val="tx1"/>
          </a:solidFill>
          <a:latin typeface="+mn-lt"/>
        </a:defRPr>
      </a:lvl6pPr>
      <a:lvl7pPr marL="11731625" indent="-1206500" algn="l" defTabSz="4806950" rtl="0" fontAlgn="base">
        <a:spcBef>
          <a:spcPct val="20000"/>
        </a:spcBef>
        <a:spcAft>
          <a:spcPct val="0"/>
        </a:spcAft>
        <a:buChar char="»"/>
        <a:defRPr sz="10600">
          <a:solidFill>
            <a:schemeClr val="tx1"/>
          </a:solidFill>
          <a:latin typeface="+mn-lt"/>
        </a:defRPr>
      </a:lvl7pPr>
      <a:lvl8pPr marL="12188825" indent="-1206500" algn="l" defTabSz="4806950" rtl="0" fontAlgn="base">
        <a:spcBef>
          <a:spcPct val="20000"/>
        </a:spcBef>
        <a:spcAft>
          <a:spcPct val="0"/>
        </a:spcAft>
        <a:buChar char="»"/>
        <a:defRPr sz="10600">
          <a:solidFill>
            <a:schemeClr val="tx1"/>
          </a:solidFill>
          <a:latin typeface="+mn-lt"/>
        </a:defRPr>
      </a:lvl8pPr>
      <a:lvl9pPr marL="12646025" indent="-1206500" algn="l" defTabSz="4806950" rtl="0" fontAlgn="base">
        <a:spcBef>
          <a:spcPct val="20000"/>
        </a:spcBef>
        <a:spcAft>
          <a:spcPct val="0"/>
        </a:spcAft>
        <a:buChar char="»"/>
        <a:defRPr sz="10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Microsoft_Office_Excel_97-2003_Worksheet4.xls"/><Relationship Id="rId3" Type="http://schemas.openxmlformats.org/officeDocument/2006/relationships/notesSlide" Target="../notesSlides/notesSlide1.xml"/><Relationship Id="rId7" Type="http://schemas.openxmlformats.org/officeDocument/2006/relationships/oleObject" Target="../embeddings/Microsoft_Office_Excel_97-2003_Worksheet3.xls"/><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Microsoft_Office_Excel_97-2003_Worksheet2.xls"/><Relationship Id="rId5" Type="http://schemas.openxmlformats.org/officeDocument/2006/relationships/oleObject" Target="../embeddings/Microsoft_Office_Excel_97-2003_Worksheet1.xls"/><Relationship Id="rId10" Type="http://schemas.openxmlformats.org/officeDocument/2006/relationships/oleObject" Target="../embeddings/Microsoft_Office_Excel_97-2003_Worksheet6.xls"/><Relationship Id="rId4" Type="http://schemas.openxmlformats.org/officeDocument/2006/relationships/hyperlink" Target="http://www.aidsalabama.org/in-the-south.asp" TargetMode="External"/><Relationship Id="rId9" Type="http://schemas.openxmlformats.org/officeDocument/2006/relationships/oleObject" Target="../embeddings/Microsoft_Office_Excel_97-2003_Worksheet5.xls"/></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47 Rectángulo"/>
          <p:cNvSpPr>
            <a:spLocks noChangeArrowheads="1"/>
          </p:cNvSpPr>
          <p:nvPr/>
        </p:nvSpPr>
        <p:spPr bwMode="auto">
          <a:xfrm>
            <a:off x="485774" y="0"/>
            <a:ext cx="50154569" cy="6545263"/>
          </a:xfrm>
          <a:prstGeom prst="rect">
            <a:avLst/>
          </a:prstGeom>
          <a:gradFill rotWithShape="0">
            <a:gsLst>
              <a:gs pos="50000">
                <a:schemeClr val="accent2"/>
              </a:gs>
              <a:gs pos="100000">
                <a:schemeClr val="accent2"/>
              </a:gs>
            </a:gsLst>
            <a:lin ang="5400000"/>
          </a:gradFill>
          <a:ln w="9525" algn="ctr">
            <a:solidFill>
              <a:schemeClr val="tx1"/>
            </a:solidFill>
            <a:round/>
            <a:headEnd/>
            <a:tailEnd/>
          </a:ln>
        </p:spPr>
        <p:txBody>
          <a:bodyPr/>
          <a:lstStyle/>
          <a:p>
            <a:pPr defTabSz="4806950"/>
            <a:endParaRPr lang="en-US"/>
          </a:p>
        </p:txBody>
      </p:sp>
      <p:sp>
        <p:nvSpPr>
          <p:cNvPr id="14338" name="Text Box 6"/>
          <p:cNvSpPr txBox="1">
            <a:spLocks noChangeArrowheads="1"/>
          </p:cNvSpPr>
          <p:nvPr/>
        </p:nvSpPr>
        <p:spPr bwMode="auto">
          <a:xfrm>
            <a:off x="1360488" y="7937500"/>
            <a:ext cx="10080625" cy="1535113"/>
          </a:xfrm>
          <a:prstGeom prst="rect">
            <a:avLst/>
          </a:prstGeom>
          <a:noFill/>
          <a:ln w="9525">
            <a:noFill/>
            <a:miter lim="800000"/>
            <a:headEnd/>
            <a:tailEnd/>
          </a:ln>
        </p:spPr>
        <p:txBody>
          <a:bodyPr lIns="105088" tIns="52548" rIns="105088" bIns="52548">
            <a:spAutoFit/>
          </a:bodyPr>
          <a:lstStyle/>
          <a:p>
            <a:pPr defTabSz="4806950"/>
            <a:endParaRPr lang="en-US"/>
          </a:p>
        </p:txBody>
      </p:sp>
      <p:sp>
        <p:nvSpPr>
          <p:cNvPr id="14339" name="Text Box 7"/>
          <p:cNvSpPr txBox="1">
            <a:spLocks noChangeArrowheads="1"/>
          </p:cNvSpPr>
          <p:nvPr/>
        </p:nvSpPr>
        <p:spPr bwMode="auto">
          <a:xfrm>
            <a:off x="533399" y="7229475"/>
            <a:ext cx="25041226" cy="1121785"/>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Background</a:t>
            </a:r>
            <a:endParaRPr lang="en-US" sz="6600" b="1" dirty="0">
              <a:solidFill>
                <a:schemeClr val="bg1"/>
              </a:solidFill>
            </a:endParaRPr>
          </a:p>
        </p:txBody>
      </p:sp>
      <p:sp>
        <p:nvSpPr>
          <p:cNvPr id="14340" name="Text Box 8"/>
          <p:cNvSpPr txBox="1">
            <a:spLocks noChangeArrowheads="1"/>
          </p:cNvSpPr>
          <p:nvPr/>
        </p:nvSpPr>
        <p:spPr bwMode="auto">
          <a:xfrm>
            <a:off x="542925" y="8353425"/>
            <a:ext cx="25022175" cy="10734673"/>
          </a:xfrm>
          <a:prstGeom prst="rect">
            <a:avLst/>
          </a:prstGeom>
          <a:solidFill>
            <a:srgbClr val="F2F0EE">
              <a:alpha val="92940"/>
            </a:srgbClr>
          </a:solidFill>
          <a:ln w="9525">
            <a:noFill/>
            <a:miter lim="800000"/>
            <a:headEnd/>
            <a:tailEnd/>
          </a:ln>
        </p:spPr>
        <p:txBody>
          <a:bodyPr wrap="square" lIns="105088" tIns="52548" rIns="105088" bIns="52548">
            <a:spAutoFit/>
          </a:bodyPr>
          <a:lstStyle/>
          <a:p>
            <a:pPr>
              <a:lnSpc>
                <a:spcPct val="150000"/>
              </a:lnSpc>
              <a:spcAft>
                <a:spcPts val="1200"/>
              </a:spcAft>
            </a:pPr>
            <a:r>
              <a:rPr lang="en-US" sz="3600" dirty="0" smtClean="0"/>
              <a:t>The Southern United States has become the center of the HIV/AIDS epidemic in the nation. Six of the Southern states (Alabama, Georgia, Louisiana, Mississippi, North Carolina, and South Carolina)</a:t>
            </a:r>
            <a:r>
              <a:rPr lang="en-US" sz="3600" baseline="30000" dirty="0" smtClean="0"/>
              <a:t> </a:t>
            </a:r>
            <a:r>
              <a:rPr lang="en-US" sz="3600" dirty="0" smtClean="0"/>
              <a:t>constitute the Deep South, a region that has “some of the highest levels of poverty</a:t>
            </a:r>
            <a:r>
              <a:rPr lang="en-US" sz="3600" baseline="30000" dirty="0" smtClean="0"/>
              <a:t> </a:t>
            </a:r>
            <a:r>
              <a:rPr lang="en-US" sz="3600" dirty="0" smtClean="0"/>
              <a:t>and uninsured individuals, factors that complicate the prevention</a:t>
            </a:r>
            <a:r>
              <a:rPr lang="en-US" sz="3600" baseline="30000" dirty="0" smtClean="0"/>
              <a:t> </a:t>
            </a:r>
            <a:r>
              <a:rPr lang="en-US" sz="3600" dirty="0" smtClean="0"/>
              <a:t>and treatment of HIV infection</a:t>
            </a:r>
            <a:r>
              <a:rPr lang="en-US" sz="3600" dirty="0" smtClean="0"/>
              <a:t>”.</a:t>
            </a:r>
            <a:r>
              <a:rPr lang="en-US" sz="3600" baseline="30000" dirty="0" smtClean="0"/>
              <a:t>1</a:t>
            </a:r>
            <a:r>
              <a:rPr lang="en-US" sz="3600" dirty="0" smtClean="0"/>
              <a:t> </a:t>
            </a:r>
            <a:r>
              <a:rPr lang="en-US" sz="3600" dirty="0" smtClean="0"/>
              <a:t>Although Alabama has been designated a moderate morbidity state with regards to HIV infection (15,683 cumulative HIV/AIDS cases as of 6/30/08), new infections are increasingly concentrated in vulnerable populations, such as African-Americans, women, and rural </a:t>
            </a:r>
            <a:r>
              <a:rPr lang="en-US" sz="3600" dirty="0" smtClean="0"/>
              <a:t>populations.</a:t>
            </a:r>
            <a:r>
              <a:rPr lang="en-US" sz="3600" baseline="30000" dirty="0" smtClean="0"/>
              <a:t>2,3</a:t>
            </a:r>
            <a:r>
              <a:rPr lang="en-US" sz="3600" dirty="0" smtClean="0"/>
              <a:t> </a:t>
            </a:r>
            <a:r>
              <a:rPr lang="en-US" sz="3600" dirty="0" smtClean="0"/>
              <a:t>The epidemiology and prevalence of </a:t>
            </a:r>
            <a:r>
              <a:rPr lang="en-US" sz="3600" dirty="0" smtClean="0"/>
              <a:t>oral manifestations (OM) </a:t>
            </a:r>
            <a:r>
              <a:rPr lang="en-US" sz="3600" dirty="0" smtClean="0"/>
              <a:t>during HIV infection are comprehensively documented in the literature from the United States </a:t>
            </a:r>
            <a:r>
              <a:rPr lang="en-US" sz="3600" baseline="30000" dirty="0" smtClean="0"/>
              <a:t>4-8</a:t>
            </a:r>
            <a:r>
              <a:rPr lang="en-US" sz="3600" dirty="0" smtClean="0"/>
              <a:t> However, the </a:t>
            </a:r>
            <a:r>
              <a:rPr lang="en-US" sz="3600" dirty="0" smtClean="0"/>
              <a:t>profile and risk factors for OM in those individuals initiating HAART remains understudied in the Southeast of the </a:t>
            </a:r>
            <a:r>
              <a:rPr lang="en-US" sz="3600" dirty="0" smtClean="0"/>
              <a:t>US,</a:t>
            </a:r>
            <a:r>
              <a:rPr lang="en-US" sz="3600" baseline="30000" dirty="0" smtClean="0"/>
              <a:t>9</a:t>
            </a:r>
            <a:r>
              <a:rPr lang="en-US" sz="3600" dirty="0" smtClean="0"/>
              <a:t> </a:t>
            </a:r>
            <a:r>
              <a:rPr lang="en-US" sz="3600" dirty="0" smtClean="0"/>
              <a:t>region of increasing HIV </a:t>
            </a:r>
            <a:r>
              <a:rPr lang="en-US" sz="3600" dirty="0" smtClean="0"/>
              <a:t>prevalence.</a:t>
            </a:r>
            <a:endParaRPr lang="en-US" sz="3200" dirty="0"/>
          </a:p>
          <a:p>
            <a:pPr>
              <a:lnSpc>
                <a:spcPts val="100"/>
              </a:lnSpc>
              <a:spcAft>
                <a:spcPts val="1200"/>
              </a:spcAft>
            </a:pPr>
            <a:endParaRPr lang="en-US" sz="2600" b="1" u="sng" dirty="0"/>
          </a:p>
          <a:p>
            <a:pPr>
              <a:lnSpc>
                <a:spcPts val="100"/>
              </a:lnSpc>
              <a:spcAft>
                <a:spcPts val="1200"/>
              </a:spcAft>
            </a:pPr>
            <a:endParaRPr lang="en-US" sz="2600" b="1" u="sng" dirty="0"/>
          </a:p>
          <a:p>
            <a:pPr>
              <a:lnSpc>
                <a:spcPts val="100"/>
              </a:lnSpc>
              <a:spcAft>
                <a:spcPts val="1200"/>
              </a:spcAft>
            </a:pPr>
            <a:endParaRPr lang="en-US" sz="2600" dirty="0"/>
          </a:p>
          <a:p>
            <a:pPr>
              <a:lnSpc>
                <a:spcPts val="100"/>
              </a:lnSpc>
              <a:spcAft>
                <a:spcPts val="1200"/>
              </a:spcAft>
            </a:pPr>
            <a:endParaRPr lang="en-US" sz="2600" dirty="0" smtClean="0"/>
          </a:p>
          <a:p>
            <a:pPr>
              <a:lnSpc>
                <a:spcPts val="100"/>
              </a:lnSpc>
              <a:spcAft>
                <a:spcPts val="1200"/>
              </a:spcAft>
            </a:pPr>
            <a:endParaRPr lang="en-US" sz="2600" dirty="0" smtClean="0"/>
          </a:p>
          <a:p>
            <a:pPr>
              <a:lnSpc>
                <a:spcPts val="100"/>
              </a:lnSpc>
              <a:spcAft>
                <a:spcPts val="1200"/>
              </a:spcAft>
            </a:pPr>
            <a:endParaRPr lang="en-US" sz="2600" dirty="0" smtClean="0"/>
          </a:p>
          <a:p>
            <a:pPr>
              <a:lnSpc>
                <a:spcPts val="100"/>
              </a:lnSpc>
              <a:spcAft>
                <a:spcPts val="1200"/>
              </a:spcAft>
            </a:pPr>
            <a:endParaRPr lang="en-US" sz="2600" dirty="0" smtClean="0"/>
          </a:p>
          <a:p>
            <a:pPr>
              <a:lnSpc>
                <a:spcPts val="100"/>
              </a:lnSpc>
              <a:spcAft>
                <a:spcPts val="1200"/>
              </a:spcAft>
            </a:pPr>
            <a:endParaRPr lang="en-US" sz="2600" dirty="0" smtClean="0"/>
          </a:p>
          <a:p>
            <a:pPr>
              <a:lnSpc>
                <a:spcPct val="150000"/>
              </a:lnSpc>
              <a:spcAft>
                <a:spcPts val="1200"/>
              </a:spcAft>
            </a:pPr>
            <a:r>
              <a:rPr lang="en-US" sz="3600" dirty="0" smtClean="0"/>
              <a:t>The </a:t>
            </a:r>
            <a:r>
              <a:rPr lang="en-US" sz="3600" dirty="0" smtClean="0"/>
              <a:t>purpose of this study, was to investigate clinical and socio-demographic factors associated with the presence of </a:t>
            </a:r>
            <a:r>
              <a:rPr lang="en-US" sz="3600" dirty="0" smtClean="0"/>
              <a:t>OM in </a:t>
            </a:r>
            <a:r>
              <a:rPr lang="en-US" sz="3600" dirty="0" smtClean="0"/>
              <a:t>persons with HIV infection initiating HAART who were followed for 2 years in Alabama.</a:t>
            </a:r>
            <a:endParaRPr lang="en-US" sz="3200" dirty="0"/>
          </a:p>
        </p:txBody>
      </p:sp>
      <p:sp>
        <p:nvSpPr>
          <p:cNvPr id="14343" name="Text Box 29"/>
          <p:cNvSpPr txBox="1">
            <a:spLocks noChangeArrowheads="1"/>
          </p:cNvSpPr>
          <p:nvPr/>
        </p:nvSpPr>
        <p:spPr bwMode="auto">
          <a:xfrm>
            <a:off x="1090613" y="22998113"/>
            <a:ext cx="211137" cy="496887"/>
          </a:xfrm>
          <a:prstGeom prst="rect">
            <a:avLst/>
          </a:prstGeom>
          <a:noFill/>
          <a:ln w="9525">
            <a:noFill/>
            <a:miter lim="800000"/>
            <a:headEnd/>
            <a:tailEnd/>
          </a:ln>
        </p:spPr>
        <p:txBody>
          <a:bodyPr wrap="none" lIns="105088" tIns="52548" rIns="105088" bIns="52548">
            <a:spAutoFit/>
          </a:bodyPr>
          <a:lstStyle/>
          <a:p>
            <a:pPr defTabSz="4806950"/>
            <a:endParaRPr lang="en-US" sz="2500"/>
          </a:p>
        </p:txBody>
      </p:sp>
      <p:sp>
        <p:nvSpPr>
          <p:cNvPr id="14344" name="Text Box 215"/>
          <p:cNvSpPr txBox="1">
            <a:spLocks noChangeArrowheads="1"/>
          </p:cNvSpPr>
          <p:nvPr/>
        </p:nvSpPr>
        <p:spPr bwMode="auto">
          <a:xfrm>
            <a:off x="16891000" y="17176750"/>
            <a:ext cx="209550" cy="1535113"/>
          </a:xfrm>
          <a:prstGeom prst="rect">
            <a:avLst/>
          </a:prstGeom>
          <a:noFill/>
          <a:ln w="9525">
            <a:noFill/>
            <a:miter lim="800000"/>
            <a:headEnd/>
            <a:tailEnd/>
          </a:ln>
        </p:spPr>
        <p:txBody>
          <a:bodyPr wrap="none" lIns="105088" tIns="52548" rIns="105088" bIns="52548">
            <a:spAutoFit/>
          </a:bodyPr>
          <a:lstStyle/>
          <a:p>
            <a:pPr defTabSz="4806950"/>
            <a:endParaRPr lang="en-US"/>
          </a:p>
        </p:txBody>
      </p:sp>
      <p:sp>
        <p:nvSpPr>
          <p:cNvPr id="14346" name="Text Box 304"/>
          <p:cNvSpPr txBox="1">
            <a:spLocks noChangeArrowheads="1"/>
          </p:cNvSpPr>
          <p:nvPr/>
        </p:nvSpPr>
        <p:spPr bwMode="auto">
          <a:xfrm>
            <a:off x="0" y="0"/>
            <a:ext cx="24603075" cy="8556170"/>
          </a:xfrm>
          <a:prstGeom prst="rect">
            <a:avLst/>
          </a:prstGeom>
          <a:noFill/>
          <a:ln w="9525">
            <a:noFill/>
            <a:miter lim="800000"/>
            <a:headEnd/>
            <a:tailEnd/>
          </a:ln>
        </p:spPr>
        <p:txBody>
          <a:bodyPr wrap="square" lIns="91425" tIns="45711" rIns="91425" bIns="45711">
            <a:spAutoFit/>
          </a:bodyPr>
          <a:lstStyle/>
          <a:p>
            <a:pPr marL="342900" indent="-342900" algn="ctr" defTabSz="4806950"/>
            <a:r>
              <a:rPr lang="en-US" sz="10500" b="1" dirty="0" smtClean="0">
                <a:solidFill>
                  <a:schemeClr val="bg1"/>
                </a:solidFill>
              </a:rPr>
              <a:t>Contemporary profile of oral manifestations of HIV/AIDS and associated risk factors in a Southeastern US Clinic </a:t>
            </a:r>
            <a:endParaRPr lang="en-US" sz="10500" b="1" dirty="0">
              <a:solidFill>
                <a:schemeClr val="bg1"/>
              </a:solidFill>
            </a:endParaRPr>
          </a:p>
          <a:p>
            <a:pPr marL="342900" indent="-342900" algn="ctr" defTabSz="4806950">
              <a:buFontTx/>
              <a:buAutoNum type="arabicPeriod"/>
            </a:pPr>
            <a:endParaRPr lang="en-US" sz="11000" dirty="0"/>
          </a:p>
        </p:txBody>
      </p:sp>
      <p:sp>
        <p:nvSpPr>
          <p:cNvPr id="14347" name="Text Box 699"/>
          <p:cNvSpPr txBox="1">
            <a:spLocks noChangeArrowheads="1"/>
          </p:cNvSpPr>
          <p:nvPr/>
        </p:nvSpPr>
        <p:spPr bwMode="auto">
          <a:xfrm>
            <a:off x="21412200" y="27393900"/>
            <a:ext cx="723900" cy="366713"/>
          </a:xfrm>
          <a:prstGeom prst="rect">
            <a:avLst/>
          </a:prstGeom>
          <a:noFill/>
          <a:ln w="9525">
            <a:noFill/>
            <a:miter lim="800000"/>
            <a:headEnd/>
            <a:tailEnd/>
          </a:ln>
        </p:spPr>
        <p:txBody>
          <a:bodyPr>
            <a:spAutoFit/>
          </a:bodyPr>
          <a:lstStyle/>
          <a:p>
            <a:pPr defTabSz="4806950">
              <a:spcBef>
                <a:spcPct val="50000"/>
              </a:spcBef>
            </a:pPr>
            <a:r>
              <a:rPr lang="en-US" sz="1800">
                <a:solidFill>
                  <a:schemeClr val="bg1"/>
                </a:solidFill>
              </a:rPr>
              <a:t>8.9</a:t>
            </a:r>
          </a:p>
        </p:txBody>
      </p:sp>
      <p:sp>
        <p:nvSpPr>
          <p:cNvPr id="14348" name="Text Box 888"/>
          <p:cNvSpPr txBox="1">
            <a:spLocks noChangeArrowheads="1"/>
          </p:cNvSpPr>
          <p:nvPr/>
        </p:nvSpPr>
        <p:spPr bwMode="auto">
          <a:xfrm>
            <a:off x="15833725" y="10714038"/>
            <a:ext cx="4724400" cy="366712"/>
          </a:xfrm>
          <a:prstGeom prst="rect">
            <a:avLst/>
          </a:prstGeom>
          <a:noFill/>
          <a:ln w="9525">
            <a:noFill/>
            <a:miter lim="800000"/>
            <a:headEnd/>
            <a:tailEnd/>
          </a:ln>
        </p:spPr>
        <p:txBody>
          <a:bodyPr>
            <a:spAutoFit/>
          </a:bodyPr>
          <a:lstStyle/>
          <a:p>
            <a:pPr>
              <a:spcBef>
                <a:spcPct val="50000"/>
              </a:spcBef>
            </a:pPr>
            <a:endParaRPr lang="en-US" sz="1800"/>
          </a:p>
        </p:txBody>
      </p:sp>
      <p:sp>
        <p:nvSpPr>
          <p:cNvPr id="14385" name="Text Box 970"/>
          <p:cNvSpPr txBox="1">
            <a:spLocks noChangeArrowheads="1"/>
          </p:cNvSpPr>
          <p:nvPr/>
        </p:nvSpPr>
        <p:spPr bwMode="auto">
          <a:xfrm>
            <a:off x="557212" y="20049596"/>
            <a:ext cx="25003653" cy="2932537"/>
          </a:xfrm>
          <a:prstGeom prst="rect">
            <a:avLst/>
          </a:prstGeom>
          <a:solidFill>
            <a:srgbClr val="F2F0EE">
              <a:alpha val="92940"/>
            </a:srgbClr>
          </a:solidFill>
          <a:ln w="9525">
            <a:noFill/>
            <a:miter lim="800000"/>
            <a:headEnd/>
            <a:tailEnd/>
          </a:ln>
        </p:spPr>
        <p:txBody>
          <a:bodyPr wrap="square" lIns="105088" tIns="52548" rIns="105088" bIns="52548">
            <a:spAutoFit/>
          </a:bodyPr>
          <a:lstStyle/>
          <a:p>
            <a:pPr marL="115888" lvl="1" defTabSz="4806950">
              <a:lnSpc>
                <a:spcPct val="150000"/>
              </a:lnSpc>
              <a:spcAft>
                <a:spcPts val="1200"/>
              </a:spcAft>
            </a:pPr>
            <a:r>
              <a:rPr lang="en-US" sz="3600" dirty="0" smtClean="0"/>
              <a:t>Retrospective review of electronically captured data from patients initiating HAART at a Southeastern US clinic.  Prevalence was determined and risk factors for overall OM, </a:t>
            </a:r>
            <a:r>
              <a:rPr lang="en-US" sz="3600" dirty="0" err="1" smtClean="0"/>
              <a:t>oropharyngeal</a:t>
            </a:r>
            <a:r>
              <a:rPr lang="en-US" sz="3600" dirty="0" smtClean="0"/>
              <a:t> </a:t>
            </a:r>
            <a:r>
              <a:rPr lang="en-US" sz="3600" dirty="0" err="1" smtClean="0"/>
              <a:t>candidiasis</a:t>
            </a:r>
            <a:r>
              <a:rPr lang="en-US" sz="3600" dirty="0" smtClean="0"/>
              <a:t> (OPC), and all other OM were evaluated using logistic regression.    </a:t>
            </a:r>
            <a:endParaRPr lang="en-US" sz="3600" dirty="0"/>
          </a:p>
          <a:p>
            <a:pPr marL="1143000" lvl="2" indent="-228600" defTabSz="4806950">
              <a:lnSpc>
                <a:spcPts val="100"/>
              </a:lnSpc>
              <a:spcAft>
                <a:spcPts val="1200"/>
              </a:spcAft>
            </a:pPr>
            <a:endParaRPr lang="en-US" sz="2700" dirty="0"/>
          </a:p>
          <a:p>
            <a:pPr marL="1143000" lvl="2" indent="-228600" defTabSz="4806950">
              <a:lnSpc>
                <a:spcPts val="100"/>
              </a:lnSpc>
              <a:spcAft>
                <a:spcPts val="1200"/>
              </a:spcAft>
              <a:buFontTx/>
              <a:buChar char="•"/>
            </a:pPr>
            <a:endParaRPr lang="en-US" sz="1600" dirty="0"/>
          </a:p>
        </p:txBody>
      </p:sp>
      <p:sp>
        <p:nvSpPr>
          <p:cNvPr id="14350" name="53 CuadroTexto"/>
          <p:cNvSpPr txBox="1">
            <a:spLocks noChangeArrowheads="1"/>
          </p:cNvSpPr>
          <p:nvPr/>
        </p:nvSpPr>
        <p:spPr bwMode="auto">
          <a:xfrm>
            <a:off x="26187913" y="30354909"/>
            <a:ext cx="24408006" cy="5441490"/>
          </a:xfrm>
          <a:prstGeom prst="rect">
            <a:avLst/>
          </a:prstGeom>
          <a:solidFill>
            <a:srgbClr val="F2F0EE"/>
          </a:solidFill>
          <a:ln w="9525">
            <a:noFill/>
            <a:miter lim="800000"/>
            <a:headEnd/>
            <a:tailEnd/>
          </a:ln>
        </p:spPr>
        <p:txBody>
          <a:bodyPr wrap="square">
            <a:spAutoFit/>
          </a:bodyPr>
          <a:lstStyle/>
          <a:p>
            <a:pPr marL="342900" indent="-342900">
              <a:spcBef>
                <a:spcPct val="20000"/>
              </a:spcBef>
              <a:buFont typeface="+mj-lt"/>
              <a:buAutoNum type="arabicPeriod"/>
            </a:pPr>
            <a:r>
              <a:rPr lang="en-US" sz="2200" dirty="0" err="1" smtClean="0"/>
              <a:t>Reif</a:t>
            </a:r>
            <a:r>
              <a:rPr lang="en-US" sz="2200" dirty="0" smtClean="0"/>
              <a:t> S, </a:t>
            </a:r>
            <a:r>
              <a:rPr lang="en-US" sz="2200" dirty="0" err="1" smtClean="0"/>
              <a:t>Geonnotti</a:t>
            </a:r>
            <a:r>
              <a:rPr lang="en-US" sz="2200" dirty="0" smtClean="0"/>
              <a:t> K, </a:t>
            </a:r>
            <a:r>
              <a:rPr lang="en-US" sz="2200" dirty="0" err="1" smtClean="0"/>
              <a:t>Whetten</a:t>
            </a:r>
            <a:r>
              <a:rPr lang="en-US" sz="2200" dirty="0" smtClean="0"/>
              <a:t> K. HIV infection and AIDS in the Deep South. Am J Public Health 2006;96(6):970-3</a:t>
            </a:r>
            <a:r>
              <a:rPr lang="en-US" sz="2200" dirty="0" smtClean="0"/>
              <a:t>.</a:t>
            </a:r>
          </a:p>
          <a:p>
            <a:pPr marL="342900" indent="-342900">
              <a:spcBef>
                <a:spcPct val="20000"/>
              </a:spcBef>
              <a:buFont typeface="+mj-lt"/>
              <a:buAutoNum type="arabicPeriod"/>
            </a:pPr>
            <a:r>
              <a:rPr lang="en-US" sz="2200" dirty="0" err="1" smtClean="0"/>
              <a:t>Sawires</a:t>
            </a:r>
            <a:r>
              <a:rPr lang="en-US" sz="2200" dirty="0" smtClean="0"/>
              <a:t> S, </a:t>
            </a:r>
            <a:r>
              <a:rPr lang="en-US" sz="2200" dirty="0" err="1" smtClean="0"/>
              <a:t>Szekeres</a:t>
            </a:r>
            <a:r>
              <a:rPr lang="en-US" sz="2200" dirty="0" smtClean="0"/>
              <a:t> G, Coates T. Alabama and HIV/AIDS. Los Angeles: University of California; 2007</a:t>
            </a:r>
            <a:r>
              <a:rPr lang="en-US" sz="2200" dirty="0" smtClean="0"/>
              <a:t>.</a:t>
            </a:r>
          </a:p>
          <a:p>
            <a:pPr marL="342900" indent="-342900">
              <a:spcBef>
                <a:spcPct val="20000"/>
              </a:spcBef>
              <a:buFont typeface="+mj-lt"/>
              <a:buAutoNum type="arabicPeriod"/>
            </a:pPr>
            <a:r>
              <a:rPr lang="en-US" sz="2200" dirty="0" smtClean="0"/>
              <a:t>HIV/AIDS in the South.  2010  [cited 2010 04 November]; Available from: </a:t>
            </a:r>
            <a:r>
              <a:rPr lang="en-US" sz="2200" u="sng" dirty="0" smtClean="0">
                <a:hlinkClick r:id="rId4"/>
              </a:rPr>
              <a:t>http://</a:t>
            </a:r>
            <a:r>
              <a:rPr lang="en-US" sz="2200" u="sng" dirty="0" smtClean="0">
                <a:hlinkClick r:id="rId4"/>
              </a:rPr>
              <a:t>www.aidsalabama.org/in-the-south.asp</a:t>
            </a:r>
            <a:endParaRPr lang="en-US" sz="2200" u="sng" dirty="0" smtClean="0"/>
          </a:p>
          <a:p>
            <a:pPr marL="342900" indent="-342900">
              <a:spcBef>
                <a:spcPct val="20000"/>
              </a:spcBef>
              <a:buFont typeface="+mj-lt"/>
              <a:buAutoNum type="arabicPeriod"/>
            </a:pPr>
            <a:r>
              <a:rPr lang="en-US" sz="2200" dirty="0" err="1" smtClean="0"/>
              <a:t>Ledergerber</a:t>
            </a:r>
            <a:r>
              <a:rPr lang="en-US" sz="2200" dirty="0" smtClean="0"/>
              <a:t> B, Egger M, </a:t>
            </a:r>
            <a:r>
              <a:rPr lang="en-US" sz="2200" dirty="0" err="1" smtClean="0"/>
              <a:t>Erard</a:t>
            </a:r>
            <a:r>
              <a:rPr lang="en-US" sz="2200" dirty="0" smtClean="0"/>
              <a:t> V, Weber R, </a:t>
            </a:r>
            <a:r>
              <a:rPr lang="en-US" sz="2200" dirty="0" err="1" smtClean="0"/>
              <a:t>Hirschel</a:t>
            </a:r>
            <a:r>
              <a:rPr lang="en-US" sz="2200" dirty="0" smtClean="0"/>
              <a:t> B, </a:t>
            </a:r>
            <a:r>
              <a:rPr lang="en-US" sz="2200" dirty="0" err="1" smtClean="0"/>
              <a:t>Furrer</a:t>
            </a:r>
            <a:r>
              <a:rPr lang="en-US" sz="2200" dirty="0" smtClean="0"/>
              <a:t> H, et al. AIDS-related opportunistic illnesses occurring after initiation of potent antiretroviral therapy: the Swiss HIV Cohort Study. JAMA 1999;282(23):2220-26</a:t>
            </a:r>
            <a:r>
              <a:rPr lang="en-US" sz="2200" dirty="0" smtClean="0"/>
              <a:t>.</a:t>
            </a:r>
          </a:p>
          <a:p>
            <a:pPr marL="342900" indent="-342900">
              <a:spcBef>
                <a:spcPct val="20000"/>
              </a:spcBef>
              <a:buFont typeface="+mj-lt"/>
              <a:buAutoNum type="arabicPeriod"/>
            </a:pPr>
            <a:r>
              <a:rPr lang="en-US" sz="2200" dirty="0" smtClean="0"/>
              <a:t>Greenspan D, </a:t>
            </a:r>
            <a:r>
              <a:rPr lang="en-US" sz="2200" dirty="0" err="1" smtClean="0"/>
              <a:t>Canchola</a:t>
            </a:r>
            <a:r>
              <a:rPr lang="en-US" sz="2200" dirty="0" smtClean="0"/>
              <a:t> A, </a:t>
            </a:r>
            <a:r>
              <a:rPr lang="en-US" sz="2200" dirty="0" err="1" smtClean="0"/>
              <a:t>MacPhail</a:t>
            </a:r>
            <a:r>
              <a:rPr lang="en-US" sz="2200" dirty="0" smtClean="0"/>
              <a:t> L, </a:t>
            </a:r>
            <a:r>
              <a:rPr lang="en-US" sz="2200" dirty="0" err="1" smtClean="0"/>
              <a:t>Cheikh</a:t>
            </a:r>
            <a:r>
              <a:rPr lang="en-US" sz="2200" dirty="0" smtClean="0"/>
              <a:t> B, Greenspan J. Effect of highly active antiretroviral therapy on frequency of oral warts. The Lancet 2001;357(9266):1411-1412.</a:t>
            </a:r>
          </a:p>
          <a:p>
            <a:pPr marL="342900" indent="-342900">
              <a:spcBef>
                <a:spcPct val="20000"/>
              </a:spcBef>
              <a:buFont typeface="+mj-lt"/>
              <a:buAutoNum type="arabicPeriod"/>
            </a:pPr>
            <a:r>
              <a:rPr lang="en-US" sz="2200" dirty="0" smtClean="0"/>
              <a:t>Mercante D, Leigh J, Lilly E, McNulty K, Fidel P. Assessment of the association between HIV viral load and CD4 cell count on the occurrence of </a:t>
            </a:r>
            <a:r>
              <a:rPr lang="en-US" sz="2200" dirty="0" err="1" smtClean="0"/>
              <a:t>oropharyngeal</a:t>
            </a:r>
            <a:r>
              <a:rPr lang="en-US" sz="2200" dirty="0" smtClean="0"/>
              <a:t> </a:t>
            </a:r>
            <a:r>
              <a:rPr lang="en-US" sz="2200" dirty="0" err="1" smtClean="0"/>
              <a:t>candidiasis</a:t>
            </a:r>
            <a:r>
              <a:rPr lang="en-US" sz="2200" dirty="0" smtClean="0"/>
              <a:t> in HIV-infected patients. J </a:t>
            </a:r>
            <a:r>
              <a:rPr lang="en-US" sz="2200" dirty="0" err="1" smtClean="0"/>
              <a:t>Acquir</a:t>
            </a:r>
            <a:r>
              <a:rPr lang="en-US" sz="2200" dirty="0" smtClean="0"/>
              <a:t> Immune </a:t>
            </a:r>
            <a:r>
              <a:rPr lang="en-US" sz="2200" dirty="0" err="1" smtClean="0"/>
              <a:t>Defic</a:t>
            </a:r>
            <a:r>
              <a:rPr lang="en-US" sz="2200" dirty="0" smtClean="0"/>
              <a:t> </a:t>
            </a:r>
            <a:r>
              <a:rPr lang="en-US" sz="2200" dirty="0" err="1" smtClean="0"/>
              <a:t>Syndr</a:t>
            </a:r>
            <a:r>
              <a:rPr lang="en-US" sz="2200" dirty="0" smtClean="0"/>
              <a:t> 2006;42(5):578-83</a:t>
            </a:r>
            <a:r>
              <a:rPr lang="en-US" sz="2200" dirty="0" smtClean="0"/>
              <a:t>.</a:t>
            </a:r>
          </a:p>
          <a:p>
            <a:pPr marL="342900" indent="-342900">
              <a:spcBef>
                <a:spcPct val="20000"/>
              </a:spcBef>
              <a:buFont typeface="+mj-lt"/>
              <a:buAutoNum type="arabicPeriod"/>
            </a:pPr>
            <a:r>
              <a:rPr lang="en-US" sz="2200" dirty="0" smtClean="0"/>
              <a:t>Marcus M, Maida C, Freed J, </a:t>
            </a:r>
            <a:r>
              <a:rPr lang="en-US" sz="2200" dirty="0" err="1" smtClean="0"/>
              <a:t>Younai</a:t>
            </a:r>
            <a:r>
              <a:rPr lang="en-US" sz="2200" dirty="0" smtClean="0"/>
              <a:t> F, Coulter I, </a:t>
            </a:r>
            <a:r>
              <a:rPr lang="en-US" sz="2200" dirty="0" err="1" smtClean="0"/>
              <a:t>Der-Martirosian</a:t>
            </a:r>
            <a:r>
              <a:rPr lang="en-US" sz="2200" dirty="0" smtClean="0"/>
              <a:t> C, et al. Oral white patches in a national sample of medical HIV patients in the era of HAART. Community Dent Oral </a:t>
            </a:r>
            <a:r>
              <a:rPr lang="en-US" sz="2200" dirty="0" err="1" smtClean="0"/>
              <a:t>Epidemiol</a:t>
            </a:r>
            <a:r>
              <a:rPr lang="en-US" sz="2200" dirty="0" smtClean="0"/>
              <a:t> 2005;33(2):99-106</a:t>
            </a:r>
            <a:r>
              <a:rPr lang="en-US" sz="2200" dirty="0" smtClean="0"/>
              <a:t>.</a:t>
            </a:r>
          </a:p>
          <a:p>
            <a:pPr marL="342900" indent="-342900">
              <a:spcBef>
                <a:spcPct val="20000"/>
              </a:spcBef>
              <a:buFont typeface="+mj-lt"/>
              <a:buAutoNum type="arabicPeriod"/>
            </a:pPr>
            <a:r>
              <a:rPr lang="en-US" sz="2200" dirty="0" err="1" smtClean="0"/>
              <a:t>Chattopadhyay</a:t>
            </a:r>
            <a:r>
              <a:rPr lang="en-US" sz="2200" dirty="0" smtClean="0"/>
              <a:t> A, </a:t>
            </a:r>
            <a:r>
              <a:rPr lang="en-US" sz="2200" dirty="0" err="1" smtClean="0"/>
              <a:t>Caplan</a:t>
            </a:r>
            <a:r>
              <a:rPr lang="en-US" sz="2200" dirty="0" smtClean="0"/>
              <a:t> D, Slade G, </a:t>
            </a:r>
            <a:r>
              <a:rPr lang="en-US" sz="2200" dirty="0" err="1" smtClean="0"/>
              <a:t>Shugars</a:t>
            </a:r>
            <a:r>
              <a:rPr lang="en-US" sz="2200" dirty="0" smtClean="0"/>
              <a:t> D, </a:t>
            </a:r>
            <a:r>
              <a:rPr lang="en-US" sz="2200" dirty="0" err="1" smtClean="0"/>
              <a:t>Tien</a:t>
            </a:r>
            <a:r>
              <a:rPr lang="en-US" sz="2200" dirty="0" smtClean="0"/>
              <a:t> H, Patton L. Risk indicators for oral </a:t>
            </a:r>
            <a:r>
              <a:rPr lang="en-US" sz="2200" dirty="0" err="1" smtClean="0"/>
              <a:t>candidiasis</a:t>
            </a:r>
            <a:r>
              <a:rPr lang="en-US" sz="2200" dirty="0" smtClean="0"/>
              <a:t> and oral hairy </a:t>
            </a:r>
            <a:r>
              <a:rPr lang="en-US" sz="2200" dirty="0" err="1" smtClean="0"/>
              <a:t>leukoplakia</a:t>
            </a:r>
            <a:r>
              <a:rPr lang="en-US" sz="2200" dirty="0" smtClean="0"/>
              <a:t> in HIV-infected adults. Community Dent Oral </a:t>
            </a:r>
            <a:r>
              <a:rPr lang="en-US" sz="2200" dirty="0" err="1" smtClean="0"/>
              <a:t>Epidemiol</a:t>
            </a:r>
            <a:r>
              <a:rPr lang="en-US" sz="2200" dirty="0" smtClean="0"/>
              <a:t> 2005;33(1):35-44.</a:t>
            </a:r>
            <a:r>
              <a:rPr lang="en-US" sz="2200" dirty="0" smtClean="0"/>
              <a:t> </a:t>
            </a:r>
          </a:p>
          <a:p>
            <a:pPr marL="342900" indent="-342900">
              <a:spcBef>
                <a:spcPct val="20000"/>
              </a:spcBef>
              <a:buFont typeface="+mj-lt"/>
              <a:buAutoNum type="arabicPeriod"/>
            </a:pPr>
            <a:r>
              <a:rPr lang="en-US" sz="2200" dirty="0" smtClean="0"/>
              <a:t>Patton L, </a:t>
            </a:r>
            <a:r>
              <a:rPr lang="en-US" sz="2200" dirty="0" err="1" smtClean="0"/>
              <a:t>McKaig</a:t>
            </a:r>
            <a:r>
              <a:rPr lang="en-US" sz="2200" dirty="0" smtClean="0"/>
              <a:t> R, Straus R, Rogers D, </a:t>
            </a:r>
            <a:r>
              <a:rPr lang="en-US" sz="2200" dirty="0" err="1" smtClean="0"/>
              <a:t>Eron</a:t>
            </a:r>
            <a:r>
              <a:rPr lang="en-US" sz="2200" dirty="0" smtClean="0"/>
              <a:t> J. Changing prevalence of oral manifestations of human </a:t>
            </a:r>
            <a:r>
              <a:rPr lang="en-US" sz="2200" dirty="0" err="1" smtClean="0"/>
              <a:t>immuno</a:t>
            </a:r>
            <a:r>
              <a:rPr lang="en-US" sz="2200" dirty="0" smtClean="0"/>
              <a:t>-deficiency virus in the era of protease therapy. Oral </a:t>
            </a:r>
            <a:r>
              <a:rPr lang="en-US" sz="2200" dirty="0" err="1" smtClean="0"/>
              <a:t>Surg</a:t>
            </a:r>
            <a:r>
              <a:rPr lang="en-US" sz="2200" dirty="0" smtClean="0"/>
              <a:t> Oral Med Oral </a:t>
            </a:r>
            <a:r>
              <a:rPr lang="en-US" sz="2200" dirty="0" err="1" smtClean="0"/>
              <a:t>Pathol</a:t>
            </a:r>
            <a:r>
              <a:rPr lang="en-US" sz="2200" dirty="0" smtClean="0"/>
              <a:t> Oral </a:t>
            </a:r>
            <a:r>
              <a:rPr lang="en-US" sz="2200" dirty="0" err="1" smtClean="0"/>
              <a:t>Radiol</a:t>
            </a:r>
            <a:r>
              <a:rPr lang="en-US" sz="2200" dirty="0" smtClean="0"/>
              <a:t> </a:t>
            </a:r>
            <a:r>
              <a:rPr lang="en-US" sz="2200" dirty="0" err="1" smtClean="0"/>
              <a:t>Endod</a:t>
            </a:r>
            <a:r>
              <a:rPr lang="en-US" sz="2200" dirty="0" smtClean="0"/>
              <a:t> 2000;89:299-304.</a:t>
            </a:r>
            <a:endParaRPr lang="en-US" sz="2200" dirty="0"/>
          </a:p>
        </p:txBody>
      </p:sp>
      <p:sp>
        <p:nvSpPr>
          <p:cNvPr id="14362" name="Text Box 1895"/>
          <p:cNvSpPr txBox="1">
            <a:spLocks noChangeArrowheads="1"/>
          </p:cNvSpPr>
          <p:nvPr/>
        </p:nvSpPr>
        <p:spPr bwMode="auto">
          <a:xfrm>
            <a:off x="647701" y="24087667"/>
            <a:ext cx="24960792" cy="646331"/>
          </a:xfrm>
          <a:prstGeom prst="rect">
            <a:avLst/>
          </a:prstGeom>
          <a:noFill/>
          <a:ln w="9525">
            <a:noFill/>
            <a:miter lim="800000"/>
            <a:headEnd/>
            <a:tailEnd/>
          </a:ln>
        </p:spPr>
        <p:txBody>
          <a:bodyPr wrap="square">
            <a:spAutoFit/>
          </a:bodyPr>
          <a:lstStyle/>
          <a:p>
            <a:pPr algn="ctr">
              <a:spcBef>
                <a:spcPct val="50000"/>
              </a:spcBef>
            </a:pPr>
            <a:r>
              <a:rPr lang="en-US" sz="3600" b="1" dirty="0" smtClean="0"/>
              <a:t>Clinical </a:t>
            </a:r>
            <a:r>
              <a:rPr lang="en-US" sz="3600" b="1" dirty="0" smtClean="0"/>
              <a:t>and socio-demographic factors </a:t>
            </a:r>
            <a:r>
              <a:rPr lang="en-US" sz="3600" b="1" dirty="0" smtClean="0"/>
              <a:t>stratified </a:t>
            </a:r>
            <a:r>
              <a:rPr lang="en-US" sz="3600" b="1" dirty="0" smtClean="0"/>
              <a:t>by presence or absence of oral manifestations(n=744)</a:t>
            </a:r>
            <a:endParaRPr lang="en-US" sz="3600" b="1" baseline="30000" dirty="0"/>
          </a:p>
        </p:txBody>
      </p:sp>
      <p:sp>
        <p:nvSpPr>
          <p:cNvPr id="14379" name="Text Box 276"/>
          <p:cNvSpPr txBox="1">
            <a:spLocks noChangeArrowheads="1"/>
          </p:cNvSpPr>
          <p:nvPr/>
        </p:nvSpPr>
        <p:spPr bwMode="auto">
          <a:xfrm>
            <a:off x="26222325" y="17092613"/>
            <a:ext cx="24368309" cy="5143267"/>
          </a:xfrm>
          <a:prstGeom prst="rect">
            <a:avLst/>
          </a:prstGeom>
          <a:solidFill>
            <a:srgbClr val="F2F0EE">
              <a:alpha val="92940"/>
            </a:srgbClr>
          </a:solidFill>
          <a:ln w="9525">
            <a:noFill/>
            <a:miter lim="800000"/>
            <a:headEnd/>
            <a:tailEnd/>
          </a:ln>
        </p:spPr>
        <p:txBody>
          <a:bodyPr wrap="square" lIns="105029" tIns="52515" rIns="105029" bIns="52515">
            <a:spAutoFit/>
          </a:bodyPr>
          <a:lstStyle/>
          <a:p>
            <a:pPr lvl="1">
              <a:lnSpc>
                <a:spcPct val="150000"/>
              </a:lnSpc>
              <a:buClr>
                <a:schemeClr val="accent6">
                  <a:lumMod val="50000"/>
                </a:schemeClr>
              </a:buClr>
              <a:buFont typeface="Wingdings" pitchFamily="2" charset="2"/>
              <a:buChar char="§"/>
            </a:pPr>
            <a:r>
              <a:rPr lang="en-US" sz="3600" dirty="0" smtClean="0"/>
              <a:t>     OM </a:t>
            </a:r>
            <a:r>
              <a:rPr lang="en-US" sz="3600" dirty="0" smtClean="0"/>
              <a:t>were found in 36% of HIV patients entering care at the </a:t>
            </a:r>
            <a:r>
              <a:rPr lang="en-US" sz="3600" dirty="0" smtClean="0"/>
              <a:t>University </a:t>
            </a:r>
            <a:r>
              <a:rPr lang="en-US" sz="3600" dirty="0" smtClean="0"/>
              <a:t>of Alabama at Birmingham </a:t>
            </a:r>
            <a:r>
              <a:rPr lang="en-US" sz="3600" dirty="0" smtClean="0"/>
              <a:t>1917 		      Clinic </a:t>
            </a:r>
            <a:r>
              <a:rPr lang="en-US" sz="3600" dirty="0" smtClean="0"/>
              <a:t>in the 2-year study period. </a:t>
            </a:r>
            <a:endParaRPr lang="en-US" sz="3600" dirty="0" smtClean="0"/>
          </a:p>
          <a:p>
            <a:pPr lvl="1">
              <a:lnSpc>
                <a:spcPct val="150000"/>
              </a:lnSpc>
              <a:buClr>
                <a:schemeClr val="accent6">
                  <a:lumMod val="50000"/>
                </a:schemeClr>
              </a:buClr>
              <a:buFont typeface="Wingdings" pitchFamily="2" charset="2"/>
              <a:buChar char="§"/>
            </a:pPr>
            <a:r>
              <a:rPr lang="en-US" sz="3600" dirty="0" smtClean="0"/>
              <a:t>     Low </a:t>
            </a:r>
            <a:r>
              <a:rPr lang="en-US" sz="3600" dirty="0" smtClean="0"/>
              <a:t>baseline </a:t>
            </a:r>
            <a:r>
              <a:rPr lang="en-US" sz="3600" dirty="0" smtClean="0"/>
              <a:t>CD4 count </a:t>
            </a:r>
            <a:r>
              <a:rPr lang="en-US" sz="3600" dirty="0" smtClean="0"/>
              <a:t>and high baseline </a:t>
            </a:r>
            <a:r>
              <a:rPr lang="en-US" sz="3600" dirty="0" smtClean="0"/>
              <a:t>viral load </a:t>
            </a:r>
            <a:r>
              <a:rPr lang="en-US" sz="3600" dirty="0" smtClean="0"/>
              <a:t>were significantly associated with OL and OPC.</a:t>
            </a:r>
          </a:p>
          <a:p>
            <a:pPr lvl="1">
              <a:lnSpc>
                <a:spcPct val="150000"/>
              </a:lnSpc>
              <a:buClr>
                <a:schemeClr val="accent6">
                  <a:lumMod val="50000"/>
                </a:schemeClr>
              </a:buClr>
              <a:buFont typeface="Wingdings" pitchFamily="2" charset="2"/>
              <a:buChar char="§"/>
            </a:pPr>
            <a:r>
              <a:rPr lang="en-US" sz="3600" dirty="0" smtClean="0"/>
              <a:t>     History </a:t>
            </a:r>
            <a:r>
              <a:rPr lang="en-US" sz="3600" dirty="0" smtClean="0"/>
              <a:t>of tobacco and alcohol abuse were not significantly associated with OL.</a:t>
            </a:r>
          </a:p>
          <a:p>
            <a:pPr lvl="1">
              <a:lnSpc>
                <a:spcPct val="150000"/>
              </a:lnSpc>
              <a:buClr>
                <a:schemeClr val="accent6">
                  <a:lumMod val="50000"/>
                </a:schemeClr>
              </a:buClr>
              <a:buFont typeface="Wingdings" pitchFamily="2" charset="2"/>
              <a:buChar char="§"/>
            </a:pPr>
            <a:r>
              <a:rPr lang="en-US" sz="3600" dirty="0" smtClean="0"/>
              <a:t>     Low </a:t>
            </a:r>
            <a:r>
              <a:rPr lang="en-US" sz="3600" dirty="0" smtClean="0"/>
              <a:t>baseline CD4 was the most important predictor for OL.</a:t>
            </a:r>
          </a:p>
          <a:p>
            <a:r>
              <a:rPr lang="en-US" sz="2000" dirty="0" smtClean="0"/>
              <a:t> </a:t>
            </a:r>
          </a:p>
          <a:p>
            <a:pPr marL="461963" indent="-461963" defTabSz="4806950"/>
            <a:endParaRPr lang="en-US" sz="2800" dirty="0"/>
          </a:p>
        </p:txBody>
      </p:sp>
      <p:sp>
        <p:nvSpPr>
          <p:cNvPr id="14380" name="Text Box 277"/>
          <p:cNvSpPr txBox="1">
            <a:spLocks noChangeArrowheads="1"/>
          </p:cNvSpPr>
          <p:nvPr/>
        </p:nvSpPr>
        <p:spPr bwMode="auto">
          <a:xfrm>
            <a:off x="26192163" y="22517100"/>
            <a:ext cx="24404637" cy="6723252"/>
          </a:xfrm>
          <a:prstGeom prst="rect">
            <a:avLst/>
          </a:prstGeom>
          <a:solidFill>
            <a:srgbClr val="F2F0EE">
              <a:alpha val="92940"/>
            </a:srgbClr>
          </a:solidFill>
          <a:ln w="9525">
            <a:noFill/>
            <a:miter lim="800000"/>
            <a:headEnd/>
            <a:tailEnd/>
          </a:ln>
        </p:spPr>
        <p:txBody>
          <a:bodyPr wrap="square" lIns="105029" tIns="52515" rIns="105029" bIns="52515">
            <a:spAutoFit/>
          </a:bodyPr>
          <a:lstStyle/>
          <a:p>
            <a:pPr marL="461963" indent="-461963" defTabSz="4806950">
              <a:buFontTx/>
              <a:buChar char="•"/>
            </a:pPr>
            <a:endParaRPr lang="en-US" sz="1600" dirty="0"/>
          </a:p>
          <a:p>
            <a:pPr marL="461963" indent="-461963" defTabSz="4806950">
              <a:lnSpc>
                <a:spcPct val="150000"/>
              </a:lnSpc>
              <a:spcAft>
                <a:spcPct val="100000"/>
              </a:spcAft>
            </a:pPr>
            <a:r>
              <a:rPr lang="en-US" sz="3600" dirty="0" smtClean="0"/>
              <a:t>	Due </a:t>
            </a:r>
            <a:r>
              <a:rPr lang="en-US" sz="3600" dirty="0" smtClean="0"/>
              <a:t>to their prevalence, especially in those patients with low baseline CD4 counts, training in the detection </a:t>
            </a:r>
            <a:r>
              <a:rPr lang="en-US" sz="3600" dirty="0" smtClean="0"/>
              <a:t>and treatment </a:t>
            </a:r>
            <a:r>
              <a:rPr lang="en-US" sz="3600" dirty="0" smtClean="0"/>
              <a:t>of OM are important components to HIV care. The accessibility of the oral cavity and the clinical relevance of oral HIV lesions cannot be overlooked or underestimated. Also, additional studies, preferable prospective cohort studies, are needed to accurately estimate the prevalence of OM associated with HIV infection. </a:t>
            </a:r>
          </a:p>
          <a:p>
            <a:pPr marL="461963" indent="-461963" defTabSz="4806950">
              <a:lnSpc>
                <a:spcPct val="150000"/>
              </a:lnSpc>
              <a:spcAft>
                <a:spcPct val="100000"/>
              </a:spcAft>
            </a:pPr>
            <a:r>
              <a:rPr lang="en-US" sz="3600" dirty="0" smtClean="0"/>
              <a:t>	HIV </a:t>
            </a:r>
            <a:r>
              <a:rPr lang="en-US" sz="3600" dirty="0" smtClean="0"/>
              <a:t>infected individuals reporting the occurrence of these OM should be monitored more closely with a team approach between primary care HIV providers and oral health professionals with a more aggressive diagnostic surveillance for these common conditions.</a:t>
            </a:r>
            <a:endParaRPr lang="en-US" sz="3200" dirty="0"/>
          </a:p>
        </p:txBody>
      </p:sp>
      <p:sp>
        <p:nvSpPr>
          <p:cNvPr id="52" name="Text Box 304"/>
          <p:cNvSpPr txBox="1">
            <a:spLocks noChangeArrowheads="1"/>
          </p:cNvSpPr>
          <p:nvPr/>
        </p:nvSpPr>
        <p:spPr bwMode="auto">
          <a:xfrm>
            <a:off x="25908000" y="1066800"/>
            <a:ext cx="24761371" cy="5509182"/>
          </a:xfrm>
          <a:prstGeom prst="rect">
            <a:avLst/>
          </a:prstGeom>
          <a:noFill/>
          <a:ln w="9525">
            <a:noFill/>
            <a:miter lim="800000"/>
            <a:headEnd/>
            <a:tailEnd/>
          </a:ln>
        </p:spPr>
        <p:txBody>
          <a:bodyPr wrap="square" lIns="91425" tIns="45711" rIns="91425" bIns="45711">
            <a:spAutoFit/>
          </a:bodyPr>
          <a:lstStyle/>
          <a:p>
            <a:pPr marL="342900" indent="-342900" algn="ctr" defTabSz="4806950"/>
            <a:r>
              <a:rPr lang="en-US" sz="6600" u="sng" dirty="0" smtClean="0">
                <a:solidFill>
                  <a:schemeClr val="bg1"/>
                </a:solidFill>
              </a:rPr>
              <a:t>Irene </a:t>
            </a:r>
            <a:r>
              <a:rPr lang="en-US" sz="6600" u="sng" dirty="0" err="1" smtClean="0">
                <a:solidFill>
                  <a:schemeClr val="bg1"/>
                </a:solidFill>
              </a:rPr>
              <a:t>Tamí</a:t>
            </a:r>
            <a:r>
              <a:rPr lang="en-US" sz="6600" u="sng" dirty="0" smtClean="0">
                <a:solidFill>
                  <a:schemeClr val="bg1"/>
                </a:solidFill>
              </a:rPr>
              <a:t>-Maury</a:t>
            </a:r>
            <a:r>
              <a:rPr lang="en-US" sz="6600" u="sng" dirty="0" smtClean="0">
                <a:solidFill>
                  <a:schemeClr val="bg1"/>
                </a:solidFill>
              </a:rPr>
              <a:t>, DMD, </a:t>
            </a:r>
            <a:r>
              <a:rPr lang="en-US" sz="6600" u="sng" dirty="0" err="1" smtClean="0">
                <a:solidFill>
                  <a:schemeClr val="bg1"/>
                </a:solidFill>
              </a:rPr>
              <a:t>DrPH</a:t>
            </a:r>
            <a:r>
              <a:rPr lang="en-US" sz="6600" u="sng" dirty="0" smtClean="0">
                <a:solidFill>
                  <a:schemeClr val="bg1"/>
                </a:solidFill>
              </a:rPr>
              <a:t>, MSc</a:t>
            </a:r>
            <a:r>
              <a:rPr lang="en-US" sz="6600" u="sng" baseline="30000" dirty="0" smtClean="0">
                <a:solidFill>
                  <a:schemeClr val="bg1"/>
                </a:solidFill>
              </a:rPr>
              <a:t>1</a:t>
            </a:r>
            <a:r>
              <a:rPr lang="en-US" sz="6600" dirty="0" smtClean="0">
                <a:solidFill>
                  <a:schemeClr val="bg1"/>
                </a:solidFill>
              </a:rPr>
              <a:t>; </a:t>
            </a:r>
            <a:r>
              <a:rPr lang="en-US" sz="6600" dirty="0" smtClean="0">
                <a:solidFill>
                  <a:schemeClr val="bg1"/>
                </a:solidFill>
              </a:rPr>
              <a:t>James </a:t>
            </a:r>
            <a:r>
              <a:rPr lang="en-US" sz="6600" dirty="0" err="1" smtClean="0">
                <a:solidFill>
                  <a:schemeClr val="bg1"/>
                </a:solidFill>
              </a:rPr>
              <a:t>Willig</a:t>
            </a:r>
            <a:r>
              <a:rPr lang="en-US" sz="6600" dirty="0" smtClean="0">
                <a:solidFill>
                  <a:schemeClr val="bg1"/>
                </a:solidFill>
              </a:rPr>
              <a:t>, MD, MPH</a:t>
            </a:r>
            <a:r>
              <a:rPr lang="en-US" sz="6600" baseline="30000" dirty="0" smtClean="0">
                <a:solidFill>
                  <a:schemeClr val="bg1"/>
                </a:solidFill>
              </a:rPr>
              <a:t>2</a:t>
            </a:r>
            <a:r>
              <a:rPr lang="en-US" sz="6600" dirty="0" smtClean="0">
                <a:solidFill>
                  <a:schemeClr val="bg1"/>
                </a:solidFill>
              </a:rPr>
              <a:t>; </a:t>
            </a:r>
            <a:r>
              <a:rPr lang="en-US" sz="6600" dirty="0" err="1" smtClean="0">
                <a:solidFill>
                  <a:schemeClr val="bg1"/>
                </a:solidFill>
              </a:rPr>
              <a:t>Sten</a:t>
            </a:r>
            <a:r>
              <a:rPr lang="en-US" sz="6600" dirty="0" smtClean="0">
                <a:solidFill>
                  <a:schemeClr val="bg1"/>
                </a:solidFill>
              </a:rPr>
              <a:t> </a:t>
            </a:r>
            <a:r>
              <a:rPr lang="en-US" sz="6600" dirty="0" err="1" smtClean="0">
                <a:solidFill>
                  <a:schemeClr val="bg1"/>
                </a:solidFill>
              </a:rPr>
              <a:t>Vermund</a:t>
            </a:r>
            <a:r>
              <a:rPr lang="en-US" sz="6600" dirty="0" smtClean="0">
                <a:solidFill>
                  <a:schemeClr val="bg1"/>
                </a:solidFill>
              </a:rPr>
              <a:t>, MD, PhD</a:t>
            </a:r>
            <a:r>
              <a:rPr lang="en-US" sz="6600" baseline="30000" dirty="0" smtClean="0">
                <a:solidFill>
                  <a:schemeClr val="bg1"/>
                </a:solidFill>
              </a:rPr>
              <a:t>3</a:t>
            </a:r>
            <a:r>
              <a:rPr lang="en-US" sz="6600" dirty="0" smtClean="0">
                <a:solidFill>
                  <a:schemeClr val="bg1"/>
                </a:solidFill>
              </a:rPr>
              <a:t>; Pauline Jolly, PhD, </a:t>
            </a:r>
            <a:r>
              <a:rPr lang="en-US" sz="6600" dirty="0" smtClean="0">
                <a:solidFill>
                  <a:schemeClr val="bg1"/>
                </a:solidFill>
              </a:rPr>
              <a:t>MPH</a:t>
            </a:r>
            <a:r>
              <a:rPr lang="en-US" sz="6600" baseline="30000" dirty="0" smtClean="0">
                <a:solidFill>
                  <a:schemeClr val="bg1"/>
                </a:solidFill>
              </a:rPr>
              <a:t>2</a:t>
            </a:r>
            <a:r>
              <a:rPr lang="en-US" sz="6600" dirty="0" smtClean="0">
                <a:solidFill>
                  <a:schemeClr val="bg1"/>
                </a:solidFill>
              </a:rPr>
              <a:t>;    </a:t>
            </a:r>
            <a:r>
              <a:rPr lang="en-US" sz="6600" dirty="0" err="1" smtClean="0">
                <a:solidFill>
                  <a:schemeClr val="bg1"/>
                </a:solidFill>
              </a:rPr>
              <a:t>Inmaculada</a:t>
            </a:r>
            <a:r>
              <a:rPr lang="en-US" sz="6600" dirty="0" smtClean="0">
                <a:solidFill>
                  <a:schemeClr val="bg1"/>
                </a:solidFill>
              </a:rPr>
              <a:t> </a:t>
            </a:r>
            <a:r>
              <a:rPr lang="en-US" sz="6600" dirty="0" err="1" smtClean="0">
                <a:solidFill>
                  <a:schemeClr val="bg1"/>
                </a:solidFill>
              </a:rPr>
              <a:t>Aban</a:t>
            </a:r>
            <a:r>
              <a:rPr lang="en-US" sz="6600" dirty="0" smtClean="0">
                <a:solidFill>
                  <a:schemeClr val="bg1"/>
                </a:solidFill>
              </a:rPr>
              <a:t>, PhD, MS</a:t>
            </a:r>
            <a:r>
              <a:rPr lang="en-US" sz="6600" baseline="30000" dirty="0" smtClean="0">
                <a:solidFill>
                  <a:schemeClr val="bg1"/>
                </a:solidFill>
              </a:rPr>
              <a:t>2</a:t>
            </a:r>
            <a:r>
              <a:rPr lang="en-US" sz="6600" dirty="0" smtClean="0">
                <a:solidFill>
                  <a:schemeClr val="bg1"/>
                </a:solidFill>
              </a:rPr>
              <a:t>; </a:t>
            </a:r>
            <a:r>
              <a:rPr lang="en-US" sz="6600" dirty="0" smtClean="0">
                <a:solidFill>
                  <a:schemeClr val="bg1"/>
                </a:solidFill>
              </a:rPr>
              <a:t>Jeff </a:t>
            </a:r>
            <a:r>
              <a:rPr lang="en-US" sz="6600" dirty="0" smtClean="0">
                <a:solidFill>
                  <a:schemeClr val="bg1"/>
                </a:solidFill>
              </a:rPr>
              <a:t>Hill, DMD</a:t>
            </a:r>
            <a:r>
              <a:rPr lang="en-US" sz="6600" baseline="30000" dirty="0" smtClean="0">
                <a:solidFill>
                  <a:schemeClr val="bg1"/>
                </a:solidFill>
              </a:rPr>
              <a:t>2</a:t>
            </a:r>
            <a:r>
              <a:rPr lang="en-US" sz="6600" dirty="0" smtClean="0">
                <a:solidFill>
                  <a:schemeClr val="bg1"/>
                </a:solidFill>
              </a:rPr>
              <a:t>; Craig </a:t>
            </a:r>
            <a:r>
              <a:rPr lang="en-US" sz="6600" dirty="0" smtClean="0">
                <a:solidFill>
                  <a:schemeClr val="bg1"/>
                </a:solidFill>
              </a:rPr>
              <a:t>Wilson</a:t>
            </a:r>
            <a:r>
              <a:rPr lang="en-US" sz="6600" dirty="0" smtClean="0">
                <a:solidFill>
                  <a:schemeClr val="bg1"/>
                </a:solidFill>
              </a:rPr>
              <a:t>, </a:t>
            </a:r>
            <a:r>
              <a:rPr lang="en-US" sz="6600" dirty="0" smtClean="0">
                <a:solidFill>
                  <a:schemeClr val="bg1"/>
                </a:solidFill>
              </a:rPr>
              <a:t>MD</a:t>
            </a:r>
            <a:r>
              <a:rPr lang="en-US" sz="6600" baseline="30000" dirty="0" smtClean="0">
                <a:solidFill>
                  <a:schemeClr val="bg1"/>
                </a:solidFill>
              </a:rPr>
              <a:t>2</a:t>
            </a:r>
            <a:r>
              <a:rPr lang="en-US" sz="6600" dirty="0" smtClean="0">
                <a:solidFill>
                  <a:schemeClr val="bg1"/>
                </a:solidFill>
              </a:rPr>
              <a:t> </a:t>
            </a:r>
            <a:endParaRPr lang="en-US" sz="6600" dirty="0" smtClean="0">
              <a:solidFill>
                <a:schemeClr val="bg1"/>
              </a:solidFill>
            </a:endParaRPr>
          </a:p>
          <a:p>
            <a:pPr marL="342900" indent="-342900" defTabSz="4806950"/>
            <a:endParaRPr lang="en-US" sz="1200" dirty="0">
              <a:solidFill>
                <a:schemeClr val="bg1"/>
              </a:solidFill>
            </a:endParaRPr>
          </a:p>
          <a:p>
            <a:pPr marL="342900" indent="-342900" algn="ctr" defTabSz="4806950">
              <a:buFontTx/>
              <a:buAutoNum type="arabicPeriod"/>
            </a:pPr>
            <a:r>
              <a:rPr lang="en-US" sz="3500" i="1" dirty="0" smtClean="0">
                <a:solidFill>
                  <a:schemeClr val="bg1"/>
                </a:solidFill>
              </a:rPr>
              <a:t>The University of Texas MD Anderson Cancer Center, Houston, TX.  </a:t>
            </a:r>
          </a:p>
          <a:p>
            <a:pPr marL="342900" indent="-342900" algn="ctr" defTabSz="4806950">
              <a:buFontTx/>
              <a:buAutoNum type="arabicPeriod"/>
            </a:pPr>
            <a:r>
              <a:rPr lang="en-US" sz="3500" i="1" dirty="0" smtClean="0">
                <a:solidFill>
                  <a:schemeClr val="bg1"/>
                </a:solidFill>
              </a:rPr>
              <a:t> </a:t>
            </a:r>
            <a:r>
              <a:rPr lang="en-US" sz="3600" i="1" dirty="0" smtClean="0">
                <a:solidFill>
                  <a:schemeClr val="bg1"/>
                </a:solidFill>
              </a:rPr>
              <a:t>University </a:t>
            </a:r>
            <a:r>
              <a:rPr lang="en-US" sz="3600" i="1" dirty="0">
                <a:solidFill>
                  <a:schemeClr val="bg1"/>
                </a:solidFill>
              </a:rPr>
              <a:t>of Alabama at Birmingham, Birmingham, </a:t>
            </a:r>
            <a:r>
              <a:rPr lang="en-US" sz="3600" i="1" dirty="0" smtClean="0">
                <a:solidFill>
                  <a:schemeClr val="bg1"/>
                </a:solidFill>
              </a:rPr>
              <a:t>AL. </a:t>
            </a:r>
          </a:p>
          <a:p>
            <a:pPr marL="342900" indent="-342900" algn="ctr" defTabSz="4806950">
              <a:buFontTx/>
              <a:buAutoNum type="arabicPeriod"/>
            </a:pPr>
            <a:r>
              <a:rPr lang="en-US" sz="3600" i="1" dirty="0" smtClean="0">
                <a:solidFill>
                  <a:schemeClr val="bg1"/>
                </a:solidFill>
              </a:rPr>
              <a:t> Vanderbilt University, Nashville, TN.</a:t>
            </a:r>
            <a:endParaRPr lang="en-US" sz="4000" b="1" i="1" baseline="30000" dirty="0">
              <a:solidFill>
                <a:schemeClr val="bg1"/>
              </a:solidFill>
            </a:endParaRPr>
          </a:p>
          <a:p>
            <a:pPr marL="342900" indent="-342900" algn="ctr" defTabSz="4806950">
              <a:buFontTx/>
              <a:buAutoNum type="arabicPeriod"/>
            </a:pPr>
            <a:endParaRPr lang="en-US" sz="3500" dirty="0"/>
          </a:p>
        </p:txBody>
      </p:sp>
      <p:sp>
        <p:nvSpPr>
          <p:cNvPr id="53" name="Rectangle 52"/>
          <p:cNvSpPr/>
          <p:nvPr/>
        </p:nvSpPr>
        <p:spPr bwMode="auto">
          <a:xfrm>
            <a:off x="25574625" y="0"/>
            <a:ext cx="628650" cy="36576001"/>
          </a:xfrm>
          <a:prstGeom prst="rect">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defTabSz="4806950">
              <a:defRPr/>
            </a:pPr>
            <a:endParaRPr lang="en-US">
              <a:solidFill>
                <a:schemeClr val="tx1"/>
              </a:solidFill>
            </a:endParaRPr>
          </a:p>
        </p:txBody>
      </p:sp>
      <p:sp>
        <p:nvSpPr>
          <p:cNvPr id="55" name="Text Box 7"/>
          <p:cNvSpPr txBox="1">
            <a:spLocks noChangeArrowheads="1"/>
          </p:cNvSpPr>
          <p:nvPr/>
        </p:nvSpPr>
        <p:spPr bwMode="auto">
          <a:xfrm>
            <a:off x="552451" y="16034808"/>
            <a:ext cx="25017412" cy="1121785"/>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Objective</a:t>
            </a:r>
            <a:endParaRPr lang="en-US" sz="6600" b="1" dirty="0" smtClean="0">
              <a:solidFill>
                <a:schemeClr val="bg1"/>
              </a:solidFill>
            </a:endParaRPr>
          </a:p>
        </p:txBody>
      </p:sp>
      <p:sp>
        <p:nvSpPr>
          <p:cNvPr id="56" name="Text Box 7"/>
          <p:cNvSpPr txBox="1">
            <a:spLocks noChangeArrowheads="1"/>
          </p:cNvSpPr>
          <p:nvPr/>
        </p:nvSpPr>
        <p:spPr bwMode="auto">
          <a:xfrm>
            <a:off x="561976" y="19064288"/>
            <a:ext cx="25003124" cy="1137174"/>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Methods</a:t>
            </a:r>
            <a:endParaRPr lang="en-US" sz="6600" b="1" dirty="0">
              <a:solidFill>
                <a:schemeClr val="bg1"/>
              </a:solidFill>
            </a:endParaRPr>
          </a:p>
        </p:txBody>
      </p:sp>
      <p:graphicFrame>
        <p:nvGraphicFramePr>
          <p:cNvPr id="59" name="Table 58"/>
          <p:cNvGraphicFramePr>
            <a:graphicFrameLocks noGrp="1"/>
          </p:cNvGraphicFramePr>
          <p:nvPr/>
        </p:nvGraphicFramePr>
        <p:xfrm>
          <a:off x="11430002" y="25346027"/>
          <a:ext cx="13620748" cy="11115678"/>
        </p:xfrm>
        <a:graphic>
          <a:graphicData uri="http://schemas.openxmlformats.org/drawingml/2006/table">
            <a:tbl>
              <a:tblPr/>
              <a:tblGrid>
                <a:gridCol w="4676974"/>
                <a:gridCol w="2551310"/>
                <a:gridCol w="2548731"/>
                <a:gridCol w="2548731"/>
                <a:gridCol w="1295002"/>
              </a:tblGrid>
              <a:tr h="9416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Characteristics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All patients</a:t>
                      </a:r>
                      <a:endParaRPr kumimoji="0" lang="en-US" sz="28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n (%)</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Without OL</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n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With OL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n (%)</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pitchFamily="34" charset="0"/>
                          <a:cs typeface="Arial" pitchFamily="34" charset="0"/>
                        </a:rPr>
                        <a:t>p-value</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Insurance Status</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&lt;0.05</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Uninsured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173 (23.3)</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109 (22.8)</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64 (24.1)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vMerge="1">
                  <a:txBody>
                    <a:bodyPr/>
                    <a:lstStyle/>
                    <a:p>
                      <a:endParaRPr lang="en-US"/>
                    </a:p>
                  </a:txBody>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Public</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302 (40.6)</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180 (37.7)</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122 (45.9)</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vMerge="1">
                  <a:txBody>
                    <a:bodyPr/>
                    <a:lstStyle/>
                    <a:p>
                      <a:endParaRPr lang="en-US"/>
                    </a:p>
                  </a:txBody>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Private</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269 (36.2)</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189 (39.5)</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80 (30.1)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Death during the Study Period </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No</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708 (95.2)</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463 (96.9)</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245 (92.1)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&lt;0.01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Yes</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36 (4.8)</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15 (3.1)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21 (7.9)</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Mean Baseline CD4 (cell/ul)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276 ± 264.3</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331 ± 259.8</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179 ± 244.3</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&lt;0.01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Baseline CD4 (cell/ul)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&lt;50</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173 (23.9)</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65 (14.0)</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108 (41.5)</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&lt;0.01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50 to 199</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170 (23.4)</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101 (21.7)</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69 (26.5)</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 200 to 349</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151 (20.8)</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112 (24.1)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39 (15.0)</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 350</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231 (31.9)</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187 (40.2)</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44 (16.9)</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5044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Mean Baseline </a:t>
                      </a:r>
                      <a:r>
                        <a:rPr kumimoji="0" lang="en-US" sz="2400" b="0" i="0" u="none" strike="noStrike" cap="none" normalizeH="0" baseline="0" dirty="0" smtClean="0">
                          <a:ln>
                            <a:noFill/>
                          </a:ln>
                          <a:solidFill>
                            <a:schemeClr val="tx1"/>
                          </a:solidFill>
                          <a:effectLst/>
                          <a:latin typeface="Arial" pitchFamily="34" charset="0"/>
                          <a:cs typeface="Arial" pitchFamily="34" charset="0"/>
                        </a:rPr>
                        <a:t>Viral Load (log</a:t>
                      </a:r>
                      <a:r>
                        <a:rPr kumimoji="0" lang="en-US" sz="2400" b="0" i="0" u="none" strike="noStrike" cap="none" normalizeH="0" baseline="-25000" dirty="0" smtClean="0">
                          <a:ln>
                            <a:noFill/>
                          </a:ln>
                          <a:solidFill>
                            <a:schemeClr val="tx1"/>
                          </a:solidFill>
                          <a:effectLst/>
                          <a:latin typeface="Arial" pitchFamily="34" charset="0"/>
                          <a:cs typeface="Arial" pitchFamily="34" charset="0"/>
                        </a:rPr>
                        <a:t>10</a:t>
                      </a:r>
                      <a:r>
                        <a:rPr kumimoji="0" lang="en-US" sz="2400" b="0" i="0" u="none" strike="noStrike" cap="none" normalizeH="0" baseline="0" dirty="0" smtClean="0">
                          <a:ln>
                            <a:noFill/>
                          </a:ln>
                          <a:solidFill>
                            <a:schemeClr val="tx1"/>
                          </a:solidFill>
                          <a:effectLst/>
                          <a:latin typeface="Arial" pitchFamily="34"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4.2 ± 1.36</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4.0 ± 1.34</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4.6 ± 1.30</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&lt;0.01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Baseline Viral Load</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&lt;0.01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0-999 copies/mL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142 (21.2)</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110 (25.2)</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32 (13.7)</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vMerge="1">
                  <a:txBody>
                    <a:bodyPr/>
                    <a:lstStyle/>
                    <a:p>
                      <a:endParaRPr lang="en-US"/>
                    </a:p>
                  </a:txBody>
                  <a:tcPr/>
                </a:tc>
              </a:tr>
              <a:tr h="470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1,000-9,999 copies/mL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92 (13.7)</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73 (16.7)</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19 (8.2)</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vMerge="1">
                  <a:txBody>
                    <a:bodyPr/>
                    <a:lstStyle/>
                    <a:p>
                      <a:endParaRPr lang="en-US"/>
                    </a:p>
                  </a:txBody>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10,000-49,999 copies/mL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132 (19.7)</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100 (22.9)</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32 (13.7)</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50,000-99,999 copies/mL</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99 (14.8)</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62 (14.2)</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37 (15.9)</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a:noFill/>
                    </a:lnB>
                    <a:lnTlToBr>
                      <a:noFill/>
                    </a:lnTlToBr>
                    <a:lnBlToTr>
                      <a:noFill/>
                    </a:lnBlToTr>
                    <a:noFill/>
                  </a:tcPr>
                </a:tc>
              </a:tr>
              <a:tr h="486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≥100,000</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205 (30.6)</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cs typeface="Arial" pitchFamily="34" charset="0"/>
                        </a:rPr>
                        <a:t>92 (21.1)</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cs typeface="Arial" pitchFamily="34" charset="0"/>
                        </a:rPr>
                        <a:t>113 (48.5)</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546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Total number of patients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744 (100.0)</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38918" marR="38918"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478 (64.2)</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266 (35.8)</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marL="41440" marR="4144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0" name="Text Box 7"/>
          <p:cNvSpPr txBox="1">
            <a:spLocks noChangeArrowheads="1"/>
          </p:cNvSpPr>
          <p:nvPr/>
        </p:nvSpPr>
        <p:spPr bwMode="auto">
          <a:xfrm>
            <a:off x="561975" y="22797558"/>
            <a:ext cx="24993600" cy="1121785"/>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Results</a:t>
            </a:r>
            <a:endParaRPr lang="en-US" sz="6600" b="1" dirty="0">
              <a:solidFill>
                <a:schemeClr val="bg1"/>
              </a:solidFill>
            </a:endParaRPr>
          </a:p>
        </p:txBody>
      </p:sp>
      <p:graphicFrame>
        <p:nvGraphicFramePr>
          <p:cNvPr id="61" name="Table 60"/>
          <p:cNvGraphicFramePr>
            <a:graphicFrameLocks noGrp="1"/>
          </p:cNvGraphicFramePr>
          <p:nvPr/>
        </p:nvGraphicFramePr>
        <p:xfrm>
          <a:off x="26272068" y="10429875"/>
          <a:ext cx="11504083" cy="4286251"/>
        </p:xfrm>
        <a:graphic>
          <a:graphicData uri="http://schemas.openxmlformats.org/drawingml/2006/table">
            <a:tbl>
              <a:tblPr/>
              <a:tblGrid>
                <a:gridCol w="2577945"/>
                <a:gridCol w="3383554"/>
                <a:gridCol w="1772338"/>
                <a:gridCol w="1901235"/>
                <a:gridCol w="1869011"/>
              </a:tblGrid>
              <a:tr h="610442">
                <a:tc>
                  <a:txBody>
                    <a:bodyPr/>
                    <a:lstStyle/>
                    <a:p>
                      <a:pPr marL="0" marR="0">
                        <a:lnSpc>
                          <a:spcPct val="100000"/>
                        </a:lnSpc>
                        <a:spcBef>
                          <a:spcPts val="0"/>
                        </a:spcBef>
                        <a:spcAft>
                          <a:spcPts val="0"/>
                        </a:spcAft>
                      </a:pP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b="1" dirty="0" err="1">
                          <a:latin typeface="Arial" pitchFamily="34" charset="0"/>
                          <a:ea typeface="Times New Roman"/>
                          <a:cs typeface="Arial" pitchFamily="34" charset="0"/>
                        </a:rPr>
                        <a:t>Bivariate</a:t>
                      </a:r>
                      <a:r>
                        <a:rPr lang="en-US" sz="2400" b="1" dirty="0">
                          <a:latin typeface="Arial" pitchFamily="34" charset="0"/>
                          <a:ea typeface="Times New Roman"/>
                          <a:cs typeface="Arial" pitchFamily="34" charset="0"/>
                        </a:rPr>
                        <a:t> analyses</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ts val="3360"/>
                        </a:lnSpc>
                        <a:spcBef>
                          <a:spcPts val="0"/>
                        </a:spcBef>
                        <a:spcAft>
                          <a:spcPts val="0"/>
                        </a:spcAft>
                      </a:pPr>
                      <a:r>
                        <a:rPr lang="en-US" sz="2400" b="1" dirty="0">
                          <a:latin typeface="Arial" pitchFamily="34" charset="0"/>
                          <a:ea typeface="Times New Roman"/>
                          <a:cs typeface="Arial" pitchFamily="34" charset="0"/>
                        </a:rPr>
                        <a:t>Multivariate </a:t>
                      </a:r>
                      <a:r>
                        <a:rPr lang="en-US" sz="2400" b="1" dirty="0" smtClean="0">
                          <a:latin typeface="Arial" pitchFamily="34" charset="0"/>
                          <a:ea typeface="Times New Roman"/>
                          <a:cs typeface="Arial" pitchFamily="34" charset="0"/>
                        </a:rPr>
                        <a:t>analyses</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05722">
                <a:tc>
                  <a:txBody>
                    <a:bodyPr/>
                    <a:lstStyle/>
                    <a:p>
                      <a:pPr marL="0" marR="0">
                        <a:lnSpc>
                          <a:spcPct val="100000"/>
                        </a:lnSpc>
                        <a:spcBef>
                          <a:spcPts val="0"/>
                        </a:spcBef>
                        <a:spcAft>
                          <a:spcPts val="0"/>
                        </a:spcAft>
                      </a:pPr>
                      <a:r>
                        <a:rPr lang="en-US" sz="2400" b="1" dirty="0">
                          <a:latin typeface="Arial" pitchFamily="34" charset="0"/>
                          <a:ea typeface="Times New Roman"/>
                          <a:cs typeface="Arial" pitchFamily="34" charset="0"/>
                        </a:rPr>
                        <a:t>Predictors</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2400" b="1" dirty="0">
                          <a:latin typeface="Arial" pitchFamily="34" charset="0"/>
                          <a:ea typeface="Times New Roman"/>
                          <a:cs typeface="Arial" pitchFamily="34" charset="0"/>
                        </a:rPr>
                        <a:t>Crude OR</a:t>
                      </a:r>
                      <a:r>
                        <a:rPr lang="en-US" sz="2400" baseline="30000" dirty="0">
                          <a:latin typeface="Arial" pitchFamily="34" charset="0"/>
                          <a:ea typeface="Times New Roman"/>
                          <a:cs typeface="Arial" pitchFamily="34" charset="0"/>
                        </a:rPr>
                        <a:t>2</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2400" b="1" dirty="0" err="1">
                          <a:latin typeface="Arial" pitchFamily="34" charset="0"/>
                          <a:ea typeface="Times New Roman"/>
                          <a:cs typeface="Arial" pitchFamily="34" charset="0"/>
                        </a:rPr>
                        <a:t>Adj</a:t>
                      </a:r>
                      <a:r>
                        <a:rPr lang="en-US" sz="2400" b="1" dirty="0">
                          <a:latin typeface="Arial" pitchFamily="34" charset="0"/>
                          <a:ea typeface="Times New Roman"/>
                          <a:cs typeface="Arial" pitchFamily="34" charset="0"/>
                        </a:rPr>
                        <a:t> OR</a:t>
                      </a:r>
                      <a:r>
                        <a:rPr lang="en-US" sz="2400" baseline="30000" dirty="0">
                          <a:latin typeface="Arial" pitchFamily="34" charset="0"/>
                          <a:ea typeface="Times New Roman"/>
                          <a:cs typeface="Arial" pitchFamily="34" charset="0"/>
                        </a:rPr>
                        <a:t>2</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2400" b="1" dirty="0">
                          <a:latin typeface="Arial" pitchFamily="34" charset="0"/>
                          <a:ea typeface="Times New Roman"/>
                          <a:cs typeface="Arial" pitchFamily="34" charset="0"/>
                        </a:rPr>
                        <a:t>95% CI</a:t>
                      </a:r>
                      <a:r>
                        <a:rPr lang="en-US" sz="2400" baseline="30000" dirty="0">
                          <a:latin typeface="Arial" pitchFamily="34" charset="0"/>
                          <a:ea typeface="Times New Roman"/>
                          <a:cs typeface="Arial" pitchFamily="34" charset="0"/>
                        </a:rPr>
                        <a:t>3</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2400" b="1" i="1" dirty="0" smtClean="0">
                          <a:latin typeface="Arial" pitchFamily="34" charset="0"/>
                          <a:ea typeface="Times New Roman"/>
                          <a:cs typeface="Arial" pitchFamily="34" charset="0"/>
                        </a:rPr>
                        <a:t>     </a:t>
                      </a:r>
                      <a:r>
                        <a:rPr lang="en-US" sz="2400" b="1" i="1" dirty="0" smtClean="0">
                          <a:latin typeface="Arial" pitchFamily="34" charset="0"/>
                          <a:ea typeface="Times New Roman"/>
                          <a:cs typeface="Arial" pitchFamily="34" charset="0"/>
                        </a:rPr>
                        <a:t>p-value</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3723">
                <a:tc>
                  <a:txBody>
                    <a:bodyPr/>
                    <a:lstStyle/>
                    <a:p>
                      <a:pPr marL="0" marR="0">
                        <a:lnSpc>
                          <a:spcPct val="100000"/>
                        </a:lnSpc>
                        <a:spcBef>
                          <a:spcPts val="0"/>
                        </a:spcBef>
                        <a:spcAft>
                          <a:spcPts val="0"/>
                        </a:spcAft>
                      </a:pPr>
                      <a:r>
                        <a:rPr lang="en-US" sz="2400" dirty="0">
                          <a:latin typeface="Arial" pitchFamily="34" charset="0"/>
                          <a:ea typeface="Times New Roman"/>
                          <a:cs typeface="Arial" pitchFamily="34" charset="0"/>
                        </a:rPr>
                        <a:t>Baseline CD4 (cell/</a:t>
                      </a:r>
                      <a:r>
                        <a:rPr lang="en-US" sz="2400" dirty="0" err="1">
                          <a:latin typeface="Arial" pitchFamily="34" charset="0"/>
                          <a:ea typeface="Times New Roman"/>
                          <a:cs typeface="Arial" pitchFamily="34" charset="0"/>
                        </a:rPr>
                        <a:t>ul</a:t>
                      </a:r>
                      <a:r>
                        <a:rPr lang="en-US" sz="2400" dirty="0">
                          <a:latin typeface="Arial" pitchFamily="34" charset="0"/>
                          <a:ea typeface="Times New Roman"/>
                          <a:cs typeface="Arial" pitchFamily="34" charset="0"/>
                        </a:rPr>
                        <a:t>)</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00000"/>
                        </a:lnSpc>
                        <a:spcBef>
                          <a:spcPts val="0"/>
                        </a:spcBef>
                        <a:spcAft>
                          <a:spcPts val="0"/>
                        </a:spcAft>
                      </a:pPr>
                      <a:endParaRPr lang="en-US" sz="24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00000"/>
                        </a:lnSpc>
                        <a:spcBef>
                          <a:spcPts val="0"/>
                        </a:spcBef>
                        <a:spcAft>
                          <a:spcPts val="0"/>
                        </a:spcAft>
                      </a:pPr>
                      <a:endParaRPr lang="en-US" sz="24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00000"/>
                        </a:lnSpc>
                        <a:spcBef>
                          <a:spcPts val="0"/>
                        </a:spcBef>
                        <a:spcAft>
                          <a:spcPts val="0"/>
                        </a:spcAft>
                      </a:pPr>
                      <a:endParaRPr lang="en-US" sz="24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endParaRPr lang="en-US" sz="2400">
                        <a:highlight>
                          <a:srgbClr val="C0C0C0"/>
                        </a:highlight>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504973">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&lt;50</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b="0" dirty="0">
                          <a:latin typeface="Arial" pitchFamily="34" charset="0"/>
                          <a:ea typeface="Times New Roman"/>
                          <a:cs typeface="Arial" pitchFamily="34" charset="0"/>
                        </a:rPr>
                        <a:t>7.04</a:t>
                      </a:r>
                      <a:endParaRPr lang="en-US" sz="3600" b="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b="0" dirty="0">
                          <a:latin typeface="Arial" pitchFamily="34" charset="0"/>
                          <a:ea typeface="Times New Roman"/>
                          <a:cs typeface="Arial" pitchFamily="34" charset="0"/>
                        </a:rPr>
                        <a:t>6.09</a:t>
                      </a:r>
                      <a:r>
                        <a:rPr lang="en-US" sz="2400" b="0" baseline="30000" dirty="0">
                          <a:latin typeface="Arial" pitchFamily="34" charset="0"/>
                          <a:ea typeface="Times New Roman"/>
                          <a:cs typeface="Arial" pitchFamily="34" charset="0"/>
                        </a:rPr>
                        <a:t>4</a:t>
                      </a:r>
                      <a:endParaRPr lang="en-US" sz="3600" b="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3.82-9.69</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gn="r">
                        <a:lnSpc>
                          <a:spcPct val="100000"/>
                        </a:lnSpc>
                        <a:spcBef>
                          <a:spcPts val="0"/>
                        </a:spcBef>
                        <a:spcAft>
                          <a:spcPts val="0"/>
                        </a:spcAft>
                      </a:pPr>
                      <a:r>
                        <a:rPr lang="en-US" sz="2400" b="0">
                          <a:latin typeface="Arial" pitchFamily="34" charset="0"/>
                          <a:ea typeface="Times New Roman"/>
                          <a:cs typeface="Arial" pitchFamily="34" charset="0"/>
                        </a:rPr>
                        <a:t>&lt;0.01</a:t>
                      </a:r>
                      <a:endParaRPr lang="en-US" sz="3600" b="0">
                        <a:latin typeface="Arial" pitchFamily="34" charset="0"/>
                        <a:ea typeface="Times New Roman"/>
                        <a:cs typeface="Arial" pitchFamily="34" charset="0"/>
                      </a:endParaRPr>
                    </a:p>
                  </a:txBody>
                  <a:tcPr marL="68580" marR="68580" marT="0" marB="0">
                    <a:lnL>
                      <a:noFill/>
                    </a:lnL>
                    <a:lnR>
                      <a:noFill/>
                    </a:lnR>
                    <a:lnT>
                      <a:noFill/>
                    </a:lnT>
                    <a:lnB>
                      <a:noFill/>
                    </a:lnB>
                  </a:tcPr>
                </a:tc>
              </a:tr>
              <a:tr h="605560">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50 to 199</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dirty="0">
                          <a:latin typeface="Arial" pitchFamily="34" charset="0"/>
                          <a:ea typeface="Times New Roman"/>
                          <a:cs typeface="Arial" pitchFamily="34" charset="0"/>
                        </a:rPr>
                        <a:t>2.87</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2.59</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dirty="0">
                          <a:latin typeface="Arial" pitchFamily="34" charset="0"/>
                          <a:ea typeface="Times New Roman"/>
                          <a:cs typeface="Arial" pitchFamily="34" charset="0"/>
                        </a:rPr>
                        <a:t>1.63-4.11</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gn="r">
                        <a:lnSpc>
                          <a:spcPct val="100000"/>
                        </a:lnSpc>
                        <a:spcBef>
                          <a:spcPts val="0"/>
                        </a:spcBef>
                        <a:spcAft>
                          <a:spcPts val="0"/>
                        </a:spcAft>
                      </a:pPr>
                      <a:r>
                        <a:rPr lang="en-US" sz="2400" b="0" dirty="0">
                          <a:latin typeface="Arial" pitchFamily="34" charset="0"/>
                          <a:ea typeface="Times New Roman"/>
                          <a:cs typeface="Arial" pitchFamily="34" charset="0"/>
                        </a:rPr>
                        <a:t>&lt;0.01</a:t>
                      </a:r>
                      <a:endParaRPr lang="en-US" sz="3600" b="0" dirty="0">
                        <a:latin typeface="Arial" pitchFamily="34" charset="0"/>
                        <a:ea typeface="Times New Roman"/>
                        <a:cs typeface="Arial" pitchFamily="34" charset="0"/>
                      </a:endParaRPr>
                    </a:p>
                  </a:txBody>
                  <a:tcPr marL="68580" marR="68580" marT="0" marB="0">
                    <a:lnL>
                      <a:noFill/>
                    </a:lnL>
                    <a:lnR>
                      <a:noFill/>
                    </a:lnR>
                    <a:lnT>
                      <a:noFill/>
                    </a:lnT>
                    <a:lnB>
                      <a:noFill/>
                    </a:lnB>
                  </a:tcPr>
                </a:tc>
              </a:tr>
              <a:tr h="557623">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 200 to 349</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dirty="0">
                          <a:latin typeface="Arial" pitchFamily="34" charset="0"/>
                          <a:ea typeface="Times New Roman"/>
                          <a:cs typeface="Arial" pitchFamily="34" charset="0"/>
                        </a:rPr>
                        <a:t>1.46</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1.41</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0.85-2.32</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gn="r">
                        <a:lnSpc>
                          <a:spcPct val="100000"/>
                        </a:lnSpc>
                        <a:spcBef>
                          <a:spcPts val="0"/>
                        </a:spcBef>
                        <a:spcAft>
                          <a:spcPts val="0"/>
                        </a:spcAft>
                      </a:pPr>
                      <a:r>
                        <a:rPr lang="en-US" sz="2400">
                          <a:latin typeface="Arial" pitchFamily="34" charset="0"/>
                          <a:ea typeface="Times New Roman"/>
                          <a:cs typeface="Arial" pitchFamily="34" charset="0"/>
                        </a:rPr>
                        <a:t>0.18</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r>
              <a:tr h="658208">
                <a:tc>
                  <a:txBody>
                    <a:bodyPr/>
                    <a:lstStyle/>
                    <a:p>
                      <a:pPr marL="0" marR="0">
                        <a:lnSpc>
                          <a:spcPct val="100000"/>
                        </a:lnSpc>
                        <a:spcBef>
                          <a:spcPts val="0"/>
                        </a:spcBef>
                        <a:spcAft>
                          <a:spcPts val="0"/>
                        </a:spcAft>
                      </a:pPr>
                      <a:r>
                        <a:rPr lang="en-US" sz="2400">
                          <a:latin typeface="Arial" pitchFamily="34" charset="0"/>
                          <a:ea typeface="Times New Roman"/>
                          <a:cs typeface="Arial" pitchFamily="34" charset="0"/>
                        </a:rPr>
                        <a:t>≥ 350 (ref)</a:t>
                      </a:r>
                      <a:endParaRPr lang="en-US" sz="360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2400" dirty="0">
                          <a:latin typeface="Arial" pitchFamily="34" charset="0"/>
                          <a:ea typeface="Times New Roman"/>
                          <a:cs typeface="Arial" pitchFamily="34" charset="0"/>
                        </a:rPr>
                        <a:t>1.00</a:t>
                      </a:r>
                      <a:endParaRPr lang="en-US" sz="36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2400" dirty="0">
                          <a:latin typeface="Arial" pitchFamily="34" charset="0"/>
                          <a:ea typeface="Times New Roman"/>
                          <a:cs typeface="Arial" pitchFamily="34" charset="0"/>
                        </a:rPr>
                        <a:t>1.00</a:t>
                      </a:r>
                      <a:endParaRPr lang="en-US" sz="36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endParaRPr lang="en-US" sz="24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endParaRPr lang="en-US" sz="24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2" name="Text Box 1895"/>
          <p:cNvSpPr txBox="1">
            <a:spLocks noChangeArrowheads="1"/>
          </p:cNvSpPr>
          <p:nvPr/>
        </p:nvSpPr>
        <p:spPr bwMode="auto">
          <a:xfrm>
            <a:off x="26209623" y="9226550"/>
            <a:ext cx="11766551" cy="1384995"/>
          </a:xfrm>
          <a:prstGeom prst="rect">
            <a:avLst/>
          </a:prstGeom>
          <a:noFill/>
          <a:ln w="9525">
            <a:noFill/>
            <a:miter lim="800000"/>
            <a:headEnd/>
            <a:tailEnd/>
          </a:ln>
        </p:spPr>
        <p:txBody>
          <a:bodyPr wrap="square">
            <a:spAutoFit/>
          </a:bodyPr>
          <a:lstStyle/>
          <a:p>
            <a:pPr algn="ctr">
              <a:spcBef>
                <a:spcPct val="50000"/>
              </a:spcBef>
            </a:pPr>
            <a:r>
              <a:rPr lang="en-US" sz="2800" b="1" dirty="0" smtClean="0">
                <a:cs typeface="Arial" charset="0"/>
              </a:rPr>
              <a:t>Clinical </a:t>
            </a:r>
            <a:r>
              <a:rPr lang="en-US" sz="2800" b="1" dirty="0" smtClean="0">
                <a:cs typeface="Arial" charset="0"/>
              </a:rPr>
              <a:t>and socio-demographic determinants of “Oral Lesions”</a:t>
            </a:r>
            <a:r>
              <a:rPr lang="en-US" sz="2800" b="1" baseline="30000" dirty="0" smtClean="0">
                <a:cs typeface="Arial" charset="0"/>
              </a:rPr>
              <a:t>1</a:t>
            </a:r>
            <a:r>
              <a:rPr lang="en-US" sz="2800" b="1" dirty="0" smtClean="0">
                <a:cs typeface="Arial" charset="0"/>
              </a:rPr>
              <a:t> in the HIV Cohort</a:t>
            </a:r>
          </a:p>
          <a:p>
            <a:pPr algn="ctr">
              <a:spcBef>
                <a:spcPct val="50000"/>
              </a:spcBef>
            </a:pPr>
            <a:endParaRPr lang="en-US" sz="2800" b="1" baseline="30000" dirty="0"/>
          </a:p>
        </p:txBody>
      </p:sp>
      <p:sp>
        <p:nvSpPr>
          <p:cNvPr id="63" name="TextBox 6"/>
          <p:cNvSpPr txBox="1">
            <a:spLocks noChangeArrowheads="1"/>
          </p:cNvSpPr>
          <p:nvPr/>
        </p:nvSpPr>
        <p:spPr bwMode="auto">
          <a:xfrm>
            <a:off x="26239258" y="14752110"/>
            <a:ext cx="7924800" cy="1169551"/>
          </a:xfrm>
          <a:prstGeom prst="rect">
            <a:avLst/>
          </a:prstGeom>
          <a:noFill/>
          <a:ln w="9525">
            <a:noFill/>
            <a:miter lim="800000"/>
            <a:headEnd/>
            <a:tailEnd/>
          </a:ln>
        </p:spPr>
        <p:txBody>
          <a:bodyPr wrap="square">
            <a:spAutoFit/>
          </a:bodyPr>
          <a:lstStyle/>
          <a:p>
            <a:r>
              <a:rPr lang="en-US" sz="1400" baseline="30000" dirty="0">
                <a:cs typeface="Arial" charset="0"/>
              </a:rPr>
              <a:t>1</a:t>
            </a:r>
            <a:r>
              <a:rPr lang="en-US" sz="1400" dirty="0">
                <a:cs typeface="Arial" charset="0"/>
              </a:rPr>
              <a:t>MODEL: OL vs. </a:t>
            </a:r>
            <a:r>
              <a:rPr lang="en-US" sz="1400" dirty="0" smtClean="0">
                <a:cs typeface="Arial" charset="0"/>
              </a:rPr>
              <a:t>No-OL</a:t>
            </a:r>
          </a:p>
          <a:p>
            <a:r>
              <a:rPr lang="en-US" sz="1400" baseline="30000" dirty="0">
                <a:cs typeface="Arial" charset="0"/>
              </a:rPr>
              <a:t> </a:t>
            </a:r>
            <a:r>
              <a:rPr lang="en-US" sz="1400" baseline="30000" dirty="0" smtClean="0">
                <a:cs typeface="Arial" charset="0"/>
              </a:rPr>
              <a:t>2</a:t>
            </a:r>
            <a:r>
              <a:rPr lang="en-US" sz="1400" dirty="0" smtClean="0">
                <a:cs typeface="Arial" charset="0"/>
              </a:rPr>
              <a:t>Odd </a:t>
            </a:r>
            <a:r>
              <a:rPr lang="en-US" sz="1400" dirty="0">
                <a:cs typeface="Arial" charset="0"/>
              </a:rPr>
              <a:t>ratios, significant association (</a:t>
            </a:r>
            <a:r>
              <a:rPr lang="en-US" sz="1400" i="1" dirty="0">
                <a:cs typeface="Arial" charset="0"/>
              </a:rPr>
              <a:t>p</a:t>
            </a:r>
            <a:r>
              <a:rPr lang="en-US" sz="1400" dirty="0">
                <a:cs typeface="Arial" charset="0"/>
              </a:rPr>
              <a:t>&lt;0.05)</a:t>
            </a:r>
          </a:p>
          <a:p>
            <a:r>
              <a:rPr lang="en-US" sz="1400" baseline="30000" dirty="0">
                <a:cs typeface="Arial" charset="0"/>
              </a:rPr>
              <a:t>3</a:t>
            </a:r>
            <a:r>
              <a:rPr lang="en-US" sz="1400" dirty="0">
                <a:cs typeface="Arial" charset="0"/>
              </a:rPr>
              <a:t>Confidence Interval</a:t>
            </a:r>
          </a:p>
          <a:p>
            <a:r>
              <a:rPr lang="en-US" sz="1400" baseline="30000" dirty="0">
                <a:cs typeface="Arial" charset="0"/>
              </a:rPr>
              <a:t>4</a:t>
            </a:r>
            <a:r>
              <a:rPr lang="en-US" sz="1400" i="1" dirty="0">
                <a:cs typeface="Arial" charset="0"/>
              </a:rPr>
              <a:t>p</a:t>
            </a:r>
            <a:r>
              <a:rPr lang="en-US" sz="1400" dirty="0">
                <a:cs typeface="Arial" charset="0"/>
              </a:rPr>
              <a:t>-trend 0.01</a:t>
            </a:r>
          </a:p>
          <a:p>
            <a:endParaRPr lang="en-US" sz="1400" dirty="0">
              <a:latin typeface="Georgia" pitchFamily="18" charset="0"/>
            </a:endParaRPr>
          </a:p>
        </p:txBody>
      </p:sp>
      <p:graphicFrame>
        <p:nvGraphicFramePr>
          <p:cNvPr id="64" name="Table 63"/>
          <p:cNvGraphicFramePr>
            <a:graphicFrameLocks noGrp="1"/>
          </p:cNvGraphicFramePr>
          <p:nvPr/>
        </p:nvGraphicFramePr>
        <p:xfrm>
          <a:off x="38747700" y="10325098"/>
          <a:ext cx="11515725" cy="4476752"/>
        </p:xfrm>
        <a:graphic>
          <a:graphicData uri="http://schemas.openxmlformats.org/drawingml/2006/table">
            <a:tbl>
              <a:tblPr/>
              <a:tblGrid>
                <a:gridCol w="2303145"/>
                <a:gridCol w="3350028"/>
                <a:gridCol w="1989080"/>
                <a:gridCol w="2198457"/>
                <a:gridCol w="1675015"/>
              </a:tblGrid>
              <a:tr h="611162">
                <a:tc>
                  <a:txBody>
                    <a:bodyPr/>
                    <a:lstStyle/>
                    <a:p>
                      <a:pPr marL="0" marR="0">
                        <a:lnSpc>
                          <a:spcPts val="3360"/>
                        </a:lnSpc>
                        <a:spcBef>
                          <a:spcPts val="0"/>
                        </a:spcBef>
                        <a:spcAft>
                          <a:spcPts val="0"/>
                        </a:spcAft>
                      </a:pPr>
                      <a:endParaRPr lang="en-US" sz="36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b="1" dirty="0" err="1">
                          <a:latin typeface="Arial" pitchFamily="34" charset="0"/>
                          <a:ea typeface="Times New Roman"/>
                          <a:cs typeface="Arial" pitchFamily="34" charset="0"/>
                        </a:rPr>
                        <a:t>Bivariate</a:t>
                      </a:r>
                      <a:r>
                        <a:rPr lang="en-US" sz="2400" b="1" dirty="0">
                          <a:latin typeface="Arial" pitchFamily="34" charset="0"/>
                          <a:ea typeface="Times New Roman"/>
                          <a:cs typeface="Arial" pitchFamily="34" charset="0"/>
                        </a:rPr>
                        <a:t> analyses</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ts val="3360"/>
                        </a:lnSpc>
                        <a:spcBef>
                          <a:spcPts val="0"/>
                        </a:spcBef>
                        <a:spcAft>
                          <a:spcPts val="0"/>
                        </a:spcAft>
                      </a:pPr>
                      <a:r>
                        <a:rPr lang="en-US" sz="2400" b="1" dirty="0">
                          <a:latin typeface="Arial" pitchFamily="34" charset="0"/>
                          <a:ea typeface="Times New Roman"/>
                          <a:cs typeface="Arial" pitchFamily="34" charset="0"/>
                        </a:rPr>
                        <a:t>Multivariate </a:t>
                      </a:r>
                      <a:r>
                        <a:rPr lang="en-US" sz="2400" b="1" dirty="0" smtClean="0">
                          <a:latin typeface="Arial" pitchFamily="34" charset="0"/>
                          <a:ea typeface="Times New Roman"/>
                          <a:cs typeface="Arial" pitchFamily="34" charset="0"/>
                        </a:rPr>
                        <a:t>analyses</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59594">
                <a:tc>
                  <a:txBody>
                    <a:bodyPr/>
                    <a:lstStyle/>
                    <a:p>
                      <a:pPr marL="0" marR="0">
                        <a:lnSpc>
                          <a:spcPts val="3360"/>
                        </a:lnSpc>
                        <a:spcBef>
                          <a:spcPts val="0"/>
                        </a:spcBef>
                        <a:spcAft>
                          <a:spcPts val="0"/>
                        </a:spcAft>
                      </a:pPr>
                      <a:r>
                        <a:rPr lang="en-US" sz="2400" b="1" dirty="0">
                          <a:latin typeface="Arial" pitchFamily="34" charset="0"/>
                          <a:ea typeface="Times New Roman"/>
                          <a:cs typeface="Arial" pitchFamily="34" charset="0"/>
                        </a:rPr>
                        <a:t>Predictors</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b="1" dirty="0">
                          <a:latin typeface="Arial" pitchFamily="34" charset="0"/>
                          <a:ea typeface="Times New Roman"/>
                          <a:cs typeface="Arial" pitchFamily="34" charset="0"/>
                        </a:rPr>
                        <a:t>Crude OR</a:t>
                      </a:r>
                      <a:r>
                        <a:rPr lang="en-US" sz="2400" baseline="30000" dirty="0">
                          <a:latin typeface="Arial" pitchFamily="34" charset="0"/>
                          <a:ea typeface="Times New Roman"/>
                          <a:cs typeface="Arial" pitchFamily="34" charset="0"/>
                        </a:rPr>
                        <a:t>2</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b="1">
                          <a:latin typeface="Arial" pitchFamily="34" charset="0"/>
                          <a:ea typeface="Times New Roman"/>
                          <a:cs typeface="Arial" pitchFamily="34" charset="0"/>
                        </a:rPr>
                        <a:t>Adj OR</a:t>
                      </a:r>
                      <a:r>
                        <a:rPr lang="en-US" sz="2400" baseline="30000">
                          <a:latin typeface="Arial" pitchFamily="34" charset="0"/>
                          <a:ea typeface="Times New Roman"/>
                          <a:cs typeface="Arial" pitchFamily="34" charset="0"/>
                        </a:rPr>
                        <a:t>2</a:t>
                      </a:r>
                      <a:endParaRPr lang="en-US" sz="36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b="1">
                          <a:latin typeface="Arial" pitchFamily="34" charset="0"/>
                          <a:ea typeface="Times New Roman"/>
                          <a:cs typeface="Arial" pitchFamily="34" charset="0"/>
                        </a:rPr>
                        <a:t>95% CI</a:t>
                      </a:r>
                      <a:r>
                        <a:rPr lang="en-US" sz="2400" baseline="30000">
                          <a:latin typeface="Arial" pitchFamily="34" charset="0"/>
                          <a:ea typeface="Times New Roman"/>
                          <a:cs typeface="Arial" pitchFamily="34" charset="0"/>
                        </a:rPr>
                        <a:t>3</a:t>
                      </a:r>
                      <a:endParaRPr lang="en-US" sz="36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b="1" i="1" dirty="0" smtClean="0">
                          <a:latin typeface="Arial" pitchFamily="34" charset="0"/>
                          <a:ea typeface="Times New Roman"/>
                          <a:cs typeface="Arial" pitchFamily="34" charset="0"/>
                        </a:rPr>
                        <a:t>p</a:t>
                      </a:r>
                      <a:r>
                        <a:rPr lang="en-US" sz="2400" b="1" dirty="0" smtClean="0">
                          <a:latin typeface="Arial" pitchFamily="34" charset="0"/>
                          <a:ea typeface="Times New Roman"/>
                          <a:cs typeface="Arial" pitchFamily="34" charset="0"/>
                        </a:rPr>
                        <a:t>-value</a:t>
                      </a:r>
                      <a:endParaRPr lang="en-US" sz="36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7435">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Baseline CD4 (cell/ul)</a:t>
                      </a:r>
                      <a:endParaRPr lang="en-US" sz="36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360"/>
                        </a:lnSpc>
                        <a:spcBef>
                          <a:spcPts val="0"/>
                        </a:spcBef>
                        <a:spcAft>
                          <a:spcPts val="0"/>
                        </a:spcAft>
                      </a:pPr>
                      <a:endParaRPr lang="en-US" sz="2400" dirty="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360"/>
                        </a:lnSpc>
                        <a:spcBef>
                          <a:spcPts val="0"/>
                        </a:spcBef>
                        <a:spcAft>
                          <a:spcPts val="0"/>
                        </a:spcAft>
                      </a:pPr>
                      <a:endParaRPr lang="en-US" sz="24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360"/>
                        </a:lnSpc>
                        <a:spcBef>
                          <a:spcPts val="0"/>
                        </a:spcBef>
                        <a:spcAft>
                          <a:spcPts val="0"/>
                        </a:spcAft>
                      </a:pPr>
                      <a:endParaRPr lang="en-US" sz="2400">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ts val="3360"/>
                        </a:lnSpc>
                        <a:spcBef>
                          <a:spcPts val="0"/>
                        </a:spcBef>
                        <a:spcAft>
                          <a:spcPts val="0"/>
                        </a:spcAft>
                      </a:pPr>
                      <a:endParaRPr lang="en-US" sz="2400">
                        <a:highlight>
                          <a:srgbClr val="C0C0C0"/>
                        </a:highlight>
                        <a:latin typeface="Arial" pitchFamily="34" charset="0"/>
                        <a:ea typeface="Times New Roman"/>
                        <a:cs typeface="Arial"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561168">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&lt;50</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9.37</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b="0" dirty="0">
                          <a:latin typeface="Arial" pitchFamily="34" charset="0"/>
                          <a:ea typeface="Times New Roman"/>
                          <a:cs typeface="Arial" pitchFamily="34" charset="0"/>
                        </a:rPr>
                        <a:t>8.19</a:t>
                      </a:r>
                      <a:r>
                        <a:rPr lang="en-US" sz="2400" b="0" baseline="30000" dirty="0">
                          <a:latin typeface="Arial" pitchFamily="34" charset="0"/>
                          <a:ea typeface="Times New Roman"/>
                          <a:cs typeface="Arial" pitchFamily="34" charset="0"/>
                        </a:rPr>
                        <a:t>4</a:t>
                      </a:r>
                      <a:endParaRPr lang="en-US" sz="3600" b="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4.92-13.66</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gn="r">
                        <a:lnSpc>
                          <a:spcPts val="3360"/>
                        </a:lnSpc>
                        <a:spcBef>
                          <a:spcPts val="0"/>
                        </a:spcBef>
                        <a:spcAft>
                          <a:spcPts val="0"/>
                        </a:spcAft>
                      </a:pPr>
                      <a:r>
                        <a:rPr lang="en-US" sz="2400" b="0" dirty="0">
                          <a:latin typeface="Arial" pitchFamily="34" charset="0"/>
                          <a:ea typeface="Times New Roman"/>
                          <a:cs typeface="Arial" pitchFamily="34" charset="0"/>
                        </a:rPr>
                        <a:t>&lt;0.01</a:t>
                      </a:r>
                      <a:endParaRPr lang="en-US" sz="3600" b="0" dirty="0">
                        <a:latin typeface="Arial" pitchFamily="34" charset="0"/>
                        <a:ea typeface="Times New Roman"/>
                        <a:cs typeface="Arial" pitchFamily="34" charset="0"/>
                      </a:endParaRPr>
                    </a:p>
                  </a:txBody>
                  <a:tcPr marL="68580" marR="68580" marT="0" marB="0">
                    <a:lnL>
                      <a:noFill/>
                    </a:lnL>
                    <a:lnR>
                      <a:noFill/>
                    </a:lnR>
                    <a:lnT>
                      <a:noFill/>
                    </a:lnT>
                    <a:lnB>
                      <a:noFill/>
                    </a:lnB>
                  </a:tcPr>
                </a:tc>
              </a:tr>
              <a:tr h="561168">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50 to 199</a:t>
                      </a:r>
                      <a:endParaRPr lang="en-US" sz="3600" dirty="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3.80</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3.45</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2.07-5.73</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gn="r">
                        <a:lnSpc>
                          <a:spcPts val="3360"/>
                        </a:lnSpc>
                        <a:spcBef>
                          <a:spcPts val="0"/>
                        </a:spcBef>
                        <a:spcAft>
                          <a:spcPts val="0"/>
                        </a:spcAft>
                      </a:pPr>
                      <a:r>
                        <a:rPr lang="en-US" sz="2400" b="0" dirty="0">
                          <a:latin typeface="Arial" pitchFamily="34" charset="0"/>
                          <a:ea typeface="Times New Roman"/>
                          <a:cs typeface="Arial" pitchFamily="34" charset="0"/>
                        </a:rPr>
                        <a:t>&lt;0.01</a:t>
                      </a:r>
                      <a:endParaRPr lang="en-US" sz="3600" b="0" dirty="0">
                        <a:latin typeface="Arial" pitchFamily="34" charset="0"/>
                        <a:ea typeface="Times New Roman"/>
                        <a:cs typeface="Arial" pitchFamily="34" charset="0"/>
                      </a:endParaRPr>
                    </a:p>
                  </a:txBody>
                  <a:tcPr marL="68580" marR="68580" marT="0" marB="0">
                    <a:lnL>
                      <a:noFill/>
                    </a:lnL>
                    <a:lnR>
                      <a:noFill/>
                    </a:lnR>
                    <a:lnT>
                      <a:noFill/>
                    </a:lnT>
                    <a:lnB>
                      <a:noFill/>
                    </a:lnB>
                  </a:tcPr>
                </a:tc>
              </a:tr>
              <a:tr h="561168">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 200 to 349</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1.58</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1.52</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nSpc>
                          <a:spcPts val="3360"/>
                        </a:lnSpc>
                        <a:spcBef>
                          <a:spcPts val="0"/>
                        </a:spcBef>
                        <a:spcAft>
                          <a:spcPts val="0"/>
                        </a:spcAft>
                      </a:pPr>
                      <a:r>
                        <a:rPr lang="en-US" sz="2400">
                          <a:latin typeface="Arial" pitchFamily="34" charset="0"/>
                          <a:ea typeface="Times New Roman"/>
                          <a:cs typeface="Arial" pitchFamily="34" charset="0"/>
                        </a:rPr>
                        <a:t>0.86-2.69</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pPr marL="0" marR="0" algn="r">
                        <a:lnSpc>
                          <a:spcPts val="3360"/>
                        </a:lnSpc>
                        <a:spcBef>
                          <a:spcPts val="0"/>
                        </a:spcBef>
                        <a:spcAft>
                          <a:spcPts val="0"/>
                        </a:spcAft>
                      </a:pPr>
                      <a:r>
                        <a:rPr lang="en-US" sz="2400">
                          <a:latin typeface="Arial" pitchFamily="34" charset="0"/>
                          <a:ea typeface="Times New Roman"/>
                          <a:cs typeface="Arial" pitchFamily="34" charset="0"/>
                        </a:rPr>
                        <a:t>0.15</a:t>
                      </a:r>
                      <a:endParaRPr lang="en-US" sz="3600">
                        <a:latin typeface="Arial" pitchFamily="34" charset="0"/>
                        <a:ea typeface="Times New Roman"/>
                        <a:cs typeface="Arial" pitchFamily="34" charset="0"/>
                      </a:endParaRPr>
                    </a:p>
                  </a:txBody>
                  <a:tcPr marL="68580" marR="68580" marT="0" marB="0">
                    <a:lnL>
                      <a:noFill/>
                    </a:lnL>
                    <a:lnR>
                      <a:noFill/>
                    </a:lnR>
                    <a:lnT>
                      <a:noFill/>
                    </a:lnT>
                    <a:lnB>
                      <a:noFill/>
                    </a:lnB>
                  </a:tcPr>
                </a:tc>
              </a:tr>
              <a:tr h="445057">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 350 (ref)</a:t>
                      </a:r>
                      <a:endParaRPr lang="en-US" sz="36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1.00</a:t>
                      </a:r>
                      <a:endParaRPr lang="en-US" sz="36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r>
                        <a:rPr lang="en-US" sz="2400" dirty="0">
                          <a:latin typeface="Arial" pitchFamily="34" charset="0"/>
                          <a:ea typeface="Times New Roman"/>
                          <a:cs typeface="Arial" pitchFamily="34" charset="0"/>
                        </a:rPr>
                        <a:t>1.00</a:t>
                      </a:r>
                      <a:endParaRPr lang="en-US" sz="36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360"/>
                        </a:lnSpc>
                        <a:spcBef>
                          <a:spcPts val="0"/>
                        </a:spcBef>
                        <a:spcAft>
                          <a:spcPts val="0"/>
                        </a:spcAft>
                      </a:pPr>
                      <a:endParaRPr lang="en-US" sz="240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ts val="3360"/>
                        </a:lnSpc>
                        <a:spcBef>
                          <a:spcPts val="0"/>
                        </a:spcBef>
                        <a:spcAft>
                          <a:spcPts val="0"/>
                        </a:spcAft>
                      </a:pPr>
                      <a:endParaRPr lang="en-US" sz="2400" dirty="0">
                        <a:latin typeface="Arial" pitchFamily="34" charset="0"/>
                        <a:ea typeface="Times New Roman"/>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5" name="TextBox 6"/>
          <p:cNvSpPr txBox="1">
            <a:spLocks noChangeArrowheads="1"/>
          </p:cNvSpPr>
          <p:nvPr/>
        </p:nvSpPr>
        <p:spPr bwMode="auto">
          <a:xfrm>
            <a:off x="38735000" y="14861024"/>
            <a:ext cx="7924800" cy="1169551"/>
          </a:xfrm>
          <a:prstGeom prst="rect">
            <a:avLst/>
          </a:prstGeom>
          <a:noFill/>
          <a:ln w="9525">
            <a:noFill/>
            <a:miter lim="800000"/>
            <a:headEnd/>
            <a:tailEnd/>
          </a:ln>
        </p:spPr>
        <p:txBody>
          <a:bodyPr wrap="square">
            <a:spAutoFit/>
          </a:bodyPr>
          <a:lstStyle/>
          <a:p>
            <a:r>
              <a:rPr lang="en-US" sz="1400" baseline="30000" dirty="0">
                <a:cs typeface="Arial" charset="0"/>
              </a:rPr>
              <a:t>1</a:t>
            </a:r>
            <a:r>
              <a:rPr lang="en-US" sz="1400" dirty="0">
                <a:cs typeface="Arial" charset="0"/>
              </a:rPr>
              <a:t>MODEL: </a:t>
            </a:r>
            <a:r>
              <a:rPr lang="en-US" sz="1400" dirty="0" smtClean="0">
                <a:cs typeface="Arial" charset="0"/>
              </a:rPr>
              <a:t>OPC </a:t>
            </a:r>
            <a:r>
              <a:rPr lang="en-US" sz="1400" dirty="0">
                <a:cs typeface="Arial" charset="0"/>
              </a:rPr>
              <a:t>vs. </a:t>
            </a:r>
            <a:r>
              <a:rPr lang="en-US" sz="1400" dirty="0" smtClean="0">
                <a:cs typeface="Arial" charset="0"/>
              </a:rPr>
              <a:t>No-OL</a:t>
            </a:r>
          </a:p>
          <a:p>
            <a:r>
              <a:rPr lang="en-US" sz="1400" baseline="30000" dirty="0">
                <a:cs typeface="Arial" charset="0"/>
              </a:rPr>
              <a:t> </a:t>
            </a:r>
            <a:r>
              <a:rPr lang="en-US" sz="1400" baseline="30000" dirty="0" smtClean="0">
                <a:cs typeface="Arial" charset="0"/>
              </a:rPr>
              <a:t>2</a:t>
            </a:r>
            <a:r>
              <a:rPr lang="en-US" sz="1400" dirty="0" smtClean="0">
                <a:cs typeface="Arial" charset="0"/>
              </a:rPr>
              <a:t>Odd </a:t>
            </a:r>
            <a:r>
              <a:rPr lang="en-US" sz="1400" dirty="0">
                <a:cs typeface="Arial" charset="0"/>
              </a:rPr>
              <a:t>ratios, significant association (</a:t>
            </a:r>
            <a:r>
              <a:rPr lang="en-US" sz="1400" i="1" dirty="0">
                <a:cs typeface="Arial" charset="0"/>
              </a:rPr>
              <a:t>p</a:t>
            </a:r>
            <a:r>
              <a:rPr lang="en-US" sz="1400" dirty="0">
                <a:cs typeface="Arial" charset="0"/>
              </a:rPr>
              <a:t>&lt;0.05)</a:t>
            </a:r>
          </a:p>
          <a:p>
            <a:r>
              <a:rPr lang="en-US" sz="1400" baseline="30000" dirty="0">
                <a:cs typeface="Arial" charset="0"/>
              </a:rPr>
              <a:t>3</a:t>
            </a:r>
            <a:r>
              <a:rPr lang="en-US" sz="1400" dirty="0">
                <a:cs typeface="Arial" charset="0"/>
              </a:rPr>
              <a:t>Confidence Interval</a:t>
            </a:r>
          </a:p>
          <a:p>
            <a:r>
              <a:rPr lang="en-US" sz="1400" baseline="30000" dirty="0">
                <a:cs typeface="Arial" charset="0"/>
              </a:rPr>
              <a:t>4</a:t>
            </a:r>
            <a:r>
              <a:rPr lang="en-US" sz="1400" i="1" dirty="0">
                <a:cs typeface="Arial" charset="0"/>
              </a:rPr>
              <a:t>p</a:t>
            </a:r>
            <a:r>
              <a:rPr lang="en-US" sz="1400" dirty="0">
                <a:cs typeface="Arial" charset="0"/>
              </a:rPr>
              <a:t>-trend 0.01</a:t>
            </a:r>
          </a:p>
          <a:p>
            <a:endParaRPr lang="en-US" sz="1400" dirty="0">
              <a:latin typeface="Georgia" pitchFamily="18" charset="0"/>
            </a:endParaRPr>
          </a:p>
        </p:txBody>
      </p:sp>
      <p:sp>
        <p:nvSpPr>
          <p:cNvPr id="66" name="Text Box 1895"/>
          <p:cNvSpPr txBox="1">
            <a:spLocks noChangeArrowheads="1"/>
          </p:cNvSpPr>
          <p:nvPr/>
        </p:nvSpPr>
        <p:spPr bwMode="auto">
          <a:xfrm>
            <a:off x="38862001" y="9218084"/>
            <a:ext cx="11744324" cy="1384995"/>
          </a:xfrm>
          <a:prstGeom prst="rect">
            <a:avLst/>
          </a:prstGeom>
          <a:noFill/>
          <a:ln w="9525">
            <a:noFill/>
            <a:miter lim="800000"/>
            <a:headEnd/>
            <a:tailEnd/>
          </a:ln>
        </p:spPr>
        <p:txBody>
          <a:bodyPr wrap="square">
            <a:spAutoFit/>
          </a:bodyPr>
          <a:lstStyle/>
          <a:p>
            <a:pPr algn="ctr">
              <a:spcBef>
                <a:spcPct val="50000"/>
              </a:spcBef>
            </a:pPr>
            <a:r>
              <a:rPr lang="en-US" sz="2800" b="1" dirty="0" smtClean="0">
                <a:cs typeface="Arial" charset="0"/>
              </a:rPr>
              <a:t>Clinical </a:t>
            </a:r>
            <a:r>
              <a:rPr lang="en-US" sz="2800" b="1" dirty="0" smtClean="0">
                <a:cs typeface="Arial" charset="0"/>
              </a:rPr>
              <a:t>and socio-demographic determinants of </a:t>
            </a:r>
            <a:r>
              <a:rPr lang="en-US" sz="2800" b="1" dirty="0" smtClean="0">
                <a:cs typeface="Arial" charset="0"/>
              </a:rPr>
              <a:t>“Oro-pharyngeal Candidiasis</a:t>
            </a:r>
            <a:r>
              <a:rPr lang="en-US" sz="2800" b="1" dirty="0" smtClean="0">
                <a:cs typeface="Arial" charset="0"/>
              </a:rPr>
              <a:t>”</a:t>
            </a:r>
            <a:r>
              <a:rPr lang="en-US" sz="2800" b="1" baseline="30000" dirty="0" smtClean="0">
                <a:cs typeface="Arial" charset="0"/>
              </a:rPr>
              <a:t>1</a:t>
            </a:r>
            <a:r>
              <a:rPr lang="en-US" sz="2800" b="1" dirty="0" smtClean="0">
                <a:cs typeface="Arial" charset="0"/>
              </a:rPr>
              <a:t> in </a:t>
            </a:r>
            <a:r>
              <a:rPr lang="en-US" sz="2800" b="1" dirty="0" smtClean="0">
                <a:cs typeface="Arial" charset="0"/>
              </a:rPr>
              <a:t>the HIV Cohort</a:t>
            </a:r>
          </a:p>
          <a:p>
            <a:pPr algn="ctr">
              <a:spcBef>
                <a:spcPct val="50000"/>
              </a:spcBef>
            </a:pPr>
            <a:endParaRPr lang="en-US" sz="2800" b="1" baseline="30000" dirty="0"/>
          </a:p>
        </p:txBody>
      </p:sp>
      <p:sp>
        <p:nvSpPr>
          <p:cNvPr id="67" name="Text Box 7"/>
          <p:cNvSpPr txBox="1">
            <a:spLocks noChangeArrowheads="1"/>
          </p:cNvSpPr>
          <p:nvPr/>
        </p:nvSpPr>
        <p:spPr bwMode="auto">
          <a:xfrm>
            <a:off x="26212801" y="7239000"/>
            <a:ext cx="24455437" cy="1137174"/>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Results </a:t>
            </a:r>
            <a:r>
              <a:rPr lang="en-US" sz="6600" b="1" i="1" dirty="0" smtClean="0">
                <a:solidFill>
                  <a:schemeClr val="bg1"/>
                </a:solidFill>
              </a:rPr>
              <a:t>(cont.)</a:t>
            </a:r>
            <a:endParaRPr lang="en-US" sz="6600" b="1" i="1" dirty="0">
              <a:solidFill>
                <a:schemeClr val="bg1"/>
              </a:solidFill>
            </a:endParaRPr>
          </a:p>
        </p:txBody>
      </p:sp>
      <p:graphicFrame>
        <p:nvGraphicFramePr>
          <p:cNvPr id="2051" name="Object 3"/>
          <p:cNvGraphicFramePr>
            <a:graphicFrameLocks/>
          </p:cNvGraphicFramePr>
          <p:nvPr/>
        </p:nvGraphicFramePr>
        <p:xfrm>
          <a:off x="5829300" y="25298400"/>
          <a:ext cx="5314950" cy="3543300"/>
        </p:xfrm>
        <a:graphic>
          <a:graphicData uri="http://schemas.openxmlformats.org/presentationml/2006/ole">
            <p:oleObj spid="_x0000_s2051" name="Hoja de cálculo" r:id="rId5" imgW="3200677" imgH="2066723" progId="Excel.Sheet.8">
              <p:embed/>
            </p:oleObj>
          </a:graphicData>
        </a:graphic>
      </p:graphicFrame>
      <p:graphicFrame>
        <p:nvGraphicFramePr>
          <p:cNvPr id="2052" name="Object 4"/>
          <p:cNvGraphicFramePr>
            <a:graphicFrameLocks noGrp="1"/>
          </p:cNvGraphicFramePr>
          <p:nvPr/>
        </p:nvGraphicFramePr>
        <p:xfrm>
          <a:off x="857250" y="25298400"/>
          <a:ext cx="5010150" cy="3448050"/>
        </p:xfrm>
        <a:graphic>
          <a:graphicData uri="http://schemas.openxmlformats.org/presentationml/2006/ole">
            <p:oleObj spid="_x0000_s2052" r:id="rId6" imgW="3151905" imgH="2066723" progId="Excel.Sheet.8">
              <p:embed/>
            </p:oleObj>
          </a:graphicData>
        </a:graphic>
      </p:graphicFrame>
      <p:graphicFrame>
        <p:nvGraphicFramePr>
          <p:cNvPr id="2053" name="Object 5"/>
          <p:cNvGraphicFramePr>
            <a:graphicFrameLocks/>
          </p:cNvGraphicFramePr>
          <p:nvPr/>
        </p:nvGraphicFramePr>
        <p:xfrm>
          <a:off x="5429250" y="29470350"/>
          <a:ext cx="5543550" cy="3295650"/>
        </p:xfrm>
        <a:graphic>
          <a:graphicData uri="http://schemas.openxmlformats.org/presentationml/2006/ole">
            <p:oleObj spid="_x0000_s2053" r:id="rId7" imgW="3353091" imgH="2066723" progId="Excel.Sheet.8">
              <p:embed/>
            </p:oleObj>
          </a:graphicData>
        </a:graphic>
      </p:graphicFrame>
      <p:graphicFrame>
        <p:nvGraphicFramePr>
          <p:cNvPr id="2054" name="Object 6"/>
          <p:cNvGraphicFramePr>
            <a:graphicFrameLocks/>
          </p:cNvGraphicFramePr>
          <p:nvPr/>
        </p:nvGraphicFramePr>
        <p:xfrm>
          <a:off x="266700" y="33137475"/>
          <a:ext cx="5619750" cy="3314700"/>
        </p:xfrm>
        <a:graphic>
          <a:graphicData uri="http://schemas.openxmlformats.org/presentationml/2006/ole">
            <p:oleObj spid="_x0000_s2054" r:id="rId8" imgW="3304318" imgH="2066723" progId="Excel.Sheet.8">
              <p:embed/>
            </p:oleObj>
          </a:graphicData>
        </a:graphic>
      </p:graphicFrame>
      <p:graphicFrame>
        <p:nvGraphicFramePr>
          <p:cNvPr id="2055" name="Object 7"/>
          <p:cNvGraphicFramePr>
            <a:graphicFrameLocks/>
          </p:cNvGraphicFramePr>
          <p:nvPr/>
        </p:nvGraphicFramePr>
        <p:xfrm>
          <a:off x="6143625" y="33185100"/>
          <a:ext cx="4305300" cy="3276600"/>
        </p:xfrm>
        <a:graphic>
          <a:graphicData uri="http://schemas.openxmlformats.org/presentationml/2006/ole">
            <p:oleObj spid="_x0000_s2055" name="Hoja de cálculo" r:id="rId9" imgW="2719052" imgH="2066723" progId="Excel.Sheet.8">
              <p:embed/>
            </p:oleObj>
          </a:graphicData>
        </a:graphic>
      </p:graphicFrame>
      <p:graphicFrame>
        <p:nvGraphicFramePr>
          <p:cNvPr id="2056" name="Object 8"/>
          <p:cNvGraphicFramePr>
            <a:graphicFrameLocks/>
          </p:cNvGraphicFramePr>
          <p:nvPr/>
        </p:nvGraphicFramePr>
        <p:xfrm>
          <a:off x="838200" y="29546550"/>
          <a:ext cx="5105400" cy="3219450"/>
        </p:xfrm>
        <a:graphic>
          <a:graphicData uri="http://schemas.openxmlformats.org/presentationml/2006/ole">
            <p:oleObj spid="_x0000_s2056" r:id="rId10" imgW="3097036" imgH="2066723" progId="Excel.Sheet.8">
              <p:embed/>
            </p:oleObj>
          </a:graphicData>
        </a:graphic>
      </p:graphicFrame>
      <p:sp>
        <p:nvSpPr>
          <p:cNvPr id="78" name="Text Box 7"/>
          <p:cNvSpPr txBox="1">
            <a:spLocks noChangeArrowheads="1"/>
          </p:cNvSpPr>
          <p:nvPr/>
        </p:nvSpPr>
        <p:spPr bwMode="auto">
          <a:xfrm>
            <a:off x="26212801" y="15963900"/>
            <a:ext cx="24374474" cy="1137174"/>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Conclusions</a:t>
            </a:r>
            <a:endParaRPr lang="en-US" sz="6600" b="1" dirty="0">
              <a:solidFill>
                <a:schemeClr val="bg1"/>
              </a:solidFill>
            </a:endParaRPr>
          </a:p>
        </p:txBody>
      </p:sp>
      <p:sp>
        <p:nvSpPr>
          <p:cNvPr id="79" name="Text Box 7"/>
          <p:cNvSpPr txBox="1">
            <a:spLocks noChangeArrowheads="1"/>
          </p:cNvSpPr>
          <p:nvPr/>
        </p:nvSpPr>
        <p:spPr bwMode="auto">
          <a:xfrm>
            <a:off x="26212800" y="21401188"/>
            <a:ext cx="24375192" cy="1138661"/>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Implications for Practice</a:t>
            </a:r>
            <a:endParaRPr lang="en-US" sz="6100" b="1" dirty="0">
              <a:solidFill>
                <a:schemeClr val="bg1"/>
              </a:solidFill>
            </a:endParaRPr>
          </a:p>
        </p:txBody>
      </p:sp>
      <p:sp>
        <p:nvSpPr>
          <p:cNvPr id="80" name="Text Box 7"/>
          <p:cNvSpPr txBox="1">
            <a:spLocks noChangeArrowheads="1"/>
          </p:cNvSpPr>
          <p:nvPr/>
        </p:nvSpPr>
        <p:spPr bwMode="auto">
          <a:xfrm>
            <a:off x="26212801" y="29239658"/>
            <a:ext cx="24383118" cy="1121785"/>
          </a:xfrm>
          <a:prstGeom prst="rect">
            <a:avLst/>
          </a:prstGeom>
          <a:gradFill flip="none" rotWithShape="1">
            <a:gsLst>
              <a:gs pos="0">
                <a:schemeClr val="accent2">
                  <a:lumMod val="40000"/>
                  <a:lumOff val="60000"/>
                </a:schemeClr>
              </a:gs>
              <a:gs pos="25000">
                <a:schemeClr val="accent2">
                  <a:lumMod val="40000"/>
                  <a:lumOff val="60000"/>
                </a:schemeClr>
              </a:gs>
              <a:gs pos="75000">
                <a:schemeClr val="accent2">
                  <a:lumMod val="75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6600" b="1" dirty="0" smtClean="0">
                <a:solidFill>
                  <a:schemeClr val="bg1"/>
                </a:solidFill>
              </a:rPr>
              <a:t>References</a:t>
            </a:r>
            <a:endParaRPr lang="en-US" sz="6600" b="1" dirty="0">
              <a:solidFill>
                <a:schemeClr val="bg1"/>
              </a:solidFill>
            </a:endParaRPr>
          </a:p>
        </p:txBody>
      </p:sp>
      <p:sp>
        <p:nvSpPr>
          <p:cNvPr id="81" name="Text Box 7"/>
          <p:cNvSpPr txBox="1">
            <a:spLocks noChangeArrowheads="1"/>
          </p:cNvSpPr>
          <p:nvPr/>
        </p:nvSpPr>
        <p:spPr bwMode="auto">
          <a:xfrm>
            <a:off x="26211203" y="35731214"/>
            <a:ext cx="24382073" cy="844786"/>
          </a:xfrm>
          <a:prstGeom prst="rect">
            <a:avLst/>
          </a:prstGeom>
          <a:gradFill flip="none" rotWithShape="1">
            <a:gsLst>
              <a:gs pos="25000">
                <a:schemeClr val="accent2">
                  <a:lumMod val="40000"/>
                  <a:lumOff val="60000"/>
                </a:schemeClr>
              </a:gs>
              <a:gs pos="100000">
                <a:schemeClr val="accent2"/>
              </a:gs>
            </a:gsLst>
            <a:lin ang="16200000" scaled="0"/>
            <a:tileRect/>
          </a:gradFill>
          <a:ln w="9525">
            <a:noFill/>
            <a:miter lim="800000"/>
            <a:headEnd/>
            <a:tailEnd/>
          </a:ln>
        </p:spPr>
        <p:txBody>
          <a:bodyPr wrap="square" lIns="105088" tIns="52548" rIns="105088" bIns="52548">
            <a:spAutoFit/>
          </a:bodyPr>
          <a:lstStyle/>
          <a:p>
            <a:pPr algn="ctr" defTabSz="4806950"/>
            <a:r>
              <a:rPr lang="en-US" sz="2400" i="1" dirty="0" smtClean="0">
                <a:solidFill>
                  <a:schemeClr val="bg1"/>
                </a:solidFill>
              </a:rPr>
              <a:t>This study has been published by the Journal of Public Health Dentistry. </a:t>
            </a:r>
          </a:p>
          <a:p>
            <a:pPr algn="ctr" defTabSz="4806950"/>
            <a:r>
              <a:rPr lang="en-US" sz="2400" i="1" dirty="0" smtClean="0">
                <a:solidFill>
                  <a:schemeClr val="bg1"/>
                </a:solidFill>
              </a:rPr>
              <a:t>For more information contact Dr. </a:t>
            </a:r>
            <a:r>
              <a:rPr lang="en-US" sz="2400" i="1" dirty="0" err="1" smtClean="0">
                <a:solidFill>
                  <a:schemeClr val="bg1"/>
                </a:solidFill>
              </a:rPr>
              <a:t>Tamí</a:t>
            </a:r>
            <a:r>
              <a:rPr lang="en-US" sz="2400" i="1" dirty="0" smtClean="0">
                <a:solidFill>
                  <a:schemeClr val="bg1"/>
                </a:solidFill>
              </a:rPr>
              <a:t>-Maury at irene.tami@fulbrightmail.org</a:t>
            </a:r>
            <a:endParaRPr lang="en-US" sz="2400" i="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806950" rtl="0" eaLnBrk="1" fontAlgn="base" latinLnBrk="0" hangingPunct="1">
          <a:lnSpc>
            <a:spcPct val="100000"/>
          </a:lnSpc>
          <a:spcBef>
            <a:spcPct val="0"/>
          </a:spcBef>
          <a:spcAft>
            <a:spcPct val="0"/>
          </a:spcAft>
          <a:buClrTx/>
          <a:buSzTx/>
          <a:buFontTx/>
          <a:buNone/>
          <a:tabLst/>
          <a:defRPr kumimoji="0" lang="en-US" sz="9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806950" rtl="0" eaLnBrk="1" fontAlgn="base" latinLnBrk="0" hangingPunct="1">
          <a:lnSpc>
            <a:spcPct val="100000"/>
          </a:lnSpc>
          <a:spcBef>
            <a:spcPct val="0"/>
          </a:spcBef>
          <a:spcAft>
            <a:spcPct val="0"/>
          </a:spcAft>
          <a:buClrTx/>
          <a:buSzTx/>
          <a:buFontTx/>
          <a:buNone/>
          <a:tabLst/>
          <a:defRPr kumimoji="0" lang="en-US" sz="9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4993</TotalTime>
  <Words>998</Words>
  <Application>Microsoft Office PowerPoint</Application>
  <PresentationFormat>Custom</PresentationFormat>
  <Paragraphs>197</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vt:i4>
      </vt:variant>
    </vt:vector>
  </HeadingPairs>
  <TitlesOfParts>
    <vt:vector size="4" baseType="lpstr">
      <vt:lpstr>Default Design</vt:lpstr>
      <vt:lpstr>Hoja de cálculo</vt:lpstr>
      <vt:lpstr>Microsoft Office Excel 97-2003 Worksheet</vt:lpstr>
      <vt:lpstr>Slide 1</vt:lpstr>
    </vt:vector>
  </TitlesOfParts>
  <Company>Yale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Desktop Technologies</dc:creator>
  <cp:lastModifiedBy>itami</cp:lastModifiedBy>
  <cp:revision>202</cp:revision>
  <dcterms:created xsi:type="dcterms:W3CDTF">2005-10-28T19:21:53Z</dcterms:created>
  <dcterms:modified xsi:type="dcterms:W3CDTF">2011-10-21T23:23:16Z</dcterms:modified>
</cp:coreProperties>
</file>