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8"/>
  </p:notesMasterIdLst>
  <p:handoutMasterIdLst>
    <p:handoutMasterId r:id="rId39"/>
  </p:handoutMasterIdLst>
  <p:sldIdLst>
    <p:sldId id="256" r:id="rId2"/>
    <p:sldId id="288" r:id="rId3"/>
    <p:sldId id="257" r:id="rId4"/>
    <p:sldId id="315" r:id="rId5"/>
    <p:sldId id="261" r:id="rId6"/>
    <p:sldId id="289" r:id="rId7"/>
    <p:sldId id="292" r:id="rId8"/>
    <p:sldId id="290" r:id="rId9"/>
    <p:sldId id="294" r:id="rId10"/>
    <p:sldId id="295" r:id="rId11"/>
    <p:sldId id="298" r:id="rId12"/>
    <p:sldId id="263" r:id="rId13"/>
    <p:sldId id="300" r:id="rId14"/>
    <p:sldId id="309" r:id="rId15"/>
    <p:sldId id="319" r:id="rId16"/>
    <p:sldId id="314" r:id="rId17"/>
    <p:sldId id="304" r:id="rId18"/>
    <p:sldId id="272" r:id="rId19"/>
    <p:sldId id="305" r:id="rId20"/>
    <p:sldId id="273" r:id="rId21"/>
    <p:sldId id="274" r:id="rId22"/>
    <p:sldId id="259" r:id="rId23"/>
    <p:sldId id="306" r:id="rId24"/>
    <p:sldId id="307" r:id="rId25"/>
    <p:sldId id="308" r:id="rId26"/>
    <p:sldId id="310" r:id="rId27"/>
    <p:sldId id="320" r:id="rId28"/>
    <p:sldId id="311" r:id="rId29"/>
    <p:sldId id="312" r:id="rId30"/>
    <p:sldId id="299" r:id="rId31"/>
    <p:sldId id="317" r:id="rId32"/>
    <p:sldId id="284" r:id="rId33"/>
    <p:sldId id="285" r:id="rId34"/>
    <p:sldId id="321" r:id="rId35"/>
    <p:sldId id="287" r:id="rId36"/>
    <p:sldId id="279" r:id="rId37"/>
  </p:sldIdLst>
  <p:sldSz cx="9144000" cy="6858000" type="screen4x3"/>
  <p:notesSz cx="7077075" cy="9363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C56A"/>
    <a:srgbClr val="FF9900"/>
    <a:srgbClr val="66FF33"/>
    <a:srgbClr val="D698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DD6BEA5-1236-4371-8A6D-F1F53EE7FBCC}" type="doc">
      <dgm:prSet loTypeId="urn:microsoft.com/office/officeart/2005/8/layout/arrow2" loCatId="process" qsTypeId="urn:microsoft.com/office/officeart/2005/8/quickstyle/simple1" qsCatId="simple" csTypeId="urn:microsoft.com/office/officeart/2005/8/colors/colorful4" csCatId="colorful" phldr="1"/>
      <dgm:spPr/>
    </dgm:pt>
    <dgm:pt modelId="{90EDA1EB-4323-4660-9DDF-63AAA9E6D9F6}">
      <dgm:prSet phldrT="[Text]" custT="1"/>
      <dgm:spPr/>
      <dgm:t>
        <a:bodyPr/>
        <a:lstStyle/>
        <a:p>
          <a:r>
            <a:rPr lang="en-US" sz="2000" dirty="0" smtClean="0">
              <a:solidFill>
                <a:srgbClr val="00B0F0"/>
              </a:solidFill>
            </a:rPr>
            <a:t>Personal Life Experiences</a:t>
          </a:r>
          <a:endParaRPr lang="en-US" sz="2000" dirty="0">
            <a:solidFill>
              <a:srgbClr val="00B0F0"/>
            </a:solidFill>
          </a:endParaRPr>
        </a:p>
      </dgm:t>
    </dgm:pt>
    <dgm:pt modelId="{F3B5795A-7809-4A46-B230-DDE1DBFC5F8B}" type="parTrans" cxnId="{2B1BF072-06D1-4E28-AAE4-5C21EE3CE9AC}">
      <dgm:prSet/>
      <dgm:spPr/>
      <dgm:t>
        <a:bodyPr/>
        <a:lstStyle/>
        <a:p>
          <a:endParaRPr lang="en-US"/>
        </a:p>
      </dgm:t>
    </dgm:pt>
    <dgm:pt modelId="{D15C4AF7-12B9-40E5-85DC-DBCB2F2BEA3B}" type="sibTrans" cxnId="{2B1BF072-06D1-4E28-AAE4-5C21EE3CE9AC}">
      <dgm:prSet/>
      <dgm:spPr/>
      <dgm:t>
        <a:bodyPr/>
        <a:lstStyle/>
        <a:p>
          <a:endParaRPr lang="en-US"/>
        </a:p>
      </dgm:t>
    </dgm:pt>
    <dgm:pt modelId="{9D6C68EB-2B27-4FE3-B528-A1DFAA813796}">
      <dgm:prSet phldrT="[Text]" custT="1"/>
      <dgm:spPr/>
      <dgm:t>
        <a:bodyPr/>
        <a:lstStyle/>
        <a:p>
          <a:r>
            <a:rPr lang="en-US" sz="2000" dirty="0" smtClean="0">
              <a:solidFill>
                <a:srgbClr val="00B0F0"/>
              </a:solidFill>
            </a:rPr>
            <a:t>First Professional Degree</a:t>
          </a:r>
          <a:endParaRPr lang="en-US" sz="2000" dirty="0">
            <a:solidFill>
              <a:srgbClr val="00B0F0"/>
            </a:solidFill>
          </a:endParaRPr>
        </a:p>
      </dgm:t>
    </dgm:pt>
    <dgm:pt modelId="{4D5860DE-19E2-4911-83B9-F9685237FE29}" type="parTrans" cxnId="{BE465198-D430-41D5-BED6-A629CA4DA214}">
      <dgm:prSet/>
      <dgm:spPr/>
      <dgm:t>
        <a:bodyPr/>
        <a:lstStyle/>
        <a:p>
          <a:endParaRPr lang="en-US"/>
        </a:p>
      </dgm:t>
    </dgm:pt>
    <dgm:pt modelId="{76617EE3-601D-431F-A422-B29B54D413D1}" type="sibTrans" cxnId="{BE465198-D430-41D5-BED6-A629CA4DA214}">
      <dgm:prSet/>
      <dgm:spPr/>
      <dgm:t>
        <a:bodyPr/>
        <a:lstStyle/>
        <a:p>
          <a:endParaRPr lang="en-US"/>
        </a:p>
      </dgm:t>
    </dgm:pt>
    <dgm:pt modelId="{E0D111F1-F770-4E3D-A0D5-E2DC4F68F38C}">
      <dgm:prSet phldrT="[Text]" custT="1"/>
      <dgm:spPr/>
      <dgm:t>
        <a:bodyPr/>
        <a:lstStyle/>
        <a:p>
          <a:r>
            <a:rPr lang="en-US" sz="2000" b="0" dirty="0" smtClean="0">
              <a:solidFill>
                <a:srgbClr val="00B0F0"/>
              </a:solidFill>
            </a:rPr>
            <a:t>First Year of Professional Employment</a:t>
          </a:r>
          <a:endParaRPr lang="en-US" sz="2000" b="0" dirty="0">
            <a:solidFill>
              <a:srgbClr val="00B0F0"/>
            </a:solidFill>
          </a:endParaRPr>
        </a:p>
      </dgm:t>
    </dgm:pt>
    <dgm:pt modelId="{60DCD135-4BA3-47EF-B2BF-2F40D307CFB0}" type="parTrans" cxnId="{D176C48C-7F61-43D0-9A45-299D7280DA47}">
      <dgm:prSet/>
      <dgm:spPr/>
      <dgm:t>
        <a:bodyPr/>
        <a:lstStyle/>
        <a:p>
          <a:endParaRPr lang="en-US"/>
        </a:p>
      </dgm:t>
    </dgm:pt>
    <dgm:pt modelId="{4D7A65CD-97E4-4F85-B32A-B958CB7496CC}" type="sibTrans" cxnId="{D176C48C-7F61-43D0-9A45-299D7280DA47}">
      <dgm:prSet/>
      <dgm:spPr/>
      <dgm:t>
        <a:bodyPr/>
        <a:lstStyle/>
        <a:p>
          <a:endParaRPr lang="en-US"/>
        </a:p>
      </dgm:t>
    </dgm:pt>
    <dgm:pt modelId="{AED22E37-83AD-4C08-9A28-D32BD92DFA5C}" type="pres">
      <dgm:prSet presAssocID="{4DD6BEA5-1236-4371-8A6D-F1F53EE7FBCC}" presName="arrowDiagram" presStyleCnt="0">
        <dgm:presLayoutVars>
          <dgm:chMax val="5"/>
          <dgm:dir/>
          <dgm:resizeHandles val="exact"/>
        </dgm:presLayoutVars>
      </dgm:prSet>
      <dgm:spPr/>
    </dgm:pt>
    <dgm:pt modelId="{BD23C081-0038-4C70-ABA5-B42D7FF969F3}" type="pres">
      <dgm:prSet presAssocID="{4DD6BEA5-1236-4371-8A6D-F1F53EE7FBCC}" presName="arrow" presStyleLbl="bgShp" presStyleIdx="0" presStyleCnt="1" custLinFactNeighborX="-9940" custLinFactNeighborY="10870"/>
      <dgm:spPr/>
    </dgm:pt>
    <dgm:pt modelId="{C87A58BD-C22D-47BE-8E80-BB00D6C57A7D}" type="pres">
      <dgm:prSet presAssocID="{4DD6BEA5-1236-4371-8A6D-F1F53EE7FBCC}" presName="arrowDiagram3" presStyleCnt="0"/>
      <dgm:spPr/>
    </dgm:pt>
    <dgm:pt modelId="{515EC672-A5DF-455E-ACFB-0A04EC05C7A6}" type="pres">
      <dgm:prSet presAssocID="{90EDA1EB-4323-4660-9DDF-63AAA9E6D9F6}" presName="bullet3a" presStyleLbl="node1" presStyleIdx="0" presStyleCnt="3"/>
      <dgm:spPr/>
    </dgm:pt>
    <dgm:pt modelId="{B9BAD5B1-4474-491D-B636-6EA8E5D53CE3}" type="pres">
      <dgm:prSet presAssocID="{90EDA1EB-4323-4660-9DDF-63AAA9E6D9F6}" presName="textBox3a" presStyleLbl="revTx" presStyleIdx="0" presStyleCnt="3" custScaleX="14860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BE1F74-61AB-4D28-AA71-9AD0A236C13C}" type="pres">
      <dgm:prSet presAssocID="{9D6C68EB-2B27-4FE3-B528-A1DFAA813796}" presName="bullet3b" presStyleLbl="node1" presStyleIdx="1" presStyleCnt="3"/>
      <dgm:spPr/>
    </dgm:pt>
    <dgm:pt modelId="{E49647BF-E34F-4D66-BC8A-223DA18B9BD5}" type="pres">
      <dgm:prSet presAssocID="{9D6C68EB-2B27-4FE3-B528-A1DFAA813796}" presName="textBox3b" presStyleLbl="revTx" presStyleIdx="1" presStyleCnt="3" custScaleX="145874" custLinFactNeighborX="7520" custLinFactNeighborY="1383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39C2D7-4964-486B-B1FC-BC4183AEEFEA}" type="pres">
      <dgm:prSet presAssocID="{E0D111F1-F770-4E3D-A0D5-E2DC4F68F38C}" presName="bullet3c" presStyleLbl="node1" presStyleIdx="2" presStyleCnt="3"/>
      <dgm:spPr/>
    </dgm:pt>
    <dgm:pt modelId="{754B47A0-CDD7-4E80-8AB7-FFA5097B861F}" type="pres">
      <dgm:prSet presAssocID="{E0D111F1-F770-4E3D-A0D5-E2DC4F68F38C}" presName="textBox3c" presStyleLbl="revTx" presStyleIdx="2" presStyleCnt="3" custScaleX="187872" custLinFactNeighborX="19822" custLinFactNeighborY="92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0DDF2AC-F8E0-468E-BC97-D533909126AF}" type="presOf" srcId="{90EDA1EB-4323-4660-9DDF-63AAA9E6D9F6}" destId="{B9BAD5B1-4474-491D-B636-6EA8E5D53CE3}" srcOrd="0" destOrd="0" presId="urn:microsoft.com/office/officeart/2005/8/layout/arrow2"/>
    <dgm:cxn modelId="{74B24465-932A-4B40-86CD-30159479C1EE}" type="presOf" srcId="{9D6C68EB-2B27-4FE3-B528-A1DFAA813796}" destId="{E49647BF-E34F-4D66-BC8A-223DA18B9BD5}" srcOrd="0" destOrd="0" presId="urn:microsoft.com/office/officeart/2005/8/layout/arrow2"/>
    <dgm:cxn modelId="{2B1BF072-06D1-4E28-AAE4-5C21EE3CE9AC}" srcId="{4DD6BEA5-1236-4371-8A6D-F1F53EE7FBCC}" destId="{90EDA1EB-4323-4660-9DDF-63AAA9E6D9F6}" srcOrd="0" destOrd="0" parTransId="{F3B5795A-7809-4A46-B230-DDE1DBFC5F8B}" sibTransId="{D15C4AF7-12B9-40E5-85DC-DBCB2F2BEA3B}"/>
    <dgm:cxn modelId="{62E545BB-2610-46D9-A2D8-D709B94350CF}" type="presOf" srcId="{E0D111F1-F770-4E3D-A0D5-E2DC4F68F38C}" destId="{754B47A0-CDD7-4E80-8AB7-FFA5097B861F}" srcOrd="0" destOrd="0" presId="urn:microsoft.com/office/officeart/2005/8/layout/arrow2"/>
    <dgm:cxn modelId="{BE465198-D430-41D5-BED6-A629CA4DA214}" srcId="{4DD6BEA5-1236-4371-8A6D-F1F53EE7FBCC}" destId="{9D6C68EB-2B27-4FE3-B528-A1DFAA813796}" srcOrd="1" destOrd="0" parTransId="{4D5860DE-19E2-4911-83B9-F9685237FE29}" sibTransId="{76617EE3-601D-431F-A422-B29B54D413D1}"/>
    <dgm:cxn modelId="{6D0F900D-B252-43A5-A9CF-DB583A97D81D}" type="presOf" srcId="{4DD6BEA5-1236-4371-8A6D-F1F53EE7FBCC}" destId="{AED22E37-83AD-4C08-9A28-D32BD92DFA5C}" srcOrd="0" destOrd="0" presId="urn:microsoft.com/office/officeart/2005/8/layout/arrow2"/>
    <dgm:cxn modelId="{D176C48C-7F61-43D0-9A45-299D7280DA47}" srcId="{4DD6BEA5-1236-4371-8A6D-F1F53EE7FBCC}" destId="{E0D111F1-F770-4E3D-A0D5-E2DC4F68F38C}" srcOrd="2" destOrd="0" parTransId="{60DCD135-4BA3-47EF-B2BF-2F40D307CFB0}" sibTransId="{4D7A65CD-97E4-4F85-B32A-B958CB7496CC}"/>
    <dgm:cxn modelId="{9A8B8B8A-801D-429E-8DD9-3CABF7958296}" type="presParOf" srcId="{AED22E37-83AD-4C08-9A28-D32BD92DFA5C}" destId="{BD23C081-0038-4C70-ABA5-B42D7FF969F3}" srcOrd="0" destOrd="0" presId="urn:microsoft.com/office/officeart/2005/8/layout/arrow2"/>
    <dgm:cxn modelId="{889CB626-329B-47E9-A1B0-00AF6AD979E6}" type="presParOf" srcId="{AED22E37-83AD-4C08-9A28-D32BD92DFA5C}" destId="{C87A58BD-C22D-47BE-8E80-BB00D6C57A7D}" srcOrd="1" destOrd="0" presId="urn:microsoft.com/office/officeart/2005/8/layout/arrow2"/>
    <dgm:cxn modelId="{5EC405BB-D250-4D5F-80C5-A5E044677A0F}" type="presParOf" srcId="{C87A58BD-C22D-47BE-8E80-BB00D6C57A7D}" destId="{515EC672-A5DF-455E-ACFB-0A04EC05C7A6}" srcOrd="0" destOrd="0" presId="urn:microsoft.com/office/officeart/2005/8/layout/arrow2"/>
    <dgm:cxn modelId="{6671BBDD-4987-4C6E-A9D4-77F1CEC70296}" type="presParOf" srcId="{C87A58BD-C22D-47BE-8E80-BB00D6C57A7D}" destId="{B9BAD5B1-4474-491D-B636-6EA8E5D53CE3}" srcOrd="1" destOrd="0" presId="urn:microsoft.com/office/officeart/2005/8/layout/arrow2"/>
    <dgm:cxn modelId="{EB74E330-E03A-48D2-A017-2F6F9CC3B607}" type="presParOf" srcId="{C87A58BD-C22D-47BE-8E80-BB00D6C57A7D}" destId="{88BE1F74-61AB-4D28-AA71-9AD0A236C13C}" srcOrd="2" destOrd="0" presId="urn:microsoft.com/office/officeart/2005/8/layout/arrow2"/>
    <dgm:cxn modelId="{1C507431-6829-434F-B38F-F18EE822631F}" type="presParOf" srcId="{C87A58BD-C22D-47BE-8E80-BB00D6C57A7D}" destId="{E49647BF-E34F-4D66-BC8A-223DA18B9BD5}" srcOrd="3" destOrd="0" presId="urn:microsoft.com/office/officeart/2005/8/layout/arrow2"/>
    <dgm:cxn modelId="{99604119-0696-41AF-8FB0-97B35C8C8063}" type="presParOf" srcId="{C87A58BD-C22D-47BE-8E80-BB00D6C57A7D}" destId="{E639C2D7-4964-486B-B1FC-BC4183AEEFEA}" srcOrd="4" destOrd="0" presId="urn:microsoft.com/office/officeart/2005/8/layout/arrow2"/>
    <dgm:cxn modelId="{7F64385D-E1D9-4C84-B7CC-9E7C54C46138}" type="presParOf" srcId="{C87A58BD-C22D-47BE-8E80-BB00D6C57A7D}" destId="{754B47A0-CDD7-4E80-8AB7-FFA5097B861F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B6EA2F7-2345-4D35-9EB1-FD45A72C8417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1BEDF9C-0040-4D23-815E-B7B1FA1F258C}">
      <dgm:prSet phldrT="[Text]"/>
      <dgm:spPr>
        <a:solidFill>
          <a:srgbClr val="FF0000"/>
        </a:solidFill>
      </dgm:spPr>
      <dgm:t>
        <a:bodyPr/>
        <a:lstStyle/>
        <a:p>
          <a:r>
            <a:rPr lang="en-US" dirty="0" smtClean="0"/>
            <a:t>Incivility &amp; bullying victimization</a:t>
          </a:r>
          <a:endParaRPr lang="en-US" dirty="0"/>
        </a:p>
      </dgm:t>
    </dgm:pt>
    <dgm:pt modelId="{C1D7B0E9-BA3E-48E2-AAE7-D4ACC74B0C47}" type="parTrans" cxnId="{77777C43-248E-4F66-BDCE-5DEDEE4BF85D}">
      <dgm:prSet/>
      <dgm:spPr/>
      <dgm:t>
        <a:bodyPr/>
        <a:lstStyle/>
        <a:p>
          <a:endParaRPr lang="en-US"/>
        </a:p>
      </dgm:t>
    </dgm:pt>
    <dgm:pt modelId="{BE2F1EE1-4FD8-40EC-B538-AAC7CC725736}" type="sibTrans" cxnId="{77777C43-248E-4F66-BDCE-5DEDEE4BF85D}">
      <dgm:prSet/>
      <dgm:spPr/>
      <dgm:t>
        <a:bodyPr/>
        <a:lstStyle/>
        <a:p>
          <a:endParaRPr lang="en-US" dirty="0"/>
        </a:p>
      </dgm:t>
    </dgm:pt>
    <dgm:pt modelId="{6BE1A583-456B-48C7-ADDA-CB2260BBD741}">
      <dgm:prSet phldrT="[Text]"/>
      <dgm:spPr>
        <a:solidFill>
          <a:srgbClr val="D698BD"/>
        </a:solidFill>
      </dgm:spPr>
      <dgm:t>
        <a:bodyPr/>
        <a:lstStyle/>
        <a:p>
          <a:r>
            <a:rPr lang="en-US" dirty="0" smtClean="0"/>
            <a:t>Shame</a:t>
          </a:r>
          <a:endParaRPr lang="en-US" dirty="0"/>
        </a:p>
      </dgm:t>
    </dgm:pt>
    <dgm:pt modelId="{93CDDA08-5CAE-45B6-A8AF-FE1BED71F4B2}" type="parTrans" cxnId="{B9A3DAE4-A673-4E79-A70A-9ABA4267F6B4}">
      <dgm:prSet/>
      <dgm:spPr/>
      <dgm:t>
        <a:bodyPr/>
        <a:lstStyle/>
        <a:p>
          <a:endParaRPr lang="en-US"/>
        </a:p>
      </dgm:t>
    </dgm:pt>
    <dgm:pt modelId="{C0AE12C1-1522-43EA-BCA3-D213E3AC96A8}" type="sibTrans" cxnId="{B9A3DAE4-A673-4E79-A70A-9ABA4267F6B4}">
      <dgm:prSet/>
      <dgm:spPr/>
      <dgm:t>
        <a:bodyPr/>
        <a:lstStyle/>
        <a:p>
          <a:endParaRPr lang="en-US" dirty="0"/>
        </a:p>
      </dgm:t>
    </dgm:pt>
    <dgm:pt modelId="{43FEA895-2EE8-49BF-93AB-19458BB19B5A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dirty="0" smtClean="0"/>
            <a:t>Anger</a:t>
          </a:r>
        </a:p>
        <a:p>
          <a:r>
            <a:rPr lang="en-US" dirty="0" smtClean="0"/>
            <a:t>Self-blame</a:t>
          </a:r>
        </a:p>
        <a:p>
          <a:r>
            <a:rPr lang="en-US" dirty="0" smtClean="0"/>
            <a:t>Self-attack</a:t>
          </a:r>
          <a:endParaRPr lang="en-US" dirty="0"/>
        </a:p>
      </dgm:t>
    </dgm:pt>
    <dgm:pt modelId="{7127DB06-B554-4A98-9B69-2E1641DDF9FA}" type="parTrans" cxnId="{D5442E18-C4B6-4651-B0A2-2AF56C0704E1}">
      <dgm:prSet/>
      <dgm:spPr/>
      <dgm:t>
        <a:bodyPr/>
        <a:lstStyle/>
        <a:p>
          <a:endParaRPr lang="en-US"/>
        </a:p>
      </dgm:t>
    </dgm:pt>
    <dgm:pt modelId="{6034D652-68B9-4EF7-A949-DAF83EFFB311}" type="sibTrans" cxnId="{D5442E18-C4B6-4651-B0A2-2AF56C0704E1}">
      <dgm:prSet/>
      <dgm:spPr/>
      <dgm:t>
        <a:bodyPr/>
        <a:lstStyle/>
        <a:p>
          <a:endParaRPr lang="en-US" dirty="0"/>
        </a:p>
      </dgm:t>
    </dgm:pt>
    <dgm:pt modelId="{A078B567-FEB2-4D8D-BBD8-0975657BDA8E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 smtClean="0"/>
            <a:t>Revictimization</a:t>
          </a:r>
          <a:endParaRPr lang="en-US" dirty="0"/>
        </a:p>
      </dgm:t>
    </dgm:pt>
    <dgm:pt modelId="{78729812-A423-4367-9D0C-D5F9DEBBABAD}" type="parTrans" cxnId="{8EA4453E-D5DB-4BE9-8607-12AFC7E9E182}">
      <dgm:prSet/>
      <dgm:spPr/>
      <dgm:t>
        <a:bodyPr/>
        <a:lstStyle/>
        <a:p>
          <a:endParaRPr lang="en-US"/>
        </a:p>
      </dgm:t>
    </dgm:pt>
    <dgm:pt modelId="{6142BE8B-DF8B-48FA-9C22-3C129FB2590B}" type="sibTrans" cxnId="{8EA4453E-D5DB-4BE9-8607-12AFC7E9E182}">
      <dgm:prSet/>
      <dgm:spPr/>
      <dgm:t>
        <a:bodyPr/>
        <a:lstStyle/>
        <a:p>
          <a:endParaRPr lang="en-US" dirty="0"/>
        </a:p>
      </dgm:t>
    </dgm:pt>
    <dgm:pt modelId="{D46BC20F-F469-48F5-9A46-589457541D19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dirty="0" smtClean="0"/>
            <a:t>Hostile workplace</a:t>
          </a:r>
          <a:endParaRPr lang="en-US" dirty="0"/>
        </a:p>
      </dgm:t>
    </dgm:pt>
    <dgm:pt modelId="{7B31687E-BF83-4BFE-81CF-D07290900154}" type="parTrans" cxnId="{4FF1752F-8F57-4EA0-BDA3-3812689F3218}">
      <dgm:prSet/>
      <dgm:spPr/>
      <dgm:t>
        <a:bodyPr/>
        <a:lstStyle/>
        <a:p>
          <a:endParaRPr lang="en-US"/>
        </a:p>
      </dgm:t>
    </dgm:pt>
    <dgm:pt modelId="{05928E36-DB43-4D66-8F85-4B2878ACC8B3}" type="sibTrans" cxnId="{4FF1752F-8F57-4EA0-BDA3-3812689F3218}">
      <dgm:prSet/>
      <dgm:spPr/>
      <dgm:t>
        <a:bodyPr/>
        <a:lstStyle/>
        <a:p>
          <a:endParaRPr lang="en-US" dirty="0"/>
        </a:p>
      </dgm:t>
    </dgm:pt>
    <dgm:pt modelId="{6C444491-D105-4A8E-B9CC-AC4E43B561EB}" type="pres">
      <dgm:prSet presAssocID="{8B6EA2F7-2345-4D35-9EB1-FD45A72C8417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713139D-E016-4AAD-B0C1-1894F1CEDC71}" type="pres">
      <dgm:prSet presAssocID="{31BEDF9C-0040-4D23-815E-B7B1FA1F258C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6B36EC-B2F3-4885-AD77-D7753F2A0213}" type="pres">
      <dgm:prSet presAssocID="{BE2F1EE1-4FD8-40EC-B538-AAC7CC725736}" presName="sibTrans" presStyleLbl="sibTrans2D1" presStyleIdx="0" presStyleCnt="5"/>
      <dgm:spPr/>
      <dgm:t>
        <a:bodyPr/>
        <a:lstStyle/>
        <a:p>
          <a:endParaRPr lang="en-US"/>
        </a:p>
      </dgm:t>
    </dgm:pt>
    <dgm:pt modelId="{980F0BB7-49DC-426C-A932-014B8E1836F0}" type="pres">
      <dgm:prSet presAssocID="{BE2F1EE1-4FD8-40EC-B538-AAC7CC725736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E2941163-1D99-4487-A1C5-5C428C4E4371}" type="pres">
      <dgm:prSet presAssocID="{6BE1A583-456B-48C7-ADDA-CB2260BBD741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1BD40A-1414-4120-AF9E-21184DB3A531}" type="pres">
      <dgm:prSet presAssocID="{C0AE12C1-1522-43EA-BCA3-D213E3AC96A8}" presName="sibTrans" presStyleLbl="sibTrans2D1" presStyleIdx="1" presStyleCnt="5"/>
      <dgm:spPr/>
      <dgm:t>
        <a:bodyPr/>
        <a:lstStyle/>
        <a:p>
          <a:endParaRPr lang="en-US"/>
        </a:p>
      </dgm:t>
    </dgm:pt>
    <dgm:pt modelId="{3EA102C9-3CDA-4FAE-A3F4-1A7EEF362932}" type="pres">
      <dgm:prSet presAssocID="{C0AE12C1-1522-43EA-BCA3-D213E3AC96A8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6DD45CB5-5D3B-4B7B-AF34-57B4AC2251C0}" type="pres">
      <dgm:prSet presAssocID="{43FEA895-2EE8-49BF-93AB-19458BB19B5A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167D03-61F2-4033-8305-966F251CC464}" type="pres">
      <dgm:prSet presAssocID="{6034D652-68B9-4EF7-A949-DAF83EFFB311}" presName="sibTrans" presStyleLbl="sibTrans2D1" presStyleIdx="2" presStyleCnt="5"/>
      <dgm:spPr/>
      <dgm:t>
        <a:bodyPr/>
        <a:lstStyle/>
        <a:p>
          <a:endParaRPr lang="en-US"/>
        </a:p>
      </dgm:t>
    </dgm:pt>
    <dgm:pt modelId="{2A315136-0C14-47BD-B72F-A4598E4708E6}" type="pres">
      <dgm:prSet presAssocID="{6034D652-68B9-4EF7-A949-DAF83EFFB311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31921B88-A565-418D-AB13-FA6FA37DB0F3}" type="pres">
      <dgm:prSet presAssocID="{A078B567-FEB2-4D8D-BBD8-0975657BDA8E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396DA1-54F2-4D8D-8CBE-71843D8ADD85}" type="pres">
      <dgm:prSet presAssocID="{6142BE8B-DF8B-48FA-9C22-3C129FB2590B}" presName="sibTrans" presStyleLbl="sibTrans2D1" presStyleIdx="3" presStyleCnt="5"/>
      <dgm:spPr/>
      <dgm:t>
        <a:bodyPr/>
        <a:lstStyle/>
        <a:p>
          <a:endParaRPr lang="en-US"/>
        </a:p>
      </dgm:t>
    </dgm:pt>
    <dgm:pt modelId="{17ED3CAB-94E8-490A-9485-520C3202E268}" type="pres">
      <dgm:prSet presAssocID="{6142BE8B-DF8B-48FA-9C22-3C129FB2590B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EB875028-0EAA-4FD3-A11B-8BAC9FB4FDC4}" type="pres">
      <dgm:prSet presAssocID="{D46BC20F-F469-48F5-9A46-589457541D19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014269-C063-493F-A37A-A4F88185BE39}" type="pres">
      <dgm:prSet presAssocID="{05928E36-DB43-4D66-8F85-4B2878ACC8B3}" presName="sibTrans" presStyleLbl="sibTrans2D1" presStyleIdx="4" presStyleCnt="5"/>
      <dgm:spPr/>
      <dgm:t>
        <a:bodyPr/>
        <a:lstStyle/>
        <a:p>
          <a:endParaRPr lang="en-US"/>
        </a:p>
      </dgm:t>
    </dgm:pt>
    <dgm:pt modelId="{70AEB4CB-BDD1-4C58-9A27-B61267D94A1D}" type="pres">
      <dgm:prSet presAssocID="{05928E36-DB43-4D66-8F85-4B2878ACC8B3}" presName="connectorText" presStyleLbl="sibTrans2D1" presStyleIdx="4" presStyleCnt="5"/>
      <dgm:spPr/>
      <dgm:t>
        <a:bodyPr/>
        <a:lstStyle/>
        <a:p>
          <a:endParaRPr lang="en-US"/>
        </a:p>
      </dgm:t>
    </dgm:pt>
  </dgm:ptLst>
  <dgm:cxnLst>
    <dgm:cxn modelId="{3D36E557-7E07-4538-90AC-00E813EF34AA}" type="presOf" srcId="{6034D652-68B9-4EF7-A949-DAF83EFFB311}" destId="{5D167D03-61F2-4033-8305-966F251CC464}" srcOrd="0" destOrd="0" presId="urn:microsoft.com/office/officeart/2005/8/layout/cycle2"/>
    <dgm:cxn modelId="{1464FF90-6170-470B-A957-799405DE7A75}" type="presOf" srcId="{BE2F1EE1-4FD8-40EC-B538-AAC7CC725736}" destId="{076B36EC-B2F3-4885-AD77-D7753F2A0213}" srcOrd="0" destOrd="0" presId="urn:microsoft.com/office/officeart/2005/8/layout/cycle2"/>
    <dgm:cxn modelId="{8EA4453E-D5DB-4BE9-8607-12AFC7E9E182}" srcId="{8B6EA2F7-2345-4D35-9EB1-FD45A72C8417}" destId="{A078B567-FEB2-4D8D-BBD8-0975657BDA8E}" srcOrd="3" destOrd="0" parTransId="{78729812-A423-4367-9D0C-D5F9DEBBABAD}" sibTransId="{6142BE8B-DF8B-48FA-9C22-3C129FB2590B}"/>
    <dgm:cxn modelId="{D5442E18-C4B6-4651-B0A2-2AF56C0704E1}" srcId="{8B6EA2F7-2345-4D35-9EB1-FD45A72C8417}" destId="{43FEA895-2EE8-49BF-93AB-19458BB19B5A}" srcOrd="2" destOrd="0" parTransId="{7127DB06-B554-4A98-9B69-2E1641DDF9FA}" sibTransId="{6034D652-68B9-4EF7-A949-DAF83EFFB311}"/>
    <dgm:cxn modelId="{DF18DFCD-60C0-4A61-AF0B-0DA6A760E1B0}" type="presOf" srcId="{D46BC20F-F469-48F5-9A46-589457541D19}" destId="{EB875028-0EAA-4FD3-A11B-8BAC9FB4FDC4}" srcOrd="0" destOrd="0" presId="urn:microsoft.com/office/officeart/2005/8/layout/cycle2"/>
    <dgm:cxn modelId="{75684B4B-B89C-4E2D-845C-E66581D1A757}" type="presOf" srcId="{05928E36-DB43-4D66-8F85-4B2878ACC8B3}" destId="{EC014269-C063-493F-A37A-A4F88185BE39}" srcOrd="0" destOrd="0" presId="urn:microsoft.com/office/officeart/2005/8/layout/cycle2"/>
    <dgm:cxn modelId="{F7CA2D3D-084E-4D9E-A5C8-740A611BC20D}" type="presOf" srcId="{6142BE8B-DF8B-48FA-9C22-3C129FB2590B}" destId="{17ED3CAB-94E8-490A-9485-520C3202E268}" srcOrd="1" destOrd="0" presId="urn:microsoft.com/office/officeart/2005/8/layout/cycle2"/>
    <dgm:cxn modelId="{8DD52F78-E905-4CD6-9CB8-C1AC8DEE2730}" type="presOf" srcId="{A078B567-FEB2-4D8D-BBD8-0975657BDA8E}" destId="{31921B88-A565-418D-AB13-FA6FA37DB0F3}" srcOrd="0" destOrd="0" presId="urn:microsoft.com/office/officeart/2005/8/layout/cycle2"/>
    <dgm:cxn modelId="{6C799834-E8F0-4D76-96EF-27E5B246F70A}" type="presOf" srcId="{31BEDF9C-0040-4D23-815E-B7B1FA1F258C}" destId="{3713139D-E016-4AAD-B0C1-1894F1CEDC71}" srcOrd="0" destOrd="0" presId="urn:microsoft.com/office/officeart/2005/8/layout/cycle2"/>
    <dgm:cxn modelId="{4FF1752F-8F57-4EA0-BDA3-3812689F3218}" srcId="{8B6EA2F7-2345-4D35-9EB1-FD45A72C8417}" destId="{D46BC20F-F469-48F5-9A46-589457541D19}" srcOrd="4" destOrd="0" parTransId="{7B31687E-BF83-4BFE-81CF-D07290900154}" sibTransId="{05928E36-DB43-4D66-8F85-4B2878ACC8B3}"/>
    <dgm:cxn modelId="{4D706889-C38A-4001-AA26-1A8D562091EC}" type="presOf" srcId="{C0AE12C1-1522-43EA-BCA3-D213E3AC96A8}" destId="{3EA102C9-3CDA-4FAE-A3F4-1A7EEF362932}" srcOrd="1" destOrd="0" presId="urn:microsoft.com/office/officeart/2005/8/layout/cycle2"/>
    <dgm:cxn modelId="{A6AB851C-93DE-4E36-AECA-D24E6023C319}" type="presOf" srcId="{BE2F1EE1-4FD8-40EC-B538-AAC7CC725736}" destId="{980F0BB7-49DC-426C-A932-014B8E1836F0}" srcOrd="1" destOrd="0" presId="urn:microsoft.com/office/officeart/2005/8/layout/cycle2"/>
    <dgm:cxn modelId="{C2491EE2-F971-42C8-8036-BCF009E08868}" type="presOf" srcId="{43FEA895-2EE8-49BF-93AB-19458BB19B5A}" destId="{6DD45CB5-5D3B-4B7B-AF34-57B4AC2251C0}" srcOrd="0" destOrd="0" presId="urn:microsoft.com/office/officeart/2005/8/layout/cycle2"/>
    <dgm:cxn modelId="{77777C43-248E-4F66-BDCE-5DEDEE4BF85D}" srcId="{8B6EA2F7-2345-4D35-9EB1-FD45A72C8417}" destId="{31BEDF9C-0040-4D23-815E-B7B1FA1F258C}" srcOrd="0" destOrd="0" parTransId="{C1D7B0E9-BA3E-48E2-AAE7-D4ACC74B0C47}" sibTransId="{BE2F1EE1-4FD8-40EC-B538-AAC7CC725736}"/>
    <dgm:cxn modelId="{C498C8E7-F5DD-48E5-A9D1-A57AA244B878}" type="presOf" srcId="{C0AE12C1-1522-43EA-BCA3-D213E3AC96A8}" destId="{8D1BD40A-1414-4120-AF9E-21184DB3A531}" srcOrd="0" destOrd="0" presId="urn:microsoft.com/office/officeart/2005/8/layout/cycle2"/>
    <dgm:cxn modelId="{69F87CAB-FB81-43DC-B4D1-62CE33175A0E}" type="presOf" srcId="{6BE1A583-456B-48C7-ADDA-CB2260BBD741}" destId="{E2941163-1D99-4487-A1C5-5C428C4E4371}" srcOrd="0" destOrd="0" presId="urn:microsoft.com/office/officeart/2005/8/layout/cycle2"/>
    <dgm:cxn modelId="{81E1AED7-DC95-40F5-8CC9-37B4B3009BC2}" type="presOf" srcId="{05928E36-DB43-4D66-8F85-4B2878ACC8B3}" destId="{70AEB4CB-BDD1-4C58-9A27-B61267D94A1D}" srcOrd="1" destOrd="0" presId="urn:microsoft.com/office/officeart/2005/8/layout/cycle2"/>
    <dgm:cxn modelId="{DA0E4E4B-301F-4A26-8B89-9E792C7131B6}" type="presOf" srcId="{6034D652-68B9-4EF7-A949-DAF83EFFB311}" destId="{2A315136-0C14-47BD-B72F-A4598E4708E6}" srcOrd="1" destOrd="0" presId="urn:microsoft.com/office/officeart/2005/8/layout/cycle2"/>
    <dgm:cxn modelId="{DACBB886-CE02-4C31-BF9B-B0C114204D5D}" type="presOf" srcId="{8B6EA2F7-2345-4D35-9EB1-FD45A72C8417}" destId="{6C444491-D105-4A8E-B9CC-AC4E43B561EB}" srcOrd="0" destOrd="0" presId="urn:microsoft.com/office/officeart/2005/8/layout/cycle2"/>
    <dgm:cxn modelId="{B9A3DAE4-A673-4E79-A70A-9ABA4267F6B4}" srcId="{8B6EA2F7-2345-4D35-9EB1-FD45A72C8417}" destId="{6BE1A583-456B-48C7-ADDA-CB2260BBD741}" srcOrd="1" destOrd="0" parTransId="{93CDDA08-5CAE-45B6-A8AF-FE1BED71F4B2}" sibTransId="{C0AE12C1-1522-43EA-BCA3-D213E3AC96A8}"/>
    <dgm:cxn modelId="{D3FCE4E8-F104-4B0C-8BF4-99EC3F860BE5}" type="presOf" srcId="{6142BE8B-DF8B-48FA-9C22-3C129FB2590B}" destId="{47396DA1-54F2-4D8D-8CBE-71843D8ADD85}" srcOrd="0" destOrd="0" presId="urn:microsoft.com/office/officeart/2005/8/layout/cycle2"/>
    <dgm:cxn modelId="{5F9BEDD3-AB67-407E-BC48-5AB394FFE7F8}" type="presParOf" srcId="{6C444491-D105-4A8E-B9CC-AC4E43B561EB}" destId="{3713139D-E016-4AAD-B0C1-1894F1CEDC71}" srcOrd="0" destOrd="0" presId="urn:microsoft.com/office/officeart/2005/8/layout/cycle2"/>
    <dgm:cxn modelId="{309AFED8-D584-4977-9256-8B1359C0DCEB}" type="presParOf" srcId="{6C444491-D105-4A8E-B9CC-AC4E43B561EB}" destId="{076B36EC-B2F3-4885-AD77-D7753F2A0213}" srcOrd="1" destOrd="0" presId="urn:microsoft.com/office/officeart/2005/8/layout/cycle2"/>
    <dgm:cxn modelId="{65E1108D-9468-4CFC-9CFD-86C9BD3C3B32}" type="presParOf" srcId="{076B36EC-B2F3-4885-AD77-D7753F2A0213}" destId="{980F0BB7-49DC-426C-A932-014B8E1836F0}" srcOrd="0" destOrd="0" presId="urn:microsoft.com/office/officeart/2005/8/layout/cycle2"/>
    <dgm:cxn modelId="{5116BDE5-E70D-4BCB-AF98-08AFD49C085A}" type="presParOf" srcId="{6C444491-D105-4A8E-B9CC-AC4E43B561EB}" destId="{E2941163-1D99-4487-A1C5-5C428C4E4371}" srcOrd="2" destOrd="0" presId="urn:microsoft.com/office/officeart/2005/8/layout/cycle2"/>
    <dgm:cxn modelId="{7ACF1F8B-0140-4DE6-90E7-B48666ECF4FC}" type="presParOf" srcId="{6C444491-D105-4A8E-B9CC-AC4E43B561EB}" destId="{8D1BD40A-1414-4120-AF9E-21184DB3A531}" srcOrd="3" destOrd="0" presId="urn:microsoft.com/office/officeart/2005/8/layout/cycle2"/>
    <dgm:cxn modelId="{697ADA5B-DD14-4126-9421-3C7E78C84DF6}" type="presParOf" srcId="{8D1BD40A-1414-4120-AF9E-21184DB3A531}" destId="{3EA102C9-3CDA-4FAE-A3F4-1A7EEF362932}" srcOrd="0" destOrd="0" presId="urn:microsoft.com/office/officeart/2005/8/layout/cycle2"/>
    <dgm:cxn modelId="{08295E12-8346-4A9E-8083-AB55A9C2BCB8}" type="presParOf" srcId="{6C444491-D105-4A8E-B9CC-AC4E43B561EB}" destId="{6DD45CB5-5D3B-4B7B-AF34-57B4AC2251C0}" srcOrd="4" destOrd="0" presId="urn:microsoft.com/office/officeart/2005/8/layout/cycle2"/>
    <dgm:cxn modelId="{C16FD3CB-4666-4162-9B24-7A14EDE15C3A}" type="presParOf" srcId="{6C444491-D105-4A8E-B9CC-AC4E43B561EB}" destId="{5D167D03-61F2-4033-8305-966F251CC464}" srcOrd="5" destOrd="0" presId="urn:microsoft.com/office/officeart/2005/8/layout/cycle2"/>
    <dgm:cxn modelId="{0330DF0A-20B9-424D-BB31-E147EFC6F677}" type="presParOf" srcId="{5D167D03-61F2-4033-8305-966F251CC464}" destId="{2A315136-0C14-47BD-B72F-A4598E4708E6}" srcOrd="0" destOrd="0" presId="urn:microsoft.com/office/officeart/2005/8/layout/cycle2"/>
    <dgm:cxn modelId="{91605DAE-BA54-4724-BE8D-07CF26132569}" type="presParOf" srcId="{6C444491-D105-4A8E-B9CC-AC4E43B561EB}" destId="{31921B88-A565-418D-AB13-FA6FA37DB0F3}" srcOrd="6" destOrd="0" presId="urn:microsoft.com/office/officeart/2005/8/layout/cycle2"/>
    <dgm:cxn modelId="{615D23F6-C64C-4906-A13B-59A1F99924CC}" type="presParOf" srcId="{6C444491-D105-4A8E-B9CC-AC4E43B561EB}" destId="{47396DA1-54F2-4D8D-8CBE-71843D8ADD85}" srcOrd="7" destOrd="0" presId="urn:microsoft.com/office/officeart/2005/8/layout/cycle2"/>
    <dgm:cxn modelId="{1D5E92DE-3A69-43FE-B792-E06D88B48386}" type="presParOf" srcId="{47396DA1-54F2-4D8D-8CBE-71843D8ADD85}" destId="{17ED3CAB-94E8-490A-9485-520C3202E268}" srcOrd="0" destOrd="0" presId="urn:microsoft.com/office/officeart/2005/8/layout/cycle2"/>
    <dgm:cxn modelId="{74608AAD-A757-4FDD-B319-B4FF5CE895EE}" type="presParOf" srcId="{6C444491-D105-4A8E-B9CC-AC4E43B561EB}" destId="{EB875028-0EAA-4FD3-A11B-8BAC9FB4FDC4}" srcOrd="8" destOrd="0" presId="urn:microsoft.com/office/officeart/2005/8/layout/cycle2"/>
    <dgm:cxn modelId="{3CC67D38-F233-4D9F-9AE4-E4593E8CD13A}" type="presParOf" srcId="{6C444491-D105-4A8E-B9CC-AC4E43B561EB}" destId="{EC014269-C063-493F-A37A-A4F88185BE39}" srcOrd="9" destOrd="0" presId="urn:microsoft.com/office/officeart/2005/8/layout/cycle2"/>
    <dgm:cxn modelId="{1502E3ED-275B-4BC4-BBE7-F717EEFCA92E}" type="presParOf" srcId="{EC014269-C063-493F-A37A-A4F88185BE39}" destId="{70AEB4CB-BDD1-4C58-9A27-B61267D94A1D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49BA541-1077-41F6-A6AF-D9002DD77173}" type="doc">
      <dgm:prSet loTypeId="urn:microsoft.com/office/officeart/2005/8/layout/matrix2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51B5394-BBB3-4B72-9441-C5EEC5802681}">
      <dgm:prSet phldrT="[Text]"/>
      <dgm:spPr>
        <a:solidFill>
          <a:srgbClr val="00B050"/>
        </a:solidFill>
      </dgm:spPr>
      <dgm:t>
        <a:bodyPr/>
        <a:lstStyle/>
        <a:p>
          <a:r>
            <a:rPr lang="en-US" dirty="0" smtClean="0"/>
            <a:t>Change and Complexity</a:t>
          </a:r>
          <a:endParaRPr lang="en-US" dirty="0"/>
        </a:p>
      </dgm:t>
    </dgm:pt>
    <dgm:pt modelId="{3B87D430-945B-4DAB-B89C-4F663088E286}" type="parTrans" cxnId="{75A4A1FA-8FC1-489C-81E0-093DCB04C3D7}">
      <dgm:prSet/>
      <dgm:spPr/>
      <dgm:t>
        <a:bodyPr/>
        <a:lstStyle/>
        <a:p>
          <a:endParaRPr lang="en-US"/>
        </a:p>
      </dgm:t>
    </dgm:pt>
    <dgm:pt modelId="{92BAFCD2-E88E-4987-9FFA-99304EA08EB4}" type="sibTrans" cxnId="{75A4A1FA-8FC1-489C-81E0-093DCB04C3D7}">
      <dgm:prSet/>
      <dgm:spPr/>
      <dgm:t>
        <a:bodyPr/>
        <a:lstStyle/>
        <a:p>
          <a:endParaRPr lang="en-US"/>
        </a:p>
      </dgm:t>
    </dgm:pt>
    <dgm:pt modelId="{C08DB728-4C77-4B1B-A0FB-8DFAF1AE7918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dirty="0" smtClean="0"/>
            <a:t>Lack of Support</a:t>
          </a:r>
          <a:endParaRPr lang="en-US" dirty="0"/>
        </a:p>
      </dgm:t>
    </dgm:pt>
    <dgm:pt modelId="{B0AC1351-DB91-4827-A544-32753AE3F4DD}" type="parTrans" cxnId="{AA6528F7-1F50-45A3-946A-EDEEB22A73F7}">
      <dgm:prSet/>
      <dgm:spPr/>
      <dgm:t>
        <a:bodyPr/>
        <a:lstStyle/>
        <a:p>
          <a:endParaRPr lang="en-US"/>
        </a:p>
      </dgm:t>
    </dgm:pt>
    <dgm:pt modelId="{E1B629A1-5559-453C-BEA9-4C7866B2CE86}" type="sibTrans" cxnId="{AA6528F7-1F50-45A3-946A-EDEEB22A73F7}">
      <dgm:prSet/>
      <dgm:spPr/>
      <dgm:t>
        <a:bodyPr/>
        <a:lstStyle/>
        <a:p>
          <a:endParaRPr lang="en-US"/>
        </a:p>
      </dgm:t>
    </dgm:pt>
    <dgm:pt modelId="{5C667C23-C3C2-4399-BE7E-7A72E7F648DF}">
      <dgm:prSet phldrT="[Text]"/>
      <dgm:spPr>
        <a:solidFill>
          <a:srgbClr val="FF9900"/>
        </a:solidFill>
      </dgm:spPr>
      <dgm:t>
        <a:bodyPr/>
        <a:lstStyle/>
        <a:p>
          <a:r>
            <a:rPr lang="en-US" dirty="0" smtClean="0"/>
            <a:t>Reduction in Funding and Staffing</a:t>
          </a:r>
          <a:endParaRPr lang="en-US" dirty="0"/>
        </a:p>
      </dgm:t>
    </dgm:pt>
    <dgm:pt modelId="{77271AD1-71FE-4E9B-AF57-68A27BB928BC}" type="parTrans" cxnId="{B3FA623D-AD41-43C9-9D68-6CBD16974DB4}">
      <dgm:prSet/>
      <dgm:spPr/>
      <dgm:t>
        <a:bodyPr/>
        <a:lstStyle/>
        <a:p>
          <a:endParaRPr lang="en-US"/>
        </a:p>
      </dgm:t>
    </dgm:pt>
    <dgm:pt modelId="{FAB81457-1799-4958-B65A-935C13A43B5F}" type="sibTrans" cxnId="{B3FA623D-AD41-43C9-9D68-6CBD16974DB4}">
      <dgm:prSet/>
      <dgm:spPr/>
      <dgm:t>
        <a:bodyPr/>
        <a:lstStyle/>
        <a:p>
          <a:endParaRPr lang="en-US"/>
        </a:p>
      </dgm:t>
    </dgm:pt>
    <dgm:pt modelId="{4CD4521C-528A-4ABF-AE69-08410022E29A}">
      <dgm:prSet phldrT="[Text]"/>
      <dgm:spPr>
        <a:solidFill>
          <a:srgbClr val="FF0000"/>
        </a:solidFill>
      </dgm:spPr>
      <dgm:t>
        <a:bodyPr/>
        <a:lstStyle/>
        <a:p>
          <a:r>
            <a:rPr lang="en-US" dirty="0" smtClean="0"/>
            <a:t>Interpersonal Abuse and Incivility</a:t>
          </a:r>
          <a:endParaRPr lang="en-US" dirty="0"/>
        </a:p>
      </dgm:t>
    </dgm:pt>
    <dgm:pt modelId="{AA1D5385-67C3-4126-BE35-695BCBF3F8C3}" type="parTrans" cxnId="{6A2F7BF5-63F2-42DF-B17F-D8841A4456D8}">
      <dgm:prSet/>
      <dgm:spPr/>
      <dgm:t>
        <a:bodyPr/>
        <a:lstStyle/>
        <a:p>
          <a:endParaRPr lang="en-US"/>
        </a:p>
      </dgm:t>
    </dgm:pt>
    <dgm:pt modelId="{8790806E-5A07-4993-BF56-60801212B950}" type="sibTrans" cxnId="{6A2F7BF5-63F2-42DF-B17F-D8841A4456D8}">
      <dgm:prSet/>
      <dgm:spPr/>
      <dgm:t>
        <a:bodyPr/>
        <a:lstStyle/>
        <a:p>
          <a:endParaRPr lang="en-US"/>
        </a:p>
      </dgm:t>
    </dgm:pt>
    <dgm:pt modelId="{9C0C2B87-8D00-4219-8343-D2F94BCB9D29}" type="pres">
      <dgm:prSet presAssocID="{749BA541-1077-41F6-A6AF-D9002DD77173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BF30802-28EB-4501-BC51-DD91ADE511B7}" type="pres">
      <dgm:prSet presAssocID="{749BA541-1077-41F6-A6AF-D9002DD77173}" presName="axisShape" presStyleLbl="bgShp" presStyleIdx="0" presStyleCnt="1"/>
      <dgm:spPr/>
    </dgm:pt>
    <dgm:pt modelId="{A7903E14-B9DD-4929-A85D-0863A1977C7C}" type="pres">
      <dgm:prSet presAssocID="{749BA541-1077-41F6-A6AF-D9002DD77173}" presName="rect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18E03E-82C2-4B02-8480-BBBD8090C5B8}" type="pres">
      <dgm:prSet presAssocID="{749BA541-1077-41F6-A6AF-D9002DD77173}" presName="rect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4411B0-E131-42C1-B242-B63288534507}" type="pres">
      <dgm:prSet presAssocID="{749BA541-1077-41F6-A6AF-D9002DD77173}" presName="rect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68C2C7-B760-4B55-8020-59CC0C6EE76D}" type="pres">
      <dgm:prSet presAssocID="{749BA541-1077-41F6-A6AF-D9002DD77173}" presName="rect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13C0199-D717-428F-A211-19EBC4A8EC44}" type="presOf" srcId="{749BA541-1077-41F6-A6AF-D9002DD77173}" destId="{9C0C2B87-8D00-4219-8343-D2F94BCB9D29}" srcOrd="0" destOrd="0" presId="urn:microsoft.com/office/officeart/2005/8/layout/matrix2"/>
    <dgm:cxn modelId="{ED3F220A-32B8-4DE2-9873-27B4751D1102}" type="presOf" srcId="{C08DB728-4C77-4B1B-A0FB-8DFAF1AE7918}" destId="{DF18E03E-82C2-4B02-8480-BBBD8090C5B8}" srcOrd="0" destOrd="0" presId="urn:microsoft.com/office/officeart/2005/8/layout/matrix2"/>
    <dgm:cxn modelId="{3DCAF493-B5E7-447E-BBDF-8D047CB3E186}" type="presOf" srcId="{551B5394-BBB3-4B72-9441-C5EEC5802681}" destId="{A7903E14-B9DD-4929-A85D-0863A1977C7C}" srcOrd="0" destOrd="0" presId="urn:microsoft.com/office/officeart/2005/8/layout/matrix2"/>
    <dgm:cxn modelId="{7959E33D-8497-48AB-B3F2-3C3136C24AE3}" type="presOf" srcId="{4CD4521C-528A-4ABF-AE69-08410022E29A}" destId="{5268C2C7-B760-4B55-8020-59CC0C6EE76D}" srcOrd="0" destOrd="0" presId="urn:microsoft.com/office/officeart/2005/8/layout/matrix2"/>
    <dgm:cxn modelId="{6A2F7BF5-63F2-42DF-B17F-D8841A4456D8}" srcId="{749BA541-1077-41F6-A6AF-D9002DD77173}" destId="{4CD4521C-528A-4ABF-AE69-08410022E29A}" srcOrd="3" destOrd="0" parTransId="{AA1D5385-67C3-4126-BE35-695BCBF3F8C3}" sibTransId="{8790806E-5A07-4993-BF56-60801212B950}"/>
    <dgm:cxn modelId="{AA6528F7-1F50-45A3-946A-EDEEB22A73F7}" srcId="{749BA541-1077-41F6-A6AF-D9002DD77173}" destId="{C08DB728-4C77-4B1B-A0FB-8DFAF1AE7918}" srcOrd="1" destOrd="0" parTransId="{B0AC1351-DB91-4827-A544-32753AE3F4DD}" sibTransId="{E1B629A1-5559-453C-BEA9-4C7866B2CE86}"/>
    <dgm:cxn modelId="{B3FA623D-AD41-43C9-9D68-6CBD16974DB4}" srcId="{749BA541-1077-41F6-A6AF-D9002DD77173}" destId="{5C667C23-C3C2-4399-BE7E-7A72E7F648DF}" srcOrd="2" destOrd="0" parTransId="{77271AD1-71FE-4E9B-AF57-68A27BB928BC}" sibTransId="{FAB81457-1799-4958-B65A-935C13A43B5F}"/>
    <dgm:cxn modelId="{75A4A1FA-8FC1-489C-81E0-093DCB04C3D7}" srcId="{749BA541-1077-41F6-A6AF-D9002DD77173}" destId="{551B5394-BBB3-4B72-9441-C5EEC5802681}" srcOrd="0" destOrd="0" parTransId="{3B87D430-945B-4DAB-B89C-4F663088E286}" sibTransId="{92BAFCD2-E88E-4987-9FFA-99304EA08EB4}"/>
    <dgm:cxn modelId="{264837A2-988D-41F7-BB33-042878FECE04}" type="presOf" srcId="{5C667C23-C3C2-4399-BE7E-7A72E7F648DF}" destId="{E94411B0-E131-42C1-B242-B63288534507}" srcOrd="0" destOrd="0" presId="urn:microsoft.com/office/officeart/2005/8/layout/matrix2"/>
    <dgm:cxn modelId="{4F430ECF-1B14-40A5-AA61-4C10477D06E0}" type="presParOf" srcId="{9C0C2B87-8D00-4219-8343-D2F94BCB9D29}" destId="{6BF30802-28EB-4501-BC51-DD91ADE511B7}" srcOrd="0" destOrd="0" presId="urn:microsoft.com/office/officeart/2005/8/layout/matrix2"/>
    <dgm:cxn modelId="{694DD217-0028-4774-B8D6-84AEF9418161}" type="presParOf" srcId="{9C0C2B87-8D00-4219-8343-D2F94BCB9D29}" destId="{A7903E14-B9DD-4929-A85D-0863A1977C7C}" srcOrd="1" destOrd="0" presId="urn:microsoft.com/office/officeart/2005/8/layout/matrix2"/>
    <dgm:cxn modelId="{83D365F4-EAF3-4EDB-94B3-EB664CA6938D}" type="presParOf" srcId="{9C0C2B87-8D00-4219-8343-D2F94BCB9D29}" destId="{DF18E03E-82C2-4B02-8480-BBBD8090C5B8}" srcOrd="2" destOrd="0" presId="urn:microsoft.com/office/officeart/2005/8/layout/matrix2"/>
    <dgm:cxn modelId="{12B49DD9-B153-4533-8E79-E12AC2679912}" type="presParOf" srcId="{9C0C2B87-8D00-4219-8343-D2F94BCB9D29}" destId="{E94411B0-E131-42C1-B242-B63288534507}" srcOrd="3" destOrd="0" presId="urn:microsoft.com/office/officeart/2005/8/layout/matrix2"/>
    <dgm:cxn modelId="{8614B2CA-2AC9-4FCB-9329-86966F0FAE71}" type="presParOf" srcId="{9C0C2B87-8D00-4219-8343-D2F94BCB9D29}" destId="{5268C2C7-B760-4B55-8020-59CC0C6EE76D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60C16BD-1ED9-4AC7-8B8B-E982A4341823}" type="doc">
      <dgm:prSet loTypeId="urn:microsoft.com/office/officeart/2005/8/layout/gear1" loCatId="process" qsTypeId="urn:microsoft.com/office/officeart/2005/8/quickstyle/simple1" qsCatId="simple" csTypeId="urn:microsoft.com/office/officeart/2005/8/colors/accent1_2" csCatId="accent1" phldr="1"/>
      <dgm:spPr/>
    </dgm:pt>
    <dgm:pt modelId="{8BA7D683-BFD5-4B88-A127-C488B7FC364B}">
      <dgm:prSet phldrT="[Text]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en-US" dirty="0" smtClean="0"/>
            <a:t>Staff-, Team-, Supervisory-Level Leadership</a:t>
          </a:r>
          <a:endParaRPr lang="en-US" dirty="0"/>
        </a:p>
      </dgm:t>
    </dgm:pt>
    <dgm:pt modelId="{57524A45-576B-4FDD-A007-198E91044BA4}" type="parTrans" cxnId="{E25CC9DE-6C84-4971-824B-B1A0C604FD9A}">
      <dgm:prSet/>
      <dgm:spPr/>
      <dgm:t>
        <a:bodyPr/>
        <a:lstStyle/>
        <a:p>
          <a:endParaRPr lang="en-US"/>
        </a:p>
      </dgm:t>
    </dgm:pt>
    <dgm:pt modelId="{67EF8B37-DF7B-4723-9D0E-9AE64620A6AC}" type="sibTrans" cxnId="{E25CC9DE-6C84-4971-824B-B1A0C604FD9A}">
      <dgm:prSet/>
      <dgm:spPr/>
      <dgm:t>
        <a:bodyPr/>
        <a:lstStyle/>
        <a:p>
          <a:endParaRPr lang="en-US"/>
        </a:p>
      </dgm:t>
    </dgm:pt>
    <dgm:pt modelId="{26F591D5-83C3-4CC0-858F-437FB215F375}">
      <dgm:prSet phldrT="[Text]"/>
      <dgm:spPr>
        <a:solidFill>
          <a:srgbClr val="00B050"/>
        </a:solidFill>
      </dgm:spPr>
      <dgm:t>
        <a:bodyPr/>
        <a:lstStyle/>
        <a:p>
          <a:r>
            <a:rPr lang="en-US" dirty="0" smtClean="0"/>
            <a:t>Program-  and Management-Level Leadership</a:t>
          </a:r>
          <a:endParaRPr lang="en-US" dirty="0"/>
        </a:p>
      </dgm:t>
    </dgm:pt>
    <dgm:pt modelId="{0D11428A-51B4-454C-AF66-62BBD06AF8CE}" type="parTrans" cxnId="{08D888E8-B541-48B9-BCBE-A7B5BD9B562E}">
      <dgm:prSet/>
      <dgm:spPr/>
      <dgm:t>
        <a:bodyPr/>
        <a:lstStyle/>
        <a:p>
          <a:endParaRPr lang="en-US"/>
        </a:p>
      </dgm:t>
    </dgm:pt>
    <dgm:pt modelId="{80ABD284-9615-4C81-ACCB-1670D13CA71C}" type="sibTrans" cxnId="{08D888E8-B541-48B9-BCBE-A7B5BD9B562E}">
      <dgm:prSet/>
      <dgm:spPr/>
      <dgm:t>
        <a:bodyPr/>
        <a:lstStyle/>
        <a:p>
          <a:endParaRPr lang="en-US"/>
        </a:p>
      </dgm:t>
    </dgm:pt>
    <dgm:pt modelId="{70ABA194-22E7-4C69-BDA2-081430DD7B34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 smtClean="0"/>
            <a:t>Administrative- Level Leadership</a:t>
          </a:r>
          <a:endParaRPr lang="en-US" dirty="0"/>
        </a:p>
      </dgm:t>
    </dgm:pt>
    <dgm:pt modelId="{8D7E6115-4C9B-444C-982C-B7DA862D3CBB}" type="parTrans" cxnId="{FBEFA578-989E-445D-86F8-19274B69283B}">
      <dgm:prSet/>
      <dgm:spPr/>
      <dgm:t>
        <a:bodyPr/>
        <a:lstStyle/>
        <a:p>
          <a:endParaRPr lang="en-US"/>
        </a:p>
      </dgm:t>
    </dgm:pt>
    <dgm:pt modelId="{54EEB966-99AC-4C9B-9CDC-595B15DD2391}" type="sibTrans" cxnId="{FBEFA578-989E-445D-86F8-19274B69283B}">
      <dgm:prSet/>
      <dgm:spPr/>
      <dgm:t>
        <a:bodyPr/>
        <a:lstStyle/>
        <a:p>
          <a:endParaRPr lang="en-US"/>
        </a:p>
      </dgm:t>
    </dgm:pt>
    <dgm:pt modelId="{0E5D95FC-97AD-4BE8-9883-29107C3DCFBA}" type="pres">
      <dgm:prSet presAssocID="{360C16BD-1ED9-4AC7-8B8B-E982A4341823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1C717661-C69A-4083-B0BF-474DAC1FF678}" type="pres">
      <dgm:prSet presAssocID="{8BA7D683-BFD5-4B88-A127-C488B7FC364B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5A0AAF-415A-401F-8E5E-2CC7D1D51AAE}" type="pres">
      <dgm:prSet presAssocID="{8BA7D683-BFD5-4B88-A127-C488B7FC364B}" presName="gear1srcNode" presStyleLbl="node1" presStyleIdx="0" presStyleCnt="3"/>
      <dgm:spPr/>
      <dgm:t>
        <a:bodyPr/>
        <a:lstStyle/>
        <a:p>
          <a:endParaRPr lang="en-US"/>
        </a:p>
      </dgm:t>
    </dgm:pt>
    <dgm:pt modelId="{7737CC96-7306-488C-99FC-0E577317AF8A}" type="pres">
      <dgm:prSet presAssocID="{8BA7D683-BFD5-4B88-A127-C488B7FC364B}" presName="gear1dstNode" presStyleLbl="node1" presStyleIdx="0" presStyleCnt="3"/>
      <dgm:spPr/>
      <dgm:t>
        <a:bodyPr/>
        <a:lstStyle/>
        <a:p>
          <a:endParaRPr lang="en-US"/>
        </a:p>
      </dgm:t>
    </dgm:pt>
    <dgm:pt modelId="{FD9DE367-67E1-4043-8660-E8E580670F4B}" type="pres">
      <dgm:prSet presAssocID="{26F591D5-83C3-4CC0-858F-437FB215F375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629F59-7A69-407B-B8A0-91BD241AD2C0}" type="pres">
      <dgm:prSet presAssocID="{26F591D5-83C3-4CC0-858F-437FB215F375}" presName="gear2srcNode" presStyleLbl="node1" presStyleIdx="1" presStyleCnt="3"/>
      <dgm:spPr/>
      <dgm:t>
        <a:bodyPr/>
        <a:lstStyle/>
        <a:p>
          <a:endParaRPr lang="en-US"/>
        </a:p>
      </dgm:t>
    </dgm:pt>
    <dgm:pt modelId="{A23E1C0B-AD94-4871-975B-2F76F500B45E}" type="pres">
      <dgm:prSet presAssocID="{26F591D5-83C3-4CC0-858F-437FB215F375}" presName="gear2dstNode" presStyleLbl="node1" presStyleIdx="1" presStyleCnt="3"/>
      <dgm:spPr/>
      <dgm:t>
        <a:bodyPr/>
        <a:lstStyle/>
        <a:p>
          <a:endParaRPr lang="en-US"/>
        </a:p>
      </dgm:t>
    </dgm:pt>
    <dgm:pt modelId="{E327DF30-A510-4270-B447-4ED11A2DB43F}" type="pres">
      <dgm:prSet presAssocID="{70ABA194-22E7-4C69-BDA2-081430DD7B34}" presName="gear3" presStyleLbl="node1" presStyleIdx="2" presStyleCnt="3"/>
      <dgm:spPr/>
      <dgm:t>
        <a:bodyPr/>
        <a:lstStyle/>
        <a:p>
          <a:endParaRPr lang="en-US"/>
        </a:p>
      </dgm:t>
    </dgm:pt>
    <dgm:pt modelId="{0A3537D3-26F6-489B-B8F7-9BE460C5781D}" type="pres">
      <dgm:prSet presAssocID="{70ABA194-22E7-4C69-BDA2-081430DD7B34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9D3A65-D61E-4A77-AA9A-C19C3909850A}" type="pres">
      <dgm:prSet presAssocID="{70ABA194-22E7-4C69-BDA2-081430DD7B34}" presName="gear3srcNode" presStyleLbl="node1" presStyleIdx="2" presStyleCnt="3"/>
      <dgm:spPr/>
      <dgm:t>
        <a:bodyPr/>
        <a:lstStyle/>
        <a:p>
          <a:endParaRPr lang="en-US"/>
        </a:p>
      </dgm:t>
    </dgm:pt>
    <dgm:pt modelId="{814052E1-DF16-480D-B523-BC4568580AEA}" type="pres">
      <dgm:prSet presAssocID="{70ABA194-22E7-4C69-BDA2-081430DD7B34}" presName="gear3dstNode" presStyleLbl="node1" presStyleIdx="2" presStyleCnt="3"/>
      <dgm:spPr/>
      <dgm:t>
        <a:bodyPr/>
        <a:lstStyle/>
        <a:p>
          <a:endParaRPr lang="en-US"/>
        </a:p>
      </dgm:t>
    </dgm:pt>
    <dgm:pt modelId="{162B95E9-ED2B-4104-9FE6-3E03B393D33E}" type="pres">
      <dgm:prSet presAssocID="{67EF8B37-DF7B-4723-9D0E-9AE64620A6AC}" presName="connector1" presStyleLbl="sibTrans2D1" presStyleIdx="0" presStyleCnt="3"/>
      <dgm:spPr/>
      <dgm:t>
        <a:bodyPr/>
        <a:lstStyle/>
        <a:p>
          <a:endParaRPr lang="en-US"/>
        </a:p>
      </dgm:t>
    </dgm:pt>
    <dgm:pt modelId="{92DDC0C4-263B-44BF-82A0-9588F6E3D195}" type="pres">
      <dgm:prSet presAssocID="{80ABD284-9615-4C81-ACCB-1670D13CA71C}" presName="connector2" presStyleLbl="sibTrans2D1" presStyleIdx="1" presStyleCnt="3"/>
      <dgm:spPr/>
      <dgm:t>
        <a:bodyPr/>
        <a:lstStyle/>
        <a:p>
          <a:endParaRPr lang="en-US"/>
        </a:p>
      </dgm:t>
    </dgm:pt>
    <dgm:pt modelId="{8AA127A6-00AE-4FB9-9EE1-FAF493FA1E7F}" type="pres">
      <dgm:prSet presAssocID="{54EEB966-99AC-4C9B-9CDC-595B15DD2391}" presName="connector3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E25CC9DE-6C84-4971-824B-B1A0C604FD9A}" srcId="{360C16BD-1ED9-4AC7-8B8B-E982A4341823}" destId="{8BA7D683-BFD5-4B88-A127-C488B7FC364B}" srcOrd="0" destOrd="0" parTransId="{57524A45-576B-4FDD-A007-198E91044BA4}" sibTransId="{67EF8B37-DF7B-4723-9D0E-9AE64620A6AC}"/>
    <dgm:cxn modelId="{DE4C64E1-6D20-4E2A-95E5-31F6654AC39C}" type="presOf" srcId="{26F591D5-83C3-4CC0-858F-437FB215F375}" destId="{A23E1C0B-AD94-4871-975B-2F76F500B45E}" srcOrd="2" destOrd="0" presId="urn:microsoft.com/office/officeart/2005/8/layout/gear1"/>
    <dgm:cxn modelId="{F25FF7AD-AA4F-4EAA-8532-B27717AC5002}" type="presOf" srcId="{70ABA194-22E7-4C69-BDA2-081430DD7B34}" destId="{814052E1-DF16-480D-B523-BC4568580AEA}" srcOrd="3" destOrd="0" presId="urn:microsoft.com/office/officeart/2005/8/layout/gear1"/>
    <dgm:cxn modelId="{CEB36F60-0E80-47A1-984F-2CE1D4004CB3}" type="presOf" srcId="{26F591D5-83C3-4CC0-858F-437FB215F375}" destId="{FD9DE367-67E1-4043-8660-E8E580670F4B}" srcOrd="0" destOrd="0" presId="urn:microsoft.com/office/officeart/2005/8/layout/gear1"/>
    <dgm:cxn modelId="{42F1E04A-3007-4CFD-89E2-4F425ACA95C1}" type="presOf" srcId="{70ABA194-22E7-4C69-BDA2-081430DD7B34}" destId="{B29D3A65-D61E-4A77-AA9A-C19C3909850A}" srcOrd="2" destOrd="0" presId="urn:microsoft.com/office/officeart/2005/8/layout/gear1"/>
    <dgm:cxn modelId="{82F9C3C5-541C-4C70-A6C7-0D16FDDA80F0}" type="presOf" srcId="{67EF8B37-DF7B-4723-9D0E-9AE64620A6AC}" destId="{162B95E9-ED2B-4104-9FE6-3E03B393D33E}" srcOrd="0" destOrd="0" presId="urn:microsoft.com/office/officeart/2005/8/layout/gear1"/>
    <dgm:cxn modelId="{F7908639-0072-458A-B637-B18835559C34}" type="presOf" srcId="{8BA7D683-BFD5-4B88-A127-C488B7FC364B}" destId="{BD5A0AAF-415A-401F-8E5E-2CC7D1D51AAE}" srcOrd="1" destOrd="0" presId="urn:microsoft.com/office/officeart/2005/8/layout/gear1"/>
    <dgm:cxn modelId="{FBEFA578-989E-445D-86F8-19274B69283B}" srcId="{360C16BD-1ED9-4AC7-8B8B-E982A4341823}" destId="{70ABA194-22E7-4C69-BDA2-081430DD7B34}" srcOrd="2" destOrd="0" parTransId="{8D7E6115-4C9B-444C-982C-B7DA862D3CBB}" sibTransId="{54EEB966-99AC-4C9B-9CDC-595B15DD2391}"/>
    <dgm:cxn modelId="{DFBA06B2-DFD2-47B9-91D8-020278429837}" type="presOf" srcId="{80ABD284-9615-4C81-ACCB-1670D13CA71C}" destId="{92DDC0C4-263B-44BF-82A0-9588F6E3D195}" srcOrd="0" destOrd="0" presId="urn:microsoft.com/office/officeart/2005/8/layout/gear1"/>
    <dgm:cxn modelId="{B88B147D-7825-4C88-8798-DAA5A5F7AF80}" type="presOf" srcId="{360C16BD-1ED9-4AC7-8B8B-E982A4341823}" destId="{0E5D95FC-97AD-4BE8-9883-29107C3DCFBA}" srcOrd="0" destOrd="0" presId="urn:microsoft.com/office/officeart/2005/8/layout/gear1"/>
    <dgm:cxn modelId="{08D888E8-B541-48B9-BCBE-A7B5BD9B562E}" srcId="{360C16BD-1ED9-4AC7-8B8B-E982A4341823}" destId="{26F591D5-83C3-4CC0-858F-437FB215F375}" srcOrd="1" destOrd="0" parTransId="{0D11428A-51B4-454C-AF66-62BBD06AF8CE}" sibTransId="{80ABD284-9615-4C81-ACCB-1670D13CA71C}"/>
    <dgm:cxn modelId="{43F63FE0-9819-4A6B-A4FC-9860D20296AC}" type="presOf" srcId="{8BA7D683-BFD5-4B88-A127-C488B7FC364B}" destId="{7737CC96-7306-488C-99FC-0E577317AF8A}" srcOrd="2" destOrd="0" presId="urn:microsoft.com/office/officeart/2005/8/layout/gear1"/>
    <dgm:cxn modelId="{BF9FF11E-44FD-4645-965A-B60DFD45B3A2}" type="presOf" srcId="{26F591D5-83C3-4CC0-858F-437FB215F375}" destId="{F2629F59-7A69-407B-B8A0-91BD241AD2C0}" srcOrd="1" destOrd="0" presId="urn:microsoft.com/office/officeart/2005/8/layout/gear1"/>
    <dgm:cxn modelId="{6B111481-E13C-48D1-88DD-C98E57E62B92}" type="presOf" srcId="{54EEB966-99AC-4C9B-9CDC-595B15DD2391}" destId="{8AA127A6-00AE-4FB9-9EE1-FAF493FA1E7F}" srcOrd="0" destOrd="0" presId="urn:microsoft.com/office/officeart/2005/8/layout/gear1"/>
    <dgm:cxn modelId="{DF4D57DE-3CF8-4DD7-9415-3608359B3ADE}" type="presOf" srcId="{8BA7D683-BFD5-4B88-A127-C488B7FC364B}" destId="{1C717661-C69A-4083-B0BF-474DAC1FF678}" srcOrd="0" destOrd="0" presId="urn:microsoft.com/office/officeart/2005/8/layout/gear1"/>
    <dgm:cxn modelId="{52045B7E-E873-49E5-8D51-5C9379024A38}" type="presOf" srcId="{70ABA194-22E7-4C69-BDA2-081430DD7B34}" destId="{0A3537D3-26F6-489B-B8F7-9BE460C5781D}" srcOrd="1" destOrd="0" presId="urn:microsoft.com/office/officeart/2005/8/layout/gear1"/>
    <dgm:cxn modelId="{06410057-E6B2-427F-B955-E89A68CEA8E9}" type="presOf" srcId="{70ABA194-22E7-4C69-BDA2-081430DD7B34}" destId="{E327DF30-A510-4270-B447-4ED11A2DB43F}" srcOrd="0" destOrd="0" presId="urn:microsoft.com/office/officeart/2005/8/layout/gear1"/>
    <dgm:cxn modelId="{6450DF15-D0DA-4B6F-A1DA-57F6119C125D}" type="presParOf" srcId="{0E5D95FC-97AD-4BE8-9883-29107C3DCFBA}" destId="{1C717661-C69A-4083-B0BF-474DAC1FF678}" srcOrd="0" destOrd="0" presId="urn:microsoft.com/office/officeart/2005/8/layout/gear1"/>
    <dgm:cxn modelId="{BF9F7A01-972D-4187-8EB2-135B6AAB4444}" type="presParOf" srcId="{0E5D95FC-97AD-4BE8-9883-29107C3DCFBA}" destId="{BD5A0AAF-415A-401F-8E5E-2CC7D1D51AAE}" srcOrd="1" destOrd="0" presId="urn:microsoft.com/office/officeart/2005/8/layout/gear1"/>
    <dgm:cxn modelId="{DCC50C39-B153-49BB-B192-E74881CB0195}" type="presParOf" srcId="{0E5D95FC-97AD-4BE8-9883-29107C3DCFBA}" destId="{7737CC96-7306-488C-99FC-0E577317AF8A}" srcOrd="2" destOrd="0" presId="urn:microsoft.com/office/officeart/2005/8/layout/gear1"/>
    <dgm:cxn modelId="{D2430154-0E4B-40A9-95E5-2605A95B0BDF}" type="presParOf" srcId="{0E5D95FC-97AD-4BE8-9883-29107C3DCFBA}" destId="{FD9DE367-67E1-4043-8660-E8E580670F4B}" srcOrd="3" destOrd="0" presId="urn:microsoft.com/office/officeart/2005/8/layout/gear1"/>
    <dgm:cxn modelId="{1533BF08-D882-45B7-AFA2-F873B40656E2}" type="presParOf" srcId="{0E5D95FC-97AD-4BE8-9883-29107C3DCFBA}" destId="{F2629F59-7A69-407B-B8A0-91BD241AD2C0}" srcOrd="4" destOrd="0" presId="urn:microsoft.com/office/officeart/2005/8/layout/gear1"/>
    <dgm:cxn modelId="{42ADF0F4-0BB3-4AFF-B20C-174B2124D895}" type="presParOf" srcId="{0E5D95FC-97AD-4BE8-9883-29107C3DCFBA}" destId="{A23E1C0B-AD94-4871-975B-2F76F500B45E}" srcOrd="5" destOrd="0" presId="urn:microsoft.com/office/officeart/2005/8/layout/gear1"/>
    <dgm:cxn modelId="{DB17B0B6-6964-4C23-8E59-EBED87BC9864}" type="presParOf" srcId="{0E5D95FC-97AD-4BE8-9883-29107C3DCFBA}" destId="{E327DF30-A510-4270-B447-4ED11A2DB43F}" srcOrd="6" destOrd="0" presId="urn:microsoft.com/office/officeart/2005/8/layout/gear1"/>
    <dgm:cxn modelId="{C89A22C0-4D1C-4CCE-84D1-23907AE17D36}" type="presParOf" srcId="{0E5D95FC-97AD-4BE8-9883-29107C3DCFBA}" destId="{0A3537D3-26F6-489B-B8F7-9BE460C5781D}" srcOrd="7" destOrd="0" presId="urn:microsoft.com/office/officeart/2005/8/layout/gear1"/>
    <dgm:cxn modelId="{D173AF06-CD2A-416E-9668-1B4C232F557F}" type="presParOf" srcId="{0E5D95FC-97AD-4BE8-9883-29107C3DCFBA}" destId="{B29D3A65-D61E-4A77-AA9A-C19C3909850A}" srcOrd="8" destOrd="0" presId="urn:microsoft.com/office/officeart/2005/8/layout/gear1"/>
    <dgm:cxn modelId="{7F00585D-7D5C-4D95-A79B-FF6E73BF5BCA}" type="presParOf" srcId="{0E5D95FC-97AD-4BE8-9883-29107C3DCFBA}" destId="{814052E1-DF16-480D-B523-BC4568580AEA}" srcOrd="9" destOrd="0" presId="urn:microsoft.com/office/officeart/2005/8/layout/gear1"/>
    <dgm:cxn modelId="{BDC31721-DF05-4E16-A8FB-82EBA1D25BFE}" type="presParOf" srcId="{0E5D95FC-97AD-4BE8-9883-29107C3DCFBA}" destId="{162B95E9-ED2B-4104-9FE6-3E03B393D33E}" srcOrd="10" destOrd="0" presId="urn:microsoft.com/office/officeart/2005/8/layout/gear1"/>
    <dgm:cxn modelId="{1EFE7190-5669-4426-B7A3-8E8204358436}" type="presParOf" srcId="{0E5D95FC-97AD-4BE8-9883-29107C3DCFBA}" destId="{92DDC0C4-263B-44BF-82A0-9588F6E3D195}" srcOrd="11" destOrd="0" presId="urn:microsoft.com/office/officeart/2005/8/layout/gear1"/>
    <dgm:cxn modelId="{736F7C86-3DD4-495A-BB4B-B2B288832BDC}" type="presParOf" srcId="{0E5D95FC-97AD-4BE8-9883-29107C3DCFBA}" destId="{8AA127A6-00AE-4FB9-9EE1-FAF493FA1E7F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D9BFE9D-9D05-4F3E-9056-FCEA6D754DCB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312938B-9691-4AFF-8977-13EDD29D09A3}">
      <dgm:prSet phldrT="[Text]"/>
      <dgm:spPr>
        <a:solidFill>
          <a:srgbClr val="FFC000"/>
        </a:solidFill>
      </dgm:spPr>
      <dgm:t>
        <a:bodyPr/>
        <a:lstStyle/>
        <a:p>
          <a:r>
            <a:rPr lang="en-US" dirty="0" smtClean="0"/>
            <a:t>Community Level</a:t>
          </a:r>
          <a:endParaRPr lang="en-US" dirty="0"/>
        </a:p>
      </dgm:t>
    </dgm:pt>
    <dgm:pt modelId="{A7B320CB-06C0-43EC-B852-FA77AE57E56C}" type="parTrans" cxnId="{0A01B206-FE1F-4A58-99CC-18E26C6545EE}">
      <dgm:prSet/>
      <dgm:spPr/>
      <dgm:t>
        <a:bodyPr/>
        <a:lstStyle/>
        <a:p>
          <a:endParaRPr lang="en-US"/>
        </a:p>
      </dgm:t>
    </dgm:pt>
    <dgm:pt modelId="{1BF7BE1F-A03C-4ED5-A8D4-C2B875D659F6}" type="sibTrans" cxnId="{0A01B206-FE1F-4A58-99CC-18E26C6545EE}">
      <dgm:prSet/>
      <dgm:spPr/>
      <dgm:t>
        <a:bodyPr/>
        <a:lstStyle/>
        <a:p>
          <a:endParaRPr lang="en-US"/>
        </a:p>
      </dgm:t>
    </dgm:pt>
    <dgm:pt modelId="{FFA1BBA7-EBBD-4057-B265-18376FC139EF}">
      <dgm:prSet phldrT="[Text]"/>
      <dgm:spPr/>
      <dgm:t>
        <a:bodyPr/>
        <a:lstStyle/>
        <a:p>
          <a:r>
            <a:rPr lang="en-US" dirty="0" smtClean="0"/>
            <a:t>Conferences for Community Partners and University</a:t>
          </a:r>
          <a:endParaRPr lang="en-US" dirty="0"/>
        </a:p>
      </dgm:t>
    </dgm:pt>
    <dgm:pt modelId="{A83A15ED-179E-4415-B03D-F985AE873A93}" type="parTrans" cxnId="{96512DAD-BE77-4E2E-B6DB-A98C66205137}">
      <dgm:prSet/>
      <dgm:spPr/>
      <dgm:t>
        <a:bodyPr/>
        <a:lstStyle/>
        <a:p>
          <a:endParaRPr lang="en-US"/>
        </a:p>
      </dgm:t>
    </dgm:pt>
    <dgm:pt modelId="{A8D4604B-49E1-404A-B6D8-1E20181DA8E7}" type="sibTrans" cxnId="{96512DAD-BE77-4E2E-B6DB-A98C66205137}">
      <dgm:prSet/>
      <dgm:spPr/>
      <dgm:t>
        <a:bodyPr/>
        <a:lstStyle/>
        <a:p>
          <a:endParaRPr lang="en-US"/>
        </a:p>
      </dgm:t>
    </dgm:pt>
    <dgm:pt modelId="{3F5DB4A4-70EB-483B-B1D4-3E9B84702C2E}">
      <dgm:prSet phldrT="[Text]"/>
      <dgm:spPr/>
      <dgm:t>
        <a:bodyPr/>
        <a:lstStyle/>
        <a:p>
          <a:r>
            <a:rPr lang="en-US" dirty="0" smtClean="0"/>
            <a:t>Consultation</a:t>
          </a:r>
          <a:endParaRPr lang="en-US" dirty="0"/>
        </a:p>
      </dgm:t>
    </dgm:pt>
    <dgm:pt modelId="{3DC4B17D-2FBC-4987-8C6E-88ED25F49387}" type="parTrans" cxnId="{F74C1E6D-8241-4EDD-A1F5-751969E79C82}">
      <dgm:prSet/>
      <dgm:spPr/>
      <dgm:t>
        <a:bodyPr/>
        <a:lstStyle/>
        <a:p>
          <a:endParaRPr lang="en-US"/>
        </a:p>
      </dgm:t>
    </dgm:pt>
    <dgm:pt modelId="{48E3C7A1-6967-4C61-9A0A-DBD093D65021}" type="sibTrans" cxnId="{F74C1E6D-8241-4EDD-A1F5-751969E79C82}">
      <dgm:prSet/>
      <dgm:spPr/>
      <dgm:t>
        <a:bodyPr/>
        <a:lstStyle/>
        <a:p>
          <a:endParaRPr lang="en-US"/>
        </a:p>
      </dgm:t>
    </dgm:pt>
    <dgm:pt modelId="{405B768F-4E0E-4BE1-9C4C-F38570866657}">
      <dgm:prSet phldrT="[Text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dirty="0" smtClean="0"/>
            <a:t>Institution Level</a:t>
          </a:r>
          <a:endParaRPr lang="en-US" dirty="0"/>
        </a:p>
      </dgm:t>
    </dgm:pt>
    <dgm:pt modelId="{93D86D2B-E067-491E-9ECE-1DB6D176724D}" type="parTrans" cxnId="{1186CC7E-9039-470E-9910-C085B60FAAD9}">
      <dgm:prSet/>
      <dgm:spPr/>
      <dgm:t>
        <a:bodyPr/>
        <a:lstStyle/>
        <a:p>
          <a:endParaRPr lang="en-US"/>
        </a:p>
      </dgm:t>
    </dgm:pt>
    <dgm:pt modelId="{DFE0A436-7845-436D-B3CA-22DE90A82A0B}" type="sibTrans" cxnId="{1186CC7E-9039-470E-9910-C085B60FAAD9}">
      <dgm:prSet/>
      <dgm:spPr/>
      <dgm:t>
        <a:bodyPr/>
        <a:lstStyle/>
        <a:p>
          <a:endParaRPr lang="en-US"/>
        </a:p>
      </dgm:t>
    </dgm:pt>
    <dgm:pt modelId="{EC293C06-ABA9-49E2-9D47-2B642AD81CB9}">
      <dgm:prSet phldrT="[Text]"/>
      <dgm:spPr/>
      <dgm:t>
        <a:bodyPr/>
        <a:lstStyle/>
        <a:p>
          <a:r>
            <a:rPr lang="en-US" dirty="0" smtClean="0"/>
            <a:t>Diversity of Core Team (Roles, Culture, Ethnicity, Gender) </a:t>
          </a:r>
          <a:endParaRPr lang="en-US" dirty="0"/>
        </a:p>
      </dgm:t>
    </dgm:pt>
    <dgm:pt modelId="{5783C68B-E52D-43EA-A4F3-79BF8926A477}" type="parTrans" cxnId="{FB7CA818-218D-41A4-A580-C4532CE99FEA}">
      <dgm:prSet/>
      <dgm:spPr/>
      <dgm:t>
        <a:bodyPr/>
        <a:lstStyle/>
        <a:p>
          <a:endParaRPr lang="en-US"/>
        </a:p>
      </dgm:t>
    </dgm:pt>
    <dgm:pt modelId="{68669953-1A75-4FD2-ABD8-BA78CE33BBD7}" type="sibTrans" cxnId="{FB7CA818-218D-41A4-A580-C4532CE99FEA}">
      <dgm:prSet/>
      <dgm:spPr/>
      <dgm:t>
        <a:bodyPr/>
        <a:lstStyle/>
        <a:p>
          <a:endParaRPr lang="en-US"/>
        </a:p>
      </dgm:t>
    </dgm:pt>
    <dgm:pt modelId="{0662CB74-5082-44C6-9766-00AB5218A1B0}">
      <dgm:prSet phldrT="[Text]"/>
      <dgm:spPr/>
      <dgm:t>
        <a:bodyPr/>
        <a:lstStyle/>
        <a:p>
          <a:r>
            <a:rPr lang="en-US" dirty="0" smtClean="0"/>
            <a:t>Team membership included in performance review</a:t>
          </a:r>
          <a:endParaRPr lang="en-US" dirty="0"/>
        </a:p>
      </dgm:t>
    </dgm:pt>
    <dgm:pt modelId="{33874560-1F10-437D-80BB-706CDF1EC33E}" type="parTrans" cxnId="{C6C97128-E03C-4699-A5A2-01F94A03331F}">
      <dgm:prSet/>
      <dgm:spPr/>
      <dgm:t>
        <a:bodyPr/>
        <a:lstStyle/>
        <a:p>
          <a:endParaRPr lang="en-US"/>
        </a:p>
      </dgm:t>
    </dgm:pt>
    <dgm:pt modelId="{06E2C068-53E9-49CB-B1CC-E95DC851BA18}" type="sibTrans" cxnId="{C6C97128-E03C-4699-A5A2-01F94A03331F}">
      <dgm:prSet/>
      <dgm:spPr/>
      <dgm:t>
        <a:bodyPr/>
        <a:lstStyle/>
        <a:p>
          <a:endParaRPr lang="en-US"/>
        </a:p>
      </dgm:t>
    </dgm:pt>
    <dgm:pt modelId="{55DC31F1-AAF3-4241-BE5C-0862BFB2867C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 smtClean="0"/>
            <a:t>Student-Faculty Level</a:t>
          </a:r>
          <a:endParaRPr lang="en-US" dirty="0"/>
        </a:p>
      </dgm:t>
    </dgm:pt>
    <dgm:pt modelId="{36966D3A-0698-4F60-9FB2-7D66D7BFD9BC}" type="parTrans" cxnId="{85609126-23B9-4DC6-BED1-E63F87A40326}">
      <dgm:prSet/>
      <dgm:spPr/>
      <dgm:t>
        <a:bodyPr/>
        <a:lstStyle/>
        <a:p>
          <a:endParaRPr lang="en-US"/>
        </a:p>
      </dgm:t>
    </dgm:pt>
    <dgm:pt modelId="{3CDC1DF9-F98E-4DDA-B5C9-F768FA8B0A6C}" type="sibTrans" cxnId="{85609126-23B9-4DC6-BED1-E63F87A40326}">
      <dgm:prSet/>
      <dgm:spPr/>
      <dgm:t>
        <a:bodyPr/>
        <a:lstStyle/>
        <a:p>
          <a:endParaRPr lang="en-US"/>
        </a:p>
      </dgm:t>
    </dgm:pt>
    <dgm:pt modelId="{2232E678-0D12-40DD-A32D-1CDB04C04D80}">
      <dgm:prSet phldrT="[Text]"/>
      <dgm:spPr/>
      <dgm:t>
        <a:bodyPr/>
        <a:lstStyle/>
        <a:p>
          <a:r>
            <a:rPr lang="en-US" dirty="0" smtClean="0"/>
            <a:t>Posters (words – healthy and unhealthy)</a:t>
          </a:r>
          <a:endParaRPr lang="en-US" dirty="0"/>
        </a:p>
      </dgm:t>
    </dgm:pt>
    <dgm:pt modelId="{A709BD03-0BAA-4577-A270-F5B9522307E6}" type="parTrans" cxnId="{A27C3CE8-326C-4B09-96BA-AA3D4E57629D}">
      <dgm:prSet/>
      <dgm:spPr/>
      <dgm:t>
        <a:bodyPr/>
        <a:lstStyle/>
        <a:p>
          <a:endParaRPr lang="en-US"/>
        </a:p>
      </dgm:t>
    </dgm:pt>
    <dgm:pt modelId="{B8FDD9E5-679C-405E-A8A0-8C6001FFD391}" type="sibTrans" cxnId="{A27C3CE8-326C-4B09-96BA-AA3D4E57629D}">
      <dgm:prSet/>
      <dgm:spPr/>
      <dgm:t>
        <a:bodyPr/>
        <a:lstStyle/>
        <a:p>
          <a:endParaRPr lang="en-US"/>
        </a:p>
      </dgm:t>
    </dgm:pt>
    <dgm:pt modelId="{08F4198C-E7EA-4ED0-8040-1BAFB0C792E7}">
      <dgm:prSet phldrT="[Text]"/>
      <dgm:spPr/>
      <dgm:t>
        <a:bodyPr/>
        <a:lstStyle/>
        <a:p>
          <a:r>
            <a:rPr lang="en-US" dirty="0" smtClean="0"/>
            <a:t>Education &amp; development about horizontal &amp; vertical violence</a:t>
          </a:r>
          <a:endParaRPr lang="en-US" dirty="0"/>
        </a:p>
      </dgm:t>
    </dgm:pt>
    <dgm:pt modelId="{55CB4987-E793-4F97-B7A1-174BF97113B8}" type="parTrans" cxnId="{29624A92-4FE2-4CEB-A05E-3CF65F1FB070}">
      <dgm:prSet/>
      <dgm:spPr/>
      <dgm:t>
        <a:bodyPr/>
        <a:lstStyle/>
        <a:p>
          <a:endParaRPr lang="en-US"/>
        </a:p>
      </dgm:t>
    </dgm:pt>
    <dgm:pt modelId="{FE12EE61-4AE2-4157-94B2-496CB488F013}" type="sibTrans" cxnId="{29624A92-4FE2-4CEB-A05E-3CF65F1FB070}">
      <dgm:prSet/>
      <dgm:spPr/>
      <dgm:t>
        <a:bodyPr/>
        <a:lstStyle/>
        <a:p>
          <a:endParaRPr lang="en-US"/>
        </a:p>
      </dgm:t>
    </dgm:pt>
    <dgm:pt modelId="{C548CC59-3FC4-47BE-BEAF-4A565ED05D24}">
      <dgm:prSet phldrT="[Text]"/>
      <dgm:spPr/>
      <dgm:t>
        <a:bodyPr/>
        <a:lstStyle/>
        <a:p>
          <a:r>
            <a:rPr lang="en-US" dirty="0" smtClean="0"/>
            <a:t>Sharing survey results with everyone</a:t>
          </a:r>
          <a:endParaRPr lang="en-US" dirty="0"/>
        </a:p>
      </dgm:t>
    </dgm:pt>
    <dgm:pt modelId="{150D1565-82C9-4CA0-8A45-B869A2C9CEE4}" type="parTrans" cxnId="{1D80C06A-ACEC-4C97-BD6B-C5BB4DD72DB1}">
      <dgm:prSet/>
      <dgm:spPr/>
      <dgm:t>
        <a:bodyPr/>
        <a:lstStyle/>
        <a:p>
          <a:endParaRPr lang="en-US"/>
        </a:p>
      </dgm:t>
    </dgm:pt>
    <dgm:pt modelId="{92696A7F-9993-4E99-9E84-AB3882201F67}" type="sibTrans" cxnId="{1D80C06A-ACEC-4C97-BD6B-C5BB4DD72DB1}">
      <dgm:prSet/>
      <dgm:spPr/>
      <dgm:t>
        <a:bodyPr/>
        <a:lstStyle/>
        <a:p>
          <a:endParaRPr lang="en-US"/>
        </a:p>
      </dgm:t>
    </dgm:pt>
    <dgm:pt modelId="{9EE4B1E3-2DED-4A22-9CCB-6BC8B6EC7EA5}">
      <dgm:prSet phldrT="[Text]"/>
      <dgm:spPr/>
      <dgm:t>
        <a:bodyPr/>
        <a:lstStyle/>
        <a:p>
          <a:r>
            <a:rPr lang="en-US" dirty="0" smtClean="0"/>
            <a:t>Collaboration </a:t>
          </a:r>
          <a:endParaRPr lang="en-US" dirty="0"/>
        </a:p>
      </dgm:t>
    </dgm:pt>
    <dgm:pt modelId="{5A7BD630-2A59-4F1A-A06E-4885EE7DC31F}" type="parTrans" cxnId="{C3F7B655-5F44-4355-A02C-334546D24BAE}">
      <dgm:prSet/>
      <dgm:spPr/>
      <dgm:t>
        <a:bodyPr/>
        <a:lstStyle/>
        <a:p>
          <a:endParaRPr lang="en-US"/>
        </a:p>
      </dgm:t>
    </dgm:pt>
    <dgm:pt modelId="{4CA2FE6B-266B-40EB-982A-0ED160EB0375}" type="sibTrans" cxnId="{C3F7B655-5F44-4355-A02C-334546D24BAE}">
      <dgm:prSet/>
      <dgm:spPr/>
      <dgm:t>
        <a:bodyPr/>
        <a:lstStyle/>
        <a:p>
          <a:endParaRPr lang="en-US"/>
        </a:p>
      </dgm:t>
    </dgm:pt>
    <dgm:pt modelId="{D8AB45DB-A715-442C-AD4F-F3F1DDF70915}">
      <dgm:prSet phldrT="[Text]"/>
      <dgm:spPr/>
      <dgm:t>
        <a:bodyPr/>
        <a:lstStyle/>
        <a:p>
          <a:r>
            <a:rPr lang="en-US" dirty="0" smtClean="0"/>
            <a:t>Resource Sharing</a:t>
          </a:r>
          <a:endParaRPr lang="en-US" dirty="0"/>
        </a:p>
      </dgm:t>
    </dgm:pt>
    <dgm:pt modelId="{DD2E343C-A961-4F24-A215-896412BDC8DA}" type="parTrans" cxnId="{A0EE1ACA-AFDE-4DEF-8C18-40F9617B14A0}">
      <dgm:prSet/>
      <dgm:spPr/>
      <dgm:t>
        <a:bodyPr/>
        <a:lstStyle/>
        <a:p>
          <a:endParaRPr lang="en-US"/>
        </a:p>
      </dgm:t>
    </dgm:pt>
    <dgm:pt modelId="{ACBD0A83-428E-47B0-87FA-AF275C135A2A}" type="sibTrans" cxnId="{A0EE1ACA-AFDE-4DEF-8C18-40F9617B14A0}">
      <dgm:prSet/>
      <dgm:spPr/>
      <dgm:t>
        <a:bodyPr/>
        <a:lstStyle/>
        <a:p>
          <a:endParaRPr lang="en-US"/>
        </a:p>
      </dgm:t>
    </dgm:pt>
    <dgm:pt modelId="{D57E413C-68F2-4C67-87DC-4D598ABDFEE9}">
      <dgm:prSet phldrT="[Text]"/>
      <dgm:spPr/>
      <dgm:t>
        <a:bodyPr/>
        <a:lstStyle/>
        <a:p>
          <a:r>
            <a:rPr lang="en-US" dirty="0" smtClean="0"/>
            <a:t>Providing &amp; sharing interdisciplinary &amp; departmental tools</a:t>
          </a:r>
          <a:endParaRPr lang="en-US" dirty="0"/>
        </a:p>
      </dgm:t>
    </dgm:pt>
    <dgm:pt modelId="{00957CBE-6686-4742-890A-C07ADE64E932}" type="parTrans" cxnId="{210BABD2-C44A-4731-8076-798B3FEB87D0}">
      <dgm:prSet/>
      <dgm:spPr/>
      <dgm:t>
        <a:bodyPr/>
        <a:lstStyle/>
        <a:p>
          <a:endParaRPr lang="en-US"/>
        </a:p>
      </dgm:t>
    </dgm:pt>
    <dgm:pt modelId="{88222371-A14E-4614-834F-F256547F494E}" type="sibTrans" cxnId="{210BABD2-C44A-4731-8076-798B3FEB87D0}">
      <dgm:prSet/>
      <dgm:spPr/>
      <dgm:t>
        <a:bodyPr/>
        <a:lstStyle/>
        <a:p>
          <a:endParaRPr lang="en-US"/>
        </a:p>
      </dgm:t>
    </dgm:pt>
    <dgm:pt modelId="{62EC0228-540B-4A7D-AC05-7227F4BC5457}">
      <dgm:prSet phldrT="[Text]"/>
      <dgm:spPr/>
      <dgm:t>
        <a:bodyPr/>
        <a:lstStyle/>
        <a:p>
          <a:r>
            <a:rPr lang="en-US" dirty="0" smtClean="0"/>
            <a:t>Partner with Human Resources and Administration</a:t>
          </a:r>
          <a:endParaRPr lang="en-US" dirty="0"/>
        </a:p>
      </dgm:t>
    </dgm:pt>
    <dgm:pt modelId="{142AA717-571B-4012-881F-D8541D971103}" type="parTrans" cxnId="{6CF3596F-EDDF-47C9-8BAE-F93E8C2CBC73}">
      <dgm:prSet/>
      <dgm:spPr/>
      <dgm:t>
        <a:bodyPr/>
        <a:lstStyle/>
        <a:p>
          <a:endParaRPr lang="en-US"/>
        </a:p>
      </dgm:t>
    </dgm:pt>
    <dgm:pt modelId="{A02F9651-AB7A-42D5-9F62-BB142312CFFD}" type="sibTrans" cxnId="{6CF3596F-EDDF-47C9-8BAE-F93E8C2CBC73}">
      <dgm:prSet/>
      <dgm:spPr/>
      <dgm:t>
        <a:bodyPr/>
        <a:lstStyle/>
        <a:p>
          <a:endParaRPr lang="en-US"/>
        </a:p>
      </dgm:t>
    </dgm:pt>
    <dgm:pt modelId="{CE28DB98-6DA0-4A4E-9CFA-5AA8F6384BF2}">
      <dgm:prSet phldrT="[Text]"/>
      <dgm:spPr/>
      <dgm:t>
        <a:bodyPr/>
        <a:lstStyle/>
        <a:p>
          <a:r>
            <a:rPr lang="en-US" dirty="0" smtClean="0"/>
            <a:t>Resource List for Support and Counseling (phone &amp; electronic)</a:t>
          </a:r>
          <a:endParaRPr lang="en-US" dirty="0"/>
        </a:p>
      </dgm:t>
    </dgm:pt>
    <dgm:pt modelId="{E205A1B4-FE3D-45D0-8044-57AEBEE65AFC}" type="parTrans" cxnId="{14DA6847-B73E-40F9-9385-88C7C945CA99}">
      <dgm:prSet/>
      <dgm:spPr/>
      <dgm:t>
        <a:bodyPr/>
        <a:lstStyle/>
        <a:p>
          <a:endParaRPr lang="en-US"/>
        </a:p>
      </dgm:t>
    </dgm:pt>
    <dgm:pt modelId="{D237BAB9-C626-42A1-AE0E-CF8B7446360B}" type="sibTrans" cxnId="{14DA6847-B73E-40F9-9385-88C7C945CA99}">
      <dgm:prSet/>
      <dgm:spPr/>
      <dgm:t>
        <a:bodyPr/>
        <a:lstStyle/>
        <a:p>
          <a:endParaRPr lang="en-US"/>
        </a:p>
      </dgm:t>
    </dgm:pt>
    <dgm:pt modelId="{31BACE44-BF33-4932-9186-74E063556FA4}">
      <dgm:prSet phldrT="[Text]"/>
      <dgm:spPr/>
      <dgm:t>
        <a:bodyPr/>
        <a:lstStyle/>
        <a:p>
          <a:r>
            <a:rPr lang="en-US" dirty="0" smtClean="0"/>
            <a:t>Team part of academic load</a:t>
          </a:r>
          <a:endParaRPr lang="en-US" dirty="0"/>
        </a:p>
      </dgm:t>
    </dgm:pt>
    <dgm:pt modelId="{C983DCE8-F624-4761-9026-032C53DE1921}" type="parTrans" cxnId="{923DABC8-388C-489B-9A9F-B7581633278E}">
      <dgm:prSet/>
      <dgm:spPr/>
      <dgm:t>
        <a:bodyPr/>
        <a:lstStyle/>
        <a:p>
          <a:endParaRPr lang="en-US"/>
        </a:p>
      </dgm:t>
    </dgm:pt>
    <dgm:pt modelId="{41246701-D857-4812-BFF6-B468353E52FC}" type="sibTrans" cxnId="{923DABC8-388C-489B-9A9F-B7581633278E}">
      <dgm:prSet/>
      <dgm:spPr/>
      <dgm:t>
        <a:bodyPr/>
        <a:lstStyle/>
        <a:p>
          <a:endParaRPr lang="en-US"/>
        </a:p>
      </dgm:t>
    </dgm:pt>
    <dgm:pt modelId="{FDC440F6-AC8C-43C7-8898-51D35A376A62}">
      <dgm:prSet phldrT="[Text]"/>
      <dgm:spPr/>
      <dgm:t>
        <a:bodyPr/>
        <a:lstStyle/>
        <a:p>
          <a:r>
            <a:rPr lang="en-US" dirty="0" smtClean="0"/>
            <a:t>Professional Presentations</a:t>
          </a:r>
          <a:endParaRPr lang="en-US" dirty="0"/>
        </a:p>
      </dgm:t>
    </dgm:pt>
    <dgm:pt modelId="{945B0D42-FDB4-4F2B-8D20-C101C9809D7C}" type="parTrans" cxnId="{A3E73565-B125-409F-AB7C-0E7744F2BE9D}">
      <dgm:prSet/>
      <dgm:spPr/>
      <dgm:t>
        <a:bodyPr/>
        <a:lstStyle/>
        <a:p>
          <a:endParaRPr lang="en-US"/>
        </a:p>
      </dgm:t>
    </dgm:pt>
    <dgm:pt modelId="{CF033E79-8240-4D7D-BFE1-5EEF4896359A}" type="sibTrans" cxnId="{A3E73565-B125-409F-AB7C-0E7744F2BE9D}">
      <dgm:prSet/>
      <dgm:spPr/>
      <dgm:t>
        <a:bodyPr/>
        <a:lstStyle/>
        <a:p>
          <a:endParaRPr lang="en-US"/>
        </a:p>
      </dgm:t>
    </dgm:pt>
    <dgm:pt modelId="{2F60FF8D-B23A-4F97-A978-397380AB428F}">
      <dgm:prSet phldrT="[Text]"/>
      <dgm:spPr/>
      <dgm:t>
        <a:bodyPr/>
        <a:lstStyle/>
        <a:p>
          <a:endParaRPr lang="en-US" dirty="0"/>
        </a:p>
      </dgm:t>
    </dgm:pt>
    <dgm:pt modelId="{297D7185-9D02-490C-AF65-7D2711C2F507}" type="parTrans" cxnId="{2CDED198-E71F-4445-A826-C6AEFD06A222}">
      <dgm:prSet/>
      <dgm:spPr/>
      <dgm:t>
        <a:bodyPr/>
        <a:lstStyle/>
        <a:p>
          <a:endParaRPr lang="en-US"/>
        </a:p>
      </dgm:t>
    </dgm:pt>
    <dgm:pt modelId="{48ADA666-26FD-44C3-B019-B2EA16457B3E}" type="sibTrans" cxnId="{2CDED198-E71F-4445-A826-C6AEFD06A222}">
      <dgm:prSet/>
      <dgm:spPr/>
      <dgm:t>
        <a:bodyPr/>
        <a:lstStyle/>
        <a:p>
          <a:endParaRPr lang="en-US"/>
        </a:p>
      </dgm:t>
    </dgm:pt>
    <dgm:pt modelId="{EE966CD0-68B3-4420-88B7-FAB15ABBDAFC}">
      <dgm:prSet phldrT="[Text]"/>
      <dgm:spPr/>
      <dgm:t>
        <a:bodyPr/>
        <a:lstStyle/>
        <a:p>
          <a:r>
            <a:rPr lang="en-US" dirty="0" smtClean="0"/>
            <a:t>Classroom behavior identification activities (beginning of course)</a:t>
          </a:r>
          <a:endParaRPr lang="en-US" dirty="0"/>
        </a:p>
      </dgm:t>
    </dgm:pt>
    <dgm:pt modelId="{AE143F89-2309-44A5-9237-197D4129ADA5}" type="parTrans" cxnId="{327B6746-D5C1-4BFF-840B-307AB601CF15}">
      <dgm:prSet/>
      <dgm:spPr/>
      <dgm:t>
        <a:bodyPr/>
        <a:lstStyle/>
        <a:p>
          <a:endParaRPr lang="en-US"/>
        </a:p>
      </dgm:t>
    </dgm:pt>
    <dgm:pt modelId="{94F2DC39-DAE5-4AA3-BE70-F0ECE3461E15}" type="sibTrans" cxnId="{327B6746-D5C1-4BFF-840B-307AB601CF15}">
      <dgm:prSet/>
      <dgm:spPr/>
      <dgm:t>
        <a:bodyPr/>
        <a:lstStyle/>
        <a:p>
          <a:endParaRPr lang="en-US"/>
        </a:p>
      </dgm:t>
    </dgm:pt>
    <dgm:pt modelId="{CE230046-BD37-430F-930C-C6509854E113}">
      <dgm:prSet phldrT="[Text]"/>
      <dgm:spPr/>
      <dgm:t>
        <a:bodyPr/>
        <a:lstStyle/>
        <a:p>
          <a:r>
            <a:rPr lang="en-US" dirty="0" smtClean="0"/>
            <a:t>Creating pamphlet for students and faculty (separate) – guide for how to work in teams</a:t>
          </a:r>
          <a:endParaRPr lang="en-US" dirty="0"/>
        </a:p>
      </dgm:t>
    </dgm:pt>
    <dgm:pt modelId="{6A10C339-C8DF-48AA-845C-8EA6589BC594}" type="parTrans" cxnId="{FEB17448-950E-4197-9D91-E0EEAAA497D6}">
      <dgm:prSet/>
      <dgm:spPr/>
      <dgm:t>
        <a:bodyPr/>
        <a:lstStyle/>
        <a:p>
          <a:endParaRPr lang="en-US"/>
        </a:p>
      </dgm:t>
    </dgm:pt>
    <dgm:pt modelId="{1712AF10-5DB5-4F83-8DCA-BC2671D3C979}" type="sibTrans" cxnId="{FEB17448-950E-4197-9D91-E0EEAAA497D6}">
      <dgm:prSet/>
      <dgm:spPr/>
      <dgm:t>
        <a:bodyPr/>
        <a:lstStyle/>
        <a:p>
          <a:endParaRPr lang="en-US"/>
        </a:p>
      </dgm:t>
    </dgm:pt>
    <dgm:pt modelId="{2289D9E0-CD2D-4996-BF35-1DC9422D12FD}">
      <dgm:prSet phldrT="[Text]"/>
      <dgm:spPr/>
      <dgm:t>
        <a:bodyPr/>
        <a:lstStyle/>
        <a:p>
          <a:r>
            <a:rPr lang="en-US" dirty="0" smtClean="0"/>
            <a:t>“Climatalog” provides examples of collaborative team activities to promote healthy </a:t>
          </a:r>
          <a:endParaRPr lang="en-US" dirty="0"/>
        </a:p>
      </dgm:t>
    </dgm:pt>
    <dgm:pt modelId="{76D1CBD6-4545-45AF-86FF-B5A0F160B27F}" type="parTrans" cxnId="{94042FE1-ABA1-41AE-8ED7-F2D5191B9CFC}">
      <dgm:prSet/>
      <dgm:spPr/>
      <dgm:t>
        <a:bodyPr/>
        <a:lstStyle/>
        <a:p>
          <a:endParaRPr lang="en-US"/>
        </a:p>
      </dgm:t>
    </dgm:pt>
    <dgm:pt modelId="{716D719D-3A0F-460B-ABBE-A49057B0E103}" type="sibTrans" cxnId="{94042FE1-ABA1-41AE-8ED7-F2D5191B9CFC}">
      <dgm:prSet/>
      <dgm:spPr/>
      <dgm:t>
        <a:bodyPr/>
        <a:lstStyle/>
        <a:p>
          <a:endParaRPr lang="en-US"/>
        </a:p>
      </dgm:t>
    </dgm:pt>
    <dgm:pt modelId="{ED226A32-38ED-4414-967E-31DB13146BB3}" type="pres">
      <dgm:prSet presAssocID="{CD9BFE9D-9D05-4F3E-9056-FCEA6D754DC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E1AF597-CE24-44B5-BB49-4354C8A7C941}" type="pres">
      <dgm:prSet presAssocID="{7312938B-9691-4AFF-8977-13EDD29D09A3}" presName="linNode" presStyleCnt="0"/>
      <dgm:spPr/>
    </dgm:pt>
    <dgm:pt modelId="{F952401F-F6B4-4756-BF93-650AAED0F781}" type="pres">
      <dgm:prSet presAssocID="{7312938B-9691-4AFF-8977-13EDD29D09A3}" presName="parentText" presStyleLbl="node1" presStyleIdx="0" presStyleCnt="3" custScaleX="5454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FEEEF4-1C8C-413A-A58C-2FC9C4EB0B9C}" type="pres">
      <dgm:prSet presAssocID="{7312938B-9691-4AFF-8977-13EDD29D09A3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4C7AF8-F1ED-4FDE-BF12-403FEBBBC437}" type="pres">
      <dgm:prSet presAssocID="{1BF7BE1F-A03C-4ED5-A8D4-C2B875D659F6}" presName="sp" presStyleCnt="0"/>
      <dgm:spPr/>
    </dgm:pt>
    <dgm:pt modelId="{89E8C2DC-3902-4DAD-AB6B-B14C3438C77A}" type="pres">
      <dgm:prSet presAssocID="{405B768F-4E0E-4BE1-9C4C-F38570866657}" presName="linNode" presStyleCnt="0"/>
      <dgm:spPr/>
    </dgm:pt>
    <dgm:pt modelId="{E8F43971-44AC-479E-A5ED-09497037EBBA}" type="pres">
      <dgm:prSet presAssocID="{405B768F-4E0E-4BE1-9C4C-F38570866657}" presName="parentText" presStyleLbl="node1" presStyleIdx="1" presStyleCnt="3" custScaleX="5377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499558-6CB8-4BD4-BE67-9498A44674AF}" type="pres">
      <dgm:prSet presAssocID="{405B768F-4E0E-4BE1-9C4C-F38570866657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099CB0-185D-4634-B358-B42D5D2208CE}" type="pres">
      <dgm:prSet presAssocID="{DFE0A436-7845-436D-B3CA-22DE90A82A0B}" presName="sp" presStyleCnt="0"/>
      <dgm:spPr/>
    </dgm:pt>
    <dgm:pt modelId="{903CCC47-D665-421E-9D02-09664572D79C}" type="pres">
      <dgm:prSet presAssocID="{55DC31F1-AAF3-4241-BE5C-0862BFB2867C}" presName="linNode" presStyleCnt="0"/>
      <dgm:spPr/>
    </dgm:pt>
    <dgm:pt modelId="{CC6B061D-AEBD-457D-B9E6-73AA30ABEA17}" type="pres">
      <dgm:prSet presAssocID="{55DC31F1-AAF3-4241-BE5C-0862BFB2867C}" presName="parentText" presStyleLbl="node1" presStyleIdx="2" presStyleCnt="3" custScaleX="5873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922EE9-D0D0-487B-8DBB-6BBD0C96D083}" type="pres">
      <dgm:prSet presAssocID="{55DC31F1-AAF3-4241-BE5C-0862BFB2867C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6413D1B-77BB-496A-96EA-4E9F4B118AA8}" type="presOf" srcId="{7312938B-9691-4AFF-8977-13EDD29D09A3}" destId="{F952401F-F6B4-4756-BF93-650AAED0F781}" srcOrd="0" destOrd="0" presId="urn:microsoft.com/office/officeart/2005/8/layout/vList5"/>
    <dgm:cxn modelId="{02038D85-7CCC-456D-9EE6-C78A565624CC}" type="presOf" srcId="{2289D9E0-CD2D-4996-BF35-1DC9422D12FD}" destId="{30922EE9-D0D0-487B-8DBB-6BBD0C96D083}" srcOrd="0" destOrd="4" presId="urn:microsoft.com/office/officeart/2005/8/layout/vList5"/>
    <dgm:cxn modelId="{2CDED198-E71F-4445-A826-C6AEFD06A222}" srcId="{55DC31F1-AAF3-4241-BE5C-0862BFB2867C}" destId="{2F60FF8D-B23A-4F97-A978-397380AB428F}" srcOrd="5" destOrd="0" parTransId="{297D7185-9D02-490C-AF65-7D2711C2F507}" sibTransId="{48ADA666-26FD-44C3-B019-B2EA16457B3E}"/>
    <dgm:cxn modelId="{85609126-23B9-4DC6-BED1-E63F87A40326}" srcId="{CD9BFE9D-9D05-4F3E-9056-FCEA6D754DCB}" destId="{55DC31F1-AAF3-4241-BE5C-0862BFB2867C}" srcOrd="2" destOrd="0" parTransId="{36966D3A-0698-4F60-9FB2-7D66D7BFD9BC}" sibTransId="{3CDC1DF9-F98E-4DDA-B5C9-F768FA8B0A6C}"/>
    <dgm:cxn modelId="{0A01B206-FE1F-4A58-99CC-18E26C6545EE}" srcId="{CD9BFE9D-9D05-4F3E-9056-FCEA6D754DCB}" destId="{7312938B-9691-4AFF-8977-13EDD29D09A3}" srcOrd="0" destOrd="0" parTransId="{A7B320CB-06C0-43EC-B852-FA77AE57E56C}" sibTransId="{1BF7BE1F-A03C-4ED5-A8D4-C2B875D659F6}"/>
    <dgm:cxn modelId="{D16F03CC-7CCB-4D7F-ACAE-5EE524D46B9A}" type="presOf" srcId="{2232E678-0D12-40DD-A32D-1CDB04C04D80}" destId="{30922EE9-D0D0-487B-8DBB-6BBD0C96D083}" srcOrd="0" destOrd="0" presId="urn:microsoft.com/office/officeart/2005/8/layout/vList5"/>
    <dgm:cxn modelId="{1769E1BA-49DF-48FC-9BCC-52C63975559F}" type="presOf" srcId="{CE28DB98-6DA0-4A4E-9CFA-5AA8F6384BF2}" destId="{FB499558-6CB8-4BD4-BE67-9498A44674AF}" srcOrd="0" destOrd="6" presId="urn:microsoft.com/office/officeart/2005/8/layout/vList5"/>
    <dgm:cxn modelId="{F7EB815C-FB54-4A1B-AB0C-1C6359F5725D}" type="presOf" srcId="{D57E413C-68F2-4C67-87DC-4D598ABDFEE9}" destId="{FB499558-6CB8-4BD4-BE67-9498A44674AF}" srcOrd="0" destOrd="5" presId="urn:microsoft.com/office/officeart/2005/8/layout/vList5"/>
    <dgm:cxn modelId="{C3F7B655-5F44-4355-A02C-334546D24BAE}" srcId="{7312938B-9691-4AFF-8977-13EDD29D09A3}" destId="{9EE4B1E3-2DED-4A22-9CCB-6BC8B6EC7EA5}" srcOrd="2" destOrd="0" parTransId="{5A7BD630-2A59-4F1A-A06E-4885EE7DC31F}" sibTransId="{4CA2FE6B-266B-40EB-982A-0ED160EB0375}"/>
    <dgm:cxn modelId="{A27C3CE8-326C-4B09-96BA-AA3D4E57629D}" srcId="{55DC31F1-AAF3-4241-BE5C-0862BFB2867C}" destId="{2232E678-0D12-40DD-A32D-1CDB04C04D80}" srcOrd="0" destOrd="0" parTransId="{A709BD03-0BAA-4577-A270-F5B9522307E6}" sibTransId="{B8FDD9E5-679C-405E-A8A0-8C6001FFD391}"/>
    <dgm:cxn modelId="{E6398DB4-3B67-48A0-AAFE-CFCFF8331DC4}" type="presOf" srcId="{2F60FF8D-B23A-4F97-A978-397380AB428F}" destId="{30922EE9-D0D0-487B-8DBB-6BBD0C96D083}" srcOrd="0" destOrd="5" presId="urn:microsoft.com/office/officeart/2005/8/layout/vList5"/>
    <dgm:cxn modelId="{27DA4F16-9E55-4721-8158-E88B13BEAE6B}" type="presOf" srcId="{CD9BFE9D-9D05-4F3E-9056-FCEA6D754DCB}" destId="{ED226A32-38ED-4414-967E-31DB13146BB3}" srcOrd="0" destOrd="0" presId="urn:microsoft.com/office/officeart/2005/8/layout/vList5"/>
    <dgm:cxn modelId="{3C5BD3B7-0015-4EB2-BF68-AE50356645A1}" type="presOf" srcId="{0662CB74-5082-44C6-9766-00AB5218A1B0}" destId="{FB499558-6CB8-4BD4-BE67-9498A44674AF}" srcOrd="0" destOrd="2" presId="urn:microsoft.com/office/officeart/2005/8/layout/vList5"/>
    <dgm:cxn modelId="{923DABC8-388C-489B-9A9F-B7581633278E}" srcId="{405B768F-4E0E-4BE1-9C4C-F38570866657}" destId="{31BACE44-BF33-4932-9186-74E063556FA4}" srcOrd="1" destOrd="0" parTransId="{C983DCE8-F624-4761-9026-032C53DE1921}" sibTransId="{41246701-D857-4812-BFF6-B468353E52FC}"/>
    <dgm:cxn modelId="{FEB17448-950E-4197-9D91-E0EEAAA497D6}" srcId="{55DC31F1-AAF3-4241-BE5C-0862BFB2867C}" destId="{CE230046-BD37-430F-930C-C6509854E113}" srcOrd="3" destOrd="0" parTransId="{6A10C339-C8DF-48AA-845C-8EA6589BC594}" sibTransId="{1712AF10-5DB5-4F83-8DCA-BC2671D3C979}"/>
    <dgm:cxn modelId="{C6C97128-E03C-4699-A5A2-01F94A03331F}" srcId="{405B768F-4E0E-4BE1-9C4C-F38570866657}" destId="{0662CB74-5082-44C6-9766-00AB5218A1B0}" srcOrd="2" destOrd="0" parTransId="{33874560-1F10-437D-80BB-706CDF1EC33E}" sibTransId="{06E2C068-53E9-49CB-B1CC-E95DC851BA18}"/>
    <dgm:cxn modelId="{4E00C016-87A9-466C-A1B9-953B7ABDFF5A}" type="presOf" srcId="{EC293C06-ABA9-49E2-9D47-2B642AD81CB9}" destId="{FB499558-6CB8-4BD4-BE67-9498A44674AF}" srcOrd="0" destOrd="0" presId="urn:microsoft.com/office/officeart/2005/8/layout/vList5"/>
    <dgm:cxn modelId="{A0EE1ACA-AFDE-4DEF-8C18-40F9617B14A0}" srcId="{7312938B-9691-4AFF-8977-13EDD29D09A3}" destId="{D8AB45DB-A715-442C-AD4F-F3F1DDF70915}" srcOrd="4" destOrd="0" parTransId="{DD2E343C-A961-4F24-A215-896412BDC8DA}" sibTransId="{ACBD0A83-428E-47B0-87FA-AF275C135A2A}"/>
    <dgm:cxn modelId="{FB7CA818-218D-41A4-A580-C4532CE99FEA}" srcId="{405B768F-4E0E-4BE1-9C4C-F38570866657}" destId="{EC293C06-ABA9-49E2-9D47-2B642AD81CB9}" srcOrd="0" destOrd="0" parTransId="{5783C68B-E52D-43EA-A4F3-79BF8926A477}" sibTransId="{68669953-1A75-4FD2-ABD8-BA78CE33BBD7}"/>
    <dgm:cxn modelId="{327B6746-D5C1-4BFF-840B-307AB601CF15}" srcId="{55DC31F1-AAF3-4241-BE5C-0862BFB2867C}" destId="{EE966CD0-68B3-4420-88B7-FAB15ABBDAFC}" srcOrd="2" destOrd="0" parTransId="{AE143F89-2309-44A5-9237-197D4129ADA5}" sibTransId="{94F2DC39-DAE5-4AA3-BE70-F0ECE3461E15}"/>
    <dgm:cxn modelId="{A3E73565-B125-409F-AB7C-0E7744F2BE9D}" srcId="{7312938B-9691-4AFF-8977-13EDD29D09A3}" destId="{FDC440F6-AC8C-43C7-8898-51D35A376A62}" srcOrd="1" destOrd="0" parTransId="{945B0D42-FDB4-4F2B-8D20-C101C9809D7C}" sibTransId="{CF033E79-8240-4D7D-BFE1-5EEF4896359A}"/>
    <dgm:cxn modelId="{02A04B75-3242-40F5-9A59-CA21285DDE15}" type="presOf" srcId="{CE230046-BD37-430F-930C-C6509854E113}" destId="{30922EE9-D0D0-487B-8DBB-6BBD0C96D083}" srcOrd="0" destOrd="3" presId="urn:microsoft.com/office/officeart/2005/8/layout/vList5"/>
    <dgm:cxn modelId="{4D46B89B-F4EB-4689-AB3A-E6F4E7F1C033}" type="presOf" srcId="{EE966CD0-68B3-4420-88B7-FAB15ABBDAFC}" destId="{30922EE9-D0D0-487B-8DBB-6BBD0C96D083}" srcOrd="0" destOrd="2" presId="urn:microsoft.com/office/officeart/2005/8/layout/vList5"/>
    <dgm:cxn modelId="{D4867FC2-E58A-43BC-8441-3A52B061CF2A}" type="presOf" srcId="{FFA1BBA7-EBBD-4057-B265-18376FC139EF}" destId="{BDFEEEF4-1C8C-413A-A58C-2FC9C4EB0B9C}" srcOrd="0" destOrd="0" presId="urn:microsoft.com/office/officeart/2005/8/layout/vList5"/>
    <dgm:cxn modelId="{29624A92-4FE2-4CEB-A05E-3CF65F1FB070}" srcId="{55DC31F1-AAF3-4241-BE5C-0862BFB2867C}" destId="{08F4198C-E7EA-4ED0-8040-1BAFB0C792E7}" srcOrd="1" destOrd="0" parTransId="{55CB4987-E793-4F97-B7A1-174BF97113B8}" sibTransId="{FE12EE61-4AE2-4157-94B2-496CB488F013}"/>
    <dgm:cxn modelId="{75DB9875-3B06-41B0-986E-505B4D5278A0}" type="presOf" srcId="{FDC440F6-AC8C-43C7-8898-51D35A376A62}" destId="{BDFEEEF4-1C8C-413A-A58C-2FC9C4EB0B9C}" srcOrd="0" destOrd="1" presId="urn:microsoft.com/office/officeart/2005/8/layout/vList5"/>
    <dgm:cxn modelId="{14DA6847-B73E-40F9-9385-88C7C945CA99}" srcId="{405B768F-4E0E-4BE1-9C4C-F38570866657}" destId="{CE28DB98-6DA0-4A4E-9CFA-5AA8F6384BF2}" srcOrd="6" destOrd="0" parTransId="{E205A1B4-FE3D-45D0-8044-57AEBEE65AFC}" sibTransId="{D237BAB9-C626-42A1-AE0E-CF8B7446360B}"/>
    <dgm:cxn modelId="{7AD142DB-78F9-4844-85C5-4E00184C740D}" type="presOf" srcId="{C548CC59-3FC4-47BE-BEAF-4A565ED05D24}" destId="{FB499558-6CB8-4BD4-BE67-9498A44674AF}" srcOrd="0" destOrd="4" presId="urn:microsoft.com/office/officeart/2005/8/layout/vList5"/>
    <dgm:cxn modelId="{6843A468-B163-4ABF-9936-01F2C1C8C3EA}" type="presOf" srcId="{405B768F-4E0E-4BE1-9C4C-F38570866657}" destId="{E8F43971-44AC-479E-A5ED-09497037EBBA}" srcOrd="0" destOrd="0" presId="urn:microsoft.com/office/officeart/2005/8/layout/vList5"/>
    <dgm:cxn modelId="{A91CC3EA-FCC3-48CB-82E1-C3F4D7AF0B59}" type="presOf" srcId="{55DC31F1-AAF3-4241-BE5C-0862BFB2867C}" destId="{CC6B061D-AEBD-457D-B9E6-73AA30ABEA17}" srcOrd="0" destOrd="0" presId="urn:microsoft.com/office/officeart/2005/8/layout/vList5"/>
    <dgm:cxn modelId="{96512DAD-BE77-4E2E-B6DB-A98C66205137}" srcId="{7312938B-9691-4AFF-8977-13EDD29D09A3}" destId="{FFA1BBA7-EBBD-4057-B265-18376FC139EF}" srcOrd="0" destOrd="0" parTransId="{A83A15ED-179E-4415-B03D-F985AE873A93}" sibTransId="{A8D4604B-49E1-404A-B6D8-1E20181DA8E7}"/>
    <dgm:cxn modelId="{BF1A1C70-6AC6-44EA-B8FD-D9831F57D41C}" type="presOf" srcId="{9EE4B1E3-2DED-4A22-9CCB-6BC8B6EC7EA5}" destId="{BDFEEEF4-1C8C-413A-A58C-2FC9C4EB0B9C}" srcOrd="0" destOrd="2" presId="urn:microsoft.com/office/officeart/2005/8/layout/vList5"/>
    <dgm:cxn modelId="{F74C1E6D-8241-4EDD-A1F5-751969E79C82}" srcId="{7312938B-9691-4AFF-8977-13EDD29D09A3}" destId="{3F5DB4A4-70EB-483B-B1D4-3E9B84702C2E}" srcOrd="3" destOrd="0" parTransId="{3DC4B17D-2FBC-4987-8C6E-88ED25F49387}" sibTransId="{48E3C7A1-6967-4C61-9A0A-DBD093D65021}"/>
    <dgm:cxn modelId="{94042FE1-ABA1-41AE-8ED7-F2D5191B9CFC}" srcId="{55DC31F1-AAF3-4241-BE5C-0862BFB2867C}" destId="{2289D9E0-CD2D-4996-BF35-1DC9422D12FD}" srcOrd="4" destOrd="0" parTransId="{76D1CBD6-4545-45AF-86FF-B5A0F160B27F}" sibTransId="{716D719D-3A0F-460B-ABBE-A49057B0E103}"/>
    <dgm:cxn modelId="{D9FD2711-17A1-41FE-A7C8-B588E71BBCD3}" type="presOf" srcId="{D8AB45DB-A715-442C-AD4F-F3F1DDF70915}" destId="{BDFEEEF4-1C8C-413A-A58C-2FC9C4EB0B9C}" srcOrd="0" destOrd="4" presId="urn:microsoft.com/office/officeart/2005/8/layout/vList5"/>
    <dgm:cxn modelId="{1D80C06A-ACEC-4C97-BD6B-C5BB4DD72DB1}" srcId="{405B768F-4E0E-4BE1-9C4C-F38570866657}" destId="{C548CC59-3FC4-47BE-BEAF-4A565ED05D24}" srcOrd="4" destOrd="0" parTransId="{150D1565-82C9-4CA0-8A45-B869A2C9CEE4}" sibTransId="{92696A7F-9993-4E99-9E84-AB3882201F67}"/>
    <dgm:cxn modelId="{1186CC7E-9039-470E-9910-C085B60FAAD9}" srcId="{CD9BFE9D-9D05-4F3E-9056-FCEA6D754DCB}" destId="{405B768F-4E0E-4BE1-9C4C-F38570866657}" srcOrd="1" destOrd="0" parTransId="{93D86D2B-E067-491E-9ECE-1DB6D176724D}" sibTransId="{DFE0A436-7845-436D-B3CA-22DE90A82A0B}"/>
    <dgm:cxn modelId="{8B4C7823-EFE7-4106-9798-08FECCF3B4C8}" type="presOf" srcId="{3F5DB4A4-70EB-483B-B1D4-3E9B84702C2E}" destId="{BDFEEEF4-1C8C-413A-A58C-2FC9C4EB0B9C}" srcOrd="0" destOrd="3" presId="urn:microsoft.com/office/officeart/2005/8/layout/vList5"/>
    <dgm:cxn modelId="{210BABD2-C44A-4731-8076-798B3FEB87D0}" srcId="{405B768F-4E0E-4BE1-9C4C-F38570866657}" destId="{D57E413C-68F2-4C67-87DC-4D598ABDFEE9}" srcOrd="5" destOrd="0" parTransId="{00957CBE-6686-4742-890A-C07ADE64E932}" sibTransId="{88222371-A14E-4614-834F-F256547F494E}"/>
    <dgm:cxn modelId="{4F468397-6537-4D24-AA1B-99E89DA59F75}" type="presOf" srcId="{62EC0228-540B-4A7D-AC05-7227F4BC5457}" destId="{FB499558-6CB8-4BD4-BE67-9498A44674AF}" srcOrd="0" destOrd="3" presId="urn:microsoft.com/office/officeart/2005/8/layout/vList5"/>
    <dgm:cxn modelId="{6CF3596F-EDDF-47C9-8BAE-F93E8C2CBC73}" srcId="{405B768F-4E0E-4BE1-9C4C-F38570866657}" destId="{62EC0228-540B-4A7D-AC05-7227F4BC5457}" srcOrd="3" destOrd="0" parTransId="{142AA717-571B-4012-881F-D8541D971103}" sibTransId="{A02F9651-AB7A-42D5-9F62-BB142312CFFD}"/>
    <dgm:cxn modelId="{D274F128-8837-4BA7-9FAF-CB3D9A7E9687}" type="presOf" srcId="{31BACE44-BF33-4932-9186-74E063556FA4}" destId="{FB499558-6CB8-4BD4-BE67-9498A44674AF}" srcOrd="0" destOrd="1" presId="urn:microsoft.com/office/officeart/2005/8/layout/vList5"/>
    <dgm:cxn modelId="{7D50714A-92A2-4225-8BD8-B52D2ED5DB42}" type="presOf" srcId="{08F4198C-E7EA-4ED0-8040-1BAFB0C792E7}" destId="{30922EE9-D0D0-487B-8DBB-6BBD0C96D083}" srcOrd="0" destOrd="1" presId="urn:microsoft.com/office/officeart/2005/8/layout/vList5"/>
    <dgm:cxn modelId="{18C74406-70E5-4FEC-8A09-73B93656210B}" type="presParOf" srcId="{ED226A32-38ED-4414-967E-31DB13146BB3}" destId="{4E1AF597-CE24-44B5-BB49-4354C8A7C941}" srcOrd="0" destOrd="0" presId="urn:microsoft.com/office/officeart/2005/8/layout/vList5"/>
    <dgm:cxn modelId="{2B0181AF-6544-4B07-9F5D-7C0E0EAB5109}" type="presParOf" srcId="{4E1AF597-CE24-44B5-BB49-4354C8A7C941}" destId="{F952401F-F6B4-4756-BF93-650AAED0F781}" srcOrd="0" destOrd="0" presId="urn:microsoft.com/office/officeart/2005/8/layout/vList5"/>
    <dgm:cxn modelId="{D00A00EE-11DA-4E9A-ACEA-B133E71FEF54}" type="presParOf" srcId="{4E1AF597-CE24-44B5-BB49-4354C8A7C941}" destId="{BDFEEEF4-1C8C-413A-A58C-2FC9C4EB0B9C}" srcOrd="1" destOrd="0" presId="urn:microsoft.com/office/officeart/2005/8/layout/vList5"/>
    <dgm:cxn modelId="{A7E493DB-42F2-4903-8D8F-40B764B7DEEA}" type="presParOf" srcId="{ED226A32-38ED-4414-967E-31DB13146BB3}" destId="{F54C7AF8-F1ED-4FDE-BF12-403FEBBBC437}" srcOrd="1" destOrd="0" presId="urn:microsoft.com/office/officeart/2005/8/layout/vList5"/>
    <dgm:cxn modelId="{E140E9D5-0FCA-41C1-A649-B7B6B5A82811}" type="presParOf" srcId="{ED226A32-38ED-4414-967E-31DB13146BB3}" destId="{89E8C2DC-3902-4DAD-AB6B-B14C3438C77A}" srcOrd="2" destOrd="0" presId="urn:microsoft.com/office/officeart/2005/8/layout/vList5"/>
    <dgm:cxn modelId="{83010FEE-64A5-4DA8-8F01-537FA7D6D633}" type="presParOf" srcId="{89E8C2DC-3902-4DAD-AB6B-B14C3438C77A}" destId="{E8F43971-44AC-479E-A5ED-09497037EBBA}" srcOrd="0" destOrd="0" presId="urn:microsoft.com/office/officeart/2005/8/layout/vList5"/>
    <dgm:cxn modelId="{9EB074AE-87F7-458C-BAEB-7BE2FF9A6947}" type="presParOf" srcId="{89E8C2DC-3902-4DAD-AB6B-B14C3438C77A}" destId="{FB499558-6CB8-4BD4-BE67-9498A44674AF}" srcOrd="1" destOrd="0" presId="urn:microsoft.com/office/officeart/2005/8/layout/vList5"/>
    <dgm:cxn modelId="{81DB5E69-6422-40E8-87AE-A7DCFF974433}" type="presParOf" srcId="{ED226A32-38ED-4414-967E-31DB13146BB3}" destId="{4C099CB0-185D-4634-B358-B42D5D2208CE}" srcOrd="3" destOrd="0" presId="urn:microsoft.com/office/officeart/2005/8/layout/vList5"/>
    <dgm:cxn modelId="{4664EA08-7485-4C64-95A0-F80AD458AB1F}" type="presParOf" srcId="{ED226A32-38ED-4414-967E-31DB13146BB3}" destId="{903CCC47-D665-421E-9D02-09664572D79C}" srcOrd="4" destOrd="0" presId="urn:microsoft.com/office/officeart/2005/8/layout/vList5"/>
    <dgm:cxn modelId="{58060290-DCBC-4939-8A11-5DC88A7020A5}" type="presParOf" srcId="{903CCC47-D665-421E-9D02-09664572D79C}" destId="{CC6B061D-AEBD-457D-B9E6-73AA30ABEA17}" srcOrd="0" destOrd="0" presId="urn:microsoft.com/office/officeart/2005/8/layout/vList5"/>
    <dgm:cxn modelId="{95E74F7A-EAA4-4DCD-B4B0-35DC5240EA52}" type="presParOf" srcId="{903CCC47-D665-421E-9D02-09664572D79C}" destId="{30922EE9-D0D0-487B-8DBB-6BBD0C96D08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23C081-0038-4C70-ABA5-B42D7FF969F3}">
      <dsp:nvSpPr>
        <dsp:cNvPr id="0" name=""/>
        <dsp:cNvSpPr/>
      </dsp:nvSpPr>
      <dsp:spPr>
        <a:xfrm>
          <a:off x="0" y="0"/>
          <a:ext cx="5608320" cy="3505200"/>
        </a:xfrm>
        <a:prstGeom prst="swooshArrow">
          <a:avLst>
            <a:gd name="adj1" fmla="val 25000"/>
            <a:gd name="adj2" fmla="val 25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5EC672-A5DF-455E-ACFB-0A04EC05C7A6}">
      <dsp:nvSpPr>
        <dsp:cNvPr id="0" name=""/>
        <dsp:cNvSpPr/>
      </dsp:nvSpPr>
      <dsp:spPr>
        <a:xfrm>
          <a:off x="964903" y="2419289"/>
          <a:ext cx="145816" cy="145816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BAD5B1-4474-491D-B636-6EA8E5D53CE3}">
      <dsp:nvSpPr>
        <dsp:cNvPr id="0" name=""/>
        <dsp:cNvSpPr/>
      </dsp:nvSpPr>
      <dsp:spPr>
        <a:xfrm>
          <a:off x="720267" y="2492197"/>
          <a:ext cx="1941826" cy="10130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7265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rgbClr val="00B0F0"/>
              </a:solidFill>
            </a:rPr>
            <a:t>Personal Life Experiences</a:t>
          </a:r>
          <a:endParaRPr lang="en-US" sz="2000" kern="1200" dirty="0">
            <a:solidFill>
              <a:srgbClr val="00B0F0"/>
            </a:solidFill>
          </a:endParaRPr>
        </a:p>
      </dsp:txBody>
      <dsp:txXfrm>
        <a:off x="720267" y="2492197"/>
        <a:ext cx="1941826" cy="1013002"/>
      </dsp:txXfrm>
    </dsp:sp>
    <dsp:sp modelId="{88BE1F74-61AB-4D28-AA71-9AD0A236C13C}">
      <dsp:nvSpPr>
        <dsp:cNvPr id="0" name=""/>
        <dsp:cNvSpPr/>
      </dsp:nvSpPr>
      <dsp:spPr>
        <a:xfrm>
          <a:off x="2252012" y="1466575"/>
          <a:ext cx="263591" cy="263591"/>
        </a:xfrm>
        <a:prstGeom prst="ellipse">
          <a:avLst/>
        </a:prstGeom>
        <a:solidFill>
          <a:schemeClr val="accent4">
            <a:hueOff val="-1028578"/>
            <a:satOff val="-2845"/>
            <a:lumOff val="1765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9647BF-E34F-4D66-BC8A-223DA18B9BD5}">
      <dsp:nvSpPr>
        <dsp:cNvPr id="0" name=""/>
        <dsp:cNvSpPr/>
      </dsp:nvSpPr>
      <dsp:spPr>
        <a:xfrm>
          <a:off x="2176295" y="1598371"/>
          <a:ext cx="1963459" cy="19068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671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rgbClr val="00B0F0"/>
              </a:solidFill>
            </a:rPr>
            <a:t>First Professional Degree</a:t>
          </a:r>
          <a:endParaRPr lang="en-US" sz="2000" kern="1200" dirty="0">
            <a:solidFill>
              <a:srgbClr val="00B0F0"/>
            </a:solidFill>
          </a:endParaRPr>
        </a:p>
      </dsp:txBody>
      <dsp:txXfrm>
        <a:off x="2176295" y="1598371"/>
        <a:ext cx="1963459" cy="1906828"/>
      </dsp:txXfrm>
    </dsp:sp>
    <dsp:sp modelId="{E639C2D7-4964-486B-B1FC-BC4183AEEFEA}">
      <dsp:nvSpPr>
        <dsp:cNvPr id="0" name=""/>
        <dsp:cNvSpPr/>
      </dsp:nvSpPr>
      <dsp:spPr>
        <a:xfrm>
          <a:off x="3799909" y="886815"/>
          <a:ext cx="364540" cy="364540"/>
        </a:xfrm>
        <a:prstGeom prst="ellipse">
          <a:avLst/>
        </a:prstGeom>
        <a:solidFill>
          <a:schemeClr val="accent4">
            <a:hueOff val="-2057156"/>
            <a:satOff val="-5690"/>
            <a:lumOff val="353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4B47A0-CDD7-4E80-8AB7-FFA5097B861F}">
      <dsp:nvSpPr>
        <dsp:cNvPr id="0" name=""/>
        <dsp:cNvSpPr/>
      </dsp:nvSpPr>
      <dsp:spPr>
        <a:xfrm>
          <a:off x="3643448" y="1069085"/>
          <a:ext cx="2528751" cy="24361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3163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 dirty="0" smtClean="0">
              <a:solidFill>
                <a:srgbClr val="00B0F0"/>
              </a:solidFill>
            </a:rPr>
            <a:t>First Year of Professional Employment</a:t>
          </a:r>
          <a:endParaRPr lang="en-US" sz="2000" b="0" kern="1200" dirty="0">
            <a:solidFill>
              <a:srgbClr val="00B0F0"/>
            </a:solidFill>
          </a:endParaRPr>
        </a:p>
      </dsp:txBody>
      <dsp:txXfrm>
        <a:off x="3643448" y="1069085"/>
        <a:ext cx="2528751" cy="243611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5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58AABFC0-9241-406E-A5F6-FC68D97200A1}" type="datetimeFigureOut">
              <a:rPr lang="en-US" smtClean="0"/>
              <a:t>10/30/2011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r>
              <a:rPr lang="en-US" dirty="0" smtClean="0"/>
              <a:t>Schoon &amp; Dols, Civility versus Incivility - Strategies to Promote a Healthy Workplace Community, APHA,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5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5075B997-B964-48DF-8B9D-CA7EF19EA3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926489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705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DF547779-E0FA-43FA-B3F1-082F0C9F892B}" type="datetimeFigureOut">
              <a:rPr lang="en-US" smtClean="0"/>
              <a:t>10/30/2011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1675"/>
            <a:ext cx="4683125" cy="3511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936" tIns="46968" rIns="93936" bIns="46968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7708" y="4447461"/>
            <a:ext cx="5661660" cy="4213384"/>
          </a:xfrm>
          <a:prstGeom prst="rect">
            <a:avLst/>
          </a:prstGeom>
        </p:spPr>
        <p:txBody>
          <a:bodyPr vert="horz" lIns="93936" tIns="46968" rIns="93936" bIns="46968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r>
              <a:rPr lang="en-US" dirty="0" smtClean="0"/>
              <a:t>Schoon &amp; Dols, Civility versus Incivility - Strategies to Promote a Healthy Workplace Community, APHA, 2011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705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77CAA753-F253-43C8-8D47-FDFC89A2B2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60285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CAA753-F253-43C8-8D47-FDFC89A2B208}" type="slidenum">
              <a:rPr lang="en-US" smtClean="0"/>
              <a:t>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Schoon &amp; Dols, Civility versus Incivility - Strategies to Promote a Healthy Workplace Community, APHA, 2011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2162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869F68B-750B-4E3C-97A3-B92503339F39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Schoon &amp; Dols, Civility versus Incivility - Strategies to Promote a Healthy Workplace Community, APHA, 2011</a:t>
            </a:r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9848B14-53E3-4588-A06F-7BE7E8736BCF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Schoon &amp; Dols, Civility versus Incivility - Strategies to Promote a Healthy Workplace Community, APHA, 2011</a:t>
            </a:r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Schoon &amp; Dols, Civility versus Incivility - Strategies to Promote a Healthy Workplace Community, APHA,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CAA753-F253-43C8-8D47-FDFC89A2B208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60200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70D65-7F9F-436C-9044-4FBDEA3BD592}" type="datetimeFigureOut">
              <a:rPr lang="en-US" smtClean="0"/>
              <a:t>10/30/2011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43EB9-A891-4F98-8355-9A192108128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70D65-7F9F-436C-9044-4FBDEA3BD592}" type="datetimeFigureOut">
              <a:rPr lang="en-US" smtClean="0"/>
              <a:t>10/30/2011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43EB9-A891-4F98-8355-9A192108128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70D65-7F9F-436C-9044-4FBDEA3BD592}" type="datetimeFigureOut">
              <a:rPr lang="en-US" smtClean="0"/>
              <a:t>10/30/2011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43EB9-A891-4F98-8355-9A192108128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70D65-7F9F-436C-9044-4FBDEA3BD592}" type="datetimeFigureOut">
              <a:rPr lang="en-US" smtClean="0"/>
              <a:t>10/30/2011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43EB9-A891-4F98-8355-9A192108128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2" y="1812927"/>
            <a:ext cx="34712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280" y="1812927"/>
            <a:ext cx="347127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70D65-7F9F-436C-9044-4FBDEA3BD592}" type="datetimeFigureOut">
              <a:rPr lang="en-US" smtClean="0"/>
              <a:t>10/30/2011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43EB9-A891-4F98-8355-9A192108128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70D65-7F9F-436C-9044-4FBDEA3BD592}" type="datetimeFigureOut">
              <a:rPr lang="en-US" smtClean="0"/>
              <a:t>10/30/2011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43EB9-A891-4F98-8355-9A192108128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70D65-7F9F-436C-9044-4FBDEA3BD592}" type="datetimeFigureOut">
              <a:rPr lang="en-US" smtClean="0"/>
              <a:t>10/30/2011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43EB9-A891-4F98-8355-9A192108128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70D65-7F9F-436C-9044-4FBDEA3BD592}" type="datetimeFigureOut">
              <a:rPr lang="en-US" smtClean="0"/>
              <a:t>10/30/2011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43EB9-A891-4F98-8355-9A192108128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1387058"/>
            <a:ext cx="3297953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3" y="2500312"/>
            <a:ext cx="3297954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70D65-7F9F-436C-9044-4FBDEA3BD592}" type="datetimeFigureOut">
              <a:rPr lang="en-US" smtClean="0"/>
              <a:t>10/30/2011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43EB9-A891-4F98-8355-9A192108128C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4516154" y="994387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674192" y="1601512"/>
            <a:ext cx="3429000" cy="3429000"/>
          </a:xfrm>
          <a:prstGeom prst="ellipse">
            <a:avLst/>
          </a:prstGeom>
          <a:ln w="76200"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70D65-7F9F-436C-9044-4FBDEA3BD592}" type="datetimeFigureOut">
              <a:rPr lang="en-US" smtClean="0"/>
              <a:t>10/30/2011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43EB9-A891-4F98-8355-9A192108128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70D65-7F9F-436C-9044-4FBDEA3BD592}" type="datetimeFigureOut">
              <a:rPr lang="en-US" smtClean="0"/>
              <a:t>10/30/2011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43EB9-A891-4F98-8355-9A192108128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9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F690C6-6544-4A2E-B293-D6A36400BA5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426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Oval 55"/>
          <p:cNvSpPr>
            <a:spLocks noChangeAspect="1"/>
          </p:cNvSpPr>
          <p:nvPr/>
        </p:nvSpPr>
        <p:spPr>
          <a:xfrm>
            <a:off x="-69625" y="4042576"/>
            <a:ext cx="1743945" cy="1909234"/>
          </a:xfrm>
          <a:custGeom>
            <a:avLst/>
            <a:gdLst/>
            <a:ahLst/>
            <a:cxnLst/>
            <a:rect l="l" t="t" r="r" b="b"/>
            <a:pathLst>
              <a:path w="1743945" h="1909234">
                <a:moveTo>
                  <a:pt x="789328" y="0"/>
                </a:moveTo>
                <a:cubicBezTo>
                  <a:pt x="1316548" y="0"/>
                  <a:pt x="1743945" y="427397"/>
                  <a:pt x="1743945" y="954617"/>
                </a:cubicBezTo>
                <a:cubicBezTo>
                  <a:pt x="1743945" y="1481837"/>
                  <a:pt x="1316548" y="1909234"/>
                  <a:pt x="789328" y="1909234"/>
                </a:cubicBezTo>
                <a:cubicBezTo>
                  <a:pt x="461080" y="1909234"/>
                  <a:pt x="171527" y="1743562"/>
                  <a:pt x="0" y="1491086"/>
                </a:cubicBezTo>
                <a:lnTo>
                  <a:pt x="0" y="418149"/>
                </a:lnTo>
                <a:cubicBezTo>
                  <a:pt x="171527" y="165673"/>
                  <a:pt x="461080" y="0"/>
                  <a:pt x="789328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3" name="Oval 52"/>
          <p:cNvSpPr>
            <a:spLocks noChangeAspect="1"/>
          </p:cNvSpPr>
          <p:nvPr/>
        </p:nvSpPr>
        <p:spPr>
          <a:xfrm>
            <a:off x="520638" y="1095310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2" name="Oval 51"/>
          <p:cNvSpPr>
            <a:spLocks noChangeAspect="1"/>
          </p:cNvSpPr>
          <p:nvPr/>
        </p:nvSpPr>
        <p:spPr>
          <a:xfrm>
            <a:off x="1878729" y="282933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4" name="Oval 53"/>
          <p:cNvSpPr>
            <a:spLocks noChangeAspect="1"/>
          </p:cNvSpPr>
          <p:nvPr/>
        </p:nvSpPr>
        <p:spPr>
          <a:xfrm>
            <a:off x="520637" y="5729135"/>
            <a:ext cx="1909234" cy="1193756"/>
          </a:xfrm>
          <a:custGeom>
            <a:avLst/>
            <a:gdLst/>
            <a:ahLst/>
            <a:cxnLst/>
            <a:rect l="l" t="t" r="r" b="b"/>
            <a:pathLst>
              <a:path w="1909234" h="1193756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037305"/>
                  <a:pt x="1898721" y="1117537"/>
                  <a:pt x="1877819" y="1193756"/>
                </a:cubicBezTo>
                <a:lnTo>
                  <a:pt x="31415" y="1193756"/>
                </a:lnTo>
                <a:cubicBezTo>
                  <a:pt x="10513" y="1117537"/>
                  <a:pt x="0" y="103730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0" name="Oval 129"/>
          <p:cNvSpPr>
            <a:spLocks noChangeAspect="1"/>
          </p:cNvSpPr>
          <p:nvPr/>
        </p:nvSpPr>
        <p:spPr>
          <a:xfrm>
            <a:off x="-46711" y="-61709"/>
            <a:ext cx="1449107" cy="1677064"/>
          </a:xfrm>
          <a:custGeom>
            <a:avLst/>
            <a:gdLst/>
            <a:ahLst/>
            <a:cxnLst/>
            <a:rect l="l" t="t" r="r" b="b"/>
            <a:pathLst>
              <a:path w="1449107" h="1677064">
                <a:moveTo>
                  <a:pt x="0" y="0"/>
                </a:moveTo>
                <a:lnTo>
                  <a:pt x="1112019" y="0"/>
                </a:lnTo>
                <a:cubicBezTo>
                  <a:pt x="1319407" y="171874"/>
                  <a:pt x="1449107" y="432014"/>
                  <a:pt x="1449107" y="722447"/>
                </a:cubicBezTo>
                <a:cubicBezTo>
                  <a:pt x="1449107" y="1249667"/>
                  <a:pt x="1021710" y="1677064"/>
                  <a:pt x="494490" y="1677064"/>
                </a:cubicBezTo>
                <a:cubicBezTo>
                  <a:pt x="313232" y="1677064"/>
                  <a:pt x="143772" y="1626546"/>
                  <a:pt x="0" y="1537872"/>
                </a:cubicBezTo>
                <a:close/>
              </a:path>
            </a:pathLst>
          </a:custGeom>
          <a:solidFill>
            <a:schemeClr val="tx2">
              <a:lumMod val="75000"/>
              <a:alpha val="14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1" name="Oval 130"/>
          <p:cNvSpPr>
            <a:spLocks noChangeAspect="1"/>
          </p:cNvSpPr>
          <p:nvPr/>
        </p:nvSpPr>
        <p:spPr>
          <a:xfrm>
            <a:off x="924113" y="-161623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2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2" name="Oval 131"/>
          <p:cNvSpPr>
            <a:spLocks noChangeAspect="1"/>
          </p:cNvSpPr>
          <p:nvPr/>
        </p:nvSpPr>
        <p:spPr>
          <a:xfrm>
            <a:off x="0" y="660738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3" name="Oval 132"/>
          <p:cNvSpPr>
            <a:spLocks noChangeAspect="1"/>
          </p:cNvSpPr>
          <p:nvPr/>
        </p:nvSpPr>
        <p:spPr>
          <a:xfrm>
            <a:off x="7497531" y="-61709"/>
            <a:ext cx="1694467" cy="1677064"/>
          </a:xfrm>
          <a:custGeom>
            <a:avLst/>
            <a:gdLst/>
            <a:ahLst/>
            <a:cxnLst/>
            <a:rect l="l" t="t" r="r" b="b"/>
            <a:pathLst>
              <a:path w="1694467" h="1677064">
                <a:moveTo>
                  <a:pt x="337088" y="0"/>
                </a:moveTo>
                <a:lnTo>
                  <a:pt x="1573463" y="0"/>
                </a:lnTo>
                <a:cubicBezTo>
                  <a:pt x="1618202" y="37449"/>
                  <a:pt x="1658454" y="79950"/>
                  <a:pt x="1694467" y="126010"/>
                </a:cubicBezTo>
                <a:lnTo>
                  <a:pt x="1694467" y="1318884"/>
                </a:lnTo>
                <a:cubicBezTo>
                  <a:pt x="1522840" y="1538397"/>
                  <a:pt x="1254922" y="1677064"/>
                  <a:pt x="954617" y="1677064"/>
                </a:cubicBezTo>
                <a:cubicBezTo>
                  <a:pt x="427397" y="1677064"/>
                  <a:pt x="0" y="1249667"/>
                  <a:pt x="0" y="722447"/>
                </a:cubicBezTo>
                <a:cubicBezTo>
                  <a:pt x="0" y="432014"/>
                  <a:pt x="129700" y="171874"/>
                  <a:pt x="337088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4" name="Oval 133"/>
          <p:cNvSpPr>
            <a:spLocks noChangeAspect="1"/>
          </p:cNvSpPr>
          <p:nvPr/>
        </p:nvSpPr>
        <p:spPr>
          <a:xfrm>
            <a:off x="6117502" y="-61708"/>
            <a:ext cx="1909234" cy="1705448"/>
          </a:xfrm>
          <a:custGeom>
            <a:avLst/>
            <a:gdLst/>
            <a:ahLst/>
            <a:cxnLst/>
            <a:rect l="l" t="t" r="r" b="b"/>
            <a:pathLst>
              <a:path w="1909234" h="1705448">
                <a:moveTo>
                  <a:pt x="371490" y="0"/>
                </a:moveTo>
                <a:lnTo>
                  <a:pt x="1537745" y="0"/>
                </a:lnTo>
                <a:cubicBezTo>
                  <a:pt x="1764760" y="171517"/>
                  <a:pt x="1909234" y="444302"/>
                  <a:pt x="1909234" y="750831"/>
                </a:cubicBezTo>
                <a:cubicBezTo>
                  <a:pt x="1909234" y="1278051"/>
                  <a:pt x="1481837" y="1705448"/>
                  <a:pt x="954617" y="1705448"/>
                </a:cubicBezTo>
                <a:cubicBezTo>
                  <a:pt x="427397" y="1705448"/>
                  <a:pt x="0" y="1278051"/>
                  <a:pt x="0" y="750831"/>
                </a:cubicBezTo>
                <a:cubicBezTo>
                  <a:pt x="0" y="444302"/>
                  <a:pt x="144474" y="171517"/>
                  <a:pt x="371490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5" name="Oval 134"/>
          <p:cNvSpPr>
            <a:spLocks noChangeAspect="1"/>
          </p:cNvSpPr>
          <p:nvPr/>
        </p:nvSpPr>
        <p:spPr>
          <a:xfrm>
            <a:off x="7494454" y="1095309"/>
            <a:ext cx="1697544" cy="1909234"/>
          </a:xfrm>
          <a:custGeom>
            <a:avLst/>
            <a:gdLst/>
            <a:ahLst/>
            <a:cxnLst/>
            <a:rect l="l" t="t" r="r" b="b"/>
            <a:pathLst>
              <a:path w="1697544" h="1909234">
                <a:moveTo>
                  <a:pt x="954617" y="0"/>
                </a:moveTo>
                <a:cubicBezTo>
                  <a:pt x="1256666" y="0"/>
                  <a:pt x="1525952" y="140283"/>
                  <a:pt x="1697544" y="361910"/>
                </a:cubicBezTo>
                <a:lnTo>
                  <a:pt x="1697544" y="1547324"/>
                </a:lnTo>
                <a:cubicBezTo>
                  <a:pt x="1525952" y="1768951"/>
                  <a:pt x="1256666" y="1909234"/>
                  <a:pt x="954617" y="1909234"/>
                </a:cubicBezTo>
                <a:cubicBezTo>
                  <a:pt x="427397" y="1909234"/>
                  <a:pt x="0" y="1481837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6" name="Oval 135"/>
          <p:cNvSpPr>
            <a:spLocks noChangeAspect="1"/>
          </p:cNvSpPr>
          <p:nvPr/>
        </p:nvSpPr>
        <p:spPr>
          <a:xfrm>
            <a:off x="8056674" y="5140346"/>
            <a:ext cx="1137194" cy="1759729"/>
          </a:xfrm>
          <a:custGeom>
            <a:avLst/>
            <a:gdLst/>
            <a:ahLst/>
            <a:cxnLst/>
            <a:rect l="l" t="t" r="r" b="b"/>
            <a:pathLst>
              <a:path w="1137194" h="1759729">
                <a:moveTo>
                  <a:pt x="954617" y="0"/>
                </a:moveTo>
                <a:cubicBezTo>
                  <a:pt x="1017088" y="0"/>
                  <a:pt x="1078157" y="6001"/>
                  <a:pt x="1137194" y="17897"/>
                </a:cubicBezTo>
                <a:lnTo>
                  <a:pt x="1137194" y="1759729"/>
                </a:lnTo>
                <a:lnTo>
                  <a:pt x="443151" y="1759729"/>
                </a:lnTo>
                <a:cubicBezTo>
                  <a:pt x="176544" y="1591075"/>
                  <a:pt x="0" y="1293463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7" name="Oval 136"/>
          <p:cNvSpPr>
            <a:spLocks noChangeAspect="1"/>
          </p:cNvSpPr>
          <p:nvPr/>
        </p:nvSpPr>
        <p:spPr>
          <a:xfrm>
            <a:off x="6661711" y="4362912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8" name="Oval 137"/>
          <p:cNvSpPr>
            <a:spLocks noChangeAspect="1"/>
          </p:cNvSpPr>
          <p:nvPr/>
        </p:nvSpPr>
        <p:spPr>
          <a:xfrm>
            <a:off x="-69625" y="4948766"/>
            <a:ext cx="1353860" cy="1909234"/>
          </a:xfrm>
          <a:custGeom>
            <a:avLst/>
            <a:gdLst/>
            <a:ahLst/>
            <a:cxnLst/>
            <a:rect l="l" t="t" r="r" b="b"/>
            <a:pathLst>
              <a:path w="1353860" h="1909234">
                <a:moveTo>
                  <a:pt x="399243" y="0"/>
                </a:moveTo>
                <a:cubicBezTo>
                  <a:pt x="926463" y="0"/>
                  <a:pt x="1353860" y="427397"/>
                  <a:pt x="1353860" y="954617"/>
                </a:cubicBezTo>
                <a:cubicBezTo>
                  <a:pt x="1353860" y="1481837"/>
                  <a:pt x="926463" y="1909234"/>
                  <a:pt x="399243" y="1909234"/>
                </a:cubicBezTo>
                <a:cubicBezTo>
                  <a:pt x="256544" y="1909234"/>
                  <a:pt x="121158" y="1877924"/>
                  <a:pt x="0" y="1820890"/>
                </a:cubicBezTo>
                <a:lnTo>
                  <a:pt x="0" y="88345"/>
                </a:lnTo>
                <a:cubicBezTo>
                  <a:pt x="121158" y="31311"/>
                  <a:pt x="256544" y="0"/>
                  <a:pt x="399243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9" name="Oval 138"/>
          <p:cNvSpPr>
            <a:spLocks noChangeAspect="1"/>
          </p:cNvSpPr>
          <p:nvPr/>
        </p:nvSpPr>
        <p:spPr>
          <a:xfrm>
            <a:off x="708471" y="4790336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40" name="Oval 139"/>
          <p:cNvSpPr>
            <a:spLocks noChangeAspect="1"/>
          </p:cNvSpPr>
          <p:nvPr/>
        </p:nvSpPr>
        <p:spPr>
          <a:xfrm>
            <a:off x="6117503" y="783988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41" name="Oval 140"/>
          <p:cNvSpPr>
            <a:spLocks noChangeAspect="1"/>
          </p:cNvSpPr>
          <p:nvPr/>
        </p:nvSpPr>
        <p:spPr>
          <a:xfrm>
            <a:off x="6459053" y="5140346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18" name="Oval 117"/>
          <p:cNvSpPr>
            <a:spLocks noChangeAspect="1"/>
          </p:cNvSpPr>
          <p:nvPr/>
        </p:nvSpPr>
        <p:spPr>
          <a:xfrm>
            <a:off x="8398204" y="597861"/>
            <a:ext cx="793794" cy="1252918"/>
          </a:xfrm>
          <a:custGeom>
            <a:avLst/>
            <a:gdLst/>
            <a:ahLst/>
            <a:cxnLst/>
            <a:rect l="l" t="t" r="r" b="b"/>
            <a:pathLst>
              <a:path w="793794" h="1252918">
                <a:moveTo>
                  <a:pt x="626459" y="0"/>
                </a:moveTo>
                <a:cubicBezTo>
                  <a:pt x="684682" y="0"/>
                  <a:pt x="741049" y="7943"/>
                  <a:pt x="793794" y="25480"/>
                </a:cubicBezTo>
                <a:lnTo>
                  <a:pt x="793794" y="1227438"/>
                </a:lnTo>
                <a:cubicBezTo>
                  <a:pt x="741049" y="1244975"/>
                  <a:pt x="684682" y="1252918"/>
                  <a:pt x="626459" y="1252918"/>
                </a:cubicBezTo>
                <a:cubicBezTo>
                  <a:pt x="280475" y="1252918"/>
                  <a:pt x="0" y="972443"/>
                  <a:pt x="0" y="626459"/>
                </a:cubicBezTo>
                <a:cubicBezTo>
                  <a:pt x="0" y="280475"/>
                  <a:pt x="280475" y="0"/>
                  <a:pt x="626459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9" name="Oval 118"/>
          <p:cNvSpPr>
            <a:spLocks noChangeAspect="1"/>
          </p:cNvSpPr>
          <p:nvPr/>
        </p:nvSpPr>
        <p:spPr>
          <a:xfrm>
            <a:off x="6350100" y="206512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0" name="Oval 119"/>
          <p:cNvSpPr>
            <a:spLocks noChangeAspect="1"/>
          </p:cNvSpPr>
          <p:nvPr/>
        </p:nvSpPr>
        <p:spPr>
          <a:xfrm>
            <a:off x="6872127" y="1450645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1" name="Oval 120"/>
          <p:cNvSpPr>
            <a:spLocks noChangeAspect="1"/>
          </p:cNvSpPr>
          <p:nvPr/>
        </p:nvSpPr>
        <p:spPr>
          <a:xfrm>
            <a:off x="7219068" y="2049927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2" name="Oval 121"/>
          <p:cNvSpPr>
            <a:spLocks noChangeAspect="1"/>
          </p:cNvSpPr>
          <p:nvPr/>
        </p:nvSpPr>
        <p:spPr>
          <a:xfrm>
            <a:off x="7749416" y="2661634"/>
            <a:ext cx="721308" cy="721308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3" name="Oval 122"/>
          <p:cNvSpPr>
            <a:spLocks noChangeAspect="1"/>
          </p:cNvSpPr>
          <p:nvPr/>
        </p:nvSpPr>
        <p:spPr>
          <a:xfrm>
            <a:off x="685054" y="-100976"/>
            <a:ext cx="1193676" cy="697815"/>
          </a:xfrm>
          <a:custGeom>
            <a:avLst/>
            <a:gdLst/>
            <a:ahLst/>
            <a:cxnLst/>
            <a:rect l="l" t="t" r="r" b="b"/>
            <a:pathLst>
              <a:path w="1193676" h="697815">
                <a:moveTo>
                  <a:pt x="10179" y="0"/>
                </a:moveTo>
                <a:lnTo>
                  <a:pt x="1183497" y="0"/>
                </a:lnTo>
                <a:cubicBezTo>
                  <a:pt x="1190746" y="32633"/>
                  <a:pt x="1193676" y="66463"/>
                  <a:pt x="1193676" y="100977"/>
                </a:cubicBezTo>
                <a:cubicBezTo>
                  <a:pt x="1193676" y="430602"/>
                  <a:pt x="926463" y="697815"/>
                  <a:pt x="596838" y="697815"/>
                </a:cubicBezTo>
                <a:cubicBezTo>
                  <a:pt x="267213" y="697815"/>
                  <a:pt x="0" y="430602"/>
                  <a:pt x="0" y="100977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4" name="Oval 123"/>
          <p:cNvSpPr>
            <a:spLocks noChangeAspect="1"/>
          </p:cNvSpPr>
          <p:nvPr/>
        </p:nvSpPr>
        <p:spPr>
          <a:xfrm>
            <a:off x="1502638" y="-100976"/>
            <a:ext cx="1029028" cy="459889"/>
          </a:xfrm>
          <a:custGeom>
            <a:avLst/>
            <a:gdLst/>
            <a:ahLst/>
            <a:cxnLst/>
            <a:rect l="l" t="t" r="r" b="b"/>
            <a:pathLst>
              <a:path w="1029028" h="459889">
                <a:moveTo>
                  <a:pt x="0" y="0"/>
                </a:moveTo>
                <a:lnTo>
                  <a:pt x="1029028" y="0"/>
                </a:lnTo>
                <a:cubicBezTo>
                  <a:pt x="1001386" y="259074"/>
                  <a:pt x="781401" y="459889"/>
                  <a:pt x="514514" y="459889"/>
                </a:cubicBezTo>
                <a:cubicBezTo>
                  <a:pt x="247627" y="459889"/>
                  <a:pt x="27642" y="259074"/>
                  <a:pt x="0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5" name="Oval 124"/>
          <p:cNvSpPr>
            <a:spLocks noChangeAspect="1"/>
          </p:cNvSpPr>
          <p:nvPr/>
        </p:nvSpPr>
        <p:spPr>
          <a:xfrm>
            <a:off x="-69624" y="-100976"/>
            <a:ext cx="590263" cy="612289"/>
          </a:xfrm>
          <a:custGeom>
            <a:avLst/>
            <a:gdLst/>
            <a:ahLst/>
            <a:cxnLst/>
            <a:rect l="l" t="t" r="r" b="b"/>
            <a:pathLst>
              <a:path w="590263" h="612289">
                <a:moveTo>
                  <a:pt x="0" y="0"/>
                </a:moveTo>
                <a:lnTo>
                  <a:pt x="581024" y="0"/>
                </a:lnTo>
                <a:cubicBezTo>
                  <a:pt x="587493" y="29611"/>
                  <a:pt x="590263" y="60308"/>
                  <a:pt x="590263" y="91651"/>
                </a:cubicBezTo>
                <a:cubicBezTo>
                  <a:pt x="590263" y="379191"/>
                  <a:pt x="357165" y="612289"/>
                  <a:pt x="69625" y="612289"/>
                </a:cubicBezTo>
                <a:lnTo>
                  <a:pt x="0" y="605270"/>
                </a:ln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6" name="Oval 125"/>
          <p:cNvSpPr>
            <a:spLocks noChangeAspect="1"/>
          </p:cNvSpPr>
          <p:nvPr/>
        </p:nvSpPr>
        <p:spPr>
          <a:xfrm>
            <a:off x="277432" y="4321783"/>
            <a:ext cx="1396887" cy="1396887"/>
          </a:xfrm>
          <a:prstGeom prst="ellipse">
            <a:avLst/>
          </a:pr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7" name="Oval 126"/>
          <p:cNvSpPr>
            <a:spLocks noChangeAspect="1"/>
          </p:cNvSpPr>
          <p:nvPr/>
        </p:nvSpPr>
        <p:spPr>
          <a:xfrm>
            <a:off x="5792131" y="6489965"/>
            <a:ext cx="1115939" cy="443769"/>
          </a:xfrm>
          <a:custGeom>
            <a:avLst/>
            <a:gdLst/>
            <a:ahLst/>
            <a:cxnLst/>
            <a:rect l="l" t="t" r="r" b="b"/>
            <a:pathLst>
              <a:path w="1115939" h="443769">
                <a:moveTo>
                  <a:pt x="557969" y="0"/>
                </a:moveTo>
                <a:cubicBezTo>
                  <a:pt x="830120" y="0"/>
                  <a:pt x="1058049" y="189335"/>
                  <a:pt x="1115939" y="443769"/>
                </a:cubicBezTo>
                <a:lnTo>
                  <a:pt x="0" y="443769"/>
                </a:lnTo>
                <a:cubicBezTo>
                  <a:pt x="57889" y="189335"/>
                  <a:pt x="285818" y="0"/>
                  <a:pt x="557969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8" name="Oval 127"/>
          <p:cNvSpPr>
            <a:spLocks noChangeAspect="1"/>
          </p:cNvSpPr>
          <p:nvPr/>
        </p:nvSpPr>
        <p:spPr>
          <a:xfrm>
            <a:off x="6127999" y="6408840"/>
            <a:ext cx="1237019" cy="524894"/>
          </a:xfrm>
          <a:custGeom>
            <a:avLst/>
            <a:gdLst/>
            <a:ahLst/>
            <a:cxnLst/>
            <a:rect l="l" t="t" r="r" b="b"/>
            <a:pathLst>
              <a:path w="1237019" h="524894">
                <a:moveTo>
                  <a:pt x="618509" y="0"/>
                </a:moveTo>
                <a:cubicBezTo>
                  <a:pt x="930325" y="0"/>
                  <a:pt x="1189147" y="226891"/>
                  <a:pt x="1237019" y="524894"/>
                </a:cubicBezTo>
                <a:lnTo>
                  <a:pt x="0" y="524894"/>
                </a:lnTo>
                <a:cubicBezTo>
                  <a:pt x="47872" y="226891"/>
                  <a:pt x="306694" y="0"/>
                  <a:pt x="618509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9" name="Oval 128"/>
          <p:cNvSpPr>
            <a:spLocks noChangeAspect="1"/>
          </p:cNvSpPr>
          <p:nvPr/>
        </p:nvSpPr>
        <p:spPr>
          <a:xfrm>
            <a:off x="7577655" y="6408841"/>
            <a:ext cx="1211408" cy="524893"/>
          </a:xfrm>
          <a:custGeom>
            <a:avLst/>
            <a:gdLst/>
            <a:ahLst/>
            <a:cxnLst/>
            <a:rect l="l" t="t" r="r" b="b"/>
            <a:pathLst>
              <a:path w="1211408" h="524893">
                <a:moveTo>
                  <a:pt x="605704" y="0"/>
                </a:moveTo>
                <a:cubicBezTo>
                  <a:pt x="914574" y="0"/>
                  <a:pt x="1170243" y="227782"/>
                  <a:pt x="1211408" y="524893"/>
                </a:cubicBezTo>
                <a:lnTo>
                  <a:pt x="0" y="524893"/>
                </a:lnTo>
                <a:cubicBezTo>
                  <a:pt x="41165" y="227782"/>
                  <a:pt x="296834" y="0"/>
                  <a:pt x="605704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7" name="Oval 96"/>
          <p:cNvSpPr>
            <a:spLocks noChangeAspect="1"/>
          </p:cNvSpPr>
          <p:nvPr/>
        </p:nvSpPr>
        <p:spPr>
          <a:xfrm>
            <a:off x="11073" y="4941986"/>
            <a:ext cx="611230" cy="61123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-69625" y="6172569"/>
            <a:ext cx="778097" cy="750322"/>
          </a:xfrm>
          <a:custGeom>
            <a:avLst/>
            <a:gdLst/>
            <a:ahLst/>
            <a:cxnLst/>
            <a:rect l="l" t="t" r="r" b="b"/>
            <a:pathLst>
              <a:path w="778097" h="750322">
                <a:moveTo>
                  <a:pt x="261411" y="0"/>
                </a:moveTo>
                <a:cubicBezTo>
                  <a:pt x="546769" y="0"/>
                  <a:pt x="778097" y="231328"/>
                  <a:pt x="778097" y="516686"/>
                </a:cubicBezTo>
                <a:cubicBezTo>
                  <a:pt x="778097" y="601179"/>
                  <a:pt x="757816" y="680934"/>
                  <a:pt x="719843" y="750322"/>
                </a:cubicBezTo>
                <a:lnTo>
                  <a:pt x="0" y="750322"/>
                </a:lnTo>
                <a:lnTo>
                  <a:pt x="0" y="73330"/>
                </a:lnTo>
                <a:cubicBezTo>
                  <a:pt x="75863" y="26083"/>
                  <a:pt x="165591" y="0"/>
                  <a:pt x="26141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9" name="Oval 98"/>
          <p:cNvSpPr>
            <a:spLocks noChangeAspect="1"/>
          </p:cNvSpPr>
          <p:nvPr/>
        </p:nvSpPr>
        <p:spPr>
          <a:xfrm>
            <a:off x="-69625" y="5158575"/>
            <a:ext cx="563524" cy="897560"/>
          </a:xfrm>
          <a:custGeom>
            <a:avLst/>
            <a:gdLst/>
            <a:ahLst/>
            <a:cxnLst/>
            <a:rect l="l" t="t" r="r" b="b"/>
            <a:pathLst>
              <a:path w="563524" h="897560">
                <a:moveTo>
                  <a:pt x="114744" y="0"/>
                </a:moveTo>
                <a:cubicBezTo>
                  <a:pt x="362598" y="0"/>
                  <a:pt x="563524" y="200926"/>
                  <a:pt x="563524" y="448780"/>
                </a:cubicBezTo>
                <a:cubicBezTo>
                  <a:pt x="563524" y="696634"/>
                  <a:pt x="362598" y="897560"/>
                  <a:pt x="114744" y="897560"/>
                </a:cubicBezTo>
                <a:cubicBezTo>
                  <a:pt x="74918" y="897560"/>
                  <a:pt x="36304" y="892373"/>
                  <a:pt x="0" y="880900"/>
                </a:cubicBezTo>
                <a:lnTo>
                  <a:pt x="0" y="16661"/>
                </a:lnTo>
                <a:cubicBezTo>
                  <a:pt x="36304" y="5188"/>
                  <a:pt x="74918" y="0"/>
                  <a:pt x="11474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0" name="Oval 99"/>
          <p:cNvSpPr>
            <a:spLocks noChangeAspect="1"/>
          </p:cNvSpPr>
          <p:nvPr/>
        </p:nvSpPr>
        <p:spPr>
          <a:xfrm>
            <a:off x="-25758" y="482386"/>
            <a:ext cx="598416" cy="905704"/>
          </a:xfrm>
          <a:custGeom>
            <a:avLst/>
            <a:gdLst/>
            <a:ahLst/>
            <a:cxnLst/>
            <a:rect l="l" t="t" r="r" b="b"/>
            <a:pathLst>
              <a:path w="598416" h="905704">
                <a:moveTo>
                  <a:pt x="145564" y="0"/>
                </a:moveTo>
                <a:cubicBezTo>
                  <a:pt x="395667" y="0"/>
                  <a:pt x="598416" y="202749"/>
                  <a:pt x="598416" y="452852"/>
                </a:cubicBezTo>
                <a:cubicBezTo>
                  <a:pt x="598416" y="702955"/>
                  <a:pt x="395667" y="905704"/>
                  <a:pt x="145564" y="905704"/>
                </a:cubicBezTo>
                <a:cubicBezTo>
                  <a:pt x="94398" y="905704"/>
                  <a:pt x="45214" y="897218"/>
                  <a:pt x="0" y="879648"/>
                </a:cubicBezTo>
                <a:lnTo>
                  <a:pt x="0" y="26056"/>
                </a:lnTo>
                <a:cubicBezTo>
                  <a:pt x="45214" y="8486"/>
                  <a:pt x="94398" y="0"/>
                  <a:pt x="14556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1" name="Oval 100"/>
          <p:cNvSpPr>
            <a:spLocks noChangeAspect="1"/>
          </p:cNvSpPr>
          <p:nvPr/>
        </p:nvSpPr>
        <p:spPr>
          <a:xfrm>
            <a:off x="474208" y="836793"/>
            <a:ext cx="910817" cy="91081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2" name="Oval 101"/>
          <p:cNvSpPr>
            <a:spLocks noChangeAspect="1"/>
          </p:cNvSpPr>
          <p:nvPr/>
        </p:nvSpPr>
        <p:spPr>
          <a:xfrm>
            <a:off x="319223" y="1452260"/>
            <a:ext cx="772993" cy="772993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" name="Oval 102"/>
          <p:cNvSpPr>
            <a:spLocks noChangeAspect="1"/>
          </p:cNvSpPr>
          <p:nvPr/>
        </p:nvSpPr>
        <p:spPr>
          <a:xfrm>
            <a:off x="371257" y="1886983"/>
            <a:ext cx="610366" cy="610366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" name="Oval 103"/>
          <p:cNvSpPr>
            <a:spLocks noChangeAspect="1"/>
          </p:cNvSpPr>
          <p:nvPr/>
        </p:nvSpPr>
        <p:spPr>
          <a:xfrm>
            <a:off x="154676" y="1919682"/>
            <a:ext cx="521764" cy="52176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5" name="Oval 104"/>
          <p:cNvSpPr>
            <a:spLocks noChangeAspect="1"/>
          </p:cNvSpPr>
          <p:nvPr/>
        </p:nvSpPr>
        <p:spPr>
          <a:xfrm>
            <a:off x="7302517" y="-61709"/>
            <a:ext cx="910818" cy="750833"/>
          </a:xfrm>
          <a:custGeom>
            <a:avLst/>
            <a:gdLst/>
            <a:ahLst/>
            <a:cxnLst/>
            <a:rect l="l" t="t" r="r" b="b"/>
            <a:pathLst>
              <a:path w="910818" h="750833">
                <a:moveTo>
                  <a:pt x="111441" y="0"/>
                </a:moveTo>
                <a:lnTo>
                  <a:pt x="799378" y="0"/>
                </a:lnTo>
                <a:cubicBezTo>
                  <a:pt x="869408" y="78400"/>
                  <a:pt x="910818" y="182076"/>
                  <a:pt x="910818" y="295424"/>
                </a:cubicBezTo>
                <a:cubicBezTo>
                  <a:pt x="910818" y="546939"/>
                  <a:pt x="706924" y="750833"/>
                  <a:pt x="455409" y="750833"/>
                </a:cubicBezTo>
                <a:cubicBezTo>
                  <a:pt x="203894" y="750833"/>
                  <a:pt x="0" y="546939"/>
                  <a:pt x="0" y="295424"/>
                </a:cubicBezTo>
                <a:cubicBezTo>
                  <a:pt x="0" y="182076"/>
                  <a:pt x="41410" y="78400"/>
                  <a:pt x="11144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6" name="Oval 105"/>
          <p:cNvSpPr>
            <a:spLocks noChangeAspect="1"/>
          </p:cNvSpPr>
          <p:nvPr/>
        </p:nvSpPr>
        <p:spPr>
          <a:xfrm>
            <a:off x="8718124" y="-61709"/>
            <a:ext cx="473874" cy="613011"/>
          </a:xfrm>
          <a:custGeom>
            <a:avLst/>
            <a:gdLst/>
            <a:ahLst/>
            <a:cxnLst/>
            <a:rect l="l" t="t" r="r" b="b"/>
            <a:pathLst>
              <a:path w="473874" h="613011">
                <a:moveTo>
                  <a:pt x="29684" y="0"/>
                </a:moveTo>
                <a:lnTo>
                  <a:pt x="473874" y="0"/>
                </a:lnTo>
                <a:lnTo>
                  <a:pt x="473874" y="611150"/>
                </a:lnTo>
                <a:cubicBezTo>
                  <a:pt x="467789" y="612887"/>
                  <a:pt x="461614" y="613011"/>
                  <a:pt x="455409" y="613011"/>
                </a:cubicBezTo>
                <a:cubicBezTo>
                  <a:pt x="203894" y="613011"/>
                  <a:pt x="0" y="409117"/>
                  <a:pt x="0" y="157602"/>
                </a:cubicBezTo>
                <a:cubicBezTo>
                  <a:pt x="0" y="101995"/>
                  <a:pt x="9966" y="48716"/>
                  <a:pt x="2968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7" name="Oval 106"/>
          <p:cNvSpPr>
            <a:spLocks noChangeAspect="1"/>
          </p:cNvSpPr>
          <p:nvPr/>
        </p:nvSpPr>
        <p:spPr>
          <a:xfrm>
            <a:off x="7748238" y="282933"/>
            <a:ext cx="1128521" cy="1128521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8" name="Oval 107"/>
          <p:cNvSpPr>
            <a:spLocks noChangeAspect="1"/>
          </p:cNvSpPr>
          <p:nvPr/>
        </p:nvSpPr>
        <p:spPr>
          <a:xfrm>
            <a:off x="8914718" y="749603"/>
            <a:ext cx="277280" cy="907992"/>
          </a:xfrm>
          <a:custGeom>
            <a:avLst/>
            <a:gdLst/>
            <a:ahLst/>
            <a:cxnLst/>
            <a:rect l="l" t="t" r="r" b="b"/>
            <a:pathLst>
              <a:path w="277280" h="907992">
                <a:moveTo>
                  <a:pt x="277280" y="0"/>
                </a:moveTo>
                <a:lnTo>
                  <a:pt x="277280" y="907992"/>
                </a:lnTo>
                <a:cubicBezTo>
                  <a:pt x="112021" y="824131"/>
                  <a:pt x="0" y="652146"/>
                  <a:pt x="0" y="453996"/>
                </a:cubicBezTo>
                <a:cubicBezTo>
                  <a:pt x="0" y="255847"/>
                  <a:pt x="112021" y="83861"/>
                  <a:pt x="277280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9" name="Oval 108"/>
          <p:cNvSpPr>
            <a:spLocks noChangeAspect="1"/>
          </p:cNvSpPr>
          <p:nvPr/>
        </p:nvSpPr>
        <p:spPr>
          <a:xfrm>
            <a:off x="7590871" y="728498"/>
            <a:ext cx="969734" cy="96973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0" name="Oval 109"/>
          <p:cNvSpPr>
            <a:spLocks noChangeAspect="1"/>
          </p:cNvSpPr>
          <p:nvPr/>
        </p:nvSpPr>
        <p:spPr>
          <a:xfrm>
            <a:off x="7470041" y="1326476"/>
            <a:ext cx="608190" cy="60819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1" name="Oval 110"/>
          <p:cNvSpPr>
            <a:spLocks noChangeAspect="1"/>
          </p:cNvSpPr>
          <p:nvPr/>
        </p:nvSpPr>
        <p:spPr>
          <a:xfrm>
            <a:off x="7629941" y="5611427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2" name="Oval 111"/>
          <p:cNvSpPr>
            <a:spLocks noChangeAspect="1"/>
          </p:cNvSpPr>
          <p:nvPr/>
        </p:nvSpPr>
        <p:spPr>
          <a:xfrm>
            <a:off x="6972882" y="5242254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3" name="Oval 112"/>
          <p:cNvSpPr>
            <a:spLocks noChangeAspect="1"/>
          </p:cNvSpPr>
          <p:nvPr/>
        </p:nvSpPr>
        <p:spPr>
          <a:xfrm>
            <a:off x="7494454" y="4928166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4" name="Oval 113"/>
          <p:cNvSpPr>
            <a:spLocks noChangeAspect="1"/>
          </p:cNvSpPr>
          <p:nvPr/>
        </p:nvSpPr>
        <p:spPr>
          <a:xfrm>
            <a:off x="8229034" y="5666511"/>
            <a:ext cx="605634" cy="60563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5" name="Oval 114"/>
          <p:cNvSpPr>
            <a:spLocks noChangeAspect="1"/>
          </p:cNvSpPr>
          <p:nvPr/>
        </p:nvSpPr>
        <p:spPr>
          <a:xfrm>
            <a:off x="8078231" y="4097842"/>
            <a:ext cx="553549" cy="553549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6" name="Oval 115"/>
          <p:cNvSpPr>
            <a:spLocks noChangeAspect="1"/>
          </p:cNvSpPr>
          <p:nvPr/>
        </p:nvSpPr>
        <p:spPr>
          <a:xfrm>
            <a:off x="8411816" y="5057878"/>
            <a:ext cx="553549" cy="553549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7" name="Oval 116"/>
          <p:cNvSpPr>
            <a:spLocks noChangeAspect="1"/>
          </p:cNvSpPr>
          <p:nvPr/>
        </p:nvSpPr>
        <p:spPr>
          <a:xfrm>
            <a:off x="8688590" y="4790335"/>
            <a:ext cx="503408" cy="553550"/>
          </a:xfrm>
          <a:custGeom>
            <a:avLst/>
            <a:gdLst/>
            <a:ahLst/>
            <a:cxnLst/>
            <a:rect l="l" t="t" r="r" b="b"/>
            <a:pathLst>
              <a:path w="503408" h="553550">
                <a:moveTo>
                  <a:pt x="276775" y="0"/>
                </a:moveTo>
                <a:cubicBezTo>
                  <a:pt x="370698" y="0"/>
                  <a:pt x="453694" y="46784"/>
                  <a:pt x="503408" y="118545"/>
                </a:cubicBezTo>
                <a:lnTo>
                  <a:pt x="503408" y="435005"/>
                </a:lnTo>
                <a:cubicBezTo>
                  <a:pt x="453694" y="506767"/>
                  <a:pt x="370698" y="553550"/>
                  <a:pt x="276775" y="553550"/>
                </a:cubicBezTo>
                <a:cubicBezTo>
                  <a:pt x="123916" y="553550"/>
                  <a:pt x="0" y="429634"/>
                  <a:pt x="0" y="276775"/>
                </a:cubicBezTo>
                <a:cubicBezTo>
                  <a:pt x="0" y="123916"/>
                  <a:pt x="123916" y="0"/>
                  <a:pt x="276775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970D65-7F9F-436C-9044-4FBDEA3BD592}" type="datetimeFigureOut">
              <a:rPr lang="en-US" smtClean="0"/>
              <a:t>10/30/2011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243EB9-A891-4F98-8355-9A192108128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5" name="Oval 54"/>
          <p:cNvSpPr>
            <a:spLocks noChangeAspect="1"/>
          </p:cNvSpPr>
          <p:nvPr/>
        </p:nvSpPr>
        <p:spPr>
          <a:xfrm>
            <a:off x="1583172" y="5454223"/>
            <a:ext cx="1909234" cy="1468668"/>
          </a:xfrm>
          <a:custGeom>
            <a:avLst/>
            <a:gdLst/>
            <a:ahLst/>
            <a:cxnLst/>
            <a:rect l="l" t="t" r="r" b="b"/>
            <a:pathLst>
              <a:path w="1909234" h="1468668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144075"/>
                  <a:pt x="1854043" y="1320642"/>
                  <a:pt x="1758159" y="1468668"/>
                </a:cubicBezTo>
                <a:lnTo>
                  <a:pt x="151075" y="1468668"/>
                </a:lnTo>
                <a:cubicBezTo>
                  <a:pt x="55192" y="1320642"/>
                  <a:pt x="0" y="114407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7" name="Oval 56"/>
          <p:cNvSpPr>
            <a:spLocks noChangeAspect="1"/>
          </p:cNvSpPr>
          <p:nvPr/>
        </p:nvSpPr>
        <p:spPr>
          <a:xfrm>
            <a:off x="8570944" y="3382942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" name="Oval 57"/>
          <p:cNvSpPr>
            <a:spLocks noChangeAspect="1"/>
          </p:cNvSpPr>
          <p:nvPr/>
        </p:nvSpPr>
        <p:spPr>
          <a:xfrm>
            <a:off x="8398204" y="3536097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Oval 58"/>
          <p:cNvSpPr>
            <a:spLocks noChangeAspect="1"/>
          </p:cNvSpPr>
          <p:nvPr/>
        </p:nvSpPr>
        <p:spPr>
          <a:xfrm>
            <a:off x="8608408" y="3688497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0" name="Oval 59"/>
          <p:cNvSpPr>
            <a:spLocks noChangeAspect="1"/>
          </p:cNvSpPr>
          <p:nvPr/>
        </p:nvSpPr>
        <p:spPr>
          <a:xfrm>
            <a:off x="154676" y="2698928"/>
            <a:ext cx="467627" cy="46762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Oval 60"/>
          <p:cNvSpPr>
            <a:spLocks noChangeAspect="1"/>
          </p:cNvSpPr>
          <p:nvPr/>
        </p:nvSpPr>
        <p:spPr>
          <a:xfrm>
            <a:off x="474208" y="3166555"/>
            <a:ext cx="458770" cy="45877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2" name="Oval 61"/>
          <p:cNvSpPr>
            <a:spLocks noChangeAspect="1"/>
          </p:cNvSpPr>
          <p:nvPr/>
        </p:nvSpPr>
        <p:spPr>
          <a:xfrm>
            <a:off x="270258" y="3382942"/>
            <a:ext cx="352045" cy="3520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Oval 62"/>
          <p:cNvSpPr>
            <a:spLocks noChangeAspect="1"/>
          </p:cNvSpPr>
          <p:nvPr/>
        </p:nvSpPr>
        <p:spPr>
          <a:xfrm>
            <a:off x="-86601" y="2581479"/>
            <a:ext cx="1360441" cy="1909234"/>
          </a:xfrm>
          <a:custGeom>
            <a:avLst/>
            <a:gdLst/>
            <a:ahLst/>
            <a:cxnLst/>
            <a:rect l="l" t="t" r="r" b="b"/>
            <a:pathLst>
              <a:path w="1360441" h="1909234">
                <a:moveTo>
                  <a:pt x="405824" y="0"/>
                </a:moveTo>
                <a:cubicBezTo>
                  <a:pt x="933044" y="0"/>
                  <a:pt x="1360441" y="427397"/>
                  <a:pt x="1360441" y="954617"/>
                </a:cubicBezTo>
                <a:cubicBezTo>
                  <a:pt x="1360441" y="1481837"/>
                  <a:pt x="933044" y="1909234"/>
                  <a:pt x="405824" y="1909234"/>
                </a:cubicBezTo>
                <a:cubicBezTo>
                  <a:pt x="260527" y="1909234"/>
                  <a:pt x="122812" y="1876773"/>
                  <a:pt x="0" y="1817719"/>
                </a:cubicBezTo>
                <a:lnTo>
                  <a:pt x="0" y="91515"/>
                </a:lnTo>
                <a:cubicBezTo>
                  <a:pt x="122812" y="32461"/>
                  <a:pt x="260527" y="0"/>
                  <a:pt x="405824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64" name="Oval 63"/>
          <p:cNvSpPr>
            <a:spLocks noChangeAspect="1"/>
          </p:cNvSpPr>
          <p:nvPr/>
        </p:nvSpPr>
        <p:spPr>
          <a:xfrm>
            <a:off x="6173123" y="2395416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4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8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9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752600"/>
            <a:ext cx="7772400" cy="1763596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Civility </a:t>
            </a: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versus </a:t>
            </a:r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Incivility –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Strategies </a:t>
            </a:r>
            <a:r>
              <a:rPr lang="en-US" b="1" dirty="0"/>
              <a:t>to </a:t>
            </a:r>
            <a:r>
              <a:rPr lang="en-US" b="1" dirty="0" smtClean="0"/>
              <a:t>Promote a </a:t>
            </a:r>
            <a:br>
              <a:rPr lang="en-US" b="1" dirty="0" smtClean="0"/>
            </a:br>
            <a:r>
              <a:rPr lang="en-US" b="1" dirty="0" smtClean="0"/>
              <a:t>Healthy </a:t>
            </a:r>
            <a:r>
              <a:rPr lang="en-US" b="1" dirty="0"/>
              <a:t>Workplace Community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598" y="4953000"/>
            <a:ext cx="6400800" cy="1752600"/>
          </a:xfrm>
        </p:spPr>
        <p:txBody>
          <a:bodyPr>
            <a:normAutofit/>
          </a:bodyPr>
          <a:lstStyle/>
          <a:p>
            <a:r>
              <a:rPr lang="en-US" b="1" dirty="0" smtClean="0"/>
              <a:t>Patricia M. Schoon, MPH, RN, PHN</a:t>
            </a:r>
          </a:p>
          <a:p>
            <a:r>
              <a:rPr lang="en-US" b="1" dirty="0" smtClean="0"/>
              <a:t>Cynthia Lee Dols, MN, RN, PHN</a:t>
            </a:r>
          </a:p>
          <a:p>
            <a:r>
              <a:rPr lang="en-US" b="1" dirty="0" smtClean="0"/>
              <a:t>APHA 2011</a:t>
            </a:r>
            <a:endParaRPr lang="en-US" b="1" dirty="0"/>
          </a:p>
        </p:txBody>
      </p:sp>
      <p:pic>
        <p:nvPicPr>
          <p:cNvPr id="17411" name="Picture 3" descr="C:\Users\pmschoon\AppData\Local\Microsoft\Windows\Temporary Internet Files\Content.IE5\LLCZPPBG\MC900441842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7921" y="2743200"/>
            <a:ext cx="1846565" cy="198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9460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88987"/>
          </a:xfrm>
        </p:spPr>
        <p:txBody>
          <a:bodyPr/>
          <a:lstStyle/>
          <a:p>
            <a:pPr algn="ctr" eaLnBrk="1" hangingPunct="1"/>
            <a:r>
              <a:rPr lang="en-US" sz="32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Presenter Disclosures</a:t>
            </a:r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228600" y="2743200"/>
            <a:ext cx="8686800" cy="2667000"/>
          </a:xfrm>
        </p:spPr>
        <p:txBody>
          <a:bodyPr>
            <a:normAutofit fontScale="92500"/>
          </a:bodyPr>
          <a:lstStyle/>
          <a:p>
            <a:pPr marL="0" indent="0"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sz="2400" b="1" dirty="0" smtClean="0"/>
              <a:t>The </a:t>
            </a:r>
            <a:r>
              <a:rPr lang="en-US" sz="2400" b="1" dirty="0"/>
              <a:t>following personal financial relationships with </a:t>
            </a:r>
            <a:endParaRPr lang="en-US" sz="2400" b="1" dirty="0" smtClean="0"/>
          </a:p>
          <a:p>
            <a:pPr marL="0" indent="0"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sz="2400" b="1" dirty="0" smtClean="0"/>
              <a:t>      commercial </a:t>
            </a:r>
            <a:r>
              <a:rPr lang="en-US" sz="2400" b="1" dirty="0"/>
              <a:t>interests relevant to this presentation </a:t>
            </a:r>
            <a:endParaRPr lang="en-US" sz="2400" b="1" dirty="0" smtClean="0"/>
          </a:p>
          <a:p>
            <a:pPr marL="0" indent="0"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sz="2400" b="1" dirty="0" smtClean="0"/>
              <a:t>      existed </a:t>
            </a:r>
            <a:r>
              <a:rPr lang="en-US" sz="2400" b="1" dirty="0"/>
              <a:t>during the past 12 months</a:t>
            </a:r>
            <a:r>
              <a:rPr lang="en-US" sz="2400" b="1" dirty="0" smtClean="0"/>
              <a:t>: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endParaRPr lang="en-US" sz="2400" b="1" dirty="0" smtClean="0"/>
          </a:p>
          <a:p>
            <a:pPr marL="0" indent="0"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sz="2400" b="1" dirty="0" smtClean="0"/>
              <a:t>No relationship to disclose.</a:t>
            </a:r>
            <a:endParaRPr lang="en-US" sz="2400" dirty="0"/>
          </a:p>
        </p:txBody>
      </p:sp>
      <p:sp>
        <p:nvSpPr>
          <p:cNvPr id="615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BEC8663-4EE2-4A96-9092-F96F6174EA43}" type="slidenum">
              <a:rPr lang="en-US" smtClean="0"/>
              <a:pPr eaLnBrk="1" hangingPunct="1"/>
              <a:t>2</a:t>
            </a:fld>
            <a:endParaRPr lang="en-US" dirty="0" smtClean="0"/>
          </a:p>
        </p:txBody>
      </p:sp>
      <p:sp>
        <p:nvSpPr>
          <p:cNvPr id="6148" name="Text Box 10"/>
          <p:cNvSpPr txBox="1">
            <a:spLocks noChangeArrowheads="1"/>
          </p:cNvSpPr>
          <p:nvPr/>
        </p:nvSpPr>
        <p:spPr bwMode="auto">
          <a:xfrm>
            <a:off x="685800" y="1712913"/>
            <a:ext cx="7848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dirty="0"/>
          </a:p>
        </p:txBody>
      </p:sp>
      <p:sp>
        <p:nvSpPr>
          <p:cNvPr id="6149" name="Text Box 11"/>
          <p:cNvSpPr txBox="1">
            <a:spLocks noChangeArrowheads="1"/>
          </p:cNvSpPr>
          <p:nvPr/>
        </p:nvSpPr>
        <p:spPr bwMode="auto">
          <a:xfrm>
            <a:off x="685800" y="1789113"/>
            <a:ext cx="7924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dirty="0"/>
          </a:p>
        </p:txBody>
      </p:sp>
      <p:sp>
        <p:nvSpPr>
          <p:cNvPr id="6156" name="Text Box 12"/>
          <p:cNvSpPr txBox="1">
            <a:spLocks noChangeArrowheads="1"/>
          </p:cNvSpPr>
          <p:nvPr/>
        </p:nvSpPr>
        <p:spPr bwMode="auto">
          <a:xfrm>
            <a:off x="304800" y="1664126"/>
            <a:ext cx="78486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dirty="0"/>
              <a:t>Patricia M. </a:t>
            </a:r>
            <a:r>
              <a:rPr lang="en-US" sz="2400" b="1" dirty="0" smtClean="0"/>
              <a:t>Schoon</a:t>
            </a:r>
          </a:p>
          <a:p>
            <a:pPr algn="ctr">
              <a:defRPr/>
            </a:pPr>
            <a:r>
              <a:rPr lang="en-US" sz="2400" b="1" dirty="0"/>
              <a:t>Cynthia Lee Dols</a:t>
            </a:r>
          </a:p>
        </p:txBody>
      </p:sp>
      <p:sp>
        <p:nvSpPr>
          <p:cNvPr id="2" name="Text Box 13"/>
          <p:cNvSpPr txBox="1">
            <a:spLocks noChangeArrowheads="1"/>
          </p:cNvSpPr>
          <p:nvPr/>
        </p:nvSpPr>
        <p:spPr bwMode="auto">
          <a:xfrm>
            <a:off x="12700" y="4191000"/>
            <a:ext cx="86868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2400" dirty="0">
                <a:solidFill>
                  <a:schemeClr val="folHlink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27228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Objective </a:t>
            </a:r>
            <a:br>
              <a:rPr lang="en-US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en-US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One</a:t>
            </a:r>
            <a:endParaRPr lang="en-US" sz="36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29" name="Picture 5" descr="C:\Users\pmschoon\AppData\Local\Microsoft\Windows\Temporary Internet Files\Content.IE5\5YP23FDB\MC900090514[1].wm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2850" y="1447801"/>
            <a:ext cx="3796564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800" b="1" dirty="0"/>
              <a:t>Identify the barriers to developing and maintaining a healthy workplace community. </a:t>
            </a:r>
          </a:p>
        </p:txBody>
      </p:sp>
    </p:spTree>
    <p:extLst>
      <p:ext uri="{BB962C8B-B14F-4D97-AF65-F5344CB8AC3E}">
        <p14:creationId xmlns:p14="http://schemas.microsoft.com/office/powerpoint/2010/main" val="2377104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Socialization of the </a:t>
            </a:r>
            <a:b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Nursing Workforce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3356314"/>
              </p:ext>
            </p:extLst>
          </p:nvPr>
        </p:nvGraphicFramePr>
        <p:xfrm>
          <a:off x="76200" y="2667000"/>
          <a:ext cx="6172200" cy="3505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Flowchart: Alternate Process 10"/>
          <p:cNvSpPr/>
          <p:nvPr/>
        </p:nvSpPr>
        <p:spPr>
          <a:xfrm>
            <a:off x="6019800" y="2667000"/>
            <a:ext cx="2362200" cy="1679448"/>
          </a:xfrm>
          <a:prstGeom prst="flowChartAlternateProcess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Role Expectations </a:t>
            </a:r>
          </a:p>
          <a:p>
            <a:pPr algn="ctr"/>
            <a:r>
              <a:rPr lang="en-US" dirty="0" smtClean="0"/>
              <a:t>and </a:t>
            </a:r>
          </a:p>
          <a:p>
            <a:pPr algn="ctr"/>
            <a:r>
              <a:rPr lang="en-US" dirty="0" smtClean="0"/>
              <a:t>Performance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796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Socialization of </a:t>
            </a:r>
            <a:b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Nursing Workforce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90600" y="1981200"/>
            <a:ext cx="7125112" cy="4051437"/>
          </a:xfrm>
        </p:spPr>
        <p:txBody>
          <a:bodyPr>
            <a:noAutofit/>
          </a:bodyPr>
          <a:lstStyle/>
          <a:p>
            <a:pPr marL="457200" lvl="1" indent="0">
              <a:buNone/>
            </a:pPr>
            <a:endParaRPr lang="en-US" sz="2000" b="1" dirty="0" smtClean="0"/>
          </a:p>
          <a:p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Academic </a:t>
            </a:r>
          </a:p>
          <a:p>
            <a:pPr lvl="1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Students report experiencing and/or observing interpersonal abuse </a:t>
            </a:r>
          </a:p>
          <a:p>
            <a:pPr lvl="1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Students of color report being alienated</a:t>
            </a:r>
          </a:p>
          <a:p>
            <a:pPr lvl="1"/>
            <a:endParaRPr lang="en-US" sz="18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Clinical</a:t>
            </a:r>
          </a:p>
          <a:p>
            <a:pPr lvl="1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Students report experiencing and/or observing interpersonal abuse between and among staff, students, preceptors, clinical faculty</a:t>
            </a:r>
          </a:p>
          <a:p>
            <a:pPr lvl="1"/>
            <a:endParaRPr lang="en-US" sz="18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Workplace</a:t>
            </a:r>
          </a:p>
          <a:p>
            <a:pPr lvl="1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Primary reason new grads leave acute care is interpersonal abuse in the workplace</a:t>
            </a:r>
          </a:p>
          <a:p>
            <a:pPr marL="457200" lvl="1" indent="0">
              <a:buNone/>
            </a:pPr>
            <a:endParaRPr lang="en-US" sz="1600" b="1" dirty="0" smtClean="0"/>
          </a:p>
        </p:txBody>
      </p:sp>
    </p:spTree>
    <p:extLst>
      <p:ext uri="{BB962C8B-B14F-4D97-AF65-F5344CB8AC3E}">
        <p14:creationId xmlns:p14="http://schemas.microsoft.com/office/powerpoint/2010/main" val="103707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Title 1"/>
          <p:cNvSpPr>
            <a:spLocks noGrp="1"/>
          </p:cNvSpPr>
          <p:nvPr>
            <p:ph type="title"/>
          </p:nvPr>
        </p:nvSpPr>
        <p:spPr>
          <a:xfrm>
            <a:off x="838201" y="457200"/>
            <a:ext cx="7353300" cy="924475"/>
          </a:xfrm>
          <a:noFill/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solidFill>
                  <a:srgbClr val="164C6C"/>
                </a:solidFill>
              </a:rPr>
              <a:t/>
            </a:r>
            <a:br>
              <a:rPr lang="en-US" dirty="0" smtClean="0">
                <a:solidFill>
                  <a:srgbClr val="164C6C"/>
                </a:solidFill>
              </a:rPr>
            </a:b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Example of Incidence of Interpersonal Abuse in the Academic Environment</a:t>
            </a:r>
            <a:b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en-US" dirty="0" smtClean="0">
                <a:solidFill>
                  <a:srgbClr val="164C6C"/>
                </a:solidFill>
              </a:rPr>
              <a:t>?w2222222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AE1190-E32D-4BE9-B0EC-1CDED024B0C4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228600" y="1600200"/>
          <a:ext cx="5454650" cy="301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8" name="Chart" r:id="rId4" imgW="4676851" imgH="2581351" progId="Excel.Chart.8">
                  <p:embed/>
                </p:oleObj>
              </mc:Choice>
              <mc:Fallback>
                <p:oleObj name="Chart" r:id="rId4" imgW="4676851" imgH="2581351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1600200"/>
                        <a:ext cx="5454650" cy="3011488"/>
                      </a:xfrm>
                      <a:prstGeom prst="rect">
                        <a:avLst/>
                      </a:prstGeom>
                      <a:solidFill>
                        <a:srgbClr val="990033"/>
                      </a:solidFill>
                      <a:ln w="76200">
                        <a:solidFill>
                          <a:schemeClr val="accent2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9" name="Rectangle 4"/>
          <p:cNvSpPr>
            <a:spLocks noChangeArrowheads="1"/>
          </p:cNvSpPr>
          <p:nvPr/>
        </p:nvSpPr>
        <p:spPr bwMode="auto">
          <a:xfrm>
            <a:off x="3429000" y="1752600"/>
            <a:ext cx="1905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N = 534</a:t>
            </a:r>
          </a:p>
          <a:p>
            <a:pPr>
              <a:spcBef>
                <a:spcPct val="50000"/>
              </a:spcBef>
            </a:pPr>
            <a:r>
              <a:rPr lang="en-US" b="1" dirty="0"/>
              <a:t>RR = 35%</a:t>
            </a:r>
          </a:p>
        </p:txBody>
      </p:sp>
      <p:sp>
        <p:nvSpPr>
          <p:cNvPr id="1030" name="Rectangle 5"/>
          <p:cNvSpPr>
            <a:spLocks noChangeArrowheads="1"/>
          </p:cNvSpPr>
          <p:nvPr/>
        </p:nvSpPr>
        <p:spPr bwMode="auto">
          <a:xfrm>
            <a:off x="1600200" y="1676400"/>
            <a:ext cx="9826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411</a:t>
            </a:r>
          </a:p>
        </p:txBody>
      </p:sp>
      <p:sp>
        <p:nvSpPr>
          <p:cNvPr id="1031" name="Rectangle 6"/>
          <p:cNvSpPr>
            <a:spLocks noChangeArrowheads="1"/>
          </p:cNvSpPr>
          <p:nvPr/>
        </p:nvSpPr>
        <p:spPr bwMode="auto">
          <a:xfrm>
            <a:off x="2362200" y="3048000"/>
            <a:ext cx="762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65</a:t>
            </a:r>
          </a:p>
        </p:txBody>
      </p:sp>
      <p:sp>
        <p:nvSpPr>
          <p:cNvPr id="1032" name="Rectangle 7"/>
          <p:cNvSpPr>
            <a:spLocks noChangeArrowheads="1"/>
          </p:cNvSpPr>
          <p:nvPr/>
        </p:nvSpPr>
        <p:spPr bwMode="auto">
          <a:xfrm>
            <a:off x="3124200" y="3276600"/>
            <a:ext cx="3127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b="1" dirty="0"/>
              <a:t>2</a:t>
            </a:r>
          </a:p>
        </p:txBody>
      </p:sp>
      <p:sp>
        <p:nvSpPr>
          <p:cNvPr id="1033" name="Text Box 11"/>
          <p:cNvSpPr txBox="1">
            <a:spLocks noChangeArrowheads="1"/>
          </p:cNvSpPr>
          <p:nvPr/>
        </p:nvSpPr>
        <p:spPr bwMode="auto">
          <a:xfrm>
            <a:off x="3733800" y="3124200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b="1" i="1" dirty="0"/>
              <a:t>18</a:t>
            </a: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4495800" y="3200400"/>
            <a:ext cx="609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11</a:t>
            </a:r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4953000" y="3938588"/>
          <a:ext cx="3952875" cy="2574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9" name="Chart" r:id="rId6" imgW="4914900" imgH="3200400" progId="Excel.Chart.8">
                  <p:embed/>
                </p:oleObj>
              </mc:Choice>
              <mc:Fallback>
                <p:oleObj name="Chart" r:id="rId6" imgW="4914900" imgH="3200400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3938588"/>
                        <a:ext cx="3952875" cy="257492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76200">
                        <a:solidFill>
                          <a:schemeClr val="accent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600200" y="5486400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52500" y="4932402"/>
            <a:ext cx="3048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Schoon &amp; Dols, 2007 Survey of Health Professions Departments at a Private Midwestern University, unpublished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7543800" y="5715000"/>
            <a:ext cx="1295400" cy="8382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019800" y="1752600"/>
            <a:ext cx="2971800" cy="148034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Question: Who has experienced or observed interpersonal abuse?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22651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Most Common Abusive Behaviors Reported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BF145A-6A0E-4294-9962-E48178F08CF1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8184483"/>
              </p:ext>
            </p:extLst>
          </p:nvPr>
        </p:nvGraphicFramePr>
        <p:xfrm>
          <a:off x="381000" y="1752600"/>
          <a:ext cx="8458200" cy="4668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8" name="Chart" r:id="rId4" imgW="4676851" imgH="2581351" progId="Excel.Chart.8">
                  <p:embed/>
                </p:oleObj>
              </mc:Choice>
              <mc:Fallback>
                <p:oleObj name="Chart" r:id="rId4" imgW="4676851" imgH="2581351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752600"/>
                        <a:ext cx="8458200" cy="4668838"/>
                      </a:xfrm>
                      <a:prstGeom prst="rect">
                        <a:avLst/>
                      </a:prstGeom>
                      <a:solidFill>
                        <a:srgbClr val="800000"/>
                      </a:solidFill>
                      <a:ln w="76200">
                        <a:solidFill>
                          <a:schemeClr val="tx2">
                            <a:lumMod val="50000"/>
                          </a:schemeClr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2" name="TextBox 3"/>
          <p:cNvSpPr txBox="1">
            <a:spLocks noChangeArrowheads="1"/>
          </p:cNvSpPr>
          <p:nvPr/>
        </p:nvSpPr>
        <p:spPr bwMode="auto">
          <a:xfrm>
            <a:off x="2743200" y="5105400"/>
            <a:ext cx="762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dirty="0"/>
              <a:t>Mean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38200" y="5598331"/>
            <a:ext cx="2124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Schoon &amp; Dols, 2007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1648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458200" cy="1143000"/>
          </a:xfrm>
          <a:noFill/>
        </p:spPr>
        <p:txBody>
          <a:bodyPr/>
          <a:lstStyle/>
          <a:p>
            <a:r>
              <a:rPr lang="en-US" sz="4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Who is the most </a:t>
            </a:r>
            <a:r>
              <a:rPr lang="en-US" sz="40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victimized?</a:t>
            </a:r>
            <a:endParaRPr lang="en-US" sz="4000" i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45061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498475" y="1600200"/>
          <a:ext cx="8145463" cy="449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Chart" r:id="rId3" imgW="4676851" imgH="2581351" progId="Excel.Chart.8">
                  <p:embed/>
                </p:oleObj>
              </mc:Choice>
              <mc:Fallback>
                <p:oleObj name="Chart" r:id="rId3" imgW="4676851" imgH="2581351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8475" y="1600200"/>
                        <a:ext cx="8145463" cy="4495800"/>
                      </a:xfrm>
                      <a:prstGeom prst="rect">
                        <a:avLst/>
                      </a:prstGeom>
                      <a:solidFill>
                        <a:schemeClr val="accent2"/>
                      </a:solidFill>
                      <a:ln w="76200" cmpd="sng">
                        <a:solidFill>
                          <a:srgbClr val="FFFFCC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62" name="Rectangle 6"/>
          <p:cNvSpPr>
            <a:spLocks noChangeArrowheads="1"/>
          </p:cNvSpPr>
          <p:nvPr/>
        </p:nvSpPr>
        <p:spPr bwMode="auto">
          <a:xfrm>
            <a:off x="3157889" y="6248400"/>
            <a:ext cx="4083169" cy="369332"/>
          </a:xfrm>
          <a:prstGeom prst="rect">
            <a:avLst/>
          </a:prstGeom>
          <a:noFill/>
          <a:ln w="9525">
            <a:solidFill>
              <a:srgbClr val="FFFF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 dirty="0">
                <a:latin typeface="Arial" charset="0"/>
              </a:rPr>
              <a:t>Respondents selected up to 3 choices</a:t>
            </a:r>
          </a:p>
        </p:txBody>
      </p:sp>
      <p:sp>
        <p:nvSpPr>
          <p:cNvPr id="45063" name="Text Box 7"/>
          <p:cNvSpPr txBox="1">
            <a:spLocks noChangeArrowheads="1"/>
          </p:cNvSpPr>
          <p:nvPr/>
        </p:nvSpPr>
        <p:spPr bwMode="auto">
          <a:xfrm>
            <a:off x="7146925" y="5370513"/>
            <a:ext cx="990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 b="1" dirty="0">
                <a:solidFill>
                  <a:srgbClr val="000000"/>
                </a:solidFill>
                <a:latin typeface="Arial" charset="0"/>
              </a:rPr>
              <a:t>N = 517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14101" y="6324600"/>
            <a:ext cx="2124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Schoon &amp; Dols, 2007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393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 eaLnBrk="1" hangingPunct="1"/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Where Student Abuse Occurred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AFA03-013B-43EC-9B0C-2C8277F5494D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533400" y="1676400"/>
          <a:ext cx="8199438" cy="452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7" name="Chart" r:id="rId3" imgW="4676851" imgH="2581351" progId="Excel.Chart.8">
                  <p:embed/>
                </p:oleObj>
              </mc:Choice>
              <mc:Fallback>
                <p:oleObj name="Chart" r:id="rId3" imgW="4676851" imgH="2581351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676400"/>
                        <a:ext cx="8199438" cy="4525963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76200">
                        <a:solidFill>
                          <a:schemeClr val="accent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6" name="TextBox 3"/>
          <p:cNvSpPr txBox="1">
            <a:spLocks noChangeArrowheads="1"/>
          </p:cNvSpPr>
          <p:nvPr/>
        </p:nvSpPr>
        <p:spPr bwMode="auto">
          <a:xfrm>
            <a:off x="1066800" y="2133600"/>
            <a:ext cx="9985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dirty="0"/>
              <a:t>N = 415</a:t>
            </a:r>
          </a:p>
        </p:txBody>
      </p:sp>
      <p:sp>
        <p:nvSpPr>
          <p:cNvPr id="3077" name="TextBox 4"/>
          <p:cNvSpPr txBox="1">
            <a:spLocks noChangeArrowheads="1"/>
          </p:cNvSpPr>
          <p:nvPr/>
        </p:nvSpPr>
        <p:spPr bwMode="auto">
          <a:xfrm>
            <a:off x="1752600" y="3657600"/>
            <a:ext cx="1066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b="1" dirty="0">
                <a:solidFill>
                  <a:srgbClr val="FFFFCC"/>
                </a:solidFill>
              </a:rPr>
              <a:t>39.3 %</a:t>
            </a:r>
          </a:p>
        </p:txBody>
      </p:sp>
      <p:sp>
        <p:nvSpPr>
          <p:cNvPr id="3078" name="Rectangle 5"/>
          <p:cNvSpPr>
            <a:spLocks noChangeArrowheads="1"/>
          </p:cNvSpPr>
          <p:nvPr/>
        </p:nvSpPr>
        <p:spPr bwMode="auto">
          <a:xfrm>
            <a:off x="3209340" y="2397835"/>
            <a:ext cx="97610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FFFFCC"/>
                </a:solidFill>
              </a:rPr>
              <a:t>9.6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>
                <a:solidFill>
                  <a:srgbClr val="FFFFCC"/>
                </a:solidFill>
              </a:rPr>
              <a:t>%</a:t>
            </a:r>
          </a:p>
        </p:txBody>
      </p:sp>
      <p:sp>
        <p:nvSpPr>
          <p:cNvPr id="3079" name="Rectangle 6"/>
          <p:cNvSpPr>
            <a:spLocks noChangeArrowheads="1"/>
          </p:cNvSpPr>
          <p:nvPr/>
        </p:nvSpPr>
        <p:spPr bwMode="auto">
          <a:xfrm>
            <a:off x="3733800" y="3581400"/>
            <a:ext cx="9032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FFFFCC"/>
                </a:solidFill>
              </a:rPr>
              <a:t>24.1 %</a:t>
            </a:r>
          </a:p>
        </p:txBody>
      </p:sp>
      <p:sp>
        <p:nvSpPr>
          <p:cNvPr id="3080" name="Rectangle 7"/>
          <p:cNvSpPr>
            <a:spLocks noChangeArrowheads="1"/>
          </p:cNvSpPr>
          <p:nvPr/>
        </p:nvSpPr>
        <p:spPr bwMode="auto">
          <a:xfrm>
            <a:off x="3798093" y="4705834"/>
            <a:ext cx="774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C00000"/>
                </a:solidFill>
              </a:rPr>
              <a:t>7.7 %</a:t>
            </a:r>
          </a:p>
        </p:txBody>
      </p:sp>
      <p:sp>
        <p:nvSpPr>
          <p:cNvPr id="3081" name="Rectangle 8"/>
          <p:cNvSpPr>
            <a:spLocks noChangeArrowheads="1"/>
          </p:cNvSpPr>
          <p:nvPr/>
        </p:nvSpPr>
        <p:spPr bwMode="auto">
          <a:xfrm>
            <a:off x="2667000" y="4876800"/>
            <a:ext cx="9032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C00000"/>
                </a:solidFill>
              </a:rPr>
              <a:t>19.3 %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76604" y="6216134"/>
            <a:ext cx="3623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Schoon &amp; Dols, 2007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864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229600" cy="1143000"/>
          </a:xfrm>
          <a:noFill/>
        </p:spPr>
        <p:txBody>
          <a:bodyPr/>
          <a:lstStyle/>
          <a:p>
            <a:r>
              <a:rPr lang="en-US" sz="4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I am in a safe learning environment</a:t>
            </a:r>
          </a:p>
        </p:txBody>
      </p:sp>
      <p:graphicFrame>
        <p:nvGraphicFramePr>
          <p:cNvPr id="47109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498475" y="1600200"/>
          <a:ext cx="8145463" cy="449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1" name="Chart" r:id="rId3" imgW="4676851" imgH="2581351" progId="Excel.Chart.8">
                  <p:embed/>
                </p:oleObj>
              </mc:Choice>
              <mc:Fallback>
                <p:oleObj name="Chart" r:id="rId3" imgW="4676851" imgH="2581351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8475" y="1600200"/>
                        <a:ext cx="8145463" cy="4495800"/>
                      </a:xfrm>
                      <a:prstGeom prst="rect">
                        <a:avLst/>
                      </a:prstGeom>
                      <a:solidFill>
                        <a:schemeClr val="accent2"/>
                      </a:solidFill>
                      <a:ln w="76200" cmpd="sng">
                        <a:solidFill>
                          <a:srgbClr val="FFFFCC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10" name="Text Box 6"/>
          <p:cNvSpPr txBox="1">
            <a:spLocks noChangeArrowheads="1"/>
          </p:cNvSpPr>
          <p:nvPr/>
        </p:nvSpPr>
        <p:spPr bwMode="auto">
          <a:xfrm>
            <a:off x="6705600" y="5410200"/>
            <a:ext cx="1066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US" dirty="0">
                <a:solidFill>
                  <a:srgbClr val="000000"/>
                </a:solidFill>
                <a:latin typeface="Arial" charset="0"/>
              </a:rPr>
              <a:t>N = 517</a:t>
            </a:r>
          </a:p>
        </p:txBody>
      </p:sp>
      <p:sp>
        <p:nvSpPr>
          <p:cNvPr id="47111" name="Text Box 7"/>
          <p:cNvSpPr txBox="1">
            <a:spLocks noChangeArrowheads="1"/>
          </p:cNvSpPr>
          <p:nvPr/>
        </p:nvSpPr>
        <p:spPr bwMode="auto">
          <a:xfrm>
            <a:off x="2270125" y="4379913"/>
            <a:ext cx="438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 b="1" dirty="0">
                <a:latin typeface="Arial" charset="0"/>
              </a:rPr>
              <a:t>20</a:t>
            </a:r>
          </a:p>
        </p:txBody>
      </p:sp>
      <p:sp>
        <p:nvSpPr>
          <p:cNvPr id="47112" name="Text Box 8"/>
          <p:cNvSpPr txBox="1">
            <a:spLocks noChangeArrowheads="1"/>
          </p:cNvSpPr>
          <p:nvPr/>
        </p:nvSpPr>
        <p:spPr bwMode="auto">
          <a:xfrm>
            <a:off x="2895600" y="4495800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US" b="1" dirty="0">
                <a:latin typeface="Arial" charset="0"/>
              </a:rPr>
              <a:t>12</a:t>
            </a:r>
          </a:p>
        </p:txBody>
      </p:sp>
      <p:sp>
        <p:nvSpPr>
          <p:cNvPr id="47113" name="Text Box 9"/>
          <p:cNvSpPr txBox="1">
            <a:spLocks noChangeArrowheads="1"/>
          </p:cNvSpPr>
          <p:nvPr/>
        </p:nvSpPr>
        <p:spPr bwMode="auto">
          <a:xfrm>
            <a:off x="3505200" y="38100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1" hangingPunct="1"/>
            <a:r>
              <a:rPr lang="en-US" b="1" dirty="0">
                <a:latin typeface="Arial" charset="0"/>
              </a:rPr>
              <a:t>70</a:t>
            </a:r>
          </a:p>
        </p:txBody>
      </p:sp>
      <p:sp>
        <p:nvSpPr>
          <p:cNvPr id="47114" name="Text Box 10"/>
          <p:cNvSpPr txBox="1">
            <a:spLocks noChangeArrowheads="1"/>
          </p:cNvSpPr>
          <p:nvPr/>
        </p:nvSpPr>
        <p:spPr bwMode="auto">
          <a:xfrm>
            <a:off x="4114800" y="1981200"/>
            <a:ext cx="838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US" b="1" dirty="0">
                <a:latin typeface="Arial" charset="0"/>
              </a:rPr>
              <a:t>224</a:t>
            </a:r>
          </a:p>
        </p:txBody>
      </p:sp>
      <p:sp>
        <p:nvSpPr>
          <p:cNvPr id="47115" name="Text Box 11"/>
          <p:cNvSpPr txBox="1">
            <a:spLocks noChangeArrowheads="1"/>
          </p:cNvSpPr>
          <p:nvPr/>
        </p:nvSpPr>
        <p:spPr bwMode="auto">
          <a:xfrm>
            <a:off x="4800600" y="236220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1" hangingPunct="1"/>
            <a:r>
              <a:rPr lang="en-US" b="1" dirty="0">
                <a:latin typeface="Arial" charset="0"/>
              </a:rPr>
              <a:t>191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114800" y="1056251"/>
            <a:ext cx="4724400" cy="707886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80% feel safe</a:t>
            </a:r>
          </a:p>
          <a:p>
            <a:r>
              <a:rPr lang="en-US" sz="2000" dirty="0" smtClean="0"/>
              <a:t>20% don’t feel safe or are not sure</a:t>
            </a:r>
            <a:endParaRPr lang="en-US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1600200" y="6248400"/>
            <a:ext cx="2124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Schoon &amp; Dols, 2007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8720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534400" cy="758825"/>
          </a:xfrm>
          <a:noFill/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Have you experienced medical problems related to abusive/harmful behaviors?</a:t>
            </a:r>
            <a:endParaRPr lang="en-US" sz="3200" i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93BC9E-DB05-4A6A-9AD2-6A55DAFCDFE2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graphicFrame>
        <p:nvGraphicFramePr>
          <p:cNvPr id="10242" name="Object 2"/>
          <p:cNvGraphicFramePr>
            <a:graphicFrameLocks noGrp="1" noChangeAspect="1"/>
          </p:cNvGraphicFramePr>
          <p:nvPr/>
        </p:nvGraphicFramePr>
        <p:xfrm>
          <a:off x="152400" y="1447800"/>
          <a:ext cx="6492875" cy="358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0" name="Chart" r:id="rId3" imgW="4676851" imgH="2581351" progId="Excel.Chart.8">
                  <p:embed/>
                </p:oleObj>
              </mc:Choice>
              <mc:Fallback>
                <p:oleObj name="Chart" r:id="rId3" imgW="4676851" imgH="2581351" progId="Excel.Chart.8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447800"/>
                        <a:ext cx="6492875" cy="358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chemeClr val="bg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6" name="Rectangle 3"/>
          <p:cNvSpPr>
            <a:spLocks noChangeArrowheads="1"/>
          </p:cNvSpPr>
          <p:nvPr/>
        </p:nvSpPr>
        <p:spPr bwMode="auto">
          <a:xfrm>
            <a:off x="609600" y="1905000"/>
            <a:ext cx="12192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Top 9 </a:t>
            </a:r>
          </a:p>
          <a:p>
            <a:r>
              <a:rPr lang="en-US" dirty="0">
                <a:solidFill>
                  <a:srgbClr val="000000"/>
                </a:solidFill>
              </a:rPr>
              <a:t>Medical </a:t>
            </a:r>
          </a:p>
          <a:p>
            <a:r>
              <a:rPr lang="en-US" dirty="0">
                <a:solidFill>
                  <a:srgbClr val="000000"/>
                </a:solidFill>
              </a:rPr>
              <a:t>Problems</a:t>
            </a:r>
            <a:endParaRPr lang="en-US" dirty="0"/>
          </a:p>
        </p:txBody>
      </p:sp>
      <p:sp>
        <p:nvSpPr>
          <p:cNvPr id="10247" name="Rectangle 4"/>
          <p:cNvSpPr>
            <a:spLocks noChangeArrowheads="1"/>
          </p:cNvSpPr>
          <p:nvPr/>
        </p:nvSpPr>
        <p:spPr bwMode="auto">
          <a:xfrm>
            <a:off x="685800" y="3124200"/>
            <a:ext cx="8715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N = 65</a:t>
            </a:r>
          </a:p>
        </p:txBody>
      </p:sp>
      <p:sp>
        <p:nvSpPr>
          <p:cNvPr id="10248" name="Rectangle 5"/>
          <p:cNvSpPr>
            <a:spLocks noChangeArrowheads="1"/>
          </p:cNvSpPr>
          <p:nvPr/>
        </p:nvSpPr>
        <p:spPr bwMode="auto">
          <a:xfrm>
            <a:off x="381000" y="4191000"/>
            <a:ext cx="18859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00"/>
                </a:solidFill>
              </a:rPr>
              <a:t>Range = 11 = 45</a:t>
            </a:r>
          </a:p>
        </p:txBody>
      </p:sp>
      <p:graphicFrame>
        <p:nvGraphicFramePr>
          <p:cNvPr id="10243" name="Object 3"/>
          <p:cNvGraphicFramePr>
            <a:graphicFrameLocks noGrp="1" noChangeAspect="1"/>
          </p:cNvGraphicFramePr>
          <p:nvPr/>
        </p:nvGraphicFramePr>
        <p:xfrm>
          <a:off x="5562600" y="2473325"/>
          <a:ext cx="3352800" cy="184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1" name="Chart" r:id="rId5" imgW="4676851" imgH="2581351" progId="Excel.Chart.8">
                  <p:embed/>
                </p:oleObj>
              </mc:Choice>
              <mc:Fallback>
                <p:oleObj name="Chart" r:id="rId5" imgW="4676851" imgH="2581351" progId="Excel.Chart.8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2473325"/>
                        <a:ext cx="3352800" cy="1849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9" name="Rectangle 8"/>
          <p:cNvSpPr>
            <a:spLocks noChangeArrowheads="1"/>
          </p:cNvSpPr>
          <p:nvPr/>
        </p:nvSpPr>
        <p:spPr bwMode="auto">
          <a:xfrm>
            <a:off x="5638800" y="2590800"/>
            <a:ext cx="1066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b="1" dirty="0">
                <a:solidFill>
                  <a:srgbClr val="000000"/>
                </a:solidFill>
              </a:rPr>
              <a:t>12.5 %</a:t>
            </a:r>
          </a:p>
          <a:p>
            <a:r>
              <a:rPr lang="en-US" b="1" dirty="0">
                <a:solidFill>
                  <a:srgbClr val="000000"/>
                </a:solidFill>
              </a:rPr>
              <a:t> Yes</a:t>
            </a:r>
          </a:p>
        </p:txBody>
      </p:sp>
      <p:sp>
        <p:nvSpPr>
          <p:cNvPr id="10250" name="Rectangle 9"/>
          <p:cNvSpPr>
            <a:spLocks noChangeArrowheads="1"/>
          </p:cNvSpPr>
          <p:nvPr/>
        </p:nvSpPr>
        <p:spPr bwMode="auto">
          <a:xfrm>
            <a:off x="2539430" y="4573722"/>
            <a:ext cx="9985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000000"/>
                </a:solidFill>
              </a:rPr>
              <a:t>N = 521</a:t>
            </a:r>
          </a:p>
        </p:txBody>
      </p:sp>
      <p:sp>
        <p:nvSpPr>
          <p:cNvPr id="10251" name="Rectangle 10"/>
          <p:cNvSpPr>
            <a:spLocks noChangeArrowheads="1"/>
          </p:cNvSpPr>
          <p:nvPr/>
        </p:nvSpPr>
        <p:spPr bwMode="auto">
          <a:xfrm>
            <a:off x="7315200" y="3429000"/>
            <a:ext cx="12747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000000"/>
                </a:solidFill>
              </a:rPr>
              <a:t>85.6%  No</a:t>
            </a:r>
          </a:p>
        </p:txBody>
      </p:sp>
      <p:graphicFrame>
        <p:nvGraphicFramePr>
          <p:cNvPr id="10244" name="Object 5"/>
          <p:cNvGraphicFramePr>
            <a:graphicFrameLocks noGrp="1" noChangeAspect="1"/>
          </p:cNvGraphicFramePr>
          <p:nvPr/>
        </p:nvGraphicFramePr>
        <p:xfrm>
          <a:off x="4343400" y="4267200"/>
          <a:ext cx="4419600" cy="243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2" name="Chart" r:id="rId7" imgW="4676851" imgH="2581351" progId="Excel.Chart.8">
                  <p:embed/>
                </p:oleObj>
              </mc:Choice>
              <mc:Fallback>
                <p:oleObj name="Chart" r:id="rId7" imgW="4676851" imgH="2581351" progId="Excel.Chart.8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4267200"/>
                        <a:ext cx="4419600" cy="2438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2" name="Rectangle 12"/>
          <p:cNvSpPr>
            <a:spLocks noChangeArrowheads="1"/>
          </p:cNvSpPr>
          <p:nvPr/>
        </p:nvSpPr>
        <p:spPr bwMode="auto">
          <a:xfrm rot="10800000" flipV="1">
            <a:off x="4419600" y="5791200"/>
            <a:ext cx="1219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N = 65</a:t>
            </a:r>
          </a:p>
        </p:txBody>
      </p:sp>
      <p:sp>
        <p:nvSpPr>
          <p:cNvPr id="10253" name="Rectangle 13"/>
          <p:cNvSpPr>
            <a:spLocks noChangeArrowheads="1"/>
          </p:cNvSpPr>
          <p:nvPr/>
        </p:nvSpPr>
        <p:spPr bwMode="auto">
          <a:xfrm>
            <a:off x="4343400" y="6172200"/>
            <a:ext cx="138723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00"/>
                </a:solidFill>
              </a:rPr>
              <a:t>Range </a:t>
            </a:r>
            <a:r>
              <a:rPr lang="en-US" dirty="0" smtClean="0">
                <a:solidFill>
                  <a:srgbClr val="000000"/>
                </a:solidFill>
              </a:rPr>
              <a:t>1-9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5486400"/>
            <a:ext cx="2124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Schoon &amp; Dols, 2007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528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Prior Work Experience in Acute Care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2800" dirty="0" smtClean="0"/>
              <a:t>90% of health care workers report experiencing or observing harmful behaviors at work </a:t>
            </a:r>
          </a:p>
          <a:p>
            <a:pPr lvl="3"/>
            <a:r>
              <a:rPr lang="en-US" dirty="0" smtClean="0"/>
              <a:t>Olson, 2007</a:t>
            </a:r>
          </a:p>
          <a:p>
            <a:pPr lvl="3"/>
            <a:endParaRPr lang="en-US" sz="1200" dirty="0" smtClean="0"/>
          </a:p>
          <a:p>
            <a:r>
              <a:rPr lang="en-US" sz="2800" dirty="0" smtClean="0"/>
              <a:t>27 – 85% of nurses report being bullied or harassed or experiencing incivility </a:t>
            </a:r>
          </a:p>
          <a:p>
            <a:pPr lvl="3"/>
            <a:r>
              <a:rPr lang="en-US" dirty="0" smtClean="0"/>
              <a:t>Cleary</a:t>
            </a:r>
            <a:r>
              <a:rPr lang="en-US" dirty="0"/>
              <a:t>,</a:t>
            </a:r>
            <a:r>
              <a:rPr lang="en-US" dirty="0" smtClean="0"/>
              <a:t> 2007; Hutton, 2008</a:t>
            </a:r>
          </a:p>
          <a:p>
            <a:pPr lvl="3"/>
            <a:endParaRPr lang="en-US" sz="1200" dirty="0" smtClean="0"/>
          </a:p>
          <a:p>
            <a:r>
              <a:rPr lang="en-US" sz="2800" dirty="0" smtClean="0"/>
              <a:t>30 – 60% of new grads change employment locations within the first year </a:t>
            </a:r>
          </a:p>
          <a:p>
            <a:pPr lvl="3"/>
            <a:r>
              <a:rPr lang="en-US" dirty="0" smtClean="0"/>
              <a:t>Bowles &amp; Candela, 2005; Delaney, 2003</a:t>
            </a:r>
          </a:p>
        </p:txBody>
      </p:sp>
    </p:spTree>
    <p:extLst>
      <p:ext uri="{BB962C8B-B14F-4D97-AF65-F5344CB8AC3E}">
        <p14:creationId xmlns:p14="http://schemas.microsoft.com/office/powerpoint/2010/main" val="1791777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Victimization and Revictimization in Workplace Violence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9677844"/>
              </p:ext>
            </p:extLst>
          </p:nvPr>
        </p:nvGraphicFramePr>
        <p:xfrm>
          <a:off x="1009650" y="1806575"/>
          <a:ext cx="7124700" cy="40528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09600" y="59436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Felblinger, 2008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054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Common Examples of </a:t>
            </a:r>
            <a:b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Workplace Incivility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Exclusion from important work activities</a:t>
            </a:r>
          </a:p>
          <a:p>
            <a:r>
              <a:rPr lang="en-US" dirty="0" smtClean="0"/>
              <a:t>Taking credit for another’s work</a:t>
            </a:r>
          </a:p>
          <a:p>
            <a:r>
              <a:rPr lang="en-US" dirty="0" smtClean="0"/>
              <a:t>Refusing to work collaboratively</a:t>
            </a:r>
          </a:p>
          <a:p>
            <a:r>
              <a:rPr lang="en-US" dirty="0" smtClean="0"/>
              <a:t>Interrupting others</a:t>
            </a:r>
          </a:p>
          <a:p>
            <a:r>
              <a:rPr lang="en-US" dirty="0" smtClean="0"/>
              <a:t>Disrupting meetings</a:t>
            </a:r>
          </a:p>
          <a:p>
            <a:r>
              <a:rPr lang="en-US" dirty="0" smtClean="0"/>
              <a:t>Discounting input from others</a:t>
            </a:r>
          </a:p>
          <a:p>
            <a:r>
              <a:rPr lang="en-US" dirty="0" smtClean="0"/>
              <a:t>Berating workers on e-mail</a:t>
            </a:r>
          </a:p>
          <a:p>
            <a:r>
              <a:rPr lang="en-US" dirty="0" smtClean="0"/>
              <a:t>Failing to share credit for collaborative work</a:t>
            </a:r>
          </a:p>
          <a:p>
            <a:r>
              <a:rPr lang="en-US" dirty="0" smtClean="0"/>
              <a:t>Withholding important information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724400" y="1919206"/>
            <a:ext cx="3469242" cy="4051302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Yelling, screaming, verbal attacks</a:t>
            </a:r>
          </a:p>
          <a:p>
            <a:r>
              <a:rPr lang="en-US" dirty="0" smtClean="0"/>
              <a:t>Emotional tirades, angry outbursts</a:t>
            </a:r>
          </a:p>
          <a:p>
            <a:r>
              <a:rPr lang="en-US" dirty="0" smtClean="0"/>
              <a:t>Overt temper tantrums</a:t>
            </a:r>
          </a:p>
          <a:p>
            <a:r>
              <a:rPr lang="en-US" dirty="0" smtClean="0"/>
              <a:t>Gossiping</a:t>
            </a:r>
          </a:p>
          <a:p>
            <a:r>
              <a:rPr lang="en-US" dirty="0" smtClean="0"/>
              <a:t>Name-calling</a:t>
            </a:r>
          </a:p>
          <a:p>
            <a:r>
              <a:rPr lang="en-US" dirty="0" smtClean="0"/>
              <a:t>Condescending speech, rudeness</a:t>
            </a:r>
          </a:p>
          <a:p>
            <a:r>
              <a:rPr lang="en-US" dirty="0" smtClean="0"/>
              <a:t>Spreading rumors</a:t>
            </a:r>
          </a:p>
          <a:p>
            <a:r>
              <a:rPr lang="en-US" dirty="0" smtClean="0"/>
              <a:t>Inability to empathize</a:t>
            </a:r>
          </a:p>
          <a:p>
            <a:r>
              <a:rPr lang="en-US" dirty="0" smtClean="0"/>
              <a:t>Damaging coworker’s reputation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743200" y="5955268"/>
            <a:ext cx="16663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Felblinger, 2008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1611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Contemporary Stresses in </a:t>
            </a:r>
            <a:b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Public Health Nursing Practice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Severe feeling of powerlessness because not able to measure efficiency of PHN practice</a:t>
            </a:r>
          </a:p>
          <a:p>
            <a:pPr lvl="1"/>
            <a:r>
              <a:rPr lang="en-US" dirty="0" smtClean="0"/>
              <a:t>Grumbach et al, 2004</a:t>
            </a:r>
          </a:p>
          <a:p>
            <a:pPr lvl="1"/>
            <a:endParaRPr lang="en-US" dirty="0" smtClean="0"/>
          </a:p>
          <a:p>
            <a:pPr indent="-285750"/>
            <a:r>
              <a:rPr lang="en-US" dirty="0" smtClean="0"/>
              <a:t>Work overload</a:t>
            </a:r>
          </a:p>
          <a:p>
            <a:pPr lvl="1"/>
            <a:r>
              <a:rPr lang="en-US" dirty="0" smtClean="0"/>
              <a:t>Lee &amp; Wang, 2002; MacDonald &amp; Schoenfeld, 2003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Colleagues negative attitudes due to changing external environment and inadequate administrative support</a:t>
            </a:r>
          </a:p>
          <a:p>
            <a:pPr lvl="1"/>
            <a:r>
              <a:rPr lang="en-US" dirty="0" smtClean="0"/>
              <a:t>Lin, 2000</a:t>
            </a:r>
          </a:p>
        </p:txBody>
      </p:sp>
    </p:spTree>
    <p:extLst>
      <p:ext uri="{BB962C8B-B14F-4D97-AF65-F5344CB8AC3E}">
        <p14:creationId xmlns:p14="http://schemas.microsoft.com/office/powerpoint/2010/main" val="3696422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Major Stressors in </a:t>
            </a:r>
            <a:br>
              <a:rPr lang="en-US" sz="3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en-US" sz="3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Work Environment</a:t>
            </a:r>
            <a:endParaRPr lang="en-US" sz="36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654790"/>
              </p:ext>
            </p:extLst>
          </p:nvPr>
        </p:nvGraphicFramePr>
        <p:xfrm>
          <a:off x="1009650" y="1806575"/>
          <a:ext cx="7124700" cy="40528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46428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200"/>
            <a:ext cx="2660650" cy="1185861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Objective </a:t>
            </a:r>
            <a:br>
              <a:rPr lang="en-US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en-US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Two</a:t>
            </a:r>
          </a:p>
        </p:txBody>
      </p:sp>
      <p:pic>
        <p:nvPicPr>
          <p:cNvPr id="14338" name="Picture 2" descr="C:\Users\pmschoon\AppData\Local\Microsoft\Windows\Temporary Internet Files\Content.IE5\LLCZPPBG\MC900199398[1].wm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3568" y="1220235"/>
            <a:ext cx="4938431" cy="4342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1752600"/>
            <a:ext cx="2965450" cy="4229099"/>
          </a:xfrm>
        </p:spPr>
        <p:txBody>
          <a:bodyPr>
            <a:noAutofit/>
          </a:bodyPr>
          <a:lstStyle/>
          <a:p>
            <a:pPr lvl="0"/>
            <a:r>
              <a:rPr lang="en-US" sz="2800" dirty="0"/>
              <a:t>Describe the leadership, collaboration, and communication skills required to create and maintain a healthy workplace community. </a:t>
            </a:r>
          </a:p>
        </p:txBody>
      </p:sp>
    </p:spTree>
    <p:extLst>
      <p:ext uri="{BB962C8B-B14F-4D97-AF65-F5344CB8AC3E}">
        <p14:creationId xmlns:p14="http://schemas.microsoft.com/office/powerpoint/2010/main" val="1184536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457200" y="457200"/>
            <a:ext cx="8382000" cy="924475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>
                <a:latin typeface="Arial" pitchFamily="34" charset="0"/>
                <a:cs typeface="Arial" pitchFamily="34" charset="0"/>
              </a:rPr>
              <a:t>Leadership</a:t>
            </a: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533400" y="2057400"/>
            <a:ext cx="4038600" cy="4800600"/>
          </a:xfrm>
        </p:spPr>
        <p:txBody>
          <a:bodyPr>
            <a:normAutofit fontScale="92500" lnSpcReduction="20000"/>
          </a:bodyPr>
          <a:lstStyle/>
          <a:p>
            <a:r>
              <a:rPr lang="en-US" sz="2600" i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Organizational Leadership</a:t>
            </a:r>
            <a:r>
              <a:rPr lang="en-US" sz="26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: </a:t>
            </a:r>
          </a:p>
          <a:p>
            <a:pPr marL="0" indent="0">
              <a:buNone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Leadership directed at  carrying out the mission and goals of an organization…</a:t>
            </a:r>
          </a:p>
          <a:p>
            <a:endParaRPr lang="en-US" sz="26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6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Transactional Leadership:</a:t>
            </a:r>
            <a:r>
              <a:rPr lang="en-US" sz="26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Leadership that focuses on immediate needs; meets day-to-day functional needs of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organization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1300" dirty="0" smtClean="0">
                <a:latin typeface="Arial" pitchFamily="34" charset="0"/>
                <a:cs typeface="Arial" pitchFamily="34" charset="0"/>
              </a:rPr>
              <a:t>Schaffer, Garcia, &amp; Schoon, 2011, 282</a:t>
            </a:r>
            <a:endParaRPr lang="en-US" sz="1300" dirty="0">
              <a:latin typeface="Arial" pitchFamily="34" charset="0"/>
              <a:cs typeface="Arial" pitchFamily="34" charset="0"/>
            </a:endParaRPr>
          </a:p>
          <a:p>
            <a:endParaRPr lang="en-US" sz="2400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sz="half" idx="2"/>
          </p:nvPr>
        </p:nvSpPr>
        <p:spPr>
          <a:xfrm>
            <a:off x="4648200" y="2590800"/>
            <a:ext cx="3947319" cy="4051302"/>
          </a:xfrm>
        </p:spPr>
        <p:txBody>
          <a:bodyPr>
            <a:noAutofit/>
          </a:bodyPr>
          <a:lstStyle/>
          <a:p>
            <a:r>
              <a:rPr lang="en-US" sz="24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Shared Leadership: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Leadership initiatives shared by a team working together to achieve common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goals </a:t>
            </a:r>
          </a:p>
          <a:p>
            <a:pPr lvl="1"/>
            <a:r>
              <a:rPr lang="en-US" sz="1200" dirty="0" smtClean="0">
                <a:latin typeface="Arial" pitchFamily="34" charset="0"/>
                <a:cs typeface="Arial" pitchFamily="34" charset="0"/>
              </a:rPr>
              <a:t>Alvolio, Walumbwa, &amp; Weber, 2009</a:t>
            </a:r>
          </a:p>
          <a:p>
            <a:r>
              <a:rPr lang="en-US" sz="2400" i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Servant Leadership: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Leadership that starts with serving others and leads when it is the best way to serve others… </a:t>
            </a:r>
          </a:p>
          <a:p>
            <a:pPr lvl="1"/>
            <a:r>
              <a:rPr lang="en-US" sz="1200" dirty="0" smtClean="0">
                <a:cs typeface="Arial" pitchFamily="34" charset="0"/>
              </a:rPr>
              <a:t>Swearingen &amp; Liberman, 2004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235992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Entry-Level PHN Leadership Skills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Seeks learning opportunities</a:t>
            </a:r>
          </a:p>
          <a:p>
            <a:r>
              <a:rPr lang="en-US" dirty="0" smtClean="0"/>
              <a:t>Works independently; autonomous in practice</a:t>
            </a:r>
          </a:p>
          <a:p>
            <a:r>
              <a:rPr lang="en-US" dirty="0" smtClean="0"/>
              <a:t>Willing to work in an unstructured environment; tolerates ambiguity</a:t>
            </a:r>
          </a:p>
          <a:p>
            <a:r>
              <a:rPr lang="en-US" dirty="0" smtClean="0"/>
              <a:t>Seeks consultation and support</a:t>
            </a:r>
          </a:p>
          <a:p>
            <a:r>
              <a:rPr lang="en-US" dirty="0" smtClean="0"/>
              <a:t>Takes initiative; is a self-starter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Adapts to change</a:t>
            </a:r>
          </a:p>
          <a:p>
            <a:r>
              <a:rPr lang="en-US" dirty="0" smtClean="0"/>
              <a:t>Is willing and able to respond to population needs</a:t>
            </a:r>
          </a:p>
          <a:p>
            <a:r>
              <a:rPr lang="en-US" dirty="0" smtClean="0"/>
              <a:t>Demonstrates flexibility</a:t>
            </a:r>
          </a:p>
          <a:p>
            <a:r>
              <a:rPr lang="en-US" dirty="0" smtClean="0"/>
              <a:t>Contributes to team efforts</a:t>
            </a:r>
          </a:p>
          <a:p>
            <a:r>
              <a:rPr lang="en-US" dirty="0" smtClean="0"/>
              <a:t>Prioritizes and organizes workload, time, materials and resources</a:t>
            </a:r>
          </a:p>
          <a:p>
            <a:endParaRPr lang="en-US" dirty="0"/>
          </a:p>
          <a:p>
            <a:pPr lvl="1"/>
            <a:r>
              <a:rPr lang="en-US" dirty="0" smtClean="0"/>
              <a:t>Henry Street Consortium, 2003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838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11430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Collaboration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4572000" y="838200"/>
            <a:ext cx="4041775" cy="639762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Best practices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00200"/>
            <a:ext cx="3429000" cy="5105400"/>
          </a:xfrm>
        </p:spPr>
        <p:txBody>
          <a:bodyPr>
            <a:normAutofit fontScale="92500"/>
          </a:bodyPr>
          <a:lstStyle/>
          <a:p>
            <a:r>
              <a:rPr lang="en-US" sz="2800" dirty="0" smtClean="0"/>
              <a:t>Working together “to achieve a common goal through enhancing the capacity of one or more of the members to promote and protect health.” 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1300" dirty="0" smtClean="0"/>
              <a:t>Keller, Strohschein, Lia-Hoagberg, &amp; Schaffer, 2004, 456</a:t>
            </a:r>
            <a:endParaRPr lang="en-US" sz="130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191000" y="1600200"/>
            <a:ext cx="4495800" cy="48307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Effective leadership</a:t>
            </a:r>
          </a:p>
          <a:p>
            <a:r>
              <a:rPr lang="en-US" dirty="0" smtClean="0"/>
              <a:t>Commitment of the participants</a:t>
            </a:r>
          </a:p>
          <a:p>
            <a:r>
              <a:rPr lang="en-US" dirty="0" smtClean="0"/>
              <a:t>Shared values and a sense of purpose</a:t>
            </a:r>
          </a:p>
          <a:p>
            <a:r>
              <a:rPr lang="en-US" dirty="0" smtClean="0"/>
              <a:t>Linkages between groups and individuals</a:t>
            </a:r>
          </a:p>
          <a:p>
            <a:r>
              <a:rPr lang="en-US" dirty="0" smtClean="0"/>
              <a:t>Identification of strategies and resources to achieve the goals, a structure to support the collaborative work</a:t>
            </a:r>
          </a:p>
          <a:p>
            <a:r>
              <a:rPr lang="en-US" dirty="0" smtClean="0"/>
              <a:t>Internal systems to support the structure (i.e. communication mechanisms, a place to meet, time available in assigned workload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     </a:t>
            </a:r>
            <a:r>
              <a:rPr lang="en-US" sz="1300" dirty="0" smtClean="0"/>
              <a:t>Schaffer, Garcia, &amp; Schoon, 2011, 116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2802675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125113" cy="1142999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Effective Communication</a:t>
            </a:r>
            <a:b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Essential Skills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" y="1981200"/>
            <a:ext cx="4040188" cy="3951288"/>
          </a:xfrm>
        </p:spPr>
        <p:txBody>
          <a:bodyPr>
            <a:normAutofit/>
          </a:bodyPr>
          <a:lstStyle/>
          <a:p>
            <a:r>
              <a:rPr lang="en-US" sz="2000" dirty="0"/>
              <a:t>Using silence</a:t>
            </a:r>
          </a:p>
          <a:p>
            <a:r>
              <a:rPr lang="en-US" sz="2000" dirty="0"/>
              <a:t>Reassuring</a:t>
            </a:r>
          </a:p>
          <a:p>
            <a:r>
              <a:rPr lang="en-US" sz="2000" dirty="0"/>
              <a:t>Expressing appreciation</a:t>
            </a:r>
          </a:p>
          <a:p>
            <a:r>
              <a:rPr lang="en-US" sz="2000" dirty="0"/>
              <a:t>Using humor</a:t>
            </a:r>
          </a:p>
          <a:p>
            <a:r>
              <a:rPr lang="en-US" sz="2000" dirty="0"/>
              <a:t>Conveying acceptance</a:t>
            </a:r>
          </a:p>
          <a:p>
            <a:r>
              <a:rPr lang="en-US" sz="2000" dirty="0"/>
              <a:t>Asking related </a:t>
            </a:r>
            <a:r>
              <a:rPr lang="en-US" sz="2000" dirty="0" smtClean="0"/>
              <a:t>questions</a:t>
            </a:r>
          </a:p>
          <a:p>
            <a:r>
              <a:rPr lang="en-US" sz="2000" dirty="0" smtClean="0"/>
              <a:t>Attending</a:t>
            </a:r>
          </a:p>
          <a:p>
            <a:pPr lvl="2"/>
            <a:r>
              <a:rPr lang="en-US" sz="1800" dirty="0" smtClean="0"/>
              <a:t>Kelly, 2011, 207</a:t>
            </a:r>
            <a:endParaRPr lang="en-US" sz="1800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724400" y="2057400"/>
            <a:ext cx="4041775" cy="3951288"/>
          </a:xfrm>
        </p:spPr>
        <p:txBody>
          <a:bodyPr>
            <a:normAutofit/>
          </a:bodyPr>
          <a:lstStyle/>
          <a:p>
            <a:r>
              <a:rPr lang="en-US" sz="2000" dirty="0" smtClean="0"/>
              <a:t>Responding</a:t>
            </a:r>
            <a:endParaRPr lang="en-US" sz="2000" dirty="0"/>
          </a:p>
          <a:p>
            <a:r>
              <a:rPr lang="en-US" sz="2000" dirty="0"/>
              <a:t>Clarifying</a:t>
            </a:r>
          </a:p>
          <a:p>
            <a:r>
              <a:rPr lang="en-US" sz="2000" dirty="0"/>
              <a:t>Confronting</a:t>
            </a:r>
          </a:p>
          <a:p>
            <a:r>
              <a:rPr lang="en-US" sz="2000" dirty="0"/>
              <a:t>Supporting</a:t>
            </a:r>
          </a:p>
          <a:p>
            <a:r>
              <a:rPr lang="en-US" sz="2000" dirty="0"/>
              <a:t>Focusing</a:t>
            </a:r>
          </a:p>
          <a:p>
            <a:r>
              <a:rPr lang="en-US" sz="2000" dirty="0"/>
              <a:t>Open-ended questioning</a:t>
            </a:r>
          </a:p>
          <a:p>
            <a:r>
              <a:rPr lang="en-US" sz="2000" dirty="0"/>
              <a:t>Providing information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11785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3008313" cy="1162050"/>
          </a:xfrm>
        </p:spPr>
        <p:txBody>
          <a:bodyPr>
            <a:normAutofit fontScale="90000"/>
          </a:bodyPr>
          <a:lstStyle/>
          <a:p>
            <a:pPr lvl="0"/>
            <a:r>
              <a:rPr lang="en-US" dirty="0" smtClean="0"/>
              <a:t/>
            </a:r>
            <a:br>
              <a:rPr lang="en-US" dirty="0" smtClean="0"/>
            </a:br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Objective Three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/>
            </a:r>
            <a:b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5362" name="Picture 2" descr="C:\Users\pmschoon\AppData\Local\Microsoft\Windows\Temporary Internet Files\Content.IE5\5YP23FDB\MP900437364[1]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90999" y="829362"/>
            <a:ext cx="3900755" cy="5031687"/>
          </a:xfrm>
          <a:prstGeom prst="rect">
            <a:avLst/>
          </a:prstGeom>
          <a:noFill/>
          <a:ln w="76200"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124200" cy="4691063"/>
          </a:xfrm>
        </p:spPr>
        <p:txBody>
          <a:bodyPr>
            <a:normAutofit/>
          </a:bodyPr>
          <a:lstStyle/>
          <a:p>
            <a:r>
              <a:rPr lang="en-US" sz="2800" b="1" dirty="0"/>
              <a:t>Discuss the organizational attributes necessary to develop and maintain a healthy workplace community.</a:t>
            </a:r>
          </a:p>
        </p:txBody>
      </p:sp>
    </p:spTree>
    <p:extLst>
      <p:ext uri="{BB962C8B-B14F-4D97-AF65-F5344CB8AC3E}">
        <p14:creationId xmlns:p14="http://schemas.microsoft.com/office/powerpoint/2010/main" val="3054603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Organizational Culture of Support</a:t>
            </a:r>
            <a:b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for Public Health Nursing Practice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2414029"/>
              </p:ext>
            </p:extLst>
          </p:nvPr>
        </p:nvGraphicFramePr>
        <p:xfrm>
          <a:off x="1009650" y="1806574"/>
          <a:ext cx="7372350" cy="42894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Oval 8"/>
          <p:cNvSpPr/>
          <p:nvPr/>
        </p:nvSpPr>
        <p:spPr>
          <a:xfrm>
            <a:off x="1524000" y="5029200"/>
            <a:ext cx="1828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Entry-level PHN</a:t>
            </a:r>
            <a:endParaRPr lang="en-US" dirty="0"/>
          </a:p>
        </p:txBody>
      </p:sp>
      <p:sp>
        <p:nvSpPr>
          <p:cNvPr id="10" name="Right Arrow 9"/>
          <p:cNvSpPr/>
          <p:nvPr/>
        </p:nvSpPr>
        <p:spPr>
          <a:xfrm>
            <a:off x="3352800" y="53340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917854" y="6235385"/>
            <a:ext cx="4574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Schoon in Schaffer et al, 2011, Figure 13.1, 295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1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Organizational Structures that Support PHN Practice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Organization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Supportive organizational culture</a:t>
            </a:r>
          </a:p>
          <a:p>
            <a:r>
              <a:rPr lang="en-US" dirty="0" smtClean="0"/>
              <a:t>Good management practices</a:t>
            </a:r>
          </a:p>
          <a:p>
            <a:r>
              <a:rPr lang="en-US" dirty="0" smtClean="0"/>
              <a:t>Clear organizational vision</a:t>
            </a:r>
          </a:p>
          <a:p>
            <a:r>
              <a:rPr lang="en-US" dirty="0" smtClean="0"/>
              <a:t>Flexibility in funding, program design and job descriptions</a:t>
            </a:r>
          </a:p>
          <a:p>
            <a:r>
              <a:rPr lang="en-US" dirty="0" smtClean="0"/>
              <a:t>Strong leadership that promotes public health, values their staff’s work and invests in education and training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Staff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S</a:t>
            </a:r>
            <a:r>
              <a:rPr lang="en-US" dirty="0" smtClean="0"/>
              <a:t>hare vision and goals of organization</a:t>
            </a:r>
          </a:p>
          <a:p>
            <a:r>
              <a:rPr lang="en-US" dirty="0" smtClean="0"/>
              <a:t>Work collaboratively and autonomously in creative atmosphere </a:t>
            </a:r>
          </a:p>
          <a:p>
            <a:r>
              <a:rPr lang="en-US" dirty="0"/>
              <a:t>N</a:t>
            </a:r>
            <a:r>
              <a:rPr lang="en-US" dirty="0" smtClean="0"/>
              <a:t>eed flexible funding and management support to work with community and team members</a:t>
            </a:r>
          </a:p>
          <a:p>
            <a:r>
              <a:rPr lang="en-US" dirty="0" smtClean="0"/>
              <a:t>Need more access to CE, policies, evidence, and debriefing sessions to sustain competencies and confidence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6800" y="6172200"/>
            <a:ext cx="2340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Underwood et al, 2009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02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Organizational Culture and Job Satisfaction in PHN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Increase in vertical and horizontal decision-making opportunities correlated with increased job satisfaction</a:t>
            </a:r>
          </a:p>
          <a:p>
            <a:endParaRPr lang="en-US" dirty="0" smtClean="0"/>
          </a:p>
          <a:p>
            <a:r>
              <a:rPr lang="en-US" dirty="0" smtClean="0"/>
              <a:t>Enjoyment in work, autonomy, flexibility, scheduling, benefits, and low job stress correlated with “intent to stay” </a:t>
            </a:r>
          </a:p>
          <a:p>
            <a:endParaRPr lang="en-US" dirty="0" smtClean="0"/>
          </a:p>
          <a:p>
            <a:r>
              <a:rPr lang="en-US" dirty="0" smtClean="0"/>
              <a:t>Job would be more satisfying with increased pay, increased management feedback and staff recognition, more input into decision-making, more role clarity</a:t>
            </a:r>
          </a:p>
          <a:p>
            <a:endParaRPr lang="en-US" dirty="0" smtClean="0"/>
          </a:p>
          <a:p>
            <a:pPr lvl="3"/>
            <a:r>
              <a:rPr lang="en-US" dirty="0" smtClean="0"/>
              <a:t>Campbell, Fowles, &amp; Weber, 2004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289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219200"/>
            <a:ext cx="3008313" cy="1162050"/>
          </a:xfrm>
        </p:spPr>
        <p:txBody>
          <a:bodyPr>
            <a:noAutofit/>
          </a:bodyPr>
          <a:lstStyle/>
          <a:p>
            <a:pPr lvl="0"/>
            <a:r>
              <a:rPr lang="en-US" sz="3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Objective </a:t>
            </a:r>
            <a:br>
              <a:rPr lang="en-US" sz="3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en-US" sz="3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Four</a:t>
            </a:r>
            <a:endParaRPr lang="en-US" sz="36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6393" name="Picture 9" descr="C:\Users\pmschoon\AppData\Local\Microsoft\Windows\Temporary Internet Files\Content.IE5\139288JH\MP900446601[1]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52863" y="1498674"/>
            <a:ext cx="4279900" cy="3309789"/>
          </a:xfrm>
          <a:prstGeom prst="rect">
            <a:avLst/>
          </a:prstGeom>
          <a:noFill/>
          <a:ln w="76200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457200" y="2590800"/>
            <a:ext cx="3008313" cy="3535363"/>
          </a:xfrm>
        </p:spPr>
        <p:txBody>
          <a:bodyPr>
            <a:normAutofit/>
          </a:bodyPr>
          <a:lstStyle/>
          <a:p>
            <a:r>
              <a:rPr lang="en-US" sz="2800" b="1" dirty="0"/>
              <a:t>Identify strategies to promote a healthy workplace </a:t>
            </a:r>
            <a:r>
              <a:rPr lang="en-US" sz="2800" b="1" dirty="0" smtClean="0"/>
              <a:t>community.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409697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7732680" cy="924475"/>
          </a:xfrm>
        </p:spPr>
        <p:txBody>
          <a:bodyPr/>
          <a:lstStyle/>
          <a:p>
            <a:r>
              <a:rPr lang="en-US" dirty="0" smtClean="0"/>
              <a:t>Three Approaches to Changing the Socialization Process in PHN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565107"/>
            <a:ext cx="4023519" cy="5276851"/>
          </a:xfrm>
        </p:spPr>
        <p:txBody>
          <a:bodyPr>
            <a:normAutofit fontScale="62500" lnSpcReduction="20000"/>
          </a:bodyPr>
          <a:lstStyle/>
          <a:p>
            <a:r>
              <a:rPr lang="en-US" sz="29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Empowerment-Based </a:t>
            </a:r>
          </a:p>
          <a:p>
            <a:pPr marL="0" indent="0">
              <a:buNone/>
            </a:pPr>
            <a:r>
              <a:rPr lang="en-US" sz="29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 Educational  Program for</a:t>
            </a:r>
          </a:p>
          <a:p>
            <a:pPr marL="0" indent="0">
              <a:buNone/>
            </a:pPr>
            <a:r>
              <a:rPr lang="en-US" sz="29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9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PHNs</a:t>
            </a:r>
            <a:endParaRPr lang="en-US" sz="2900" dirty="0" smtClean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lvl="1"/>
            <a:r>
              <a:rPr lang="en-US" sz="2900" dirty="0" smtClean="0">
                <a:solidFill>
                  <a:srgbClr val="FFC000"/>
                </a:solidFill>
              </a:rPr>
              <a:t>Dimensions of Cognitive Empowerment Model</a:t>
            </a:r>
          </a:p>
          <a:p>
            <a:pPr lvl="1"/>
            <a:r>
              <a:rPr lang="en-US" sz="2900" dirty="0" smtClean="0"/>
              <a:t>Meaningfulness, Competence, Choice, and Impact</a:t>
            </a:r>
          </a:p>
          <a:p>
            <a:pPr lvl="2"/>
            <a:endParaRPr lang="en-US" sz="2600" dirty="0" smtClean="0"/>
          </a:p>
          <a:p>
            <a:pPr lvl="1"/>
            <a:r>
              <a:rPr lang="en-US" sz="2900" dirty="0" smtClean="0">
                <a:solidFill>
                  <a:srgbClr val="FFC000"/>
                </a:solidFill>
              </a:rPr>
              <a:t>Participation in 3-Stage Method</a:t>
            </a:r>
          </a:p>
          <a:p>
            <a:pPr lvl="1"/>
            <a:r>
              <a:rPr lang="en-US" sz="2900" dirty="0" smtClean="0"/>
              <a:t>Listening to others</a:t>
            </a:r>
          </a:p>
          <a:p>
            <a:pPr lvl="1"/>
            <a:r>
              <a:rPr lang="en-US" sz="2900" dirty="0" smtClean="0"/>
              <a:t>Dialogue to analyze problem</a:t>
            </a:r>
          </a:p>
          <a:p>
            <a:pPr lvl="1"/>
            <a:r>
              <a:rPr lang="en-US" sz="2900" dirty="0" smtClean="0"/>
              <a:t>Create action plan</a:t>
            </a:r>
          </a:p>
          <a:p>
            <a:pPr lvl="3"/>
            <a:r>
              <a:rPr lang="en-US" sz="2300" dirty="0" smtClean="0"/>
              <a:t>	Chang et al, 2008</a:t>
            </a:r>
          </a:p>
          <a:p>
            <a:pPr lvl="2"/>
            <a:endParaRPr lang="en-US" dirty="0"/>
          </a:p>
          <a:p>
            <a:pPr lvl="2"/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800600" y="1219200"/>
            <a:ext cx="3469242" cy="5257800"/>
          </a:xfrm>
        </p:spPr>
        <p:txBody>
          <a:bodyPr>
            <a:normAutofit fontScale="62500" lnSpcReduction="20000"/>
          </a:bodyPr>
          <a:lstStyle/>
          <a:p>
            <a:r>
              <a:rPr lang="en-US" sz="29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Conquering Operational Space to Overcome Chaos and Insecurity in Students</a:t>
            </a:r>
          </a:p>
          <a:p>
            <a:pPr lvl="1"/>
            <a:r>
              <a:rPr lang="en-US" sz="2900" dirty="0" smtClean="0">
                <a:solidFill>
                  <a:srgbClr val="FFC000"/>
                </a:solidFill>
              </a:rPr>
              <a:t>Three Phases </a:t>
            </a:r>
          </a:p>
          <a:p>
            <a:pPr lvl="1"/>
            <a:r>
              <a:rPr lang="en-US" sz="2900" dirty="0" smtClean="0"/>
              <a:t>Positioning, Involving, Integrating</a:t>
            </a:r>
          </a:p>
          <a:p>
            <a:pPr lvl="3"/>
            <a:r>
              <a:rPr lang="en-US" sz="2300" dirty="0" smtClean="0"/>
              <a:t>Hjalmhult, 2009</a:t>
            </a:r>
          </a:p>
          <a:p>
            <a:pPr lvl="3"/>
            <a:endParaRPr lang="en-US" dirty="0" smtClean="0"/>
          </a:p>
          <a:p>
            <a:r>
              <a:rPr lang="en-US" sz="29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Work Unit Transformation to Welcome New Grads</a:t>
            </a:r>
          </a:p>
          <a:p>
            <a:pPr lvl="1"/>
            <a:r>
              <a:rPr lang="en-US" sz="2900" dirty="0" smtClean="0"/>
              <a:t>Selecting Seasoned Staff as Preceptors</a:t>
            </a:r>
          </a:p>
          <a:p>
            <a:pPr lvl="1"/>
            <a:r>
              <a:rPr lang="en-US" sz="2900" dirty="0" smtClean="0"/>
              <a:t>Preceptor Training</a:t>
            </a:r>
          </a:p>
          <a:p>
            <a:pPr lvl="1"/>
            <a:r>
              <a:rPr lang="en-US" sz="2900" dirty="0" smtClean="0"/>
              <a:t>Cohort Specific Goals and Work Plan</a:t>
            </a:r>
          </a:p>
          <a:p>
            <a:pPr lvl="3"/>
            <a:r>
              <a:rPr lang="en-US" sz="2200" dirty="0" smtClean="0"/>
              <a:t>Halter et al, 2011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696777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Creating a Culture of Civility</a:t>
            </a:r>
            <a:endParaRPr lang="en-US" sz="36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Increase awareness of civility issues and stimulate call to action</a:t>
            </a:r>
          </a:p>
          <a:p>
            <a:r>
              <a:rPr lang="en-US" dirty="0" smtClean="0"/>
              <a:t>Create institutional framework that identifies expected behaviors</a:t>
            </a:r>
          </a:p>
          <a:p>
            <a:r>
              <a:rPr lang="en-US" dirty="0" smtClean="0"/>
              <a:t>Define program and process that makes framework of civility operational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Lower, 2007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Build trust in the new system so issues can be discussed and resolved</a:t>
            </a:r>
          </a:p>
          <a:p>
            <a:r>
              <a:rPr lang="en-US" dirty="0" smtClean="0"/>
              <a:t>Provide education and development</a:t>
            </a:r>
          </a:p>
          <a:p>
            <a:r>
              <a:rPr lang="en-US" dirty="0" smtClean="0"/>
              <a:t>Maintain momentum until actual change of culture occurs</a:t>
            </a:r>
          </a:p>
          <a:p>
            <a:r>
              <a:rPr lang="en-US" dirty="0" smtClean="0"/>
              <a:t>Create external support and collaboration with professional organizations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8263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8077200" cy="924475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Creating a Healthy Work Environment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0" y="1295400"/>
            <a:ext cx="3471277" cy="576262"/>
          </a:xfrm>
        </p:spPr>
        <p:txBody>
          <a:bodyPr/>
          <a:lstStyle/>
          <a:p>
            <a:r>
              <a:rPr lang="en-US" dirty="0" smtClean="0">
                <a:solidFill>
                  <a:srgbClr val="92D050"/>
                </a:solidFill>
              </a:rPr>
              <a:t>Principles</a:t>
            </a:r>
            <a:endParaRPr lang="en-US" dirty="0">
              <a:solidFill>
                <a:srgbClr val="92D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533400" y="1905000"/>
            <a:ext cx="4023519" cy="372745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Caring, collaboration, and teamwork as cornerstones</a:t>
            </a:r>
          </a:p>
          <a:p>
            <a:r>
              <a:rPr lang="en-US" dirty="0" smtClean="0"/>
              <a:t>Empower staff and victims</a:t>
            </a:r>
          </a:p>
          <a:p>
            <a:r>
              <a:rPr lang="en-US" dirty="0" smtClean="0"/>
              <a:t>Promote respectful staff relationships</a:t>
            </a:r>
          </a:p>
          <a:p>
            <a:r>
              <a:rPr lang="en-US" dirty="0" smtClean="0"/>
              <a:t>Target potentially problematic behaviors before they escalate</a:t>
            </a:r>
          </a:p>
          <a:p>
            <a:r>
              <a:rPr lang="en-US" dirty="0" smtClean="0"/>
              <a:t>Realistic workload grounded in respect and cooperation</a:t>
            </a:r>
          </a:p>
          <a:p>
            <a:r>
              <a:rPr lang="en-US" dirty="0" smtClean="0"/>
              <a:t>Clear and honest communication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4724400" y="1295400"/>
            <a:ext cx="3471275" cy="576262"/>
          </a:xfrm>
        </p:spPr>
        <p:txBody>
          <a:bodyPr/>
          <a:lstStyle/>
          <a:p>
            <a:r>
              <a:rPr lang="en-US" dirty="0" smtClean="0">
                <a:solidFill>
                  <a:srgbClr val="92D050"/>
                </a:solidFill>
              </a:rPr>
              <a:t>Management Actions</a:t>
            </a:r>
            <a:endParaRPr lang="en-US" dirty="0">
              <a:solidFill>
                <a:srgbClr val="92D05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>
          <a:xfrm>
            <a:off x="4648200" y="1905000"/>
            <a:ext cx="4114800" cy="4544198"/>
          </a:xfrm>
        </p:spPr>
        <p:txBody>
          <a:bodyPr>
            <a:normAutofit fontScale="77500" lnSpcReduction="20000"/>
          </a:bodyPr>
          <a:lstStyle/>
          <a:p>
            <a:pPr lvl="1"/>
            <a:r>
              <a:rPr lang="en-US" sz="2300" dirty="0" smtClean="0"/>
              <a:t>Assess workplace relationships and environment</a:t>
            </a:r>
          </a:p>
          <a:p>
            <a:pPr lvl="1"/>
            <a:r>
              <a:rPr lang="en-US" sz="2300" dirty="0" smtClean="0"/>
              <a:t>Role model and champion respectful behavior</a:t>
            </a:r>
          </a:p>
          <a:p>
            <a:pPr lvl="1"/>
            <a:r>
              <a:rPr lang="en-US" sz="2300" dirty="0" smtClean="0"/>
              <a:t>Establish healthy unit culture</a:t>
            </a:r>
          </a:p>
          <a:p>
            <a:pPr lvl="1"/>
            <a:r>
              <a:rPr lang="en-US" sz="2300" dirty="0" smtClean="0"/>
              <a:t>Create zero tolerance</a:t>
            </a:r>
          </a:p>
          <a:p>
            <a:pPr lvl="1"/>
            <a:r>
              <a:rPr lang="en-US" sz="2300" dirty="0" smtClean="0"/>
              <a:t>Acknowledge unhealthy behaviors and situations</a:t>
            </a:r>
          </a:p>
          <a:p>
            <a:pPr lvl="1"/>
            <a:r>
              <a:rPr lang="en-US" sz="2300" dirty="0" smtClean="0"/>
              <a:t>Address staff concerns and workplace stressors</a:t>
            </a:r>
          </a:p>
          <a:p>
            <a:pPr lvl="1"/>
            <a:r>
              <a:rPr lang="en-US" sz="2300" dirty="0" smtClean="0"/>
              <a:t>Establish and publish standards for staff cooperation and communication</a:t>
            </a:r>
          </a:p>
          <a:p>
            <a:pPr lvl="1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38200" y="6096000"/>
            <a:ext cx="3581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Modified from Cleary et al, 2009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54661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5"/>
          <p:cNvSpPr>
            <a:spLocks noGrp="1"/>
          </p:cNvSpPr>
          <p:nvPr>
            <p:ph type="title"/>
          </p:nvPr>
        </p:nvSpPr>
        <p:spPr>
          <a:xfrm>
            <a:off x="990600" y="381000"/>
            <a:ext cx="7125113" cy="924475"/>
          </a:xfrm>
          <a:noFill/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solidFill>
                  <a:srgbClr val="FFC000"/>
                </a:solidFill>
              </a:rPr>
              <a:t>Effective Change Process in Private Midwestern University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idx="1"/>
          </p:nvPr>
        </p:nvSpPr>
        <p:spPr>
          <a:xfrm>
            <a:off x="381000" y="1600200"/>
            <a:ext cx="8504238" cy="4572000"/>
          </a:xfrm>
        </p:spPr>
        <p:txBody>
          <a:bodyPr>
            <a:normAutofit fontScale="85000"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2400" dirty="0" smtClean="0"/>
              <a:t>Use an action research approach that involves the total organization in identifying the healthy and unhealthy components in the organizational culture.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sz="24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2400" dirty="0" smtClean="0"/>
              <a:t>Create a caring culture that is consistently reinforced from “top down” and “bottom up” with commitment from all.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sz="24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2400" dirty="0" smtClean="0"/>
              <a:t>Involve everyone at all levels in the organization in the action research process and action response process.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sz="24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2400" dirty="0" smtClean="0"/>
              <a:t>Embed the process in the ongoing work of the organization.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sz="24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2400" dirty="0" smtClean="0"/>
              <a:t>Develop community connections with health care organizations to create mutual solutions.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89C3CE-4949-4418-AFDA-339161A42BA6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667000" y="6248400"/>
            <a:ext cx="2621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Schoon &amp; Dols, 2011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5631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Planning for Success in Private Midwestern University 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2057400"/>
            <a:ext cx="3471277" cy="4051301"/>
          </a:xfrm>
        </p:spPr>
        <p:txBody>
          <a:bodyPr/>
          <a:lstStyle/>
          <a:p>
            <a:r>
              <a:rPr lang="en-US" dirty="0" smtClean="0"/>
              <a:t>Openness</a:t>
            </a:r>
          </a:p>
          <a:p>
            <a:pPr lvl="1"/>
            <a:r>
              <a:rPr lang="en-US" dirty="0" smtClean="0"/>
              <a:t>Honest self-evaluation</a:t>
            </a:r>
          </a:p>
          <a:p>
            <a:pPr lvl="1"/>
            <a:r>
              <a:rPr lang="en-US" dirty="0" smtClean="0"/>
              <a:t>Identifying challenges</a:t>
            </a:r>
          </a:p>
          <a:p>
            <a:pPr lvl="1"/>
            <a:r>
              <a:rPr lang="en-US" dirty="0" smtClean="0"/>
              <a:t>To Change</a:t>
            </a:r>
          </a:p>
          <a:p>
            <a:pPr lvl="1"/>
            <a:endParaRPr lang="en-US" dirty="0" smtClean="0"/>
          </a:p>
          <a:p>
            <a:r>
              <a:rPr lang="en-US" dirty="0"/>
              <a:t>100% </a:t>
            </a:r>
            <a:r>
              <a:rPr lang="en-US" dirty="0" smtClean="0"/>
              <a:t>Engagement</a:t>
            </a:r>
          </a:p>
          <a:p>
            <a:endParaRPr lang="en-US" dirty="0"/>
          </a:p>
          <a:p>
            <a:r>
              <a:rPr lang="en-US" dirty="0"/>
              <a:t>Committed </a:t>
            </a:r>
            <a:r>
              <a:rPr lang="en-US" dirty="0" smtClean="0"/>
              <a:t>Core</a:t>
            </a:r>
          </a:p>
          <a:p>
            <a:endParaRPr lang="en-US" dirty="0"/>
          </a:p>
          <a:p>
            <a:r>
              <a:rPr lang="en-US" dirty="0"/>
              <a:t>Communication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600200"/>
            <a:ext cx="3469242" cy="4051302"/>
          </a:xfrm>
        </p:spPr>
        <p:txBody>
          <a:bodyPr/>
          <a:lstStyle/>
          <a:p>
            <a:r>
              <a:rPr lang="en-US" dirty="0" smtClean="0"/>
              <a:t>Policy Development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Transparency</a:t>
            </a:r>
            <a:endParaRPr lang="en-US" dirty="0"/>
          </a:p>
          <a:p>
            <a:pPr lvl="1"/>
            <a:r>
              <a:rPr lang="en-US" dirty="0" smtClean="0"/>
              <a:t>Clear </a:t>
            </a:r>
          </a:p>
          <a:p>
            <a:pPr lvl="1"/>
            <a:r>
              <a:rPr lang="en-US" dirty="0" smtClean="0"/>
              <a:t>Equitable Policies</a:t>
            </a:r>
          </a:p>
          <a:p>
            <a:pPr lvl="1"/>
            <a:r>
              <a:rPr lang="en-US" dirty="0" smtClean="0"/>
              <a:t>Adherence</a:t>
            </a:r>
          </a:p>
          <a:p>
            <a:pPr lvl="1"/>
            <a:r>
              <a:rPr lang="en-US" dirty="0" smtClean="0"/>
              <a:t>Follow </a:t>
            </a:r>
            <a:r>
              <a:rPr lang="en-US" dirty="0"/>
              <a:t>through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46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Setting the Ground Rules </a:t>
            </a:r>
            <a:endParaRPr lang="en-US" sz="36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Agency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Peer-to-peer </a:t>
            </a:r>
          </a:p>
          <a:p>
            <a:r>
              <a:rPr lang="en-US" dirty="0" smtClean="0"/>
              <a:t>PHN-to-supervisor and supervisor to PHN</a:t>
            </a:r>
          </a:p>
          <a:p>
            <a:r>
              <a:rPr lang="en-US" dirty="0" smtClean="0"/>
              <a:t>PHN to work team</a:t>
            </a:r>
          </a:p>
          <a:p>
            <a:r>
              <a:rPr lang="en-US" dirty="0" smtClean="0"/>
              <a:t>PHN to clients/community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Academic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Student-to-student</a:t>
            </a:r>
          </a:p>
          <a:p>
            <a:r>
              <a:rPr lang="en-US" dirty="0" smtClean="0"/>
              <a:t>Student-to-faculty/staff</a:t>
            </a:r>
          </a:p>
          <a:p>
            <a:r>
              <a:rPr lang="en-US" dirty="0" smtClean="0"/>
              <a:t>Faculty-to-student</a:t>
            </a:r>
          </a:p>
          <a:p>
            <a:r>
              <a:rPr lang="en-US" dirty="0" smtClean="0"/>
              <a:t>Faculty-to-faculty</a:t>
            </a:r>
          </a:p>
          <a:p>
            <a:r>
              <a:rPr lang="en-US" dirty="0" smtClean="0"/>
              <a:t>Faculty-to-staff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111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Process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Identify behaviors that are healthy (not stories but one to two words [i.e. respect] and everyone has input</a:t>
            </a:r>
          </a:p>
          <a:p>
            <a:r>
              <a:rPr lang="en-US" sz="2400" dirty="0" smtClean="0"/>
              <a:t>Identify behaviors that are harmful</a:t>
            </a:r>
          </a:p>
          <a:p>
            <a:r>
              <a:rPr lang="en-US" sz="2400" dirty="0" smtClean="0"/>
              <a:t>Identify how individual(s) want to be approached</a:t>
            </a:r>
          </a:p>
          <a:p>
            <a:r>
              <a:rPr lang="en-US" sz="2400" dirty="0" smtClean="0"/>
              <a:t>Modeling healthy behaviors and how to address unhealthy behaviors</a:t>
            </a:r>
          </a:p>
          <a:p>
            <a:r>
              <a:rPr lang="en-US" sz="2400" dirty="0" smtClean="0"/>
              <a:t>Education at all levels on conflict management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68672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2906153"/>
              </p:ext>
            </p:extLst>
          </p:nvPr>
        </p:nvGraphicFramePr>
        <p:xfrm>
          <a:off x="990600" y="381000"/>
          <a:ext cx="8534400" cy="617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/>
          <p:cNvSpPr/>
          <p:nvPr/>
        </p:nvSpPr>
        <p:spPr>
          <a:xfrm rot="16200000">
            <a:off x="-2492978" y="2721578"/>
            <a:ext cx="676659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Strategies for Success </a:t>
            </a:r>
          </a:p>
          <a:p>
            <a:pPr algn="ctr"/>
            <a:r>
              <a:rPr lang="en-US" sz="4000" b="1" cap="none" spc="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&amp; Sustainability</a:t>
            </a:r>
            <a:endParaRPr lang="en-US" sz="4000" b="1" cap="none" spc="0" dirty="0">
              <a:ln w="11430"/>
              <a:solidFill>
                <a:srgbClr val="FFC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57699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0" y="381000"/>
            <a:ext cx="7125113" cy="924475"/>
          </a:xfrm>
        </p:spPr>
        <p:txBody>
          <a:bodyPr/>
          <a:lstStyle/>
          <a:p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Lessons Learned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09443" y="1371600"/>
            <a:ext cx="7125112" cy="5257799"/>
          </a:xfrm>
        </p:spPr>
        <p:txBody>
          <a:bodyPr>
            <a:normAutofit fontScale="77500" lnSpcReduction="20000"/>
          </a:bodyPr>
          <a:lstStyle/>
          <a:p>
            <a:r>
              <a:rPr lang="en-US" sz="2800" dirty="0" smtClean="0"/>
              <a:t>Ongoing Journey</a:t>
            </a:r>
          </a:p>
          <a:p>
            <a:r>
              <a:rPr lang="en-US" sz="2800" dirty="0" smtClean="0"/>
              <a:t>Change does not occur overnight</a:t>
            </a:r>
          </a:p>
          <a:p>
            <a:pPr lvl="1"/>
            <a:r>
              <a:rPr lang="en-US" sz="2800" dirty="0" smtClean="0"/>
              <a:t>Time</a:t>
            </a:r>
          </a:p>
          <a:p>
            <a:pPr lvl="1"/>
            <a:r>
              <a:rPr lang="en-US" sz="2800" dirty="0" smtClean="0"/>
              <a:t>Energy</a:t>
            </a:r>
          </a:p>
          <a:p>
            <a:pPr lvl="1"/>
            <a:r>
              <a:rPr lang="en-US" sz="2800" dirty="0" smtClean="0"/>
              <a:t>Commitment</a:t>
            </a:r>
          </a:p>
          <a:p>
            <a:r>
              <a:rPr lang="en-US" sz="3000" dirty="0" smtClean="0">
                <a:solidFill>
                  <a:srgbClr val="FFC000"/>
                </a:solidFill>
              </a:rPr>
              <a:t>THINGS CAN IMPROVE!</a:t>
            </a:r>
            <a:r>
              <a:rPr lang="en-US" sz="3000" dirty="0" smtClean="0"/>
              <a:t> </a:t>
            </a:r>
          </a:p>
          <a:p>
            <a:pPr lvl="1"/>
            <a:endParaRPr lang="en-US" sz="2800" dirty="0" smtClean="0"/>
          </a:p>
          <a:p>
            <a:r>
              <a:rPr lang="en-US" sz="2800" dirty="0" smtClean="0">
                <a:solidFill>
                  <a:schemeClr val="tx2">
                    <a:lumMod val="90000"/>
                  </a:schemeClr>
                </a:solidFill>
              </a:rPr>
              <a:t>Climate of the organization impacts:</a:t>
            </a:r>
          </a:p>
          <a:p>
            <a:pPr lvl="1"/>
            <a:r>
              <a:rPr lang="en-US" sz="2600" dirty="0" smtClean="0"/>
              <a:t> workforce recruitment and retention</a:t>
            </a:r>
            <a:endParaRPr lang="en-US" sz="2400" dirty="0"/>
          </a:p>
          <a:p>
            <a:pPr lvl="1"/>
            <a:r>
              <a:rPr lang="en-US" sz="2400" dirty="0"/>
              <a:t> </a:t>
            </a:r>
            <a:r>
              <a:rPr lang="en-US" sz="2600" dirty="0" smtClean="0"/>
              <a:t>student recruitment and retention</a:t>
            </a:r>
          </a:p>
          <a:p>
            <a:pPr lvl="1"/>
            <a:r>
              <a:rPr lang="en-US" sz="2600" dirty="0"/>
              <a:t> q</a:t>
            </a:r>
            <a:r>
              <a:rPr lang="en-US" sz="2600" dirty="0" smtClean="0"/>
              <a:t>uality and productivity of everyone’s</a:t>
            </a:r>
          </a:p>
          <a:p>
            <a:pPr marL="457200" lvl="1" indent="0">
              <a:buNone/>
            </a:pPr>
            <a:r>
              <a:rPr lang="en-US" sz="2600" dirty="0"/>
              <a:t> </a:t>
            </a:r>
            <a:r>
              <a:rPr lang="en-US" sz="2600" dirty="0" smtClean="0"/>
              <a:t>   work</a:t>
            </a:r>
          </a:p>
          <a:p>
            <a:pPr lvl="1"/>
            <a:r>
              <a:rPr lang="en-US" sz="2600" dirty="0" smtClean="0"/>
              <a:t> </a:t>
            </a:r>
            <a:r>
              <a:rPr lang="en-US" sz="2600" dirty="0" smtClean="0">
                <a:solidFill>
                  <a:srgbClr val="FFC000"/>
                </a:solidFill>
              </a:rPr>
              <a:t>EVERYTHING!</a:t>
            </a:r>
          </a:p>
        </p:txBody>
      </p:sp>
    </p:spTree>
    <p:extLst>
      <p:ext uri="{BB962C8B-B14F-4D97-AF65-F5344CB8AC3E}">
        <p14:creationId xmlns:p14="http://schemas.microsoft.com/office/powerpoint/2010/main" val="2362375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457200"/>
            <a:ext cx="7125113" cy="924475"/>
          </a:xfrm>
        </p:spPr>
        <p:txBody>
          <a:bodyPr/>
          <a:lstStyle/>
          <a:p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Presenter Contact Information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47800"/>
            <a:ext cx="7696199" cy="4800599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Patricia M. Schoon, MPH, RN, PHN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Adjunct Associate Professor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Saint Mary’s University of Minnesota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Distance Clinical Instructor, University of Wisconsin Oshkosh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871 Mendakota Court, Mendota Heights, MN 55120 (home)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Phone: 651-452-5337 (home); 651-335-5337 (cell)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Email: </a:t>
            </a:r>
            <a:r>
              <a:rPr lang="en-US" u="sng" dirty="0" smtClean="0"/>
              <a:t>patschoon@gmail.com</a:t>
            </a:r>
          </a:p>
          <a:p>
            <a:pPr marL="0" indent="0">
              <a:buNone/>
            </a:pPr>
            <a:endParaRPr lang="en-US" u="sng" dirty="0" smtClean="0"/>
          </a:p>
          <a:p>
            <a:r>
              <a:rPr lang="en-US" dirty="0" smtClean="0">
                <a:solidFill>
                  <a:srgbClr val="FFC000"/>
                </a:solidFill>
              </a:rPr>
              <a:t>Cynthia Lee Dols, MN, RN, PHN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Associate Professor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Department of Nursing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Henrietta Schmoll School of Health</a:t>
            </a:r>
          </a:p>
          <a:p>
            <a:pPr marL="0" indent="0">
              <a:buNone/>
            </a:pPr>
            <a:r>
              <a:rPr lang="en-US" dirty="0" smtClean="0"/>
              <a:t>	601 25</a:t>
            </a:r>
            <a:r>
              <a:rPr lang="en-US" baseline="30000" dirty="0" smtClean="0"/>
              <a:t>th</a:t>
            </a:r>
            <a:r>
              <a:rPr lang="en-US" dirty="0" smtClean="0"/>
              <a:t> Avenue South</a:t>
            </a:r>
          </a:p>
          <a:p>
            <a:pPr marL="0" indent="0">
              <a:buNone/>
            </a:pPr>
            <a:r>
              <a:rPr lang="en-US" dirty="0" smtClean="0"/>
              <a:t>	Minneapolis, MN 55454</a:t>
            </a:r>
          </a:p>
          <a:p>
            <a:pPr marL="0" indent="0">
              <a:buNone/>
            </a:pPr>
            <a:r>
              <a:rPr lang="en-US" dirty="0" smtClean="0"/>
              <a:t>	Phone: 651-690-7720      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Email: </a:t>
            </a:r>
            <a:r>
              <a:rPr lang="en-US" u="sng" dirty="0" smtClean="0"/>
              <a:t>cldols@stkate.edu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953000" y="5257800"/>
            <a:ext cx="325794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Contact Pat Schoon if you </a:t>
            </a:r>
          </a:p>
          <a:p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would like references </a:t>
            </a:r>
          </a:p>
          <a:p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for any of the citations.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167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ummer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Summ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ummer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shade val="80000"/>
                <a:hueMod val="110000"/>
                <a:satMod val="120000"/>
              </a:schemeClr>
            </a:gs>
            <a:gs pos="100000">
              <a:schemeClr val="phClr">
                <a:shade val="60000"/>
                <a:hueMod val="40000"/>
                <a:satMod val="120000"/>
                <a:lumMod val="103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hade val="80000"/>
                <a:hueMod val="110000"/>
                <a:satMod val="130000"/>
                <a:lumMod val="100000"/>
              </a:schemeClr>
            </a:gs>
            <a:gs pos="100000">
              <a:schemeClr val="phClr">
                <a:shade val="60000"/>
                <a:hueMod val="40000"/>
                <a:satMod val="120000"/>
                <a:lumMod val="103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TC101972873[[fn=Summer]]</Template>
  <TotalTime>1545</TotalTime>
  <Words>1796</Words>
  <Application>Microsoft Office PowerPoint</Application>
  <PresentationFormat>On-screen Show (4:3)</PresentationFormat>
  <Paragraphs>386</Paragraphs>
  <Slides>36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8" baseType="lpstr">
      <vt:lpstr>Summer</vt:lpstr>
      <vt:lpstr>Chart</vt:lpstr>
      <vt:lpstr>   Civility versus Incivility –  Strategies to Promote a  Healthy Workplace Community </vt:lpstr>
      <vt:lpstr>Presenter Disclosures</vt:lpstr>
      <vt:lpstr>Objective  One</vt:lpstr>
      <vt:lpstr>Socialization of the  Nursing Workforce</vt:lpstr>
      <vt:lpstr>Socialization of  Nursing Workforce</vt:lpstr>
      <vt:lpstr> Example of Incidence of Interpersonal Abuse in the Academic Environment ?w2222222</vt:lpstr>
      <vt:lpstr>Most Common Abusive Behaviors Reported</vt:lpstr>
      <vt:lpstr>Who is the most victimized?</vt:lpstr>
      <vt:lpstr>Where Student Abuse Occurred</vt:lpstr>
      <vt:lpstr>I am in a safe learning environment</vt:lpstr>
      <vt:lpstr>Have you experienced medical problems related to abusive/harmful behaviors?</vt:lpstr>
      <vt:lpstr>Prior Work Experience in Acute Care</vt:lpstr>
      <vt:lpstr>Victimization and Revictimization in Workplace Violence</vt:lpstr>
      <vt:lpstr>Common Examples of  Workplace Incivility</vt:lpstr>
      <vt:lpstr>Contemporary Stresses in  Public Health Nursing Practice</vt:lpstr>
      <vt:lpstr>Major Stressors in  Work Environment</vt:lpstr>
      <vt:lpstr>Objective  Two</vt:lpstr>
      <vt:lpstr>Leadership</vt:lpstr>
      <vt:lpstr>Entry-Level PHN Leadership Skills</vt:lpstr>
      <vt:lpstr>Collaboration</vt:lpstr>
      <vt:lpstr>Effective Communication Essential Skills</vt:lpstr>
      <vt:lpstr> Objective Three </vt:lpstr>
      <vt:lpstr>Organizational Culture of Support for Public Health Nursing Practice</vt:lpstr>
      <vt:lpstr>Organizational Structures that Support PHN Practice</vt:lpstr>
      <vt:lpstr>Organizational Culture and Job Satisfaction in PHN</vt:lpstr>
      <vt:lpstr>Objective  Four</vt:lpstr>
      <vt:lpstr>Three Approaches to Changing the Socialization Process in PHN</vt:lpstr>
      <vt:lpstr>Creating a Culture of Civility</vt:lpstr>
      <vt:lpstr>Creating a Healthy Work Environment</vt:lpstr>
      <vt:lpstr>Effective Change Process in Private Midwestern University</vt:lpstr>
      <vt:lpstr>Planning for Success in Private Midwestern University </vt:lpstr>
      <vt:lpstr>Setting the Ground Rules </vt:lpstr>
      <vt:lpstr>Process</vt:lpstr>
      <vt:lpstr>PowerPoint Presentation</vt:lpstr>
      <vt:lpstr>Lessons Learned</vt:lpstr>
      <vt:lpstr>Presenter Contact Information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Civility versus Incivility – Strategies to Promote a Healthy Workplace Community</dc:title>
  <dc:creator>pmschoon</dc:creator>
  <cp:lastModifiedBy>PATSCHOON</cp:lastModifiedBy>
  <cp:revision>71</cp:revision>
  <cp:lastPrinted>2011-10-28T08:56:33Z</cp:lastPrinted>
  <dcterms:created xsi:type="dcterms:W3CDTF">2011-08-11T05:51:51Z</dcterms:created>
  <dcterms:modified xsi:type="dcterms:W3CDTF">2011-10-30T15:01:46Z</dcterms:modified>
</cp:coreProperties>
</file>