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38"/>
  </p:notesMasterIdLst>
  <p:handoutMasterIdLst>
    <p:handoutMasterId r:id="rId39"/>
  </p:handoutMasterIdLst>
  <p:sldIdLst>
    <p:sldId id="256" r:id="rId2"/>
    <p:sldId id="261" r:id="rId3"/>
    <p:sldId id="257" r:id="rId4"/>
    <p:sldId id="331" r:id="rId5"/>
    <p:sldId id="333" r:id="rId6"/>
    <p:sldId id="334" r:id="rId7"/>
    <p:sldId id="332" r:id="rId8"/>
    <p:sldId id="336" r:id="rId9"/>
    <p:sldId id="339" r:id="rId10"/>
    <p:sldId id="343" r:id="rId11"/>
    <p:sldId id="371" r:id="rId12"/>
    <p:sldId id="341" r:id="rId13"/>
    <p:sldId id="360" r:id="rId14"/>
    <p:sldId id="361" r:id="rId15"/>
    <p:sldId id="345" r:id="rId16"/>
    <p:sldId id="260" r:id="rId17"/>
    <p:sldId id="264" r:id="rId18"/>
    <p:sldId id="348" r:id="rId19"/>
    <p:sldId id="346" r:id="rId20"/>
    <p:sldId id="326" r:id="rId21"/>
    <p:sldId id="308" r:id="rId22"/>
    <p:sldId id="350" r:id="rId23"/>
    <p:sldId id="352" r:id="rId24"/>
    <p:sldId id="354" r:id="rId25"/>
    <p:sldId id="355" r:id="rId26"/>
    <p:sldId id="362" r:id="rId27"/>
    <p:sldId id="363" r:id="rId28"/>
    <p:sldId id="365" r:id="rId29"/>
    <p:sldId id="367" r:id="rId30"/>
    <p:sldId id="312" r:id="rId31"/>
    <p:sldId id="368" r:id="rId32"/>
    <p:sldId id="272" r:id="rId33"/>
    <p:sldId id="369" r:id="rId34"/>
    <p:sldId id="370" r:id="rId35"/>
    <p:sldId id="286" r:id="rId36"/>
    <p:sldId id="287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682B"/>
    <a:srgbClr val="A50021"/>
    <a:srgbClr val="FFFF99"/>
    <a:srgbClr val="CCFFCC"/>
    <a:srgbClr val="328A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9926645888013997"/>
          <c:y val="2.1534323365843003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cat>
            <c:strRef>
              <c:f>Sheet1!$A$2:$A$5</c:f>
              <c:strCache>
                <c:ptCount val="3"/>
                <c:pt idx="0">
                  <c:v>Baccalaureate</c:v>
                </c:pt>
                <c:pt idx="1">
                  <c:v>Associate</c:v>
                </c:pt>
                <c:pt idx="2">
                  <c:v>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34.200000000000003</c:v>
                </c:pt>
                <c:pt idx="1">
                  <c:v>45.4</c:v>
                </c:pt>
                <c:pt idx="2">
                  <c:v>20.2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5422025371828518"/>
          <c:y val="0.21682265862982356"/>
          <c:w val="0.24161307961504813"/>
          <c:h val="0.3719537198565395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7C0093-3976-4F95-AB04-31A2A054557C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93DA510A-D715-426C-BC01-32183486EEBD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/>
            <a:t>Cognitive</a:t>
          </a:r>
        </a:p>
        <a:p>
          <a:r>
            <a:rPr lang="en-US" dirty="0" smtClean="0"/>
            <a:t>Domain</a:t>
          </a:r>
          <a:endParaRPr lang="en-US" dirty="0"/>
        </a:p>
      </dgm:t>
    </dgm:pt>
    <dgm:pt modelId="{438C6511-F6D3-4AC9-A4F9-E54F9955BEDA}" type="parTrans" cxnId="{8EACDC19-7B83-4DDB-AD30-50D46B73A7DF}">
      <dgm:prSet/>
      <dgm:spPr/>
      <dgm:t>
        <a:bodyPr/>
        <a:lstStyle/>
        <a:p>
          <a:endParaRPr lang="en-US"/>
        </a:p>
      </dgm:t>
    </dgm:pt>
    <dgm:pt modelId="{DAB83099-6FCE-45E5-BE3D-D397FAF16370}" type="sibTrans" cxnId="{8EACDC19-7B83-4DDB-AD30-50D46B73A7DF}">
      <dgm:prSet/>
      <dgm:spPr/>
      <dgm:t>
        <a:bodyPr/>
        <a:lstStyle/>
        <a:p>
          <a:endParaRPr lang="en-US"/>
        </a:p>
      </dgm:t>
    </dgm:pt>
    <dgm:pt modelId="{0B097AF9-A53F-4845-BB4A-BE0A849E740C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 smtClean="0"/>
            <a:t>Affective Domain</a:t>
          </a:r>
          <a:endParaRPr lang="en-US" dirty="0"/>
        </a:p>
      </dgm:t>
    </dgm:pt>
    <dgm:pt modelId="{1773351B-A3A6-43F8-AB96-3E0DCC08E5B3}" type="parTrans" cxnId="{56AB5733-4AAC-48B8-A076-1A49EFE3F9C8}">
      <dgm:prSet/>
      <dgm:spPr/>
      <dgm:t>
        <a:bodyPr/>
        <a:lstStyle/>
        <a:p>
          <a:endParaRPr lang="en-US"/>
        </a:p>
      </dgm:t>
    </dgm:pt>
    <dgm:pt modelId="{8B4E4779-794B-4B15-B105-21879517D7B6}" type="sibTrans" cxnId="{56AB5733-4AAC-48B8-A076-1A49EFE3F9C8}">
      <dgm:prSet/>
      <dgm:spPr/>
      <dgm:t>
        <a:bodyPr/>
        <a:lstStyle/>
        <a:p>
          <a:endParaRPr lang="en-US"/>
        </a:p>
      </dgm:t>
    </dgm:pt>
    <dgm:pt modelId="{E7BF624D-3E7E-4C13-8671-1872D8946842}">
      <dgm:prSet phldrT="[Text]"/>
      <dgm:spPr>
        <a:solidFill>
          <a:srgbClr val="FFFF00">
            <a:alpha val="50000"/>
          </a:srgbClr>
        </a:solidFill>
      </dgm:spPr>
      <dgm:t>
        <a:bodyPr/>
        <a:lstStyle/>
        <a:p>
          <a:r>
            <a:rPr lang="en-US" dirty="0" smtClean="0"/>
            <a:t>Psychomotor Domain</a:t>
          </a:r>
          <a:endParaRPr lang="en-US" dirty="0"/>
        </a:p>
      </dgm:t>
    </dgm:pt>
    <dgm:pt modelId="{40D974E4-0A8D-4E5B-BF56-4A4E6E631A3C}" type="parTrans" cxnId="{470E71DE-A74E-47E9-9044-2F513C92BA00}">
      <dgm:prSet/>
      <dgm:spPr/>
      <dgm:t>
        <a:bodyPr/>
        <a:lstStyle/>
        <a:p>
          <a:endParaRPr lang="en-US"/>
        </a:p>
      </dgm:t>
    </dgm:pt>
    <dgm:pt modelId="{0B6F2DA4-35EF-4438-8E75-4D0179C5C950}" type="sibTrans" cxnId="{470E71DE-A74E-47E9-9044-2F513C92BA00}">
      <dgm:prSet/>
      <dgm:spPr/>
      <dgm:t>
        <a:bodyPr/>
        <a:lstStyle/>
        <a:p>
          <a:endParaRPr lang="en-US"/>
        </a:p>
      </dgm:t>
    </dgm:pt>
    <dgm:pt modelId="{32421181-024C-41C7-92E2-2C2F9330D8D7}" type="pres">
      <dgm:prSet presAssocID="{807C0093-3976-4F95-AB04-31A2A054557C}" presName="compositeShape" presStyleCnt="0">
        <dgm:presLayoutVars>
          <dgm:chMax val="7"/>
          <dgm:dir/>
          <dgm:resizeHandles val="exact"/>
        </dgm:presLayoutVars>
      </dgm:prSet>
      <dgm:spPr/>
    </dgm:pt>
    <dgm:pt modelId="{4C5C6FF1-770C-4040-96C0-90EC603C79CF}" type="pres">
      <dgm:prSet presAssocID="{93DA510A-D715-426C-BC01-32183486EEBD}" presName="circ1" presStyleLbl="vennNode1" presStyleIdx="0" presStyleCnt="3" custLinFactNeighborX="1977" custLinFactNeighborY="-2083"/>
      <dgm:spPr/>
      <dgm:t>
        <a:bodyPr/>
        <a:lstStyle/>
        <a:p>
          <a:endParaRPr lang="en-US"/>
        </a:p>
      </dgm:t>
    </dgm:pt>
    <dgm:pt modelId="{F43F5001-000B-47C4-9042-FD8457F1FB77}" type="pres">
      <dgm:prSet presAssocID="{93DA510A-D715-426C-BC01-32183486EEB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9BD5A4-F805-4432-AF87-AB974EE4FCFC}" type="pres">
      <dgm:prSet presAssocID="{0B097AF9-A53F-4845-BB4A-BE0A849E740C}" presName="circ2" presStyleLbl="vennNode1" presStyleIdx="1" presStyleCnt="3"/>
      <dgm:spPr/>
      <dgm:t>
        <a:bodyPr/>
        <a:lstStyle/>
        <a:p>
          <a:endParaRPr lang="en-US"/>
        </a:p>
      </dgm:t>
    </dgm:pt>
    <dgm:pt modelId="{7E5D0840-56C0-4A2E-8FD3-615A279F49C3}" type="pres">
      <dgm:prSet presAssocID="{0B097AF9-A53F-4845-BB4A-BE0A849E740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E2AD76-D9C9-4032-80CC-B6582D8FC78B}" type="pres">
      <dgm:prSet presAssocID="{E7BF624D-3E7E-4C13-8671-1872D8946842}" presName="circ3" presStyleLbl="vennNode1" presStyleIdx="2" presStyleCnt="3"/>
      <dgm:spPr/>
      <dgm:t>
        <a:bodyPr/>
        <a:lstStyle/>
        <a:p>
          <a:endParaRPr lang="en-US"/>
        </a:p>
      </dgm:t>
    </dgm:pt>
    <dgm:pt modelId="{6C639126-F4CD-4008-B281-86B4816AE55F}" type="pres">
      <dgm:prSet presAssocID="{E7BF624D-3E7E-4C13-8671-1872D8946842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0E71DE-A74E-47E9-9044-2F513C92BA00}" srcId="{807C0093-3976-4F95-AB04-31A2A054557C}" destId="{E7BF624D-3E7E-4C13-8671-1872D8946842}" srcOrd="2" destOrd="0" parTransId="{40D974E4-0A8D-4E5B-BF56-4A4E6E631A3C}" sibTransId="{0B6F2DA4-35EF-4438-8E75-4D0179C5C950}"/>
    <dgm:cxn modelId="{56AB5733-4AAC-48B8-A076-1A49EFE3F9C8}" srcId="{807C0093-3976-4F95-AB04-31A2A054557C}" destId="{0B097AF9-A53F-4845-BB4A-BE0A849E740C}" srcOrd="1" destOrd="0" parTransId="{1773351B-A3A6-43F8-AB96-3E0DCC08E5B3}" sibTransId="{8B4E4779-794B-4B15-B105-21879517D7B6}"/>
    <dgm:cxn modelId="{4FD548C1-AD7A-44C1-B93D-7D91E4723875}" type="presOf" srcId="{E7BF624D-3E7E-4C13-8671-1872D8946842}" destId="{6C639126-F4CD-4008-B281-86B4816AE55F}" srcOrd="1" destOrd="0" presId="urn:microsoft.com/office/officeart/2005/8/layout/venn1"/>
    <dgm:cxn modelId="{6125442F-21BD-4388-B265-0D2DD75D85BA}" type="presOf" srcId="{93DA510A-D715-426C-BC01-32183486EEBD}" destId="{4C5C6FF1-770C-4040-96C0-90EC603C79CF}" srcOrd="0" destOrd="0" presId="urn:microsoft.com/office/officeart/2005/8/layout/venn1"/>
    <dgm:cxn modelId="{66C86F7B-5EBF-48D8-8BD9-547E6B5C967C}" type="presOf" srcId="{807C0093-3976-4F95-AB04-31A2A054557C}" destId="{32421181-024C-41C7-92E2-2C2F9330D8D7}" srcOrd="0" destOrd="0" presId="urn:microsoft.com/office/officeart/2005/8/layout/venn1"/>
    <dgm:cxn modelId="{ABB1CD0D-E8D0-4A0D-97B2-9C2C22FB4E3A}" type="presOf" srcId="{0B097AF9-A53F-4845-BB4A-BE0A849E740C}" destId="{7E5D0840-56C0-4A2E-8FD3-615A279F49C3}" srcOrd="1" destOrd="0" presId="urn:microsoft.com/office/officeart/2005/8/layout/venn1"/>
    <dgm:cxn modelId="{E4B7CF99-9424-495B-A422-6C265C6E11B6}" type="presOf" srcId="{0B097AF9-A53F-4845-BB4A-BE0A849E740C}" destId="{459BD5A4-F805-4432-AF87-AB974EE4FCFC}" srcOrd="0" destOrd="0" presId="urn:microsoft.com/office/officeart/2005/8/layout/venn1"/>
    <dgm:cxn modelId="{79007342-7C17-4322-883A-66B22F9E7398}" type="presOf" srcId="{93DA510A-D715-426C-BC01-32183486EEBD}" destId="{F43F5001-000B-47C4-9042-FD8457F1FB77}" srcOrd="1" destOrd="0" presId="urn:microsoft.com/office/officeart/2005/8/layout/venn1"/>
    <dgm:cxn modelId="{8EACDC19-7B83-4DDB-AD30-50D46B73A7DF}" srcId="{807C0093-3976-4F95-AB04-31A2A054557C}" destId="{93DA510A-D715-426C-BC01-32183486EEBD}" srcOrd="0" destOrd="0" parTransId="{438C6511-F6D3-4AC9-A4F9-E54F9955BEDA}" sibTransId="{DAB83099-6FCE-45E5-BE3D-D397FAF16370}"/>
    <dgm:cxn modelId="{E7A175E8-427A-4169-8EFB-25A88C295843}" type="presOf" srcId="{E7BF624D-3E7E-4C13-8671-1872D8946842}" destId="{C9E2AD76-D9C9-4032-80CC-B6582D8FC78B}" srcOrd="0" destOrd="0" presId="urn:microsoft.com/office/officeart/2005/8/layout/venn1"/>
    <dgm:cxn modelId="{60E295CB-A86A-41B0-87A1-5B36D4D85D7A}" type="presParOf" srcId="{32421181-024C-41C7-92E2-2C2F9330D8D7}" destId="{4C5C6FF1-770C-4040-96C0-90EC603C79CF}" srcOrd="0" destOrd="0" presId="urn:microsoft.com/office/officeart/2005/8/layout/venn1"/>
    <dgm:cxn modelId="{295DF545-9318-43B1-B071-76F12C53206B}" type="presParOf" srcId="{32421181-024C-41C7-92E2-2C2F9330D8D7}" destId="{F43F5001-000B-47C4-9042-FD8457F1FB77}" srcOrd="1" destOrd="0" presId="urn:microsoft.com/office/officeart/2005/8/layout/venn1"/>
    <dgm:cxn modelId="{D2DCFE20-321C-451E-84E1-48113AA7D68E}" type="presParOf" srcId="{32421181-024C-41C7-92E2-2C2F9330D8D7}" destId="{459BD5A4-F805-4432-AF87-AB974EE4FCFC}" srcOrd="2" destOrd="0" presId="urn:microsoft.com/office/officeart/2005/8/layout/venn1"/>
    <dgm:cxn modelId="{B01BEFD7-FE15-4990-9CE2-AD0D1DF75B0D}" type="presParOf" srcId="{32421181-024C-41C7-92E2-2C2F9330D8D7}" destId="{7E5D0840-56C0-4A2E-8FD3-615A279F49C3}" srcOrd="3" destOrd="0" presId="urn:microsoft.com/office/officeart/2005/8/layout/venn1"/>
    <dgm:cxn modelId="{B9740592-F731-49EC-BC2E-22BD581CB320}" type="presParOf" srcId="{32421181-024C-41C7-92E2-2C2F9330D8D7}" destId="{C9E2AD76-D9C9-4032-80CC-B6582D8FC78B}" srcOrd="4" destOrd="0" presId="urn:microsoft.com/office/officeart/2005/8/layout/venn1"/>
    <dgm:cxn modelId="{C39A1D3D-A5B2-416D-AB6F-FC963F2C58DF}" type="presParOf" srcId="{32421181-024C-41C7-92E2-2C2F9330D8D7}" destId="{6C639126-F4CD-4008-B281-86B4816AE55F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5647885-6E46-492A-BC06-FF07F6DAF4B7}" type="datetimeFigureOut">
              <a:rPr lang="en-US"/>
              <a:pPr>
                <a:defRPr/>
              </a:pPr>
              <a:t>10/30/2011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Schoon, Garcia, &amp; Schaffer, Preparing Nursing Students for PHN Practice in the 21st Century, APHA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3E5024E-C2F2-44C7-80CD-334F9DF7E3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3871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6874A48-0FBC-4D46-9508-AA465DEA86D5}" type="datetimeFigureOut">
              <a:rPr lang="en-US"/>
              <a:pPr>
                <a:defRPr/>
              </a:pPr>
              <a:t>10/30/2011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Schoon, Garcia, &amp; Schaffer, Preparing Nursing Students for PHN Practice in the 21st Century, APHA 2011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6DB1619-2469-4E0D-91DD-852D33C5BA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71948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Schoon, Garcia, &amp; Schaffer, Preparing Nursing Students for PHN Practice in the 21st Century, APHA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6DB1619-2469-4E0D-91DD-852D33C5BA5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015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Schoon, Garcia, &amp; Schaffer, Preparing Nursing Students for PHN Practice in the 21st Century, APHA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6DB1619-2469-4E0D-91DD-852D33C5BA5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729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ea typeface="ＭＳ Ｐゴシック" pitchFamily="33" charset="-128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9pPr>
          </a:lstStyle>
          <a:p>
            <a:pPr eaLnBrk="1" hangingPunct="1"/>
            <a:fld id="{38A22CD9-2C10-4189-942E-4F83FA6B9487}" type="slidenum">
              <a:rPr lang="en-US"/>
              <a:pPr eaLnBrk="1" hangingPunct="1"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3" charset="-128"/>
              </a:rPr>
              <a:t>Useful for new, inexperienced faculty too!!!!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9pPr>
          </a:lstStyle>
          <a:p>
            <a:pPr eaLnBrk="1" hangingPunct="1"/>
            <a:fld id="{16F06ABB-6B15-4EC9-BE9A-86708DDAE130}" type="slidenum">
              <a:rPr lang="en-US"/>
              <a:pPr eaLnBrk="1" hangingPunct="1"/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>
              <a:ea typeface="ＭＳ Ｐゴシック" pitchFamily="33" charset="-128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9pPr>
          </a:lstStyle>
          <a:p>
            <a:pPr eaLnBrk="1" hangingPunct="1"/>
            <a:fld id="{C9E7E6E1-82AC-4693-B55A-4A96C4AF8DEC}" type="slidenum">
              <a:rPr lang="en-US"/>
              <a:pPr eaLnBrk="1" hangingPunct="1"/>
              <a:t>25</a:t>
            </a:fld>
            <a:endParaRPr lang="en-US" dirty="0"/>
          </a:p>
        </p:txBody>
      </p:sp>
      <p:sp>
        <p:nvSpPr>
          <p:cNvPr id="36869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9pPr>
          </a:lstStyle>
          <a:p>
            <a:pPr eaLnBrk="1" hangingPunct="1"/>
            <a:r>
              <a:rPr lang="en-US" dirty="0" smtClean="0"/>
              <a:t>Schoon, Garcia, &amp; Schaffer, Preparing Nursing Students for PHN Practice in the 21st Century, APHA 2011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7501BE-4829-4DAA-933A-43DA42AEA5FF}" type="slidenum">
              <a:rPr lang="en-US">
                <a:latin typeface="Calibri" pitchFamily="33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dirty="0">
              <a:latin typeface="Calibri" pitchFamily="33" charset="0"/>
            </a:endParaRPr>
          </a:p>
        </p:txBody>
      </p:sp>
      <p:sp>
        <p:nvSpPr>
          <p:cNvPr id="47109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Calibri" pitchFamily="33" charset="0"/>
              </a:rPr>
              <a:t>Schoon, Garcia, &amp; Schaffer, Preparing Nursing Students for PHN Practice in the 21st Century, APHA 2011</a:t>
            </a:r>
            <a:endParaRPr lang="en-US" dirty="0">
              <a:latin typeface="Calibri" pitchFamily="33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F9554-6389-4921-BC02-401CD43AF20F}" type="datetime1">
              <a:rPr lang="en-US"/>
              <a:pPr>
                <a:defRPr/>
              </a:pPr>
              <a:t>10/30/2011</a:t>
            </a:fld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72623-81BE-4062-B2A3-0F57267BC2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858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C17E3-BFEC-4A3D-893A-14DDF0E8A63C}" type="datetime1">
              <a:rPr lang="en-US"/>
              <a:pPr>
                <a:defRPr/>
              </a:pPr>
              <a:t>10/30/2011</a:t>
            </a:fld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D0F64-F92C-4042-9A6D-D88090779C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32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A0551-EBBF-4BB7-B767-E98CCCA34BB2}" type="datetime1">
              <a:rPr lang="en-US"/>
              <a:pPr>
                <a:defRPr/>
              </a:pPr>
              <a:t>10/30/2011</a:t>
            </a:fld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13523-BA79-4DA9-A9AA-06142B8528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96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DCAA1-6A06-4D5B-907C-23B9BC4EB50A}" type="datetime1">
              <a:rPr lang="en-US"/>
              <a:pPr>
                <a:defRPr/>
              </a:pPr>
              <a:t>10/30/2011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617C5-EEBD-4A3C-A83C-AA059FF504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308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130CC-6EB8-4EE5-A965-1AE17042BB19}" type="datetime1">
              <a:rPr lang="en-US"/>
              <a:pPr>
                <a:defRPr/>
              </a:pPr>
              <a:t>10/30/2011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651AF-536B-497B-BFA0-4F0C227CF5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579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26C05-42F9-4D4A-8529-D2FAE643C96C}" type="datetime1">
              <a:rPr lang="en-US"/>
              <a:pPr>
                <a:defRPr/>
              </a:pPr>
              <a:t>10/30/2011</a:t>
            </a:fld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949E3-64AF-4E0A-928C-01AD48A5B0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105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4603C-AB6B-4B35-BFBB-1A33B1704EC7}" type="datetime1">
              <a:rPr lang="en-US"/>
              <a:pPr>
                <a:defRPr/>
              </a:pPr>
              <a:t>10/30/2011</a:t>
            </a:fld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2A462-85A1-499A-BB7C-2935CEB050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82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328A8-05E7-40C6-AC56-E7EA052AFE89}" type="datetime1">
              <a:rPr lang="en-US"/>
              <a:pPr>
                <a:defRPr/>
              </a:pPr>
              <a:t>10/30/2011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A907F-BFA6-4BCA-BEBB-A95C23B27B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82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91655-B3C7-4726-98B7-5A5C0FD4B397}" type="datetime1">
              <a:rPr lang="en-US"/>
              <a:pPr>
                <a:defRPr/>
              </a:pPr>
              <a:t>10/30/2011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720E9-450A-4034-9438-C89D32C01E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990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89BE2-E0E5-4AB0-AEBD-66B799084622}" type="datetime1">
              <a:rPr lang="en-US"/>
              <a:pPr>
                <a:defRPr/>
              </a:pPr>
              <a:t>10/30/2011</a:t>
            </a:fld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005BD-72D1-4BF1-92ED-364ADEC302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350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BC4BB-D82D-42E8-88F8-A05B044B16A7}" type="datetime1">
              <a:rPr lang="en-US"/>
              <a:pPr>
                <a:defRPr/>
              </a:pPr>
              <a:t>10/30/2011</a:t>
            </a:fld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6B078-E8A9-4E06-A229-33CBCF882E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413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975" y="573088"/>
            <a:ext cx="85725" cy="5730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569325" y="573088"/>
            <a:ext cx="576263" cy="5730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1544638"/>
            <a:ext cx="7315200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2770188"/>
            <a:ext cx="7315200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100" y="549275"/>
            <a:ext cx="1189038" cy="296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alpha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CBC55AC-CA2D-4539-8D58-564EA43BF8E5}" type="datetime1">
              <a:rPr lang="en-US"/>
              <a:pPr>
                <a:defRPr/>
              </a:pPr>
              <a:t>10/30/2011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5200" y="549275"/>
            <a:ext cx="939800" cy="301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8C6565C-7637-498C-B3BA-32409064EE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663"/>
            <a:ext cx="2246312" cy="301625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33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1650" indent="-182563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33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563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33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563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33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563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33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762000"/>
            <a:ext cx="7772400" cy="3429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FFC000"/>
                </a:solidFill>
              </a:rPr>
              <a:t>Preparing Nursing Students for PHN Practice in the 21</a:t>
            </a:r>
            <a:r>
              <a:rPr lang="en-US" baseline="30000" dirty="0" smtClean="0">
                <a:solidFill>
                  <a:srgbClr val="FFC000"/>
                </a:solidFill>
              </a:rPr>
              <a:t>st</a:t>
            </a:r>
            <a:r>
              <a:rPr lang="en-US" dirty="0" smtClean="0">
                <a:solidFill>
                  <a:srgbClr val="FFC000"/>
                </a:solidFill>
              </a:rPr>
              <a:t> Century</a:t>
            </a:r>
            <a:r>
              <a:rPr lang="en-US" dirty="0">
                <a:solidFill>
                  <a:srgbClr val="FFC000"/>
                </a:solidFill>
              </a:rPr>
              <a:t/>
            </a:r>
            <a:br>
              <a:rPr lang="en-US" dirty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267200"/>
            <a:ext cx="7854950" cy="2286000"/>
          </a:xfrm>
        </p:spPr>
        <p:txBody>
          <a:bodyPr rtlCol="0">
            <a:normAutofit fontScale="62500" lnSpcReduction="20000"/>
          </a:bodyPr>
          <a:lstStyle/>
          <a:p>
            <a:pPr fontAlgn="auto">
              <a:spcAft>
                <a:spcPts val="0"/>
              </a:spcAft>
              <a:buFont typeface="Wingdings" charset="2"/>
              <a:buNone/>
              <a:defRPr/>
            </a:pPr>
            <a:r>
              <a:rPr lang="en-US" dirty="0" smtClean="0"/>
              <a:t>APHA Annual Meeting, October 31, 2011</a:t>
            </a:r>
          </a:p>
          <a:p>
            <a:pPr fontAlgn="auto">
              <a:spcAft>
                <a:spcPts val="0"/>
              </a:spcAft>
              <a:buFont typeface="Wingdings" charset="2"/>
              <a:buNone/>
              <a:defRPr/>
            </a:pPr>
            <a:r>
              <a:rPr lang="en-US" dirty="0" smtClean="0"/>
              <a:t>Washington, D.C.</a:t>
            </a:r>
          </a:p>
          <a:p>
            <a:pPr fontAlgn="auto">
              <a:spcAft>
                <a:spcPts val="0"/>
              </a:spcAft>
              <a:buFont typeface="Wingdings" charset="2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Wingdings" charset="2"/>
              <a:buNone/>
              <a:defRPr/>
            </a:pPr>
            <a:r>
              <a:rPr lang="en-US" dirty="0" smtClean="0">
                <a:solidFill>
                  <a:srgbClr val="92D050"/>
                </a:solidFill>
              </a:rPr>
              <a:t>Patricia </a:t>
            </a:r>
            <a:r>
              <a:rPr lang="en-US" dirty="0">
                <a:solidFill>
                  <a:srgbClr val="92D050"/>
                </a:solidFill>
              </a:rPr>
              <a:t>M. Schoon, MPH, </a:t>
            </a:r>
            <a:r>
              <a:rPr lang="en-US" dirty="0" smtClean="0">
                <a:solidFill>
                  <a:srgbClr val="92D050"/>
                </a:solidFill>
              </a:rPr>
              <a:t>PHN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Saint Mary’s University of Minnesota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 University of Wisconsin Oshkosh </a:t>
            </a:r>
          </a:p>
          <a:p>
            <a:pPr fontAlgn="auto">
              <a:spcAft>
                <a:spcPts val="0"/>
              </a:spcAft>
              <a:buFont typeface="Wingdings" charset="2"/>
              <a:buNone/>
              <a:defRPr/>
            </a:pPr>
            <a:endParaRPr lang="en-US" dirty="0" smtClean="0">
              <a:solidFill>
                <a:srgbClr val="92D05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92D050"/>
                </a:solidFill>
              </a:rPr>
              <a:t>Carolyn Garcia, PhD, RN, </a:t>
            </a:r>
            <a:r>
              <a:rPr lang="en-US" dirty="0"/>
              <a:t>University of Minnesota</a:t>
            </a:r>
          </a:p>
          <a:p>
            <a:pPr fontAlgn="auto">
              <a:spcAft>
                <a:spcPts val="0"/>
              </a:spcAft>
              <a:buFont typeface="Wingdings" charset="2"/>
              <a:buNone/>
              <a:defRPr/>
            </a:pPr>
            <a:endParaRPr lang="en-US" dirty="0" smtClean="0">
              <a:solidFill>
                <a:srgbClr val="92D050"/>
              </a:solidFill>
            </a:endParaRPr>
          </a:p>
          <a:p>
            <a:pPr fontAlgn="auto">
              <a:spcAft>
                <a:spcPts val="0"/>
              </a:spcAft>
              <a:buFont typeface="Wingdings" charset="2"/>
              <a:buNone/>
              <a:defRPr/>
            </a:pPr>
            <a:r>
              <a:rPr lang="en-US" dirty="0" smtClean="0">
                <a:solidFill>
                  <a:srgbClr val="92D050"/>
                </a:solidFill>
              </a:rPr>
              <a:t>Marjorie </a:t>
            </a:r>
            <a:r>
              <a:rPr lang="en-US" dirty="0">
                <a:solidFill>
                  <a:srgbClr val="92D050"/>
                </a:solidFill>
              </a:rPr>
              <a:t>Schaffer, PhD, RN, </a:t>
            </a:r>
            <a:r>
              <a:rPr lang="en-US" dirty="0"/>
              <a:t>Bethel University</a:t>
            </a:r>
          </a:p>
          <a:p>
            <a:pPr fontAlgn="auto">
              <a:spcAft>
                <a:spcPts val="0"/>
              </a:spcAft>
              <a:buFont typeface="Wingdings" charset="2"/>
              <a:buNone/>
              <a:defRPr/>
            </a:pPr>
            <a:endParaRPr lang="en-US" dirty="0"/>
          </a:p>
        </p:txBody>
      </p:sp>
      <p:sp>
        <p:nvSpPr>
          <p:cNvPr id="2053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04F467-AA0D-41AE-A2C3-B9D643683A5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dirty="0"/>
          </a:p>
        </p:txBody>
      </p:sp>
      <p:pic>
        <p:nvPicPr>
          <p:cNvPr id="2057" name="Picture 9" descr="C:\Users\pmschoon\AppData\Local\Microsoft\Windows\Temporary Internet Files\Content.IE5\139288JH\MC90005698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573" y="2895600"/>
            <a:ext cx="2514600" cy="383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315200" cy="1154097"/>
          </a:xfrm>
        </p:spPr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Disclaimer – Conflict of Interest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1905000"/>
            <a:ext cx="4023360" cy="4191000"/>
          </a:xfrm>
        </p:spPr>
        <p:txBody>
          <a:bodyPr rtlCol="0">
            <a:noAutofit/>
          </a:bodyPr>
          <a:lstStyle/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400" dirty="0" smtClean="0"/>
              <a:t>This presentation is based on the </a:t>
            </a:r>
            <a:r>
              <a:rPr lang="en-US" sz="2400" dirty="0"/>
              <a:t>outcome of </a:t>
            </a:r>
            <a:r>
              <a:rPr lang="en-US" sz="2400" dirty="0" smtClean="0"/>
              <a:t>a collaborative project that produced a </a:t>
            </a:r>
            <a:r>
              <a:rPr lang="en-US" sz="2400" dirty="0"/>
              <a:t>clinical manual for PHN that </a:t>
            </a:r>
            <a:r>
              <a:rPr lang="en-US" sz="2400" dirty="0" smtClean="0"/>
              <a:t>has been published </a:t>
            </a:r>
            <a:r>
              <a:rPr lang="en-US" sz="2400" dirty="0"/>
              <a:t>and </a:t>
            </a:r>
            <a:r>
              <a:rPr lang="en-US" sz="2400" dirty="0" smtClean="0"/>
              <a:t>is being sold </a:t>
            </a:r>
            <a:r>
              <a:rPr lang="en-US" sz="2400" dirty="0"/>
              <a:t>by Sigma Theta Tau International</a:t>
            </a:r>
            <a:r>
              <a:rPr lang="en-US" sz="2400" dirty="0" smtClean="0"/>
              <a:t>.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400" dirty="0"/>
              <a:t> </a:t>
            </a:r>
            <a:r>
              <a:rPr lang="en-US" sz="2400" dirty="0" smtClean="0"/>
              <a:t>Each of the three authors receive 3.33 %  of profits after the first 2000 copies of the manual are sold.</a:t>
            </a:r>
            <a:endParaRPr lang="en-US" sz="2400" dirty="0"/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endParaRPr lang="en-US" dirty="0"/>
          </a:p>
        </p:txBody>
      </p:sp>
      <p:sp>
        <p:nvSpPr>
          <p:cNvPr id="3076" name="Slide Number Placeholder 3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6C21DA-483C-4D1B-8444-B1E1F92A976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824" y="1981200"/>
            <a:ext cx="3498255" cy="435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971800"/>
            <a:ext cx="2950936" cy="217301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i="1" dirty="0" smtClean="0">
                <a:solidFill>
                  <a:srgbClr val="92D050"/>
                </a:solidFill>
              </a:rPr>
              <a:t/>
            </a:r>
            <a:br>
              <a:rPr lang="en-US" sz="4000" i="1" dirty="0" smtClean="0">
                <a:solidFill>
                  <a:srgbClr val="92D050"/>
                </a:solidFill>
              </a:rPr>
            </a:br>
            <a:r>
              <a:rPr lang="en-US" sz="4000" i="1" dirty="0">
                <a:solidFill>
                  <a:srgbClr val="92D050"/>
                </a:solidFill>
              </a:rPr>
              <a:t/>
            </a:r>
            <a:br>
              <a:rPr lang="en-US" sz="4000" i="1" dirty="0">
                <a:solidFill>
                  <a:srgbClr val="92D050"/>
                </a:solidFill>
              </a:rPr>
            </a:br>
            <a:r>
              <a:rPr lang="en-US" sz="4000" i="1" dirty="0" smtClean="0">
                <a:solidFill>
                  <a:srgbClr val="92D050"/>
                </a:solidFill>
              </a:rPr>
              <a:t>Objective One</a:t>
            </a:r>
            <a:r>
              <a:rPr lang="en-US" sz="4000" i="1" dirty="0" smtClean="0">
                <a:solidFill>
                  <a:srgbClr val="FFC000"/>
                </a:solidFill>
              </a:rPr>
              <a:t> </a:t>
            </a: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>
                <a:solidFill>
                  <a:srgbClr val="FFC000"/>
                </a:solidFill>
              </a:rPr>
              <a:t/>
            </a:r>
            <a:br>
              <a:rPr lang="en-US" dirty="0">
                <a:solidFill>
                  <a:srgbClr val="FFC000"/>
                </a:solidFill>
              </a:rPr>
            </a:br>
            <a:r>
              <a:rPr lang="en-US" sz="3100" dirty="0" smtClean="0">
                <a:solidFill>
                  <a:srgbClr val="FFC000"/>
                </a:solidFill>
              </a:rPr>
              <a:t>Discuss the educational challenges for preparing BSN graduates for 21</a:t>
            </a:r>
            <a:r>
              <a:rPr lang="en-US" sz="3100" baseline="30000" dirty="0" smtClean="0">
                <a:solidFill>
                  <a:srgbClr val="FFC000"/>
                </a:solidFill>
              </a:rPr>
              <a:t>st</a:t>
            </a:r>
            <a:r>
              <a:rPr lang="en-US" sz="3100" dirty="0" smtClean="0">
                <a:solidFill>
                  <a:srgbClr val="FFC000"/>
                </a:solidFill>
              </a:rPr>
              <a:t> century PHN workforce. </a:t>
            </a:r>
            <a:endParaRPr lang="en-US" sz="3100" dirty="0">
              <a:solidFill>
                <a:srgbClr val="FFC000"/>
              </a:solidFill>
            </a:endParaRPr>
          </a:p>
        </p:txBody>
      </p:sp>
      <p:sp>
        <p:nvSpPr>
          <p:cNvPr id="4099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101" name="Slide Number Placeholder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AECFF5-EB8E-4381-8172-44DC211A1E9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dirty="0"/>
          </a:p>
        </p:txBody>
      </p:sp>
      <p:pic>
        <p:nvPicPr>
          <p:cNvPr id="4103" name="Picture 7" descr="C:\Users\pmschoon\AppData\Local\Microsoft\Windows\Temporary Internet Files\Content.IE5\139288JH\MC900054928[1].wm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066800"/>
            <a:ext cx="4016829" cy="501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7315200" cy="1154097"/>
          </a:xfrm>
        </p:spPr>
        <p:txBody>
          <a:bodyPr/>
          <a:lstStyle/>
          <a:p>
            <a:r>
              <a:rPr lang="en-US" dirty="0" smtClean="0">
                <a:solidFill>
                  <a:srgbClr val="92D050"/>
                </a:solidFill>
                <a:ea typeface="ＭＳ Ｐゴシック" pitchFamily="33" charset="-128"/>
              </a:rPr>
              <a:t>Public Health Nursing Workforce Needs</a:t>
            </a:r>
            <a:r>
              <a:rPr lang="en-US" dirty="0" smtClean="0">
                <a:ea typeface="ＭＳ Ｐゴシック" pitchFamily="33" charset="-128"/>
              </a:rPr>
              <a:t>…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2057400"/>
            <a:ext cx="4572000" cy="4296728"/>
          </a:xfrm>
        </p:spPr>
        <p:txBody>
          <a:bodyPr/>
          <a:lstStyle/>
          <a:p>
            <a:pPr>
              <a:spcBef>
                <a:spcPct val="0"/>
              </a:spcBef>
              <a:buFont typeface="Wingdings" pitchFamily="33" charset="2"/>
              <a:buChar char=""/>
              <a:tabLst>
                <a:tab pos="457200" algn="l"/>
              </a:tabLst>
            </a:pPr>
            <a:r>
              <a:rPr lang="en-US" sz="2400" dirty="0" smtClean="0">
                <a:ea typeface="ＭＳ Ｐゴシック" pitchFamily="33" charset="-128"/>
                <a:cs typeface="Calibri" pitchFamily="33" charset="0"/>
              </a:rPr>
              <a:t>United States Population ~ 310,238,239 </a:t>
            </a:r>
          </a:p>
          <a:p>
            <a:pPr>
              <a:spcBef>
                <a:spcPct val="0"/>
              </a:spcBef>
              <a:buFont typeface="Wingdings" pitchFamily="33" charset="2"/>
              <a:buChar char=""/>
              <a:tabLst>
                <a:tab pos="457200" algn="l"/>
              </a:tabLst>
            </a:pPr>
            <a:r>
              <a:rPr lang="en-US" sz="2400" dirty="0" smtClean="0">
                <a:ea typeface="ＭＳ Ｐゴシック" pitchFamily="33" charset="-128"/>
                <a:cs typeface="Calibri" pitchFamily="33" charset="0"/>
              </a:rPr>
              <a:t>Number of Nurses ~ 3,000,000  </a:t>
            </a:r>
          </a:p>
          <a:p>
            <a:pPr>
              <a:spcBef>
                <a:spcPct val="0"/>
              </a:spcBef>
              <a:buFont typeface="Wingdings" pitchFamily="33" charset="2"/>
              <a:buChar char=""/>
              <a:tabLst>
                <a:tab pos="457200" algn="l"/>
              </a:tabLst>
            </a:pPr>
            <a:r>
              <a:rPr lang="en-US" sz="2400" dirty="0" smtClean="0">
                <a:ea typeface="ＭＳ Ｐゴシック" pitchFamily="33" charset="-128"/>
                <a:cs typeface="Calibri" pitchFamily="33" charset="0"/>
              </a:rPr>
              <a:t>Estimated number of PHNs ~ 40,000 PHNs </a:t>
            </a:r>
          </a:p>
          <a:p>
            <a:pPr>
              <a:spcBef>
                <a:spcPct val="0"/>
              </a:spcBef>
              <a:buFont typeface="Wingdings" pitchFamily="33" charset="2"/>
              <a:buChar char=""/>
              <a:tabLst>
                <a:tab pos="457200" algn="l"/>
              </a:tabLst>
            </a:pPr>
            <a:r>
              <a:rPr lang="en-US" sz="2400" dirty="0" smtClean="0">
                <a:ea typeface="ＭＳ Ｐゴシック" pitchFamily="33" charset="-128"/>
                <a:cs typeface="Calibri" pitchFamily="33" charset="0"/>
              </a:rPr>
              <a:t>PHNs comprise ~21.3% of local health department staff</a:t>
            </a:r>
          </a:p>
          <a:p>
            <a:pPr>
              <a:spcBef>
                <a:spcPct val="0"/>
              </a:spcBef>
              <a:buFont typeface="Wingdings" pitchFamily="33" charset="2"/>
              <a:buChar char=""/>
              <a:tabLst>
                <a:tab pos="457200" algn="l"/>
              </a:tabLst>
            </a:pPr>
            <a:r>
              <a:rPr lang="en-US" sz="2400" dirty="0" smtClean="0">
                <a:ea typeface="ＭＳ Ｐゴシック" pitchFamily="33" charset="-128"/>
                <a:cs typeface="Calibri" pitchFamily="33" charset="0"/>
              </a:rPr>
              <a:t>1 in 75 US nurses is a PHN</a:t>
            </a:r>
          </a:p>
          <a:p>
            <a:pPr>
              <a:spcBef>
                <a:spcPct val="0"/>
              </a:spcBef>
              <a:buFont typeface="Wingdings" pitchFamily="33" charset="2"/>
              <a:buChar char=""/>
              <a:tabLst>
                <a:tab pos="457200" algn="l"/>
              </a:tabLst>
            </a:pPr>
            <a:r>
              <a:rPr lang="en-US" sz="2400" dirty="0" smtClean="0">
                <a:ea typeface="ＭＳ Ｐゴシック" pitchFamily="33" charset="-128"/>
                <a:cs typeface="Calibri" pitchFamily="33" charset="0"/>
              </a:rPr>
              <a:t>One PHN for every 7756 persons</a:t>
            </a:r>
          </a:p>
          <a:p>
            <a:pPr>
              <a:tabLst>
                <a:tab pos="457200" algn="l"/>
              </a:tabLst>
            </a:pPr>
            <a:endParaRPr lang="en-US" dirty="0" smtClean="0">
              <a:ea typeface="ＭＳ Ｐゴシック" pitchFamily="33" charset="-128"/>
            </a:endParaRPr>
          </a:p>
        </p:txBody>
      </p:sp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6248400" y="4876800"/>
            <a:ext cx="2347307" cy="147732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9pPr>
          </a:lstStyle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9221" name="Picture 13" descr="C:\Documents and Settings\garcia\Local Settings\Temporary Internet Files\Content.IE5\YU88RAWR\MC90007870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488" y="3015138"/>
            <a:ext cx="3094411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66800" y="6354128"/>
            <a:ext cx="418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from Linda Olson Keller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24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543800" cy="16002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92D050"/>
                </a:solidFill>
              </a:rPr>
              <a:t>Proportion of Nurses by Initial Education in Nursing 2008</a:t>
            </a:r>
            <a:endParaRPr lang="en-US" dirty="0">
              <a:solidFill>
                <a:srgbClr val="92D05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8626153"/>
              </p:ext>
            </p:extLst>
          </p:nvPr>
        </p:nvGraphicFramePr>
        <p:xfrm>
          <a:off x="152400" y="1981200"/>
          <a:ext cx="7315200" cy="3538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0D0F64-F92C-4042-9A6D-D88090779C3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81334" y="5584373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HRSA, 2010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304044" y="4401741"/>
            <a:ext cx="459613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Highest Educational Preparation in 2010</a:t>
            </a:r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13.9%     Diploma</a:t>
            </a:r>
          </a:p>
          <a:p>
            <a:r>
              <a:rPr lang="en-US" dirty="0"/>
              <a:t> </a:t>
            </a:r>
            <a:r>
              <a:rPr lang="en-US" dirty="0" smtClean="0"/>
              <a:t>36.1%    ADN</a:t>
            </a:r>
          </a:p>
          <a:p>
            <a:r>
              <a:rPr lang="en-US" dirty="0" smtClean="0"/>
              <a:t>36.8%     BSN</a:t>
            </a:r>
          </a:p>
          <a:p>
            <a:r>
              <a:rPr lang="en-US" dirty="0" smtClean="0"/>
              <a:t>13.2%     Master’s or Doctorate</a:t>
            </a:r>
          </a:p>
          <a:p>
            <a:endParaRPr lang="en-US" dirty="0" smtClean="0"/>
          </a:p>
          <a:p>
            <a:r>
              <a:rPr lang="en-US" dirty="0" smtClean="0"/>
              <a:t>AACN, 2011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62200" y="457200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45.4%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00891" y="342900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34.2%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942854" y="3054855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20.4%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99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2438400" cy="1981200"/>
          </a:xfrm>
        </p:spPr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Why Does </a:t>
            </a:r>
            <a:br>
              <a:rPr lang="en-US" dirty="0" smtClean="0">
                <a:solidFill>
                  <a:srgbClr val="92D050"/>
                </a:solidFill>
              </a:rPr>
            </a:br>
            <a:r>
              <a:rPr lang="en-US" dirty="0" smtClean="0">
                <a:solidFill>
                  <a:srgbClr val="92D050"/>
                </a:solidFill>
              </a:rPr>
              <a:t>Education Matter?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114800" y="609600"/>
            <a:ext cx="4207848" cy="5543414"/>
          </a:xfrm>
        </p:spPr>
        <p:txBody>
          <a:bodyPr/>
          <a:lstStyle/>
          <a:p>
            <a:r>
              <a:rPr lang="en-US" dirty="0" smtClean="0"/>
              <a:t>Communication</a:t>
            </a:r>
          </a:p>
          <a:p>
            <a:r>
              <a:rPr lang="en-US" dirty="0" smtClean="0"/>
              <a:t>Epidemiology &amp; Biostatistics</a:t>
            </a:r>
          </a:p>
          <a:p>
            <a:r>
              <a:rPr lang="en-US" dirty="0" smtClean="0"/>
              <a:t>Community/Population Assessment</a:t>
            </a:r>
          </a:p>
          <a:p>
            <a:r>
              <a:rPr lang="en-US" dirty="0" smtClean="0"/>
              <a:t>Community/Population Planning</a:t>
            </a:r>
          </a:p>
          <a:p>
            <a:r>
              <a:rPr lang="en-US" dirty="0" smtClean="0"/>
              <a:t>Policy Development</a:t>
            </a:r>
          </a:p>
          <a:p>
            <a:r>
              <a:rPr lang="en-US" dirty="0" smtClean="0"/>
              <a:t>Assurance</a:t>
            </a:r>
          </a:p>
          <a:p>
            <a:r>
              <a:rPr lang="en-US" dirty="0" smtClean="0"/>
              <a:t>Health Promotion &amp; Risk Reduction</a:t>
            </a:r>
          </a:p>
          <a:p>
            <a:r>
              <a:rPr lang="en-US" dirty="0" smtClean="0"/>
              <a:t>Illness &amp; Disease Management</a:t>
            </a:r>
          </a:p>
          <a:p>
            <a:r>
              <a:rPr lang="en-US" dirty="0" smtClean="0"/>
              <a:t>Information &amp; Healthcare Technology</a:t>
            </a:r>
          </a:p>
          <a:p>
            <a:r>
              <a:rPr lang="en-US" dirty="0" smtClean="0"/>
              <a:t>Environmental Health</a:t>
            </a:r>
          </a:p>
          <a:p>
            <a:r>
              <a:rPr lang="en-US" dirty="0" smtClean="0"/>
              <a:t>Global Health</a:t>
            </a:r>
          </a:p>
          <a:p>
            <a:r>
              <a:rPr lang="en-US" dirty="0" smtClean="0"/>
              <a:t>Human Diversity</a:t>
            </a:r>
          </a:p>
          <a:p>
            <a:r>
              <a:rPr lang="en-US" dirty="0" smtClean="0"/>
              <a:t>Ethics &amp; Social Justice</a:t>
            </a:r>
          </a:p>
          <a:p>
            <a:r>
              <a:rPr lang="en-US" dirty="0" smtClean="0"/>
              <a:t>Coordinator &amp; Manager</a:t>
            </a:r>
          </a:p>
          <a:p>
            <a:r>
              <a:rPr lang="en-US" dirty="0" smtClean="0"/>
              <a:t>Emergency Preparedness, Response, &amp; Recovery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914400" y="2286000"/>
            <a:ext cx="2950936" cy="4114800"/>
          </a:xfrm>
        </p:spPr>
        <p:txBody>
          <a:bodyPr/>
          <a:lstStyle/>
          <a:p>
            <a:r>
              <a:rPr lang="en-US" sz="2000" dirty="0" smtClean="0"/>
              <a:t>What knowledge and competencies are required for entry into public health nursing practice?</a:t>
            </a:r>
          </a:p>
          <a:p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Quad Council Competencies</a:t>
            </a:r>
          </a:p>
          <a:p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ACHNE Baccalaureate Nursing Essentials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0D0F64-F92C-4042-9A6D-D88090779C3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2514600" y="5181600"/>
            <a:ext cx="978408" cy="48463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0179" name="Picture 3" descr="C:\Users\pmschoon\AppData\Local\Microsoft\Windows\Temporary Internet Files\Content.IE5\LLCZPPBG\MC90044190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04800"/>
            <a:ext cx="1520825" cy="179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39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315200" cy="1154112"/>
          </a:xfrm>
        </p:spPr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U.S. Population Diversity 2010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8617C5-EEBD-4A3C-A83C-AA059FF504B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9687131"/>
              </p:ext>
            </p:extLst>
          </p:nvPr>
        </p:nvGraphicFramePr>
        <p:xfrm>
          <a:off x="838200" y="1676400"/>
          <a:ext cx="7315200" cy="431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447800"/>
                <a:gridCol w="1371600"/>
                <a:gridCol w="1295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Race</a:t>
                      </a:r>
                      <a:r>
                        <a:rPr lang="en-US" baseline="0" dirty="0" smtClean="0"/>
                        <a:t>, Ethnicity &amp; Gender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Registered</a:t>
                      </a:r>
                      <a:r>
                        <a:rPr lang="en-US" baseline="0" dirty="0" smtClean="0"/>
                        <a:t> Nurses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U.S. Population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Disparity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White Non-Hispanic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83.2%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65.1%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+ 18.1</a:t>
                      </a:r>
                      <a:r>
                        <a:rPr lang="en-US" baseline="0" dirty="0" smtClean="0"/>
                        <a:t>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Black,</a:t>
                      </a:r>
                      <a:r>
                        <a:rPr lang="en-US" baseline="0" dirty="0" smtClean="0"/>
                        <a:t> African-American (Non-Hispanic)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12.9%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- 7.5%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Asian/Pacific Islander/Native</a:t>
                      </a:r>
                      <a:r>
                        <a:rPr lang="en-US" baseline="0" dirty="0" smtClean="0"/>
                        <a:t> Hawaiian (Non-Hispanic)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+ 1.0%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Hispanic/Latino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15.8%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- 12.2%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American</a:t>
                      </a:r>
                      <a:r>
                        <a:rPr lang="en-US" baseline="0" dirty="0" smtClean="0"/>
                        <a:t> Indian/Alaskan Native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- 0.7%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 or More Racial Backgrounds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0.0%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47.3%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- 41.1%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09600" y="6192418"/>
            <a:ext cx="7802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Schoon, P. (2011). Ch. 7, Population-Based Health Care Practice, in Kelly, </a:t>
            </a:r>
          </a:p>
          <a:p>
            <a:r>
              <a:rPr lang="en-US" dirty="0" smtClean="0"/>
              <a:t>Nursing Leadership &amp;</a:t>
            </a:r>
            <a:r>
              <a:rPr lang="en-US" dirty="0"/>
              <a:t> </a:t>
            </a:r>
            <a:r>
              <a:rPr lang="en-US" dirty="0" smtClean="0"/>
              <a:t>Management (3</a:t>
            </a:r>
            <a:r>
              <a:rPr lang="en-US" baseline="30000" dirty="0" smtClean="0"/>
              <a:t>rd</a:t>
            </a:r>
            <a:r>
              <a:rPr lang="en-US" dirty="0" smtClean="0"/>
              <a:t> Ed.), Table 7-2, 171.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08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752600"/>
            <a:ext cx="7315200" cy="2317750"/>
          </a:xfrm>
        </p:spPr>
        <p:txBody>
          <a:bodyPr/>
          <a:lstStyle/>
          <a:p>
            <a:r>
              <a:rPr lang="en-US" sz="3200" dirty="0" smtClean="0"/>
              <a:t>Percent of Students Enrolled in Baccalaureate Nursing Programs in 2008 by Race, Ethnicity &amp; Gender</a:t>
            </a: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0280235"/>
              </p:ext>
            </p:extLst>
          </p:nvPr>
        </p:nvGraphicFramePr>
        <p:xfrm>
          <a:off x="990600" y="4419600"/>
          <a:ext cx="73152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Enrolled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</a:t>
                      </a:r>
                      <a:r>
                        <a:rPr lang="en-US" baseline="0" dirty="0" smtClean="0"/>
                        <a:t> Population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Minority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34.9%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White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65.1%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47.3%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0D0F64-F92C-4042-9A6D-D88090779C3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00200" y="1143000"/>
            <a:ext cx="41344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92D050"/>
                </a:solidFill>
                <a:latin typeface="+mj-lt"/>
              </a:rPr>
              <a:t>How are we doing?</a:t>
            </a:r>
            <a:endParaRPr lang="en-US" sz="3600" dirty="0">
              <a:solidFill>
                <a:srgbClr val="92D050"/>
              </a:solidFill>
              <a:latin typeface="+mj-lt"/>
            </a:endParaRPr>
          </a:p>
        </p:txBody>
      </p:sp>
      <p:pic>
        <p:nvPicPr>
          <p:cNvPr id="7" name="Picture 3" descr="C:\Users\pmschoon\AppData\Local\Microsoft\Windows\Temporary Internet Files\Content.IE5\LLCZPPBG\MC90044190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57200"/>
            <a:ext cx="1520825" cy="179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58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1371600"/>
            <a:ext cx="4648200" cy="1154097"/>
          </a:xfrm>
        </p:spPr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Educational Challenges in </a:t>
            </a:r>
            <a:br>
              <a:rPr lang="en-US" dirty="0" smtClean="0">
                <a:solidFill>
                  <a:srgbClr val="92D050"/>
                </a:solidFill>
              </a:rPr>
            </a:br>
            <a:r>
              <a:rPr lang="en-US" dirty="0" smtClean="0">
                <a:solidFill>
                  <a:srgbClr val="92D050"/>
                </a:solidFill>
              </a:rPr>
              <a:t>PHN Curriculum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2819400"/>
            <a:ext cx="8001000" cy="3593592"/>
          </a:xfrm>
        </p:spPr>
        <p:txBody>
          <a:bodyPr/>
          <a:lstStyle/>
          <a:p>
            <a:pPr eaLnBrk="1" hangingPunct="1"/>
            <a:r>
              <a:rPr lang="en-US" sz="2400" dirty="0" smtClean="0"/>
              <a:t>Lack of clinical sites</a:t>
            </a:r>
          </a:p>
          <a:p>
            <a:pPr eaLnBrk="1" hangingPunct="1"/>
            <a:r>
              <a:rPr lang="en-US" sz="2400" dirty="0" smtClean="0"/>
              <a:t>Variability of clinical sites</a:t>
            </a:r>
          </a:p>
          <a:p>
            <a:pPr eaLnBrk="1" hangingPunct="1"/>
            <a:r>
              <a:rPr lang="en-US" sz="2400" dirty="0" smtClean="0"/>
              <a:t>Faculty shortage</a:t>
            </a:r>
          </a:p>
          <a:p>
            <a:pPr eaLnBrk="1" hangingPunct="1"/>
            <a:r>
              <a:rPr lang="en-US" sz="2400" dirty="0" smtClean="0"/>
              <a:t>Scarce resources for faculty/agencies</a:t>
            </a:r>
          </a:p>
          <a:p>
            <a:pPr eaLnBrk="1" hangingPunct="1"/>
            <a:r>
              <a:rPr lang="en-US" sz="2400" dirty="0" smtClean="0"/>
              <a:t>Increasing student populations</a:t>
            </a:r>
          </a:p>
          <a:p>
            <a:pPr eaLnBrk="1" hangingPunct="1"/>
            <a:r>
              <a:rPr lang="en-US" sz="2400" dirty="0" smtClean="0"/>
              <a:t>Student differences in learning styles, interests &amp; needs</a:t>
            </a:r>
          </a:p>
          <a:p>
            <a:pPr eaLnBrk="1" hangingPunct="1"/>
            <a:r>
              <a:rPr lang="en-US" sz="2400" dirty="0" smtClean="0"/>
              <a:t>Variety of nursing programs, pathways</a:t>
            </a:r>
          </a:p>
          <a:p>
            <a:pPr eaLnBrk="1" hangingPunct="1"/>
            <a:r>
              <a:rPr lang="en-US" sz="2400" dirty="0" smtClean="0"/>
              <a:t>Curriculum </a:t>
            </a:r>
            <a:r>
              <a:rPr lang="en-US" sz="2400" i="1" dirty="0" smtClean="0">
                <a:solidFill>
                  <a:srgbClr val="FFC000"/>
                </a:solidFill>
              </a:rPr>
              <a:t>squeeze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A90D0F64-F92C-4042-9A6D-D88090779C3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1202" name="Picture 2" descr="C:\Users\pmschoon\AppData\Local\Microsoft\Windows\Temporary Internet Files\Content.IE5\139288JH\MP90039935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1000"/>
            <a:ext cx="2299989" cy="2298192"/>
          </a:xfrm>
          <a:prstGeom prst="rect">
            <a:avLst/>
          </a:prstGeom>
          <a:noFill/>
          <a:ln cmpd="sng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10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981200" y="152400"/>
            <a:ext cx="7086600" cy="16002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ea typeface="ＭＳ Ｐゴシック" pitchFamily="33" charset="-128"/>
              </a:rPr>
              <a:t>Photovoice Example:</a:t>
            </a:r>
            <a:br>
              <a:rPr lang="en-US" sz="3200" dirty="0" smtClean="0">
                <a:ea typeface="ＭＳ Ｐゴシック" pitchFamily="33" charset="-128"/>
              </a:rPr>
            </a:br>
            <a:r>
              <a:rPr lang="en-US" sz="3200" dirty="0" smtClean="0">
                <a:ea typeface="ＭＳ Ｐゴシック" pitchFamily="33" charset="-128"/>
              </a:rPr>
              <a:t>Themes…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344695"/>
              </p:ext>
            </p:extLst>
          </p:nvPr>
        </p:nvGraphicFramePr>
        <p:xfrm>
          <a:off x="0" y="228600"/>
          <a:ext cx="9144000" cy="6413502"/>
        </p:xfrm>
        <a:graphic>
          <a:graphicData uri="http://schemas.openxmlformats.org/drawingml/2006/table">
            <a:tbl>
              <a:tblPr/>
              <a:tblGrid>
                <a:gridCol w="1536700"/>
                <a:gridCol w="4071938"/>
                <a:gridCol w="3535362"/>
              </a:tblGrid>
              <a:tr h="398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Differences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PHN Clinical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Hospital-based Clinical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481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Setting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Variety: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Local public health department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School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Homeless shelter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Correctional facility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Hospital unit; location does not change.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3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003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Hours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Can be flexible, for example participating in a weekend health fair, or evening education program.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Shift assigned is set.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1293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Student cohort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Variable-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Together at start of day or not at all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Separate throughout clinical (assigned to PHN schedule)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Generally, start and end shift together.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On same unit so can take breaks together.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942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Assignments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Community assessment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Journaling/reflection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Project-dependent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Direct patient care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Journaling/reflection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Charting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1293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Faculty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Spread over multiple sites.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Might have space assigned in the partnering agency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May be unable to directly supervise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One unit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Works within available unit space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33" charset="-128"/>
                        </a:rPr>
                        <a:t>Often able to directly supervise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269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AA907F-BFA6-4BCA-BEBB-A95C23B27BA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8" name="Picture 3" descr="C:\Users\pmschoon\AppData\Local\Microsoft\Windows\Temporary Internet Files\Content.IE5\LLCZPPBG\MC900441902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24000"/>
            <a:ext cx="3063292" cy="361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 rot="1375177">
            <a:off x="117035" y="966118"/>
            <a:ext cx="28007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Content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 rot="19983378">
            <a:off x="440267" y="5120309"/>
            <a:ext cx="27622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Context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1" name="Rectangle 10"/>
          <p:cNvSpPr/>
          <p:nvPr/>
        </p:nvSpPr>
        <p:spPr>
          <a:xfrm rot="20310184">
            <a:off x="5990700" y="1409557"/>
            <a:ext cx="28777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Process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3" name="Rectangle 12"/>
          <p:cNvSpPr/>
          <p:nvPr/>
        </p:nvSpPr>
        <p:spPr>
          <a:xfrm rot="771640">
            <a:off x="4696526" y="5120309"/>
            <a:ext cx="43396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Competence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4755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5800" y="685800"/>
            <a:ext cx="2950936" cy="2173015"/>
          </a:xfrm>
        </p:spPr>
        <p:txBody>
          <a:bodyPr/>
          <a:lstStyle/>
          <a:p>
            <a:r>
              <a:rPr lang="en-US" sz="3600" b="1" i="1" dirty="0" smtClean="0">
                <a:solidFill>
                  <a:srgbClr val="92D050"/>
                </a:solidFill>
              </a:rPr>
              <a:t>Objective</a:t>
            </a:r>
            <a:r>
              <a:rPr lang="en-US" b="1" i="1" dirty="0" smtClean="0">
                <a:solidFill>
                  <a:srgbClr val="92D050"/>
                </a:solidFill>
              </a:rPr>
              <a:t> </a:t>
            </a:r>
            <a:r>
              <a:rPr lang="en-US" sz="3600" b="1" i="1" dirty="0" smtClean="0">
                <a:solidFill>
                  <a:srgbClr val="92D050"/>
                </a:solidFill>
              </a:rPr>
              <a:t>Two</a:t>
            </a:r>
            <a:endParaRPr lang="en-US" sz="3600" b="1" i="1" dirty="0">
              <a:solidFill>
                <a:srgbClr val="92D05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762000" y="3276600"/>
            <a:ext cx="2950936" cy="2245387"/>
          </a:xfrm>
        </p:spPr>
        <p:txBody>
          <a:bodyPr/>
          <a:lstStyle/>
          <a:p>
            <a:r>
              <a:rPr lang="en-US" sz="2800" dirty="0" smtClean="0">
                <a:solidFill>
                  <a:srgbClr val="FFC000"/>
                </a:solidFill>
              </a:rPr>
              <a:t>Describe the advantages of a competency-based approach to PHN clinical experiences.</a:t>
            </a: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8617C5-EEBD-4A3C-A83C-AA059FF504B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11" name="Picture 5" descr="E:\pat\110303\PA28003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021138" y="2383571"/>
            <a:ext cx="4208462" cy="3364034"/>
          </a:xfrm>
          <a:ln w="254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149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Placeholder 11"/>
          <p:cNvSpPr>
            <a:spLocks noGrp="1"/>
          </p:cNvSpPr>
          <p:nvPr>
            <p:ph type="body" idx="1"/>
          </p:nvPr>
        </p:nvSpPr>
        <p:spPr>
          <a:xfrm>
            <a:off x="914400" y="2057400"/>
            <a:ext cx="3365500" cy="622300"/>
          </a:xfrm>
        </p:spPr>
        <p:txBody>
          <a:bodyPr/>
          <a:lstStyle/>
          <a:p>
            <a:r>
              <a:rPr lang="en-US" dirty="0" smtClean="0"/>
              <a:t>Student Characteristics and Needs</a:t>
            </a:r>
          </a:p>
        </p:txBody>
      </p:sp>
      <p:sp>
        <p:nvSpPr>
          <p:cNvPr id="10243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724400" y="2057400"/>
            <a:ext cx="3362325" cy="622300"/>
          </a:xfrm>
        </p:spPr>
        <p:txBody>
          <a:bodyPr/>
          <a:lstStyle/>
          <a:p>
            <a:r>
              <a:rPr lang="en-US" dirty="0" smtClean="0"/>
              <a:t>Teaching-Learning Strategies</a:t>
            </a:r>
          </a:p>
        </p:txBody>
      </p:sp>
      <p:sp>
        <p:nvSpPr>
          <p:cNvPr id="10244" name="Slide Number Placeholder 1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579256-BBEB-4C3E-AC2E-47F6F61001A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609600"/>
            <a:ext cx="7315200" cy="115411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92D050"/>
                </a:solidFill>
              </a:rPr>
              <a:t>Responding to Students’ Diverse Learning Styles and Needs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914400" y="2819400"/>
            <a:ext cx="3565525" cy="3517900"/>
          </a:xfrm>
          <a:solidFill>
            <a:srgbClr val="D5682B"/>
          </a:solidFill>
        </p:spPr>
        <p:txBody>
          <a:bodyPr rtlCol="0">
            <a:normAutofit/>
          </a:bodyPr>
          <a:lstStyle/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Diverse Student Population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Competing Roles and Responsibilities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Looking for Meaning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Committed Scholar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Disengaged Learner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Difficulty Translating Knowledge and Theory </a:t>
            </a:r>
          </a:p>
          <a:p>
            <a:pPr marL="45720" indent="0" fontAlgn="auto">
              <a:spcAft>
                <a:spcPts val="0"/>
              </a:spcAft>
              <a:buFont typeface="Wingdings" charset="2"/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into Practice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endParaRPr lang="en-US" dirty="0" smtClean="0"/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endParaRPr lang="en-US" dirty="0" smtClean="0"/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681538" y="2819400"/>
            <a:ext cx="3567112" cy="3517900"/>
          </a:xfrm>
          <a:solidFill>
            <a:srgbClr val="00B050"/>
          </a:solidFill>
        </p:spPr>
        <p:txBody>
          <a:bodyPr rtlCol="0">
            <a:normAutofit fontScale="92500" lnSpcReduction="10000"/>
          </a:bodyPr>
          <a:lstStyle/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Student Centered Learning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Focused Meaningful Learning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Relevant Real-Time Learning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Evidence-Based Practice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Foster Active Learning and Reflective Practice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Guide by the Side versus Sage on the Stage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Clinical Based Learning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82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4685F4-4FB6-4BB5-9F37-65A35AD9DD8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838200"/>
            <a:ext cx="7315200" cy="115411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92D050"/>
                </a:solidFill>
              </a:rPr>
              <a:t>Need to Provide a Variety of Learning Activities to Engage Students </a:t>
            </a:r>
            <a:endParaRPr lang="en-US" dirty="0">
              <a:solidFill>
                <a:srgbClr val="92D050"/>
              </a:solidFill>
            </a:endParaRP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quarter" idx="13"/>
          </p:nvPr>
        </p:nvGraphicFramePr>
        <p:xfrm>
          <a:off x="685800" y="2286000"/>
          <a:ext cx="3794125" cy="405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800600" y="2133600"/>
            <a:ext cx="3886200" cy="4357688"/>
          </a:xfrm>
        </p:spPr>
        <p:txBody>
          <a:bodyPr rtlCol="0">
            <a:normAutofit fontScale="92500" lnSpcReduction="20000"/>
          </a:bodyPr>
          <a:lstStyle/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Meeting Diversity of Student Learning Style Needs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endParaRPr lang="en-US" dirty="0" smtClean="0"/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Providing Diverse Opportunities for Developing Entry-Level Public Health Nursing Competencies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endParaRPr lang="en-US" dirty="0" smtClean="0"/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Providing Clarity of Written and Verbal Information for Students with English as a Second Language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endParaRPr lang="en-US" dirty="0" smtClean="0"/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Pique Student Interest 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endParaRPr lang="en-US" dirty="0" smtClean="0"/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Provide for Student Choice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05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0"/>
            <a:ext cx="2950936" cy="217301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92D050"/>
                </a:solidFill>
                <a:ea typeface="ＭＳ Ｐゴシック" pitchFamily="33" charset="-128"/>
              </a:rPr>
              <a:t>to address </a:t>
            </a:r>
            <a:r>
              <a:rPr lang="en-US" sz="3600" dirty="0" smtClean="0">
                <a:solidFill>
                  <a:srgbClr val="92D050"/>
                </a:solidFill>
                <a:ea typeface="ＭＳ Ｐゴシック" pitchFamily="33" charset="-128"/>
              </a:rPr>
              <a:t>these </a:t>
            </a:r>
            <a:r>
              <a:rPr lang="en-US" sz="3600" dirty="0">
                <a:solidFill>
                  <a:srgbClr val="92D050"/>
                </a:solidFill>
                <a:ea typeface="ＭＳ Ｐゴシック" pitchFamily="33" charset="-128"/>
              </a:rPr>
              <a:t>challenges…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 algn="ctr">
              <a:lnSpc>
                <a:spcPct val="90000"/>
              </a:lnSpc>
              <a:buFontTx/>
              <a:buChar char="•"/>
            </a:pPr>
            <a:r>
              <a:rPr lang="en-US" sz="2400" dirty="0">
                <a:ea typeface="ＭＳ Ｐゴシック" pitchFamily="33" charset="-128"/>
              </a:rPr>
              <a:t>In response to needs of educators, and</a:t>
            </a:r>
          </a:p>
          <a:p>
            <a:pPr marL="285750" indent="-285750" algn="ctr">
              <a:lnSpc>
                <a:spcPct val="90000"/>
              </a:lnSpc>
              <a:buFontTx/>
              <a:buChar char="•"/>
            </a:pPr>
            <a:endParaRPr lang="en-US" sz="2400" dirty="0">
              <a:ea typeface="ＭＳ Ｐゴシック" pitchFamily="33" charset="-128"/>
            </a:endParaRPr>
          </a:p>
          <a:p>
            <a:pPr marL="285750" indent="-285750" algn="ctr">
              <a:lnSpc>
                <a:spcPct val="90000"/>
              </a:lnSpc>
              <a:buFontTx/>
              <a:buChar char="•"/>
            </a:pPr>
            <a:r>
              <a:rPr lang="en-US" sz="2400" dirty="0">
                <a:ea typeface="ＭＳ Ｐゴシック" pitchFamily="33" charset="-128"/>
              </a:rPr>
              <a:t>In response to needs of clinicians, public health departments</a:t>
            </a:r>
          </a:p>
          <a:p>
            <a:pPr marL="285750" indent="-285750" algn="ctr">
              <a:lnSpc>
                <a:spcPct val="90000"/>
              </a:lnSpc>
              <a:buFontTx/>
              <a:buChar char="•"/>
            </a:pPr>
            <a:endParaRPr lang="en-US" sz="2400" dirty="0">
              <a:ea typeface="ＭＳ Ｐゴシック" pitchFamily="33" charset="-128"/>
            </a:endParaRPr>
          </a:p>
          <a:p>
            <a:pPr marL="285750" indent="-285750" algn="ctr">
              <a:lnSpc>
                <a:spcPct val="90000"/>
              </a:lnSpc>
            </a:pPr>
            <a:r>
              <a:rPr lang="en-US" sz="2400" dirty="0">
                <a:ea typeface="ＭＳ Ｐゴシック" pitchFamily="33" charset="-128"/>
              </a:rPr>
              <a:t>We formed a consortium comprised of public health nursing educators and practitioners…</a:t>
            </a:r>
          </a:p>
          <a:p>
            <a:pPr marL="285750" indent="-285750" algn="ctr">
              <a:lnSpc>
                <a:spcPct val="90000"/>
              </a:lnSpc>
            </a:pPr>
            <a:endParaRPr lang="en-US" sz="2400" dirty="0">
              <a:ea typeface="ＭＳ Ｐゴシック" pitchFamily="33" charset="-128"/>
            </a:endParaRPr>
          </a:p>
          <a:p>
            <a:pPr marL="285750" indent="-285750" algn="ctr">
              <a:lnSpc>
                <a:spcPct val="90000"/>
              </a:lnSpc>
            </a:pPr>
            <a:r>
              <a:rPr lang="en-US" sz="2400" dirty="0">
                <a:solidFill>
                  <a:srgbClr val="FFC000"/>
                </a:solidFill>
                <a:ea typeface="ＭＳ Ｐゴシック" pitchFamily="33" charset="-128"/>
              </a:rPr>
              <a:t>…The Henry Street Consortium</a:t>
            </a:r>
          </a:p>
          <a:p>
            <a:pPr marL="742950" lvl="1" indent="-285750">
              <a:lnSpc>
                <a:spcPct val="90000"/>
              </a:lnSpc>
              <a:buFont typeface="Arial" charset="0"/>
              <a:buChar char="•"/>
            </a:pPr>
            <a:endParaRPr lang="en-US" sz="2800" dirty="0">
              <a:ea typeface="ＭＳ Ｐゴシック" pitchFamily="33" charset="-128"/>
            </a:endParaRPr>
          </a:p>
          <a:p>
            <a:pPr marL="285750" indent="-285750">
              <a:lnSpc>
                <a:spcPct val="90000"/>
              </a:lnSpc>
              <a:buFontTx/>
              <a:buChar char="•"/>
            </a:pPr>
            <a:endParaRPr lang="en-US" sz="1700" dirty="0">
              <a:ea typeface="ＭＳ Ｐゴシック" pitchFamily="33" charset="-128"/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92A462-85A1-499A-BB7C-2935CEB0504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6" name="Picture 3" descr="C:\Users\pmschoon\AppData\Local\Microsoft\Windows\Temporary Internet Files\Content.IE5\LLCZPPBG\MC90044190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573" y="3048000"/>
            <a:ext cx="1773546" cy="209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pmschoon\AppData\Local\Microsoft\Windows\Temporary Internet Files\Content.IE5\LLCZPPBG\MC90044190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346" y="3810000"/>
            <a:ext cx="1773546" cy="209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pmschoon\AppData\Local\Microsoft\Windows\Temporary Internet Files\Content.IE5\LLCZPPBG\MC90044190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64819"/>
            <a:ext cx="1773546" cy="209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4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381000" y="228600"/>
            <a:ext cx="7010400" cy="1066800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92D050"/>
                </a:solidFill>
              </a:rPr>
              <a:t>The Henry Street Consortium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304800" y="1600200"/>
            <a:ext cx="4800600" cy="4876800"/>
          </a:xfrm>
        </p:spPr>
        <p:txBody>
          <a:bodyPr rtlCol="0">
            <a:normAutofit fontScale="92500" lnSpcReduction="20000"/>
          </a:bodyPr>
          <a:lstStyle/>
          <a:p>
            <a:pPr marL="285750" indent="-2857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>
                <a:solidFill>
                  <a:srgbClr val="FFC000"/>
                </a:solidFill>
              </a:rPr>
              <a:t>2002 - 13 agencies and 5 nursing programs </a:t>
            </a:r>
            <a:r>
              <a:rPr lang="en-US" sz="1800" dirty="0" smtClean="0"/>
              <a:t>receiving funding to develop model for academic-practice collaboration to prepare public health nursing workforce for 21</a:t>
            </a:r>
            <a:r>
              <a:rPr lang="en-US" sz="1800" baseline="30000" dirty="0" smtClean="0"/>
              <a:t>st</a:t>
            </a:r>
            <a:r>
              <a:rPr lang="en-US" sz="1800" dirty="0" smtClean="0"/>
              <a:t> century</a:t>
            </a:r>
          </a:p>
          <a:p>
            <a:pPr marL="742950" lvl="1" indent="-2857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/>
              <a:t>Developed set of entry-level competencies based on national standards</a:t>
            </a:r>
          </a:p>
          <a:p>
            <a:pPr marL="742950" lvl="1" indent="-2857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/>
              <a:t>Developed clinical guidelines and clinical menu as communication and planning tools for PHN faculty, agency preceptors, and students</a:t>
            </a:r>
          </a:p>
          <a:p>
            <a:pPr marL="742950" lvl="1" indent="-28575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285750" indent="-2857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>
                <a:solidFill>
                  <a:srgbClr val="FFC000"/>
                </a:solidFill>
              </a:rPr>
              <a:t>2010 -  16 agencies and 8 nursing programs </a:t>
            </a:r>
          </a:p>
          <a:p>
            <a:pPr marL="742950" lvl="1" indent="-2857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/>
              <a:t>Developed evidence-based practice action-oriented clinical manual to provide guidance to faculty, agency preceptors, and students in the teaching-learning process for developing entry-level competencies.</a:t>
            </a:r>
          </a:p>
          <a:p>
            <a:pPr marL="285750" indent="-28575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800" dirty="0"/>
          </a:p>
        </p:txBody>
      </p:sp>
      <p:sp>
        <p:nvSpPr>
          <p:cNvPr id="5124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1090F7-7A9A-4061-A1A1-C2B1BA891EE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dirty="0"/>
          </a:p>
        </p:txBody>
      </p:sp>
      <p:pic>
        <p:nvPicPr>
          <p:cNvPr id="5125" name="Picture 4" descr="E:\p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43075"/>
            <a:ext cx="3292475" cy="4191000"/>
          </a:xfrm>
          <a:prstGeom prst="rect">
            <a:avLst/>
          </a:prstGeom>
          <a:noFill/>
          <a:ln w="25400" cmpd="tri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5400" y="6172200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92D050"/>
                </a:solidFill>
              </a:rPr>
              <a:t>Context – Competence – Process  </a:t>
            </a:r>
            <a:endParaRPr lang="en-US" sz="3200" b="1" i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914400"/>
            <a:ext cx="459105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7" name="TextBox 8"/>
          <p:cNvSpPr txBox="1">
            <a:spLocks noChangeArrowheads="1"/>
          </p:cNvSpPr>
          <p:nvPr/>
        </p:nvSpPr>
        <p:spPr bwMode="auto">
          <a:xfrm>
            <a:off x="3657600" y="6275388"/>
            <a:ext cx="4362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400" dirty="0"/>
              <a:t>Schaffer, Garcia, and Schoon (2011)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800"/>
            <a:ext cx="1482322" cy="177405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81000" y="3276600"/>
            <a:ext cx="2971800" cy="286232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92D050"/>
                </a:solidFill>
                <a:latin typeface="+mn-lt"/>
                <a:cs typeface="+mn-cs"/>
              </a:rPr>
              <a:t>Based on Nationally Accepted Public Health Frameworks &amp; Standards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FFC000"/>
                </a:solidFill>
                <a:latin typeface="+mn-lt"/>
                <a:cs typeface="+mn-cs"/>
              </a:rPr>
              <a:t>QUAD Council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FFC000"/>
                </a:solidFill>
                <a:latin typeface="+mn-lt"/>
                <a:cs typeface="+mn-cs"/>
              </a:rPr>
              <a:t>Council on Linkages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FFC000"/>
                </a:solidFill>
                <a:latin typeface="+mn-lt"/>
                <a:cs typeface="+mn-cs"/>
              </a:rPr>
              <a:t>American Nurses Association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FFC000"/>
                </a:solidFill>
                <a:latin typeface="+mn-lt"/>
                <a:cs typeface="+mn-cs"/>
              </a:rPr>
              <a:t>Core PH Functions Steering </a:t>
            </a:r>
            <a:r>
              <a:rPr lang="en-US" dirty="0" smtClean="0">
                <a:solidFill>
                  <a:srgbClr val="FFC000"/>
                </a:solidFill>
                <a:latin typeface="+mn-lt"/>
                <a:cs typeface="+mn-cs"/>
              </a:rPr>
              <a:t>Committee</a:t>
            </a:r>
          </a:p>
        </p:txBody>
      </p:sp>
      <p:sp>
        <p:nvSpPr>
          <p:cNvPr id="6150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2109949-7082-4786-94FA-1348904F8E8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52295" y="304800"/>
            <a:ext cx="4344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92D050"/>
                </a:solidFill>
              </a:rPr>
              <a:t>Henry Street Consortium 2003</a:t>
            </a:r>
            <a:endParaRPr lang="en-US" sz="24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7620000" cy="115411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i="1" dirty="0" smtClean="0">
                <a:solidFill>
                  <a:srgbClr val="FFC000"/>
                </a:solidFill>
              </a:rPr>
              <a:t>Focusing on clinical practice needs produced cohesion and commitment</a:t>
            </a:r>
            <a:endParaRPr lang="en-US" i="1" dirty="0">
              <a:solidFill>
                <a:srgbClr val="FFC000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46158"/>
            <a:ext cx="7600950" cy="3975100"/>
          </a:xfrm>
          <a:prstGeom prst="rect">
            <a:avLst/>
          </a:prstGeom>
          <a:noFill/>
          <a:ln w="19050" cmpd="tri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5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BA9C8D-B62A-4096-A05F-C7D212A871D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53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609601"/>
            <a:ext cx="2950936" cy="1524000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rgbClr val="92D050"/>
                </a:solidFill>
              </a:rPr>
              <a:t>So we wrote a clinical manual</a:t>
            </a:r>
            <a:endParaRPr lang="en-US" sz="3600" i="1" dirty="0">
              <a:solidFill>
                <a:srgbClr val="92D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38600" y="762000"/>
            <a:ext cx="4207848" cy="5769923"/>
          </a:xfrm>
        </p:spPr>
        <p:txBody>
          <a:bodyPr/>
          <a:lstStyle/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>
                <a:solidFill>
                  <a:srgbClr val="FFFF00"/>
                </a:solidFill>
              </a:rPr>
              <a:t>Provides a staff orientation and development resource for agencies with new or novice PHNs</a:t>
            </a:r>
          </a:p>
          <a:p>
            <a:pPr marL="45720" indent="0" fontAlgn="auto">
              <a:spcAft>
                <a:spcPts val="0"/>
              </a:spcAft>
              <a:buFont typeface="Wingdings" charset="2"/>
              <a:buNone/>
              <a:defRPr/>
            </a:pPr>
            <a:endParaRPr lang="en-US" dirty="0">
              <a:solidFill>
                <a:srgbClr val="FFFF00"/>
              </a:solidFill>
            </a:endParaRP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>
                <a:solidFill>
                  <a:srgbClr val="FFFF00"/>
                </a:solidFill>
              </a:rPr>
              <a:t>Provides agency preceptors with a versatile resource when working with students from a variety of academic programs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endParaRPr lang="en-US" dirty="0">
              <a:solidFill>
                <a:srgbClr val="FFFF00"/>
              </a:solidFill>
            </a:endParaRP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>
                <a:solidFill>
                  <a:srgbClr val="FFFF00"/>
                </a:solidFill>
              </a:rPr>
              <a:t>Provides agency staff with opportunity to influence what is taught based on their real world day-to-day experiences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endParaRPr lang="en-US" dirty="0">
              <a:solidFill>
                <a:srgbClr val="FFFF00"/>
              </a:solidFill>
            </a:endParaRP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>
                <a:solidFill>
                  <a:srgbClr val="FFFF00"/>
                </a:solidFill>
              </a:rPr>
              <a:t>Provides practicing PHNs an opportunity to share their expertise with academic faculty and students.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92A462-85A1-499A-BB7C-2935CEB0504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38400"/>
            <a:ext cx="3131225" cy="390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66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1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23E1167-DB21-48F7-A50A-36086FC10EB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0"/>
            <a:ext cx="8077200" cy="178435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>
                <a:solidFill>
                  <a:srgbClr val="FFC000"/>
                </a:solidFill>
                <a:ea typeface="ＭＳ Ｐゴシック" pitchFamily="33" charset="-128"/>
              </a:rPr>
              <a:t>The </a:t>
            </a:r>
            <a:r>
              <a:rPr lang="en-US" dirty="0" smtClean="0">
                <a:solidFill>
                  <a:srgbClr val="FFC000"/>
                </a:solidFill>
                <a:ea typeface="ＭＳ Ｐゴシック" pitchFamily="33" charset="-128"/>
              </a:rPr>
              <a:t>Manual:</a:t>
            </a:r>
            <a:r>
              <a:rPr lang="en-US" dirty="0">
                <a:solidFill>
                  <a:srgbClr val="FFC000"/>
                </a:solidFill>
                <a:ea typeface="ＭＳ Ｐゴシック" pitchFamily="33" charset="-128"/>
              </a:rPr>
              <a:t/>
            </a:r>
            <a:br>
              <a:rPr lang="en-US" dirty="0">
                <a:solidFill>
                  <a:srgbClr val="FFC000"/>
                </a:solidFill>
                <a:ea typeface="ＭＳ Ｐゴシック" pitchFamily="33" charset="-128"/>
              </a:rPr>
            </a:br>
            <a:r>
              <a:rPr lang="en-US" dirty="0">
                <a:solidFill>
                  <a:srgbClr val="FFC000"/>
                </a:solidFill>
                <a:ea typeface="ＭＳ Ｐゴシック" pitchFamily="33" charset="-128"/>
              </a:rPr>
              <a:t>Applying PHN Process at  all Levels of  PHN </a:t>
            </a:r>
            <a:r>
              <a:rPr lang="en-US" dirty="0" smtClean="0">
                <a:solidFill>
                  <a:srgbClr val="FFC000"/>
                </a:solidFill>
                <a:ea typeface="ＭＳ Ｐゴシック" pitchFamily="33" charset="-128"/>
              </a:rPr>
              <a:t>Practice ~ A competency-based approach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9460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2743200"/>
            <a:ext cx="4241800" cy="3295650"/>
          </a:xfrm>
          <a:solidFill>
            <a:srgbClr val="FFC000"/>
          </a:solidFill>
        </p:spPr>
      </p:pic>
      <p:pic>
        <p:nvPicPr>
          <p:cNvPr id="19461" name="Content Placeholder 4" descr="public health intervention wheel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2590800"/>
            <a:ext cx="3657600" cy="3657600"/>
          </a:xfrm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462" name="TextBox 3"/>
          <p:cNvSpPr txBox="1">
            <a:spLocks noChangeArrowheads="1"/>
          </p:cNvSpPr>
          <p:nvPr/>
        </p:nvSpPr>
        <p:spPr bwMode="auto">
          <a:xfrm>
            <a:off x="533400" y="6224588"/>
            <a:ext cx="4343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Schaffer, Garcia, &amp; Schoon, 2011, p. 24.</a:t>
            </a:r>
          </a:p>
        </p:txBody>
      </p:sp>
      <p:sp>
        <p:nvSpPr>
          <p:cNvPr id="19463" name="TextBox 6"/>
          <p:cNvSpPr txBox="1">
            <a:spLocks noChangeArrowheads="1"/>
          </p:cNvSpPr>
          <p:nvPr/>
        </p:nvSpPr>
        <p:spPr bwMode="auto">
          <a:xfrm>
            <a:off x="4765675" y="6381750"/>
            <a:ext cx="4756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Minnesota Department of Health, 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4"/>
          <p:cNvSpPr>
            <a:spLocks noGrp="1"/>
          </p:cNvSpPr>
          <p:nvPr>
            <p:ph type="title"/>
          </p:nvPr>
        </p:nvSpPr>
        <p:spPr>
          <a:xfrm>
            <a:off x="533400" y="457200"/>
            <a:ext cx="7615238" cy="1447800"/>
          </a:xfrm>
        </p:spPr>
        <p:txBody>
          <a:bodyPr/>
          <a:lstStyle/>
          <a:p>
            <a:r>
              <a:rPr lang="en-US" sz="3600" dirty="0" smtClean="0">
                <a:solidFill>
                  <a:srgbClr val="FFC000"/>
                </a:solidFill>
                <a:ea typeface="ＭＳ Ｐゴシック" pitchFamily="33" charset="-128"/>
              </a:rPr>
              <a:t>The Manual: Starts where students are, using </a:t>
            </a:r>
            <a:r>
              <a:rPr lang="en-US" sz="3600" dirty="0">
                <a:solidFill>
                  <a:srgbClr val="FFC000"/>
                </a:solidFill>
                <a:ea typeface="ＭＳ Ｐゴシック" pitchFamily="33" charset="-128"/>
              </a:rPr>
              <a:t>c</a:t>
            </a:r>
            <a:r>
              <a:rPr lang="en-US" sz="3600" dirty="0" smtClean="0">
                <a:solidFill>
                  <a:srgbClr val="FFC000"/>
                </a:solidFill>
                <a:ea typeface="ＭＳ Ｐゴシック" pitchFamily="33" charset="-128"/>
              </a:rPr>
              <a:t>ase </a:t>
            </a:r>
            <a:r>
              <a:rPr lang="en-US" sz="3600" dirty="0">
                <a:solidFill>
                  <a:srgbClr val="FFC000"/>
                </a:solidFill>
                <a:ea typeface="ＭＳ Ｐゴシック" pitchFamily="33" charset="-128"/>
              </a:rPr>
              <a:t>s</a:t>
            </a:r>
            <a:r>
              <a:rPr lang="en-US" sz="3600" dirty="0" smtClean="0">
                <a:solidFill>
                  <a:srgbClr val="FFC000"/>
                </a:solidFill>
                <a:ea typeface="ＭＳ Ｐゴシック" pitchFamily="33" charset="-128"/>
              </a:rPr>
              <a:t>tudies &amp; storytelling</a:t>
            </a:r>
            <a:endParaRPr lang="en-US" sz="3600" dirty="0" smtClean="0">
              <a:solidFill>
                <a:srgbClr val="FFC000"/>
              </a:solidFill>
            </a:endParaRP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2057400"/>
            <a:ext cx="8277225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4" name="TextBox 6"/>
          <p:cNvSpPr txBox="1">
            <a:spLocks noChangeArrowheads="1"/>
          </p:cNvSpPr>
          <p:nvPr/>
        </p:nvSpPr>
        <p:spPr bwMode="auto">
          <a:xfrm>
            <a:off x="838200" y="6076950"/>
            <a:ext cx="7340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Chapter 1: Foundational Concepts for Public Health Nursing Practice, </a:t>
            </a:r>
          </a:p>
          <a:p>
            <a:r>
              <a:rPr lang="en-US" dirty="0"/>
              <a:t>Schaffer, Garcia, &amp; Schoon, 2011, p. 3.</a:t>
            </a:r>
          </a:p>
        </p:txBody>
      </p:sp>
      <p:sp>
        <p:nvSpPr>
          <p:cNvPr id="20485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8C9A24-CBD4-4D92-B38B-B5832ABAF17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914400"/>
            <a:ext cx="7467600" cy="5621338"/>
          </a:xfrm>
        </p:spPr>
      </p:pic>
      <p:sp>
        <p:nvSpPr>
          <p:cNvPr id="21507" name="Title 5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6002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3" charset="-128"/>
              </a:rPr>
              <a:t/>
            </a:r>
            <a:br>
              <a:rPr lang="en-US" dirty="0" smtClean="0">
                <a:ea typeface="ＭＳ Ｐゴシック" pitchFamily="33" charset="-128"/>
              </a:rPr>
            </a:br>
            <a:r>
              <a:rPr lang="en-US" dirty="0" smtClean="0">
                <a:solidFill>
                  <a:srgbClr val="FFC000"/>
                </a:solidFill>
                <a:ea typeface="ＭＳ Ｐゴシック" pitchFamily="33" charset="-128"/>
              </a:rPr>
              <a:t>The Manual: Facilitates Linkages</a:t>
            </a:r>
            <a:r>
              <a:rPr lang="en-US" dirty="0" smtClean="0">
                <a:ea typeface="ＭＳ Ｐゴシック" pitchFamily="33" charset="-128"/>
              </a:rPr>
              <a:t/>
            </a:r>
            <a:br>
              <a:rPr lang="en-US" dirty="0" smtClean="0">
                <a:ea typeface="ＭＳ Ｐゴシック" pitchFamily="33" charset="-128"/>
              </a:rPr>
            </a:br>
            <a:r>
              <a:rPr lang="en-US" sz="1800" b="0" dirty="0" smtClean="0">
                <a:ea typeface="ＭＳ Ｐゴシック" pitchFamily="33" charset="-128"/>
              </a:rPr>
              <a:t/>
            </a:r>
            <a:br>
              <a:rPr lang="en-US" sz="1800" b="0" dirty="0" smtClean="0">
                <a:ea typeface="ＭＳ Ｐゴシック" pitchFamily="33" charset="-128"/>
              </a:rPr>
            </a:br>
            <a:endParaRPr lang="en-US" dirty="0" smtClean="0">
              <a:ea typeface="ＭＳ Ｐゴシック" pitchFamily="33" charset="-128"/>
            </a:endParaRPr>
          </a:p>
        </p:txBody>
      </p:sp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1676400" y="6273800"/>
            <a:ext cx="74676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dirty="0"/>
              <a:t>Competency 1: Applies the Public Health Nursing Process to Communities, Systems, Individuals, and Families  Schaffer, Garcia, &amp; Schoon, 2011, p. 59.</a:t>
            </a:r>
          </a:p>
        </p:txBody>
      </p:sp>
      <p:sp>
        <p:nvSpPr>
          <p:cNvPr id="21510" name="TextBox 5"/>
          <p:cNvSpPr txBox="1">
            <a:spLocks noChangeArrowheads="1"/>
          </p:cNvSpPr>
          <p:nvPr/>
        </p:nvSpPr>
        <p:spPr bwMode="auto">
          <a:xfrm>
            <a:off x="152400" y="5791200"/>
            <a:ext cx="1676400" cy="923925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9pPr>
          </a:lstStyle>
          <a:p>
            <a:pPr eaLnBrk="1" hangingPunct="1"/>
            <a:r>
              <a:rPr lang="en-US" dirty="0"/>
              <a:t>Adapted from McNaughton, 2005</a:t>
            </a:r>
          </a:p>
        </p:txBody>
      </p:sp>
    </p:spTree>
    <p:extLst>
      <p:ext uri="{BB962C8B-B14F-4D97-AF65-F5344CB8AC3E}">
        <p14:creationId xmlns:p14="http://schemas.microsoft.com/office/powerpoint/2010/main" val="235601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8632825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0" y="5562600"/>
            <a:ext cx="9144000" cy="1169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9pPr>
          </a:lstStyle>
          <a:p>
            <a:pPr eaLnBrk="1" hangingPunct="1"/>
            <a:endParaRPr lang="en-US" sz="1400" dirty="0"/>
          </a:p>
          <a:p>
            <a:pPr eaLnBrk="1" hangingPunct="1"/>
            <a:endParaRPr lang="en-US" sz="1400" dirty="0"/>
          </a:p>
          <a:p>
            <a:pPr eaLnBrk="1" hangingPunct="1"/>
            <a:r>
              <a:rPr lang="en-US" sz="1400" dirty="0"/>
              <a:t>Competency 2: Utilizes Basic Epidemiological Principles (the Incidence, Distribution, and Control of Disease in a Population) in Public Health Nursing Practice, Schaffer, Garcia, &amp; Schoon, 2011, p. 112.</a:t>
            </a:r>
          </a:p>
          <a:p>
            <a:pPr eaLnBrk="1" hangingPunct="1"/>
            <a:endParaRPr lang="en-US" sz="1400" dirty="0"/>
          </a:p>
        </p:txBody>
      </p:sp>
      <p:sp>
        <p:nvSpPr>
          <p:cNvPr id="22533" name="Title 7"/>
          <p:cNvSpPr>
            <a:spLocks noGrp="1"/>
          </p:cNvSpPr>
          <p:nvPr>
            <p:ph type="title"/>
          </p:nvPr>
        </p:nvSpPr>
        <p:spPr>
          <a:xfrm>
            <a:off x="609600" y="457200"/>
            <a:ext cx="7315200" cy="1154112"/>
          </a:xfrm>
        </p:spPr>
        <p:txBody>
          <a:bodyPr/>
          <a:lstStyle/>
          <a:p>
            <a:r>
              <a:rPr lang="en-US" dirty="0" smtClean="0">
                <a:ea typeface="ＭＳ Ｐゴシック" pitchFamily="33" charset="-128"/>
              </a:rPr>
              <a:t/>
            </a:r>
            <a:br>
              <a:rPr lang="en-US" dirty="0" smtClean="0">
                <a:ea typeface="ＭＳ Ｐゴシック" pitchFamily="33" charset="-128"/>
              </a:rPr>
            </a:br>
            <a:r>
              <a:rPr lang="en-US" dirty="0" smtClean="0">
                <a:solidFill>
                  <a:srgbClr val="FFC000"/>
                </a:solidFill>
                <a:ea typeface="ＭＳ Ｐゴシック" pitchFamily="33" charset="-128"/>
              </a:rPr>
              <a:t>The Manual: Offers Tangible </a:t>
            </a:r>
            <a:br>
              <a:rPr lang="en-US" dirty="0" smtClean="0">
                <a:solidFill>
                  <a:srgbClr val="FFC000"/>
                </a:solidFill>
                <a:ea typeface="ＭＳ Ｐゴシック" pitchFamily="33" charset="-128"/>
              </a:rPr>
            </a:br>
            <a:r>
              <a:rPr lang="en-US" dirty="0" smtClean="0">
                <a:solidFill>
                  <a:srgbClr val="FFC000"/>
                </a:solidFill>
                <a:ea typeface="ＭＳ Ｐゴシック" pitchFamily="33" charset="-128"/>
              </a:rPr>
              <a:t>Learning Activities</a:t>
            </a:r>
          </a:p>
        </p:txBody>
      </p:sp>
      <p:pic>
        <p:nvPicPr>
          <p:cNvPr id="22534" name="Picture 3" descr="C:\Documents and Settings\garcia\Local Settings\Temporary Internet Files\Content.IE5\KPA9PVYB\MP900314269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038600"/>
            <a:ext cx="3048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203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28800"/>
            <a:ext cx="8450263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152400" y="5867400"/>
            <a:ext cx="8763000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9pPr>
          </a:lstStyle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Competency 5: Practices Public Health Nursing Within the Auspices of the Nursing Practice Act, Schaffer, Garcia, &amp; Schoon, 2011, pp. 163 and 164.</a:t>
            </a:r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2057401" y="381000"/>
            <a:ext cx="68564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FFC000"/>
                </a:solidFill>
              </a:rPr>
              <a:t>The Manual: </a:t>
            </a:r>
            <a:r>
              <a:rPr lang="en-US" sz="3600" b="1" dirty="0" smtClean="0">
                <a:solidFill>
                  <a:srgbClr val="FFC000"/>
                </a:solidFill>
              </a:rPr>
              <a:t>Encourages Reflective </a:t>
            </a:r>
            <a:r>
              <a:rPr lang="en-US" sz="3600" b="1" dirty="0">
                <a:solidFill>
                  <a:srgbClr val="FFC000"/>
                </a:solidFill>
              </a:rPr>
              <a:t>Practice</a:t>
            </a:r>
          </a:p>
        </p:txBody>
      </p:sp>
      <p:pic>
        <p:nvPicPr>
          <p:cNvPr id="2355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881063" cy="990600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6858000" y="1124129"/>
            <a:ext cx="1371600" cy="914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Applying Ethical Principles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1828800"/>
            <a:ext cx="8539162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Box 2"/>
          <p:cNvSpPr txBox="1">
            <a:spLocks noChangeArrowheads="1"/>
          </p:cNvSpPr>
          <p:nvPr/>
        </p:nvSpPr>
        <p:spPr bwMode="auto">
          <a:xfrm>
            <a:off x="349250" y="6180138"/>
            <a:ext cx="8763000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3" charset="-128"/>
              </a:defRPr>
            </a:lvl9pPr>
          </a:lstStyle>
          <a:p>
            <a:pPr eaLnBrk="1" hangingPunct="1"/>
            <a:r>
              <a:rPr lang="en-US" dirty="0"/>
              <a:t>Competency 8: Shows Evidence of Commitment to Social Justice, The Greater Good, and the Public Health Principles, Schaffer, Garcia, &amp; Schoon, 2011, p. 237.</a:t>
            </a:r>
          </a:p>
        </p:txBody>
      </p:sp>
      <p:sp>
        <p:nvSpPr>
          <p:cNvPr id="7" name="Title 7"/>
          <p:cNvSpPr txBox="1">
            <a:spLocks/>
          </p:cNvSpPr>
          <p:nvPr/>
        </p:nvSpPr>
        <p:spPr>
          <a:xfrm>
            <a:off x="2514600" y="457200"/>
            <a:ext cx="5638800" cy="1143000"/>
          </a:xfrm>
          <a:prstGeom prst="rect">
            <a:avLst/>
          </a:prstGeom>
        </p:spPr>
        <p:txBody>
          <a:bodyPr/>
          <a:lstStyle/>
          <a:p>
            <a:pPr algn="r" eaLnBrk="0" hangingPunct="0">
              <a:defRPr/>
            </a:pPr>
            <a:r>
              <a:rPr lang="en-US" sz="3600" b="1" kern="0" dirty="0">
                <a:solidFill>
                  <a:srgbClr val="FFC000"/>
                </a:solidFill>
                <a:latin typeface="+mj-lt"/>
                <a:ea typeface="ＭＳ Ｐゴシック" charset="-128"/>
                <a:cs typeface="ＭＳ Ｐゴシック" charset="-128"/>
              </a:rPr>
              <a:t>The Manual:</a:t>
            </a:r>
            <a:br>
              <a:rPr lang="en-US" sz="3600" b="1" kern="0" dirty="0">
                <a:solidFill>
                  <a:srgbClr val="FFC000"/>
                </a:solidFill>
                <a:latin typeface="+mj-lt"/>
                <a:ea typeface="ＭＳ Ｐゴシック" charset="-128"/>
                <a:cs typeface="ＭＳ Ｐゴシック" charset="-128"/>
              </a:rPr>
            </a:br>
            <a:r>
              <a:rPr lang="en-US" sz="3600" b="1" kern="0" dirty="0">
                <a:solidFill>
                  <a:srgbClr val="FFC000"/>
                </a:solidFill>
                <a:latin typeface="+mj-lt"/>
                <a:ea typeface="ＭＳ Ｐゴシック" charset="-128"/>
                <a:cs typeface="ＭＳ Ｐゴシック" charset="-128"/>
              </a:rPr>
              <a:t>Encourages Synthesis</a:t>
            </a:r>
          </a:p>
        </p:txBody>
      </p:sp>
    </p:spTree>
    <p:extLst>
      <p:ext uri="{BB962C8B-B14F-4D97-AF65-F5344CB8AC3E}">
        <p14:creationId xmlns:p14="http://schemas.microsoft.com/office/powerpoint/2010/main" val="312108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51DDDE-08D5-4B46-9934-735C03DC9ED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620000" cy="18288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92D050"/>
                </a:solidFill>
              </a:rPr>
              <a:t>Contextual competency-based clinical education engages students and provides meaning</a:t>
            </a:r>
            <a:endParaRPr lang="en-US" dirty="0"/>
          </a:p>
        </p:txBody>
      </p:sp>
      <p:pic>
        <p:nvPicPr>
          <p:cNvPr id="26628" name="Picture 5" descr="E:\pat\Poster30303\q0068027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759" y="2362200"/>
            <a:ext cx="3175000" cy="2540000"/>
          </a:xfrm>
          <a:noFill/>
          <a:ln w="38100" cmpd="tri">
            <a:solidFill>
              <a:srgbClr val="D5682B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9" name="Content Placeholder 5"/>
          <p:cNvSpPr>
            <a:spLocks noGrp="1"/>
          </p:cNvSpPr>
          <p:nvPr>
            <p:ph sz="quarter" idx="14"/>
          </p:nvPr>
        </p:nvSpPr>
        <p:spPr>
          <a:xfrm>
            <a:off x="4114800" y="2133600"/>
            <a:ext cx="3565525" cy="2071688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Engaging Students in the Real Work of the Community to Improve Population Health</a:t>
            </a:r>
          </a:p>
          <a:p>
            <a:endParaRPr lang="en-US" dirty="0" smtClean="0"/>
          </a:p>
        </p:txBody>
      </p:sp>
      <p:pic>
        <p:nvPicPr>
          <p:cNvPr id="26630" name="Picture 3" descr="E:\pat\110303\PB0300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525" y="4038600"/>
            <a:ext cx="3651250" cy="2438400"/>
          </a:xfrm>
          <a:prstGeom prst="rect">
            <a:avLst/>
          </a:prstGeom>
          <a:noFill/>
          <a:ln w="38100" cmpd="tri">
            <a:solidFill>
              <a:srgbClr val="92D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31" name="TextBox 7"/>
          <p:cNvSpPr txBox="1">
            <a:spLocks noChangeArrowheads="1"/>
          </p:cNvSpPr>
          <p:nvPr/>
        </p:nvSpPr>
        <p:spPr bwMode="auto">
          <a:xfrm>
            <a:off x="260684" y="5201751"/>
            <a:ext cx="42501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>
              <a:buFont typeface="Wingdings" pitchFamily="2" charset="2"/>
              <a:buChar char="§"/>
            </a:pPr>
            <a:r>
              <a:rPr lang="en-US" sz="2000" dirty="0" smtClean="0"/>
              <a:t>Facilitates Student Achievement </a:t>
            </a:r>
          </a:p>
          <a:p>
            <a:r>
              <a:rPr lang="en-US" sz="2000" dirty="0" smtClean="0"/>
              <a:t>     of Population-Based </a:t>
            </a:r>
          </a:p>
          <a:p>
            <a:r>
              <a:rPr lang="en-US" sz="2000" dirty="0" smtClean="0"/>
              <a:t>     Entry-Level PHN </a:t>
            </a:r>
            <a:r>
              <a:rPr lang="en-US" sz="2000" dirty="0"/>
              <a:t>Competencies</a:t>
            </a:r>
          </a:p>
        </p:txBody>
      </p:sp>
    </p:spTree>
    <p:extLst>
      <p:ext uri="{BB962C8B-B14F-4D97-AF65-F5344CB8AC3E}">
        <p14:creationId xmlns:p14="http://schemas.microsoft.com/office/powerpoint/2010/main" val="393836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0" y="457200"/>
            <a:ext cx="2950936" cy="2173015"/>
          </a:xfrm>
        </p:spPr>
        <p:txBody>
          <a:bodyPr>
            <a:normAutofit/>
          </a:bodyPr>
          <a:lstStyle/>
          <a:p>
            <a:r>
              <a:rPr lang="en-US" sz="3600" b="1" i="1" dirty="0" smtClean="0">
                <a:solidFill>
                  <a:srgbClr val="92D050"/>
                </a:solidFill>
              </a:rPr>
              <a:t>Objective Three</a:t>
            </a:r>
            <a:endParaRPr lang="en-US" sz="3600" b="1" i="1" dirty="0">
              <a:solidFill>
                <a:srgbClr val="92D050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990600" y="2743200"/>
            <a:ext cx="2950936" cy="2245387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C000"/>
                </a:solidFill>
              </a:rPr>
              <a:t>Identify the benefits of an evidence-based clinical approach to educating public health nursing students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8617C5-EEBD-4A3C-A83C-AA059FF504B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52229" name="Picture 5" descr="C:\Users\pmschoon\AppData\Local\Microsoft\Windows\Temporary Internet Files\Content.IE5\5Y71660G\MP900448599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371600"/>
            <a:ext cx="3468423" cy="5202635"/>
          </a:xfrm>
          <a:prstGeom prst="rect">
            <a:avLst/>
          </a:prstGeom>
          <a:noFill/>
          <a:ln w="76200" cmpd="sng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17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685800"/>
            <a:ext cx="7315200" cy="16002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92D050"/>
                </a:solidFill>
                <a:ea typeface="ＭＳ Ｐゴシック" pitchFamily="33" charset="-128"/>
              </a:rPr>
              <a:t>Effective doing is based on knowing, which starts with curiosity.</a:t>
            </a:r>
            <a:endParaRPr lang="en-US" sz="3600" dirty="0">
              <a:solidFill>
                <a:srgbClr val="92D05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sz="quarter" idx="14"/>
          </p:nvPr>
        </p:nvSpPr>
        <p:spPr>
          <a:xfrm>
            <a:off x="5334000" y="2209800"/>
            <a:ext cx="3566160" cy="3595687"/>
          </a:xfrm>
        </p:spPr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400" dirty="0" smtClean="0">
                <a:ea typeface="ＭＳ Ｐゴシック" pitchFamily="33" charset="-128"/>
              </a:rPr>
              <a:t>Use of evidence facilitates the process of translation of evidence to practice.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400" dirty="0" smtClean="0">
              <a:ea typeface="ＭＳ Ｐゴシック" pitchFamily="33" charset="-128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 smtClean="0">
                <a:ea typeface="ＭＳ Ｐゴシック" pitchFamily="33" charset="-128"/>
              </a:rPr>
              <a:t>Awareness of evidence demonstrates that public health nurses can make a difference.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7592A462-85A1-499A-BB7C-2935CEB0504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2895600"/>
            <a:ext cx="3566160" cy="3593592"/>
          </a:xfrm>
        </p:spPr>
        <p:txBody>
          <a:bodyPr/>
          <a:lstStyle/>
          <a:p>
            <a:r>
              <a:rPr lang="en-US" sz="2400" dirty="0" smtClean="0">
                <a:ea typeface="ＭＳ Ｐゴシック" pitchFamily="33" charset="-128"/>
              </a:rPr>
              <a:t>Evidence provides a scientific foundation for selection, use, and evaluation of interventions. </a:t>
            </a:r>
          </a:p>
          <a:p>
            <a:endParaRPr lang="en-US" sz="2400" dirty="0" smtClean="0">
              <a:ea typeface="ＭＳ Ｐゴシック" pitchFamily="33" charset="-128"/>
            </a:endParaRPr>
          </a:p>
          <a:p>
            <a:r>
              <a:rPr lang="en-US" sz="2400" dirty="0" smtClean="0">
                <a:ea typeface="ＭＳ Ｐゴシック" pitchFamily="33" charset="-128"/>
              </a:rPr>
              <a:t>Using evidence facilitates use of the nursing process.</a:t>
            </a:r>
          </a:p>
          <a:p>
            <a:endParaRPr lang="en-US" sz="2800" dirty="0"/>
          </a:p>
        </p:txBody>
      </p:sp>
      <p:pic>
        <p:nvPicPr>
          <p:cNvPr id="9" name="Picture 3" descr="C:\Users\pmschoon\AppData\Local\Microsoft\Windows\Temporary Internet Files\Content.IE5\LLCZPPBG\MC900441902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657600"/>
            <a:ext cx="2353932" cy="278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55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00050"/>
            <a:ext cx="8534400" cy="612933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92D050"/>
                </a:solidFill>
              </a:rPr>
              <a:t>Manual: Uses all Levels of Evidence</a:t>
            </a:r>
            <a:r>
              <a:rPr lang="en-US" dirty="0" smtClean="0">
                <a:solidFill>
                  <a:srgbClr val="92D050"/>
                </a:solidFill>
              </a:rPr>
              <a:t/>
            </a:r>
            <a:br>
              <a:rPr lang="en-US" dirty="0" smtClean="0">
                <a:solidFill>
                  <a:srgbClr val="92D050"/>
                </a:solidFill>
              </a:rPr>
            </a:br>
            <a:r>
              <a:rPr lang="en-US" dirty="0" smtClean="0">
                <a:solidFill>
                  <a:srgbClr val="92D050"/>
                </a:solidFill>
              </a:rPr>
              <a:t/>
            </a:r>
            <a:br>
              <a:rPr lang="en-US" dirty="0" smtClean="0">
                <a:solidFill>
                  <a:srgbClr val="92D05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 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sz="2400" dirty="0" smtClean="0">
                <a:solidFill>
                  <a:srgbClr val="FFC000"/>
                </a:solidFill>
              </a:rPr>
              <a:t>Research Evidence</a:t>
            </a:r>
            <a:br>
              <a:rPr lang="en-US" sz="2400" dirty="0" smtClean="0">
                <a:solidFill>
                  <a:srgbClr val="FFC000"/>
                </a:solidFill>
              </a:rPr>
            </a:br>
            <a:r>
              <a:rPr lang="en-US" sz="2400" dirty="0" smtClean="0">
                <a:solidFill>
                  <a:srgbClr val="FFC000"/>
                </a:solidFill>
              </a:rPr>
              <a:t>-  Levels I, II, III</a:t>
            </a:r>
            <a:br>
              <a:rPr lang="en-US" sz="2400" dirty="0" smtClean="0">
                <a:solidFill>
                  <a:srgbClr val="FFC000"/>
                </a:solidFill>
              </a:rPr>
            </a:br>
            <a:r>
              <a:rPr lang="en-US" sz="2400" dirty="0" smtClean="0">
                <a:solidFill>
                  <a:srgbClr val="FFC000"/>
                </a:solidFill>
              </a:rPr>
              <a:t/>
            </a:r>
            <a:br>
              <a:rPr lang="en-US" sz="2400" dirty="0" smtClean="0">
                <a:solidFill>
                  <a:srgbClr val="FFC000"/>
                </a:solidFill>
              </a:rPr>
            </a:br>
            <a:r>
              <a:rPr lang="en-US" sz="2400" dirty="0" smtClean="0">
                <a:solidFill>
                  <a:srgbClr val="FFC000"/>
                </a:solidFill>
              </a:rPr>
              <a:t>Practice Guidelines </a:t>
            </a:r>
            <a:br>
              <a:rPr lang="en-US" sz="2400" dirty="0" smtClean="0">
                <a:solidFill>
                  <a:srgbClr val="FFC000"/>
                </a:solidFill>
              </a:rPr>
            </a:br>
            <a:r>
              <a:rPr lang="en-US" sz="2400" dirty="0" smtClean="0">
                <a:solidFill>
                  <a:srgbClr val="FFC000"/>
                </a:solidFill>
              </a:rPr>
              <a:t>-  Level IV</a:t>
            </a:r>
            <a:br>
              <a:rPr lang="en-US" sz="2400" dirty="0" smtClean="0">
                <a:solidFill>
                  <a:srgbClr val="FFC000"/>
                </a:solidFill>
              </a:rPr>
            </a:br>
            <a:r>
              <a:rPr lang="en-US" sz="2400" dirty="0" smtClean="0">
                <a:solidFill>
                  <a:srgbClr val="FFC000"/>
                </a:solidFill>
              </a:rPr>
              <a:t/>
            </a:r>
            <a:br>
              <a:rPr lang="en-US" sz="2400" dirty="0" smtClean="0">
                <a:solidFill>
                  <a:srgbClr val="FFC000"/>
                </a:solidFill>
              </a:rPr>
            </a:br>
            <a:r>
              <a:rPr lang="en-US" sz="2400" dirty="0" smtClean="0">
                <a:solidFill>
                  <a:srgbClr val="FFC000"/>
                </a:solidFill>
              </a:rPr>
              <a:t>Case Studies, PHN Agency</a:t>
            </a:r>
            <a:br>
              <a:rPr lang="en-US" sz="2400" dirty="0" smtClean="0">
                <a:solidFill>
                  <a:srgbClr val="FFC000"/>
                </a:solidFill>
              </a:rPr>
            </a:br>
            <a:r>
              <a:rPr lang="en-US" sz="2400" dirty="0" smtClean="0">
                <a:solidFill>
                  <a:srgbClr val="FFC000"/>
                </a:solidFill>
              </a:rPr>
              <a:t>Experiences &amp; Reports, </a:t>
            </a:r>
            <a:br>
              <a:rPr lang="en-US" sz="2400" dirty="0" smtClean="0">
                <a:solidFill>
                  <a:srgbClr val="FFC000"/>
                </a:solidFill>
              </a:rPr>
            </a:br>
            <a:r>
              <a:rPr lang="en-US" sz="2400" dirty="0" smtClean="0">
                <a:solidFill>
                  <a:srgbClr val="FFC000"/>
                </a:solidFill>
              </a:rPr>
              <a:t>Student &amp; PHN Clinical </a:t>
            </a:r>
            <a:br>
              <a:rPr lang="en-US" sz="2400" dirty="0" smtClean="0">
                <a:solidFill>
                  <a:srgbClr val="FFC000"/>
                </a:solidFill>
              </a:rPr>
            </a:br>
            <a:r>
              <a:rPr lang="en-US" sz="2400" dirty="0" smtClean="0">
                <a:solidFill>
                  <a:srgbClr val="FFC000"/>
                </a:solidFill>
              </a:rPr>
              <a:t>Experiences  </a:t>
            </a:r>
            <a:br>
              <a:rPr lang="en-US" sz="2400" dirty="0" smtClean="0">
                <a:solidFill>
                  <a:srgbClr val="FFC000"/>
                </a:solidFill>
              </a:rPr>
            </a:br>
            <a:r>
              <a:rPr lang="en-US" sz="2400" dirty="0" smtClean="0">
                <a:solidFill>
                  <a:srgbClr val="FFC000"/>
                </a:solidFill>
              </a:rPr>
              <a:t>  -  Level V</a:t>
            </a:r>
            <a:br>
              <a:rPr lang="en-US" sz="2400" dirty="0" smtClean="0">
                <a:solidFill>
                  <a:srgbClr val="FFC000"/>
                </a:solidFill>
              </a:rPr>
            </a:br>
            <a:endParaRPr lang="en-US" sz="2400" dirty="0">
              <a:solidFill>
                <a:srgbClr val="FFC000"/>
              </a:solidFill>
            </a:endParaRP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219" y="1676401"/>
            <a:ext cx="4475520" cy="3879782"/>
          </a:xfrm>
          <a:prstGeom prst="rect">
            <a:avLst/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3581400" y="5791200"/>
            <a:ext cx="55260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400" dirty="0"/>
              <a:t>Figure 2.3 Modified from Johns Hopkins Nursing Evidence-Based Practice Model and Guidelines, Newhouse et al., 2007; Keller &amp; Strohschein, 2009; by Schaffer, Garcia, &amp; Schoon, 2011. p. 37.</a:t>
            </a:r>
          </a:p>
        </p:txBody>
      </p:sp>
      <p:sp>
        <p:nvSpPr>
          <p:cNvPr id="32773" name="Slide Number Placeholder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623A13-B2EA-4E69-9018-951FE47B233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64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813675" cy="16764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ea typeface="ＭＳ Ｐゴシック" pitchFamily="33" charset="-128"/>
              </a:rPr>
              <a:t/>
            </a:r>
            <a:br>
              <a:rPr lang="en-US" dirty="0">
                <a:ea typeface="ＭＳ Ｐゴシック" pitchFamily="33" charset="-128"/>
              </a:rPr>
            </a:br>
            <a:r>
              <a:rPr lang="en-US" dirty="0" smtClean="0">
                <a:solidFill>
                  <a:srgbClr val="92D050"/>
                </a:solidFill>
                <a:ea typeface="ＭＳ Ｐゴシック" pitchFamily="33" charset="-128"/>
              </a:rPr>
              <a:t>The Manual: Exposing </a:t>
            </a:r>
            <a:r>
              <a:rPr lang="en-US" dirty="0">
                <a:solidFill>
                  <a:srgbClr val="92D050"/>
                </a:solidFill>
                <a:ea typeface="ＭＳ Ｐゴシック" pitchFamily="33" charset="-128"/>
              </a:rPr>
              <a:t>Students </a:t>
            </a:r>
            <a:br>
              <a:rPr lang="en-US" dirty="0">
                <a:solidFill>
                  <a:srgbClr val="92D050"/>
                </a:solidFill>
                <a:ea typeface="ＭＳ Ｐゴシック" pitchFamily="33" charset="-128"/>
              </a:rPr>
            </a:br>
            <a:r>
              <a:rPr lang="en-US" dirty="0">
                <a:solidFill>
                  <a:srgbClr val="92D050"/>
                </a:solidFill>
                <a:ea typeface="ＭＳ Ｐゴシック" pitchFamily="33" charset="-128"/>
              </a:rPr>
              <a:t>to Evidence-based Practice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</a:t>
            </a:r>
            <a:r>
              <a:rPr lang="en-US" sz="3100" dirty="0" smtClean="0">
                <a:solidFill>
                  <a:srgbClr val="FFC000"/>
                </a:solidFill>
              </a:rPr>
              <a:t>Showing How Students Make A Difference</a:t>
            </a:r>
            <a:endParaRPr lang="en-US" sz="3100" dirty="0">
              <a:solidFill>
                <a:srgbClr val="FFC000"/>
              </a:solidFill>
            </a:endParaRP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56588" cy="213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113213"/>
            <a:ext cx="8256588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1" name="TextBox 4"/>
          <p:cNvSpPr txBox="1">
            <a:spLocks noChangeArrowheads="1"/>
          </p:cNvSpPr>
          <p:nvPr/>
        </p:nvSpPr>
        <p:spPr bwMode="auto">
          <a:xfrm>
            <a:off x="444500" y="6248400"/>
            <a:ext cx="82565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600" dirty="0"/>
              <a:t>Competency 11: Demonstrating Leadership in Public Health Nursing with Communities, Systems, Individuals, and Families, Schaffer, Garcia, &amp; Schoon, 2011, pp. 291 – 292.</a:t>
            </a:r>
          </a:p>
        </p:txBody>
      </p:sp>
      <p:sp>
        <p:nvSpPr>
          <p:cNvPr id="24582" name="Slide Number Placeholder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108F2B-1DAE-46FC-80B2-E4EF20F1419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685800"/>
            <a:ext cx="7315200" cy="1154097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Manual: Uses Public Health Intervention Wheel</a:t>
            </a:r>
            <a:endParaRPr lang="en-US" dirty="0">
              <a:solidFill>
                <a:srgbClr val="92D050"/>
              </a:solidFill>
            </a:endParaRPr>
          </a:p>
        </p:txBody>
      </p:sp>
      <p:pic>
        <p:nvPicPr>
          <p:cNvPr id="10" name="Picture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00" y="2286000"/>
            <a:ext cx="3565525" cy="3592333"/>
          </a:xfrm>
          <a:prstGeom prst="rect">
            <a:avLst/>
          </a:prstGeom>
          <a:noFill/>
          <a:ln w="76200">
            <a:solidFill>
              <a:srgbClr val="D5682B"/>
            </a:solidFill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8"/>
          <p:cNvSpPr>
            <a:spLocks noGrp="1"/>
          </p:cNvSpPr>
          <p:nvPr>
            <p:ph sz="quarter" idx="14"/>
          </p:nvPr>
        </p:nvSpPr>
        <p:spPr>
          <a:xfrm>
            <a:off x="4724400" y="2057400"/>
            <a:ext cx="3886200" cy="4343400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Evidence-based practice interventions at all levels of practice: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Individual-focused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Community-focused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Systems-focused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Stresses both independent and collaborative practice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A90D0F64-F92C-4042-9A6D-D88090779C37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60198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Minnesota Department of Health, 2001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E2 Evidence Exchange, www.publichealthnurses.org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27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063" y="1600200"/>
            <a:ext cx="4267200" cy="4953000"/>
          </a:xfrm>
        </p:spPr>
        <p:txBody>
          <a:bodyPr rtlCol="0"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92D050"/>
                </a:solidFill>
              </a:rPr>
              <a:t/>
            </a:r>
            <a:br>
              <a:rPr lang="en-US" dirty="0">
                <a:solidFill>
                  <a:srgbClr val="92D050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sz="2700" dirty="0">
                <a:solidFill>
                  <a:srgbClr val="FFC000"/>
                </a:solidFill>
              </a:rPr>
              <a:t>Ensure all competencies are addressed prior to graduation.</a:t>
            </a:r>
            <a:br>
              <a:rPr lang="en-US" sz="2700" dirty="0">
                <a:solidFill>
                  <a:srgbClr val="FFC000"/>
                </a:solidFill>
              </a:rPr>
            </a:br>
            <a:r>
              <a:rPr lang="en-US" sz="2700" dirty="0">
                <a:solidFill>
                  <a:srgbClr val="FFC000"/>
                </a:solidFill>
              </a:rPr>
              <a:t/>
            </a:r>
            <a:br>
              <a:rPr lang="en-US" sz="2700" dirty="0">
                <a:solidFill>
                  <a:srgbClr val="FFC000"/>
                </a:solidFill>
              </a:rPr>
            </a:br>
            <a:r>
              <a:rPr lang="en-US" sz="2700" dirty="0">
                <a:solidFill>
                  <a:srgbClr val="FFC000"/>
                </a:solidFill>
              </a:rPr>
              <a:t>More relevant and effective preparation for entry into the PHN workforce.</a:t>
            </a:r>
            <a:br>
              <a:rPr lang="en-US" sz="2700" dirty="0">
                <a:solidFill>
                  <a:srgbClr val="FFC000"/>
                </a:solidFill>
              </a:rPr>
            </a:br>
            <a:r>
              <a:rPr lang="en-US" sz="2700" dirty="0">
                <a:solidFill>
                  <a:srgbClr val="FFC000"/>
                </a:solidFill>
              </a:rPr>
              <a:t/>
            </a:r>
            <a:br>
              <a:rPr lang="en-US" sz="2700" dirty="0">
                <a:solidFill>
                  <a:srgbClr val="FFC000"/>
                </a:solidFill>
              </a:rPr>
            </a:br>
            <a:r>
              <a:rPr lang="en-US" sz="2700" dirty="0">
                <a:solidFill>
                  <a:srgbClr val="FFC000"/>
                </a:solidFill>
              </a:rPr>
              <a:t>Encourages practice-evidence linkages.</a:t>
            </a:r>
            <a:br>
              <a:rPr lang="en-US" sz="2700" dirty="0">
                <a:solidFill>
                  <a:srgbClr val="FFC000"/>
                </a:solidFill>
              </a:rPr>
            </a:br>
            <a:r>
              <a:rPr lang="en-US" sz="2700" dirty="0">
                <a:solidFill>
                  <a:srgbClr val="FFC000"/>
                </a:solidFill>
              </a:rPr>
              <a:t/>
            </a:r>
            <a:br>
              <a:rPr lang="en-US" sz="2700" dirty="0">
                <a:solidFill>
                  <a:srgbClr val="FFC000"/>
                </a:solidFill>
              </a:rPr>
            </a:br>
            <a:r>
              <a:rPr lang="en-US" sz="2700" dirty="0">
                <a:solidFill>
                  <a:srgbClr val="FFC000"/>
                </a:solidFill>
              </a:rPr>
              <a:t>Facilitates identifying and addressing gaps in existing curriculum.</a:t>
            </a:r>
          </a:p>
        </p:txBody>
      </p:sp>
      <p:pic>
        <p:nvPicPr>
          <p:cNvPr id="5" name="Picture 2" descr="C:\Documents and Settings\Pat Schoon\Photos\CSC Students F 06\100_02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4724400" y="3276600"/>
            <a:ext cx="3886200" cy="2914650"/>
          </a:xfrm>
          <a:ln w="38100">
            <a:solidFill>
              <a:srgbClr val="FFC000"/>
            </a:solidFill>
          </a:ln>
          <a:effectLst>
            <a:glow rad="101600">
              <a:srgbClr val="00B0F0">
                <a:alpha val="60000"/>
              </a:srgbClr>
            </a:glow>
          </a:effectLst>
        </p:spPr>
      </p:pic>
      <p:sp>
        <p:nvSpPr>
          <p:cNvPr id="31748" name="Slide Number Placeholder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258D57-178B-450C-B073-F9D71C8AA7A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289642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defRPr/>
            </a:pPr>
            <a:r>
              <a:rPr lang="en-US" sz="3600" b="1" kern="0" dirty="0">
                <a:solidFill>
                  <a:srgbClr val="92D050"/>
                </a:solidFill>
                <a:ea typeface="ＭＳ Ｐゴシック" charset="-128"/>
                <a:cs typeface="ＭＳ Ｐゴシック" charset="-128"/>
              </a:rPr>
              <a:t>Benefits of </a:t>
            </a:r>
            <a:r>
              <a:rPr lang="en-US" sz="3600" b="1" kern="0" dirty="0" smtClean="0">
                <a:solidFill>
                  <a:srgbClr val="92D050"/>
                </a:solidFill>
                <a:ea typeface="ＭＳ Ｐゴシック" charset="-128"/>
                <a:cs typeface="ＭＳ Ｐゴシック" charset="-128"/>
              </a:rPr>
              <a:t>Competency-Driven</a:t>
            </a:r>
            <a:r>
              <a:rPr lang="en-US" sz="3600" b="1" kern="0" dirty="0">
                <a:solidFill>
                  <a:srgbClr val="92D050"/>
                </a:solidFill>
                <a:ea typeface="ＭＳ Ｐゴシック" charset="-128"/>
                <a:cs typeface="ＭＳ Ｐゴシック" charset="-128"/>
              </a:rPr>
              <a:t>, </a:t>
            </a:r>
            <a:endParaRPr lang="en-US" sz="3600" b="1" kern="0" dirty="0" smtClean="0">
              <a:solidFill>
                <a:srgbClr val="92D050"/>
              </a:solidFill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r>
              <a:rPr lang="en-US" sz="3600" b="1" kern="0" dirty="0" smtClean="0">
                <a:solidFill>
                  <a:srgbClr val="92D050"/>
                </a:solidFill>
                <a:ea typeface="ＭＳ Ｐゴシック" charset="-128"/>
                <a:cs typeface="ＭＳ Ｐゴシック" charset="-128"/>
              </a:rPr>
              <a:t>Evidence-Based </a:t>
            </a:r>
            <a:r>
              <a:rPr lang="en-US" sz="3600" b="1" kern="0" dirty="0">
                <a:solidFill>
                  <a:srgbClr val="92D050"/>
                </a:solidFill>
                <a:ea typeface="ＭＳ Ｐゴシック" charset="-128"/>
                <a:cs typeface="ＭＳ Ｐゴシック" charset="-128"/>
              </a:rPr>
              <a:t>PHN Education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58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92D050"/>
                </a:solidFill>
                <a:ea typeface="ＭＳ Ｐゴシック" pitchFamily="33" charset="-128"/>
              </a:rPr>
              <a:t>PHN Clinical Education ~</a:t>
            </a:r>
            <a:br>
              <a:rPr lang="en-US" dirty="0" smtClean="0">
                <a:solidFill>
                  <a:srgbClr val="92D050"/>
                </a:solidFill>
                <a:ea typeface="ＭＳ Ｐゴシック" pitchFamily="33" charset="-128"/>
              </a:rPr>
            </a:br>
            <a:r>
              <a:rPr lang="en-US" dirty="0" smtClean="0">
                <a:solidFill>
                  <a:srgbClr val="92D050"/>
                </a:solidFill>
                <a:ea typeface="ＭＳ Ｐゴシック" pitchFamily="33" charset="-128"/>
              </a:rPr>
              <a:t>Are we encouraging…</a:t>
            </a:r>
          </a:p>
        </p:txBody>
      </p:sp>
      <p:sp>
        <p:nvSpPr>
          <p:cNvPr id="26628" name="AutoShape 2"/>
          <p:cNvSpPr>
            <a:spLocks noChangeArrowheads="1"/>
          </p:cNvSpPr>
          <p:nvPr/>
        </p:nvSpPr>
        <p:spPr bwMode="auto">
          <a:xfrm>
            <a:off x="1066800" y="1371600"/>
            <a:ext cx="4572000" cy="3962400"/>
          </a:xfrm>
          <a:prstGeom prst="cloudCallout">
            <a:avLst>
              <a:gd name="adj1" fmla="val -44537"/>
              <a:gd name="adj2" fmla="val 47542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3600" dirty="0">
                <a:latin typeface="Times New Roman" pitchFamily="33" charset="0"/>
              </a:rPr>
              <a:t>…Thinking?</a:t>
            </a:r>
          </a:p>
          <a:p>
            <a:pPr algn="ctr"/>
            <a:r>
              <a:rPr lang="en-US" sz="3600" dirty="0">
                <a:latin typeface="Times New Roman" pitchFamily="33" charset="0"/>
              </a:rPr>
              <a:t>…Processing?</a:t>
            </a:r>
          </a:p>
          <a:p>
            <a:pPr algn="ctr"/>
            <a:r>
              <a:rPr lang="en-US" sz="3600" dirty="0" smtClean="0">
                <a:latin typeface="Times New Roman" pitchFamily="33" charset="0"/>
              </a:rPr>
              <a:t>…Thinking?</a:t>
            </a:r>
          </a:p>
          <a:p>
            <a:pPr algn="ctr"/>
            <a:r>
              <a:rPr lang="en-US" sz="3600" dirty="0" smtClean="0">
                <a:latin typeface="Times New Roman" pitchFamily="33" charset="0"/>
              </a:rPr>
              <a:t>…Processing?</a:t>
            </a:r>
          </a:p>
          <a:p>
            <a:pPr algn="ctr"/>
            <a:r>
              <a:rPr lang="en-US" sz="3600" dirty="0" smtClean="0">
                <a:latin typeface="Times New Roman" pitchFamily="33" charset="0"/>
              </a:rPr>
              <a:t>…Reflecting?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Times New Roman" pitchFamily="33" charset="0"/>
            </a:endParaRPr>
          </a:p>
          <a:p>
            <a:endParaRPr lang="en-US" sz="1200" dirty="0">
              <a:solidFill>
                <a:schemeClr val="bg1"/>
              </a:solidFill>
              <a:latin typeface="Times New Roman" pitchFamily="33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77782" y="1752600"/>
            <a:ext cx="2362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accent3">
                    <a:lumMod val="50000"/>
                  </a:schemeClr>
                </a:solidFill>
              </a:rPr>
              <a:t>Thinking</a:t>
            </a:r>
          </a:p>
          <a:p>
            <a:r>
              <a:rPr lang="en-US" sz="2400" b="1" i="1" dirty="0" smtClean="0">
                <a:solidFill>
                  <a:schemeClr val="accent3">
                    <a:lumMod val="50000"/>
                  </a:schemeClr>
                </a:solidFill>
              </a:rPr>
              <a:t>Processing</a:t>
            </a:r>
          </a:p>
          <a:p>
            <a:r>
              <a:rPr lang="en-US" sz="2400" b="1" i="1" dirty="0" smtClean="0">
                <a:solidFill>
                  <a:schemeClr val="accent3">
                    <a:lumMod val="50000"/>
                  </a:schemeClr>
                </a:solidFill>
              </a:rPr>
              <a:t>Reflecting</a:t>
            </a:r>
          </a:p>
          <a:p>
            <a:r>
              <a:rPr lang="en-US" sz="2400" b="1" i="1" dirty="0" smtClean="0">
                <a:solidFill>
                  <a:schemeClr val="accent3">
                    <a:lumMod val="50000"/>
                  </a:schemeClr>
                </a:solidFill>
              </a:rPr>
              <a:t>Linking</a:t>
            </a:r>
          </a:p>
          <a:p>
            <a:r>
              <a:rPr lang="en-US" sz="2400" b="1" i="1" dirty="0" smtClean="0">
                <a:solidFill>
                  <a:schemeClr val="accent3">
                    <a:lumMod val="50000"/>
                  </a:schemeClr>
                </a:solidFill>
              </a:rPr>
              <a:t>Applying</a:t>
            </a:r>
          </a:p>
          <a:p>
            <a:r>
              <a:rPr lang="en-US" sz="2400" b="1" i="1" dirty="0" smtClean="0">
                <a:solidFill>
                  <a:schemeClr val="accent3">
                    <a:lumMod val="50000"/>
                  </a:schemeClr>
                </a:solidFill>
              </a:rPr>
              <a:t>Critiquing</a:t>
            </a:r>
          </a:p>
          <a:p>
            <a:r>
              <a:rPr lang="en-US" sz="2400" b="1" i="1" dirty="0" smtClean="0">
                <a:solidFill>
                  <a:schemeClr val="accent3">
                    <a:lumMod val="50000"/>
                  </a:schemeClr>
                </a:solidFill>
              </a:rPr>
              <a:t>Practicing</a:t>
            </a:r>
          </a:p>
          <a:p>
            <a:r>
              <a:rPr lang="en-US" sz="2400" b="1" i="1" dirty="0" smtClean="0">
                <a:solidFill>
                  <a:schemeClr val="accent3">
                    <a:lumMod val="50000"/>
                  </a:schemeClr>
                </a:solidFill>
              </a:rPr>
              <a:t>Passion?</a:t>
            </a:r>
            <a:endParaRPr lang="en-US" sz="24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" name="Picture 3" descr="C:\Users\pmschoon\AppData\Local\Microsoft\Windows\Temporary Internet Files\Content.IE5\LLCZPPBG\MC90044190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0"/>
            <a:ext cx="1773546" cy="209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loud Callout 3"/>
          <p:cNvSpPr/>
          <p:nvPr/>
        </p:nvSpPr>
        <p:spPr>
          <a:xfrm>
            <a:off x="5638800" y="1981200"/>
            <a:ext cx="3505200" cy="3638636"/>
          </a:xfrm>
          <a:prstGeom prst="cloudCallout">
            <a:avLst>
              <a:gd name="adj1" fmla="val -85024"/>
              <a:gd name="adj2" fmla="val 3345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</a:rPr>
              <a:t>Competency-driven,</a:t>
            </a:r>
          </a:p>
          <a:p>
            <a:pPr algn="ctr"/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</a:rPr>
              <a:t>Evidence-based,</a:t>
            </a:r>
          </a:p>
          <a:p>
            <a:pPr algn="ctr"/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</a:rPr>
              <a:t>Consistent with practice standards,</a:t>
            </a:r>
          </a:p>
          <a:p>
            <a:pPr algn="ctr"/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</a:rPr>
              <a:t>and with 21</a:t>
            </a:r>
            <a:r>
              <a:rPr lang="en-US" b="1" i="1" baseline="30000" dirty="0" smtClean="0">
                <a:solidFill>
                  <a:schemeClr val="accent3">
                    <a:lumMod val="50000"/>
                  </a:schemeClr>
                </a:solidFill>
              </a:rPr>
              <a:t>st</a:t>
            </a: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</a:rPr>
              <a:t> century population health and workforce needs?</a:t>
            </a:r>
            <a:endParaRPr lang="en-US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" name="Picture 3" descr="C:\Users\pmschoon\AppData\Local\Microsoft\Windows\Temporary Internet Files\Content.IE5\LLCZPPBG\MC90044190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436" y="4495800"/>
            <a:ext cx="1773546" cy="209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44795" y="5727032"/>
            <a:ext cx="40318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92D050"/>
                </a:solidFill>
              </a:rPr>
              <a:t>Is the curriculum…</a:t>
            </a:r>
            <a:endParaRPr lang="en-US" sz="36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1441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295400"/>
            <a:ext cx="7315200" cy="1154112"/>
          </a:xfrm>
        </p:spPr>
        <p:txBody>
          <a:bodyPr>
            <a:noAutofit/>
          </a:bodyPr>
          <a:lstStyle/>
          <a:p>
            <a:r>
              <a:rPr lang="en-US" sz="3200" i="1" dirty="0" smtClean="0">
                <a:solidFill>
                  <a:srgbClr val="92D050"/>
                </a:solidFill>
              </a:rPr>
              <a:t>Are we Preparing </a:t>
            </a:r>
            <a:br>
              <a:rPr lang="en-US" sz="3200" i="1" dirty="0" smtClean="0">
                <a:solidFill>
                  <a:srgbClr val="92D050"/>
                </a:solidFill>
              </a:rPr>
            </a:br>
            <a:r>
              <a:rPr lang="en-US" sz="3200" i="1" dirty="0" smtClean="0">
                <a:solidFill>
                  <a:srgbClr val="92D050"/>
                </a:solidFill>
              </a:rPr>
              <a:t>Public Health Nursing Leaders </a:t>
            </a:r>
            <a:br>
              <a:rPr lang="en-US" sz="3200" i="1" dirty="0" smtClean="0">
                <a:solidFill>
                  <a:srgbClr val="92D050"/>
                </a:solidFill>
              </a:rPr>
            </a:br>
            <a:r>
              <a:rPr lang="en-US" sz="3200" i="1" dirty="0" smtClean="0">
                <a:solidFill>
                  <a:srgbClr val="92D050"/>
                </a:solidFill>
              </a:rPr>
              <a:t>Who will Advocate for Population Health?</a:t>
            </a:r>
            <a:endParaRPr lang="en-US" sz="3200" i="1" dirty="0">
              <a:solidFill>
                <a:srgbClr val="92D050"/>
              </a:solidFill>
            </a:endParaRPr>
          </a:p>
        </p:txBody>
      </p:sp>
      <p:pic>
        <p:nvPicPr>
          <p:cNvPr id="5" name="Picture 8" descr="A:\P921000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286000"/>
            <a:ext cx="5369520" cy="4295616"/>
          </a:xfrm>
          <a:prstGeom prst="rect">
            <a:avLst/>
          </a:prstGeom>
          <a:noFill/>
          <a:ln w="38100" cap="flat" cmpd="tri">
            <a:solidFill>
              <a:srgbClr val="A50021"/>
            </a:solidFill>
            <a:miter lim="800000"/>
            <a:headEnd type="none" w="med" len="med"/>
            <a:tailEnd type="none" w="med" len="med"/>
          </a:ln>
          <a:effectLst>
            <a:glow rad="139700">
              <a:schemeClr val="accent6">
                <a:satMod val="175000"/>
                <a:alpha val="40000"/>
              </a:schemeClr>
            </a:glow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0D0F64-F92C-4042-9A6D-D88090779C37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11" name="Picture 6" descr="C:\Users\pmschoon\AppData\Local\Microsoft\Windows\Temporary Internet Files\Content.IE5\139288JH\MC90044190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00400"/>
            <a:ext cx="1934618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49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315200" cy="1154113"/>
          </a:xfrm>
        </p:spPr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315200" cy="4632325"/>
          </a:xfrm>
        </p:spPr>
        <p:txBody>
          <a:bodyPr rtlCol="0">
            <a:normAutofit fontScale="85000" lnSpcReduction="20000"/>
          </a:bodyPr>
          <a:lstStyle/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Keller, LO, Schaffer, MA, Schoon, PM, Brueshoff, B., &amp; Jost, R. (2011). Finding common ground in public health nursing education and practice. </a:t>
            </a:r>
            <a:r>
              <a:rPr lang="en-US" i="1" dirty="0" smtClean="0"/>
              <a:t>Public Health Nursing, 28</a:t>
            </a:r>
            <a:r>
              <a:rPr lang="en-US" dirty="0" smtClean="0"/>
              <a:t>(3), 261-270.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endParaRPr lang="en-US" dirty="0" smtClean="0"/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Schaffer, MA, Cross, L., Keller, LO, Nelson, P., Schoon, PM, &amp; Henton, P. (2010). The Henry Street Consortium population-based competencies for educating public health nursing students. </a:t>
            </a:r>
            <a:r>
              <a:rPr lang="en-US" i="1" dirty="0" smtClean="0"/>
              <a:t>Public Health Nursing, 28(</a:t>
            </a:r>
            <a:r>
              <a:rPr lang="en-US" dirty="0" smtClean="0"/>
              <a:t>1</a:t>
            </a:r>
            <a:r>
              <a:rPr lang="en-US" i="1" dirty="0" smtClean="0"/>
              <a:t>), </a:t>
            </a:r>
            <a:r>
              <a:rPr lang="en-US" dirty="0" smtClean="0"/>
              <a:t>78-90</a:t>
            </a:r>
            <a:r>
              <a:rPr lang="en-US" i="1" dirty="0" smtClean="0"/>
              <a:t>. 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endParaRPr lang="en-US" dirty="0" smtClean="0"/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Schaffer, MA, Garcia, CM, &amp; Schoon, PM. (2011). </a:t>
            </a:r>
            <a:r>
              <a:rPr lang="en-US" i="1" dirty="0" smtClean="0"/>
              <a:t>Population-Based Public Health Clinical Manual – The Henry Street Model for Nurses. </a:t>
            </a:r>
            <a:r>
              <a:rPr lang="en-US" dirty="0" smtClean="0"/>
              <a:t>Indianapolis, IN: Sigma Theta Tau International. </a:t>
            </a:r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endParaRPr lang="en-US" dirty="0" smtClean="0"/>
          </a:p>
          <a:p>
            <a:pPr indent="-182880" fontAlgn="auto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The Henry Street Consortium. (2003). Entry Level Population-Based Public Health Nursing Competencies. Minnesota Department </a:t>
            </a:r>
            <a:r>
              <a:rPr lang="en-US" dirty="0"/>
              <a:t>of </a:t>
            </a:r>
            <a:r>
              <a:rPr lang="en-US" dirty="0" smtClean="0"/>
              <a:t>Health. Retrieve from: </a:t>
            </a:r>
            <a:r>
              <a:rPr lang="en-US" u="sng" dirty="0" smtClean="0"/>
              <a:t>http</a:t>
            </a:r>
            <a:r>
              <a:rPr lang="en-US" u="sng" dirty="0"/>
              <a:t>://</a:t>
            </a:r>
            <a:r>
              <a:rPr lang="en-US" u="sng" dirty="0" smtClean="0"/>
              <a:t>www.health.state.mn.us/divs/cfh/ophp/consultation/phn/henrystreet/docs/core_competencies.pdf </a:t>
            </a:r>
            <a:r>
              <a:rPr lang="en-US" dirty="0"/>
              <a:t> or </a:t>
            </a:r>
            <a:r>
              <a:rPr lang="en-US" dirty="0" smtClean="0"/>
              <a:t>search public health nursing at </a:t>
            </a:r>
            <a:r>
              <a:rPr lang="en-US" u="sng" dirty="0" smtClean="0"/>
              <a:t>http</a:t>
            </a:r>
            <a:r>
              <a:rPr lang="en-US" u="sng" dirty="0"/>
              <a:t>://</a:t>
            </a:r>
            <a:r>
              <a:rPr lang="en-US" u="sng" dirty="0" smtClean="0"/>
              <a:t>www.health.state.mn.us/index.html</a:t>
            </a:r>
            <a:endParaRPr lang="en-US" u="sng" dirty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0A2500-D1EF-49A6-9BF0-3B7493D0381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315200" cy="914400"/>
          </a:xfrm>
        </p:spPr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Contact Information</a:t>
            </a: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D3E2C79-C469-4110-8EB4-749D8BE59C6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dirty="0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685800" y="1600200"/>
            <a:ext cx="4572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/>
              <a:t>Marjorie A. Schaffer, PhD, RN</a:t>
            </a:r>
            <a:br>
              <a:rPr lang="en-US" dirty="0"/>
            </a:br>
            <a:r>
              <a:rPr lang="en-US" dirty="0"/>
              <a:t>Professor of Nursing</a:t>
            </a:r>
            <a:br>
              <a:rPr lang="en-US" dirty="0"/>
            </a:br>
            <a:r>
              <a:rPr lang="en-US" dirty="0"/>
              <a:t>Bethel University</a:t>
            </a:r>
            <a:br>
              <a:rPr lang="en-US" dirty="0"/>
            </a:br>
            <a:r>
              <a:rPr lang="en-US" dirty="0"/>
              <a:t>3900 Bethel Drive</a:t>
            </a:r>
            <a:br>
              <a:rPr lang="en-US" dirty="0"/>
            </a:br>
            <a:r>
              <a:rPr lang="en-US" dirty="0"/>
              <a:t>St. Paul, MN  55112</a:t>
            </a:r>
            <a:br>
              <a:rPr lang="en-US" dirty="0"/>
            </a:br>
            <a:r>
              <a:rPr lang="en-US" dirty="0"/>
              <a:t>651-638-6298</a:t>
            </a:r>
            <a:br>
              <a:rPr lang="en-US" dirty="0"/>
            </a:br>
            <a:r>
              <a:rPr lang="en-US" u="sng" dirty="0"/>
              <a:t>m-schaffer@bethel.edu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fax:  651-635-1965</a:t>
            </a: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4800600" y="1600200"/>
            <a:ext cx="4343400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/>
              <a:t>Carolyn Marie García, PhD, MPH, RN</a:t>
            </a:r>
            <a:br>
              <a:rPr lang="en-US" dirty="0"/>
            </a:br>
            <a:r>
              <a:rPr lang="en-US" dirty="0"/>
              <a:t>Assistant Professor</a:t>
            </a:r>
            <a:br>
              <a:rPr lang="en-US" dirty="0"/>
            </a:br>
            <a:r>
              <a:rPr lang="en-US" dirty="0"/>
              <a:t>NIH K12/BIRCWH Scholar</a:t>
            </a:r>
            <a:br>
              <a:rPr lang="en-US" dirty="0"/>
            </a:br>
            <a:r>
              <a:rPr lang="en-US" dirty="0"/>
              <a:t>School of Nursing</a:t>
            </a:r>
            <a:br>
              <a:rPr lang="en-US" dirty="0"/>
            </a:br>
            <a:r>
              <a:rPr lang="en-US" dirty="0"/>
              <a:t>5-140 Weaver Densford Hall</a:t>
            </a:r>
            <a:br>
              <a:rPr lang="en-US" dirty="0"/>
            </a:br>
            <a:r>
              <a:rPr lang="en-US" dirty="0"/>
              <a:t>308 Harvard Street SE</a:t>
            </a:r>
            <a:br>
              <a:rPr lang="en-US" dirty="0"/>
            </a:br>
            <a:r>
              <a:rPr lang="en-US" dirty="0"/>
              <a:t>Minneapolis, MN 55455</a:t>
            </a:r>
            <a:br>
              <a:rPr lang="en-US" dirty="0"/>
            </a:br>
            <a:r>
              <a:rPr lang="en-US" dirty="0"/>
              <a:t>612-624-6179</a:t>
            </a:r>
            <a:br>
              <a:rPr lang="en-US" dirty="0"/>
            </a:br>
            <a:r>
              <a:rPr lang="en-US" u="sng" dirty="0"/>
              <a:t>garcia@umn.edu</a:t>
            </a:r>
            <a:endParaRPr lang="en-US" dirty="0"/>
          </a:p>
        </p:txBody>
      </p:sp>
      <p:sp>
        <p:nvSpPr>
          <p:cNvPr id="44038" name="TextBox 6"/>
          <p:cNvSpPr txBox="1">
            <a:spLocks noChangeArrowheads="1"/>
          </p:cNvSpPr>
          <p:nvPr/>
        </p:nvSpPr>
        <p:spPr bwMode="auto">
          <a:xfrm>
            <a:off x="654050" y="4186238"/>
            <a:ext cx="579120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Patricia M. Schoon, MPH, </a:t>
            </a:r>
            <a:r>
              <a:rPr lang="en-US" dirty="0" smtClean="0"/>
              <a:t>RN, PHN</a:t>
            </a:r>
          </a:p>
          <a:p>
            <a:r>
              <a:rPr lang="en-US" dirty="0" smtClean="0"/>
              <a:t>Adjunct </a:t>
            </a:r>
            <a:r>
              <a:rPr lang="en-US" dirty="0"/>
              <a:t>Associate Professor</a:t>
            </a:r>
          </a:p>
          <a:p>
            <a:r>
              <a:rPr lang="en-US" dirty="0"/>
              <a:t>Graduate and Professional Programs</a:t>
            </a:r>
          </a:p>
          <a:p>
            <a:r>
              <a:rPr lang="en-US" dirty="0"/>
              <a:t>Saint Mary’s University of Minnesota</a:t>
            </a:r>
          </a:p>
          <a:p>
            <a:r>
              <a:rPr lang="en-US" dirty="0"/>
              <a:t>Distance Clinical Instructor</a:t>
            </a:r>
          </a:p>
          <a:p>
            <a:r>
              <a:rPr lang="en-US" dirty="0"/>
              <a:t>University of Wisconsin Oshkosh</a:t>
            </a:r>
          </a:p>
          <a:p>
            <a:r>
              <a:rPr lang="en-US" dirty="0"/>
              <a:t>871 Mendakota Court, Mendota Heights, MN 55120</a:t>
            </a:r>
          </a:p>
          <a:p>
            <a:r>
              <a:rPr lang="en-US" dirty="0"/>
              <a:t>651-452-5337 (home) / 651-335-5337 (cell)</a:t>
            </a:r>
          </a:p>
          <a:p>
            <a:r>
              <a:rPr lang="en-US" u="sng" dirty="0"/>
              <a:t>patschoon@gmail.com 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2376</TotalTime>
  <Words>1827</Words>
  <Application>Microsoft Office PowerPoint</Application>
  <PresentationFormat>On-screen Show (4:3)</PresentationFormat>
  <Paragraphs>356</Paragraphs>
  <Slides>36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Perspective</vt:lpstr>
      <vt:lpstr>Preparing Nursing Students for PHN Practice in the 21st Century </vt:lpstr>
      <vt:lpstr>Disclaimer – Conflict of Interest</vt:lpstr>
      <vt:lpstr>  Objective One   Discuss the educational challenges for preparing BSN graduates for 21st century PHN workforce. </vt:lpstr>
      <vt:lpstr>Public Health Nursing Workforce Needs…</vt:lpstr>
      <vt:lpstr>Proportion of Nurses by Initial Education in Nursing 2008</vt:lpstr>
      <vt:lpstr>Why Does  Education Matter?</vt:lpstr>
      <vt:lpstr>U.S. Population Diversity 2010</vt:lpstr>
      <vt:lpstr>Percent of Students Enrolled in Baccalaureate Nursing Programs in 2008 by Race, Ethnicity &amp; Gender</vt:lpstr>
      <vt:lpstr>Educational Challenges in  PHN Curriculum</vt:lpstr>
      <vt:lpstr>Photovoice Example: Themes…</vt:lpstr>
      <vt:lpstr>PowerPoint Presentation</vt:lpstr>
      <vt:lpstr>Objective Two</vt:lpstr>
      <vt:lpstr>Responding to Students’ Diverse Learning Styles and Needs</vt:lpstr>
      <vt:lpstr>Need to Provide a Variety of Learning Activities to Engage Students </vt:lpstr>
      <vt:lpstr>to address these challenges…</vt:lpstr>
      <vt:lpstr>The Henry Street Consortium</vt:lpstr>
      <vt:lpstr>PowerPoint Presentation</vt:lpstr>
      <vt:lpstr>Focusing on clinical practice needs produced cohesion and commitment</vt:lpstr>
      <vt:lpstr>So we wrote a clinical manual</vt:lpstr>
      <vt:lpstr>The Manual: Applying PHN Process at  all Levels of  PHN Practice ~ A competency-based approach</vt:lpstr>
      <vt:lpstr>The Manual: Starts where students are, using case studies &amp; storytelling</vt:lpstr>
      <vt:lpstr> The Manual: Facilitates Linkages  </vt:lpstr>
      <vt:lpstr> The Manual: Offers Tangible  Learning Activities</vt:lpstr>
      <vt:lpstr>PowerPoint Presentation</vt:lpstr>
      <vt:lpstr>PowerPoint Presentation</vt:lpstr>
      <vt:lpstr>Contextual competency-based clinical education engages students and provides meaning</vt:lpstr>
      <vt:lpstr>Objective Three</vt:lpstr>
      <vt:lpstr>Effective doing is based on knowing, which starts with curiosity.</vt:lpstr>
      <vt:lpstr>Manual: Uses all Levels of Evidence    Research Evidence -  Levels I, II, III  Practice Guidelines  -  Level IV  Case Studies, PHN Agency Experiences &amp; Reports,  Student &amp; PHN Clinical  Experiences     -  Level V </vt:lpstr>
      <vt:lpstr> The Manual: Exposing Students  to Evidence-based Practice    Showing How Students Make A Difference</vt:lpstr>
      <vt:lpstr>Manual: Uses Public Health Intervention Wheel</vt:lpstr>
      <vt:lpstr>  Ensure all competencies are addressed prior to graduation.  More relevant and effective preparation for entry into the PHN workforce.  Encourages practice-evidence linkages.  Facilitates identifying and addressing gaps in existing curriculum.</vt:lpstr>
      <vt:lpstr>PHN Clinical Education ~ Are we encouraging…</vt:lpstr>
      <vt:lpstr>Are we Preparing  Public Health Nursing Leaders  Who will Advocate for Population Health?</vt:lpstr>
      <vt:lpstr>References</vt:lpstr>
      <vt:lpstr>Contact Information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Insights from the Henry Street Consortium Development of a  Competency-Based Public Health Nursing Clinical Manual</dc:title>
  <dc:creator>pmschoon</dc:creator>
  <cp:lastModifiedBy>PATSCHOON</cp:lastModifiedBy>
  <cp:revision>145</cp:revision>
  <dcterms:created xsi:type="dcterms:W3CDTF">2011-06-07T18:38:40Z</dcterms:created>
  <dcterms:modified xsi:type="dcterms:W3CDTF">2011-10-30T14:58:09Z</dcterms:modified>
</cp:coreProperties>
</file>