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16"/>
  </p:notesMasterIdLst>
  <p:sldIdLst>
    <p:sldId id="256" r:id="rId2"/>
    <p:sldId id="257" r:id="rId3"/>
    <p:sldId id="258" r:id="rId4"/>
    <p:sldId id="259" r:id="rId5"/>
    <p:sldId id="260" r:id="rId6"/>
    <p:sldId id="261" r:id="rId7"/>
    <p:sldId id="262" r:id="rId8"/>
    <p:sldId id="263" r:id="rId9"/>
    <p:sldId id="270" r:id="rId10"/>
    <p:sldId id="269" r:id="rId11"/>
    <p:sldId id="267" r:id="rId12"/>
    <p:sldId id="264" r:id="rId13"/>
    <p:sldId id="271"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32" autoAdjust="0"/>
  </p:normalViewPr>
  <p:slideViewPr>
    <p:cSldViewPr>
      <p:cViewPr varScale="1">
        <p:scale>
          <a:sx n="89" d="100"/>
          <a:sy n="89" d="100"/>
        </p:scale>
        <p:origin x="-120" y="-174"/>
      </p:cViewPr>
      <p:guideLst>
        <p:guide orient="horz" pos="2160"/>
        <p:guide pos="2880"/>
      </p:guideLst>
    </p:cSldViewPr>
  </p:slideViewPr>
  <p:notesTextViewPr>
    <p:cViewPr>
      <p:scale>
        <a:sx n="1" d="1"/>
        <a:sy n="1" d="1"/>
      </p:scale>
      <p:origin x="0" y="894"/>
    </p:cViewPr>
  </p:notesTextViewPr>
  <p:sorterViewPr>
    <p:cViewPr>
      <p:scale>
        <a:sx n="100" d="100"/>
        <a:sy n="100" d="100"/>
      </p:scale>
      <p:origin x="0" y="3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2B5C37-AEE9-44E8-BFD6-83DC05698595}" type="datetimeFigureOut">
              <a:rPr lang="en-US" smtClean="0"/>
              <a:t>10/24/2011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06E257-2FF7-402A-9360-CC5FCE186B44}" type="slidenum">
              <a:rPr lang="en-US" smtClean="0"/>
              <a:t>‹#›</a:t>
            </a:fld>
            <a:endParaRPr lang="en-US" dirty="0"/>
          </a:p>
        </p:txBody>
      </p:sp>
    </p:spTree>
    <p:extLst>
      <p:ext uri="{BB962C8B-B14F-4D97-AF65-F5344CB8AC3E}">
        <p14:creationId xmlns:p14="http://schemas.microsoft.com/office/powerpoint/2010/main" val="390015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Kaiser</a:t>
            </a:r>
            <a:r>
              <a:rPr lang="en-US" baseline="0" dirty="0" smtClean="0"/>
              <a:t> Permanente is a large integrated non profit integrated health care system</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2</a:t>
            </a:fld>
            <a:endParaRPr lang="en-US" dirty="0"/>
          </a:p>
        </p:txBody>
      </p:sp>
    </p:spTree>
    <p:extLst>
      <p:ext uri="{BB962C8B-B14F-4D97-AF65-F5344CB8AC3E}">
        <p14:creationId xmlns:p14="http://schemas.microsoft.com/office/powerpoint/2010/main" val="85119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LARC methods have been underutilized (estimated at 5.5% of </a:t>
            </a:r>
            <a:r>
              <a:rPr lang="en-US" dirty="0" err="1" smtClean="0"/>
              <a:t>contracepting</a:t>
            </a:r>
            <a:r>
              <a:rPr lang="en-US" dirty="0" smtClean="0"/>
              <a:t> women</a:t>
            </a:r>
            <a:r>
              <a:rPr lang="en-US" baseline="0" dirty="0" smtClean="0"/>
              <a:t> in 2008, NSFG)</a:t>
            </a:r>
            <a:r>
              <a:rPr lang="en-US" dirty="0" smtClean="0"/>
              <a:t> in the US compared to the rest</a:t>
            </a:r>
            <a:r>
              <a:rPr lang="en-US" baseline="0" dirty="0" smtClean="0"/>
              <a:t> of the developed world (estimated at 14% of married women; </a:t>
            </a:r>
            <a:r>
              <a:rPr lang="en-US" sz="1200" b="0" i="0" u="none" strike="noStrike" kern="1200" baseline="0" dirty="0" smtClean="0">
                <a:solidFill>
                  <a:schemeClr val="tx1"/>
                </a:solidFill>
                <a:latin typeface="+mn-lt"/>
                <a:ea typeface="+mn-ea"/>
                <a:cs typeface="+mn-cs"/>
              </a:rPr>
              <a:t>Family </a:t>
            </a:r>
            <a:r>
              <a:rPr lang="en-US" sz="1200" b="0" i="0" u="none" strike="noStrike" kern="1200" baseline="0" dirty="0" err="1" smtClean="0">
                <a:solidFill>
                  <a:schemeClr val="tx1"/>
                </a:solidFill>
                <a:latin typeface="+mn-lt"/>
                <a:ea typeface="+mn-ea"/>
                <a:cs typeface="+mn-cs"/>
              </a:rPr>
              <a:t>PLanning</a:t>
            </a:r>
            <a:r>
              <a:rPr lang="en-US" sz="1200" b="0" i="0" u="none" strike="noStrike" kern="1200" baseline="0" dirty="0" smtClean="0">
                <a:solidFill>
                  <a:schemeClr val="tx1"/>
                </a:solidFill>
                <a:latin typeface="+mn-lt"/>
                <a:ea typeface="+mn-ea"/>
                <a:cs typeface="+mn-cs"/>
              </a:rPr>
              <a:t> Worldwide, 2008 Data sheet. 2008 Population Reference Bureau</a:t>
            </a:r>
            <a:r>
              <a:rPr lang="en-US" baseline="0" dirty="0" smtClean="0"/>
              <a:t>) but have great potential to reduce the unchanged and unacceptably high unintended pregnancy rates.  Kaiser Permanente in California chose to cover most of the costs of LARC methods for most members starting in 2002 because they are so effective and because IUCs are the most cost-effective of all methods.  Since 2002, the use of LARC methods has grown in the KPNC population among adolescents, young women and adult women.</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3</a:t>
            </a:fld>
            <a:endParaRPr lang="en-US" dirty="0"/>
          </a:p>
        </p:txBody>
      </p:sp>
    </p:spTree>
    <p:extLst>
      <p:ext uri="{BB962C8B-B14F-4D97-AF65-F5344CB8AC3E}">
        <p14:creationId xmlns:p14="http://schemas.microsoft.com/office/powerpoint/2010/main" val="1227105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Hypothesis: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estimate the </a:t>
            </a:r>
            <a:r>
              <a:rPr lang="en-US" sz="1200" kern="1200" dirty="0" smtClean="0">
                <a:solidFill>
                  <a:schemeClr val="tx1"/>
                </a:solidFill>
                <a:effectLst/>
                <a:latin typeface="+mn-lt"/>
                <a:ea typeface="+mn-ea"/>
                <a:cs typeface="+mn-cs"/>
              </a:rPr>
              <a:t>LARC (IUC or SCI) retention </a:t>
            </a:r>
            <a:r>
              <a:rPr lang="en-US" sz="1200" kern="1200" dirty="0" smtClean="0">
                <a:solidFill>
                  <a:schemeClr val="tx1"/>
                </a:solidFill>
                <a:effectLst/>
                <a:latin typeface="+mn-lt"/>
                <a:ea typeface="+mn-ea"/>
                <a:cs typeface="+mn-cs"/>
              </a:rPr>
              <a:t>rate of women who were counseled </a:t>
            </a:r>
            <a:r>
              <a:rPr lang="en-US" sz="1200" kern="1200" dirty="0" smtClean="0">
                <a:solidFill>
                  <a:schemeClr val="tx1"/>
                </a:solidFill>
                <a:effectLst/>
                <a:latin typeface="+mn-lt"/>
                <a:ea typeface="+mn-ea"/>
                <a:cs typeface="+mn-cs"/>
              </a:rPr>
              <a:t>would be </a:t>
            </a:r>
            <a:r>
              <a:rPr lang="en-US" sz="1200" kern="1200" dirty="0" smtClean="0">
                <a:solidFill>
                  <a:schemeClr val="tx1"/>
                </a:solidFill>
                <a:effectLst/>
                <a:latin typeface="+mn-lt"/>
                <a:ea typeface="+mn-ea"/>
                <a:cs typeface="+mn-cs"/>
              </a:rPr>
              <a:t>80% and the retention rate of those who was not counseled </a:t>
            </a:r>
            <a:r>
              <a:rPr lang="en-US" sz="1200" kern="1200" dirty="0" smtClean="0">
                <a:solidFill>
                  <a:schemeClr val="tx1"/>
                </a:solidFill>
                <a:effectLst/>
                <a:latin typeface="+mn-lt"/>
                <a:ea typeface="+mn-ea"/>
                <a:cs typeface="+mn-cs"/>
              </a:rPr>
              <a:t>would be </a:t>
            </a:r>
            <a:r>
              <a:rPr lang="en-US" sz="1200" kern="1200" dirty="0" smtClean="0">
                <a:solidFill>
                  <a:schemeClr val="tx1"/>
                </a:solidFill>
                <a:effectLst/>
                <a:latin typeface="+mn-lt"/>
                <a:ea typeface="+mn-ea"/>
                <a:cs typeface="+mn-cs"/>
              </a:rPr>
              <a:t>65%.  With a significance level (alpha) of 0.05, a 2-tailed chi-square test and 80% power, in order to detect a difference in the retention rate between the two groups (80% and 65%), we </a:t>
            </a:r>
            <a:r>
              <a:rPr lang="en-US" sz="1200" kern="1200" dirty="0" smtClean="0">
                <a:solidFill>
                  <a:schemeClr val="tx1"/>
                </a:solidFill>
                <a:effectLst/>
                <a:latin typeface="+mn-lt"/>
                <a:ea typeface="+mn-ea"/>
                <a:cs typeface="+mn-cs"/>
              </a:rPr>
              <a:t>needed </a:t>
            </a:r>
            <a:r>
              <a:rPr lang="en-US" sz="1200" kern="1200" dirty="0" smtClean="0">
                <a:solidFill>
                  <a:schemeClr val="tx1"/>
                </a:solidFill>
                <a:effectLst/>
                <a:latin typeface="+mn-lt"/>
                <a:ea typeface="+mn-ea"/>
                <a:cs typeface="+mn-cs"/>
              </a:rPr>
              <a:t>a total of 302 patients.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were 13,000 </a:t>
            </a:r>
            <a:r>
              <a:rPr lang="en-US" sz="1200" kern="1200" dirty="0" smtClean="0">
                <a:solidFill>
                  <a:schemeClr val="tx1"/>
                </a:solidFill>
                <a:effectLst/>
                <a:latin typeface="+mn-lt"/>
                <a:ea typeface="+mn-ea"/>
                <a:cs typeface="+mn-cs"/>
              </a:rPr>
              <a:t>IUD insertions and about 1,000 SCI insertions among women 15-34 in 2008 in KPNC.  Therefore, we estimate our cohort would include approximately 2,500-2,800 LARC users in 2007-2008.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the power analysis, we reviewed a random</a:t>
            </a:r>
            <a:r>
              <a:rPr lang="en-US" sz="1200" kern="1200" baseline="0" dirty="0" smtClean="0">
                <a:solidFill>
                  <a:schemeClr val="tx1"/>
                </a:solidFill>
                <a:effectLst/>
                <a:latin typeface="+mn-lt"/>
                <a:ea typeface="+mn-ea"/>
                <a:cs typeface="+mn-cs"/>
              </a:rPr>
              <a:t> sample of </a:t>
            </a:r>
            <a:r>
              <a:rPr lang="en-US" sz="1200" kern="1200" dirty="0" smtClean="0">
                <a:solidFill>
                  <a:schemeClr val="tx1"/>
                </a:solidFill>
                <a:effectLst/>
                <a:latin typeface="+mn-lt"/>
                <a:ea typeface="+mn-ea"/>
                <a:cs typeface="+mn-cs"/>
              </a:rPr>
              <a:t>302 patients stratified by age (15-24 vs. 25-34) and by method (IUD vs. SCI).</a:t>
            </a:r>
          </a:p>
          <a:p>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4</a:t>
            </a:fld>
            <a:endParaRPr lang="en-US" dirty="0"/>
          </a:p>
        </p:txBody>
      </p:sp>
    </p:spTree>
    <p:extLst>
      <p:ext uri="{BB962C8B-B14F-4D97-AF65-F5344CB8AC3E}">
        <p14:creationId xmlns:p14="http://schemas.microsoft.com/office/powerpoint/2010/main" val="242462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Descriptive data analyses </a:t>
            </a:r>
            <a:r>
              <a:rPr lang="en-US" sz="1200" kern="1200" dirty="0" smtClean="0">
                <a:solidFill>
                  <a:schemeClr val="tx1"/>
                </a:solidFill>
                <a:effectLst/>
                <a:latin typeface="+mn-lt"/>
                <a:ea typeface="+mn-ea"/>
                <a:cs typeface="+mn-cs"/>
              </a:rPr>
              <a:t>was followed </a:t>
            </a:r>
            <a:r>
              <a:rPr lang="en-US" sz="1200" kern="1200" dirty="0" smtClean="0">
                <a:solidFill>
                  <a:schemeClr val="tx1"/>
                </a:solidFill>
                <a:effectLst/>
                <a:latin typeface="+mn-lt"/>
                <a:ea typeface="+mn-ea"/>
                <a:cs typeface="+mn-cs"/>
              </a:rPr>
              <a:t>by multivariate analyses.  Numeric variables </a:t>
            </a:r>
            <a:r>
              <a:rPr lang="en-US" sz="1200" kern="1200" dirty="0" smtClean="0">
                <a:solidFill>
                  <a:schemeClr val="tx1"/>
                </a:solidFill>
                <a:effectLst/>
                <a:latin typeface="+mn-lt"/>
                <a:ea typeface="+mn-ea"/>
                <a:cs typeface="+mn-cs"/>
              </a:rPr>
              <a:t>were </a:t>
            </a:r>
            <a:r>
              <a:rPr lang="en-US" sz="1200" kern="1200" dirty="0" smtClean="0">
                <a:solidFill>
                  <a:schemeClr val="tx1"/>
                </a:solidFill>
                <a:effectLst/>
                <a:latin typeface="+mn-lt"/>
                <a:ea typeface="+mn-ea"/>
                <a:cs typeface="+mn-cs"/>
              </a:rPr>
              <a:t>be reported as means, standard deviations, medians, first and third quartiles.  Categorical variables </a:t>
            </a:r>
            <a:r>
              <a:rPr lang="en-US" sz="1200" kern="1200" dirty="0" smtClean="0">
                <a:solidFill>
                  <a:schemeClr val="tx1"/>
                </a:solidFill>
                <a:effectLst/>
                <a:latin typeface="+mn-lt"/>
                <a:ea typeface="+mn-ea"/>
                <a:cs typeface="+mn-cs"/>
              </a:rPr>
              <a:t>were </a:t>
            </a:r>
            <a:r>
              <a:rPr lang="en-US" sz="1200" kern="1200" dirty="0" smtClean="0">
                <a:solidFill>
                  <a:schemeClr val="tx1"/>
                </a:solidFill>
                <a:effectLst/>
                <a:latin typeface="+mn-lt"/>
                <a:ea typeface="+mn-ea"/>
                <a:cs typeface="+mn-cs"/>
              </a:rPr>
              <a:t>reported as counts, percentages and 95% confidence interval.  For the primary outcome, we </a:t>
            </a:r>
            <a:r>
              <a:rPr lang="en-US" sz="1200" kern="1200" dirty="0" smtClean="0">
                <a:solidFill>
                  <a:schemeClr val="tx1"/>
                </a:solidFill>
                <a:effectLst/>
                <a:latin typeface="+mn-lt"/>
                <a:ea typeface="+mn-ea"/>
                <a:cs typeface="+mn-cs"/>
              </a:rPr>
              <a:t>examined </a:t>
            </a:r>
            <a:r>
              <a:rPr lang="en-US" sz="1200" kern="1200" dirty="0" smtClean="0">
                <a:solidFill>
                  <a:schemeClr val="tx1"/>
                </a:solidFill>
                <a:effectLst/>
                <a:latin typeface="+mn-lt"/>
                <a:ea typeface="+mn-ea"/>
                <a:cs typeface="+mn-cs"/>
              </a:rPr>
              <a:t>the association between LARC retention and patients' characteristics (age, race, marital status, BMI, parity, history of abortion,  post-method counseling, and among women 15-19, whether their parent were present).  We will conduct separate analysis for IUD and SCI.  The LARC retention </a:t>
            </a:r>
            <a:r>
              <a:rPr lang="en-US" sz="1200" kern="1200" dirty="0" smtClean="0">
                <a:solidFill>
                  <a:schemeClr val="tx1"/>
                </a:solidFill>
                <a:effectLst/>
                <a:latin typeface="+mn-lt"/>
                <a:ea typeface="+mn-ea"/>
                <a:cs typeface="+mn-cs"/>
              </a:rPr>
              <a:t>was </a:t>
            </a:r>
            <a:r>
              <a:rPr lang="en-US" sz="1200" kern="1200" dirty="0" smtClean="0">
                <a:solidFill>
                  <a:schemeClr val="tx1"/>
                </a:solidFill>
                <a:effectLst/>
                <a:latin typeface="+mn-lt"/>
                <a:ea typeface="+mn-ea"/>
                <a:cs typeface="+mn-cs"/>
              </a:rPr>
              <a:t>defined as at least one year of use.  We </a:t>
            </a:r>
            <a:r>
              <a:rPr lang="en-US" sz="1200" kern="1200" dirty="0" smtClean="0">
                <a:solidFill>
                  <a:schemeClr val="tx1"/>
                </a:solidFill>
                <a:effectLst/>
                <a:latin typeface="+mn-lt"/>
                <a:ea typeface="+mn-ea"/>
                <a:cs typeface="+mn-cs"/>
              </a:rPr>
              <a:t>categorized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age </a:t>
            </a:r>
            <a:r>
              <a:rPr lang="en-US" sz="1200" kern="1200" dirty="0" smtClean="0">
                <a:solidFill>
                  <a:schemeClr val="tx1"/>
                </a:solidFill>
                <a:effectLst/>
                <a:latin typeface="+mn-lt"/>
                <a:ea typeface="+mn-ea"/>
                <a:cs typeface="+mn-cs"/>
              </a:rPr>
              <a:t>in two ways: 1) 15-24 vs. 25-34 and 2) 15-19, 20-24, 25-29, 30-34.  For the secondary outcomes, we </a:t>
            </a:r>
            <a:r>
              <a:rPr lang="en-US" sz="1200" kern="1200" dirty="0" smtClean="0">
                <a:solidFill>
                  <a:schemeClr val="tx1"/>
                </a:solidFill>
                <a:effectLst/>
                <a:latin typeface="+mn-lt"/>
                <a:ea typeface="+mn-ea"/>
                <a:cs typeface="+mn-cs"/>
              </a:rPr>
              <a:t>examined </a:t>
            </a:r>
            <a:r>
              <a:rPr lang="en-US" sz="1200" kern="1200" dirty="0" smtClean="0">
                <a:solidFill>
                  <a:schemeClr val="tx1"/>
                </a:solidFill>
                <a:effectLst/>
                <a:latin typeface="+mn-lt"/>
                <a:ea typeface="+mn-ea"/>
                <a:cs typeface="+mn-cs"/>
              </a:rPr>
              <a:t>the associations between the LARC related complications and patients' characteristics. </a:t>
            </a:r>
            <a:r>
              <a:rPr lang="en-US" sz="1200" kern="1200" dirty="0" smtClean="0">
                <a:solidFill>
                  <a:schemeClr val="tx1"/>
                </a:solidFill>
                <a:effectLst/>
                <a:latin typeface="+mn-lt"/>
                <a:ea typeface="+mn-ea"/>
                <a:cs typeface="+mn-cs"/>
              </a:rPr>
              <a:t>Multiple </a:t>
            </a:r>
            <a:r>
              <a:rPr lang="en-US" sz="1200" kern="1200" dirty="0" smtClean="0">
                <a:solidFill>
                  <a:schemeClr val="tx1"/>
                </a:solidFill>
                <a:effectLst/>
                <a:latin typeface="+mn-lt"/>
                <a:ea typeface="+mn-ea"/>
                <a:cs typeface="+mn-cs"/>
              </a:rPr>
              <a:t>comparisons </a:t>
            </a:r>
            <a:r>
              <a:rPr lang="en-US" sz="1200" kern="1200" dirty="0" smtClean="0">
                <a:solidFill>
                  <a:schemeClr val="tx1"/>
                </a:solidFill>
                <a:effectLst/>
                <a:latin typeface="+mn-lt"/>
                <a:ea typeface="+mn-ea"/>
                <a:cs typeface="+mn-cs"/>
              </a:rPr>
              <a:t>were </a:t>
            </a:r>
            <a:r>
              <a:rPr lang="en-US" sz="1200" kern="1200" dirty="0" smtClean="0">
                <a:solidFill>
                  <a:schemeClr val="tx1"/>
                </a:solidFill>
                <a:effectLst/>
                <a:latin typeface="+mn-lt"/>
                <a:ea typeface="+mn-ea"/>
                <a:cs typeface="+mn-cs"/>
              </a:rPr>
              <a:t>carried out using the Duncan’s </a:t>
            </a:r>
            <a:r>
              <a:rPr lang="en-US" sz="1200" kern="1200" dirty="0" smtClean="0">
                <a:solidFill>
                  <a:schemeClr val="tx1"/>
                </a:solidFill>
                <a:effectLst/>
                <a:latin typeface="+mn-lt"/>
                <a:ea typeface="+mn-ea"/>
                <a:cs typeface="+mn-cs"/>
              </a:rPr>
              <a:t>method or </a:t>
            </a:r>
            <a:r>
              <a:rPr lang="en-US" sz="1200" kern="1200" dirty="0" err="1" smtClean="0">
                <a:solidFill>
                  <a:schemeClr val="tx1"/>
                </a:solidFill>
                <a:effectLst/>
                <a:latin typeface="+mn-lt"/>
                <a:ea typeface="+mn-ea"/>
                <a:cs typeface="+mn-cs"/>
              </a:rPr>
              <a:t>Multest</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Chi-square tests </a:t>
            </a:r>
            <a:r>
              <a:rPr lang="en-US" sz="1200" kern="1200" dirty="0" smtClean="0">
                <a:solidFill>
                  <a:schemeClr val="tx1"/>
                </a:solidFill>
                <a:effectLst/>
                <a:latin typeface="+mn-lt"/>
                <a:ea typeface="+mn-ea"/>
                <a:cs typeface="+mn-cs"/>
              </a:rPr>
              <a:t>or Fisher exact were </a:t>
            </a:r>
            <a:r>
              <a:rPr lang="en-US" sz="1200" kern="1200" dirty="0" smtClean="0">
                <a:solidFill>
                  <a:schemeClr val="tx1"/>
                </a:solidFill>
                <a:effectLst/>
                <a:latin typeface="+mn-lt"/>
                <a:ea typeface="+mn-ea"/>
                <a:cs typeface="+mn-cs"/>
              </a:rPr>
              <a:t>used for categorical variables.  Finally, we </a:t>
            </a:r>
            <a:r>
              <a:rPr lang="en-US" sz="1200" kern="1200" dirty="0" smtClean="0">
                <a:solidFill>
                  <a:schemeClr val="tx1"/>
                </a:solidFill>
                <a:effectLst/>
                <a:latin typeface="+mn-lt"/>
                <a:ea typeface="+mn-ea"/>
                <a:cs typeface="+mn-cs"/>
              </a:rPr>
              <a:t>conducted multivariable </a:t>
            </a:r>
            <a:r>
              <a:rPr lang="en-US" sz="1200" kern="1200" dirty="0" smtClean="0">
                <a:solidFill>
                  <a:schemeClr val="tx1"/>
                </a:solidFill>
                <a:effectLst/>
                <a:latin typeface="+mn-lt"/>
                <a:ea typeface="+mn-ea"/>
                <a:cs typeface="+mn-cs"/>
              </a:rPr>
              <a:t>analyses to assess the statistical associations between LARC retention and patients' </a:t>
            </a:r>
            <a:r>
              <a:rPr lang="en-US" sz="1200" kern="1200" dirty="0" smtClean="0">
                <a:solidFill>
                  <a:schemeClr val="tx1"/>
                </a:solidFill>
                <a:effectLst/>
                <a:latin typeface="+mn-lt"/>
                <a:ea typeface="+mn-ea"/>
                <a:cs typeface="+mn-cs"/>
              </a:rPr>
              <a:t>characteristics.  </a:t>
            </a:r>
            <a:r>
              <a:rPr lang="en-US" sz="1200" kern="1200" dirty="0" smtClean="0">
                <a:solidFill>
                  <a:schemeClr val="tx1"/>
                </a:solidFill>
                <a:effectLst/>
                <a:latin typeface="+mn-lt"/>
                <a:ea typeface="+mn-ea"/>
                <a:cs typeface="+mn-cs"/>
              </a:rPr>
              <a:t>We </a:t>
            </a:r>
            <a:r>
              <a:rPr lang="en-US" sz="1200" kern="1200" dirty="0" smtClean="0">
                <a:solidFill>
                  <a:schemeClr val="tx1"/>
                </a:solidFill>
                <a:effectLst/>
                <a:latin typeface="+mn-lt"/>
                <a:ea typeface="+mn-ea"/>
                <a:cs typeface="+mn-cs"/>
              </a:rPr>
              <a:t>conducted </a:t>
            </a:r>
            <a:r>
              <a:rPr lang="en-US" sz="1200" kern="1200" dirty="0" smtClean="0">
                <a:solidFill>
                  <a:schemeClr val="tx1"/>
                </a:solidFill>
                <a:effectLst/>
                <a:latin typeface="+mn-lt"/>
                <a:ea typeface="+mn-ea"/>
                <a:cs typeface="+mn-cs"/>
              </a:rPr>
              <a:t>separate logistic regression analysis for IUD and SCI.  Odds ratios and 95% CIs </a:t>
            </a:r>
            <a:r>
              <a:rPr lang="en-US" sz="1200" kern="1200" dirty="0" smtClean="0">
                <a:solidFill>
                  <a:schemeClr val="tx1"/>
                </a:solidFill>
                <a:effectLst/>
                <a:latin typeface="+mn-lt"/>
                <a:ea typeface="+mn-ea"/>
                <a:cs typeface="+mn-cs"/>
              </a:rPr>
              <a:t>were </a:t>
            </a:r>
            <a:r>
              <a:rPr lang="en-US" sz="1200" kern="1200" dirty="0" smtClean="0">
                <a:solidFill>
                  <a:schemeClr val="tx1"/>
                </a:solidFill>
                <a:effectLst/>
                <a:latin typeface="+mn-lt"/>
                <a:ea typeface="+mn-ea"/>
                <a:cs typeface="+mn-cs"/>
              </a:rPr>
              <a:t>reported.  All </a:t>
            </a:r>
            <a:r>
              <a:rPr lang="en-US" sz="1200" kern="1200" smtClean="0">
                <a:solidFill>
                  <a:schemeClr val="tx1"/>
                </a:solidFill>
                <a:effectLst/>
                <a:latin typeface="+mn-lt"/>
                <a:ea typeface="+mn-ea"/>
                <a:cs typeface="+mn-cs"/>
              </a:rPr>
              <a:t>analyses </a:t>
            </a:r>
            <a:r>
              <a:rPr lang="en-US" sz="1200" kern="1200" smtClean="0">
                <a:solidFill>
                  <a:schemeClr val="tx1"/>
                </a:solidFill>
                <a:effectLst/>
                <a:latin typeface="+mn-lt"/>
                <a:ea typeface="+mn-ea"/>
                <a:cs typeface="+mn-cs"/>
              </a:rPr>
              <a:t>was performed </a:t>
            </a:r>
            <a:r>
              <a:rPr lang="en-US" sz="1200" kern="1200" dirty="0" smtClean="0">
                <a:solidFill>
                  <a:schemeClr val="tx1"/>
                </a:solidFill>
                <a:effectLst/>
                <a:latin typeface="+mn-lt"/>
                <a:ea typeface="+mn-ea"/>
                <a:cs typeface="+mn-cs"/>
              </a:rPr>
              <a:t>using SAS software version 9.13 (SAS institute Inc., Cary NC), and a 2-sided p value of less than .05 was considered significant.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5</a:t>
            </a:fld>
            <a:endParaRPr lang="en-US" dirty="0"/>
          </a:p>
        </p:txBody>
      </p:sp>
    </p:spTree>
    <p:extLst>
      <p:ext uri="{BB962C8B-B14F-4D97-AF65-F5344CB8AC3E}">
        <p14:creationId xmlns:p14="http://schemas.microsoft.com/office/powerpoint/2010/main" val="1453908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6</a:t>
            </a:fld>
            <a:endParaRPr lang="en-US" dirty="0"/>
          </a:p>
        </p:txBody>
      </p:sp>
    </p:spTree>
    <p:extLst>
      <p:ext uri="{BB962C8B-B14F-4D97-AF65-F5344CB8AC3E}">
        <p14:creationId xmlns:p14="http://schemas.microsoft.com/office/powerpoint/2010/main" val="3808401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no statistically</a:t>
            </a:r>
            <a:r>
              <a:rPr lang="en-US" baseline="0" dirty="0" smtClean="0"/>
              <a:t> significant differences in early LARC removal by age, race, living situation or marital status, gravidity or parity or BMI.</a:t>
            </a:r>
          </a:p>
          <a:p>
            <a:r>
              <a:rPr lang="en-US" baseline="0" dirty="0" smtClean="0"/>
              <a:t>Note*: SCI users of lower BMI (&lt; 25) were more likely to have early removal compared to overweight or obese users (</a:t>
            </a:r>
            <a:r>
              <a:rPr lang="en-US" u="sng" baseline="0" dirty="0" smtClean="0"/>
              <a:t>&gt; </a:t>
            </a:r>
            <a:r>
              <a:rPr lang="en-US" u="none" baseline="0" dirty="0" smtClean="0"/>
              <a:t>25) but it was not statistically significant.  We have found this to be the case in another larger SCI user study as well.</a:t>
            </a:r>
            <a:endParaRPr lang="en-US" u="none" dirty="0"/>
          </a:p>
        </p:txBody>
      </p:sp>
      <p:sp>
        <p:nvSpPr>
          <p:cNvPr id="4" name="Slide Number Placeholder 3"/>
          <p:cNvSpPr>
            <a:spLocks noGrp="1"/>
          </p:cNvSpPr>
          <p:nvPr>
            <p:ph type="sldNum" sz="quarter" idx="10"/>
          </p:nvPr>
        </p:nvSpPr>
        <p:spPr/>
        <p:txBody>
          <a:bodyPr/>
          <a:lstStyle/>
          <a:p>
            <a:fld id="{6206E257-2FF7-402A-9360-CC5FCE186B44}" type="slidenum">
              <a:rPr lang="en-US" smtClean="0"/>
              <a:t>8</a:t>
            </a:fld>
            <a:endParaRPr lang="en-US" dirty="0"/>
          </a:p>
        </p:txBody>
      </p:sp>
    </p:spTree>
    <p:extLst>
      <p:ext uri="{BB962C8B-B14F-4D97-AF65-F5344CB8AC3E}">
        <p14:creationId xmlns:p14="http://schemas.microsoft.com/office/powerpoint/2010/main" val="62452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a:t>
            </a:r>
            <a:r>
              <a:rPr lang="en-US" baseline="0" dirty="0" smtClean="0"/>
              <a:t> users had significantly higher early LARC removal rates compared to IUC users.  There were no statistically significant differences in early removal between age groups in each LARC type or between each IUC type.</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9</a:t>
            </a:fld>
            <a:endParaRPr lang="en-US" dirty="0"/>
          </a:p>
        </p:txBody>
      </p:sp>
    </p:spTree>
    <p:extLst>
      <p:ext uri="{BB962C8B-B14F-4D97-AF65-F5344CB8AC3E}">
        <p14:creationId xmlns:p14="http://schemas.microsoft.com/office/powerpoint/2010/main" val="3946137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Unscheduled</a:t>
            </a:r>
            <a:r>
              <a:rPr lang="en-US" baseline="0" dirty="0" smtClean="0"/>
              <a:t> or unacceptable b</a:t>
            </a:r>
            <a:r>
              <a:rPr lang="en-US" dirty="0" smtClean="0"/>
              <a:t>leeding was the predominant</a:t>
            </a:r>
            <a:r>
              <a:rPr lang="en-US" baseline="0" dirty="0" smtClean="0"/>
              <a:t> reported complaint that was documented in the medical records of the LARC users and was significantly associated with early LARC removal, regardless of age in 2 of the 3 time periods.  </a:t>
            </a:r>
          </a:p>
          <a:p>
            <a:endParaRPr lang="en-US" baseline="0" dirty="0" smtClean="0"/>
          </a:p>
          <a:p>
            <a:r>
              <a:rPr lang="en-US" baseline="0" dirty="0" smtClean="0"/>
              <a:t>Pain at LARC insertion site, dysmenorrhea or pelvic pain was not significantly associated with LARC removal in any specific time period, but when all time periods were combined, it was.  </a:t>
            </a:r>
          </a:p>
          <a:p>
            <a:r>
              <a:rPr lang="en-US" baseline="0" dirty="0" smtClean="0"/>
              <a:t>Amenorrhea was not significantly associated with early LARC removal in any of the 3 time periods or when all were combined.</a:t>
            </a:r>
          </a:p>
          <a:p>
            <a:r>
              <a:rPr lang="en-US" baseline="0" dirty="0" smtClean="0"/>
              <a:t>“Other” complaints included </a:t>
            </a:r>
            <a:r>
              <a:rPr lang="en-US" sz="1200" dirty="0" smtClean="0"/>
              <a:t>headaches, weight gain, mood changes or depression</a:t>
            </a:r>
            <a:r>
              <a:rPr lang="en-US" sz="1200" baseline="0" dirty="0" smtClean="0"/>
              <a:t> but individually, none of these complaints were significantly associated with early LARC removal.</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10</a:t>
            </a:fld>
            <a:endParaRPr lang="en-US" dirty="0"/>
          </a:p>
        </p:txBody>
      </p:sp>
    </p:spTree>
    <p:extLst>
      <p:ext uri="{BB962C8B-B14F-4D97-AF65-F5344CB8AC3E}">
        <p14:creationId xmlns:p14="http://schemas.microsoft.com/office/powerpoint/2010/main" val="642642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Retention</a:t>
            </a:r>
            <a:r>
              <a:rPr lang="en-US" baseline="0" dirty="0" smtClean="0"/>
              <a:t> counseling and follow-up plan included advise such as </a:t>
            </a:r>
            <a:r>
              <a:rPr lang="en-US" baseline="0" dirty="0" smtClean="0"/>
              <a:t>“if </a:t>
            </a:r>
            <a:r>
              <a:rPr lang="en-US" baseline="0" dirty="0" smtClean="0"/>
              <a:t>the problem persists contact me and I will remove LARC </a:t>
            </a:r>
            <a:r>
              <a:rPr lang="en-US" baseline="0" dirty="0" smtClean="0"/>
              <a:t>method”</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11</a:t>
            </a:fld>
            <a:endParaRPr lang="en-US" dirty="0"/>
          </a:p>
        </p:txBody>
      </p:sp>
    </p:spTree>
    <p:extLst>
      <p:ext uri="{BB962C8B-B14F-4D97-AF65-F5344CB8AC3E}">
        <p14:creationId xmlns:p14="http://schemas.microsoft.com/office/powerpoint/2010/main" val="188760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all removals within 12 months, IUCs tended</a:t>
            </a:r>
            <a:r>
              <a:rPr lang="en-US" baseline="0" dirty="0" smtClean="0"/>
              <a:t> to be removed within the first 3 months and SCI in the last 7-12 months. (p=.04)  This was true of retention counseling as well.</a:t>
            </a:r>
          </a:p>
          <a:p>
            <a:r>
              <a:rPr lang="en-US" b="1" baseline="0" dirty="0" smtClean="0"/>
              <a:t>Compared to SCI users, Cu-T IUC users were 62% less likely  and LNG IUC users were 72% less likely to have LARC removal within 12 months</a:t>
            </a:r>
          </a:p>
          <a:p>
            <a:r>
              <a:rPr lang="en-US" b="1" baseline="0" dirty="0" smtClean="0"/>
              <a:t>LARC users with reported bleeding or pain were 3 times more likely to have LARC removal within 12 months.</a:t>
            </a:r>
          </a:p>
          <a:p>
            <a:r>
              <a:rPr lang="en-US" b="1" baseline="0" dirty="0" smtClean="0"/>
              <a:t>BMI and age were not significant predictors of LARC removal within 12 months.</a:t>
            </a:r>
          </a:p>
          <a:p>
            <a:r>
              <a:rPr lang="en-US" baseline="0" dirty="0" smtClean="0"/>
              <a:t>Note; we also ran the regression looking at age as continuous variable and there was no sig diff.  We also ran regressions looking at LARC </a:t>
            </a:r>
            <a:r>
              <a:rPr lang="en-US" baseline="0" dirty="0" smtClean="0"/>
              <a:t>retention rather than early removal and found similar results.</a:t>
            </a:r>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12</a:t>
            </a:fld>
            <a:endParaRPr lang="en-US" dirty="0"/>
          </a:p>
        </p:txBody>
      </p:sp>
    </p:spTree>
    <p:extLst>
      <p:ext uri="{BB962C8B-B14F-4D97-AF65-F5344CB8AC3E}">
        <p14:creationId xmlns:p14="http://schemas.microsoft.com/office/powerpoint/2010/main" val="3219850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06E257-2FF7-402A-9360-CC5FCE186B44}" type="slidenum">
              <a:rPr lang="en-US" smtClean="0"/>
              <a:t>14</a:t>
            </a:fld>
            <a:endParaRPr lang="en-US" dirty="0"/>
          </a:p>
        </p:txBody>
      </p:sp>
    </p:spTree>
    <p:extLst>
      <p:ext uri="{BB962C8B-B14F-4D97-AF65-F5344CB8AC3E}">
        <p14:creationId xmlns:p14="http://schemas.microsoft.com/office/powerpoint/2010/main" val="4199692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59DE6EB8-52AB-45EA-A660-3E1EBFA72987}" type="slidenum">
              <a:rPr lang="en-US" smtClean="0"/>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9DE6EB8-52AB-45EA-A660-3E1EBFA72987}" type="slidenum">
              <a:rPr lang="en-US" smtClean="0"/>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59DE6EB8-52AB-45EA-A660-3E1EBFA72987}" type="slidenum">
              <a:rPr lang="en-US" smtClean="0"/>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0EAB0777-4C60-462E-A92C-CDAFD498799C}" type="datetimeFigureOut">
              <a:rPr lang="en-US" smtClean="0"/>
              <a:t>10/24/2011</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AB0777-4C60-462E-A92C-CDAFD498799C}" type="datetimeFigureOut">
              <a:rPr lang="en-US" smtClean="0"/>
              <a:t>10/24/2011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9DE6EB8-52AB-45EA-A660-3E1EBFA7298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0EAB0777-4C60-462E-A92C-CDAFD498799C}" type="datetimeFigureOut">
              <a:rPr lang="en-US" smtClean="0"/>
              <a:t>10/24/2011</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9DE6EB8-52AB-45EA-A660-3E1EBFA7298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healthypeople.gov/2020/topicsobjectives2020/objectiveslist.aspx?topicId=1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143000"/>
            <a:ext cx="7772400" cy="1975104"/>
          </a:xfrm>
        </p:spPr>
        <p:txBody>
          <a:bodyPr>
            <a:noAutofit/>
          </a:bodyPr>
          <a:lstStyle/>
          <a:p>
            <a:r>
              <a:rPr lang="en-US" sz="3200" dirty="0" smtClean="0"/>
              <a:t>Factors Predicting LARC Continuation in Adolescent/Young Adults vs. Adult Women</a:t>
            </a:r>
            <a:endParaRPr lang="en-US" sz="3200" dirty="0"/>
          </a:p>
        </p:txBody>
      </p:sp>
      <p:sp>
        <p:nvSpPr>
          <p:cNvPr id="3" name="Subtitle 2"/>
          <p:cNvSpPr>
            <a:spLocks noGrp="1"/>
          </p:cNvSpPr>
          <p:nvPr>
            <p:ph type="subTitle" idx="1"/>
          </p:nvPr>
        </p:nvSpPr>
        <p:spPr/>
        <p:txBody>
          <a:bodyPr>
            <a:normAutofit/>
          </a:bodyPr>
          <a:lstStyle/>
          <a:p>
            <a:pPr algn="r"/>
            <a:r>
              <a:rPr lang="en-US" dirty="0" smtClean="0"/>
              <a:t>Debbie Postlethwaite RNP, MPH</a:t>
            </a:r>
          </a:p>
          <a:p>
            <a:pPr algn="r"/>
            <a:r>
              <a:rPr lang="en-US" dirty="0" smtClean="0"/>
              <a:t>Adekemi Ogultala, MD</a:t>
            </a:r>
          </a:p>
          <a:p>
            <a:pPr algn="r"/>
            <a:r>
              <a:rPr lang="en-US" dirty="0" smtClean="0"/>
              <a:t>Maqdooda Merchant MSc, MA</a:t>
            </a:r>
            <a:endParaRPr lang="en-US" dirty="0"/>
          </a:p>
        </p:txBody>
      </p:sp>
    </p:spTree>
    <p:extLst>
      <p:ext uri="{BB962C8B-B14F-4D97-AF65-F5344CB8AC3E}">
        <p14:creationId xmlns:p14="http://schemas.microsoft.com/office/powerpoint/2010/main" val="3058461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Presenter Disclosure</a:t>
            </a:r>
            <a:endParaRPr lang="en-US" dirty="0"/>
          </a:p>
        </p:txBody>
      </p:sp>
      <p:sp>
        <p:nvSpPr>
          <p:cNvPr id="3" name="Content Placeholder 2"/>
          <p:cNvSpPr>
            <a:spLocks noGrp="1"/>
          </p:cNvSpPr>
          <p:nvPr>
            <p:ph idx="1"/>
          </p:nvPr>
        </p:nvSpPr>
        <p:spPr>
          <a:xfrm>
            <a:off x="457200" y="1783560"/>
            <a:ext cx="8534400" cy="4572000"/>
          </a:xfrm>
        </p:spPr>
        <p:txBody>
          <a:bodyPr>
            <a:normAutofit/>
          </a:bodyPr>
          <a:lstStyle/>
          <a:p>
            <a:r>
              <a:rPr lang="en-US" dirty="0" smtClean="0"/>
              <a:t>Presenter: Debbie Postlethwaite RNP, MPH</a:t>
            </a:r>
          </a:p>
          <a:p>
            <a:pPr marL="68580" indent="0" algn="ctr">
              <a:buNone/>
            </a:pPr>
            <a:endParaRPr lang="en-US" dirty="0" smtClean="0"/>
          </a:p>
          <a:p>
            <a:pPr marL="68580" indent="0" algn="ctr">
              <a:buNone/>
            </a:pPr>
            <a:r>
              <a:rPr lang="en-US" dirty="0" smtClean="0"/>
              <a:t>No Relationships to Disclose</a:t>
            </a:r>
          </a:p>
          <a:p>
            <a:pPr marL="68580" indent="0">
              <a:buNone/>
            </a:pPr>
            <a:endParaRPr lang="en-US" dirty="0"/>
          </a:p>
          <a:p>
            <a:pPr marL="68580" indent="0">
              <a:buNone/>
            </a:pPr>
            <a:endParaRPr lang="en-US" dirty="0" smtClean="0"/>
          </a:p>
          <a:p>
            <a:pPr marL="68580" indent="0">
              <a:buNone/>
            </a:pPr>
            <a:r>
              <a:rPr lang="en-US" dirty="0" smtClean="0"/>
              <a:t>This study was funded by:</a:t>
            </a:r>
          </a:p>
          <a:p>
            <a:pPr marL="68580" indent="0">
              <a:buNone/>
            </a:pPr>
            <a:r>
              <a:rPr lang="en-US" dirty="0" smtClean="0"/>
              <a:t>Kaiser Permanente Community Benefits Program</a:t>
            </a:r>
            <a:endParaRPr lang="en-US" dirty="0"/>
          </a:p>
        </p:txBody>
      </p:sp>
    </p:spTree>
    <p:extLst>
      <p:ext uri="{BB962C8B-B14F-4D97-AF65-F5344CB8AC3E}">
        <p14:creationId xmlns:p14="http://schemas.microsoft.com/office/powerpoint/2010/main" val="1855111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609600" y="1371600"/>
            <a:ext cx="8305800" cy="5029200"/>
          </a:xfrm>
        </p:spPr>
        <p:txBody>
          <a:bodyPr>
            <a:normAutofit fontScale="85000" lnSpcReduction="20000"/>
          </a:bodyPr>
          <a:lstStyle/>
          <a:p>
            <a:r>
              <a:rPr lang="en-US" dirty="0" smtClean="0"/>
              <a:t>Long Acting Reversible Contraception (LARC)</a:t>
            </a:r>
          </a:p>
          <a:p>
            <a:pPr lvl="1"/>
            <a:r>
              <a:rPr lang="en-US" dirty="0" smtClean="0"/>
              <a:t>IUC: Levonorgestrel 20 and Copper-T 380 A </a:t>
            </a:r>
          </a:p>
          <a:p>
            <a:pPr lvl="1"/>
            <a:r>
              <a:rPr lang="en-US" dirty="0" smtClean="0"/>
              <a:t>SCI: Etonogestrel Subdermal Contraceptive Implant</a:t>
            </a:r>
            <a:br>
              <a:rPr lang="en-US" dirty="0" smtClean="0"/>
            </a:br>
            <a:endParaRPr lang="en-US" dirty="0" smtClean="0"/>
          </a:p>
          <a:p>
            <a:pPr lvl="1"/>
            <a:r>
              <a:rPr lang="en-US" dirty="0" smtClean="0"/>
              <a:t>49% of US pregnancies have remained unintended since 1995</a:t>
            </a:r>
            <a:r>
              <a:rPr lang="en-US" baseline="30000" dirty="0" smtClean="0"/>
              <a:t>1</a:t>
            </a:r>
          </a:p>
          <a:p>
            <a:pPr lvl="1"/>
            <a:r>
              <a:rPr lang="en-US" dirty="0" smtClean="0"/>
              <a:t>Healthy People 2020 goal: 56% planned pregnancies</a:t>
            </a:r>
            <a:r>
              <a:rPr lang="en-US" baseline="30000" dirty="0" smtClean="0"/>
              <a:t>1</a:t>
            </a:r>
          </a:p>
          <a:p>
            <a:pPr lvl="1"/>
            <a:r>
              <a:rPr lang="en-US" dirty="0" smtClean="0"/>
              <a:t>IUC: most cost-effective LARC within 12 months of use</a:t>
            </a:r>
            <a:r>
              <a:rPr lang="en-US" baseline="30000" dirty="0" smtClean="0"/>
              <a:t>2</a:t>
            </a:r>
          </a:p>
          <a:p>
            <a:pPr lvl="1"/>
            <a:r>
              <a:rPr lang="en-US" dirty="0" smtClean="0"/>
              <a:t>SCI: lowest  failure rate (0.05%) within 12 months</a:t>
            </a:r>
            <a:r>
              <a:rPr lang="en-US" baseline="30000" dirty="0" smtClean="0"/>
              <a:t>2,3</a:t>
            </a:r>
          </a:p>
          <a:p>
            <a:pPr lvl="1"/>
            <a:endParaRPr lang="en-US" dirty="0" smtClean="0"/>
          </a:p>
          <a:p>
            <a:pPr lvl="1"/>
            <a:r>
              <a:rPr lang="en-US" dirty="0" smtClean="0"/>
              <a:t>ACOG supports the use </a:t>
            </a:r>
            <a:r>
              <a:rPr lang="en-US" dirty="0"/>
              <a:t>of LARC in adolescent and young </a:t>
            </a:r>
            <a:r>
              <a:rPr lang="en-US" dirty="0" smtClean="0"/>
              <a:t>women</a:t>
            </a:r>
            <a:r>
              <a:rPr lang="en-US" baseline="30000" dirty="0" smtClean="0"/>
              <a:t>4</a:t>
            </a:r>
            <a:br>
              <a:rPr lang="en-US" baseline="30000" dirty="0" smtClean="0"/>
            </a:br>
            <a:endParaRPr lang="en-US" baseline="30000" dirty="0"/>
          </a:p>
          <a:p>
            <a:pPr marL="448056" lvl="1" indent="0">
              <a:buNone/>
            </a:pPr>
            <a:r>
              <a:rPr lang="en-US" sz="1300" dirty="0" smtClean="0"/>
              <a:t>1</a:t>
            </a:r>
            <a:r>
              <a:rPr lang="en-US" sz="1300" dirty="0"/>
              <a:t>. </a:t>
            </a:r>
            <a:r>
              <a:rPr lang="en-US" sz="1200" dirty="0"/>
              <a:t>U.S. Department of Health and Human Services. Office of Disease Prevention and Health Promotion. Healthy People 2020. Washington, DC. Available at </a:t>
            </a:r>
            <a:r>
              <a:rPr lang="en-US" sz="1200" dirty="0">
                <a:hlinkClick r:id="rId3"/>
              </a:rPr>
              <a:t>http://www.healthypeople.gov/2020/topicsobjectives2020/objectiveslist.aspx?topicId=13</a:t>
            </a:r>
            <a:r>
              <a:rPr lang="en-US" sz="1200" dirty="0"/>
              <a:t> (accessed 9/30/2011</a:t>
            </a:r>
            <a:r>
              <a:rPr lang="en-US" sz="1200" dirty="0" smtClean="0"/>
              <a:t>)</a:t>
            </a:r>
          </a:p>
          <a:p>
            <a:pPr marL="448056" lvl="1" indent="0">
              <a:buNone/>
            </a:pPr>
            <a:r>
              <a:rPr lang="en-US" sz="1200" dirty="0" smtClean="0"/>
              <a:t>2. </a:t>
            </a:r>
            <a:r>
              <a:rPr lang="en-US" sz="1100" dirty="0"/>
              <a:t>Trussell J, </a:t>
            </a:r>
            <a:r>
              <a:rPr lang="en-US" sz="1100" dirty="0" err="1"/>
              <a:t>Lalla</a:t>
            </a:r>
            <a:r>
              <a:rPr lang="en-US" sz="1100" dirty="0"/>
              <a:t> AM, </a:t>
            </a:r>
            <a:r>
              <a:rPr lang="en-US" sz="1100" dirty="0" err="1"/>
              <a:t>DoanQV</a:t>
            </a:r>
            <a:r>
              <a:rPr lang="en-US" sz="1100" dirty="0"/>
              <a:t>, et al. Cost effectiveness of contraceptives in the United States. Contraception, 2009, 79: 5-14</a:t>
            </a:r>
            <a:r>
              <a:rPr lang="en-US" sz="1100" dirty="0" smtClean="0"/>
              <a:t>.</a:t>
            </a:r>
          </a:p>
          <a:p>
            <a:pPr marL="448056" lvl="1" indent="0">
              <a:buNone/>
            </a:pPr>
            <a:r>
              <a:rPr lang="en-US" sz="1100" dirty="0" smtClean="0"/>
              <a:t>3. </a:t>
            </a:r>
            <a:r>
              <a:rPr lang="en-US" sz="1100" dirty="0" err="1" smtClean="0"/>
              <a:t>Trussell</a:t>
            </a:r>
            <a:r>
              <a:rPr lang="en-US" sz="1100" dirty="0" smtClean="0"/>
              <a:t> J. Contraceptive Failures in the United States. Contraception, 2011; 83: 397-404.</a:t>
            </a:r>
          </a:p>
          <a:p>
            <a:pPr marL="448056" lvl="1" indent="0">
              <a:buNone/>
            </a:pPr>
            <a:r>
              <a:rPr lang="en-US" sz="1100" dirty="0" smtClean="0"/>
              <a:t>4. Long-Acting Reversible Contraception: Implants and Intrauterine Devices . ACOG Practice Bulletin, Clinical Management Guidelines for Obstetricians-Gynecologists, 121; Obstetrics and Gynecology 2011 (118), 1: 184-196.</a:t>
            </a:r>
            <a:endParaRPr lang="en-US" sz="1100" dirty="0"/>
          </a:p>
          <a:p>
            <a:pPr lvl="1"/>
            <a:endParaRPr lang="en-US" sz="1200" dirty="0"/>
          </a:p>
        </p:txBody>
      </p:sp>
    </p:spTree>
    <p:extLst>
      <p:ext uri="{BB962C8B-B14F-4D97-AF65-F5344CB8AC3E}">
        <p14:creationId xmlns:p14="http://schemas.microsoft.com/office/powerpoint/2010/main" val="54940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24800" cy="914400"/>
          </a:xfrm>
        </p:spPr>
        <p:txBody>
          <a:bodyPr/>
          <a:lstStyle/>
          <a:p>
            <a:r>
              <a:rPr lang="en-US" sz="3600" dirty="0" smtClean="0"/>
              <a:t>Research Question</a:t>
            </a:r>
            <a:endParaRPr lang="en-US" sz="3600" dirty="0"/>
          </a:p>
        </p:txBody>
      </p:sp>
      <p:sp>
        <p:nvSpPr>
          <p:cNvPr id="3" name="Content Placeholder 2"/>
          <p:cNvSpPr>
            <a:spLocks noGrp="1"/>
          </p:cNvSpPr>
          <p:nvPr>
            <p:ph idx="1"/>
          </p:nvPr>
        </p:nvSpPr>
        <p:spPr>
          <a:xfrm>
            <a:off x="533400" y="1783560"/>
            <a:ext cx="8382000" cy="4572000"/>
          </a:xfrm>
        </p:spPr>
        <p:txBody>
          <a:bodyPr>
            <a:normAutofit lnSpcReduction="10000"/>
          </a:bodyPr>
          <a:lstStyle/>
          <a:p>
            <a:r>
              <a:rPr lang="en-US" b="1" dirty="0"/>
              <a:t>What factors contribute to the </a:t>
            </a:r>
            <a:r>
              <a:rPr lang="en-US" b="1" dirty="0" smtClean="0"/>
              <a:t>12 month continuation rate </a:t>
            </a:r>
            <a:r>
              <a:rPr lang="en-US" b="1" dirty="0"/>
              <a:t>of </a:t>
            </a:r>
            <a:r>
              <a:rPr lang="en-US" b="1" dirty="0" smtClean="0"/>
              <a:t>LARC use in adolescents &amp; young adults </a:t>
            </a:r>
            <a:r>
              <a:rPr lang="en-US" b="1" dirty="0"/>
              <a:t>compared to adult women</a:t>
            </a:r>
            <a:r>
              <a:rPr lang="en-US" b="1" dirty="0" smtClean="0"/>
              <a:t>?</a:t>
            </a:r>
            <a:br>
              <a:rPr lang="en-US" b="1" dirty="0" smtClean="0"/>
            </a:br>
            <a:endParaRPr lang="en-US" b="1" dirty="0" smtClean="0"/>
          </a:p>
          <a:p>
            <a:pPr marL="68580" indent="0">
              <a:buNone/>
            </a:pPr>
            <a:r>
              <a:rPr lang="en-US" dirty="0" smtClean="0"/>
              <a:t> </a:t>
            </a:r>
            <a:r>
              <a:rPr lang="en-US" sz="2800" dirty="0" smtClean="0"/>
              <a:t>Goal: To gain </a:t>
            </a:r>
            <a:r>
              <a:rPr lang="en-US" sz="2800" dirty="0"/>
              <a:t>knowledge about </a:t>
            </a:r>
            <a:r>
              <a:rPr lang="en-US" sz="2800" dirty="0" smtClean="0"/>
              <a:t>the </a:t>
            </a:r>
            <a:r>
              <a:rPr lang="en-US" sz="2800" dirty="0"/>
              <a:t>role </a:t>
            </a:r>
            <a:r>
              <a:rPr lang="en-US" sz="2800" dirty="0" smtClean="0"/>
              <a:t>that </a:t>
            </a:r>
          </a:p>
          <a:p>
            <a:pPr marL="68580" indent="0">
              <a:buNone/>
            </a:pPr>
            <a:r>
              <a:rPr lang="en-US" sz="2800" dirty="0" smtClean="0"/>
              <a:t>post-insertion </a:t>
            </a:r>
            <a:r>
              <a:rPr lang="en-US" sz="2800" dirty="0"/>
              <a:t>counseling </a:t>
            </a:r>
            <a:r>
              <a:rPr lang="en-US" sz="2800" dirty="0" smtClean="0"/>
              <a:t>plays, demographic </a:t>
            </a:r>
            <a:r>
              <a:rPr lang="en-US" sz="2800" dirty="0"/>
              <a:t>and clinical variables </a:t>
            </a:r>
            <a:r>
              <a:rPr lang="en-US" sz="2800" dirty="0" smtClean="0"/>
              <a:t>in predicting </a:t>
            </a:r>
            <a:r>
              <a:rPr lang="en-US" sz="2800" dirty="0"/>
              <a:t>higher retention/continuation of LARC </a:t>
            </a:r>
            <a:r>
              <a:rPr lang="en-US" sz="2800" dirty="0" smtClean="0"/>
              <a:t>use in adolescent &amp; young </a:t>
            </a:r>
            <a:r>
              <a:rPr lang="en-US" sz="2800" dirty="0"/>
              <a:t>compared to adult women at KPNC.</a:t>
            </a:r>
          </a:p>
          <a:p>
            <a:pPr marL="68580" indent="0">
              <a:buNone/>
            </a:pPr>
            <a:endParaRPr lang="en-US" dirty="0"/>
          </a:p>
        </p:txBody>
      </p:sp>
    </p:spTree>
    <p:extLst>
      <p:ext uri="{BB962C8B-B14F-4D97-AF65-F5344CB8AC3E}">
        <p14:creationId xmlns:p14="http://schemas.microsoft.com/office/powerpoint/2010/main" val="1630015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914400"/>
          </a:xfrm>
        </p:spPr>
        <p:txBody>
          <a:bodyPr/>
          <a:lstStyle/>
          <a:p>
            <a:r>
              <a:rPr lang="en-US" dirty="0" smtClean="0"/>
              <a:t>Methods</a:t>
            </a:r>
            <a:endParaRPr lang="en-US" dirty="0"/>
          </a:p>
        </p:txBody>
      </p:sp>
      <p:sp>
        <p:nvSpPr>
          <p:cNvPr id="3" name="Content Placeholder 2"/>
          <p:cNvSpPr>
            <a:spLocks noGrp="1"/>
          </p:cNvSpPr>
          <p:nvPr>
            <p:ph idx="1"/>
          </p:nvPr>
        </p:nvSpPr>
        <p:spPr>
          <a:xfrm>
            <a:off x="685800" y="838200"/>
            <a:ext cx="8077200" cy="5867400"/>
          </a:xfrm>
        </p:spPr>
        <p:txBody>
          <a:bodyPr anchor="t">
            <a:normAutofit fontScale="25000" lnSpcReduction="20000"/>
          </a:bodyPr>
          <a:lstStyle/>
          <a:p>
            <a:r>
              <a:rPr lang="en-US" sz="8000" b="1" dirty="0" smtClean="0">
                <a:solidFill>
                  <a:schemeClr val="tx2">
                    <a:lumMod val="90000"/>
                  </a:schemeClr>
                </a:solidFill>
                <a:cs typeface="Arial" pitchFamily="34" charset="0"/>
              </a:rPr>
              <a:t>Study design</a:t>
            </a:r>
            <a:r>
              <a:rPr lang="en-US" sz="8000" dirty="0" smtClean="0">
                <a:cs typeface="Arial" pitchFamily="34" charset="0"/>
              </a:rPr>
              <a:t>: Retrospective Cohort study of LARC users between 1/1/2007 to 12/31/2008 with minimum of 12 months membership following LARC insertion</a:t>
            </a:r>
            <a:br>
              <a:rPr lang="en-US" sz="8000" dirty="0" smtClean="0">
                <a:cs typeface="Arial" pitchFamily="34" charset="0"/>
              </a:rPr>
            </a:br>
            <a:endParaRPr lang="en-US" sz="8000" dirty="0" smtClean="0">
              <a:cs typeface="Arial" pitchFamily="34" charset="0"/>
            </a:endParaRPr>
          </a:p>
          <a:p>
            <a:r>
              <a:rPr lang="en-US" sz="8000" b="1" dirty="0" smtClean="0">
                <a:solidFill>
                  <a:schemeClr val="tx2">
                    <a:lumMod val="90000"/>
                  </a:schemeClr>
                </a:solidFill>
                <a:cs typeface="Arial" pitchFamily="34" charset="0"/>
              </a:rPr>
              <a:t>Study subjects</a:t>
            </a:r>
            <a:r>
              <a:rPr lang="en-US" sz="8000" dirty="0" smtClean="0">
                <a:cs typeface="Arial" pitchFamily="34" charset="0"/>
              </a:rPr>
              <a:t>: Random proportional stratified sampling of 303 KPNC </a:t>
            </a:r>
            <a:r>
              <a:rPr lang="en-US" sz="8000" dirty="0">
                <a:cs typeface="Arial" pitchFamily="34" charset="0"/>
              </a:rPr>
              <a:t>women </a:t>
            </a:r>
            <a:r>
              <a:rPr lang="en-US" sz="8000" dirty="0" smtClean="0">
                <a:cs typeface="Arial" pitchFamily="34" charset="0"/>
              </a:rPr>
              <a:t>with </a:t>
            </a:r>
            <a:r>
              <a:rPr lang="en-US" sz="8000" dirty="0">
                <a:cs typeface="Arial" pitchFamily="34" charset="0"/>
              </a:rPr>
              <a:t>an SCI or IUC </a:t>
            </a:r>
            <a:r>
              <a:rPr lang="en-US" sz="8000" dirty="0" smtClean="0">
                <a:cs typeface="Arial" pitchFamily="34" charset="0"/>
              </a:rPr>
              <a:t>insertion; stratified by  age: 15-24 vs. 25-34 and by method</a:t>
            </a:r>
            <a:br>
              <a:rPr lang="en-US" sz="8000" dirty="0" smtClean="0">
                <a:cs typeface="Arial" pitchFamily="34" charset="0"/>
              </a:rPr>
            </a:br>
            <a:endParaRPr lang="en-US" sz="8000" dirty="0" smtClean="0">
              <a:cs typeface="Arial" pitchFamily="34" charset="0"/>
            </a:endParaRPr>
          </a:p>
          <a:p>
            <a:r>
              <a:rPr lang="en-US" sz="8000" b="1" dirty="0" smtClean="0">
                <a:solidFill>
                  <a:schemeClr val="tx2">
                    <a:lumMod val="90000"/>
                  </a:schemeClr>
                </a:solidFill>
                <a:cs typeface="Arial" pitchFamily="34" charset="0"/>
              </a:rPr>
              <a:t>Data Collection</a:t>
            </a:r>
            <a:r>
              <a:rPr lang="en-US" sz="8000" dirty="0" smtClean="0">
                <a:cs typeface="Arial" pitchFamily="34" charset="0"/>
              </a:rPr>
              <a:t>: Electronic database extraction and detailed medical record review</a:t>
            </a:r>
            <a:br>
              <a:rPr lang="en-US" sz="8000" dirty="0" smtClean="0">
                <a:cs typeface="Arial" pitchFamily="34" charset="0"/>
              </a:rPr>
            </a:br>
            <a:endParaRPr lang="en-US" sz="8000" dirty="0" smtClean="0">
              <a:cs typeface="Arial" pitchFamily="34" charset="0"/>
            </a:endParaRPr>
          </a:p>
          <a:p>
            <a:r>
              <a:rPr lang="en-US" sz="8000" b="1" dirty="0" smtClean="0">
                <a:solidFill>
                  <a:schemeClr val="tx2">
                    <a:lumMod val="90000"/>
                  </a:schemeClr>
                </a:solidFill>
                <a:cs typeface="Arial" pitchFamily="34" charset="0"/>
              </a:rPr>
              <a:t>Variables </a:t>
            </a:r>
            <a:r>
              <a:rPr lang="en-US" sz="8000" b="1" dirty="0">
                <a:solidFill>
                  <a:schemeClr val="tx2">
                    <a:lumMod val="90000"/>
                  </a:schemeClr>
                </a:solidFill>
                <a:cs typeface="Arial" pitchFamily="34" charset="0"/>
              </a:rPr>
              <a:t>of interest</a:t>
            </a:r>
            <a:r>
              <a:rPr lang="en-US" sz="8000" dirty="0">
                <a:cs typeface="Arial" pitchFamily="34" charset="0"/>
              </a:rPr>
              <a:t>: </a:t>
            </a:r>
            <a:endParaRPr lang="en-US" sz="8000" dirty="0" smtClean="0">
              <a:cs typeface="Arial" pitchFamily="34" charset="0"/>
            </a:endParaRPr>
          </a:p>
          <a:p>
            <a:pPr lvl="1"/>
            <a:r>
              <a:rPr lang="en-US" sz="8000" dirty="0" smtClean="0">
                <a:solidFill>
                  <a:schemeClr val="tx2">
                    <a:lumMod val="75000"/>
                  </a:schemeClr>
                </a:solidFill>
                <a:cs typeface="Arial" pitchFamily="34" charset="0"/>
              </a:rPr>
              <a:t>Demographic and Clinical</a:t>
            </a:r>
            <a:r>
              <a:rPr lang="en-US" sz="7600" dirty="0" smtClean="0">
                <a:cs typeface="Arial" pitchFamily="34" charset="0"/>
              </a:rPr>
              <a:t>: </a:t>
            </a:r>
            <a:r>
              <a:rPr lang="en-US" sz="7600" dirty="0">
                <a:cs typeface="Arial" pitchFamily="34" charset="0"/>
              </a:rPr>
              <a:t>age, race, living situation, and marital </a:t>
            </a:r>
            <a:r>
              <a:rPr lang="en-US" sz="7600" dirty="0" smtClean="0">
                <a:cs typeface="Arial" pitchFamily="34" charset="0"/>
              </a:rPr>
              <a:t>status, </a:t>
            </a:r>
            <a:r>
              <a:rPr lang="en-US" sz="7200" dirty="0">
                <a:cs typeface="Arial" pitchFamily="34" charset="0"/>
              </a:rPr>
              <a:t>Gravidity, Parity, BMI</a:t>
            </a:r>
            <a:r>
              <a:rPr lang="en-US" sz="7600" dirty="0" smtClean="0">
                <a:cs typeface="Arial" pitchFamily="34" charset="0"/>
              </a:rPr>
              <a:t/>
            </a:r>
            <a:br>
              <a:rPr lang="en-US" sz="7600" dirty="0" smtClean="0">
                <a:cs typeface="Arial" pitchFamily="34" charset="0"/>
              </a:rPr>
            </a:br>
            <a:endParaRPr lang="en-US" sz="7600" dirty="0" smtClean="0">
              <a:cs typeface="Arial" pitchFamily="34" charset="0"/>
            </a:endParaRPr>
          </a:p>
          <a:p>
            <a:pPr lvl="1"/>
            <a:r>
              <a:rPr lang="en-US" sz="8000" dirty="0" smtClean="0">
                <a:solidFill>
                  <a:schemeClr val="tx2">
                    <a:lumMod val="75000"/>
                  </a:schemeClr>
                </a:solidFill>
                <a:cs typeface="Arial" pitchFamily="34" charset="0"/>
              </a:rPr>
              <a:t>Reported side effects and complications </a:t>
            </a:r>
            <a:r>
              <a:rPr lang="en-US" sz="8000" dirty="0" smtClean="0">
                <a:cs typeface="Arial" pitchFamily="34" charset="0"/>
              </a:rPr>
              <a:t>(</a:t>
            </a:r>
            <a:r>
              <a:rPr lang="en-US" sz="8000" u="sng" dirty="0" smtClean="0">
                <a:cs typeface="Arial" pitchFamily="34" charset="0"/>
              </a:rPr>
              <a:t>&lt;</a:t>
            </a:r>
            <a:r>
              <a:rPr lang="en-US" sz="8000" dirty="0" smtClean="0">
                <a:cs typeface="Arial" pitchFamily="34" charset="0"/>
              </a:rPr>
              <a:t> 3, 4-6, 7-12 mo.)</a:t>
            </a:r>
          </a:p>
          <a:p>
            <a:pPr lvl="1"/>
            <a:r>
              <a:rPr lang="en-US" sz="8000" dirty="0" smtClean="0">
                <a:solidFill>
                  <a:schemeClr val="tx2">
                    <a:lumMod val="75000"/>
                  </a:schemeClr>
                </a:solidFill>
                <a:cs typeface="Arial" pitchFamily="34" charset="0"/>
              </a:rPr>
              <a:t>Post-insertion </a:t>
            </a:r>
            <a:r>
              <a:rPr lang="en-US" sz="8000" dirty="0">
                <a:solidFill>
                  <a:schemeClr val="tx2">
                    <a:lumMod val="75000"/>
                  </a:schemeClr>
                </a:solidFill>
                <a:cs typeface="Arial" pitchFamily="34" charset="0"/>
              </a:rPr>
              <a:t>counseling </a:t>
            </a:r>
            <a:r>
              <a:rPr lang="en-US" sz="8000" dirty="0">
                <a:cs typeface="Arial" pitchFamily="34" charset="0"/>
              </a:rPr>
              <a:t>(</a:t>
            </a:r>
            <a:r>
              <a:rPr lang="en-US" sz="8000" u="sng" dirty="0">
                <a:cs typeface="Arial" pitchFamily="34" charset="0"/>
              </a:rPr>
              <a:t>&lt;</a:t>
            </a:r>
            <a:r>
              <a:rPr lang="en-US" sz="8000" dirty="0">
                <a:cs typeface="Arial" pitchFamily="34" charset="0"/>
              </a:rPr>
              <a:t> 3, 4-6, 7-12 mo.)</a:t>
            </a:r>
            <a:endParaRPr lang="en-US" sz="8000" dirty="0" smtClean="0">
              <a:cs typeface="Arial" pitchFamily="34" charset="0"/>
            </a:endParaRPr>
          </a:p>
          <a:p>
            <a:pPr lvl="1"/>
            <a:r>
              <a:rPr lang="en-US" sz="8000" dirty="0" smtClean="0">
                <a:solidFill>
                  <a:schemeClr val="tx2">
                    <a:lumMod val="75000"/>
                  </a:schemeClr>
                </a:solidFill>
                <a:cs typeface="Arial" pitchFamily="34" charset="0"/>
              </a:rPr>
              <a:t>Early LARC removal </a:t>
            </a:r>
            <a:r>
              <a:rPr lang="en-US" sz="8000" dirty="0" smtClean="0">
                <a:cs typeface="Arial" pitchFamily="34" charset="0"/>
              </a:rPr>
              <a:t>by time period and </a:t>
            </a:r>
            <a:r>
              <a:rPr lang="en-US" sz="8000" dirty="0">
                <a:cs typeface="Arial" pitchFamily="34" charset="0"/>
              </a:rPr>
              <a:t>reason for </a:t>
            </a:r>
            <a:r>
              <a:rPr lang="en-US" sz="8000" dirty="0" smtClean="0">
                <a:cs typeface="Arial" pitchFamily="34" charset="0"/>
              </a:rPr>
              <a:t>removal  </a:t>
            </a:r>
            <a:endParaRPr lang="en-US" sz="8000" dirty="0">
              <a:cs typeface="Arial" pitchFamily="34" charset="0"/>
            </a:endParaRPr>
          </a:p>
          <a:p>
            <a:pPr marL="850392" lvl="3" indent="0">
              <a:spcBef>
                <a:spcPts val="0"/>
              </a:spcBef>
              <a:buClrTx/>
              <a:buNone/>
              <a:defRPr/>
            </a:pPr>
            <a:endParaRPr lang="en-US" sz="8000" dirty="0" smtClean="0">
              <a:cs typeface="Arial" pitchFamily="34" charset="0"/>
            </a:endParaRPr>
          </a:p>
          <a:p>
            <a:pPr marL="457200" indent="-457200">
              <a:spcBef>
                <a:spcPts val="0"/>
              </a:spcBef>
              <a:buClrTx/>
              <a:defRPr/>
            </a:pPr>
            <a:r>
              <a:rPr lang="en-US" sz="8000" b="1" dirty="0" smtClean="0">
                <a:solidFill>
                  <a:schemeClr val="tx2">
                    <a:lumMod val="90000"/>
                  </a:schemeClr>
                </a:solidFill>
                <a:cs typeface="Arial" pitchFamily="34" charset="0"/>
              </a:rPr>
              <a:t>Analysis Plan</a:t>
            </a:r>
            <a:r>
              <a:rPr lang="en-US" sz="8000" dirty="0" smtClean="0">
                <a:cs typeface="Arial" pitchFamily="34" charset="0"/>
              </a:rPr>
              <a:t>: Descriptive, Chi-square and Fisher Exact tests, Wilcoxon Rank Test, Multtest, and Multivariable logistic regression</a:t>
            </a:r>
            <a:endParaRPr lang="en-US" sz="8000" dirty="0">
              <a:cs typeface="Arial" pitchFamily="34" charset="0"/>
            </a:endParaRPr>
          </a:p>
          <a:p>
            <a:pPr marL="68580" indent="0">
              <a:buNone/>
            </a:pPr>
            <a:endParaRPr lang="en-US" sz="8000" dirty="0">
              <a:cs typeface="Arial" pitchFamily="34" charset="0"/>
            </a:endParaRPr>
          </a:p>
          <a:p>
            <a:endParaRPr lang="en-US" dirty="0">
              <a:cs typeface="Arial" pitchFamily="34" charset="0"/>
            </a:endParaRPr>
          </a:p>
        </p:txBody>
      </p:sp>
    </p:spTree>
    <p:extLst>
      <p:ext uri="{BB962C8B-B14F-4D97-AF65-F5344CB8AC3E}">
        <p14:creationId xmlns:p14="http://schemas.microsoft.com/office/powerpoint/2010/main" val="86992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761"/>
            <a:ext cx="8382000" cy="914400"/>
          </a:xfrm>
        </p:spPr>
        <p:txBody>
          <a:bodyPr/>
          <a:lstStyle/>
          <a:p>
            <a:r>
              <a:rPr lang="en-US" sz="3200" dirty="0" smtClean="0"/>
              <a:t>Results</a:t>
            </a:r>
            <a:br>
              <a:rPr lang="en-US" sz="3200" dirty="0" smtClean="0"/>
            </a:br>
            <a:r>
              <a:rPr lang="en-US" dirty="0"/>
              <a:t/>
            </a:r>
            <a:br>
              <a:rPr lang="en-US" dirty="0"/>
            </a:br>
            <a:endParaRPr lang="en-US" dirty="0"/>
          </a:p>
        </p:txBody>
      </p:sp>
      <p:sp>
        <p:nvSpPr>
          <p:cNvPr id="5" name="TextBox 4"/>
          <p:cNvSpPr txBox="1"/>
          <p:nvPr/>
        </p:nvSpPr>
        <p:spPr>
          <a:xfrm>
            <a:off x="985107" y="6324600"/>
            <a:ext cx="6629400" cy="392159"/>
          </a:xfrm>
          <a:prstGeom prst="rect">
            <a:avLst/>
          </a:prstGeom>
          <a:noFill/>
        </p:spPr>
        <p:txBody>
          <a:bodyPr wrap="square" rtlCol="0">
            <a:spAutoFit/>
          </a:bodyPr>
          <a:lstStyle/>
          <a:p>
            <a:pPr>
              <a:lnSpc>
                <a:spcPct val="115000"/>
              </a:lnSpc>
            </a:pPr>
            <a:r>
              <a:rPr lang="en-US" dirty="0" smtClean="0">
                <a:cs typeface="Arial" pitchFamily="34" charset="0"/>
              </a:rPr>
              <a:t>* Other: </a:t>
            </a:r>
            <a:r>
              <a:rPr lang="en-US" dirty="0">
                <a:ea typeface="Times New Roman" pitchFamily="18" charset="0"/>
                <a:cs typeface="Arial" pitchFamily="34" charset="0"/>
              </a:rPr>
              <a:t>Islander, Native American, Multi-racial</a:t>
            </a:r>
            <a:endParaRPr lang="en-US" dirty="0">
              <a:ea typeface="Times New Roman"/>
              <a:cs typeface="Arial"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32339216"/>
              </p:ext>
            </p:extLst>
          </p:nvPr>
        </p:nvGraphicFramePr>
        <p:xfrm>
          <a:off x="950259" y="1005830"/>
          <a:ext cx="5526741" cy="5292852"/>
        </p:xfrm>
        <a:graphic>
          <a:graphicData uri="http://schemas.openxmlformats.org/drawingml/2006/table">
            <a:tbl>
              <a:tblPr firstRow="1" firstCol="1" lastRow="1" lastCol="1" bandRow="1" bandCol="1">
                <a:tableStyleId>{5C22544A-7EE6-4342-B048-85BDC9FD1C3A}</a:tableStyleId>
              </a:tblPr>
              <a:tblGrid>
                <a:gridCol w="3209023"/>
                <a:gridCol w="2317718"/>
              </a:tblGrid>
              <a:tr h="470264">
                <a:tc>
                  <a:txBody>
                    <a:bodyPr/>
                    <a:lstStyle/>
                    <a:p>
                      <a:pPr marL="0" marR="0">
                        <a:lnSpc>
                          <a:spcPct val="115000"/>
                        </a:lnSpc>
                        <a:spcBef>
                          <a:spcPts val="0"/>
                        </a:spcBef>
                        <a:spcAft>
                          <a:spcPts val="0"/>
                        </a:spcAft>
                      </a:pPr>
                      <a:r>
                        <a:rPr lang="en-US" sz="1600" dirty="0">
                          <a:solidFill>
                            <a:schemeClr val="tx2"/>
                          </a:solidFill>
                          <a:effectLst/>
                          <a:latin typeface="Arial" pitchFamily="34" charset="0"/>
                          <a:cs typeface="Arial" pitchFamily="34" charset="0"/>
                        </a:rPr>
                        <a:t>Characteristics</a:t>
                      </a:r>
                      <a:endParaRPr lang="en-US" sz="1600" dirty="0">
                        <a:solidFill>
                          <a:schemeClr val="tx2"/>
                        </a:solidFill>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ctr">
                        <a:lnSpc>
                          <a:spcPct val="115000"/>
                        </a:lnSpc>
                        <a:spcBef>
                          <a:spcPts val="0"/>
                        </a:spcBef>
                        <a:spcAft>
                          <a:spcPts val="0"/>
                        </a:spcAft>
                      </a:pPr>
                      <a:r>
                        <a:rPr lang="en-US" sz="1600" dirty="0">
                          <a:solidFill>
                            <a:schemeClr val="tx2"/>
                          </a:solidFill>
                          <a:effectLst/>
                          <a:latin typeface="Arial" pitchFamily="34" charset="0"/>
                          <a:cs typeface="Arial" pitchFamily="34" charset="0"/>
                        </a:rPr>
                        <a:t>Percent (N) </a:t>
                      </a:r>
                      <a:endParaRPr lang="en-US" sz="1600" dirty="0" smtClean="0">
                        <a:solidFill>
                          <a:schemeClr val="tx2"/>
                        </a:solidFill>
                        <a:effectLst/>
                        <a:latin typeface="Arial" pitchFamily="34" charset="0"/>
                        <a:cs typeface="Arial" pitchFamily="34" charset="0"/>
                      </a:endParaRPr>
                    </a:p>
                    <a:p>
                      <a:pPr marL="0" marR="0" algn="ctr">
                        <a:lnSpc>
                          <a:spcPct val="115000"/>
                        </a:lnSpc>
                        <a:spcBef>
                          <a:spcPts val="0"/>
                        </a:spcBef>
                        <a:spcAft>
                          <a:spcPts val="0"/>
                        </a:spcAft>
                      </a:pPr>
                      <a:r>
                        <a:rPr lang="en-US" sz="1600" dirty="0" smtClean="0">
                          <a:solidFill>
                            <a:schemeClr val="tx2"/>
                          </a:solidFill>
                          <a:effectLst/>
                          <a:latin typeface="Arial" pitchFamily="34" charset="0"/>
                          <a:cs typeface="Arial" pitchFamily="34" charset="0"/>
                        </a:rPr>
                        <a:t>Total </a:t>
                      </a:r>
                      <a:r>
                        <a:rPr lang="en-US" sz="1600" dirty="0">
                          <a:solidFill>
                            <a:schemeClr val="tx2"/>
                          </a:solidFill>
                          <a:effectLst/>
                          <a:latin typeface="Arial" pitchFamily="34" charset="0"/>
                          <a:cs typeface="Arial" pitchFamily="34" charset="0"/>
                        </a:rPr>
                        <a:t>N = 303</a:t>
                      </a:r>
                      <a:endParaRPr lang="en-US" sz="1600" dirty="0">
                        <a:solidFill>
                          <a:schemeClr val="tx2"/>
                        </a:solidFill>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r>
              <a:tr h="235132">
                <a:tc gridSpan="2">
                  <a:txBody>
                    <a:bodyPr/>
                    <a:lstStyle/>
                    <a:p>
                      <a:pPr marL="0" marR="0">
                        <a:lnSpc>
                          <a:spcPct val="115000"/>
                        </a:lnSpc>
                        <a:spcBef>
                          <a:spcPts val="0"/>
                        </a:spcBef>
                        <a:spcAft>
                          <a:spcPts val="0"/>
                        </a:spcAft>
                      </a:pPr>
                      <a:r>
                        <a:rPr lang="en-US" sz="1400" dirty="0">
                          <a:solidFill>
                            <a:schemeClr val="tx2">
                              <a:lumMod val="90000"/>
                            </a:schemeClr>
                          </a:solidFill>
                          <a:effectLst/>
                          <a:latin typeface="Arial" pitchFamily="34" charset="0"/>
                          <a:cs typeface="Arial" pitchFamily="34" charset="0"/>
                        </a:rPr>
                        <a:t>Age </a:t>
                      </a:r>
                      <a:endParaRPr lang="en-US" sz="1400" dirty="0">
                        <a:solidFill>
                          <a:schemeClr val="tx2">
                            <a:lumMod val="90000"/>
                          </a:schemeClr>
                        </a:solidFill>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15-24</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35.6%   (108)</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25-34</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64.4%   (195)</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35132">
                <a:tc gridSpan="2">
                  <a:txBody>
                    <a:bodyPr/>
                    <a:lstStyle/>
                    <a:p>
                      <a:pPr marL="0" marR="0">
                        <a:lnSpc>
                          <a:spcPct val="115000"/>
                        </a:lnSpc>
                        <a:spcBef>
                          <a:spcPts val="0"/>
                        </a:spcBef>
                        <a:spcAft>
                          <a:spcPts val="0"/>
                        </a:spcAft>
                      </a:pPr>
                      <a:r>
                        <a:rPr lang="en-US" sz="1600" dirty="0">
                          <a:solidFill>
                            <a:schemeClr val="tx2">
                              <a:lumMod val="90000"/>
                            </a:schemeClr>
                          </a:solidFill>
                          <a:effectLst/>
                          <a:latin typeface="Arial" pitchFamily="34" charset="0"/>
                          <a:cs typeface="Arial" pitchFamily="34" charset="0"/>
                        </a:rPr>
                        <a:t>Race</a:t>
                      </a:r>
                      <a:endParaRPr lang="en-US" sz="1600" dirty="0">
                        <a:solidFill>
                          <a:schemeClr val="tx2">
                            <a:lumMod val="90000"/>
                          </a:schemeClr>
                        </a:solidFill>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Asian</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13.5</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(41)</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Black</a:t>
                      </a:r>
                      <a:endParaRPr lang="en-US" sz="1400" dirty="0">
                        <a:effectLst/>
                        <a:latin typeface="Arial" pitchFamily="34" charset="0"/>
                        <a:ea typeface="Times New Roman"/>
                        <a:cs typeface="Arial" pitchFamily="34" charset="0"/>
                      </a:endParaRPr>
                    </a:p>
                  </a:txBody>
                  <a:tcPr marL="68580" marR="68580" marT="0" marB="0">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7.3</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(22)</a:t>
                      </a:r>
                      <a:endParaRPr lang="en-US" sz="1400" dirty="0">
                        <a:effectLst/>
                        <a:latin typeface="Arial" pitchFamily="34" charset="0"/>
                        <a:ea typeface="Times New Roman"/>
                        <a:cs typeface="Arial" pitchFamily="34" charset="0"/>
                      </a:endParaRPr>
                    </a:p>
                  </a:txBody>
                  <a:tcPr marL="68580" marR="68580" marT="0" marB="0">
                    <a:lnB w="19050" cap="flat" cmpd="sng" algn="ctr">
                      <a:solidFill>
                        <a:schemeClr val="tx2">
                          <a:lumMod val="90000"/>
                        </a:schemeClr>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Hispanic</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 </a:t>
                      </a:r>
                      <a:r>
                        <a:rPr lang="en-US" sz="1400" dirty="0" smtClean="0">
                          <a:effectLst/>
                          <a:latin typeface="Arial" pitchFamily="34" charset="0"/>
                          <a:cs typeface="Arial" pitchFamily="34" charset="0"/>
                        </a:rPr>
                        <a:t>33.0%   </a:t>
                      </a:r>
                      <a:r>
                        <a:rPr lang="en-US" sz="1400" dirty="0">
                          <a:effectLst/>
                          <a:latin typeface="Arial" pitchFamily="34" charset="0"/>
                          <a:cs typeface="Arial" pitchFamily="34" charset="0"/>
                        </a:rPr>
                        <a:t>(100)</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solidFill>
                      <a:schemeClr val="tx2">
                        <a:lumMod val="25000"/>
                      </a:schemeClr>
                    </a:solidFill>
                  </a:tcPr>
                </a:tc>
              </a:tr>
              <a:tr h="235132">
                <a:tc>
                  <a:txBody>
                    <a:bodyPr/>
                    <a:lstStyle/>
                    <a:p>
                      <a:pPr marL="0" marR="0">
                        <a:lnSpc>
                          <a:spcPct val="115000"/>
                        </a:lnSpc>
                        <a:spcBef>
                          <a:spcPts val="0"/>
                        </a:spcBef>
                        <a:spcAft>
                          <a:spcPts val="0"/>
                        </a:spcAft>
                      </a:pPr>
                      <a:r>
                        <a:rPr lang="en-US" sz="1600" dirty="0">
                          <a:effectLst/>
                          <a:latin typeface="Arial" pitchFamily="34" charset="0"/>
                          <a:cs typeface="Arial" pitchFamily="34" charset="0"/>
                        </a:rPr>
                        <a:t>  </a:t>
                      </a:r>
                      <a:r>
                        <a:rPr lang="en-US" sz="1600" dirty="0" smtClean="0">
                          <a:effectLst/>
                          <a:latin typeface="Arial" pitchFamily="34" charset="0"/>
                          <a:cs typeface="Arial" pitchFamily="34" charset="0"/>
                        </a:rPr>
                        <a:t>  </a:t>
                      </a:r>
                      <a:r>
                        <a:rPr lang="en-US" sz="1400" dirty="0" smtClean="0">
                          <a:effectLst/>
                          <a:latin typeface="Arial" pitchFamily="34" charset="0"/>
                          <a:cs typeface="Arial" pitchFamily="34" charset="0"/>
                        </a:rPr>
                        <a:t>Other*</a:t>
                      </a:r>
                      <a:endParaRPr lang="en-US" sz="1400" dirty="0">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smtClean="0">
                          <a:effectLst/>
                          <a:latin typeface="Arial" pitchFamily="34" charset="0"/>
                          <a:cs typeface="Arial" pitchFamily="34" charset="0"/>
                        </a:rPr>
                        <a:t>4.0%     </a:t>
                      </a:r>
                      <a:r>
                        <a:rPr lang="en-US" sz="1400" dirty="0">
                          <a:effectLst/>
                          <a:latin typeface="Arial" pitchFamily="34" charset="0"/>
                          <a:cs typeface="Arial" pitchFamily="34" charset="0"/>
                        </a:rPr>
                        <a:t>(</a:t>
                      </a:r>
                      <a:r>
                        <a:rPr lang="en-US" sz="1400" dirty="0" smtClean="0">
                          <a:effectLst/>
                          <a:latin typeface="Arial" pitchFamily="34" charset="0"/>
                          <a:cs typeface="Arial" pitchFamily="34" charset="0"/>
                        </a:rPr>
                        <a:t>12)</a:t>
                      </a:r>
                      <a:endParaRPr lang="en-US" sz="1400" dirty="0">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White</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33.3</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(101)</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cs typeface="Arial" pitchFamily="34" charset="0"/>
                        </a:rPr>
                        <a:t>    Missing</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8.9</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(27)</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9050" cap="flat" cmpd="sng" algn="ctr">
                      <a:solidFill>
                        <a:schemeClr val="tx2">
                          <a:lumMod val="90000"/>
                        </a:schemeClr>
                      </a:solidFill>
                      <a:prstDash val="solid"/>
                      <a:round/>
                      <a:headEnd type="none" w="med" len="med"/>
                      <a:tailEnd type="none" w="med" len="med"/>
                    </a:lnB>
                    <a:solidFill>
                      <a:schemeClr val="tx2">
                        <a:lumMod val="25000"/>
                      </a:schemeClr>
                    </a:solidFill>
                  </a:tcPr>
                </a:tc>
              </a:tr>
              <a:tr h="235132">
                <a:tc gridSpan="2">
                  <a:txBody>
                    <a:bodyPr/>
                    <a:lstStyle/>
                    <a:p>
                      <a:pPr marL="0" marR="0">
                        <a:lnSpc>
                          <a:spcPct val="115000"/>
                        </a:lnSpc>
                        <a:spcBef>
                          <a:spcPts val="0"/>
                        </a:spcBef>
                        <a:spcAft>
                          <a:spcPts val="0"/>
                        </a:spcAft>
                      </a:pPr>
                      <a:r>
                        <a:rPr lang="en-US" sz="1400" dirty="0">
                          <a:solidFill>
                            <a:schemeClr val="tx2">
                              <a:lumMod val="90000"/>
                            </a:schemeClr>
                          </a:solidFill>
                          <a:effectLst/>
                          <a:latin typeface="Arial" pitchFamily="34" charset="0"/>
                          <a:cs typeface="Arial" pitchFamily="34" charset="0"/>
                        </a:rPr>
                        <a:t>Living Situation/Marital Status</a:t>
                      </a:r>
                      <a:endParaRPr lang="en-US" sz="1400" dirty="0">
                        <a:solidFill>
                          <a:schemeClr val="tx2">
                            <a:lumMod val="90000"/>
                          </a:schemeClr>
                        </a:solidFill>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solidFill>
                      <a:schemeClr val="tx2">
                        <a:lumMod val="25000"/>
                      </a:schemeClr>
                    </a:solidFill>
                  </a:tcPr>
                </a:tc>
                <a:tc hMerge="1">
                  <a:txBody>
                    <a:bodyPr/>
                    <a:lstStyle/>
                    <a:p>
                      <a:endParaRPr lang="en-US"/>
                    </a:p>
                  </a:txBody>
                  <a:tcPr/>
                </a:tc>
              </a:tr>
              <a:tr h="235132">
                <a:tc>
                  <a:txBody>
                    <a:bodyPr/>
                    <a:lstStyle/>
                    <a:p>
                      <a:pPr marL="0" marR="0">
                        <a:lnSpc>
                          <a:spcPct val="115000"/>
                        </a:lnSpc>
                        <a:spcBef>
                          <a:spcPts val="0"/>
                        </a:spcBef>
                        <a:spcAft>
                          <a:spcPts val="0"/>
                        </a:spcAft>
                      </a:pPr>
                      <a:r>
                        <a:rPr lang="en-US" sz="1400" dirty="0" smtClean="0">
                          <a:effectLst/>
                          <a:latin typeface="Arial" pitchFamily="34" charset="0"/>
                          <a:cs typeface="Arial" pitchFamily="34" charset="0"/>
                        </a:rPr>
                        <a:t>    Single/Separated/Divorced</a:t>
                      </a:r>
                      <a:endParaRPr lang="en-US" sz="1400" dirty="0">
                        <a:effectLst/>
                        <a:latin typeface="Arial" pitchFamily="34" charset="0"/>
                        <a:ea typeface="Times New Roman"/>
                        <a:cs typeface="Arial" pitchFamily="34" charset="0"/>
                      </a:endParaRPr>
                    </a:p>
                  </a:txBody>
                  <a:tcPr marL="68580" marR="68580" marT="0" marB="0">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37.3</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(113)</a:t>
                      </a:r>
                      <a:endParaRPr lang="en-US" sz="1400" dirty="0">
                        <a:effectLst/>
                        <a:latin typeface="Arial" pitchFamily="34" charset="0"/>
                        <a:ea typeface="Times New Roman"/>
                        <a:cs typeface="Arial" pitchFamily="34" charset="0"/>
                      </a:endParaRPr>
                    </a:p>
                  </a:txBody>
                  <a:tcPr marL="68580" marR="68580" marT="0" marB="0">
                    <a:lnB w="19050" cap="flat" cmpd="sng" algn="ctr">
                      <a:solidFill>
                        <a:schemeClr val="tx2">
                          <a:lumMod val="90000"/>
                        </a:schemeClr>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smtClean="0">
                          <a:effectLst/>
                          <a:latin typeface="Arial" pitchFamily="34" charset="0"/>
                          <a:cs typeface="Arial" pitchFamily="34" charset="0"/>
                        </a:rPr>
                        <a:t>    Married/Living </a:t>
                      </a:r>
                      <a:r>
                        <a:rPr lang="en-US" sz="1400" dirty="0">
                          <a:effectLst/>
                          <a:latin typeface="Arial" pitchFamily="34" charset="0"/>
                          <a:cs typeface="Arial" pitchFamily="34" charset="0"/>
                        </a:rPr>
                        <a:t>with Partner</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45.2</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(137)</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lnB w="19050" cap="flat" cmpd="sng" algn="ctr">
                      <a:solidFill>
                        <a:schemeClr val="tx2">
                          <a:lumMod val="90000"/>
                        </a:schemeClr>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smtClean="0">
                          <a:effectLst/>
                          <a:latin typeface="Arial" pitchFamily="34" charset="0"/>
                          <a:cs typeface="Arial" pitchFamily="34" charset="0"/>
                        </a:rPr>
                        <a:t>    Other/Unknown</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cs typeface="Arial" pitchFamily="34" charset="0"/>
                        </a:rPr>
                        <a:t>17.5</a:t>
                      </a:r>
                      <a:r>
                        <a:rPr lang="en-US" sz="1400" dirty="0" smtClean="0">
                          <a:effectLst/>
                          <a:latin typeface="Arial" pitchFamily="34" charset="0"/>
                          <a:cs typeface="Arial" pitchFamily="34" charset="0"/>
                        </a:rPr>
                        <a:t>%     </a:t>
                      </a:r>
                      <a:r>
                        <a:rPr lang="en-US" sz="1400" dirty="0">
                          <a:effectLst/>
                          <a:latin typeface="Arial" pitchFamily="34" charset="0"/>
                          <a:cs typeface="Arial" pitchFamily="34" charset="0"/>
                        </a:rPr>
                        <a:t>(53)</a:t>
                      </a:r>
                      <a:endParaRPr lang="en-US" sz="1400" dirty="0">
                        <a:effectLst/>
                        <a:latin typeface="Arial" pitchFamily="34" charset="0"/>
                        <a:ea typeface="Times New Roman"/>
                        <a:cs typeface="Arial" pitchFamily="34" charset="0"/>
                      </a:endParaRPr>
                    </a:p>
                  </a:txBody>
                  <a:tcPr marL="68580" marR="68580" marT="0" marB="0">
                    <a:lnT w="19050" cap="flat" cmpd="sng" algn="ctr">
                      <a:solidFill>
                        <a:schemeClr val="tx2">
                          <a:lumMod val="9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35132">
                <a:tc gridSpan="2">
                  <a:txBody>
                    <a:bodyPr/>
                    <a:lstStyle/>
                    <a:p>
                      <a:pPr marL="0" marR="0">
                        <a:lnSpc>
                          <a:spcPct val="115000"/>
                        </a:lnSpc>
                        <a:spcBef>
                          <a:spcPts val="0"/>
                        </a:spcBef>
                        <a:spcAft>
                          <a:spcPts val="0"/>
                        </a:spcAft>
                      </a:pPr>
                      <a:r>
                        <a:rPr lang="en-US" sz="1400" b="1" dirty="0">
                          <a:solidFill>
                            <a:schemeClr val="tx2">
                              <a:lumMod val="90000"/>
                            </a:schemeClr>
                          </a:solidFill>
                          <a:effectLst/>
                          <a:latin typeface="Arial" pitchFamily="34" charset="0"/>
                          <a:ea typeface="Times New Roman"/>
                          <a:cs typeface="Arial" pitchFamily="34" charset="0"/>
                        </a:rPr>
                        <a:t>Gravidity </a:t>
                      </a:r>
                      <a:endParaRPr lang="en-US" sz="1400" dirty="0">
                        <a:solidFill>
                          <a:schemeClr val="tx2">
                            <a:lumMod val="90000"/>
                          </a:schemeClr>
                        </a:solidFill>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235132">
                <a:tc>
                  <a:txBody>
                    <a:bodyPr/>
                    <a:lstStyle/>
                    <a:p>
                      <a:pPr marL="0" marR="0">
                        <a:lnSpc>
                          <a:spcPct val="115000"/>
                        </a:lnSpc>
                        <a:spcBef>
                          <a:spcPts val="0"/>
                        </a:spcBef>
                        <a:spcAft>
                          <a:spcPts val="0"/>
                        </a:spcAft>
                      </a:pPr>
                      <a:r>
                        <a:rPr lang="en-US" sz="1400" dirty="0">
                          <a:effectLst/>
                          <a:latin typeface="Arial" pitchFamily="34" charset="0"/>
                          <a:ea typeface="Times New Roman"/>
                          <a:cs typeface="Arial" pitchFamily="34" charset="0"/>
                        </a:rPr>
                        <a:t>     0</a:t>
                      </a: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400" dirty="0" smtClean="0">
                          <a:effectLst/>
                          <a:latin typeface="Arial" pitchFamily="34" charset="0"/>
                          <a:ea typeface="Times New Roman"/>
                          <a:cs typeface="Arial" pitchFamily="34" charset="0"/>
                        </a:rPr>
                        <a:t>23.0%     </a:t>
                      </a:r>
                      <a:r>
                        <a:rPr lang="en-US" sz="1400" dirty="0">
                          <a:effectLst/>
                          <a:latin typeface="Arial" pitchFamily="34" charset="0"/>
                          <a:ea typeface="Times New Roman"/>
                          <a:cs typeface="Arial" pitchFamily="34" charset="0"/>
                        </a:rPr>
                        <a:t>(70)</a:t>
                      </a: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ea typeface="Times New Roman"/>
                          <a:cs typeface="Arial" pitchFamily="34" charset="0"/>
                        </a:rPr>
                        <a:t>     1-2</a:t>
                      </a:r>
                    </a:p>
                  </a:txBody>
                  <a:tcPr marL="68580" marR="68580" marT="0" marB="0">
                    <a:solidFill>
                      <a:schemeClr val="tx2">
                        <a:lumMod val="25000"/>
                      </a:schemeClr>
                    </a:solidFill>
                  </a:tcPr>
                </a:tc>
                <a:tc>
                  <a:txBody>
                    <a:bodyPr/>
                    <a:lstStyle/>
                    <a:p>
                      <a:pPr marL="0" marR="0" algn="r">
                        <a:lnSpc>
                          <a:spcPct val="115000"/>
                        </a:lnSpc>
                        <a:spcBef>
                          <a:spcPts val="0"/>
                        </a:spcBef>
                        <a:spcAft>
                          <a:spcPts val="0"/>
                        </a:spcAft>
                      </a:pPr>
                      <a:r>
                        <a:rPr lang="en-US" sz="1400" dirty="0" smtClean="0">
                          <a:effectLst/>
                          <a:latin typeface="Arial" pitchFamily="34" charset="0"/>
                          <a:ea typeface="Times New Roman"/>
                          <a:cs typeface="Arial" pitchFamily="34" charset="0"/>
                        </a:rPr>
                        <a:t>40.0%   </a:t>
                      </a:r>
                      <a:r>
                        <a:rPr lang="en-US" sz="1400" dirty="0">
                          <a:effectLst/>
                          <a:latin typeface="Arial" pitchFamily="34" charset="0"/>
                          <a:ea typeface="Times New Roman"/>
                          <a:cs typeface="Arial" pitchFamily="34" charset="0"/>
                        </a:rPr>
                        <a:t>(121)</a:t>
                      </a:r>
                    </a:p>
                  </a:txBody>
                  <a:tcPr marL="68580" marR="68580" marT="0" marB="0">
                    <a:solidFill>
                      <a:schemeClr val="tx2">
                        <a:lumMod val="25000"/>
                      </a:schemeClr>
                    </a:solidFill>
                  </a:tcPr>
                </a:tc>
              </a:tr>
              <a:tr h="235132">
                <a:tc>
                  <a:txBody>
                    <a:bodyPr/>
                    <a:lstStyle/>
                    <a:p>
                      <a:pPr marL="0" marR="0">
                        <a:lnSpc>
                          <a:spcPct val="115000"/>
                        </a:lnSpc>
                        <a:spcBef>
                          <a:spcPts val="0"/>
                        </a:spcBef>
                        <a:spcAft>
                          <a:spcPts val="0"/>
                        </a:spcAft>
                      </a:pPr>
                      <a:r>
                        <a:rPr lang="en-US" sz="1400" dirty="0">
                          <a:effectLst/>
                          <a:latin typeface="Arial" pitchFamily="34" charset="0"/>
                          <a:ea typeface="Times New Roman"/>
                          <a:cs typeface="Arial" pitchFamily="34" charset="0"/>
                        </a:rPr>
                        <a:t>     3</a:t>
                      </a: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400" dirty="0">
                          <a:effectLst/>
                          <a:latin typeface="Arial" pitchFamily="34" charset="0"/>
                          <a:ea typeface="Times New Roman"/>
                          <a:cs typeface="Arial" pitchFamily="34" charset="0"/>
                        </a:rPr>
                        <a:t>19.5</a:t>
                      </a:r>
                      <a:r>
                        <a:rPr lang="en-US" sz="1400" dirty="0" smtClean="0">
                          <a:effectLst/>
                          <a:latin typeface="Arial" pitchFamily="34" charset="0"/>
                          <a:ea typeface="Times New Roman"/>
                          <a:cs typeface="Arial" pitchFamily="34" charset="0"/>
                        </a:rPr>
                        <a:t>%     </a:t>
                      </a:r>
                      <a:r>
                        <a:rPr lang="en-US" sz="1400" dirty="0">
                          <a:effectLst/>
                          <a:latin typeface="Arial" pitchFamily="34" charset="0"/>
                          <a:ea typeface="Times New Roman"/>
                          <a:cs typeface="Arial" pitchFamily="34" charset="0"/>
                        </a:rPr>
                        <a:t>(59)</a:t>
                      </a: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r>
              <a:tr h="235132">
                <a:tc>
                  <a:txBody>
                    <a:bodyPr/>
                    <a:lstStyle/>
                    <a:p>
                      <a:pPr marL="0" marR="0">
                        <a:lnSpc>
                          <a:spcPct val="115000"/>
                        </a:lnSpc>
                        <a:spcBef>
                          <a:spcPts val="0"/>
                        </a:spcBef>
                        <a:spcAft>
                          <a:spcPts val="0"/>
                        </a:spcAft>
                      </a:pPr>
                      <a:r>
                        <a:rPr lang="en-US" sz="1400" dirty="0" smtClean="0">
                          <a:effectLst/>
                          <a:latin typeface="Arial" pitchFamily="34" charset="0"/>
                          <a:ea typeface="Times New Roman"/>
                          <a:cs typeface="Arial" pitchFamily="34" charset="0"/>
                        </a:rPr>
                        <a:t> </a:t>
                      </a:r>
                      <a:r>
                        <a:rPr lang="en-US" sz="1400" u="sng" dirty="0" smtClean="0">
                          <a:effectLst/>
                          <a:latin typeface="Arial" pitchFamily="34" charset="0"/>
                          <a:ea typeface="Times New Roman"/>
                          <a:cs typeface="Arial" pitchFamily="34" charset="0"/>
                        </a:rPr>
                        <a:t>&gt;</a:t>
                      </a:r>
                      <a:r>
                        <a:rPr lang="en-US" sz="1400" u="none" dirty="0" smtClean="0">
                          <a:effectLst/>
                          <a:latin typeface="Arial" pitchFamily="34" charset="0"/>
                          <a:ea typeface="Times New Roman"/>
                          <a:cs typeface="Arial" pitchFamily="34" charset="0"/>
                        </a:rPr>
                        <a:t> 4</a:t>
                      </a:r>
                      <a:endParaRPr lang="en-US" sz="1400" u="none"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kumimoji="0" lang="en-US" sz="1400" b="1" kern="1200" dirty="0" smtClean="0">
                          <a:solidFill>
                            <a:schemeClr val="lt1"/>
                          </a:solidFill>
                          <a:effectLst/>
                          <a:latin typeface="Arial" pitchFamily="34" charset="0"/>
                          <a:ea typeface="+mn-ea"/>
                          <a:cs typeface="Arial" pitchFamily="34" charset="0"/>
                        </a:rPr>
                        <a:t>17.5%     (53)</a:t>
                      </a:r>
                      <a:endParaRPr lang="en-US" sz="14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bl>
          </a:graphicData>
        </a:graphic>
      </p:graphicFrame>
      <p:sp>
        <p:nvSpPr>
          <p:cNvPr id="7" name="Rectangle 1"/>
          <p:cNvSpPr>
            <a:spLocks noChangeArrowheads="1"/>
          </p:cNvSpPr>
          <p:nvPr/>
        </p:nvSpPr>
        <p:spPr bwMode="auto">
          <a:xfrm>
            <a:off x="706419" y="562689"/>
            <a:ext cx="71867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2"/>
                </a:solidFill>
                <a:effectLst/>
                <a:ea typeface="Times New Roman" pitchFamily="18" charset="0"/>
                <a:cs typeface="Arial" pitchFamily="34" charset="0"/>
              </a:rPr>
              <a:t>Table 1: Demographic and Clinical Characteristics of LARC Users</a:t>
            </a:r>
            <a:endParaRPr kumimoji="0" lang="en-US" sz="2000" b="0" i="0" u="none" strike="noStrike" cap="none" normalizeH="0" baseline="0" dirty="0" smtClean="0">
              <a:ln>
                <a:noFill/>
              </a:ln>
              <a:solidFill>
                <a:schemeClr val="tx2"/>
              </a:solidFill>
              <a:effectLst/>
            </a:endParaRPr>
          </a:p>
        </p:txBody>
      </p:sp>
    </p:spTree>
    <p:extLst>
      <p:ext uri="{BB962C8B-B14F-4D97-AF65-F5344CB8AC3E}">
        <p14:creationId xmlns:p14="http://schemas.microsoft.com/office/powerpoint/2010/main" val="57791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72400" cy="304800"/>
          </a:xfrm>
        </p:spPr>
        <p:txBody>
          <a:bodyPr>
            <a:normAutofit fontScale="90000"/>
          </a:bodyPr>
          <a:lstStyle/>
          <a:p>
            <a:pPr lvl="0" fontAlgn="base">
              <a:spcAft>
                <a:spcPct val="0"/>
              </a:spcAft>
            </a:pPr>
            <a:r>
              <a:rPr lang="en-US" sz="2000" b="1" dirty="0" smtClean="0">
                <a:solidFill>
                  <a:schemeClr val="tx2"/>
                </a:solidFill>
                <a:latin typeface="Arial" pitchFamily="34" charset="0"/>
                <a:ea typeface="Times New Roman" pitchFamily="18" charset="0"/>
                <a:cs typeface="Arial" pitchFamily="34" charset="0"/>
              </a:rPr>
              <a:t>Table </a:t>
            </a:r>
            <a:r>
              <a:rPr lang="en-US" sz="2000" b="1" dirty="0">
                <a:solidFill>
                  <a:schemeClr val="tx2"/>
                </a:solidFill>
                <a:latin typeface="Arial" pitchFamily="34" charset="0"/>
                <a:ea typeface="Times New Roman" pitchFamily="18" charset="0"/>
                <a:cs typeface="Arial" pitchFamily="34" charset="0"/>
              </a:rPr>
              <a:t>1:</a:t>
            </a:r>
            <a:r>
              <a:rPr lang="en-US" sz="2000" b="1" dirty="0">
                <a:solidFill>
                  <a:schemeClr val="tx1"/>
                </a:solidFill>
                <a:latin typeface="Arial" pitchFamily="34" charset="0"/>
                <a:ea typeface="Times New Roman" pitchFamily="18" charset="0"/>
                <a:cs typeface="Arial" pitchFamily="34" charset="0"/>
              </a:rPr>
              <a:t> </a:t>
            </a:r>
            <a:r>
              <a:rPr lang="en-US" sz="2000" b="1" dirty="0" smtClean="0">
                <a:latin typeface="Arial" pitchFamily="34" charset="0"/>
                <a:ea typeface="Times New Roman" pitchFamily="18" charset="0"/>
                <a:cs typeface="Arial" pitchFamily="34" charset="0"/>
              </a:rPr>
              <a:t>Demographic </a:t>
            </a:r>
            <a:r>
              <a:rPr lang="en-US" sz="2000" b="1" dirty="0">
                <a:latin typeface="Arial" pitchFamily="34" charset="0"/>
                <a:ea typeface="Times New Roman" pitchFamily="18" charset="0"/>
                <a:cs typeface="Arial" pitchFamily="34" charset="0"/>
              </a:rPr>
              <a:t>and Clinical Characteristics of LARC </a:t>
            </a:r>
            <a:r>
              <a:rPr lang="en-US" sz="2000" b="1" dirty="0" smtClean="0">
                <a:latin typeface="Arial" pitchFamily="34" charset="0"/>
                <a:ea typeface="Times New Roman" pitchFamily="18" charset="0"/>
                <a:cs typeface="Arial" pitchFamily="34" charset="0"/>
              </a:rPr>
              <a:t>Users (continued)</a:t>
            </a:r>
            <a:r>
              <a:rPr lang="en-US" sz="2000" dirty="0">
                <a:latin typeface="Arial" pitchFamily="34" charset="0"/>
              </a:rPr>
              <a:t/>
            </a:r>
            <a:br>
              <a:rPr lang="en-US" sz="2000" dirty="0">
                <a:latin typeface="Arial" pitchFamily="34" charset="0"/>
              </a:rPr>
            </a:br>
            <a:r>
              <a:rPr lang="en-US" sz="2000" dirty="0"/>
              <a:t/>
            </a:r>
            <a:br>
              <a:rPr lang="en-US" sz="2000" dirty="0"/>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7636421"/>
              </p:ext>
            </p:extLst>
          </p:nvPr>
        </p:nvGraphicFramePr>
        <p:xfrm>
          <a:off x="1066800" y="762000"/>
          <a:ext cx="5257800" cy="4938152"/>
        </p:xfrm>
        <a:graphic>
          <a:graphicData uri="http://schemas.openxmlformats.org/drawingml/2006/table">
            <a:tbl>
              <a:tblPr firstRow="1" firstCol="1" lastRow="1" lastCol="1" bandRow="1" bandCol="1">
                <a:tableStyleId>{5C22544A-7EE6-4342-B048-85BDC9FD1C3A}</a:tableStyleId>
              </a:tblPr>
              <a:tblGrid>
                <a:gridCol w="2667000"/>
                <a:gridCol w="2590800"/>
              </a:tblGrid>
              <a:tr h="279692">
                <a:tc>
                  <a:txBody>
                    <a:bodyPr/>
                    <a:lstStyle/>
                    <a:p>
                      <a:pPr marL="0" marR="0">
                        <a:lnSpc>
                          <a:spcPct val="115000"/>
                        </a:lnSpc>
                        <a:spcBef>
                          <a:spcPts val="0"/>
                        </a:spcBef>
                        <a:spcAft>
                          <a:spcPts val="0"/>
                        </a:spcAft>
                      </a:pPr>
                      <a:r>
                        <a:rPr lang="en-US" sz="1600" dirty="0">
                          <a:solidFill>
                            <a:schemeClr val="tx2"/>
                          </a:solidFill>
                          <a:effectLst/>
                          <a:latin typeface="Arial" pitchFamily="34" charset="0"/>
                          <a:cs typeface="Arial" pitchFamily="34" charset="0"/>
                        </a:rPr>
                        <a:t>Characteristics</a:t>
                      </a:r>
                      <a:endParaRPr lang="en-US" sz="1600" dirty="0">
                        <a:solidFill>
                          <a:schemeClr val="tx2"/>
                        </a:solidFill>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nSpc>
                          <a:spcPct val="115000"/>
                        </a:lnSpc>
                        <a:spcBef>
                          <a:spcPts val="0"/>
                        </a:spcBef>
                        <a:spcAft>
                          <a:spcPts val="0"/>
                        </a:spcAft>
                      </a:pPr>
                      <a:r>
                        <a:rPr lang="en-US" sz="1600" dirty="0">
                          <a:solidFill>
                            <a:schemeClr val="tx2"/>
                          </a:solidFill>
                          <a:effectLst/>
                          <a:latin typeface="Arial" pitchFamily="34" charset="0"/>
                          <a:cs typeface="Arial" pitchFamily="34" charset="0"/>
                        </a:rPr>
                        <a:t>Percent (N) Total N = 303</a:t>
                      </a:r>
                      <a:endParaRPr lang="en-US" sz="1600" dirty="0">
                        <a:solidFill>
                          <a:schemeClr val="tx2"/>
                        </a:solidFill>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r>
              <a:tr h="255878">
                <a:tc gridSpan="2">
                  <a:txBody>
                    <a:bodyPr/>
                    <a:lstStyle/>
                    <a:p>
                      <a:pPr marL="0" marR="0">
                        <a:lnSpc>
                          <a:spcPct val="115000"/>
                        </a:lnSpc>
                        <a:spcBef>
                          <a:spcPts val="0"/>
                        </a:spcBef>
                        <a:spcAft>
                          <a:spcPts val="0"/>
                        </a:spcAft>
                      </a:pPr>
                      <a:r>
                        <a:rPr lang="en-US" sz="1800" dirty="0">
                          <a:solidFill>
                            <a:schemeClr val="tx2">
                              <a:lumMod val="90000"/>
                            </a:schemeClr>
                          </a:solidFill>
                          <a:effectLst/>
                          <a:latin typeface="Arial" pitchFamily="34" charset="0"/>
                          <a:cs typeface="Arial" pitchFamily="34" charset="0"/>
                        </a:rPr>
                        <a:t>Parity</a:t>
                      </a:r>
                      <a:endParaRPr lang="en-US" sz="1800" dirty="0">
                        <a:solidFill>
                          <a:schemeClr val="tx2">
                            <a:lumMod val="90000"/>
                          </a:schemeClr>
                        </a:solidFill>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279692">
                <a:tc>
                  <a:txBody>
                    <a:bodyPr/>
                    <a:lstStyle/>
                    <a:p>
                      <a:pPr marL="0" marR="0">
                        <a:lnSpc>
                          <a:spcPct val="115000"/>
                        </a:lnSpc>
                        <a:spcBef>
                          <a:spcPts val="0"/>
                        </a:spcBef>
                        <a:spcAft>
                          <a:spcPts val="0"/>
                        </a:spcAft>
                      </a:pPr>
                      <a:r>
                        <a:rPr lang="en-US" sz="1800" b="0" dirty="0">
                          <a:effectLst/>
                          <a:latin typeface="Arial" pitchFamily="34" charset="0"/>
                          <a:cs typeface="Arial" pitchFamily="34" charset="0"/>
                        </a:rPr>
                        <a:t>     0</a:t>
                      </a:r>
                      <a:endParaRPr lang="en-US" sz="18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28.7</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(87)</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79692">
                <a:tc>
                  <a:txBody>
                    <a:bodyPr/>
                    <a:lstStyle/>
                    <a:p>
                      <a:pPr marL="0" marR="0">
                        <a:lnSpc>
                          <a:spcPct val="115000"/>
                        </a:lnSpc>
                        <a:spcBef>
                          <a:spcPts val="0"/>
                        </a:spcBef>
                        <a:spcAft>
                          <a:spcPts val="0"/>
                        </a:spcAft>
                      </a:pPr>
                      <a:r>
                        <a:rPr lang="en-US" sz="1800" b="0" dirty="0">
                          <a:effectLst/>
                          <a:latin typeface="Arial" pitchFamily="34" charset="0"/>
                          <a:cs typeface="Arial" pitchFamily="34" charset="0"/>
                        </a:rPr>
                        <a:t>     1-2</a:t>
                      </a:r>
                      <a:endParaRPr lang="en-US" sz="18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 53.8</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(163)</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r h="279692">
                <a:tc>
                  <a:txBody>
                    <a:bodyPr/>
                    <a:lstStyle/>
                    <a:p>
                      <a:pPr marL="0" marR="0">
                        <a:lnSpc>
                          <a:spcPct val="115000"/>
                        </a:lnSpc>
                        <a:spcBef>
                          <a:spcPts val="0"/>
                        </a:spcBef>
                        <a:spcAft>
                          <a:spcPts val="0"/>
                        </a:spcAft>
                      </a:pPr>
                      <a:r>
                        <a:rPr lang="en-US" sz="1800" b="0" dirty="0">
                          <a:effectLst/>
                          <a:latin typeface="Arial" pitchFamily="34" charset="0"/>
                          <a:cs typeface="Arial" pitchFamily="34" charset="0"/>
                        </a:rPr>
                        <a:t>     ≥3</a:t>
                      </a:r>
                      <a:endParaRPr lang="en-US" sz="1800" b="0" dirty="0">
                        <a:effectLst/>
                        <a:latin typeface="Arial" pitchFamily="34" charset="0"/>
                        <a:ea typeface="Times New Roman"/>
                        <a:cs typeface="Arial" pitchFamily="34" charset="0"/>
                      </a:endParaRPr>
                    </a:p>
                  </a:txBody>
                  <a:tcPr marL="68580" marR="68580" marT="0" marB="0">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17.5</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(53)</a:t>
                      </a:r>
                      <a:endParaRPr lang="en-US" sz="1600" dirty="0">
                        <a:effectLst/>
                        <a:latin typeface="Arial" pitchFamily="34" charset="0"/>
                        <a:ea typeface="Times New Roman"/>
                        <a:cs typeface="Arial" pitchFamily="34" charset="0"/>
                      </a:endParaRPr>
                    </a:p>
                  </a:txBody>
                  <a:tcPr marL="68580" marR="68580" marT="0" marB="0">
                    <a:solidFill>
                      <a:schemeClr val="tx2">
                        <a:lumMod val="25000"/>
                      </a:schemeClr>
                    </a:solidFill>
                  </a:tcPr>
                </a:tc>
              </a:tr>
              <a:tr h="279692">
                <a:tc gridSpan="2">
                  <a:txBody>
                    <a:bodyPr/>
                    <a:lstStyle/>
                    <a:p>
                      <a:pPr marL="0" marR="0">
                        <a:lnSpc>
                          <a:spcPct val="115000"/>
                        </a:lnSpc>
                        <a:spcBef>
                          <a:spcPts val="0"/>
                        </a:spcBef>
                        <a:spcAft>
                          <a:spcPts val="0"/>
                        </a:spcAft>
                      </a:pPr>
                      <a:r>
                        <a:rPr lang="en-US" sz="1600" dirty="0" smtClean="0">
                          <a:solidFill>
                            <a:schemeClr val="tx2">
                              <a:lumMod val="90000"/>
                            </a:schemeClr>
                          </a:solidFill>
                          <a:effectLst/>
                          <a:latin typeface="Arial" pitchFamily="34" charset="0"/>
                          <a:cs typeface="Arial" pitchFamily="34" charset="0"/>
                        </a:rPr>
                        <a:t>BMI</a:t>
                      </a:r>
                      <a:r>
                        <a:rPr lang="en-US" sz="1600" baseline="30000" dirty="0" smtClean="0">
                          <a:solidFill>
                            <a:schemeClr val="tx2">
                              <a:lumMod val="90000"/>
                            </a:schemeClr>
                          </a:solidFill>
                          <a:effectLst/>
                          <a:latin typeface="Arial" pitchFamily="34" charset="0"/>
                          <a:cs typeface="Arial" pitchFamily="34" charset="0"/>
                        </a:rPr>
                        <a:t> </a:t>
                      </a:r>
                      <a:r>
                        <a:rPr lang="en-US" sz="1600" b="0" dirty="0">
                          <a:solidFill>
                            <a:schemeClr val="tx2">
                              <a:lumMod val="90000"/>
                            </a:schemeClr>
                          </a:solidFill>
                          <a:effectLst/>
                          <a:latin typeface="Arial" pitchFamily="34" charset="0"/>
                          <a:cs typeface="Arial" pitchFamily="34" charset="0"/>
                        </a:rPr>
                        <a:t>(Mean) [Median] &lt;Range&gt; (27.3) [26.2] &lt;16.4-56.2&gt;</a:t>
                      </a:r>
                      <a:endParaRPr lang="en-US" sz="1600" b="0" dirty="0">
                        <a:solidFill>
                          <a:schemeClr val="tx2">
                            <a:lumMod val="90000"/>
                          </a:schemeClr>
                        </a:solidFill>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279692">
                <a:tc>
                  <a:txBody>
                    <a:bodyPr/>
                    <a:lstStyle/>
                    <a:p>
                      <a:pPr marL="0" marR="0">
                        <a:lnSpc>
                          <a:spcPct val="115000"/>
                        </a:lnSpc>
                        <a:spcBef>
                          <a:spcPts val="0"/>
                        </a:spcBef>
                        <a:spcAft>
                          <a:spcPts val="0"/>
                        </a:spcAft>
                      </a:pPr>
                      <a:r>
                        <a:rPr lang="en-US" sz="1600" b="0" dirty="0">
                          <a:effectLst/>
                          <a:latin typeface="Arial" pitchFamily="34" charset="0"/>
                          <a:cs typeface="Arial" pitchFamily="34" charset="0"/>
                        </a:rPr>
                        <a:t>     &lt;25</a:t>
                      </a:r>
                      <a:endParaRPr lang="en-US" sz="16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41.9%  (127)</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279692">
                <a:tc>
                  <a:txBody>
                    <a:bodyPr/>
                    <a:lstStyle/>
                    <a:p>
                      <a:pPr marL="0" marR="0">
                        <a:lnSpc>
                          <a:spcPct val="115000"/>
                        </a:lnSpc>
                        <a:spcBef>
                          <a:spcPts val="0"/>
                        </a:spcBef>
                        <a:spcAft>
                          <a:spcPts val="0"/>
                        </a:spcAft>
                      </a:pPr>
                      <a:r>
                        <a:rPr lang="en-US" sz="1600" b="0" dirty="0">
                          <a:effectLst/>
                          <a:latin typeface="Arial" pitchFamily="34" charset="0"/>
                          <a:cs typeface="Arial" pitchFamily="34" charset="0"/>
                        </a:rPr>
                        <a:t>     </a:t>
                      </a:r>
                      <a:r>
                        <a:rPr lang="en-US" sz="1600" b="0" dirty="0" smtClean="0">
                          <a:effectLst/>
                          <a:latin typeface="Arial" pitchFamily="34" charset="0"/>
                          <a:cs typeface="Arial" pitchFamily="34" charset="0"/>
                        </a:rPr>
                        <a:t>25-29.9</a:t>
                      </a:r>
                      <a:endParaRPr lang="en-US" sz="16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30.4</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(92)</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319648">
                <a:tc>
                  <a:txBody>
                    <a:bodyPr/>
                    <a:lstStyle/>
                    <a:p>
                      <a:pPr marL="0" marR="0">
                        <a:lnSpc>
                          <a:spcPct val="115000"/>
                        </a:lnSpc>
                        <a:spcBef>
                          <a:spcPts val="0"/>
                        </a:spcBef>
                        <a:spcAft>
                          <a:spcPts val="0"/>
                        </a:spcAft>
                      </a:pPr>
                      <a:r>
                        <a:rPr lang="en-US" sz="1600" b="0" dirty="0">
                          <a:effectLst/>
                          <a:latin typeface="Arial" pitchFamily="34" charset="0"/>
                          <a:cs typeface="Arial" pitchFamily="34" charset="0"/>
                        </a:rPr>
                        <a:t>     </a:t>
                      </a:r>
                      <a:r>
                        <a:rPr lang="en-US" sz="1600" b="0" u="sng" dirty="0" smtClean="0">
                          <a:effectLst/>
                          <a:latin typeface="Arial" pitchFamily="34" charset="0"/>
                          <a:cs typeface="Arial" pitchFamily="34" charset="0"/>
                        </a:rPr>
                        <a:t>&gt;</a:t>
                      </a:r>
                      <a:r>
                        <a:rPr lang="en-US" sz="1600" b="0" dirty="0" smtClean="0">
                          <a:effectLst/>
                          <a:latin typeface="Arial" pitchFamily="34" charset="0"/>
                          <a:cs typeface="Arial" pitchFamily="34" charset="0"/>
                        </a:rPr>
                        <a:t>30</a:t>
                      </a:r>
                      <a:endParaRPr lang="en-US" sz="16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600" dirty="0" smtClean="0">
                          <a:effectLst/>
                          <a:latin typeface="Arial" pitchFamily="34" charset="0"/>
                          <a:cs typeface="Arial" pitchFamily="34" charset="0"/>
                        </a:rPr>
                        <a:t>27.7%    (84)</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r>
              <a:tr h="319648">
                <a:tc gridSpan="2">
                  <a:txBody>
                    <a:bodyPr/>
                    <a:lstStyle/>
                    <a:p>
                      <a:pPr marL="0" marR="0">
                        <a:lnSpc>
                          <a:spcPct val="115000"/>
                        </a:lnSpc>
                        <a:spcBef>
                          <a:spcPts val="0"/>
                        </a:spcBef>
                        <a:spcAft>
                          <a:spcPts val="0"/>
                        </a:spcAft>
                      </a:pPr>
                      <a:r>
                        <a:rPr lang="en-US" sz="1600" dirty="0">
                          <a:solidFill>
                            <a:schemeClr val="tx2">
                              <a:lumMod val="90000"/>
                            </a:schemeClr>
                          </a:solidFill>
                          <a:effectLst/>
                          <a:latin typeface="Arial" pitchFamily="34" charset="0"/>
                          <a:cs typeface="Arial" pitchFamily="34" charset="0"/>
                        </a:rPr>
                        <a:t>LARC Type by Age Group</a:t>
                      </a:r>
                      <a:endParaRPr lang="en-US" sz="1600" dirty="0">
                        <a:solidFill>
                          <a:schemeClr val="tx2">
                            <a:lumMod val="90000"/>
                          </a:schemeClr>
                        </a:solidFill>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319648">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Cu-T </a:t>
                      </a:r>
                      <a:r>
                        <a:rPr lang="en-US" sz="1600" b="0" dirty="0">
                          <a:effectLst/>
                          <a:latin typeface="Arial" pitchFamily="34" charset="0"/>
                          <a:cs typeface="Arial" pitchFamily="34" charset="0"/>
                        </a:rPr>
                        <a:t>IUC, Age 15-24</a:t>
                      </a:r>
                      <a:endParaRPr lang="en-US" sz="16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6.9</a:t>
                      </a:r>
                      <a:r>
                        <a:rPr lang="en-US" sz="1600" dirty="0" smtClean="0">
                          <a:effectLst/>
                          <a:latin typeface="Arial" pitchFamily="34" charset="0"/>
                          <a:cs typeface="Arial" pitchFamily="34" charset="0"/>
                        </a:rPr>
                        <a:t>%    (21</a:t>
                      </a:r>
                      <a:r>
                        <a:rPr lang="en-US" sz="1600" dirty="0">
                          <a:effectLst/>
                          <a:latin typeface="Arial" pitchFamily="34" charset="0"/>
                          <a:cs typeface="Arial" pitchFamily="34" charset="0"/>
                        </a:rPr>
                        <a:t>)</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r h="319648">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Cu-T </a:t>
                      </a:r>
                      <a:r>
                        <a:rPr lang="en-US" sz="1600" b="0" dirty="0">
                          <a:effectLst/>
                          <a:latin typeface="Arial" pitchFamily="34" charset="0"/>
                          <a:cs typeface="Arial" pitchFamily="34" charset="0"/>
                        </a:rPr>
                        <a:t>IUC, Age 25-34</a:t>
                      </a:r>
                      <a:endParaRPr lang="en-US" sz="1600" b="0" dirty="0">
                        <a:effectLst/>
                        <a:latin typeface="Arial" pitchFamily="34" charset="0"/>
                        <a:ea typeface="Times New Roman"/>
                        <a:cs typeface="Arial" pitchFamily="34" charset="0"/>
                      </a:endParaRPr>
                    </a:p>
                  </a:txBody>
                  <a:tcPr marL="68580" marR="68580" marT="0" marB="0">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26.4</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(80)</a:t>
                      </a:r>
                      <a:endParaRPr lang="en-US" sz="1600" dirty="0">
                        <a:effectLst/>
                        <a:latin typeface="Arial" pitchFamily="34" charset="0"/>
                        <a:ea typeface="Times New Roman"/>
                        <a:cs typeface="Arial" pitchFamily="34" charset="0"/>
                      </a:endParaRPr>
                    </a:p>
                  </a:txBody>
                  <a:tcPr marL="68580" marR="68580" marT="0" marB="0">
                    <a:solidFill>
                      <a:schemeClr val="tx2">
                        <a:lumMod val="25000"/>
                      </a:schemeClr>
                    </a:solidFill>
                  </a:tcPr>
                </a:tc>
              </a:tr>
              <a:tr h="319648">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LNG-IUC</a:t>
                      </a:r>
                      <a:r>
                        <a:rPr lang="en-US" sz="1600" b="0" dirty="0">
                          <a:effectLst/>
                          <a:latin typeface="Arial" pitchFamily="34" charset="0"/>
                          <a:cs typeface="Arial" pitchFamily="34" charset="0"/>
                        </a:rPr>
                        <a:t>, Age 15-24</a:t>
                      </a:r>
                      <a:endParaRPr lang="en-US" sz="1600" b="0" dirty="0">
                        <a:effectLst/>
                        <a:latin typeface="Arial" pitchFamily="34" charset="0"/>
                        <a:ea typeface="Times New Roman"/>
                        <a:cs typeface="Arial" pitchFamily="34" charset="0"/>
                      </a:endParaRPr>
                    </a:p>
                  </a:txBody>
                  <a:tcPr marL="68580" marR="68580" marT="0" marB="0">
                    <a:solidFill>
                      <a:schemeClr val="tx2">
                        <a:lumMod val="25000"/>
                      </a:schemeClr>
                    </a:solidFill>
                  </a:tcPr>
                </a:tc>
                <a:tc>
                  <a:txBody>
                    <a:bodyPr/>
                    <a:lstStyle/>
                    <a:p>
                      <a:pPr marL="0" marR="0" algn="r">
                        <a:lnSpc>
                          <a:spcPct val="115000"/>
                        </a:lnSpc>
                        <a:spcBef>
                          <a:spcPts val="0"/>
                        </a:spcBef>
                        <a:spcAft>
                          <a:spcPts val="0"/>
                        </a:spcAft>
                      </a:pPr>
                      <a:r>
                        <a:rPr lang="en-US" sz="1600" dirty="0" smtClean="0">
                          <a:effectLst/>
                          <a:latin typeface="Arial" pitchFamily="34" charset="0"/>
                          <a:cs typeface="Arial" pitchFamily="34" charset="0"/>
                        </a:rPr>
                        <a:t>   8.6%    (</a:t>
                      </a:r>
                      <a:r>
                        <a:rPr lang="en-US" sz="1600" dirty="0">
                          <a:effectLst/>
                          <a:latin typeface="Arial" pitchFamily="34" charset="0"/>
                          <a:cs typeface="Arial" pitchFamily="34" charset="0"/>
                        </a:rPr>
                        <a:t>26)</a:t>
                      </a:r>
                      <a:endParaRPr lang="en-US" sz="1600" dirty="0">
                        <a:effectLst/>
                        <a:latin typeface="Arial" pitchFamily="34" charset="0"/>
                        <a:ea typeface="Times New Roman"/>
                        <a:cs typeface="Arial" pitchFamily="34" charset="0"/>
                      </a:endParaRPr>
                    </a:p>
                  </a:txBody>
                  <a:tcPr marL="68580" marR="68580" marT="0" marB="0">
                    <a:solidFill>
                      <a:schemeClr val="tx2">
                        <a:lumMod val="25000"/>
                      </a:schemeClr>
                    </a:solidFill>
                  </a:tcPr>
                </a:tc>
              </a:tr>
              <a:tr h="319648">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LNG-IUC </a:t>
                      </a:r>
                      <a:r>
                        <a:rPr lang="en-US" sz="1600" b="0" dirty="0">
                          <a:effectLst/>
                          <a:latin typeface="Arial" pitchFamily="34" charset="0"/>
                          <a:cs typeface="Arial" pitchFamily="34" charset="0"/>
                        </a:rPr>
                        <a:t>Age 25-34</a:t>
                      </a:r>
                      <a:endParaRPr lang="en-US" sz="1600" b="0" dirty="0">
                        <a:effectLst/>
                        <a:latin typeface="Arial" pitchFamily="34" charset="0"/>
                        <a:ea typeface="Times New Roman"/>
                        <a:cs typeface="Arial" pitchFamily="34" charset="0"/>
                      </a:endParaRPr>
                    </a:p>
                  </a:txBody>
                  <a:tcPr marL="68580" marR="68580" marT="0" marB="0">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24.8</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(75)</a:t>
                      </a:r>
                      <a:endParaRPr lang="en-US" sz="1600" dirty="0">
                        <a:effectLst/>
                        <a:latin typeface="Arial" pitchFamily="34" charset="0"/>
                        <a:ea typeface="Times New Roman"/>
                        <a:cs typeface="Arial" pitchFamily="34" charset="0"/>
                      </a:endParaRPr>
                    </a:p>
                  </a:txBody>
                  <a:tcPr marL="68580" marR="68580" marT="0" marB="0">
                    <a:solidFill>
                      <a:schemeClr val="tx2">
                        <a:lumMod val="25000"/>
                      </a:schemeClr>
                    </a:solidFill>
                  </a:tcPr>
                </a:tc>
              </a:tr>
              <a:tr h="317080">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SCI</a:t>
                      </a:r>
                      <a:r>
                        <a:rPr lang="en-US" sz="1600" b="0" dirty="0">
                          <a:effectLst/>
                          <a:latin typeface="Arial" pitchFamily="34" charset="0"/>
                          <a:cs typeface="Arial" pitchFamily="34" charset="0"/>
                        </a:rPr>
                        <a:t>, Age 15-25</a:t>
                      </a:r>
                      <a:endParaRPr lang="en-US" sz="1600" b="0" dirty="0">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20.1</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(61)</a:t>
                      </a:r>
                      <a:endParaRPr lang="en-US" sz="1600" dirty="0">
                        <a:effectLst/>
                        <a:latin typeface="Arial" pitchFamily="34" charset="0"/>
                        <a:ea typeface="Times New Roman"/>
                        <a:cs typeface="Arial" pitchFamily="34" charset="0"/>
                      </a:endParaRPr>
                    </a:p>
                  </a:txBody>
                  <a:tcPr marL="68580" marR="68580" marT="0" marB="0">
                    <a:lnB w="12700" cap="flat" cmpd="sng" algn="ctr">
                      <a:solidFill>
                        <a:schemeClr val="tx2"/>
                      </a:solidFill>
                      <a:prstDash val="solid"/>
                      <a:round/>
                      <a:headEnd type="none" w="med" len="med"/>
                      <a:tailEnd type="none" w="med" len="med"/>
                    </a:lnB>
                    <a:solidFill>
                      <a:schemeClr val="tx2">
                        <a:lumMod val="25000"/>
                      </a:schemeClr>
                    </a:solidFill>
                  </a:tcPr>
                </a:tc>
              </a:tr>
              <a:tr h="319648">
                <a:tc>
                  <a:txBody>
                    <a:bodyPr/>
                    <a:lstStyle/>
                    <a:p>
                      <a:pPr marL="0" marR="0">
                        <a:lnSpc>
                          <a:spcPct val="115000"/>
                        </a:lnSpc>
                        <a:spcBef>
                          <a:spcPts val="0"/>
                        </a:spcBef>
                        <a:spcAft>
                          <a:spcPts val="0"/>
                        </a:spcAft>
                      </a:pPr>
                      <a:r>
                        <a:rPr lang="en-US" sz="1600" b="0" dirty="0" smtClean="0">
                          <a:effectLst/>
                          <a:latin typeface="Arial" pitchFamily="34" charset="0"/>
                          <a:cs typeface="Arial" pitchFamily="34" charset="0"/>
                        </a:rPr>
                        <a:t>     SCI</a:t>
                      </a:r>
                      <a:r>
                        <a:rPr lang="en-US" sz="1600" b="0" dirty="0">
                          <a:effectLst/>
                          <a:latin typeface="Arial" pitchFamily="34" charset="0"/>
                          <a:cs typeface="Arial" pitchFamily="34" charset="0"/>
                        </a:rPr>
                        <a:t>, Age 25-34</a:t>
                      </a:r>
                      <a:endParaRPr lang="en-US" sz="1600" b="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600" dirty="0">
                          <a:effectLst/>
                          <a:latin typeface="Arial" pitchFamily="34" charset="0"/>
                          <a:cs typeface="Arial" pitchFamily="34" charset="0"/>
                        </a:rPr>
                        <a:t>13.2</a:t>
                      </a:r>
                      <a:r>
                        <a:rPr lang="en-US" sz="1600" dirty="0" smtClean="0">
                          <a:effectLst/>
                          <a:latin typeface="Arial" pitchFamily="34" charset="0"/>
                          <a:cs typeface="Arial" pitchFamily="34" charset="0"/>
                        </a:rPr>
                        <a:t>%    </a:t>
                      </a:r>
                      <a:r>
                        <a:rPr lang="en-US" sz="1600" dirty="0">
                          <a:effectLst/>
                          <a:latin typeface="Arial" pitchFamily="34" charset="0"/>
                          <a:cs typeface="Arial" pitchFamily="34" charset="0"/>
                        </a:rPr>
                        <a:t>(40)</a:t>
                      </a:r>
                      <a:endParaRPr lang="en-US" sz="1600" dirty="0">
                        <a:effectLst/>
                        <a:latin typeface="Arial" pitchFamily="34" charset="0"/>
                        <a:ea typeface="Times New Roman"/>
                        <a:cs typeface="Arial" pitchFamily="34" charset="0"/>
                      </a:endParaRPr>
                    </a:p>
                  </a:txBody>
                  <a:tcPr marL="68580" marR="68580" marT="0" marB="0">
                    <a:lnT w="12700" cap="flat" cmpd="sng" algn="ctr">
                      <a:solidFill>
                        <a:schemeClr val="tx2"/>
                      </a:solidFill>
                      <a:prstDash val="solid"/>
                      <a:round/>
                      <a:headEnd type="none" w="med" len="med"/>
                      <a:tailEnd type="none" w="med" len="med"/>
                    </a:lnT>
                    <a:solidFill>
                      <a:schemeClr val="tx2">
                        <a:lumMod val="25000"/>
                      </a:schemeClr>
                    </a:solidFill>
                  </a:tcPr>
                </a:tc>
              </a:tr>
            </a:tbl>
          </a:graphicData>
        </a:graphic>
      </p:graphicFrame>
    </p:spTree>
    <p:extLst>
      <p:ext uri="{BB962C8B-B14F-4D97-AF65-F5344CB8AC3E}">
        <p14:creationId xmlns:p14="http://schemas.microsoft.com/office/powerpoint/2010/main" val="294937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919" y="152400"/>
            <a:ext cx="8458200" cy="478536"/>
          </a:xfrm>
        </p:spPr>
        <p:txBody>
          <a:bodyPr/>
          <a:lstStyle/>
          <a:p>
            <a:pPr lvl="0"/>
            <a:r>
              <a:rPr lang="en-US" sz="2000" b="1" dirty="0">
                <a:solidFill>
                  <a:schemeClr val="tx2"/>
                </a:solidFill>
                <a:latin typeface="Arial" pitchFamily="34" charset="0"/>
                <a:ea typeface="Times New Roman" pitchFamily="18" charset="0"/>
                <a:cs typeface="Arial" pitchFamily="34" charset="0"/>
              </a:rPr>
              <a:t>Table 2: Early LARC Removal by Demographic and Clinical Characteristics</a:t>
            </a:r>
            <a:r>
              <a:rPr lang="en-US" sz="2000" dirty="0">
                <a:solidFill>
                  <a:schemeClr val="tx2"/>
                </a:solidFill>
                <a:latin typeface="Arial" pitchFamily="34" charset="0"/>
              </a:rPr>
              <a:t/>
            </a:r>
            <a:br>
              <a:rPr lang="en-US" sz="2000" dirty="0">
                <a:solidFill>
                  <a:schemeClr val="tx2"/>
                </a:solidFill>
                <a:latin typeface="Arial" pitchFamily="34" charset="0"/>
              </a:rPr>
            </a:br>
            <a:endParaRPr lang="en-US" sz="2000"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4722373"/>
              </p:ext>
            </p:extLst>
          </p:nvPr>
        </p:nvGraphicFramePr>
        <p:xfrm>
          <a:off x="990600" y="609600"/>
          <a:ext cx="6019800" cy="5414720"/>
        </p:xfrm>
        <a:graphic>
          <a:graphicData uri="http://schemas.openxmlformats.org/drawingml/2006/table">
            <a:tbl>
              <a:tblPr firstRow="1" firstCol="1" lastRow="1" lastCol="1" bandRow="1" bandCol="1">
                <a:tableStyleId>{5C22544A-7EE6-4342-B048-85BDC9FD1C3A}</a:tableStyleId>
              </a:tblPr>
              <a:tblGrid>
                <a:gridCol w="1956435"/>
                <a:gridCol w="1504950"/>
                <a:gridCol w="1504950"/>
                <a:gridCol w="1053465"/>
              </a:tblGrid>
              <a:tr h="102345">
                <a:tc rowSpan="2">
                  <a:txBody>
                    <a:bodyPr/>
                    <a:lstStyle/>
                    <a:p>
                      <a:pPr marL="0" marR="0">
                        <a:lnSpc>
                          <a:spcPct val="115000"/>
                        </a:lnSpc>
                        <a:spcBef>
                          <a:spcPts val="0"/>
                        </a:spcBef>
                        <a:spcAft>
                          <a:spcPts val="0"/>
                        </a:spcAft>
                      </a:pPr>
                      <a:r>
                        <a:rPr lang="en-US" sz="1100" b="1" dirty="0">
                          <a:solidFill>
                            <a:schemeClr val="tx2"/>
                          </a:solidFill>
                          <a:effectLst/>
                          <a:latin typeface="Arial" pitchFamily="34" charset="0"/>
                          <a:cs typeface="Arial" pitchFamily="34" charset="0"/>
                        </a:rPr>
                        <a:t>Characteristics</a:t>
                      </a:r>
                      <a:endParaRPr lang="en-US" sz="1100" b="1" dirty="0">
                        <a:solidFill>
                          <a:schemeClr val="tx2"/>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gridSpan="3">
                  <a:txBody>
                    <a:bodyPr/>
                    <a:lstStyle/>
                    <a:p>
                      <a:pPr marL="0" marR="0" algn="ctr">
                        <a:lnSpc>
                          <a:spcPct val="115000"/>
                        </a:lnSpc>
                        <a:spcBef>
                          <a:spcPts val="0"/>
                        </a:spcBef>
                        <a:spcAft>
                          <a:spcPts val="0"/>
                        </a:spcAft>
                      </a:pPr>
                      <a:r>
                        <a:rPr lang="en-US" sz="1100" b="1" dirty="0">
                          <a:solidFill>
                            <a:schemeClr val="tx2"/>
                          </a:solidFill>
                          <a:effectLst/>
                          <a:latin typeface="Arial" pitchFamily="34" charset="0"/>
                          <a:cs typeface="Arial" pitchFamily="34" charset="0"/>
                        </a:rPr>
                        <a:t>Outcomes</a:t>
                      </a:r>
                      <a:endParaRPr lang="en-US" sz="1100" b="1" dirty="0">
                        <a:solidFill>
                          <a:schemeClr val="tx2"/>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c hMerge="1">
                  <a:txBody>
                    <a:bodyPr/>
                    <a:lstStyle/>
                    <a:p>
                      <a:endParaRPr lang="en-US"/>
                    </a:p>
                  </a:txBody>
                  <a:tcPr/>
                </a:tc>
              </a:tr>
              <a:tr h="320891">
                <a:tc vMerge="1">
                  <a:txBody>
                    <a:bodyPr/>
                    <a:lstStyle/>
                    <a:p>
                      <a:endParaRPr lang="en-US"/>
                    </a:p>
                  </a:txBody>
                  <a:tcPr/>
                </a:tc>
                <a:tc>
                  <a:txBody>
                    <a:bodyPr/>
                    <a:lstStyle/>
                    <a:p>
                      <a:pPr marL="0" marR="0" algn="ctr">
                        <a:lnSpc>
                          <a:spcPct val="115000"/>
                        </a:lnSpc>
                        <a:spcBef>
                          <a:spcPts val="0"/>
                        </a:spcBef>
                        <a:spcAft>
                          <a:spcPts val="0"/>
                        </a:spcAft>
                      </a:pPr>
                      <a:r>
                        <a:rPr lang="en-US" sz="1100" b="1" dirty="0">
                          <a:solidFill>
                            <a:schemeClr val="tx2"/>
                          </a:solidFill>
                          <a:effectLst/>
                          <a:latin typeface="Arial" pitchFamily="34" charset="0"/>
                          <a:cs typeface="Arial" pitchFamily="34" charset="0"/>
                        </a:rPr>
                        <a:t>Early LARC Removal</a:t>
                      </a:r>
                    </a:p>
                    <a:p>
                      <a:pPr marL="0" marR="0" algn="ctr">
                        <a:lnSpc>
                          <a:spcPct val="115000"/>
                        </a:lnSpc>
                        <a:spcBef>
                          <a:spcPts val="0"/>
                        </a:spcBef>
                        <a:spcAft>
                          <a:spcPts val="0"/>
                        </a:spcAft>
                      </a:pPr>
                      <a:r>
                        <a:rPr lang="en-US" sz="1100" b="1" dirty="0">
                          <a:solidFill>
                            <a:schemeClr val="tx2"/>
                          </a:solidFill>
                          <a:effectLst/>
                          <a:latin typeface="Arial" pitchFamily="34" charset="0"/>
                          <a:cs typeface="Arial" pitchFamily="34" charset="0"/>
                        </a:rPr>
                        <a:t>Within 12 Months</a:t>
                      </a:r>
                      <a:endParaRPr lang="en-US" sz="1100" b="1" dirty="0">
                        <a:solidFill>
                          <a:schemeClr val="tx2"/>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ctr">
                        <a:lnSpc>
                          <a:spcPct val="115000"/>
                        </a:lnSpc>
                        <a:spcBef>
                          <a:spcPts val="0"/>
                        </a:spcBef>
                        <a:spcAft>
                          <a:spcPts val="0"/>
                        </a:spcAft>
                      </a:pPr>
                      <a:r>
                        <a:rPr lang="en-US" sz="1100" b="1" dirty="0">
                          <a:solidFill>
                            <a:schemeClr val="tx2"/>
                          </a:solidFill>
                          <a:effectLst/>
                          <a:latin typeface="Arial" pitchFamily="34" charset="0"/>
                          <a:cs typeface="Arial" pitchFamily="34" charset="0"/>
                        </a:rPr>
                        <a:t>No Early LARC Removal</a:t>
                      </a:r>
                      <a:endParaRPr lang="en-US" sz="1100" b="1" dirty="0">
                        <a:solidFill>
                          <a:schemeClr val="tx2"/>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ctr">
                        <a:lnSpc>
                          <a:spcPct val="115000"/>
                        </a:lnSpc>
                        <a:spcBef>
                          <a:spcPts val="0"/>
                        </a:spcBef>
                        <a:spcAft>
                          <a:spcPts val="0"/>
                        </a:spcAft>
                      </a:pPr>
                      <a:r>
                        <a:rPr lang="en-US" sz="1200" dirty="0">
                          <a:solidFill>
                            <a:schemeClr val="tx2"/>
                          </a:solidFill>
                          <a:effectLst/>
                          <a:latin typeface="Arial" pitchFamily="34" charset="0"/>
                          <a:cs typeface="Arial" pitchFamily="34" charset="0"/>
                        </a:rPr>
                        <a:t>P Value</a:t>
                      </a:r>
                      <a:r>
                        <a:rPr lang="en-US" sz="1200" baseline="30000" dirty="0">
                          <a:solidFill>
                            <a:schemeClr val="tx2"/>
                          </a:solidFill>
                          <a:effectLst/>
                          <a:latin typeface="Arial" pitchFamily="34" charset="0"/>
                          <a:cs typeface="Arial" pitchFamily="34" charset="0"/>
                        </a:rPr>
                        <a:t>†</a:t>
                      </a:r>
                      <a:endParaRPr lang="en-US" sz="1200" dirty="0">
                        <a:solidFill>
                          <a:schemeClr val="tx2"/>
                        </a:solidFill>
                        <a:effectLst/>
                        <a:latin typeface="Arial" pitchFamily="34" charset="0"/>
                        <a:ea typeface="Times New Roman"/>
                        <a:cs typeface="Arial" pitchFamily="34" charset="0"/>
                      </a:endParaRPr>
                    </a:p>
                  </a:txBody>
                  <a:tcPr marL="65690" marR="65690" marT="0" marB="0">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r>
              <a:tr h="102345">
                <a:tc gridSpan="2">
                  <a:txBody>
                    <a:bodyPr/>
                    <a:lstStyle/>
                    <a:p>
                      <a:pPr marL="0" marR="0">
                        <a:lnSpc>
                          <a:spcPct val="115000"/>
                        </a:lnSpc>
                        <a:spcBef>
                          <a:spcPts val="0"/>
                        </a:spcBef>
                        <a:spcAft>
                          <a:spcPts val="0"/>
                        </a:spcAft>
                      </a:pPr>
                      <a:r>
                        <a:rPr lang="en-US" sz="1100" dirty="0">
                          <a:solidFill>
                            <a:schemeClr val="tx2">
                              <a:lumMod val="90000"/>
                            </a:schemeClr>
                          </a:solidFill>
                          <a:effectLst/>
                          <a:latin typeface="Arial" pitchFamily="34" charset="0"/>
                          <a:cs typeface="Arial" pitchFamily="34" charset="0"/>
                        </a:rPr>
                        <a:t>Age % (Total N=303)</a:t>
                      </a:r>
                      <a:endParaRPr lang="en-US" sz="1100" dirty="0">
                        <a:solidFill>
                          <a:schemeClr val="tx2">
                            <a:lumMod val="90000"/>
                          </a:schemeClr>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c gridSpan="2">
                  <a:txBody>
                    <a:bodyPr/>
                    <a:lstStyle/>
                    <a:p>
                      <a:pPr marL="0" marR="0">
                        <a:lnSpc>
                          <a:spcPct val="115000"/>
                        </a:lnSpc>
                        <a:spcBef>
                          <a:spcPts val="0"/>
                        </a:spcBef>
                        <a:spcAft>
                          <a:spcPts val="0"/>
                        </a:spcAft>
                      </a:pP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15-24</a:t>
                      </a:r>
                      <a:endParaRPr lang="en-US" sz="1100" dirty="0">
                        <a:effectLst/>
                        <a:latin typeface="Arial" pitchFamily="34" charset="0"/>
                        <a:ea typeface="Times New Roman"/>
                        <a:cs typeface="Arial" pitchFamily="34" charset="0"/>
                      </a:endParaRPr>
                    </a:p>
                  </a:txBody>
                  <a:tcPr marL="65690" marR="65690" marT="0" marB="0">
                    <a:lnT w="1905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23.1%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25)</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76.9</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(83)</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solidFill>
                      <a:schemeClr val="tx2">
                        <a:lumMod val="25000"/>
                      </a:schemeClr>
                    </a:solidFill>
                  </a:tcPr>
                </a:tc>
                <a:tc rowSpan="2">
                  <a:txBody>
                    <a:bodyPr/>
                    <a:lstStyle/>
                    <a:p>
                      <a:pPr marL="0" marR="0">
                        <a:lnSpc>
                          <a:spcPct val="115000"/>
                        </a:lnSpc>
                        <a:spcBef>
                          <a:spcPts val="0"/>
                        </a:spcBef>
                        <a:spcAft>
                          <a:spcPts val="0"/>
                        </a:spcAft>
                      </a:pPr>
                      <a:r>
                        <a:rPr lang="en-US" sz="1200" dirty="0">
                          <a:effectLst/>
                          <a:latin typeface="Arial" pitchFamily="34" charset="0"/>
                          <a:cs typeface="Arial" pitchFamily="34" charset="0"/>
                        </a:rPr>
                        <a:t>        0.52</a:t>
                      </a:r>
                      <a:endParaRPr lang="en-US" sz="1200" dirty="0">
                        <a:effectLst/>
                        <a:latin typeface="Arial" pitchFamily="34" charset="0"/>
                        <a:ea typeface="Times New Roman"/>
                        <a:cs typeface="Arial" pitchFamily="34" charset="0"/>
                      </a:endParaRPr>
                    </a:p>
                  </a:txBody>
                  <a:tcPr marL="65690" marR="65690" marT="0" marB="0">
                    <a:lnT w="19050" cap="flat" cmpd="sng" algn="ctr">
                      <a:solidFill>
                        <a:schemeClr val="tx2"/>
                      </a:solidFill>
                      <a:prstDash val="solid"/>
                      <a:round/>
                      <a:headEnd type="none" w="med" len="med"/>
                      <a:tailEnd type="none" w="med" len="med"/>
                    </a:lnT>
                    <a:solidFill>
                      <a:schemeClr val="tx2">
                        <a:lumMod val="25000"/>
                      </a:schemeClr>
                    </a:solidFill>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25-34</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20.0%  (</a:t>
                      </a:r>
                      <a:r>
                        <a:rPr lang="en-US" sz="1100" dirty="0">
                          <a:solidFill>
                            <a:schemeClr val="tx1"/>
                          </a:solidFill>
                          <a:effectLst/>
                          <a:latin typeface="Arial" pitchFamily="34" charset="0"/>
                          <a:cs typeface="Arial" pitchFamily="34" charset="0"/>
                        </a:rPr>
                        <a:t>39)</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80.0% </a:t>
                      </a:r>
                      <a:r>
                        <a:rPr lang="en-US" sz="1100" dirty="0">
                          <a:solidFill>
                            <a:schemeClr val="tx1"/>
                          </a:solidFill>
                          <a:effectLst/>
                          <a:latin typeface="Arial" pitchFamily="34" charset="0"/>
                          <a:cs typeface="Arial" pitchFamily="34" charset="0"/>
                        </a:rPr>
                        <a:t>(156)</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0" marR="0">
                        <a:lnSpc>
                          <a:spcPct val="115000"/>
                        </a:lnSpc>
                        <a:spcBef>
                          <a:spcPts val="0"/>
                        </a:spcBef>
                        <a:spcAft>
                          <a:spcPts val="0"/>
                        </a:spcAft>
                      </a:pPr>
                      <a:r>
                        <a:rPr lang="en-US" sz="1100" dirty="0">
                          <a:solidFill>
                            <a:schemeClr val="tx2">
                              <a:lumMod val="90000"/>
                            </a:schemeClr>
                          </a:solidFill>
                          <a:effectLst/>
                          <a:latin typeface="Arial" pitchFamily="34" charset="0"/>
                          <a:cs typeface="Arial" pitchFamily="34" charset="0"/>
                        </a:rPr>
                        <a:t>Race % (Total N=303)</a:t>
                      </a:r>
                      <a:endParaRPr lang="en-US" sz="1100" dirty="0">
                        <a:solidFill>
                          <a:schemeClr val="tx2">
                            <a:lumMod val="90000"/>
                          </a:schemeClr>
                        </a:solidFill>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 </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 </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a:txBody>
                    <a:bodyPr/>
                    <a:lstStyle/>
                    <a:p>
                      <a:pPr marL="0" marR="0">
                        <a:lnSpc>
                          <a:spcPct val="115000"/>
                        </a:lnSpc>
                        <a:spcBef>
                          <a:spcPts val="0"/>
                        </a:spcBef>
                        <a:spcAft>
                          <a:spcPts val="0"/>
                        </a:spcAft>
                      </a:pPr>
                      <a:r>
                        <a:rPr lang="en-US" sz="1200" dirty="0">
                          <a:effectLst/>
                          <a:latin typeface="Arial" pitchFamily="34" charset="0"/>
                          <a:cs typeface="Arial" pitchFamily="34" charset="0"/>
                        </a:rPr>
                        <a:t> </a:t>
                      </a:r>
                      <a:endParaRPr lang="en-US" sz="1200" dirty="0">
                        <a:effectLst/>
                        <a:latin typeface="Arial" pitchFamily="34" charset="0"/>
                        <a:ea typeface="Times New Roman"/>
                        <a:cs typeface="Arial" pitchFamily="34" charset="0"/>
                      </a:endParaRPr>
                    </a:p>
                  </a:txBody>
                  <a:tcPr marL="65690" marR="65690" marT="0" marB="0">
                    <a:solidFill>
                      <a:schemeClr val="tx2">
                        <a:lumMod val="25000"/>
                      </a:schemeClr>
                    </a:solidFill>
                  </a:tcPr>
                </a:tc>
              </a:tr>
              <a:tr h="102345">
                <a:tc>
                  <a:txBody>
                    <a:bodyPr/>
                    <a:lstStyle/>
                    <a:p>
                      <a:pPr marL="146050" marR="0" indent="-146050">
                        <a:lnSpc>
                          <a:spcPct val="115000"/>
                        </a:lnSpc>
                        <a:spcBef>
                          <a:spcPts val="0"/>
                        </a:spcBef>
                        <a:spcAft>
                          <a:spcPts val="0"/>
                        </a:spcAft>
                        <a:tabLst>
                          <a:tab pos="146685" algn="l"/>
                        </a:tabLst>
                      </a:pPr>
                      <a:r>
                        <a:rPr lang="en-US" sz="1100" dirty="0">
                          <a:effectLst/>
                          <a:latin typeface="Arial" pitchFamily="34" charset="0"/>
                          <a:cs typeface="Arial" pitchFamily="34" charset="0"/>
                        </a:rPr>
                        <a:t>	Asian</a:t>
                      </a:r>
                      <a:endParaRPr lang="en-US" sz="1100" dirty="0">
                        <a:effectLst/>
                        <a:latin typeface="Arial" pitchFamily="34" charset="0"/>
                        <a:ea typeface="Times New Roman"/>
                        <a:cs typeface="Arial" pitchFamily="34" charset="0"/>
                      </a:endParaRPr>
                    </a:p>
                  </a:txBody>
                  <a:tcPr marL="65690" marR="65690" marT="0" marB="0" anchor="ct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 17.1</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(7)</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tabLst>
                          <a:tab pos="419100" algn="l"/>
                          <a:tab pos="617220" algn="ctr"/>
                        </a:tabLst>
                      </a:pPr>
                      <a:r>
                        <a:rPr lang="en-US" sz="1100" dirty="0">
                          <a:solidFill>
                            <a:schemeClr val="tx1"/>
                          </a:solidFill>
                          <a:effectLst/>
                          <a:latin typeface="Arial" pitchFamily="34" charset="0"/>
                          <a:cs typeface="Arial" pitchFamily="34" charset="0"/>
                        </a:rPr>
                        <a:t>82.9%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34)</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rowSpan="5">
                  <a:txBody>
                    <a:bodyPr/>
                    <a:lstStyle/>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a:effectLst/>
                          <a:latin typeface="Arial" pitchFamily="34" charset="0"/>
                          <a:cs typeface="Arial" pitchFamily="34" charset="0"/>
                        </a:rPr>
                        <a:t>0.82</a:t>
                      </a:r>
                      <a:endParaRPr lang="en-US" sz="1200" dirty="0">
                        <a:effectLst/>
                        <a:latin typeface="Arial" pitchFamily="34" charset="0"/>
                        <a:ea typeface="Times New Roman"/>
                        <a:cs typeface="Arial" pitchFamily="34" charset="0"/>
                      </a:endParaRPr>
                    </a:p>
                  </a:txBody>
                  <a:tcPr marL="65690" marR="65690" marT="0" marB="0">
                    <a:lnB w="19050" cap="flat" cmpd="sng" algn="ctr">
                      <a:solidFill>
                        <a:schemeClr val="tx2">
                          <a:lumMod val="90000"/>
                        </a:schemeClr>
                      </a:solidFill>
                      <a:prstDash val="solid"/>
                      <a:round/>
                      <a:headEnd type="none" w="med" len="med"/>
                      <a:tailEnd type="none" w="med" len="med"/>
                    </a:lnB>
                    <a:solidFill>
                      <a:schemeClr val="tx2">
                        <a:lumMod val="25000"/>
                      </a:schemeClr>
                    </a:solidFill>
                  </a:tcPr>
                </a:tc>
              </a:tr>
              <a:tr h="102345">
                <a:tc>
                  <a:txBody>
                    <a:bodyPr/>
                    <a:lstStyle/>
                    <a:p>
                      <a:pPr marL="146050" marR="0" indent="-146050">
                        <a:lnSpc>
                          <a:spcPct val="115000"/>
                        </a:lnSpc>
                        <a:spcBef>
                          <a:spcPts val="0"/>
                        </a:spcBef>
                        <a:spcAft>
                          <a:spcPts val="0"/>
                        </a:spcAft>
                        <a:tabLst>
                          <a:tab pos="146685" algn="l"/>
                        </a:tabLst>
                      </a:pPr>
                      <a:r>
                        <a:rPr lang="en-US" sz="1100" dirty="0">
                          <a:effectLst/>
                          <a:latin typeface="Arial" pitchFamily="34" charset="0"/>
                          <a:cs typeface="Arial" pitchFamily="34" charset="0"/>
                        </a:rPr>
                        <a:t>	Black (non-Hispanic)</a:t>
                      </a:r>
                      <a:endParaRPr lang="en-US" sz="1100" dirty="0">
                        <a:effectLst/>
                        <a:latin typeface="Arial" pitchFamily="34" charset="0"/>
                        <a:ea typeface="Times New Roman"/>
                        <a:cs typeface="Arial" pitchFamily="34" charset="0"/>
                      </a:endParaRPr>
                    </a:p>
                  </a:txBody>
                  <a:tcPr marL="65690" marR="65690" marT="0" marB="0" anchor="ct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27.3</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6)</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 72.7%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16)</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146050" marR="0" indent="-146050">
                        <a:lnSpc>
                          <a:spcPct val="115000"/>
                        </a:lnSpc>
                        <a:spcBef>
                          <a:spcPts val="0"/>
                        </a:spcBef>
                        <a:spcAft>
                          <a:spcPts val="0"/>
                        </a:spcAft>
                        <a:tabLst>
                          <a:tab pos="146685" algn="l"/>
                        </a:tabLst>
                      </a:pPr>
                      <a:r>
                        <a:rPr lang="en-US" sz="1100" dirty="0">
                          <a:effectLst/>
                          <a:latin typeface="Arial" pitchFamily="34" charset="0"/>
                          <a:cs typeface="Arial" pitchFamily="34" charset="0"/>
                        </a:rPr>
                        <a:t>	Hispanic</a:t>
                      </a:r>
                      <a:endParaRPr lang="en-US" sz="1100" dirty="0">
                        <a:effectLst/>
                        <a:latin typeface="Arial" pitchFamily="34" charset="0"/>
                        <a:ea typeface="Times New Roman"/>
                        <a:cs typeface="Arial" pitchFamily="34" charset="0"/>
                      </a:endParaRPr>
                    </a:p>
                  </a:txBody>
                  <a:tcPr marL="65690" marR="65690" marT="0" marB="0" anchor="ctr">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23.0%  </a:t>
                      </a:r>
                      <a:r>
                        <a:rPr lang="en-US" sz="1100" dirty="0">
                          <a:solidFill>
                            <a:schemeClr val="tx1"/>
                          </a:solidFill>
                          <a:effectLst/>
                          <a:latin typeface="Arial" pitchFamily="34" charset="0"/>
                          <a:cs typeface="Arial" pitchFamily="34" charset="0"/>
                        </a:rPr>
                        <a:t>(23)</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77.0%   </a:t>
                      </a:r>
                      <a:r>
                        <a:rPr lang="en-US" sz="1100" dirty="0">
                          <a:solidFill>
                            <a:schemeClr val="tx1"/>
                          </a:solidFill>
                          <a:effectLst/>
                          <a:latin typeface="Arial" pitchFamily="34" charset="0"/>
                          <a:cs typeface="Arial" pitchFamily="34" charset="0"/>
                        </a:rPr>
                        <a:t>(77)</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146050" marR="0" indent="-146050">
                        <a:lnSpc>
                          <a:spcPct val="115000"/>
                        </a:lnSpc>
                        <a:spcBef>
                          <a:spcPts val="0"/>
                        </a:spcBef>
                        <a:spcAft>
                          <a:spcPts val="0"/>
                        </a:spcAft>
                        <a:tabLst>
                          <a:tab pos="146685" algn="l"/>
                        </a:tabLst>
                      </a:pPr>
                      <a:r>
                        <a:rPr lang="en-US" sz="1100" dirty="0">
                          <a:effectLst/>
                          <a:latin typeface="Arial" pitchFamily="34" charset="0"/>
                          <a:cs typeface="Arial" pitchFamily="34" charset="0"/>
                        </a:rPr>
                        <a:t>	White (non-Hispanic)</a:t>
                      </a:r>
                      <a:endParaRPr lang="en-US" sz="1100" dirty="0">
                        <a:effectLst/>
                        <a:latin typeface="Arial" pitchFamily="34" charset="0"/>
                        <a:ea typeface="Times New Roman"/>
                        <a:cs typeface="Arial" pitchFamily="34" charset="0"/>
                      </a:endParaRPr>
                    </a:p>
                  </a:txBody>
                  <a:tcPr marL="65690" marR="65690" marT="0" marB="0" anchor="ct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18.8</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(19)</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81.2%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82)</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146050" marR="0" indent="-146050">
                        <a:lnSpc>
                          <a:spcPct val="115000"/>
                        </a:lnSpc>
                        <a:spcBef>
                          <a:spcPts val="0"/>
                        </a:spcBef>
                        <a:spcAft>
                          <a:spcPts val="0"/>
                        </a:spcAft>
                        <a:tabLst>
                          <a:tab pos="146685" algn="l"/>
                        </a:tabLst>
                      </a:pPr>
                      <a:r>
                        <a:rPr lang="en-US" sz="1100" dirty="0">
                          <a:effectLst/>
                          <a:latin typeface="Arial" pitchFamily="34" charset="0"/>
                          <a:cs typeface="Arial" pitchFamily="34" charset="0"/>
                        </a:rPr>
                        <a:t>    Other*</a:t>
                      </a:r>
                      <a:endParaRPr lang="en-US" sz="1100" dirty="0">
                        <a:effectLst/>
                        <a:latin typeface="Arial" pitchFamily="34" charset="0"/>
                        <a:ea typeface="Times New Roman"/>
                        <a:cs typeface="Arial" pitchFamily="34" charset="0"/>
                      </a:endParaRPr>
                    </a:p>
                  </a:txBody>
                  <a:tcPr marL="65690" marR="65690" marT="0" marB="0" anchor="ctr">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23.1</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(9)</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B w="19050" cap="flat" cmpd="sng" algn="ctr">
                      <a:solidFill>
                        <a:schemeClr val="tx2">
                          <a:lumMod val="90000"/>
                        </a:schemeClr>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76.9</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(30)</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B w="19050" cap="flat" cmpd="sng" algn="ctr">
                      <a:solidFill>
                        <a:schemeClr val="tx2">
                          <a:lumMod val="90000"/>
                        </a:schemeClr>
                      </a:solidFill>
                      <a:prstDash val="solid"/>
                      <a:round/>
                      <a:headEnd type="none" w="med" len="med"/>
                      <a:tailEnd type="none" w="med" len="med"/>
                    </a:lnB>
                    <a:solidFill>
                      <a:schemeClr val="tx2">
                        <a:lumMod val="25000"/>
                      </a:schemeClr>
                    </a:solidFill>
                  </a:tcPr>
                </a:tc>
                <a:tc vMerge="1">
                  <a:txBody>
                    <a:bodyPr/>
                    <a:lstStyle/>
                    <a:p>
                      <a:endParaRPr lang="en-US"/>
                    </a:p>
                  </a:txBody>
                  <a:tcPr/>
                </a:tc>
              </a:tr>
              <a:tr h="102345">
                <a:tc gridSpan="2">
                  <a:txBody>
                    <a:bodyPr/>
                    <a:lstStyle/>
                    <a:p>
                      <a:pPr marL="0" marR="0">
                        <a:lnSpc>
                          <a:spcPct val="115000"/>
                        </a:lnSpc>
                        <a:spcBef>
                          <a:spcPts val="0"/>
                        </a:spcBef>
                        <a:spcAft>
                          <a:spcPts val="0"/>
                        </a:spcAft>
                      </a:pPr>
                      <a:r>
                        <a:rPr lang="en-US" sz="1100" dirty="0">
                          <a:solidFill>
                            <a:schemeClr val="tx2">
                              <a:lumMod val="90000"/>
                            </a:schemeClr>
                          </a:solidFill>
                          <a:effectLst/>
                          <a:latin typeface="Arial" pitchFamily="34" charset="0"/>
                          <a:cs typeface="Arial" pitchFamily="34" charset="0"/>
                        </a:rPr>
                        <a:t>Living Situation/Marital Status </a:t>
                      </a:r>
                      <a:endParaRPr lang="en-US" sz="1100" dirty="0">
                        <a:solidFill>
                          <a:schemeClr val="tx2">
                            <a:lumMod val="90000"/>
                          </a:schemeClr>
                        </a:solidFill>
                        <a:effectLst/>
                        <a:latin typeface="Arial" pitchFamily="34" charset="0"/>
                        <a:ea typeface="Times New Roman"/>
                        <a:cs typeface="Arial" pitchFamily="34" charset="0"/>
                      </a:endParaRPr>
                    </a:p>
                  </a:txBody>
                  <a:tcPr marL="65690" marR="65690" marT="0" marB="0" anchor="ctr">
                    <a:lnR w="19050" cap="flat" cmpd="sng" algn="ctr">
                      <a:solidFill>
                        <a:schemeClr val="tx2"/>
                      </a:solidFill>
                      <a:prstDash val="solid"/>
                      <a:round/>
                      <a:headEnd type="none" w="med" len="med"/>
                      <a:tailEnd type="none" w="med" len="med"/>
                    </a:lnR>
                    <a:lnT w="19050" cap="flat" cmpd="sng" algn="ctr">
                      <a:solidFill>
                        <a:schemeClr val="tx2">
                          <a:lumMod val="90000"/>
                        </a:schemeClr>
                      </a:solidFill>
                      <a:prstDash val="solid"/>
                      <a:round/>
                      <a:headEnd type="none" w="med" len="med"/>
                      <a:tailEnd type="none" w="med" len="med"/>
                    </a:lnT>
                    <a:solidFill>
                      <a:schemeClr val="tx2">
                        <a:lumMod val="25000"/>
                      </a:schemeClr>
                    </a:solidFill>
                  </a:tcPr>
                </a:tc>
                <a:tc hMerge="1">
                  <a:txBody>
                    <a:bodyPr/>
                    <a:lstStyle/>
                    <a:p>
                      <a:endParaRPr lang="en-US"/>
                    </a:p>
                  </a:txBody>
                  <a:tcPr/>
                </a:tc>
                <a:tc gridSpan="2">
                  <a:txBody>
                    <a:bodyPr/>
                    <a:lstStyle/>
                    <a:p>
                      <a:pPr marL="0" marR="0">
                        <a:lnSpc>
                          <a:spcPct val="115000"/>
                        </a:lnSpc>
                        <a:spcBef>
                          <a:spcPts val="0"/>
                        </a:spcBef>
                        <a:spcAft>
                          <a:spcPts val="0"/>
                        </a:spcAft>
                      </a:pPr>
                      <a:endParaRPr lang="en-US" sz="1100" dirty="0">
                        <a:solidFill>
                          <a:schemeClr val="tx1"/>
                        </a:solidFill>
                        <a:effectLst/>
                        <a:latin typeface="Arial" pitchFamily="34" charset="0"/>
                        <a:ea typeface="Times New Roman"/>
                        <a:cs typeface="Arial" pitchFamily="34" charset="0"/>
                      </a:endParaRPr>
                    </a:p>
                  </a:txBody>
                  <a:tcPr marL="65690" marR="65690" marT="0" marB="0" anchor="ctr">
                    <a:lnL w="19050" cap="flat" cmpd="sng" algn="ctr">
                      <a:solidFill>
                        <a:schemeClr val="tx2"/>
                      </a:solidFill>
                      <a:prstDash val="solid"/>
                      <a:round/>
                      <a:headEnd type="none" w="med" len="med"/>
                      <a:tailEnd type="none" w="med" len="med"/>
                    </a:lnL>
                    <a:lnT w="19050" cap="flat" cmpd="sng" algn="ctr">
                      <a:solidFill>
                        <a:schemeClr val="tx2">
                          <a:lumMod val="90000"/>
                        </a:schemeClr>
                      </a:solidFill>
                      <a:prstDash val="solid"/>
                      <a:round/>
                      <a:headEnd type="none" w="med" len="med"/>
                      <a:tailEnd type="none" w="med" len="med"/>
                    </a:lnT>
                    <a:solidFill>
                      <a:schemeClr val="tx2">
                        <a:lumMod val="25000"/>
                      </a:schemeClr>
                    </a:solidFill>
                  </a:tcPr>
                </a:tc>
                <a:tc hMerge="1">
                  <a:txBody>
                    <a:bodyPr/>
                    <a:lstStyle/>
                    <a:p>
                      <a:endParaRPr lang="en-US"/>
                    </a:p>
                  </a:txBody>
                  <a:tcPr/>
                </a:tc>
              </a:tr>
              <a:tr h="211618">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Single/Separated/Divorced</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17.7%  (20)</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82.3%    (93)</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rowSpan="3">
                  <a:txBody>
                    <a:bodyPr/>
                    <a:lstStyle/>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smtClean="0">
                          <a:effectLst/>
                          <a:latin typeface="Arial" pitchFamily="34" charset="0"/>
                          <a:cs typeface="Arial" pitchFamily="34" charset="0"/>
                        </a:rPr>
                        <a:t>0.42</a:t>
                      </a:r>
                      <a:endParaRPr lang="en-US" sz="1200" dirty="0">
                        <a:effectLst/>
                        <a:latin typeface="Arial" pitchFamily="34" charset="0"/>
                        <a:ea typeface="Times New Roman"/>
                        <a:cs typeface="Arial" pitchFamily="34" charset="0"/>
                      </a:endParaRPr>
                    </a:p>
                  </a:txBody>
                  <a:tcPr marL="65690" marR="65690" marT="0" marB="0">
                    <a:lnB w="19050" cap="flat" cmpd="sng" algn="ctr">
                      <a:solidFill>
                        <a:schemeClr val="tx2"/>
                      </a:solidFill>
                      <a:prstDash val="solid"/>
                      <a:round/>
                      <a:headEnd type="none" w="med" len="med"/>
                      <a:tailEnd type="none" w="med" len="med"/>
                    </a:lnB>
                    <a:solidFill>
                      <a:schemeClr val="tx2">
                        <a:lumMod val="25000"/>
                      </a:schemeClr>
                    </a:solidFill>
                  </a:tcPr>
                </a:tc>
              </a:tr>
              <a:tr h="211618">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Married/Living with Partner</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21.9</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(30)</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78.1%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107)</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Other/Unknown</a:t>
                      </a:r>
                      <a:endParaRPr lang="en-US" sz="1100" dirty="0">
                        <a:effectLst/>
                        <a:latin typeface="Arial" pitchFamily="34" charset="0"/>
                        <a:ea typeface="Times New Roman"/>
                        <a:cs typeface="Arial" pitchFamily="34" charset="0"/>
                      </a:endParaRPr>
                    </a:p>
                  </a:txBody>
                  <a:tcPr marL="65690" marR="65690" marT="0" marB="0">
                    <a:lnB w="1905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26.4%  </a:t>
                      </a:r>
                      <a:r>
                        <a:rPr lang="en-US" sz="1100" dirty="0">
                          <a:solidFill>
                            <a:schemeClr val="tx1"/>
                          </a:solidFill>
                          <a:effectLst/>
                          <a:latin typeface="Arial" pitchFamily="34" charset="0"/>
                          <a:cs typeface="Arial" pitchFamily="34" charset="0"/>
                        </a:rPr>
                        <a:t>(</a:t>
                      </a:r>
                      <a:r>
                        <a:rPr lang="en-US" sz="1100" dirty="0" smtClean="0">
                          <a:solidFill>
                            <a:schemeClr val="tx1"/>
                          </a:solidFill>
                          <a:effectLst/>
                          <a:latin typeface="Arial" pitchFamily="34" charset="0"/>
                          <a:cs typeface="Arial" pitchFamily="34" charset="0"/>
                        </a:rPr>
                        <a:t>14)</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B w="19050" cap="flat" cmpd="sng" algn="ctr">
                      <a:solidFill>
                        <a:schemeClr val="tx2"/>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100" dirty="0" smtClean="0">
                          <a:solidFill>
                            <a:schemeClr val="tx1"/>
                          </a:solidFill>
                          <a:effectLst/>
                          <a:latin typeface="Arial" pitchFamily="34" charset="0"/>
                          <a:cs typeface="Arial" pitchFamily="34" charset="0"/>
                        </a:rPr>
                        <a:t>73.6%    (39)</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B w="19050" cap="flat" cmpd="sng" algn="ctr">
                      <a:solidFill>
                        <a:schemeClr val="tx2"/>
                      </a:solidFill>
                      <a:prstDash val="solid"/>
                      <a:round/>
                      <a:headEnd type="none" w="med" len="med"/>
                      <a:tailEnd type="none" w="med" len="med"/>
                    </a:lnB>
                    <a:solidFill>
                      <a:schemeClr val="tx2">
                        <a:lumMod val="25000"/>
                      </a:schemeClr>
                    </a:solidFill>
                  </a:tcPr>
                </a:tc>
                <a:tc vMerge="1">
                  <a:txBody>
                    <a:bodyPr/>
                    <a:lstStyle/>
                    <a:p>
                      <a:endParaRPr lang="en-US"/>
                    </a:p>
                  </a:txBody>
                  <a:tcPr/>
                </a:tc>
              </a:tr>
              <a:tr h="102345">
                <a:tc gridSpan="2">
                  <a:txBody>
                    <a:bodyPr/>
                    <a:lstStyle/>
                    <a:p>
                      <a:pPr marL="0" marR="0">
                        <a:lnSpc>
                          <a:spcPct val="115000"/>
                        </a:lnSpc>
                        <a:spcBef>
                          <a:spcPts val="0"/>
                        </a:spcBef>
                        <a:spcAft>
                          <a:spcPts val="0"/>
                        </a:spcAft>
                      </a:pPr>
                      <a:r>
                        <a:rPr lang="en-US" sz="1100" dirty="0">
                          <a:solidFill>
                            <a:schemeClr val="tx2">
                              <a:lumMod val="90000"/>
                            </a:schemeClr>
                          </a:solidFill>
                          <a:effectLst/>
                          <a:latin typeface="Arial" pitchFamily="34" charset="0"/>
                          <a:cs typeface="Arial" pitchFamily="34" charset="0"/>
                        </a:rPr>
                        <a:t>Gravidity % (Total N=303)</a:t>
                      </a:r>
                      <a:endParaRPr lang="en-US" sz="1100" dirty="0">
                        <a:solidFill>
                          <a:schemeClr val="tx2">
                            <a:lumMod val="90000"/>
                          </a:schemeClr>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c gridSpan="2">
                  <a:txBody>
                    <a:bodyPr/>
                    <a:lstStyle/>
                    <a:p>
                      <a:pPr marL="0" marR="0">
                        <a:lnSpc>
                          <a:spcPct val="115000"/>
                        </a:lnSpc>
                        <a:spcBef>
                          <a:spcPts val="0"/>
                        </a:spcBef>
                        <a:spcAft>
                          <a:spcPts val="0"/>
                        </a:spcAft>
                      </a:pP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0</a:t>
                      </a:r>
                      <a:endParaRPr lang="en-US" sz="1100" dirty="0">
                        <a:effectLst/>
                        <a:latin typeface="Arial" pitchFamily="34" charset="0"/>
                        <a:ea typeface="Times New Roman"/>
                        <a:cs typeface="Arial" pitchFamily="34" charset="0"/>
                      </a:endParaRPr>
                    </a:p>
                  </a:txBody>
                  <a:tcPr marL="65690" marR="65690" marT="0" marB="0">
                    <a:lnT w="1905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17.4%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12)</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82.6</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(57)</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solidFill>
                      <a:schemeClr val="tx2">
                        <a:lumMod val="25000"/>
                      </a:schemeClr>
                    </a:solidFill>
                  </a:tcPr>
                </a:tc>
                <a:tc rowSpan="3">
                  <a:txBody>
                    <a:bodyPr/>
                    <a:lstStyle/>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a:effectLst/>
                          <a:latin typeface="Arial" pitchFamily="34" charset="0"/>
                          <a:cs typeface="Arial" pitchFamily="34" charset="0"/>
                        </a:rPr>
                        <a:t>0.42</a:t>
                      </a:r>
                      <a:endParaRPr lang="en-US" sz="1200" dirty="0">
                        <a:effectLst/>
                        <a:latin typeface="Arial" pitchFamily="34" charset="0"/>
                        <a:ea typeface="Times New Roman"/>
                        <a:cs typeface="Arial" pitchFamily="34" charset="0"/>
                      </a:endParaRPr>
                    </a:p>
                  </a:txBody>
                  <a:tcPr marL="65690" marR="65690" marT="0" marB="0">
                    <a:lnT w="19050" cap="flat" cmpd="sng" algn="ctr">
                      <a:solidFill>
                        <a:schemeClr val="tx2"/>
                      </a:solidFill>
                      <a:prstDash val="solid"/>
                      <a:round/>
                      <a:headEnd type="none" w="med" len="med"/>
                      <a:tailEnd type="none" w="med" len="med"/>
                    </a:lnT>
                    <a:solidFill>
                      <a:schemeClr val="tx2">
                        <a:lumMod val="25000"/>
                      </a:schemeClr>
                    </a:solidFill>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1-2</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24.8</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(30)</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75.2%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91)</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a:t>
                      </a:r>
                      <a:r>
                        <a:rPr lang="en-US" sz="1100" u="sng" dirty="0">
                          <a:effectLst/>
                          <a:latin typeface="Arial" pitchFamily="34" charset="0"/>
                          <a:cs typeface="Arial" pitchFamily="34" charset="0"/>
                        </a:rPr>
                        <a:t>&gt;</a:t>
                      </a:r>
                      <a:r>
                        <a:rPr lang="en-US" sz="1100" dirty="0">
                          <a:effectLst/>
                          <a:latin typeface="Arial" pitchFamily="34" charset="0"/>
                          <a:cs typeface="Arial" pitchFamily="34" charset="0"/>
                        </a:rPr>
                        <a:t> 3</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19.5%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22)</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80.5</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91)</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gridSpan="2">
                  <a:txBody>
                    <a:bodyPr/>
                    <a:lstStyle/>
                    <a:p>
                      <a:pPr marL="0" marR="0">
                        <a:lnSpc>
                          <a:spcPct val="115000"/>
                        </a:lnSpc>
                        <a:spcBef>
                          <a:spcPts val="0"/>
                        </a:spcBef>
                        <a:spcAft>
                          <a:spcPts val="0"/>
                        </a:spcAft>
                      </a:pPr>
                      <a:r>
                        <a:rPr lang="en-US" sz="1100" dirty="0">
                          <a:solidFill>
                            <a:schemeClr val="tx2">
                              <a:lumMod val="90000"/>
                            </a:schemeClr>
                          </a:solidFill>
                          <a:effectLst/>
                          <a:latin typeface="Arial" pitchFamily="34" charset="0"/>
                          <a:cs typeface="Arial" pitchFamily="34" charset="0"/>
                        </a:rPr>
                        <a:t>Parity % (Total N=303)</a:t>
                      </a:r>
                      <a:endParaRPr lang="en-US" sz="1100" dirty="0">
                        <a:solidFill>
                          <a:schemeClr val="tx2">
                            <a:lumMod val="90000"/>
                          </a:schemeClr>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hMerge="1">
                  <a:txBody>
                    <a:bodyPr/>
                    <a:lstStyle/>
                    <a:p>
                      <a:endParaRPr lang="en-US"/>
                    </a:p>
                  </a:txBody>
                  <a:tcPr/>
                </a:tc>
                <a:tc gridSpan="2">
                  <a:txBody>
                    <a:bodyPr/>
                    <a:lstStyle/>
                    <a:p>
                      <a:pPr marL="0" marR="0">
                        <a:lnSpc>
                          <a:spcPct val="115000"/>
                        </a:lnSpc>
                        <a:spcBef>
                          <a:spcPts val="0"/>
                        </a:spcBef>
                        <a:spcAft>
                          <a:spcPts val="0"/>
                        </a:spcAft>
                      </a:pP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hMerge="1">
                  <a:txBody>
                    <a:bodyPr/>
                    <a:lstStyle/>
                    <a:p>
                      <a:endParaRPr lang="en-US"/>
                    </a:p>
                  </a:txBody>
                  <a:tcPr/>
                </a:tc>
              </a:tr>
              <a:tr h="102345">
                <a:tc>
                  <a:txBody>
                    <a:bodyPr/>
                    <a:lstStyle/>
                    <a:p>
                      <a:pPr marL="0" marR="0">
                        <a:lnSpc>
                          <a:spcPct val="115000"/>
                        </a:lnSpc>
                        <a:spcBef>
                          <a:spcPts val="0"/>
                        </a:spcBef>
                        <a:spcAft>
                          <a:spcPts val="0"/>
                        </a:spcAft>
                      </a:pPr>
                      <a:r>
                        <a:rPr lang="en-US" sz="1100" dirty="0">
                          <a:effectLst/>
                          <a:latin typeface="Arial" pitchFamily="34" charset="0"/>
                          <a:cs typeface="Arial" pitchFamily="34" charset="0"/>
                        </a:rPr>
                        <a:t>    0</a:t>
                      </a:r>
                      <a:endParaRPr lang="en-US" sz="11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22.1% </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19)</a:t>
                      </a:r>
                      <a:endParaRPr lang="en-US" sz="11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100" dirty="0">
                          <a:solidFill>
                            <a:schemeClr val="tx1"/>
                          </a:solidFill>
                          <a:effectLst/>
                          <a:latin typeface="Arial" pitchFamily="34" charset="0"/>
                          <a:cs typeface="Arial" pitchFamily="34" charset="0"/>
                        </a:rPr>
                        <a:t>77.9</a:t>
                      </a:r>
                      <a:r>
                        <a:rPr lang="en-US" sz="1100" dirty="0" smtClean="0">
                          <a:solidFill>
                            <a:schemeClr val="tx1"/>
                          </a:solidFill>
                          <a:effectLst/>
                          <a:latin typeface="Arial" pitchFamily="34" charset="0"/>
                          <a:cs typeface="Arial" pitchFamily="34" charset="0"/>
                        </a:rPr>
                        <a:t>%   </a:t>
                      </a:r>
                      <a:r>
                        <a:rPr lang="en-US" sz="1100" dirty="0">
                          <a:solidFill>
                            <a:schemeClr val="tx1"/>
                          </a:solidFill>
                          <a:effectLst/>
                          <a:latin typeface="Arial" pitchFamily="34" charset="0"/>
                          <a:cs typeface="Arial" pitchFamily="34" charset="0"/>
                        </a:rPr>
                        <a:t>(67)</a:t>
                      </a:r>
                      <a:endParaRPr lang="en-US" sz="11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rowSpan="3">
                  <a:txBody>
                    <a:bodyPr/>
                    <a:lstStyle/>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a:effectLst/>
                          <a:latin typeface="Arial" pitchFamily="34" charset="0"/>
                          <a:cs typeface="Arial" pitchFamily="34" charset="0"/>
                        </a:rPr>
                        <a:t>0.67</a:t>
                      </a:r>
                      <a:endParaRPr lang="en-US" sz="1200" dirty="0">
                        <a:effectLst/>
                        <a:latin typeface="Arial" pitchFamily="34" charset="0"/>
                        <a:ea typeface="Times New Roman"/>
                        <a:cs typeface="Arial" pitchFamily="34" charset="0"/>
                      </a:endParaRPr>
                    </a:p>
                  </a:txBody>
                  <a:tcPr marL="65690" marR="65690" marT="0" marB="0">
                    <a:solidFill>
                      <a:schemeClr val="tx2">
                        <a:lumMod val="25000"/>
                      </a:schemeClr>
                    </a:solidFill>
                  </a:tcPr>
                </a:tc>
              </a:tr>
              <a:tr h="102345">
                <a:tc>
                  <a:txBody>
                    <a:bodyPr/>
                    <a:lstStyle/>
                    <a:p>
                      <a:pPr marL="0" marR="0">
                        <a:lnSpc>
                          <a:spcPct val="115000"/>
                        </a:lnSpc>
                        <a:spcBef>
                          <a:spcPts val="0"/>
                        </a:spcBef>
                        <a:spcAft>
                          <a:spcPts val="0"/>
                        </a:spcAft>
                      </a:pPr>
                      <a:r>
                        <a:rPr lang="en-US" sz="1200" dirty="0">
                          <a:effectLst/>
                          <a:latin typeface="Arial" pitchFamily="34" charset="0"/>
                          <a:cs typeface="Arial" pitchFamily="34" charset="0"/>
                        </a:rPr>
                        <a:t>    1-2</a:t>
                      </a:r>
                      <a:endParaRPr lang="en-US" sz="12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22.1</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(36)</a:t>
                      </a:r>
                      <a:endParaRPr lang="en-US" sz="12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77.9</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127)</a:t>
                      </a:r>
                      <a:endParaRPr lang="en-US" sz="12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a:txBody>
                    <a:bodyPr/>
                    <a:lstStyle/>
                    <a:p>
                      <a:pPr marL="0" marR="0">
                        <a:lnSpc>
                          <a:spcPct val="115000"/>
                        </a:lnSpc>
                        <a:spcBef>
                          <a:spcPts val="0"/>
                        </a:spcBef>
                        <a:spcAft>
                          <a:spcPts val="0"/>
                        </a:spcAft>
                      </a:pPr>
                      <a:r>
                        <a:rPr lang="en-US" sz="1200" dirty="0">
                          <a:effectLst/>
                          <a:latin typeface="Arial" pitchFamily="34" charset="0"/>
                          <a:cs typeface="Arial" pitchFamily="34" charset="0"/>
                        </a:rPr>
                        <a:t>    </a:t>
                      </a:r>
                      <a:r>
                        <a:rPr lang="en-US" sz="1200" u="sng" dirty="0">
                          <a:effectLst/>
                          <a:latin typeface="Arial" pitchFamily="34" charset="0"/>
                          <a:cs typeface="Arial" pitchFamily="34" charset="0"/>
                        </a:rPr>
                        <a:t>&gt;</a:t>
                      </a:r>
                      <a:r>
                        <a:rPr lang="en-US" sz="1200" dirty="0">
                          <a:effectLst/>
                          <a:latin typeface="Arial" pitchFamily="34" charset="0"/>
                          <a:cs typeface="Arial" pitchFamily="34" charset="0"/>
                        </a:rPr>
                        <a:t> 3</a:t>
                      </a:r>
                      <a:endParaRPr lang="en-US" sz="1200"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16.7</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(9)</a:t>
                      </a:r>
                      <a:endParaRPr lang="en-US" sz="12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83.3</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(45)</a:t>
                      </a:r>
                      <a:endParaRPr lang="en-US" sz="12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solidFill>
                      <a:schemeClr val="tx2">
                        <a:lumMod val="25000"/>
                      </a:schemeClr>
                    </a:solidFill>
                  </a:tcPr>
                </a:tc>
                <a:tc vMerge="1">
                  <a:txBody>
                    <a:bodyPr/>
                    <a:lstStyle/>
                    <a:p>
                      <a:endParaRPr lang="en-US"/>
                    </a:p>
                  </a:txBody>
                  <a:tcPr/>
                </a:tc>
              </a:tr>
              <a:tr h="102345">
                <a:tc gridSpan="2">
                  <a:txBody>
                    <a:bodyPr/>
                    <a:lstStyle/>
                    <a:p>
                      <a:pPr marL="0" marR="0">
                        <a:lnSpc>
                          <a:spcPct val="115000"/>
                        </a:lnSpc>
                        <a:spcBef>
                          <a:spcPts val="0"/>
                        </a:spcBef>
                        <a:spcAft>
                          <a:spcPts val="0"/>
                        </a:spcAft>
                      </a:pPr>
                      <a:r>
                        <a:rPr lang="en-US" sz="1200" dirty="0">
                          <a:solidFill>
                            <a:schemeClr val="tx2">
                              <a:lumMod val="90000"/>
                            </a:schemeClr>
                          </a:solidFill>
                          <a:effectLst/>
                          <a:latin typeface="Arial" pitchFamily="34" charset="0"/>
                          <a:cs typeface="Arial" pitchFamily="34" charset="0"/>
                        </a:rPr>
                        <a:t>BMI % (Total N=303)</a:t>
                      </a:r>
                      <a:endParaRPr lang="en-US" sz="1200" dirty="0">
                        <a:solidFill>
                          <a:schemeClr val="tx2">
                            <a:lumMod val="90000"/>
                          </a:schemeClr>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hMerge="1">
                  <a:txBody>
                    <a:bodyPr/>
                    <a:lstStyle/>
                    <a:p>
                      <a:endParaRPr lang="en-US"/>
                    </a:p>
                  </a:txBody>
                  <a:tcPr/>
                </a:tc>
                <a:tc gridSpan="2">
                  <a:txBody>
                    <a:bodyPr/>
                    <a:lstStyle/>
                    <a:p>
                      <a:pPr marL="0" marR="0">
                        <a:lnSpc>
                          <a:spcPct val="115000"/>
                        </a:lnSpc>
                        <a:spcBef>
                          <a:spcPts val="0"/>
                        </a:spcBef>
                        <a:spcAft>
                          <a:spcPts val="0"/>
                        </a:spcAft>
                      </a:pPr>
                      <a:endParaRPr lang="en-US" sz="12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B w="19050" cap="flat" cmpd="sng" algn="ctr">
                      <a:solidFill>
                        <a:schemeClr val="tx2"/>
                      </a:solidFill>
                      <a:prstDash val="solid"/>
                      <a:round/>
                      <a:headEnd type="none" w="med" len="med"/>
                      <a:tailEnd type="none" w="med" len="med"/>
                    </a:lnB>
                    <a:solidFill>
                      <a:schemeClr val="tx2">
                        <a:lumMod val="25000"/>
                      </a:schemeClr>
                    </a:solidFill>
                  </a:tcPr>
                </a:tc>
                <a:tc hMerge="1">
                  <a:txBody>
                    <a:bodyPr/>
                    <a:lstStyle/>
                    <a:p>
                      <a:endParaRPr lang="en-US"/>
                    </a:p>
                  </a:txBody>
                  <a:tcPr/>
                </a:tc>
              </a:tr>
              <a:tr h="102345">
                <a:tc>
                  <a:txBody>
                    <a:bodyPr/>
                    <a:lstStyle/>
                    <a:p>
                      <a:pPr marL="0" marR="0">
                        <a:lnSpc>
                          <a:spcPct val="115000"/>
                        </a:lnSpc>
                        <a:spcBef>
                          <a:spcPts val="0"/>
                        </a:spcBef>
                        <a:spcAft>
                          <a:spcPts val="0"/>
                        </a:spcAft>
                      </a:pPr>
                      <a:r>
                        <a:rPr lang="en-US" sz="1200" b="1" dirty="0">
                          <a:effectLst/>
                          <a:latin typeface="Arial" pitchFamily="34" charset="0"/>
                          <a:cs typeface="Arial" pitchFamily="34" charset="0"/>
                        </a:rPr>
                        <a:t>   &lt; 25</a:t>
                      </a:r>
                      <a:endParaRPr lang="en-US" sz="1200" b="1" dirty="0">
                        <a:effectLst/>
                        <a:latin typeface="Arial" pitchFamily="34" charset="0"/>
                        <a:ea typeface="Times New Roman"/>
                        <a:cs typeface="Arial" pitchFamily="34" charset="0"/>
                      </a:endParaRPr>
                    </a:p>
                  </a:txBody>
                  <a:tcPr marL="65690" marR="65690" marT="0" marB="0">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18.9% </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24)</a:t>
                      </a:r>
                      <a:endParaRPr lang="en-US" sz="12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81.1% </a:t>
                      </a:r>
                      <a:r>
                        <a:rPr lang="en-US" sz="1200" dirty="0" smtClean="0">
                          <a:solidFill>
                            <a:schemeClr val="tx1"/>
                          </a:solidFill>
                          <a:effectLst/>
                          <a:latin typeface="Arial" pitchFamily="34" charset="0"/>
                          <a:cs typeface="Arial" pitchFamily="34" charset="0"/>
                        </a:rPr>
                        <a:t> 103</a:t>
                      </a:r>
                      <a:r>
                        <a:rPr lang="en-US" sz="1200" dirty="0">
                          <a:solidFill>
                            <a:schemeClr val="tx1"/>
                          </a:solidFill>
                          <a:effectLst/>
                          <a:latin typeface="Arial" pitchFamily="34" charset="0"/>
                          <a:cs typeface="Arial" pitchFamily="34" charset="0"/>
                        </a:rPr>
                        <a:t>)</a:t>
                      </a:r>
                      <a:endParaRPr lang="en-US" sz="12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2"/>
                      </a:solidFill>
                      <a:prstDash val="solid"/>
                      <a:round/>
                      <a:headEnd type="none" w="med" len="med"/>
                      <a:tailEnd type="none" w="med" len="med"/>
                    </a:lnT>
                    <a:solidFill>
                      <a:schemeClr val="tx2">
                        <a:lumMod val="25000"/>
                      </a:schemeClr>
                    </a:solidFill>
                  </a:tcPr>
                </a:tc>
                <a:tc rowSpan="3">
                  <a:txBody>
                    <a:bodyPr/>
                    <a:lstStyle/>
                    <a:p>
                      <a:pPr marL="0" marR="0" algn="ctr">
                        <a:lnSpc>
                          <a:spcPct val="115000"/>
                        </a:lnSpc>
                        <a:spcBef>
                          <a:spcPts val="0"/>
                        </a:spcBef>
                        <a:spcAft>
                          <a:spcPts val="0"/>
                        </a:spcAft>
                      </a:pPr>
                      <a:r>
                        <a:rPr lang="en-US" sz="1200" dirty="0">
                          <a:effectLst/>
                          <a:latin typeface="Arial" pitchFamily="34" charset="0"/>
                          <a:cs typeface="Arial" pitchFamily="34" charset="0"/>
                        </a:rPr>
                        <a:t> </a:t>
                      </a:r>
                    </a:p>
                    <a:p>
                      <a:pPr marL="0" marR="0" algn="ctr">
                        <a:lnSpc>
                          <a:spcPct val="115000"/>
                        </a:lnSpc>
                        <a:spcBef>
                          <a:spcPts val="0"/>
                        </a:spcBef>
                        <a:spcAft>
                          <a:spcPts val="0"/>
                        </a:spcAft>
                      </a:pPr>
                      <a:r>
                        <a:rPr lang="en-US" sz="1200" dirty="0">
                          <a:effectLst/>
                          <a:latin typeface="Arial" pitchFamily="34" charset="0"/>
                          <a:cs typeface="Arial" pitchFamily="34" charset="0"/>
                        </a:rPr>
                        <a:t>0.72</a:t>
                      </a:r>
                      <a:endParaRPr lang="en-US" sz="1200" dirty="0">
                        <a:effectLst/>
                        <a:latin typeface="Arial" pitchFamily="34" charset="0"/>
                        <a:ea typeface="Times New Roman"/>
                        <a:cs typeface="Arial" pitchFamily="34" charset="0"/>
                      </a:endParaRPr>
                    </a:p>
                  </a:txBody>
                  <a:tcPr marL="65690" marR="65690" marT="0" marB="0">
                    <a:lnL w="19050" cap="flat" cmpd="sng" algn="ctr">
                      <a:solidFill>
                        <a:schemeClr val="tx1"/>
                      </a:solidFill>
                      <a:prstDash val="solid"/>
                      <a:round/>
                      <a:headEnd type="none" w="med" len="med"/>
                      <a:tailEnd type="none" w="med" len="med"/>
                    </a:lnL>
                    <a:lnT w="19050" cap="flat" cmpd="sng" algn="ctr">
                      <a:solidFill>
                        <a:schemeClr val="tx2"/>
                      </a:solidFill>
                      <a:prstDash val="solid"/>
                      <a:round/>
                      <a:headEnd type="none" w="med" len="med"/>
                      <a:tailEnd type="none" w="med" len="med"/>
                    </a:lnT>
                    <a:solidFill>
                      <a:schemeClr val="tx2">
                        <a:lumMod val="25000"/>
                      </a:schemeClr>
                    </a:solidFill>
                  </a:tcPr>
                </a:tc>
              </a:tr>
              <a:tr h="102345">
                <a:tc>
                  <a:txBody>
                    <a:bodyPr/>
                    <a:lstStyle/>
                    <a:p>
                      <a:pPr marL="0" marR="0">
                        <a:lnSpc>
                          <a:spcPct val="115000"/>
                        </a:lnSpc>
                        <a:spcBef>
                          <a:spcPts val="0"/>
                        </a:spcBef>
                        <a:spcAft>
                          <a:spcPts val="0"/>
                        </a:spcAft>
                      </a:pPr>
                      <a:r>
                        <a:rPr lang="en-US" sz="1200" b="1" dirty="0">
                          <a:effectLst/>
                          <a:latin typeface="Arial" pitchFamily="34" charset="0"/>
                          <a:cs typeface="Arial" pitchFamily="34" charset="0"/>
                        </a:rPr>
                        <a:t>   25-29.9</a:t>
                      </a:r>
                      <a:endParaRPr lang="en-US" sz="1200" b="1" dirty="0">
                        <a:effectLst/>
                        <a:latin typeface="Arial" pitchFamily="34" charset="0"/>
                        <a:ea typeface="Times New Roman"/>
                        <a:cs typeface="Arial" pitchFamily="34" charset="0"/>
                      </a:endParaRPr>
                    </a:p>
                  </a:txBody>
                  <a:tcPr marL="65690" marR="65690" marT="0" marB="0">
                    <a:lnB w="19050" cap="flat" cmpd="sng" algn="ctr">
                      <a:solidFill>
                        <a:schemeClr val="tx1"/>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22.8% </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21)</a:t>
                      </a:r>
                      <a:endParaRPr lang="en-US" sz="120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tx2">
                        <a:lumMod val="25000"/>
                      </a:schemeClr>
                    </a:solidFill>
                  </a:tcPr>
                </a:tc>
                <a:tc>
                  <a:txBody>
                    <a:bodyPr/>
                    <a:lstStyle/>
                    <a:p>
                      <a:pPr marL="0" marR="0" algn="r">
                        <a:lnSpc>
                          <a:spcPct val="115000"/>
                        </a:lnSpc>
                        <a:spcBef>
                          <a:spcPts val="0"/>
                        </a:spcBef>
                        <a:spcAft>
                          <a:spcPts val="0"/>
                        </a:spcAft>
                      </a:pPr>
                      <a:r>
                        <a:rPr lang="en-US" sz="1200" dirty="0">
                          <a:solidFill>
                            <a:schemeClr val="tx1"/>
                          </a:solidFill>
                          <a:effectLst/>
                          <a:latin typeface="Arial" pitchFamily="34" charset="0"/>
                          <a:cs typeface="Arial" pitchFamily="34" charset="0"/>
                        </a:rPr>
                        <a:t>77.1% </a:t>
                      </a:r>
                      <a:r>
                        <a:rPr lang="en-US" sz="1200" dirty="0" smtClean="0">
                          <a:solidFill>
                            <a:schemeClr val="tx1"/>
                          </a:solidFill>
                          <a:effectLst/>
                          <a:latin typeface="Arial" pitchFamily="34" charset="0"/>
                          <a:cs typeface="Arial" pitchFamily="34" charset="0"/>
                        </a:rPr>
                        <a:t>  (</a:t>
                      </a:r>
                      <a:r>
                        <a:rPr lang="en-US" sz="1200" dirty="0">
                          <a:solidFill>
                            <a:schemeClr val="tx1"/>
                          </a:solidFill>
                          <a:effectLst/>
                          <a:latin typeface="Arial" pitchFamily="34" charset="0"/>
                          <a:cs typeface="Arial" pitchFamily="34" charset="0"/>
                        </a:rPr>
                        <a:t>71)</a:t>
                      </a:r>
                      <a:endParaRPr lang="en-US" sz="120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tx2">
                        <a:lumMod val="25000"/>
                      </a:schemeClr>
                    </a:solidFill>
                  </a:tcPr>
                </a:tc>
                <a:tc vMerge="1">
                  <a:txBody>
                    <a:bodyPr/>
                    <a:lstStyle/>
                    <a:p>
                      <a:endParaRPr lang="en-US"/>
                    </a:p>
                  </a:txBody>
                  <a:tcPr/>
                </a:tc>
              </a:tr>
              <a:tr h="102345">
                <a:tc>
                  <a:txBody>
                    <a:bodyPr/>
                    <a:lstStyle/>
                    <a:p>
                      <a:pPr marL="0" marR="0">
                        <a:lnSpc>
                          <a:spcPct val="115000"/>
                        </a:lnSpc>
                        <a:spcBef>
                          <a:spcPts val="0"/>
                        </a:spcBef>
                        <a:spcAft>
                          <a:spcPts val="0"/>
                        </a:spcAft>
                      </a:pPr>
                      <a:r>
                        <a:rPr lang="en-US" sz="1200" b="1" dirty="0">
                          <a:effectLst/>
                          <a:latin typeface="Arial" pitchFamily="34" charset="0"/>
                          <a:cs typeface="Arial" pitchFamily="34" charset="0"/>
                        </a:rPr>
                        <a:t>   </a:t>
                      </a:r>
                      <a:r>
                        <a:rPr lang="en-US" sz="1200" b="1" u="sng" dirty="0">
                          <a:effectLst/>
                          <a:latin typeface="Arial" pitchFamily="34" charset="0"/>
                          <a:cs typeface="Arial" pitchFamily="34" charset="0"/>
                        </a:rPr>
                        <a:t>&gt;</a:t>
                      </a:r>
                      <a:r>
                        <a:rPr lang="en-US" sz="1200" b="1" dirty="0">
                          <a:effectLst/>
                          <a:latin typeface="Arial" pitchFamily="34" charset="0"/>
                          <a:cs typeface="Arial" pitchFamily="34" charset="0"/>
                        </a:rPr>
                        <a:t> 30</a:t>
                      </a:r>
                      <a:endParaRPr lang="en-US" sz="1200" b="1" dirty="0">
                        <a:effectLst/>
                        <a:latin typeface="Arial" pitchFamily="34" charset="0"/>
                        <a:ea typeface="Times New Roman"/>
                        <a:cs typeface="Arial" pitchFamily="34" charset="0"/>
                      </a:endParaRPr>
                    </a:p>
                  </a:txBody>
                  <a:tcPr marL="65690" marR="65690" marT="0" marB="0">
                    <a:lnT w="19050" cap="flat" cmpd="sng" algn="ctr">
                      <a:solidFill>
                        <a:schemeClr val="tx1"/>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200" b="0" dirty="0">
                          <a:solidFill>
                            <a:schemeClr val="tx1"/>
                          </a:solidFill>
                          <a:effectLst/>
                          <a:latin typeface="Arial" pitchFamily="34" charset="0"/>
                          <a:cs typeface="Arial" pitchFamily="34" charset="0"/>
                        </a:rPr>
                        <a:t>22.6% </a:t>
                      </a:r>
                      <a:r>
                        <a:rPr lang="en-US" sz="1200" b="0" dirty="0" smtClean="0">
                          <a:solidFill>
                            <a:schemeClr val="tx1"/>
                          </a:solidFill>
                          <a:effectLst/>
                          <a:latin typeface="Arial" pitchFamily="34" charset="0"/>
                          <a:cs typeface="Arial" pitchFamily="34" charset="0"/>
                        </a:rPr>
                        <a:t> (</a:t>
                      </a:r>
                      <a:r>
                        <a:rPr lang="en-US" sz="1200" b="0" dirty="0">
                          <a:solidFill>
                            <a:schemeClr val="tx1"/>
                          </a:solidFill>
                          <a:effectLst/>
                          <a:latin typeface="Arial" pitchFamily="34" charset="0"/>
                          <a:cs typeface="Arial" pitchFamily="34" charset="0"/>
                        </a:rPr>
                        <a:t>19)</a:t>
                      </a:r>
                      <a:endParaRPr lang="en-US" sz="1200" b="0" dirty="0">
                        <a:solidFill>
                          <a:schemeClr val="tx1"/>
                        </a:solidFill>
                        <a:effectLst/>
                        <a:latin typeface="Arial" pitchFamily="34" charset="0"/>
                        <a:ea typeface="Times New Roman"/>
                        <a:cs typeface="Arial" pitchFamily="34" charset="0"/>
                      </a:endParaRPr>
                    </a:p>
                  </a:txBody>
                  <a:tcPr marL="65690" marR="65690" marT="0" marB="0">
                    <a:lnR w="19050" cap="flat" cmpd="sng" algn="ctr">
                      <a:solidFill>
                        <a:schemeClr val="tx2"/>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tx2">
                        <a:lumMod val="25000"/>
                      </a:schemeClr>
                    </a:solidFill>
                  </a:tcPr>
                </a:tc>
                <a:tc>
                  <a:txBody>
                    <a:bodyPr/>
                    <a:lstStyle/>
                    <a:p>
                      <a:pPr marL="0" marR="0" algn="r">
                        <a:lnSpc>
                          <a:spcPct val="115000"/>
                        </a:lnSpc>
                        <a:spcBef>
                          <a:spcPts val="0"/>
                        </a:spcBef>
                        <a:spcAft>
                          <a:spcPts val="0"/>
                        </a:spcAft>
                      </a:pPr>
                      <a:r>
                        <a:rPr lang="en-US" sz="1200" b="0" dirty="0">
                          <a:solidFill>
                            <a:schemeClr val="tx1"/>
                          </a:solidFill>
                          <a:effectLst/>
                          <a:latin typeface="Arial" pitchFamily="34" charset="0"/>
                          <a:cs typeface="Arial" pitchFamily="34" charset="0"/>
                        </a:rPr>
                        <a:t>77.4</a:t>
                      </a:r>
                      <a:r>
                        <a:rPr lang="en-US" sz="1200" b="0" dirty="0" smtClean="0">
                          <a:solidFill>
                            <a:schemeClr val="tx1"/>
                          </a:solidFill>
                          <a:effectLst/>
                          <a:latin typeface="Arial" pitchFamily="34" charset="0"/>
                          <a:cs typeface="Arial" pitchFamily="34" charset="0"/>
                        </a:rPr>
                        <a:t>%   </a:t>
                      </a:r>
                      <a:r>
                        <a:rPr lang="en-US" sz="1200" b="0" dirty="0">
                          <a:solidFill>
                            <a:schemeClr val="tx1"/>
                          </a:solidFill>
                          <a:effectLst/>
                          <a:latin typeface="Arial" pitchFamily="34" charset="0"/>
                          <a:cs typeface="Arial" pitchFamily="34" charset="0"/>
                        </a:rPr>
                        <a:t>(65)</a:t>
                      </a:r>
                      <a:endParaRPr lang="en-US" sz="1200" b="0" dirty="0">
                        <a:solidFill>
                          <a:schemeClr val="tx1"/>
                        </a:solidFill>
                        <a:effectLst/>
                        <a:latin typeface="Arial" pitchFamily="34" charset="0"/>
                        <a:ea typeface="Times New Roman"/>
                        <a:cs typeface="Arial" pitchFamily="34" charset="0"/>
                      </a:endParaRPr>
                    </a:p>
                  </a:txBody>
                  <a:tcPr marL="65690" marR="65690" marT="0" marB="0">
                    <a:lnL w="19050" cap="flat" cmpd="sng" algn="ctr">
                      <a:solidFill>
                        <a:schemeClr val="tx2"/>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tx2">
                        <a:lumMod val="25000"/>
                      </a:schemeClr>
                    </a:solidFill>
                  </a:tcPr>
                </a:tc>
                <a:tc vMerge="1">
                  <a:txBody>
                    <a:bodyPr/>
                    <a:lstStyle/>
                    <a:p>
                      <a:endParaRPr lang="en-US"/>
                    </a:p>
                  </a:txBody>
                  <a:tcPr/>
                </a:tc>
              </a:tr>
            </a:tbl>
          </a:graphicData>
        </a:graphic>
      </p:graphicFrame>
      <p:sp>
        <p:nvSpPr>
          <p:cNvPr id="5" name="Rectangle 1"/>
          <p:cNvSpPr>
            <a:spLocks noChangeArrowheads="1"/>
          </p:cNvSpPr>
          <p:nvPr/>
        </p:nvSpPr>
        <p:spPr bwMode="auto">
          <a:xfrm>
            <a:off x="1143000" y="6096000"/>
            <a:ext cx="449580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146050" algn="l"/>
              </a:tabLst>
            </a:pPr>
            <a:r>
              <a:rPr kumimoji="0" lang="en-US" sz="1000" b="1" i="0" u="none" strike="noStrike" cap="none" normalizeH="0" baseline="0" dirty="0" smtClean="0">
                <a:ln>
                  <a:noFill/>
                </a:ln>
                <a:solidFill>
                  <a:schemeClr val="tx1"/>
                </a:solidFill>
                <a:effectLst/>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ea typeface="Times New Roman" pitchFamily="18" charset="0"/>
                <a:cs typeface="Arial" pitchFamily="34" charset="0"/>
              </a:rPr>
              <a:t>Other race:</a:t>
            </a:r>
            <a:r>
              <a:rPr kumimoji="0" lang="en-US" sz="1000" b="1" i="0" u="none" strike="noStrike" cap="none" normalizeH="0" baseline="0" dirty="0" smtClean="0">
                <a:ln>
                  <a:noFill/>
                </a:ln>
                <a:solidFill>
                  <a:schemeClr val="tx1"/>
                </a:solidFill>
                <a:effectLst/>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ea typeface="Times New Roman" pitchFamily="18" charset="0"/>
                <a:cs typeface="Arial" pitchFamily="34" charset="0"/>
              </a:rPr>
              <a:t>Islander, Native American, </a:t>
            </a:r>
            <a:r>
              <a:rPr kumimoji="0" lang="en-US" sz="1000" b="0" i="0" u="none" strike="noStrike" cap="none" normalizeH="0" baseline="0" dirty="0" smtClean="0">
                <a:ln>
                  <a:noFill/>
                </a:ln>
                <a:solidFill>
                  <a:schemeClr val="tx1"/>
                </a:solidFill>
                <a:effectLst/>
                <a:ea typeface="Times New Roman" pitchFamily="18" charset="0"/>
                <a:cs typeface="Arial" pitchFamily="34" charset="0"/>
              </a:rPr>
              <a:t>Multi-racial, missing</a:t>
            </a:r>
            <a:endParaRPr kumimoji="0" lang="en-US"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46050" algn="l"/>
              </a:tabLst>
            </a:pPr>
            <a:r>
              <a:rPr kumimoji="0" lang="en-US" sz="1000" b="0" i="0" u="none" strike="noStrike" cap="none" normalizeH="0" baseline="0" dirty="0" smtClean="0">
                <a:ln>
                  <a:noFill/>
                </a:ln>
                <a:solidFill>
                  <a:schemeClr val="tx1"/>
                </a:solidFill>
                <a:effectLst/>
                <a:ea typeface="Times New Roman" pitchFamily="18" charset="0"/>
                <a:cs typeface="Arial" pitchFamily="34" charset="0"/>
              </a:rPr>
              <a:t>† P values calculated using Chi-Square tests</a:t>
            </a:r>
            <a:endParaRPr kumimoji="0" lang="en-US"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46050" algn="l"/>
              </a:tabLst>
            </a:pP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1265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8305800" cy="914400"/>
          </a:xfrm>
        </p:spPr>
        <p:txBody>
          <a:bodyPr/>
          <a:lstStyle/>
          <a:p>
            <a:r>
              <a:rPr lang="en-US" sz="3200" dirty="0"/>
              <a:t>Early Removal by LARC Type and </a:t>
            </a:r>
            <a:r>
              <a:rPr lang="en-US" sz="3200" dirty="0" smtClean="0"/>
              <a:t>Age</a:t>
            </a: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1107352519"/>
              </p:ext>
            </p:extLst>
          </p:nvPr>
        </p:nvGraphicFramePr>
        <p:xfrm>
          <a:off x="1143000" y="1447800"/>
          <a:ext cx="7086601" cy="4343403"/>
        </p:xfrm>
        <a:graphic>
          <a:graphicData uri="http://schemas.openxmlformats.org/drawingml/2006/table">
            <a:tbl>
              <a:tblPr firstRow="1" firstCol="1" bandRow="1">
                <a:tableStyleId>{5C22544A-7EE6-4342-B048-85BDC9FD1C3A}</a:tableStyleId>
              </a:tblPr>
              <a:tblGrid>
                <a:gridCol w="3168528"/>
                <a:gridCol w="1277632"/>
                <a:gridCol w="1533159"/>
                <a:gridCol w="1107282"/>
              </a:tblGrid>
              <a:tr h="290853">
                <a:tc>
                  <a:txBody>
                    <a:bodyPr/>
                    <a:lstStyle/>
                    <a:p>
                      <a:pPr marL="0" marR="0">
                        <a:spcBef>
                          <a:spcPts val="0"/>
                        </a:spcBef>
                        <a:spcAft>
                          <a:spcPts val="0"/>
                        </a:spcAft>
                      </a:pPr>
                      <a:r>
                        <a:rPr lang="en-US" sz="1600" dirty="0">
                          <a:solidFill>
                            <a:schemeClr val="tx2"/>
                          </a:solidFill>
                          <a:effectLst/>
                        </a:rPr>
                        <a:t>Characteristics</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gridSpan="2">
                  <a:txBody>
                    <a:bodyPr/>
                    <a:lstStyle/>
                    <a:p>
                      <a:pPr marL="0" marR="0" algn="ctr">
                        <a:spcBef>
                          <a:spcPts val="0"/>
                        </a:spcBef>
                        <a:spcAft>
                          <a:spcPts val="0"/>
                        </a:spcAft>
                      </a:pPr>
                      <a:r>
                        <a:rPr lang="en-US" sz="1600" dirty="0">
                          <a:solidFill>
                            <a:schemeClr val="tx2"/>
                          </a:solidFill>
                          <a:effectLst/>
                        </a:rPr>
                        <a:t>Outcomes</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a:txBody>
                    <a:bodyPr/>
                    <a:lstStyle/>
                    <a:p>
                      <a:pPr marL="0" marR="0">
                        <a:spcBef>
                          <a:spcPts val="0"/>
                        </a:spcBef>
                        <a:spcAft>
                          <a:spcPts val="0"/>
                        </a:spcAft>
                      </a:pPr>
                      <a:r>
                        <a:rPr lang="en-US" sz="1600" dirty="0">
                          <a:solidFill>
                            <a:schemeClr val="tx2"/>
                          </a:solidFill>
                          <a:effectLst/>
                        </a:rPr>
                        <a:t> </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r>
              <a:tr h="581706">
                <a:tc>
                  <a:txBody>
                    <a:bodyPr/>
                    <a:lstStyle/>
                    <a:p>
                      <a:pPr marL="0" marR="0">
                        <a:spcBef>
                          <a:spcPts val="0"/>
                        </a:spcBef>
                        <a:spcAft>
                          <a:spcPts val="0"/>
                        </a:spcAft>
                      </a:pPr>
                      <a:r>
                        <a:rPr lang="en-US" sz="1600" dirty="0">
                          <a:solidFill>
                            <a:schemeClr val="tx1"/>
                          </a:solidFill>
                          <a:effectLst/>
                        </a:rPr>
                        <a:t>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b="1" dirty="0">
                          <a:solidFill>
                            <a:schemeClr val="tx2"/>
                          </a:solidFill>
                          <a:effectLst/>
                        </a:rPr>
                        <a:t>Early Removal </a:t>
                      </a:r>
                      <a:endParaRPr lang="en-US" sz="1600" b="1"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b="1" dirty="0">
                          <a:solidFill>
                            <a:schemeClr val="tx2"/>
                          </a:solidFill>
                          <a:effectLst/>
                        </a:rPr>
                        <a:t>No Early Removal</a:t>
                      </a:r>
                      <a:endParaRPr lang="en-US" sz="1600" b="1"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b="1" dirty="0">
                          <a:solidFill>
                            <a:schemeClr val="tx2"/>
                          </a:solidFill>
                          <a:effectLst/>
                        </a:rPr>
                        <a:t>P value*</a:t>
                      </a:r>
                      <a:endParaRPr lang="en-US" sz="1600" b="1"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r>
              <a:tr h="266988">
                <a:tc gridSpan="4">
                  <a:txBody>
                    <a:bodyPr/>
                    <a:lstStyle/>
                    <a:p>
                      <a:pPr marL="0" marR="0">
                        <a:spcBef>
                          <a:spcPts val="0"/>
                        </a:spcBef>
                        <a:spcAft>
                          <a:spcPts val="0"/>
                        </a:spcAft>
                      </a:pPr>
                      <a:r>
                        <a:rPr lang="en-US" sz="1600" dirty="0">
                          <a:solidFill>
                            <a:schemeClr val="tx2">
                              <a:lumMod val="75000"/>
                            </a:schemeClr>
                          </a:solidFill>
                          <a:effectLst/>
                        </a:rPr>
                        <a:t>LARC Type by Age Category</a:t>
                      </a:r>
                      <a:endParaRPr lang="en-US" sz="1600" dirty="0">
                        <a:solidFill>
                          <a:schemeClr val="tx2">
                            <a:lumMod val="75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66988">
                <a:tc>
                  <a:txBody>
                    <a:bodyPr/>
                    <a:lstStyle/>
                    <a:p>
                      <a:pPr marL="0" marR="0">
                        <a:spcBef>
                          <a:spcPts val="0"/>
                        </a:spcBef>
                        <a:spcAft>
                          <a:spcPts val="0"/>
                        </a:spcAft>
                      </a:pPr>
                      <a:r>
                        <a:rPr lang="en-US" sz="1600" dirty="0">
                          <a:solidFill>
                            <a:schemeClr val="tx1"/>
                          </a:solidFill>
                          <a:effectLst/>
                        </a:rPr>
                        <a:t>SCI, Age 15-24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27.9% (17)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72.1% (44)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rowSpan="2">
                  <a:txBody>
                    <a:bodyPr/>
                    <a:lstStyle/>
                    <a:p>
                      <a:pPr marL="0" marR="0" algn="ctr">
                        <a:spcBef>
                          <a:spcPts val="0"/>
                        </a:spcBef>
                        <a:spcAft>
                          <a:spcPts val="0"/>
                        </a:spcAft>
                      </a:pPr>
                      <a:r>
                        <a:rPr lang="en-US" sz="1600" dirty="0">
                          <a:solidFill>
                            <a:schemeClr val="tx1"/>
                          </a:solidFill>
                          <a:effectLst/>
                        </a:rPr>
                        <a:t>0.45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266988">
                <a:tc>
                  <a:txBody>
                    <a:bodyPr/>
                    <a:lstStyle/>
                    <a:p>
                      <a:pPr marL="0" marR="0">
                        <a:spcBef>
                          <a:spcPts val="0"/>
                        </a:spcBef>
                        <a:spcAft>
                          <a:spcPts val="0"/>
                        </a:spcAft>
                      </a:pPr>
                      <a:r>
                        <a:rPr lang="en-US" sz="1600" dirty="0">
                          <a:solidFill>
                            <a:schemeClr val="tx1"/>
                          </a:solidFill>
                          <a:effectLst/>
                        </a:rPr>
                        <a:t>SCI, Age 25-34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35.0% (14)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65.0% (26)</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vMerge="1">
                  <a:txBody>
                    <a:bodyPr/>
                    <a:lstStyle/>
                    <a:p>
                      <a:endParaRPr lang="en-US"/>
                    </a:p>
                  </a:txBody>
                  <a:tcPr/>
                </a:tc>
              </a:tr>
              <a:tr h="266988">
                <a:tc>
                  <a:txBody>
                    <a:bodyPr/>
                    <a:lstStyle/>
                    <a:p>
                      <a:pPr marL="0" marR="0">
                        <a:spcBef>
                          <a:spcPts val="0"/>
                        </a:spcBef>
                        <a:spcAft>
                          <a:spcPts val="0"/>
                        </a:spcAft>
                      </a:pPr>
                      <a:r>
                        <a:rPr lang="en-US" sz="1600" dirty="0">
                          <a:solidFill>
                            <a:schemeClr val="tx1"/>
                          </a:solidFill>
                          <a:effectLst/>
                        </a:rPr>
                        <a:t>Cu-T IUC, Age 15-24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19.0% (4)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81.0% (17)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rowSpan="2">
                  <a:txBody>
                    <a:bodyPr/>
                    <a:lstStyle/>
                    <a:p>
                      <a:pPr marL="0" marR="0" algn="ctr">
                        <a:spcBef>
                          <a:spcPts val="0"/>
                        </a:spcBef>
                        <a:spcAft>
                          <a:spcPts val="0"/>
                        </a:spcAft>
                      </a:pPr>
                      <a:r>
                        <a:rPr lang="en-US" sz="1600" dirty="0">
                          <a:solidFill>
                            <a:schemeClr val="tx1"/>
                          </a:solidFill>
                          <a:effectLst/>
                        </a:rPr>
                        <a:t>0.75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266988">
                <a:tc>
                  <a:txBody>
                    <a:bodyPr/>
                    <a:lstStyle/>
                    <a:p>
                      <a:pPr marL="0" marR="0">
                        <a:spcBef>
                          <a:spcPts val="0"/>
                        </a:spcBef>
                        <a:spcAft>
                          <a:spcPts val="0"/>
                        </a:spcAft>
                      </a:pPr>
                      <a:r>
                        <a:rPr lang="en-US" sz="1600" dirty="0">
                          <a:solidFill>
                            <a:schemeClr val="tx1"/>
                          </a:solidFill>
                          <a:effectLst/>
                        </a:rPr>
                        <a:t>Cu-T IUC, Age 25-34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16.2% (13)</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83.8% (67)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vMerge="1">
                  <a:txBody>
                    <a:bodyPr/>
                    <a:lstStyle/>
                    <a:p>
                      <a:endParaRPr lang="en-US"/>
                    </a:p>
                  </a:txBody>
                  <a:tcPr/>
                </a:tc>
              </a:tr>
              <a:tr h="266988">
                <a:tc>
                  <a:txBody>
                    <a:bodyPr/>
                    <a:lstStyle/>
                    <a:p>
                      <a:pPr marL="0" marR="0">
                        <a:spcBef>
                          <a:spcPts val="0"/>
                        </a:spcBef>
                        <a:spcAft>
                          <a:spcPts val="0"/>
                        </a:spcAft>
                      </a:pPr>
                      <a:r>
                        <a:rPr lang="en-US" sz="1600" dirty="0">
                          <a:solidFill>
                            <a:schemeClr val="tx1"/>
                          </a:solidFill>
                          <a:effectLst/>
                        </a:rPr>
                        <a:t>LNG IUC, Age 15-24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 15.4% (4)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84.6% (22)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rowSpan="2">
                  <a:txBody>
                    <a:bodyPr/>
                    <a:lstStyle/>
                    <a:p>
                      <a:pPr marL="0" marR="0" algn="ctr">
                        <a:spcBef>
                          <a:spcPts val="0"/>
                        </a:spcBef>
                        <a:spcAft>
                          <a:spcPts val="0"/>
                        </a:spcAft>
                      </a:pPr>
                      <a:r>
                        <a:rPr lang="en-US" sz="1600" dirty="0">
                          <a:solidFill>
                            <a:schemeClr val="tx1"/>
                          </a:solidFill>
                          <a:effectLst/>
                        </a:rPr>
                        <a:t>1.00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266988">
                <a:tc>
                  <a:txBody>
                    <a:bodyPr/>
                    <a:lstStyle/>
                    <a:p>
                      <a:pPr marL="0" marR="0">
                        <a:spcBef>
                          <a:spcPts val="0"/>
                        </a:spcBef>
                        <a:spcAft>
                          <a:spcPts val="0"/>
                        </a:spcAft>
                      </a:pPr>
                      <a:r>
                        <a:rPr lang="en-US" sz="1600" dirty="0">
                          <a:solidFill>
                            <a:schemeClr val="tx1"/>
                          </a:solidFill>
                          <a:effectLst/>
                        </a:rPr>
                        <a:t>LNG IUC, Age 25-34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16.0% (12)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84.0% (63)</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vMerge="1">
                  <a:txBody>
                    <a:bodyPr/>
                    <a:lstStyle/>
                    <a:p>
                      <a:endParaRPr lang="en-US"/>
                    </a:p>
                  </a:txBody>
                  <a:tcPr/>
                </a:tc>
              </a:tr>
              <a:tr h="266988">
                <a:tc gridSpan="4">
                  <a:txBody>
                    <a:bodyPr/>
                    <a:lstStyle/>
                    <a:p>
                      <a:pPr marL="0" marR="0">
                        <a:spcBef>
                          <a:spcPts val="0"/>
                        </a:spcBef>
                        <a:spcAft>
                          <a:spcPts val="0"/>
                        </a:spcAft>
                      </a:pPr>
                      <a:r>
                        <a:rPr lang="en-US" sz="1600" dirty="0">
                          <a:solidFill>
                            <a:schemeClr val="tx2">
                              <a:lumMod val="75000"/>
                            </a:schemeClr>
                          </a:solidFill>
                          <a:effectLst/>
                        </a:rPr>
                        <a:t>IUC: Cu-T vs. LNC</a:t>
                      </a:r>
                      <a:endParaRPr lang="en-US" sz="1600" dirty="0">
                        <a:solidFill>
                          <a:schemeClr val="tx2">
                            <a:lumMod val="75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66988">
                <a:tc>
                  <a:txBody>
                    <a:bodyPr/>
                    <a:lstStyle/>
                    <a:p>
                      <a:pPr marL="0" marR="0">
                        <a:spcBef>
                          <a:spcPts val="0"/>
                        </a:spcBef>
                        <a:spcAft>
                          <a:spcPts val="0"/>
                        </a:spcAft>
                      </a:pPr>
                      <a:r>
                        <a:rPr lang="en-US" sz="1600" dirty="0">
                          <a:solidFill>
                            <a:schemeClr val="tx1"/>
                          </a:solidFill>
                          <a:effectLst/>
                        </a:rPr>
                        <a:t>Cu-T</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16.8% (17)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83.2% (84)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rowSpan="2">
                  <a:txBody>
                    <a:bodyPr/>
                    <a:lstStyle/>
                    <a:p>
                      <a:pPr marL="0" marR="0">
                        <a:spcBef>
                          <a:spcPts val="0"/>
                        </a:spcBef>
                        <a:spcAft>
                          <a:spcPts val="0"/>
                        </a:spcAft>
                      </a:pPr>
                      <a:r>
                        <a:rPr lang="en-US" sz="1600" dirty="0">
                          <a:solidFill>
                            <a:schemeClr val="tx1"/>
                          </a:solidFill>
                          <a:effectLst/>
                        </a:rPr>
                        <a:t>    0.85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266988">
                <a:tc>
                  <a:txBody>
                    <a:bodyPr/>
                    <a:lstStyle/>
                    <a:p>
                      <a:pPr marL="0" marR="0">
                        <a:spcBef>
                          <a:spcPts val="0"/>
                        </a:spcBef>
                        <a:spcAft>
                          <a:spcPts val="0"/>
                        </a:spcAft>
                      </a:pPr>
                      <a:r>
                        <a:rPr lang="en-US" sz="1600" dirty="0">
                          <a:solidFill>
                            <a:schemeClr val="tx1"/>
                          </a:solidFill>
                          <a:effectLst/>
                        </a:rPr>
                        <a:t>LNG</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15.8% (16)</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84.2% (85)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vMerge="1">
                  <a:txBody>
                    <a:bodyPr/>
                    <a:lstStyle/>
                    <a:p>
                      <a:endParaRPr lang="en-US"/>
                    </a:p>
                  </a:txBody>
                  <a:tcPr/>
                </a:tc>
              </a:tr>
              <a:tr h="266988">
                <a:tc gridSpan="4">
                  <a:txBody>
                    <a:bodyPr/>
                    <a:lstStyle/>
                    <a:p>
                      <a:pPr marL="0" marR="0">
                        <a:spcBef>
                          <a:spcPts val="0"/>
                        </a:spcBef>
                        <a:spcAft>
                          <a:spcPts val="0"/>
                        </a:spcAft>
                      </a:pPr>
                      <a:r>
                        <a:rPr lang="en-US" sz="1600" dirty="0">
                          <a:solidFill>
                            <a:schemeClr val="tx2">
                              <a:lumMod val="75000"/>
                            </a:schemeClr>
                          </a:solidFill>
                          <a:effectLst/>
                        </a:rPr>
                        <a:t>LARC: IUC vs. LARC</a:t>
                      </a:r>
                      <a:endParaRPr lang="en-US" sz="1600" dirty="0">
                        <a:solidFill>
                          <a:schemeClr val="tx2">
                            <a:lumMod val="75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66988">
                <a:tc>
                  <a:txBody>
                    <a:bodyPr/>
                    <a:lstStyle/>
                    <a:p>
                      <a:pPr marL="0" marR="0">
                        <a:spcBef>
                          <a:spcPts val="0"/>
                        </a:spcBef>
                        <a:spcAft>
                          <a:spcPts val="0"/>
                        </a:spcAft>
                      </a:pPr>
                      <a:r>
                        <a:rPr lang="en-US" sz="1600" dirty="0">
                          <a:solidFill>
                            <a:schemeClr val="tx1"/>
                          </a:solidFill>
                          <a:effectLst/>
                        </a:rPr>
                        <a:t>Any IUC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b="1" dirty="0">
                          <a:solidFill>
                            <a:schemeClr val="tx1"/>
                          </a:solidFill>
                          <a:effectLst/>
                        </a:rPr>
                        <a:t>16.3% (33)</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b="1" dirty="0">
                          <a:solidFill>
                            <a:schemeClr val="tx1"/>
                          </a:solidFill>
                          <a:effectLst/>
                        </a:rPr>
                        <a:t>  83.7% (169)</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rowSpan="2">
                  <a:txBody>
                    <a:bodyPr/>
                    <a:lstStyle/>
                    <a:p>
                      <a:pPr marL="0" marR="0" algn="ctr">
                        <a:spcBef>
                          <a:spcPts val="0"/>
                        </a:spcBef>
                        <a:spcAft>
                          <a:spcPts val="0"/>
                        </a:spcAft>
                      </a:pPr>
                      <a:r>
                        <a:rPr lang="en-US" sz="1600" b="1" dirty="0">
                          <a:solidFill>
                            <a:schemeClr val="tx1"/>
                          </a:solidFill>
                          <a:effectLst/>
                        </a:rPr>
                        <a:t>0.004</a:t>
                      </a:r>
                    </a:p>
                    <a:p>
                      <a:pPr marL="0" marR="0" algn="ctr">
                        <a:spcBef>
                          <a:spcPts val="0"/>
                        </a:spcBef>
                        <a:spcAft>
                          <a:spcPts val="0"/>
                        </a:spcAft>
                      </a:pPr>
                      <a:r>
                        <a:rPr lang="en-US" sz="1600" dirty="0">
                          <a:solidFill>
                            <a:schemeClr val="tx1"/>
                          </a:solidFill>
                          <a:effectLst/>
                        </a:rPr>
                        <a:t>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266988">
                <a:tc>
                  <a:txBody>
                    <a:bodyPr/>
                    <a:lstStyle/>
                    <a:p>
                      <a:pPr marL="0" marR="0">
                        <a:spcBef>
                          <a:spcPts val="0"/>
                        </a:spcBef>
                        <a:spcAft>
                          <a:spcPts val="0"/>
                        </a:spcAft>
                      </a:pPr>
                      <a:r>
                        <a:rPr lang="en-US" sz="1600" dirty="0">
                          <a:solidFill>
                            <a:schemeClr val="tx1"/>
                          </a:solidFill>
                          <a:effectLst/>
                        </a:rPr>
                        <a:t>SCI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b="1" dirty="0">
                          <a:solidFill>
                            <a:schemeClr val="tx1"/>
                          </a:solidFill>
                          <a:effectLst/>
                        </a:rPr>
                        <a:t>30.7% (31)</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b="1" dirty="0">
                          <a:solidFill>
                            <a:schemeClr val="tx1"/>
                          </a:solidFill>
                          <a:effectLst/>
                        </a:rPr>
                        <a:t>69.3% (70)</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vMerge="1">
                  <a:txBody>
                    <a:bodyPr/>
                    <a:lstStyle/>
                    <a:p>
                      <a:endParaRPr lang="en-US"/>
                    </a:p>
                  </a:txBody>
                  <a:tcPr/>
                </a:tc>
              </a:tr>
            </a:tbl>
          </a:graphicData>
        </a:graphic>
      </p:graphicFrame>
      <p:sp>
        <p:nvSpPr>
          <p:cNvPr id="4" name="Rectangle 3"/>
          <p:cNvSpPr/>
          <p:nvPr/>
        </p:nvSpPr>
        <p:spPr>
          <a:xfrm>
            <a:off x="1295400" y="5791200"/>
            <a:ext cx="5867400" cy="646331"/>
          </a:xfrm>
          <a:prstGeom prst="rect">
            <a:avLst/>
          </a:prstGeom>
        </p:spPr>
        <p:txBody>
          <a:bodyPr wrap="square">
            <a:spAutoFit/>
          </a:bodyPr>
          <a:lstStyle/>
          <a:p>
            <a:r>
              <a:rPr lang="en-US" dirty="0"/>
              <a:t>* P values calculated using Chi-Square tests</a:t>
            </a:r>
          </a:p>
          <a:p>
            <a:r>
              <a:rPr lang="en-US" dirty="0"/>
              <a:t> </a:t>
            </a:r>
          </a:p>
        </p:txBody>
      </p:sp>
    </p:spTree>
    <p:extLst>
      <p:ext uri="{BB962C8B-B14F-4D97-AF65-F5344CB8AC3E}">
        <p14:creationId xmlns:p14="http://schemas.microsoft.com/office/powerpoint/2010/main" val="359178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458200" cy="914400"/>
          </a:xfrm>
        </p:spPr>
        <p:txBody>
          <a:bodyPr/>
          <a:lstStyle/>
          <a:p>
            <a:r>
              <a:rPr lang="en-US" sz="2800" b="1" dirty="0"/>
              <a:t>Early </a:t>
            </a:r>
            <a:r>
              <a:rPr lang="en-US" sz="2800" b="1" dirty="0" smtClean="0"/>
              <a:t>LARC Removal </a:t>
            </a:r>
            <a:r>
              <a:rPr lang="en-US" sz="2800" b="1" dirty="0"/>
              <a:t>by Reported Complaints</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4055433149"/>
              </p:ext>
            </p:extLst>
          </p:nvPr>
        </p:nvGraphicFramePr>
        <p:xfrm>
          <a:off x="990600" y="1371600"/>
          <a:ext cx="7696200" cy="4572001"/>
        </p:xfrm>
        <a:graphic>
          <a:graphicData uri="http://schemas.openxmlformats.org/drawingml/2006/table">
            <a:tbl>
              <a:tblPr firstRow="1" firstCol="1" bandRow="1">
                <a:tableStyleId>{5C22544A-7EE6-4342-B048-85BDC9FD1C3A}</a:tableStyleId>
              </a:tblPr>
              <a:tblGrid>
                <a:gridCol w="3441090"/>
                <a:gridCol w="1387536"/>
                <a:gridCol w="1665043"/>
                <a:gridCol w="1202531"/>
              </a:tblGrid>
              <a:tr h="356680">
                <a:tc>
                  <a:txBody>
                    <a:bodyPr/>
                    <a:lstStyle/>
                    <a:p>
                      <a:pPr marL="0" marR="0">
                        <a:spcBef>
                          <a:spcPts val="0"/>
                        </a:spcBef>
                        <a:spcAft>
                          <a:spcPts val="0"/>
                        </a:spcAft>
                      </a:pPr>
                      <a:r>
                        <a:rPr lang="en-US" sz="1600" dirty="0">
                          <a:solidFill>
                            <a:schemeClr val="tx2"/>
                          </a:solidFill>
                          <a:effectLst/>
                        </a:rPr>
                        <a:t>Characteristic</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gridSpan="2">
                  <a:txBody>
                    <a:bodyPr/>
                    <a:lstStyle/>
                    <a:p>
                      <a:pPr marL="0" marR="0" algn="ctr">
                        <a:spcBef>
                          <a:spcPts val="0"/>
                        </a:spcBef>
                        <a:spcAft>
                          <a:spcPts val="0"/>
                        </a:spcAft>
                      </a:pPr>
                      <a:r>
                        <a:rPr lang="en-US" sz="1600" dirty="0">
                          <a:solidFill>
                            <a:schemeClr val="tx2"/>
                          </a:solidFill>
                          <a:effectLst/>
                        </a:rPr>
                        <a:t>Outcome</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a:txBody>
                    <a:bodyPr/>
                    <a:lstStyle/>
                    <a:p>
                      <a:pPr marL="0" marR="0">
                        <a:spcBef>
                          <a:spcPts val="0"/>
                        </a:spcBef>
                        <a:spcAft>
                          <a:spcPts val="0"/>
                        </a:spcAft>
                      </a:pPr>
                      <a:r>
                        <a:rPr lang="en-US" sz="1600" dirty="0">
                          <a:solidFill>
                            <a:schemeClr val="tx1"/>
                          </a:solidFill>
                          <a:effectLst/>
                        </a:rPr>
                        <a:t>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778212">
                <a:tc>
                  <a:txBody>
                    <a:bodyPr/>
                    <a:lstStyle/>
                    <a:p>
                      <a:pPr marL="0" marR="0">
                        <a:spcBef>
                          <a:spcPts val="0"/>
                        </a:spcBef>
                        <a:spcAft>
                          <a:spcPts val="0"/>
                        </a:spcAft>
                      </a:pPr>
                      <a:r>
                        <a:rPr lang="en-US" sz="1600" dirty="0">
                          <a:solidFill>
                            <a:schemeClr val="tx1"/>
                          </a:solidFill>
                          <a:effectLst/>
                        </a:rPr>
                        <a:t>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2"/>
                          </a:solidFill>
                          <a:effectLst/>
                        </a:rPr>
                        <a:t>Early Removal</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2"/>
                          </a:solidFill>
                          <a:effectLst/>
                        </a:rPr>
                        <a:t>No Early Removal</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2"/>
                          </a:solidFill>
                          <a:effectLst/>
                        </a:rPr>
                        <a:t>P value*</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r>
              <a:tr h="356680">
                <a:tc gridSpan="4">
                  <a:txBody>
                    <a:bodyPr/>
                    <a:lstStyle/>
                    <a:p>
                      <a:pPr marL="0" marR="0">
                        <a:spcBef>
                          <a:spcPts val="0"/>
                        </a:spcBef>
                        <a:spcAft>
                          <a:spcPts val="0"/>
                        </a:spcAft>
                      </a:pPr>
                      <a:r>
                        <a:rPr lang="en-US" sz="1600" dirty="0">
                          <a:solidFill>
                            <a:schemeClr val="tx2">
                              <a:lumMod val="75000"/>
                            </a:schemeClr>
                          </a:solidFill>
                          <a:effectLst/>
                        </a:rPr>
                        <a:t>Reported Complaints</a:t>
                      </a:r>
                      <a:endParaRPr lang="en-US" sz="1600" dirty="0">
                        <a:solidFill>
                          <a:schemeClr val="tx2">
                            <a:lumMod val="75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89107">
                <a:tc>
                  <a:txBody>
                    <a:bodyPr/>
                    <a:lstStyle/>
                    <a:p>
                      <a:pPr marL="0" marR="0">
                        <a:spcBef>
                          <a:spcPts val="0"/>
                        </a:spcBef>
                        <a:spcAft>
                          <a:spcPts val="0"/>
                        </a:spcAft>
                      </a:pPr>
                      <a:r>
                        <a:rPr lang="en-US" sz="1600" dirty="0">
                          <a:solidFill>
                            <a:schemeClr val="tx1"/>
                          </a:solidFill>
                          <a:effectLst/>
                        </a:rPr>
                        <a:t>Bleeding/Any Time Period</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35.5% (33)</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64.5% (60)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&lt;0.0001</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9107">
                <a:tc>
                  <a:txBody>
                    <a:bodyPr/>
                    <a:lstStyle/>
                    <a:p>
                      <a:pPr marL="0" marR="0">
                        <a:spcBef>
                          <a:spcPts val="0"/>
                        </a:spcBef>
                        <a:spcAft>
                          <a:spcPts val="0"/>
                        </a:spcAft>
                      </a:pPr>
                      <a:r>
                        <a:rPr lang="en-US" sz="1600" dirty="0">
                          <a:solidFill>
                            <a:schemeClr val="tx1"/>
                          </a:solidFill>
                          <a:effectLst/>
                        </a:rPr>
                        <a:t>Pain/ Any Time Period</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34.0% (16)</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66.0% (31)</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    0.02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9107">
                <a:tc>
                  <a:txBody>
                    <a:bodyPr/>
                    <a:lstStyle/>
                    <a:p>
                      <a:pPr marL="0" marR="0">
                        <a:spcBef>
                          <a:spcPts val="0"/>
                        </a:spcBef>
                        <a:spcAft>
                          <a:spcPts val="0"/>
                        </a:spcAft>
                      </a:pPr>
                      <a:r>
                        <a:rPr lang="en-US" sz="1600" dirty="0">
                          <a:solidFill>
                            <a:schemeClr val="tx1"/>
                          </a:solidFill>
                          <a:effectLst/>
                        </a:rPr>
                        <a:t>Amenorrhea/Any Time Period</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26.7% (8)</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73.3% (22)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    0.43</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9107">
                <a:tc>
                  <a:txBody>
                    <a:bodyPr/>
                    <a:lstStyle/>
                    <a:p>
                      <a:pPr marL="0" marR="0">
                        <a:spcBef>
                          <a:spcPts val="0"/>
                        </a:spcBef>
                        <a:spcAft>
                          <a:spcPts val="0"/>
                        </a:spcAft>
                      </a:pPr>
                      <a:r>
                        <a:rPr lang="en-US" sz="1600" dirty="0">
                          <a:solidFill>
                            <a:schemeClr val="tx1"/>
                          </a:solidFill>
                          <a:effectLst/>
                        </a:rPr>
                        <a:t>Other</a:t>
                      </a:r>
                      <a:r>
                        <a:rPr lang="en-US" sz="1600" baseline="30000" dirty="0">
                          <a:solidFill>
                            <a:schemeClr val="tx1"/>
                          </a:solidFill>
                          <a:effectLst/>
                        </a:rPr>
                        <a:t>†</a:t>
                      </a:r>
                      <a:r>
                        <a:rPr lang="en-US" sz="1600" dirty="0">
                          <a:solidFill>
                            <a:schemeClr val="tx1"/>
                          </a:solidFill>
                          <a:effectLst/>
                        </a:rPr>
                        <a:t>/Any Time period</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33.3% (30)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66.7% (60)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  0.0007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56680">
                <a:tc gridSpan="4">
                  <a:txBody>
                    <a:bodyPr/>
                    <a:lstStyle/>
                    <a:p>
                      <a:pPr marL="0" marR="0">
                        <a:spcBef>
                          <a:spcPts val="0"/>
                        </a:spcBef>
                        <a:spcAft>
                          <a:spcPts val="0"/>
                        </a:spcAft>
                      </a:pPr>
                      <a:r>
                        <a:rPr lang="en-US" sz="1600" dirty="0">
                          <a:solidFill>
                            <a:schemeClr val="tx2">
                              <a:lumMod val="75000"/>
                            </a:schemeClr>
                          </a:solidFill>
                          <a:effectLst/>
                        </a:rPr>
                        <a:t>Reported Bleeding Complaints by Time Period</a:t>
                      </a:r>
                      <a:endParaRPr lang="en-US" sz="1600" dirty="0">
                        <a:solidFill>
                          <a:schemeClr val="tx2">
                            <a:lumMod val="75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89107">
                <a:tc>
                  <a:txBody>
                    <a:bodyPr/>
                    <a:lstStyle/>
                    <a:p>
                      <a:pPr marL="0" marR="0">
                        <a:spcBef>
                          <a:spcPts val="0"/>
                        </a:spcBef>
                        <a:spcAft>
                          <a:spcPts val="0"/>
                        </a:spcAft>
                      </a:pPr>
                      <a:r>
                        <a:rPr lang="en-US" sz="1600" u="sng" dirty="0">
                          <a:solidFill>
                            <a:schemeClr val="tx1"/>
                          </a:solidFill>
                          <a:effectLst/>
                        </a:rPr>
                        <a:t>&lt;</a:t>
                      </a:r>
                      <a:r>
                        <a:rPr lang="en-US" sz="1600" dirty="0">
                          <a:solidFill>
                            <a:schemeClr val="tx1"/>
                          </a:solidFill>
                          <a:effectLst/>
                        </a:rPr>
                        <a:t> 3 months</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33.3% (21)</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66.7% (42)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b="1" dirty="0">
                          <a:solidFill>
                            <a:schemeClr val="tx1"/>
                          </a:solidFill>
                          <a:effectLst/>
                        </a:rPr>
                        <a:t>0.008</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9107">
                <a:tc>
                  <a:txBody>
                    <a:bodyPr/>
                    <a:lstStyle/>
                    <a:p>
                      <a:pPr marL="0" marR="0">
                        <a:spcBef>
                          <a:spcPts val="0"/>
                        </a:spcBef>
                        <a:spcAft>
                          <a:spcPts val="0"/>
                        </a:spcAft>
                      </a:pPr>
                      <a:r>
                        <a:rPr lang="en-US" sz="1600" dirty="0">
                          <a:solidFill>
                            <a:schemeClr val="tx1"/>
                          </a:solidFill>
                          <a:effectLst/>
                        </a:rPr>
                        <a:t>4 - 6 months</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33.3% (5)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66.7% (10)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    0.32</a:t>
                      </a:r>
                      <a:r>
                        <a:rPr lang="en-US" sz="1600" baseline="30000" dirty="0">
                          <a:solidFill>
                            <a:schemeClr val="tx1"/>
                          </a:solidFill>
                          <a:effectLst/>
                        </a:rPr>
                        <a:t>‡</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9107">
                <a:tc>
                  <a:txBody>
                    <a:bodyPr/>
                    <a:lstStyle/>
                    <a:p>
                      <a:pPr marL="0" marR="0">
                        <a:spcBef>
                          <a:spcPts val="0"/>
                        </a:spcBef>
                        <a:spcAft>
                          <a:spcPts val="0"/>
                        </a:spcAft>
                      </a:pPr>
                      <a:r>
                        <a:rPr lang="en-US" sz="1600" dirty="0">
                          <a:solidFill>
                            <a:schemeClr val="tx1"/>
                          </a:solidFill>
                          <a:effectLst/>
                        </a:rPr>
                        <a:t>7-12 months</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48.4% (15)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a:solidFill>
                            <a:schemeClr val="tx1"/>
                          </a:solidFill>
                          <a:effectLst/>
                        </a:rPr>
                        <a:t>51.6% (16)</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dirty="0" smtClean="0">
                          <a:solidFill>
                            <a:schemeClr val="tx1"/>
                          </a:solidFill>
                          <a:effectLst/>
                        </a:rPr>
                        <a:t>  </a:t>
                      </a:r>
                      <a:r>
                        <a:rPr lang="en-US" sz="1600" b="1" dirty="0" smtClean="0">
                          <a:solidFill>
                            <a:schemeClr val="tx1"/>
                          </a:solidFill>
                          <a:effectLst/>
                        </a:rPr>
                        <a:t>&lt;</a:t>
                      </a:r>
                      <a:r>
                        <a:rPr lang="en-US" sz="1600" b="1" dirty="0">
                          <a:solidFill>
                            <a:schemeClr val="tx1"/>
                          </a:solidFill>
                          <a:effectLst/>
                        </a:rPr>
                        <a:t>0.001</a:t>
                      </a:r>
                      <a:endParaRPr lang="en-US" sz="1600" b="1"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bl>
          </a:graphicData>
        </a:graphic>
      </p:graphicFrame>
      <p:sp>
        <p:nvSpPr>
          <p:cNvPr id="4" name="Rectangle 3"/>
          <p:cNvSpPr/>
          <p:nvPr/>
        </p:nvSpPr>
        <p:spPr>
          <a:xfrm>
            <a:off x="1219200" y="6009925"/>
            <a:ext cx="7391400" cy="738664"/>
          </a:xfrm>
          <a:prstGeom prst="rect">
            <a:avLst/>
          </a:prstGeom>
        </p:spPr>
        <p:txBody>
          <a:bodyPr wrap="square">
            <a:spAutoFit/>
          </a:bodyPr>
          <a:lstStyle/>
          <a:p>
            <a:r>
              <a:rPr lang="en-US" sz="1400" dirty="0"/>
              <a:t>* P values calculated using Chi-Square tests</a:t>
            </a:r>
          </a:p>
          <a:p>
            <a:r>
              <a:rPr lang="en-US" sz="1400" dirty="0"/>
              <a:t>† Other complaints included: headaches, weight gain, mood changes or depression </a:t>
            </a:r>
          </a:p>
          <a:p>
            <a:r>
              <a:rPr lang="en-US" sz="1400" dirty="0"/>
              <a:t>‡ P value calculated using Fisher Exact test</a:t>
            </a:r>
          </a:p>
        </p:txBody>
      </p:sp>
    </p:spTree>
    <p:extLst>
      <p:ext uri="{BB962C8B-B14F-4D97-AF65-F5344CB8AC3E}">
        <p14:creationId xmlns:p14="http://schemas.microsoft.com/office/powerpoint/2010/main" val="3107199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28600"/>
            <a:ext cx="7772400" cy="914400"/>
          </a:xfrm>
        </p:spPr>
        <p:txBody>
          <a:bodyPr/>
          <a:lstStyle/>
          <a:p>
            <a:pPr algn="ctr"/>
            <a:r>
              <a:rPr lang="en-US" sz="2400" dirty="0" smtClean="0">
                <a:solidFill>
                  <a:schemeClr val="tx2"/>
                </a:solidFill>
                <a:latin typeface="Arial" pitchFamily="34" charset="0"/>
                <a:ea typeface="Times New Roman" pitchFamily="18" charset="0"/>
                <a:cs typeface="Arial" pitchFamily="34" charset="0"/>
              </a:rPr>
              <a:t>Reported Complaints, Retention Counseling and </a:t>
            </a:r>
            <a:br>
              <a:rPr lang="en-US" sz="2400" dirty="0" smtClean="0">
                <a:solidFill>
                  <a:schemeClr val="tx2"/>
                </a:solidFill>
                <a:latin typeface="Arial" pitchFamily="34" charset="0"/>
                <a:ea typeface="Times New Roman" pitchFamily="18" charset="0"/>
                <a:cs typeface="Arial" pitchFamily="34" charset="0"/>
              </a:rPr>
            </a:br>
            <a:r>
              <a:rPr lang="en-US" sz="2400" dirty="0" smtClean="0">
                <a:solidFill>
                  <a:schemeClr val="tx2"/>
                </a:solidFill>
                <a:latin typeface="Arial" pitchFamily="34" charset="0"/>
                <a:ea typeface="Times New Roman" pitchFamily="18" charset="0"/>
                <a:cs typeface="Arial" pitchFamily="34" charset="0"/>
              </a:rPr>
              <a:t>Early LARC Removal </a:t>
            </a:r>
            <a:endParaRPr lang="en-US" sz="2400" dirty="0">
              <a:solidFill>
                <a:schemeClr val="tx2"/>
              </a:solidFill>
            </a:endParaRPr>
          </a:p>
        </p:txBody>
      </p:sp>
      <p:sp>
        <p:nvSpPr>
          <p:cNvPr id="6" name="Rectangle 1"/>
          <p:cNvSpPr>
            <a:spLocks noChangeArrowheads="1"/>
          </p:cNvSpPr>
          <p:nvPr/>
        </p:nvSpPr>
        <p:spPr bwMode="auto">
          <a:xfrm>
            <a:off x="1135828" y="2286000"/>
            <a:ext cx="4876800"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200"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200"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200"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Complaints</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included: unscheduled bleeding, amenorrhea, pelvic or </a:t>
            </a: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LARC insertion site pain, headaches, weight gain, depression or mood changes</a:t>
            </a: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Outcome timeframes: </a:t>
            </a:r>
            <a:r>
              <a:rPr kumimoji="0" lang="en-US"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&lt;</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3 months, 4-6 months, 7-12 months after LARC insertion</a:t>
            </a:r>
            <a:endParaRPr kumimoji="0" lang="en-US"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90695867"/>
              </p:ext>
            </p:extLst>
          </p:nvPr>
        </p:nvGraphicFramePr>
        <p:xfrm>
          <a:off x="914400" y="1371600"/>
          <a:ext cx="7273963" cy="1904492"/>
        </p:xfrm>
        <a:graphic>
          <a:graphicData uri="http://schemas.openxmlformats.org/drawingml/2006/table">
            <a:tbl>
              <a:tblPr firstRow="1" firstCol="1" bandRow="1">
                <a:tableStyleId>{5C22544A-7EE6-4342-B048-85BDC9FD1C3A}</a:tableStyleId>
              </a:tblPr>
              <a:tblGrid>
                <a:gridCol w="3636982"/>
                <a:gridCol w="1265037"/>
                <a:gridCol w="1344103"/>
                <a:gridCol w="1027841"/>
              </a:tblGrid>
              <a:tr h="464566">
                <a:tc>
                  <a:txBody>
                    <a:bodyPr/>
                    <a:lstStyle/>
                    <a:p>
                      <a:pPr marL="0" marR="0">
                        <a:spcBef>
                          <a:spcPts val="0"/>
                        </a:spcBef>
                        <a:spcAft>
                          <a:spcPts val="0"/>
                        </a:spcAft>
                      </a:pPr>
                      <a:r>
                        <a:rPr lang="en-US" sz="1600" dirty="0" smtClean="0">
                          <a:solidFill>
                            <a:schemeClr val="tx2">
                              <a:lumMod val="90000"/>
                            </a:schemeClr>
                          </a:solidFill>
                          <a:effectLst/>
                        </a:rPr>
                        <a:t>Complaints</a:t>
                      </a:r>
                      <a:r>
                        <a:rPr lang="en-US" sz="1600" baseline="0" dirty="0" smtClean="0">
                          <a:solidFill>
                            <a:schemeClr val="tx2">
                              <a:lumMod val="90000"/>
                            </a:schemeClr>
                          </a:solidFill>
                          <a:effectLst/>
                        </a:rPr>
                        <a:t> and Counseling</a:t>
                      </a:r>
                      <a:endParaRPr lang="en-US" sz="1600" dirty="0">
                        <a:solidFill>
                          <a:schemeClr val="tx2">
                            <a:lumMod val="90000"/>
                          </a:schemeClr>
                        </a:solidFill>
                        <a:effectLst/>
                        <a:latin typeface="Times New Roman"/>
                        <a:ea typeface="Times New Roman"/>
                        <a:cs typeface="Times New Roman"/>
                      </a:endParaRPr>
                    </a:p>
                  </a:txBody>
                  <a:tcPr marL="68580" marR="68580" marT="0" marB="0">
                    <a:solidFill>
                      <a:schemeClr val="tx2">
                        <a:lumMod val="25000"/>
                      </a:schemeClr>
                    </a:solidFill>
                  </a:tcPr>
                </a:tc>
                <a:tc gridSpan="2">
                  <a:txBody>
                    <a:bodyPr/>
                    <a:lstStyle/>
                    <a:p>
                      <a:pPr marL="0" marR="0" algn="ctr">
                        <a:spcBef>
                          <a:spcPts val="0"/>
                        </a:spcBef>
                        <a:spcAft>
                          <a:spcPts val="0"/>
                        </a:spcAft>
                      </a:pPr>
                      <a:r>
                        <a:rPr lang="en-US" sz="1600" dirty="0">
                          <a:solidFill>
                            <a:schemeClr val="tx2">
                              <a:lumMod val="90000"/>
                            </a:schemeClr>
                          </a:solidFill>
                          <a:effectLst/>
                        </a:rPr>
                        <a:t>Age Category</a:t>
                      </a:r>
                      <a:endParaRPr lang="en-US" sz="1600" dirty="0">
                        <a:solidFill>
                          <a:schemeClr val="tx2">
                            <a:lumMod val="90000"/>
                          </a:schemeClr>
                        </a:solidFill>
                        <a:effectLst/>
                        <a:latin typeface="Times New Roman"/>
                        <a:ea typeface="Times New Roman"/>
                        <a:cs typeface="Times New Roman"/>
                      </a:endParaRPr>
                    </a:p>
                  </a:txBody>
                  <a:tcPr marL="68580" marR="68580" marT="0" marB="0">
                    <a:solidFill>
                      <a:schemeClr val="tx2">
                        <a:lumMod val="25000"/>
                      </a:schemeClr>
                    </a:solidFill>
                  </a:tcPr>
                </a:tc>
                <a:tc hMerge="1">
                  <a:txBody>
                    <a:bodyPr/>
                    <a:lstStyle/>
                    <a:p>
                      <a:endParaRPr lang="en-US"/>
                    </a:p>
                  </a:txBody>
                  <a:tcPr/>
                </a:tc>
                <a:tc>
                  <a:txBody>
                    <a:bodyPr/>
                    <a:lstStyle/>
                    <a:p>
                      <a:pPr marL="0" marR="0">
                        <a:spcBef>
                          <a:spcPts val="0"/>
                        </a:spcBef>
                        <a:spcAft>
                          <a:spcPts val="0"/>
                        </a:spcAft>
                      </a:pPr>
                      <a:r>
                        <a:rPr lang="en-US" sz="1600" dirty="0">
                          <a:solidFill>
                            <a:schemeClr val="tx2">
                              <a:lumMod val="90000"/>
                            </a:schemeClr>
                          </a:solidFill>
                          <a:effectLst/>
                        </a:rPr>
                        <a:t>P value*</a:t>
                      </a:r>
                      <a:endParaRPr lang="en-US" sz="1600" dirty="0">
                        <a:solidFill>
                          <a:schemeClr val="tx2">
                            <a:lumMod val="90000"/>
                          </a:schemeClr>
                        </a:solidFill>
                        <a:effectLst/>
                        <a:latin typeface="Times New Roman"/>
                        <a:ea typeface="Times New Roman"/>
                        <a:cs typeface="Times New Roman"/>
                      </a:endParaRPr>
                    </a:p>
                  </a:txBody>
                  <a:tcPr marL="68580" marR="68580" marT="0" marB="0">
                    <a:solidFill>
                      <a:schemeClr val="tx2">
                        <a:lumMod val="25000"/>
                      </a:schemeClr>
                    </a:solidFill>
                  </a:tcPr>
                </a:tc>
              </a:tr>
              <a:tr h="464566">
                <a:tc>
                  <a:txBody>
                    <a:bodyPr/>
                    <a:lstStyle/>
                    <a:p>
                      <a:pPr marL="0" marR="0">
                        <a:spcBef>
                          <a:spcPts val="0"/>
                        </a:spcBef>
                        <a:spcAft>
                          <a:spcPts val="0"/>
                        </a:spcAft>
                      </a:pPr>
                      <a:r>
                        <a:rPr lang="en-US" sz="1600" dirty="0">
                          <a:solidFill>
                            <a:schemeClr val="tx1"/>
                          </a:solidFill>
                          <a:effectLst/>
                        </a:rPr>
                        <a:t> </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2"/>
                          </a:solidFill>
                          <a:effectLst/>
                        </a:rPr>
                        <a:t>Age: 15-24</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just">
                        <a:spcBef>
                          <a:spcPts val="0"/>
                        </a:spcBef>
                        <a:spcAft>
                          <a:spcPts val="0"/>
                        </a:spcAft>
                      </a:pPr>
                      <a:r>
                        <a:rPr lang="en-US" sz="1600" dirty="0">
                          <a:solidFill>
                            <a:schemeClr val="tx2"/>
                          </a:solidFill>
                          <a:effectLst/>
                        </a:rPr>
                        <a:t>Age: 25-34</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spcBef>
                          <a:spcPts val="0"/>
                        </a:spcBef>
                        <a:spcAft>
                          <a:spcPts val="0"/>
                        </a:spcAft>
                      </a:pPr>
                      <a:r>
                        <a:rPr lang="en-US" sz="1600">
                          <a:solidFill>
                            <a:schemeClr val="tx1"/>
                          </a:solidFill>
                          <a:effectLst/>
                        </a:rPr>
                        <a:t> </a:t>
                      </a:r>
                      <a:endParaRPr lang="en-US" sz="160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464566">
                <a:tc>
                  <a:txBody>
                    <a:bodyPr/>
                    <a:lstStyle/>
                    <a:p>
                      <a:pPr marL="0" marR="0">
                        <a:spcBef>
                          <a:spcPts val="0"/>
                        </a:spcBef>
                        <a:spcAft>
                          <a:spcPts val="0"/>
                        </a:spcAft>
                      </a:pPr>
                      <a:r>
                        <a:rPr lang="en-US" sz="1600" dirty="0">
                          <a:solidFill>
                            <a:schemeClr val="tx1"/>
                          </a:solidFill>
                          <a:effectLst/>
                        </a:rPr>
                        <a:t>Any Complaint</a:t>
                      </a:r>
                      <a:r>
                        <a:rPr lang="en-US" sz="1600" baseline="30000" dirty="0">
                          <a:solidFill>
                            <a:schemeClr val="tx1"/>
                          </a:solidFill>
                          <a:effectLst/>
                        </a:rPr>
                        <a:t>†</a:t>
                      </a:r>
                      <a:r>
                        <a:rPr lang="en-US" sz="1600" dirty="0">
                          <a:solidFill>
                            <a:schemeClr val="tx1"/>
                          </a:solidFill>
                          <a:effectLst/>
                        </a:rPr>
                        <a:t>, Any Timeframe</a:t>
                      </a:r>
                      <a:r>
                        <a:rPr lang="en-US" sz="1600" baseline="30000" dirty="0">
                          <a:solidFill>
                            <a:schemeClr val="tx1"/>
                          </a:solidFill>
                          <a:effectLst/>
                        </a:rPr>
                        <a:t>‡</a:t>
                      </a:r>
                      <a:r>
                        <a:rPr lang="en-US" sz="1600" dirty="0">
                          <a:solidFill>
                            <a:schemeClr val="tx1"/>
                          </a:solidFill>
                          <a:effectLst/>
                        </a:rPr>
                        <a:t>; % (N)</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a:solidFill>
                            <a:schemeClr val="tx1"/>
                          </a:solidFill>
                          <a:effectLst/>
                        </a:rPr>
                        <a:t>57.4% (62)</a:t>
                      </a:r>
                      <a:endParaRPr lang="en-US" sz="160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a:solidFill>
                            <a:schemeClr val="tx1"/>
                          </a:solidFill>
                          <a:effectLst/>
                        </a:rPr>
                        <a:t>58.5% (114)</a:t>
                      </a:r>
                      <a:endParaRPr lang="en-US" sz="160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a:solidFill>
                            <a:schemeClr val="tx1"/>
                          </a:solidFill>
                          <a:effectLst/>
                        </a:rPr>
                        <a:t>0.86</a:t>
                      </a:r>
                      <a:endParaRPr lang="en-US" sz="160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464566">
                <a:tc>
                  <a:txBody>
                    <a:bodyPr/>
                    <a:lstStyle/>
                    <a:p>
                      <a:pPr marL="0" marR="0">
                        <a:spcBef>
                          <a:spcPts val="0"/>
                        </a:spcBef>
                        <a:spcAft>
                          <a:spcPts val="0"/>
                        </a:spcAft>
                      </a:pPr>
                      <a:r>
                        <a:rPr lang="en-US" sz="1600" dirty="0">
                          <a:solidFill>
                            <a:schemeClr val="tx1"/>
                          </a:solidFill>
                          <a:effectLst/>
                        </a:rPr>
                        <a:t>Retention Counseling, Any Timeframe</a:t>
                      </a:r>
                      <a:r>
                        <a:rPr lang="en-US" sz="1600" baseline="30000" dirty="0">
                          <a:solidFill>
                            <a:schemeClr val="tx1"/>
                          </a:solidFill>
                          <a:effectLst/>
                        </a:rPr>
                        <a:t>‡</a:t>
                      </a:r>
                      <a:r>
                        <a:rPr lang="en-US" sz="1600" dirty="0">
                          <a:solidFill>
                            <a:schemeClr val="tx1"/>
                          </a:solidFill>
                          <a:effectLst/>
                        </a:rPr>
                        <a:t> % (N)</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dirty="0">
                          <a:solidFill>
                            <a:schemeClr val="tx1"/>
                          </a:solidFill>
                          <a:effectLst/>
                        </a:rPr>
                        <a:t>40.7% (44)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r">
                        <a:spcBef>
                          <a:spcPts val="0"/>
                        </a:spcBef>
                        <a:spcAft>
                          <a:spcPts val="0"/>
                        </a:spcAft>
                      </a:pPr>
                      <a:r>
                        <a:rPr lang="en-US" sz="1600">
                          <a:solidFill>
                            <a:schemeClr val="tx1"/>
                          </a:solidFill>
                          <a:effectLst/>
                        </a:rPr>
                        <a:t>43.1% (84)</a:t>
                      </a:r>
                      <a:endParaRPr lang="en-US" sz="160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0.69</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bl>
          </a:graphicData>
        </a:graphic>
      </p:graphicFrame>
      <p:sp>
        <p:nvSpPr>
          <p:cNvPr id="13" name="TextBox 12"/>
          <p:cNvSpPr txBox="1"/>
          <p:nvPr/>
        </p:nvSpPr>
        <p:spPr>
          <a:xfrm>
            <a:off x="990600" y="4191000"/>
            <a:ext cx="7775090" cy="2031325"/>
          </a:xfrm>
          <a:prstGeom prst="rect">
            <a:avLst/>
          </a:prstGeom>
          <a:noFill/>
        </p:spPr>
        <p:txBody>
          <a:bodyPr wrap="square" rtlCol="0">
            <a:spAutoFit/>
          </a:bodyPr>
          <a:lstStyle/>
          <a:p>
            <a:r>
              <a:rPr lang="en-US" dirty="0" smtClean="0"/>
              <a:t>There were no statistical differences in early LARC removal among women with complaints + retention counseling </a:t>
            </a:r>
          </a:p>
          <a:p>
            <a:r>
              <a:rPr lang="en-US" dirty="0" smtClean="0"/>
              <a:t>(N=114) by:</a:t>
            </a:r>
          </a:p>
          <a:p>
            <a:pPr marL="285750" indent="-285750">
              <a:buFont typeface="Arial" pitchFamily="34" charset="0"/>
              <a:buChar char="•"/>
            </a:pPr>
            <a:r>
              <a:rPr lang="en-US" dirty="0" smtClean="0">
                <a:solidFill>
                  <a:schemeClr val="tx2">
                    <a:lumMod val="90000"/>
                  </a:schemeClr>
                </a:solidFill>
              </a:rPr>
              <a:t>Age </a:t>
            </a:r>
            <a:r>
              <a:rPr lang="en-US" dirty="0" smtClean="0"/>
              <a:t>(15-24: 28.9% vs. 25-34: 22.4%; p=0.44)</a:t>
            </a:r>
          </a:p>
          <a:p>
            <a:pPr marL="285750" indent="-285750">
              <a:buFont typeface="Arial" pitchFamily="34" charset="0"/>
              <a:buChar char="•"/>
            </a:pPr>
            <a:r>
              <a:rPr lang="en-US" dirty="0" smtClean="0">
                <a:solidFill>
                  <a:schemeClr val="tx2">
                    <a:lumMod val="90000"/>
                  </a:schemeClr>
                </a:solidFill>
              </a:rPr>
              <a:t>LARC type </a:t>
            </a:r>
            <a:r>
              <a:rPr lang="en-US" dirty="0" smtClean="0"/>
              <a:t>(Cu-T IUC: 20.7%, LNG-IUC: 22.0%, SCI: 31.4%; p=0.52)</a:t>
            </a:r>
          </a:p>
          <a:p>
            <a:pPr marL="285750" indent="-285750">
              <a:buFont typeface="Arial" pitchFamily="34" charset="0"/>
              <a:buChar char="•"/>
            </a:pPr>
            <a:r>
              <a:rPr lang="en-US" dirty="0" smtClean="0">
                <a:solidFill>
                  <a:schemeClr val="tx2">
                    <a:lumMod val="90000"/>
                  </a:schemeClr>
                </a:solidFill>
              </a:rPr>
              <a:t>BMI</a:t>
            </a:r>
            <a:r>
              <a:rPr lang="en-US" dirty="0"/>
              <a:t> </a:t>
            </a:r>
            <a:r>
              <a:rPr lang="en-US" dirty="0" smtClean="0"/>
              <a:t>(&lt;25: 17.0% , 25-29: 34.2%, </a:t>
            </a:r>
            <a:r>
              <a:rPr lang="en-US" u="sng" dirty="0" smtClean="0"/>
              <a:t>&gt;</a:t>
            </a:r>
            <a:r>
              <a:rPr lang="en-US" dirty="0" smtClean="0"/>
              <a:t> 30: 24.1%; p=0.19)</a:t>
            </a:r>
          </a:p>
          <a:p>
            <a:pPr marL="285750" indent="-285750">
              <a:buFont typeface="Arial" pitchFamily="34" charset="0"/>
              <a:buChar char="•"/>
            </a:pPr>
            <a:endParaRPr lang="en-US" dirty="0"/>
          </a:p>
        </p:txBody>
      </p:sp>
    </p:spTree>
    <p:extLst>
      <p:ext uri="{BB962C8B-B14F-4D97-AF65-F5344CB8AC3E}">
        <p14:creationId xmlns:p14="http://schemas.microsoft.com/office/powerpoint/2010/main" val="188028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lstStyle/>
          <a:p>
            <a:r>
              <a:rPr lang="en-US" dirty="0" smtClean="0"/>
              <a:t>Predictors of Early SCI Removal</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3162386"/>
              </p:ext>
            </p:extLst>
          </p:nvPr>
        </p:nvGraphicFramePr>
        <p:xfrm>
          <a:off x="1219200" y="2362203"/>
          <a:ext cx="6781800" cy="3154680"/>
        </p:xfrm>
        <a:graphic>
          <a:graphicData uri="http://schemas.openxmlformats.org/drawingml/2006/table">
            <a:tbl>
              <a:tblPr firstRow="1" firstCol="1" bandRow="1">
                <a:tableStyleId>{5C22544A-7EE6-4342-B048-85BDC9FD1C3A}</a:tableStyleId>
              </a:tblPr>
              <a:tblGrid>
                <a:gridCol w="2925197"/>
                <a:gridCol w="1091492"/>
                <a:gridCol w="1790046"/>
                <a:gridCol w="975065"/>
              </a:tblGrid>
              <a:tr h="762000">
                <a:tc>
                  <a:txBody>
                    <a:bodyPr/>
                    <a:lstStyle/>
                    <a:p>
                      <a:pPr marL="0" marR="0">
                        <a:spcBef>
                          <a:spcPts val="0"/>
                        </a:spcBef>
                        <a:spcAft>
                          <a:spcPts val="0"/>
                        </a:spcAft>
                      </a:pPr>
                      <a:r>
                        <a:rPr lang="en-US" sz="1600" dirty="0">
                          <a:solidFill>
                            <a:schemeClr val="tx2"/>
                          </a:solidFill>
                          <a:effectLst/>
                        </a:rPr>
                        <a:t>Predictive Characteristics</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2"/>
                          </a:solidFill>
                          <a:effectLst/>
                        </a:rPr>
                        <a:t>Odds* Ratio</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2"/>
                          </a:solidFill>
                          <a:effectLst/>
                        </a:rPr>
                        <a:t>Confidence Interval</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2"/>
                          </a:solidFill>
                          <a:effectLst/>
                        </a:rPr>
                        <a:t>P value*</a:t>
                      </a:r>
                      <a:endParaRPr lang="en-US" sz="1600" dirty="0">
                        <a:solidFill>
                          <a:schemeClr val="tx2"/>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Age (categorical) </a:t>
                      </a:r>
                      <a:endParaRPr lang="en-US" sz="1600" dirty="0" smtClean="0">
                        <a:effectLst/>
                      </a:endParaRPr>
                    </a:p>
                    <a:p>
                      <a:pPr marL="0" marR="0">
                        <a:spcBef>
                          <a:spcPts val="0"/>
                        </a:spcBef>
                        <a:spcAft>
                          <a:spcPts val="0"/>
                        </a:spcAft>
                      </a:pPr>
                      <a:r>
                        <a:rPr lang="en-US" sz="1600" dirty="0" smtClean="0">
                          <a:effectLst/>
                        </a:rPr>
                        <a:t>15-24 </a:t>
                      </a:r>
                      <a:r>
                        <a:rPr lang="en-US" sz="1600" dirty="0">
                          <a:effectLst/>
                        </a:rPr>
                        <a:t>vs. 25-34</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1.01</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0.51 – 1.99</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0.99</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Cu-T IUC vs. SCI</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0.38</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0.17 – 0.84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smtClean="0">
                          <a:solidFill>
                            <a:schemeClr val="tx1"/>
                          </a:solidFill>
                          <a:effectLst/>
                        </a:rPr>
                        <a:t>&lt; </a:t>
                      </a:r>
                      <a:r>
                        <a:rPr lang="en-US" sz="1600" dirty="0">
                          <a:solidFill>
                            <a:schemeClr val="tx1"/>
                          </a:solidFill>
                          <a:effectLst/>
                        </a:rPr>
                        <a:t>0.02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LNG IUC vs. SCI</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0.28</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0.12 – 0.63</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smtClean="0">
                          <a:solidFill>
                            <a:schemeClr val="tx1"/>
                          </a:solidFill>
                          <a:effectLst/>
                        </a:rPr>
                        <a:t>&lt; 0.002</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BMI &lt; 25 vs. </a:t>
                      </a:r>
                      <a:r>
                        <a:rPr lang="en-US" sz="1600" u="sng" dirty="0">
                          <a:effectLst/>
                        </a:rPr>
                        <a:t>&gt;</a:t>
                      </a:r>
                      <a:r>
                        <a:rPr lang="en-US" sz="1600" dirty="0">
                          <a:effectLst/>
                        </a:rPr>
                        <a:t> 25</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0.58</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0.31 – 1.098</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smtClean="0">
                          <a:solidFill>
                            <a:schemeClr val="tx1"/>
                          </a:solidFill>
                          <a:effectLst/>
                        </a:rPr>
                        <a:t>0.10</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Any Reported Bleeding</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2.95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1.62 – 5.37</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0.004</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r h="381000">
                <a:tc>
                  <a:txBody>
                    <a:bodyPr/>
                    <a:lstStyle/>
                    <a:p>
                      <a:pPr marL="0" marR="0">
                        <a:spcBef>
                          <a:spcPts val="0"/>
                        </a:spcBef>
                        <a:spcAft>
                          <a:spcPts val="0"/>
                        </a:spcAft>
                      </a:pPr>
                      <a:r>
                        <a:rPr lang="en-US" sz="1600" dirty="0">
                          <a:effectLst/>
                        </a:rPr>
                        <a:t>Any Reported Pain</a:t>
                      </a:r>
                      <a:endParaRPr lang="en-US" sz="1600" dirty="0">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smtClean="0">
                          <a:solidFill>
                            <a:schemeClr val="tx1"/>
                          </a:solidFill>
                          <a:effectLst/>
                        </a:rPr>
                        <a:t>3.09</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1.41 – 6.76</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c>
                  <a:txBody>
                    <a:bodyPr/>
                    <a:lstStyle/>
                    <a:p>
                      <a:pPr marL="0" marR="0" algn="ctr">
                        <a:spcBef>
                          <a:spcPts val="0"/>
                        </a:spcBef>
                        <a:spcAft>
                          <a:spcPts val="0"/>
                        </a:spcAft>
                      </a:pPr>
                      <a:r>
                        <a:rPr lang="en-US" sz="1600" dirty="0">
                          <a:solidFill>
                            <a:schemeClr val="tx1"/>
                          </a:solidFill>
                          <a:effectLst/>
                        </a:rPr>
                        <a:t>0.005</a:t>
                      </a:r>
                      <a:endParaRPr lang="en-US" sz="1600" dirty="0">
                        <a:solidFill>
                          <a:schemeClr val="tx1"/>
                        </a:solidFill>
                        <a:effectLst/>
                        <a:latin typeface="Times New Roman"/>
                        <a:ea typeface="Times New Roman"/>
                        <a:cs typeface="Times New Roman"/>
                      </a:endParaRPr>
                    </a:p>
                  </a:txBody>
                  <a:tcPr marL="68580" marR="68580" marT="0" marB="0">
                    <a:solidFill>
                      <a:schemeClr val="tx2">
                        <a:lumMod val="25000"/>
                      </a:schemeClr>
                    </a:solidFill>
                  </a:tcPr>
                </a:tc>
              </a:tr>
            </a:tbl>
          </a:graphicData>
        </a:graphic>
      </p:graphicFrame>
      <p:sp>
        <p:nvSpPr>
          <p:cNvPr id="5" name="Rectangle 1"/>
          <p:cNvSpPr>
            <a:spLocks noChangeArrowheads="1"/>
          </p:cNvSpPr>
          <p:nvPr/>
        </p:nvSpPr>
        <p:spPr bwMode="auto">
          <a:xfrm>
            <a:off x="1219200" y="5943600"/>
            <a:ext cx="5277407"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ORs, Confidence Intervals and P-values calculated with logistic regression</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300654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and Limitations</a:t>
            </a:r>
            <a:endParaRPr lang="en-US" dirty="0"/>
          </a:p>
        </p:txBody>
      </p:sp>
      <p:sp>
        <p:nvSpPr>
          <p:cNvPr id="3" name="Content Placeholder 2"/>
          <p:cNvSpPr>
            <a:spLocks noGrp="1"/>
          </p:cNvSpPr>
          <p:nvPr>
            <p:ph idx="1"/>
          </p:nvPr>
        </p:nvSpPr>
        <p:spPr>
          <a:xfrm>
            <a:off x="609600" y="1371600"/>
            <a:ext cx="8077200" cy="4572000"/>
          </a:xfrm>
        </p:spPr>
        <p:txBody>
          <a:bodyPr>
            <a:normAutofit fontScale="70000" lnSpcReduction="20000"/>
          </a:bodyPr>
          <a:lstStyle/>
          <a:p>
            <a:r>
              <a:rPr lang="en-US" dirty="0" smtClean="0">
                <a:solidFill>
                  <a:schemeClr val="tx2">
                    <a:lumMod val="90000"/>
                  </a:schemeClr>
                </a:solidFill>
              </a:rPr>
              <a:t>Strengths</a:t>
            </a:r>
            <a:r>
              <a:rPr lang="en-US" dirty="0" smtClean="0"/>
              <a:t>: </a:t>
            </a:r>
          </a:p>
          <a:p>
            <a:pPr lvl="1"/>
            <a:r>
              <a:rPr lang="en-US" dirty="0" smtClean="0"/>
              <a:t>Large cohort of adolescent, </a:t>
            </a:r>
            <a:r>
              <a:rPr lang="en-US" dirty="0" smtClean="0"/>
              <a:t>young adult </a:t>
            </a:r>
            <a:r>
              <a:rPr lang="en-US" dirty="0" smtClean="0"/>
              <a:t>and adult LARC users with diverse demographic and clinical characteristics</a:t>
            </a:r>
          </a:p>
          <a:p>
            <a:pPr lvl="1"/>
            <a:endParaRPr lang="en-US" dirty="0" smtClean="0"/>
          </a:p>
          <a:p>
            <a:pPr lvl="1"/>
            <a:r>
              <a:rPr lang="en-US" dirty="0" smtClean="0"/>
              <a:t>KPNC Integrated </a:t>
            </a:r>
            <a:r>
              <a:rPr lang="en-US" dirty="0" smtClean="0"/>
              <a:t>electronic medical records and databases</a:t>
            </a:r>
            <a:br>
              <a:rPr lang="en-US" dirty="0" smtClean="0"/>
            </a:br>
            <a:endParaRPr lang="en-US" dirty="0" smtClean="0"/>
          </a:p>
          <a:p>
            <a:pPr lvl="1"/>
            <a:r>
              <a:rPr lang="en-US" dirty="0" smtClean="0"/>
              <a:t>Documentation of clinical visits, phone visits and secure e-mail exchanges between patient and healthcare provider</a:t>
            </a:r>
            <a:br>
              <a:rPr lang="en-US" dirty="0" smtClean="0"/>
            </a:br>
            <a:endParaRPr lang="en-US" dirty="0" smtClean="0"/>
          </a:p>
          <a:p>
            <a:r>
              <a:rPr lang="en-US" dirty="0" smtClean="0">
                <a:solidFill>
                  <a:schemeClr val="tx2">
                    <a:lumMod val="90000"/>
                  </a:schemeClr>
                </a:solidFill>
              </a:rPr>
              <a:t>Limitations</a:t>
            </a:r>
          </a:p>
          <a:p>
            <a:pPr lvl="1"/>
            <a:r>
              <a:rPr lang="en-US" dirty="0" smtClean="0"/>
              <a:t>Integrated </a:t>
            </a:r>
            <a:r>
              <a:rPr lang="en-US" dirty="0" smtClean="0"/>
              <a:t>Health Care System (public or privately insured)</a:t>
            </a:r>
            <a:r>
              <a:rPr lang="en-US" dirty="0" smtClean="0"/>
              <a:t> </a:t>
            </a:r>
            <a:r>
              <a:rPr lang="en-US" dirty="0" smtClean="0"/>
              <a:t>population limiting generalizability</a:t>
            </a:r>
            <a:br>
              <a:rPr lang="en-US" dirty="0" smtClean="0"/>
            </a:br>
            <a:endParaRPr lang="en-US" dirty="0" smtClean="0"/>
          </a:p>
          <a:p>
            <a:pPr lvl="1"/>
            <a:r>
              <a:rPr lang="en-US" dirty="0" smtClean="0"/>
              <a:t>Retrospective study design</a:t>
            </a:r>
            <a:br>
              <a:rPr lang="en-US" dirty="0" smtClean="0"/>
            </a:br>
            <a:endParaRPr lang="en-US" dirty="0" smtClean="0"/>
          </a:p>
          <a:p>
            <a:pPr lvl="1"/>
            <a:r>
              <a:rPr lang="en-US" dirty="0" smtClean="0"/>
              <a:t>Limited documentation of </a:t>
            </a:r>
            <a:r>
              <a:rPr lang="en-US" dirty="0" smtClean="0"/>
              <a:t>LARC retention </a:t>
            </a:r>
            <a:r>
              <a:rPr lang="en-US" dirty="0" smtClean="0"/>
              <a:t>counseling encounters</a:t>
            </a:r>
          </a:p>
          <a:p>
            <a:pPr lvl="1"/>
            <a:endParaRPr lang="en-US" dirty="0" smtClean="0"/>
          </a:p>
          <a:p>
            <a:pPr lvl="1"/>
            <a:endParaRPr lang="en-US" dirty="0"/>
          </a:p>
        </p:txBody>
      </p:sp>
    </p:spTree>
    <p:extLst>
      <p:ext uri="{BB962C8B-B14F-4D97-AF65-F5344CB8AC3E}">
        <p14:creationId xmlns:p14="http://schemas.microsoft.com/office/powerpoint/2010/main" val="1446203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57200" y="1295400"/>
            <a:ext cx="8305800" cy="5212560"/>
          </a:xfrm>
        </p:spPr>
        <p:txBody>
          <a:bodyPr>
            <a:normAutofit fontScale="77500" lnSpcReduction="20000"/>
          </a:bodyPr>
          <a:lstStyle/>
          <a:p>
            <a:r>
              <a:rPr lang="en-US" dirty="0" smtClean="0"/>
              <a:t>Reported side effects (bleeding, pain) </a:t>
            </a:r>
            <a:r>
              <a:rPr lang="en-US" dirty="0"/>
              <a:t>were </a:t>
            </a:r>
            <a:r>
              <a:rPr lang="en-US" dirty="0" smtClean="0"/>
              <a:t>strong predictors </a:t>
            </a:r>
            <a:r>
              <a:rPr lang="en-US" dirty="0"/>
              <a:t>of early </a:t>
            </a:r>
            <a:r>
              <a:rPr lang="en-US" dirty="0" smtClean="0"/>
              <a:t>LARC removal, regardless </a:t>
            </a:r>
            <a:r>
              <a:rPr lang="en-US" dirty="0"/>
              <a:t>of method </a:t>
            </a:r>
            <a:r>
              <a:rPr lang="en-US" dirty="0" smtClean="0"/>
              <a:t>type or age group of user </a:t>
            </a:r>
            <a:endParaRPr lang="en-US" dirty="0" smtClean="0"/>
          </a:p>
          <a:p>
            <a:endParaRPr lang="en-US" dirty="0" smtClean="0"/>
          </a:p>
          <a:p>
            <a:r>
              <a:rPr lang="en-US" dirty="0" smtClean="0"/>
              <a:t>Post-insertion </a:t>
            </a:r>
            <a:r>
              <a:rPr lang="en-US" dirty="0"/>
              <a:t>counseling did not significantly affect LARC continuation regardless of age group or method </a:t>
            </a:r>
            <a:r>
              <a:rPr lang="en-US" dirty="0" smtClean="0"/>
              <a:t>type</a:t>
            </a:r>
          </a:p>
          <a:p>
            <a:pPr marL="68580" indent="0">
              <a:buNone/>
            </a:pPr>
            <a:r>
              <a:rPr lang="en-US" dirty="0" smtClean="0"/>
              <a:t> </a:t>
            </a:r>
          </a:p>
          <a:p>
            <a:r>
              <a:rPr lang="en-US" dirty="0" smtClean="0"/>
              <a:t>IUC use, compared to SCI use, had higher continuation rates in both </a:t>
            </a:r>
            <a:r>
              <a:rPr lang="en-US" dirty="0"/>
              <a:t>adolescent/young and adult </a:t>
            </a:r>
            <a:r>
              <a:rPr lang="en-US" dirty="0" smtClean="0"/>
              <a:t>women</a:t>
            </a:r>
          </a:p>
          <a:p>
            <a:endParaRPr lang="en-US" dirty="0" smtClean="0"/>
          </a:p>
          <a:p>
            <a:r>
              <a:rPr lang="en-US" dirty="0" smtClean="0"/>
              <a:t>LARC methods appeared to be as acceptable to adolescent/young women as they were to adult women</a:t>
            </a:r>
          </a:p>
          <a:p>
            <a:endParaRPr lang="en-US" dirty="0"/>
          </a:p>
          <a:p>
            <a:r>
              <a:rPr lang="en-US" dirty="0" smtClean="0"/>
              <a:t>LARC methods have potential to reduce unintended US pregnancies</a:t>
            </a:r>
            <a:endParaRPr lang="en-US" dirty="0"/>
          </a:p>
        </p:txBody>
      </p:sp>
    </p:spTree>
    <p:extLst>
      <p:ext uri="{BB962C8B-B14F-4D97-AF65-F5344CB8AC3E}">
        <p14:creationId xmlns:p14="http://schemas.microsoft.com/office/powerpoint/2010/main" val="504685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5473</TotalTime>
  <Words>2389</Words>
  <Application>Microsoft Office PowerPoint</Application>
  <PresentationFormat>On-screen Show (4:3)</PresentationFormat>
  <Paragraphs>405</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vt:lpstr>
      <vt:lpstr>Factors Predicting LARC Continuation in Adolescent/Young Adults vs. Adult Women</vt:lpstr>
      <vt:lpstr>Presenter Disclosure</vt:lpstr>
      <vt:lpstr>Background</vt:lpstr>
      <vt:lpstr>Research Question</vt:lpstr>
      <vt:lpstr>Methods</vt:lpstr>
      <vt:lpstr>Results  </vt:lpstr>
      <vt:lpstr>Table 1: Demographic and Clinical Characteristics of LARC Users (continued)  </vt:lpstr>
      <vt:lpstr>Table 2: Early LARC Removal by Demographic and Clinical Characteristics </vt:lpstr>
      <vt:lpstr>Early Removal by LARC Type and Age</vt:lpstr>
      <vt:lpstr>Early LARC Removal by Reported Complaints</vt:lpstr>
      <vt:lpstr>Reported Complaints, Retention Counseling and  Early LARC Removal </vt:lpstr>
      <vt:lpstr>Predictors of Early SCI Removal </vt:lpstr>
      <vt:lpstr>Strengths and Limitations</vt:lpstr>
      <vt:lpstr>Conclusion</vt:lpstr>
    </vt:vector>
  </TitlesOfParts>
  <Company>Kaiser Permanente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Predicting LARC Continuation in Adolescent/Young Adults vs. Adult Women</dc:title>
  <dc:creator>Debbie Postlethwaite</dc:creator>
  <cp:lastModifiedBy>Debbie Postlethwaite</cp:lastModifiedBy>
  <cp:revision>78</cp:revision>
  <dcterms:created xsi:type="dcterms:W3CDTF">2011-09-27T23:36:46Z</dcterms:created>
  <dcterms:modified xsi:type="dcterms:W3CDTF">2011-10-25T17:16:46Z</dcterms:modified>
</cp:coreProperties>
</file>