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9" r:id="rId3"/>
    <p:sldId id="257" r:id="rId4"/>
    <p:sldId id="259" r:id="rId5"/>
    <p:sldId id="260" r:id="rId6"/>
    <p:sldId id="269" r:id="rId7"/>
    <p:sldId id="261" r:id="rId8"/>
    <p:sldId id="264" r:id="rId9"/>
    <p:sldId id="270" r:id="rId10"/>
    <p:sldId id="272" r:id="rId11"/>
    <p:sldId id="271" r:id="rId12"/>
    <p:sldId id="274" r:id="rId13"/>
    <p:sldId id="273" r:id="rId14"/>
    <p:sldId id="280" r:id="rId15"/>
    <p:sldId id="275" r:id="rId16"/>
    <p:sldId id="276" r:id="rId17"/>
    <p:sldId id="277" r:id="rId18"/>
    <p:sldId id="278" r:id="rId19"/>
    <p:sldId id="281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9" autoAdjust="0"/>
    <p:restoredTop sz="94660"/>
  </p:normalViewPr>
  <p:slideViewPr>
    <p:cSldViewPr>
      <p:cViewPr varScale="1">
        <p:scale>
          <a:sx n="72" d="100"/>
          <a:sy n="72" d="100"/>
        </p:scale>
        <p:origin x="-10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KelseyHunt:Downloads:June%20gap%20data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lrMapOvr bg1="lt1" tx1="dk1" bg2="lt2" tx2="dk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C00000"/>
            </a:solidFill>
          </c:spPr>
          <c:dLbls>
            <c:dLbl>
              <c:idx val="0"/>
              <c:layout>
                <c:manualLayout>
                  <c:x val="1.3888888888888944E-2"/>
                  <c:y val="-3.8179148311306949E-2"/>
                </c:manualLayout>
              </c:layout>
              <c:showVal val="1"/>
            </c:dLbl>
            <c:dLbl>
              <c:idx val="1"/>
              <c:layout>
                <c:manualLayout>
                  <c:x val="6.1728395061728409E-3"/>
                  <c:y val="-5.2863436123348401E-2"/>
                </c:manualLayout>
              </c:layout>
              <c:showVal val="1"/>
            </c:dLbl>
            <c:dLbl>
              <c:idx val="2"/>
              <c:layout>
                <c:manualLayout>
                  <c:x val="9.2592592592593038E-3"/>
                  <c:y val="-4.9926578560939794E-2"/>
                </c:manualLayout>
              </c:layout>
              <c:showVal val="1"/>
            </c:dLbl>
            <c:dLbl>
              <c:idx val="3"/>
              <c:layout>
                <c:manualLayout>
                  <c:x val="1.0802469135802534E-2"/>
                  <c:y val="-7.6358296622613828E-2"/>
                </c:manualLayout>
              </c:layout>
              <c:showVal val="1"/>
            </c:dLbl>
            <c:dLbl>
              <c:idx val="4"/>
              <c:layout>
                <c:manualLayout>
                  <c:x val="1.3888888888888944E-2"/>
                  <c:y val="-6.4610866372980899E-2"/>
                </c:manualLayout>
              </c:layout>
              <c:showVal val="1"/>
            </c:dLbl>
            <c:showVal val="1"/>
          </c:dLbls>
          <c:cat>
            <c:strRef>
              <c:f>Sheet1!$A$12:$A$16</c:f>
              <c:strCache>
                <c:ptCount val="5"/>
                <c:pt idx="0">
                  <c:v>cut,puncture,bite</c:v>
                </c:pt>
                <c:pt idx="1">
                  <c:v>scrape,bruise,blister</c:v>
                </c:pt>
                <c:pt idx="2">
                  <c:v>burn,scald</c:v>
                </c:pt>
                <c:pt idx="3">
                  <c:v>multiple injuries</c:v>
                </c:pt>
                <c:pt idx="4">
                  <c:v>sprain.strain</c:v>
                </c:pt>
              </c:strCache>
            </c:strRef>
          </c:cat>
          <c:val>
            <c:numRef>
              <c:f>Sheet1!$B$12:$B$16</c:f>
              <c:numCache>
                <c:formatCode>0%</c:formatCode>
                <c:ptCount val="5"/>
                <c:pt idx="0">
                  <c:v>0.62000000000000122</c:v>
                </c:pt>
                <c:pt idx="1">
                  <c:v>0.48000000000000032</c:v>
                </c:pt>
                <c:pt idx="2">
                  <c:v>0.45</c:v>
                </c:pt>
                <c:pt idx="3">
                  <c:v>0.38000000000000067</c:v>
                </c:pt>
                <c:pt idx="4">
                  <c:v>0.28000000000000008</c:v>
                </c:pt>
              </c:numCache>
            </c:numRef>
          </c:val>
        </c:ser>
        <c:shape val="box"/>
        <c:axId val="89889792"/>
        <c:axId val="89891584"/>
        <c:axId val="0"/>
      </c:bar3DChart>
      <c:catAx>
        <c:axId val="89889792"/>
        <c:scaling>
          <c:orientation val="minMax"/>
        </c:scaling>
        <c:axPos val="b"/>
        <c:tickLblPos val="nextTo"/>
        <c:crossAx val="89891584"/>
        <c:crosses val="autoZero"/>
        <c:auto val="1"/>
        <c:lblAlgn val="ctr"/>
        <c:lblOffset val="100"/>
      </c:catAx>
      <c:valAx>
        <c:axId val="89891584"/>
        <c:scaling>
          <c:orientation val="minMax"/>
        </c:scaling>
        <c:axPos val="l"/>
        <c:majorGridlines/>
        <c:numFmt formatCode="0%" sourceLinked="1"/>
        <c:tickLblPos val="nextTo"/>
        <c:crossAx val="89889792"/>
        <c:crosses val="autoZero"/>
        <c:crossBetween val="between"/>
      </c:valAx>
    </c:plotArea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lrMapOvr bg1="lt1" tx1="dk1" bg2="lt2" tx2="dk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Lbls>
            <c:dLbl>
              <c:idx val="0"/>
              <c:layout>
                <c:manualLayout>
                  <c:x val="3.0864197530864226E-3"/>
                  <c:y val="-3.8179148311306928E-2"/>
                </c:manualLayout>
              </c:layout>
              <c:showVal val="1"/>
            </c:dLbl>
            <c:dLbl>
              <c:idx val="1"/>
              <c:layout>
                <c:manualLayout>
                  <c:x val="1.5432098765432115E-3"/>
                  <c:y val="-3.8179148311306928E-2"/>
                </c:manualLayout>
              </c:layout>
              <c:showVal val="1"/>
            </c:dLbl>
            <c:dLbl>
              <c:idx val="2"/>
              <c:layout>
                <c:manualLayout>
                  <c:x val="-6.1728395061727828E-3"/>
                  <c:y val="-4.4052863436123399E-2"/>
                </c:manualLayout>
              </c:layout>
              <c:showVal val="1"/>
            </c:dLbl>
            <c:dLbl>
              <c:idx val="3"/>
              <c:layout>
                <c:manualLayout>
                  <c:x val="7.7160493827160594E-3"/>
                  <c:y val="-5.5800293685756293E-2"/>
                </c:manualLayout>
              </c:layout>
              <c:showVal val="1"/>
            </c:dLbl>
            <c:dLbl>
              <c:idx val="4"/>
              <c:layout>
                <c:manualLayout>
                  <c:x val="7.7160493827160594E-3"/>
                  <c:y val="-5.2863436123348123E-2"/>
                </c:manualLayout>
              </c:layout>
              <c:showVal val="1"/>
            </c:dLbl>
            <c:dLbl>
              <c:idx val="5"/>
              <c:layout>
                <c:manualLayout>
                  <c:x val="-1.1316741696017824E-16"/>
                  <c:y val="-6.7547723935389173E-2"/>
                </c:manualLayout>
              </c:layout>
              <c:showVal val="1"/>
            </c:dLbl>
            <c:showVal val="1"/>
          </c:dLbls>
          <c:cat>
            <c:strRef>
              <c:f>Sheet1!$A$2:$A$7</c:f>
              <c:strCache>
                <c:ptCount val="6"/>
                <c:pt idx="0">
                  <c:v>cleaning agents</c:v>
                </c:pt>
                <c:pt idx="1">
                  <c:v>paints/glue</c:v>
                </c:pt>
                <c:pt idx="2">
                  <c:v>air pollution</c:v>
                </c:pt>
                <c:pt idx="3">
                  <c:v>building products</c:v>
                </c:pt>
                <c:pt idx="4">
                  <c:v>chlorine</c:v>
                </c:pt>
                <c:pt idx="5">
                  <c:v>pesticides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0.46</c:v>
                </c:pt>
                <c:pt idx="1">
                  <c:v>0.16000000000000011</c:v>
                </c:pt>
                <c:pt idx="2">
                  <c:v>0.1</c:v>
                </c:pt>
                <c:pt idx="3">
                  <c:v>6.0000000000000088E-2</c:v>
                </c:pt>
                <c:pt idx="4">
                  <c:v>5.0000000000000065E-2</c:v>
                </c:pt>
                <c:pt idx="5">
                  <c:v>3.0000000000000047E-2</c:v>
                </c:pt>
              </c:numCache>
            </c:numRef>
          </c:val>
        </c:ser>
        <c:shape val="box"/>
        <c:axId val="90038656"/>
        <c:axId val="90040192"/>
        <c:axId val="0"/>
      </c:bar3DChart>
      <c:catAx>
        <c:axId val="90038656"/>
        <c:scaling>
          <c:orientation val="minMax"/>
        </c:scaling>
        <c:axPos val="b"/>
        <c:tickLblPos val="nextTo"/>
        <c:crossAx val="90040192"/>
        <c:crosses val="autoZero"/>
        <c:auto val="1"/>
        <c:lblAlgn val="ctr"/>
        <c:lblOffset val="100"/>
      </c:catAx>
      <c:valAx>
        <c:axId val="90040192"/>
        <c:scaling>
          <c:orientation val="minMax"/>
        </c:scaling>
        <c:axPos val="l"/>
        <c:majorGridlines/>
        <c:numFmt formatCode="0%" sourceLinked="1"/>
        <c:tickLblPos val="nextTo"/>
        <c:crossAx val="90038656"/>
        <c:crosses val="autoZero"/>
        <c:crossBetween val="between"/>
      </c:valAx>
    </c:plotArea>
    <c:plotVisOnly val="1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ser>
          <c:idx val="0"/>
          <c:order val="0"/>
          <c:tx>
            <c:strRef>
              <c:f>'[June gap data.xlsx]Sheet1'!$B$34</c:f>
              <c:strCache>
                <c:ptCount val="1"/>
                <c:pt idx="0">
                  <c:v>intervention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'[June gap data.xlsx]Sheet1'!$A$35:$A$37</c:f>
              <c:strCache>
                <c:ptCount val="3"/>
                <c:pt idx="0">
                  <c:v>prevention beliefs</c:v>
                </c:pt>
                <c:pt idx="1">
                  <c:v>safety knowledge</c:v>
                </c:pt>
                <c:pt idx="2">
                  <c:v>work strain</c:v>
                </c:pt>
              </c:strCache>
            </c:strRef>
          </c:cat>
          <c:val>
            <c:numRef>
              <c:f>'[June gap data.xlsx]Sheet1'!$B$35:$B$37</c:f>
              <c:numCache>
                <c:formatCode>General</c:formatCode>
                <c:ptCount val="3"/>
                <c:pt idx="0">
                  <c:v>12.41</c:v>
                </c:pt>
                <c:pt idx="1">
                  <c:v>11.870000000000006</c:v>
                </c:pt>
                <c:pt idx="2">
                  <c:v>6.13</c:v>
                </c:pt>
              </c:numCache>
            </c:numRef>
          </c:val>
        </c:ser>
        <c:ser>
          <c:idx val="1"/>
          <c:order val="1"/>
          <c:tx>
            <c:strRef>
              <c:f>'[June gap data.xlsx]Sheet1'!$C$34</c:f>
              <c:strCache>
                <c:ptCount val="1"/>
                <c:pt idx="0">
                  <c:v>control</c:v>
                </c:pt>
              </c:strCache>
            </c:strRef>
          </c:tx>
          <c:spPr>
            <a:ln>
              <a:solidFill>
                <a:srgbClr val="3366FF"/>
              </a:solidFill>
              <a:prstDash val="sysDash"/>
            </a:ln>
          </c:spPr>
          <c:marker>
            <c:spPr>
              <a:solidFill>
                <a:srgbClr val="0000FF"/>
              </a:solidFill>
              <a:ln>
                <a:solidFill>
                  <a:srgbClr val="0000FF"/>
                </a:solidFill>
              </a:ln>
            </c:spPr>
          </c:marker>
          <c:cat>
            <c:strRef>
              <c:f>'[June gap data.xlsx]Sheet1'!$A$35:$A$37</c:f>
              <c:strCache>
                <c:ptCount val="3"/>
                <c:pt idx="0">
                  <c:v>prevention beliefs</c:v>
                </c:pt>
                <c:pt idx="1">
                  <c:v>safety knowledge</c:v>
                </c:pt>
                <c:pt idx="2">
                  <c:v>work strain</c:v>
                </c:pt>
              </c:strCache>
            </c:strRef>
          </c:cat>
          <c:val>
            <c:numRef>
              <c:f>'[June gap data.xlsx]Sheet1'!$C$35:$C$37</c:f>
              <c:numCache>
                <c:formatCode>General</c:formatCode>
                <c:ptCount val="3"/>
                <c:pt idx="0">
                  <c:v>12.31</c:v>
                </c:pt>
                <c:pt idx="1">
                  <c:v>11.78</c:v>
                </c:pt>
                <c:pt idx="2">
                  <c:v>6</c:v>
                </c:pt>
              </c:numCache>
            </c:numRef>
          </c:val>
        </c:ser>
        <c:ser>
          <c:idx val="2"/>
          <c:order val="2"/>
          <c:tx>
            <c:strRef>
              <c:f>Sheet1!$B$34</c:f>
            </c:strRef>
          </c:tx>
          <c:cat>
            <c:multiLvlStrRef>
              <c:f>Sheet1!$A$35:$A$37</c:f>
            </c:multiLvlStrRef>
          </c:cat>
          <c:val>
            <c:numRef>
              <c:f>Sheet1!$B$35:$B$37</c:f>
            </c:numRef>
          </c:val>
        </c:ser>
        <c:ser>
          <c:idx val="3"/>
          <c:order val="3"/>
          <c:tx>
            <c:strRef>
              <c:f>Sheet1!$C$34</c:f>
            </c:strRef>
          </c:tx>
          <c:cat>
            <c:multiLvlStrRef>
              <c:f>Sheet1!$A$35:$A$37</c:f>
            </c:multiLvlStrRef>
          </c:cat>
          <c:val>
            <c:numRef>
              <c:f>Sheet1!$C$35:$C$37</c:f>
            </c:numRef>
          </c:val>
        </c:ser>
        <c:marker val="1"/>
        <c:axId val="90389504"/>
        <c:axId val="90403584"/>
      </c:lineChart>
      <c:catAx>
        <c:axId val="90389504"/>
        <c:scaling>
          <c:orientation val="minMax"/>
        </c:scaling>
        <c:axPos val="b"/>
        <c:majorTickMark val="none"/>
        <c:tickLblPos val="nextTo"/>
        <c:crossAx val="90403584"/>
        <c:crosses val="autoZero"/>
        <c:auto val="1"/>
        <c:lblAlgn val="ctr"/>
        <c:lblOffset val="100"/>
      </c:catAx>
      <c:valAx>
        <c:axId val="90403584"/>
        <c:scaling>
          <c:orientation val="minMax"/>
          <c:min val="4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90389504"/>
        <c:crosses val="autoZero"/>
        <c:crossBetween val="between"/>
        <c:majorUnit val="1"/>
      </c:valAx>
    </c:plotArea>
    <c:legend>
      <c:legendPos val="b"/>
      <c:layout/>
      <c:spPr>
        <a:ln>
          <a:noFill/>
        </a:ln>
      </c:spPr>
    </c:legend>
    <c:plotVisOnly val="1"/>
  </c:chart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4511FDBA-EEE1-49ED-881F-E9C15013A6AF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32E12FB0-7111-4FA6-A5CF-7027D6CCC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318A4F6-BC01-48BD-8D49-8F9569837622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7700A3F-4E39-4233-9A3A-761FF2DF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0BC435-D67F-455A-BACD-65F1528E9BEB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Rounded Rectangle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Rounded Rectangle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7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98788-E5DE-4498-B384-54AC046E79E1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537EACB-E881-4711-8D9F-B846E9424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CE8B3-EC9A-40E0-8978-F4362DDEFEB8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1A2D6-B74B-4459-B161-42562E11DB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7087E-7484-4E7F-A2B0-7CFDBBBE6647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2F331-5E97-4AE2-957C-353A746306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42928-BA80-42E9-87DD-A0E1FB80FA03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323F3-5975-4AE7-A11F-6ECDBF236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4BED477-03FC-439D-90B6-725C74158E1F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F7C272B-4228-45CE-B948-35953FC3FC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65898-85B2-400E-8AA4-DF1E21FCB84B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7A3D7-88DF-469E-AE5F-BC10BBB836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439BF-9945-4EDC-BE21-A0187F013E51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16371-D04D-43D0-8F9E-66F4BF297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32ACA-5960-4C73-88EC-D330AFCB4A03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4D0DB-08EC-42EF-8A70-433035FA48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090B6-9FA3-4270-A733-32BB20DB9FB9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343F4-FAD9-4C2C-970D-6843A8BA0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42854-37CC-48DA-A2B8-A15BC2B6D583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11480-D161-47F3-BC7D-0BB887CD5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9E3B9-7AAC-41C0-8962-E4CD71C6C485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72F83-B659-4DF0-8277-115C2552CC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5267C-9C1E-4E63-9C5F-4908683636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87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FCE466-FF21-4090-92BC-D07039B89BE8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61559C1-8B96-48DF-84C0-514789379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72" r:id="rId5"/>
    <p:sldLayoutId id="2147483773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>
          <a:xfrm>
            <a:off x="457200" y="2209800"/>
            <a:ext cx="84582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Work Safety for Young Part Time Workers: Developing an Assessment Tool and Testing an Intervention   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457200" y="3900488"/>
            <a:ext cx="4953000" cy="1752600"/>
          </a:xfrm>
        </p:spPr>
        <p:txBody>
          <a:bodyPr/>
          <a:lstStyle/>
          <a:p>
            <a:pPr marL="63500" eaLnBrk="1" hangingPunct="1"/>
            <a:r>
              <a:rPr lang="en-US" smtClean="0"/>
              <a:t> Cindy Hunt, Dr.PH, RN</a:t>
            </a:r>
          </a:p>
        </p:txBody>
      </p:sp>
      <p:pic>
        <p:nvPicPr>
          <p:cNvPr id="8196" name="Picture 3" descr="clean-green-gift-l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4419600"/>
            <a:ext cx="4343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788988"/>
          </a:xfrm>
        </p:spPr>
        <p:txBody>
          <a:bodyPr/>
          <a:lstStyle/>
          <a:p>
            <a:pPr algn="ctr"/>
            <a:r>
              <a:rPr lang="en-US" sz="3600" smtClean="0"/>
              <a:t>		</a:t>
            </a:r>
            <a:br>
              <a:rPr lang="en-US" sz="3600" smtClean="0"/>
            </a:br>
            <a:r>
              <a:rPr lang="en-US" sz="3600" b="1" smtClean="0">
                <a:solidFill>
                  <a:srgbClr val="66CCFF"/>
                </a:solidFill>
              </a:rPr>
              <a:t> Presenter Disclosures </a:t>
            </a:r>
            <a:r>
              <a:rPr lang="en-US" sz="3600" smtClean="0"/>
              <a:t/>
            </a:r>
            <a:br>
              <a:rPr lang="en-US" sz="3600" smtClean="0"/>
            </a:br>
            <a:endParaRPr lang="en-US" sz="3200" b="1" smtClean="0">
              <a:solidFill>
                <a:srgbClr val="66CCFF"/>
              </a:solidFill>
            </a:endParaRPr>
          </a:p>
        </p:txBody>
      </p:sp>
      <p:sp>
        <p:nvSpPr>
          <p:cNvPr id="921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057400"/>
            <a:ext cx="8686800" cy="1143000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2400" b="1" smtClean="0">
                <a:solidFill>
                  <a:srgbClr val="66CCFF"/>
                </a:solidFill>
                <a:latin typeface="Arial" charset="0"/>
              </a:rPr>
              <a:t>(1)	The following personal financial relationships with commercial interests relevant to this presentation existed during the past 12 months:</a:t>
            </a:r>
            <a:endParaRPr lang="en-US" sz="2400" smtClean="0">
              <a:solidFill>
                <a:srgbClr val="66CCFF"/>
              </a:solidFill>
            </a:endParaRPr>
          </a:p>
        </p:txBody>
      </p:sp>
      <p:sp>
        <p:nvSpPr>
          <p:cNvPr id="9220" name="Text Box 10"/>
          <p:cNvSpPr txBox="1">
            <a:spLocks noChangeArrowheads="1"/>
          </p:cNvSpPr>
          <p:nvPr/>
        </p:nvSpPr>
        <p:spPr bwMode="auto">
          <a:xfrm>
            <a:off x="685800" y="1447800"/>
            <a:ext cx="784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1" name="Text Box 11"/>
          <p:cNvSpPr txBox="1">
            <a:spLocks noChangeArrowheads="1"/>
          </p:cNvSpPr>
          <p:nvPr/>
        </p:nvSpPr>
        <p:spPr bwMode="auto">
          <a:xfrm>
            <a:off x="685800" y="1447800"/>
            <a:ext cx="7924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/>
              <a:t>Cindy Hunt</a:t>
            </a:r>
          </a:p>
        </p:txBody>
      </p:sp>
      <p:sp>
        <p:nvSpPr>
          <p:cNvPr id="9222" name="Text Box 12"/>
          <p:cNvSpPr txBox="1">
            <a:spLocks noChangeArrowheads="1"/>
          </p:cNvSpPr>
          <p:nvPr/>
        </p:nvSpPr>
        <p:spPr bwMode="auto">
          <a:xfrm>
            <a:off x="304800" y="1295400"/>
            <a:ext cx="792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400" b="1">
              <a:solidFill>
                <a:schemeClr val="folHlink"/>
              </a:solidFill>
            </a:endParaRPr>
          </a:p>
          <a:p>
            <a:pPr algn="ctr"/>
            <a:endParaRPr lang="en-US" sz="2400">
              <a:solidFill>
                <a:schemeClr val="folHlink"/>
              </a:solidFill>
            </a:endParaRPr>
          </a:p>
        </p:txBody>
      </p:sp>
      <p:sp>
        <p:nvSpPr>
          <p:cNvPr id="9223" name="Text Box 13"/>
          <p:cNvSpPr txBox="1">
            <a:spLocks noChangeArrowheads="1"/>
          </p:cNvSpPr>
          <p:nvPr/>
        </p:nvSpPr>
        <p:spPr bwMode="auto">
          <a:xfrm>
            <a:off x="228600" y="3276600"/>
            <a:ext cx="86868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>
              <a:solidFill>
                <a:schemeClr val="folHlink"/>
              </a:solidFill>
            </a:endParaRPr>
          </a:p>
          <a:p>
            <a:pPr algn="ctr"/>
            <a:r>
              <a:rPr lang="en-US">
                <a:solidFill>
                  <a:schemeClr val="folHlink"/>
                </a:solidFill>
              </a:rPr>
              <a:t> </a:t>
            </a:r>
            <a:r>
              <a:rPr lang="en-US" sz="2400"/>
              <a:t>No relationships to disclose.</a:t>
            </a:r>
          </a:p>
        </p:txBody>
      </p:sp>
      <p:sp>
        <p:nvSpPr>
          <p:cNvPr id="9224" name="Text Box 14"/>
          <p:cNvSpPr txBox="1">
            <a:spLocks noChangeArrowheads="1"/>
          </p:cNvSpPr>
          <p:nvPr/>
        </p:nvSpPr>
        <p:spPr bwMode="auto">
          <a:xfrm>
            <a:off x="457200" y="3617913"/>
            <a:ext cx="815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722313" y="685800"/>
            <a:ext cx="7772400" cy="457199"/>
          </a:xfrm>
        </p:spPr>
        <p:txBody>
          <a:bodyPr/>
          <a:lstStyle/>
          <a:p>
            <a:pPr eaLnBrk="1" hangingPunct="1">
              <a:defRPr/>
            </a:pPr>
            <a:r>
              <a:rPr lang="en-US" sz="2100" dirty="0" smtClean="0">
                <a:solidFill>
                  <a:srgbClr val="FF0000"/>
                </a:solidFill>
                <a:latin typeface="Arial Rounded MT Bold" pitchFamily="34" charset="0"/>
              </a:rPr>
              <a:t/>
            </a:r>
            <a:br>
              <a:rPr lang="en-US" sz="21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en-US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</a:p>
        </p:txBody>
      </p:sp>
      <p:sp>
        <p:nvSpPr>
          <p:cNvPr id="10243" name="Text Placeholder 6"/>
          <p:cNvSpPr>
            <a:spLocks noGrp="1"/>
          </p:cNvSpPr>
          <p:nvPr>
            <p:ph type="body" idx="1"/>
          </p:nvPr>
        </p:nvSpPr>
        <p:spPr>
          <a:xfrm>
            <a:off x="381000" y="1143000"/>
            <a:ext cx="7772400" cy="4800600"/>
          </a:xfrm>
        </p:spPr>
        <p:txBody>
          <a:bodyPr/>
          <a:lstStyle/>
          <a:p>
            <a:pPr marL="44450">
              <a:buFont typeface="Arial" charset="0"/>
              <a:buChar char="•"/>
            </a:pPr>
            <a:r>
              <a:rPr lang="en-US" smtClean="0"/>
              <a:t>Approximately 45% of adolescents (15 to 19 ) and 71% of young adults 20-24 yrs  in Canada held jobs </a:t>
            </a:r>
            <a:r>
              <a:rPr lang="en-US" sz="1800" smtClean="0"/>
              <a:t>(Marshall, 2010)</a:t>
            </a:r>
            <a:endParaRPr lang="en-US" smtClean="0"/>
          </a:p>
          <a:p>
            <a:pPr marL="44450">
              <a:buFont typeface="Arial" charset="0"/>
              <a:buChar char="•"/>
            </a:pPr>
            <a:endParaRPr lang="en-US" smtClean="0"/>
          </a:p>
          <a:p>
            <a:pPr marL="44450">
              <a:buFont typeface="Arial" charset="0"/>
              <a:buChar char="•"/>
            </a:pPr>
            <a:r>
              <a:rPr lang="en-US" smtClean="0"/>
              <a:t>work injury for young workers can be 1.2 to 2X greater than those of older adults </a:t>
            </a:r>
            <a:r>
              <a:rPr lang="en-US" sz="1800" smtClean="0"/>
              <a:t>(Salinen, 2004, Breslin &amp; Smith, 2005) </a:t>
            </a:r>
          </a:p>
          <a:p>
            <a:pPr marL="44450">
              <a:buFont typeface="Arial" charset="0"/>
              <a:buChar char="•"/>
            </a:pPr>
            <a:endParaRPr lang="en-US" smtClean="0"/>
          </a:p>
          <a:p>
            <a:pPr marL="44450">
              <a:buFont typeface="Arial" charset="0"/>
              <a:buChar char="•"/>
            </a:pPr>
            <a:r>
              <a:rPr lang="en-US" smtClean="0"/>
              <a:t>Injured young workers can have permanent impairment with the potential to negatively impact future employment, life time earnings, and health status, making work safety for youth  a long term economic, social and public health issue</a:t>
            </a:r>
          </a:p>
        </p:txBody>
      </p:sp>
      <p:pic>
        <p:nvPicPr>
          <p:cNvPr id="10244" name="Picture 2" descr="C:\Users\huntc\Pictures\youth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09800" y="4572000"/>
            <a:ext cx="4343400" cy="2286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Building a collaboration</a:t>
            </a:r>
            <a:r>
              <a:rPr lang="en-US" b="1" smtClean="0"/>
              <a:t>:</a:t>
            </a:r>
            <a:br>
              <a:rPr lang="en-US" b="1" smtClean="0"/>
            </a:br>
            <a:r>
              <a:rPr lang="en-US" sz="3200" b="1" smtClean="0"/>
              <a:t> to address work safety for young workers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432435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 Humber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Institute for Work and Health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Safe Communities Canada </a:t>
            </a:r>
          </a:p>
        </p:txBody>
      </p:sp>
      <p:pic>
        <p:nvPicPr>
          <p:cNvPr id="11268" name="Picture 3" descr="logo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4267200"/>
            <a:ext cx="2619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4" descr="safe-communities-canada-lo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5257800"/>
            <a:ext cx="251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5" descr="Humber%20College%20Logo(2)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2743200"/>
            <a:ext cx="24384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133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Research Questions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229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What is the nature of  work for young adults?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Does an on-line training intervention (“Passport to Safety”) improve knowledge, attitudes and beliefs on work safety for youth? 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What is the impact &amp; sustainability of on-line work safety training on college students ?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09600" y="990600"/>
          <a:ext cx="7924800" cy="5867400"/>
        </p:xfrm>
        <a:graphic>
          <a:graphicData uri="http://schemas.openxmlformats.org/presentationml/2006/ole">
            <p:oleObj spid="_x0000_s1026" name="Document" r:id="rId3" imgW="6192364" imgH="8128310" progId="Word.Document.12">
              <p:embed/>
            </p:oleObj>
          </a:graphicData>
        </a:graphic>
      </p:graphicFrame>
      <p:sp>
        <p:nvSpPr>
          <p:cNvPr id="1027" name="TextBox 3"/>
          <p:cNvSpPr txBox="1">
            <a:spLocks noChangeArrowheads="1"/>
          </p:cNvSpPr>
          <p:nvPr/>
        </p:nvSpPr>
        <p:spPr bwMode="auto">
          <a:xfrm>
            <a:off x="228600" y="457200"/>
            <a:ext cx="7620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DPSEEA (Stone &amp; Morris, 2010)</a:t>
            </a:r>
          </a:p>
          <a:p>
            <a:pPr lvl="1"/>
            <a:r>
              <a:rPr lang="en-US" sz="2000" b="1"/>
              <a:t>Drivers, Pressures, State, Exposure, Effect,  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685800"/>
          </a:xfrm>
        </p:spPr>
        <p:txBody>
          <a:bodyPr/>
          <a:lstStyle/>
          <a:p>
            <a:pPr eaLnBrk="1" hangingPunct="1"/>
            <a:r>
              <a:rPr lang="en-US" sz="3600" b="1" smtClean="0"/>
              <a:t>Methods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7438"/>
          </a:xfrm>
        </p:spPr>
        <p:txBody>
          <a:bodyPr/>
          <a:lstStyle/>
          <a:p>
            <a:pPr eaLnBrk="1" hangingPunct="1"/>
            <a:r>
              <a:rPr lang="en-US" smtClean="0"/>
              <a:t>Study Population</a:t>
            </a:r>
          </a:p>
          <a:p>
            <a:pPr lvl="1" eaLnBrk="1" hangingPunct="1"/>
            <a:r>
              <a:rPr lang="en-US" smtClean="0"/>
              <a:t>work study students attending an urban based college 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Study Design</a:t>
            </a:r>
          </a:p>
          <a:p>
            <a:pPr lvl="1" eaLnBrk="1" hangingPunct="1"/>
            <a:r>
              <a:rPr lang="en-US" smtClean="0"/>
              <a:t>Longitudinal, randomized cluster</a:t>
            </a:r>
          </a:p>
          <a:p>
            <a:pPr lvl="3" eaLnBrk="1" hangingPunct="1">
              <a:buFont typeface="Wingdings 2" pitchFamily="18" charset="2"/>
              <a:buNone/>
            </a:pPr>
            <a:r>
              <a:rPr lang="en-US" smtClean="0"/>
              <a:t>Control n=64</a:t>
            </a:r>
          </a:p>
          <a:p>
            <a:pPr lvl="4" eaLnBrk="1" hangingPunct="1"/>
            <a:r>
              <a:rPr lang="en-US" smtClean="0"/>
              <a:t>Regular OHS training</a:t>
            </a:r>
          </a:p>
          <a:p>
            <a:pPr lvl="1" eaLnBrk="1" hangingPunct="1">
              <a:buFont typeface="Georgia" pitchFamily="18" charset="0"/>
              <a:buNone/>
            </a:pPr>
            <a:r>
              <a:rPr lang="en-US" smtClean="0"/>
              <a:t> 	     </a:t>
            </a:r>
            <a:r>
              <a:rPr lang="en-US" sz="2200" smtClean="0">
                <a:solidFill>
                  <a:schemeClr val="accent1"/>
                </a:solidFill>
              </a:rPr>
              <a:t>Intervention n=68</a:t>
            </a:r>
          </a:p>
          <a:p>
            <a:pPr lvl="4" eaLnBrk="1" hangingPunct="1"/>
            <a:r>
              <a:rPr lang="en-US" smtClean="0"/>
              <a:t>Regular OHS training + on-line work safety intervention</a:t>
            </a:r>
          </a:p>
          <a:p>
            <a:pPr lvl="2" eaLnBrk="1" hangingPunct="1"/>
            <a:endParaRPr lang="en-US" smtClean="0"/>
          </a:p>
          <a:p>
            <a:pPr lvl="1" eaLnBrk="1" hangingPunct="1"/>
            <a:endParaRPr lang="en-US" smtClean="0"/>
          </a:p>
          <a:p>
            <a:pPr lvl="1" eaLnBrk="1" hangingPunct="1"/>
            <a:endParaRPr lang="en-US" smtClean="0"/>
          </a:p>
          <a:p>
            <a:pPr lvl="1" eaLnBrk="1" hangingPunct="1"/>
            <a:endParaRPr lang="en-US" smtClean="0"/>
          </a:p>
          <a:p>
            <a:pPr lvl="1" eaLnBrk="1" hangingPunct="1"/>
            <a:endParaRPr lang="en-US" smtClean="0"/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914400" y="685800"/>
          <a:ext cx="7620000" cy="6172200"/>
        </p:xfrm>
        <a:graphic>
          <a:graphicData uri="http://schemas.openxmlformats.org/presentationml/2006/ole">
            <p:oleObj spid="_x0000_s2050" name="Document" r:id="rId3" imgW="6276493" imgH="43290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90600"/>
          </a:xfrm>
        </p:spPr>
        <p:txBody>
          <a:bodyPr/>
          <a:lstStyle/>
          <a:p>
            <a:pPr eaLnBrk="1" hangingPunct="1"/>
            <a:r>
              <a:rPr lang="en-US" sz="3600" smtClean="0"/>
              <a:t>Measure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7438"/>
          </a:xfrm>
        </p:spPr>
        <p:txBody>
          <a:bodyPr/>
          <a:lstStyle/>
          <a:p>
            <a:pPr eaLnBrk="1" hangingPunct="1"/>
            <a:r>
              <a:rPr lang="en-US" smtClean="0"/>
              <a:t>Student Work Assessment Tool (SWAT)</a:t>
            </a:r>
          </a:p>
          <a:p>
            <a:pPr lvl="1" eaLnBrk="1" hangingPunct="1">
              <a:buFont typeface="Arial" charset="0"/>
              <a:buChar char="•"/>
            </a:pPr>
            <a:endParaRPr lang="en-US" smtClean="0"/>
          </a:p>
          <a:p>
            <a:pPr lvl="1" eaLnBrk="1" hangingPunct="1">
              <a:buFont typeface="Arial" charset="0"/>
              <a:buChar char="•"/>
            </a:pPr>
            <a:r>
              <a:rPr lang="en-US" smtClean="0"/>
              <a:t>42 item online questionnaire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mtClean="0"/>
              <a:t>demographic (2), job characteristics(9), work environment (11), personal experience with work safety (6), work place safety preparation (14) 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1800" smtClean="0"/>
              <a:t>(Breslin, Wood &amp; Mustard, 2009; Garcia et al, 2004; Lahtinen et al, 2004; Reijula &amp; Sundam-Digert, 2004; Runyan et al, 2007).</a:t>
            </a:r>
          </a:p>
          <a:p>
            <a:pPr lvl="1" eaLnBrk="1" hangingPunct="1">
              <a:buFont typeface="Arial" charset="0"/>
              <a:buChar char="•"/>
            </a:pPr>
            <a:endParaRPr lang="en-US" smtClean="0"/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Intervention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endParaRPr lang="en-US" sz="1000" smtClean="0"/>
          </a:p>
          <a:p>
            <a:pPr eaLnBrk="1" hangingPunct="1"/>
            <a:r>
              <a:rPr lang="en-US" sz="2000" smtClean="0"/>
              <a:t>http://www.passporttosafety.com/newInfo/AboutUs.php</a:t>
            </a:r>
          </a:p>
        </p:txBody>
      </p:sp>
      <p:pic>
        <p:nvPicPr>
          <p:cNvPr id="15364" name="Picture 3" descr="Ideas-Log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971675"/>
            <a:ext cx="57912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457200"/>
          </a:xfrm>
        </p:spPr>
        <p:txBody>
          <a:bodyPr/>
          <a:lstStyle/>
          <a:p>
            <a:pPr eaLnBrk="1" hangingPunct="1"/>
            <a:r>
              <a:rPr lang="en-US" sz="2800" smtClean="0"/>
              <a:t>Characteristics of Study Participants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447800"/>
          <a:ext cx="8686801" cy="4343398"/>
        </p:xfrm>
        <a:graphic>
          <a:graphicData uri="http://schemas.openxmlformats.org/drawingml/2006/table">
            <a:tbl>
              <a:tblPr/>
              <a:tblGrid>
                <a:gridCol w="2116165"/>
                <a:gridCol w="1623402"/>
                <a:gridCol w="476783"/>
                <a:gridCol w="915540"/>
                <a:gridCol w="957466"/>
                <a:gridCol w="1053018"/>
                <a:gridCol w="702012"/>
                <a:gridCol w="842415"/>
              </a:tblGrid>
              <a:tr h="4608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Lower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Upper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Std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</a:tr>
              <a:tr h="4189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Variable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Group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95% CL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Mean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95% CL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Dev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Pr &gt; |t|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</a:tr>
              <a:tr h="4189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Age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Intervention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7.1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89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(years)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Control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64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0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Difference (1-2)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-0.6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0.18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9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Gender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Intervention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68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0.41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0.53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0.65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0.50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89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(proportion Female)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Control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64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0.49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0.61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0.73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0.49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64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Difference (1-2)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-0.25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-0.08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0.09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0.50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0.36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9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Average work hours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Intervention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68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89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(per week)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Control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19.0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89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Difference (1-2)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-7.8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-2.9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0.24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Descriptive Results:</a:t>
            </a:r>
            <a:br>
              <a:rPr lang="en-US" sz="2800" smtClean="0"/>
            </a:br>
            <a:r>
              <a:rPr lang="en-US" sz="2800" smtClean="0"/>
              <a:t> Injury Reported by Type (n=29)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762000"/>
          </a:xfrm>
        </p:spPr>
        <p:txBody>
          <a:bodyPr/>
          <a:lstStyle/>
          <a:p>
            <a:pPr eaLnBrk="1" hangingPunct="1"/>
            <a:r>
              <a:rPr lang="en-US" sz="2800" smtClean="0"/>
              <a:t/>
            </a:r>
            <a:br>
              <a:rPr lang="en-US" sz="2800" smtClean="0"/>
            </a:br>
            <a:r>
              <a:rPr lang="en-US" sz="2000" smtClean="0"/>
              <a:t>Percent reported direct contact with products. 	N=132  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4821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685800"/>
          </a:xfrm>
        </p:spPr>
        <p:txBody>
          <a:bodyPr/>
          <a:lstStyle/>
          <a:p>
            <a:r>
              <a:rPr lang="en-US" sz="2400" smtClean="0"/>
              <a:t>Student Work Assessment Tool-Construct Validity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02238"/>
          </a:xfrm>
        </p:spPr>
        <p:txBody>
          <a:bodyPr/>
          <a:lstStyle/>
          <a:p>
            <a:r>
              <a:rPr lang="en-US" sz="2400" smtClean="0"/>
              <a:t>Safety Knowledge</a:t>
            </a:r>
          </a:p>
          <a:p>
            <a:pPr lvl="1"/>
            <a:r>
              <a:rPr lang="en-US" sz="1800" smtClean="0"/>
              <a:t>Do you feel that you have enough information to work safely?</a:t>
            </a:r>
          </a:p>
          <a:p>
            <a:pPr lvl="1"/>
            <a:r>
              <a:rPr lang="en-US" sz="1800" smtClean="0"/>
              <a:t>Do you feel that you lack experience for working safely?</a:t>
            </a:r>
          </a:p>
          <a:p>
            <a:pPr lvl="1"/>
            <a:r>
              <a:rPr lang="en-US" sz="1800" smtClean="0"/>
              <a:t>Do you feel you have knowledge of risks in your place? </a:t>
            </a:r>
          </a:p>
          <a:p>
            <a:r>
              <a:rPr lang="en-US" sz="2400" smtClean="0"/>
              <a:t>Work Strain</a:t>
            </a:r>
          </a:p>
          <a:p>
            <a:pPr lvl="1"/>
            <a:r>
              <a:rPr lang="en-US" sz="1800" smtClean="0"/>
              <a:t>Do you regard your work as interesting and stimulating?</a:t>
            </a:r>
          </a:p>
          <a:p>
            <a:pPr lvl="1"/>
            <a:r>
              <a:rPr lang="en-US" sz="1800" smtClean="0"/>
              <a:t>Do you have any opportunity to influence your working conditions?</a:t>
            </a:r>
          </a:p>
          <a:p>
            <a:pPr lvl="1"/>
            <a:r>
              <a:rPr lang="en-US" sz="1800" smtClean="0"/>
              <a:t>Do your fellow workers help you with problems you may have in your work? </a:t>
            </a:r>
          </a:p>
          <a:p>
            <a:r>
              <a:rPr lang="en-US" sz="2400" smtClean="0"/>
              <a:t>Prevention Beliefs</a:t>
            </a:r>
          </a:p>
          <a:p>
            <a:pPr lvl="1"/>
            <a:r>
              <a:rPr lang="en-US" sz="1800" smtClean="0"/>
              <a:t>Most workplace injuries are preventable through education, training, and proper supervision.</a:t>
            </a:r>
          </a:p>
          <a:p>
            <a:pPr lvl="1"/>
            <a:r>
              <a:rPr lang="en-US" sz="1800" smtClean="0"/>
              <a:t>People make too much of an issue about workplace safety.</a:t>
            </a:r>
          </a:p>
          <a:p>
            <a:pPr lvl="1"/>
            <a:r>
              <a:rPr lang="en-US" sz="1800" smtClean="0"/>
              <a:t>Working part time has helped me gain a better understanding of workplace health and safety issues.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Inferential Results ANCOVA: Mean Differences for prevention beliefs, safety knowledge and work strain.T2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457200"/>
          </a:xfrm>
        </p:spPr>
        <p:txBody>
          <a:bodyPr/>
          <a:lstStyle/>
          <a:p>
            <a:pPr eaLnBrk="1" hangingPunct="1"/>
            <a:r>
              <a:rPr lang="en-US" sz="3200" b="1" smtClean="0"/>
              <a:t>Discussion &amp; Strengths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7924800" cy="432435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No statistical differences between intervention &amp; control groups on 3 constructs at T2 &amp; T3</a:t>
            </a:r>
          </a:p>
          <a:p>
            <a:pPr eaLnBrk="1" hangingPunct="1"/>
            <a:r>
              <a:rPr lang="en-US" smtClean="0"/>
              <a:t>DPSEEA model: environmental health focus</a:t>
            </a:r>
          </a:p>
          <a:p>
            <a:pPr eaLnBrk="1" hangingPunct="1"/>
            <a:r>
              <a:rPr lang="en-US" smtClean="0"/>
              <a:t>SWAT tool-3 constructs-safety knowledge, work strain, prevention beliefs -consider as a nursing assessment tool for young workers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pic>
        <p:nvPicPr>
          <p:cNvPr id="21508" name="Picture 4" descr="untitled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371600"/>
            <a:ext cx="558641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Study Limitations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sample size</a:t>
            </a:r>
          </a:p>
          <a:p>
            <a:pPr eaLnBrk="1" hangingPunct="1"/>
            <a:r>
              <a:rPr lang="en-US" smtClean="0"/>
              <a:t>measurement tool </a:t>
            </a:r>
          </a:p>
          <a:p>
            <a:pPr eaLnBrk="1" hangingPunct="1"/>
            <a:r>
              <a:rPr lang="en-US" smtClean="0"/>
              <a:t>self reports</a:t>
            </a:r>
          </a:p>
          <a:p>
            <a:pPr eaLnBrk="1" hangingPunct="1"/>
            <a:r>
              <a:rPr lang="en-US" smtClean="0"/>
              <a:t>intervention was not that different than the normal OHS training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229600" cy="762000"/>
          </a:xfrm>
        </p:spPr>
        <p:txBody>
          <a:bodyPr/>
          <a:lstStyle/>
          <a:p>
            <a:pPr eaLnBrk="1" hangingPunct="1"/>
            <a:r>
              <a:rPr lang="en-US" sz="3600" b="1" smtClean="0"/>
              <a:t>Next Steps for Youth Work Safety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refine tool</a:t>
            </a:r>
          </a:p>
          <a:p>
            <a:pPr eaLnBrk="1" hangingPunct="1"/>
            <a:r>
              <a:rPr lang="en-US" smtClean="0"/>
              <a:t>repeat with modification to study design </a:t>
            </a:r>
          </a:p>
          <a:p>
            <a:pPr eaLnBrk="1" hangingPunct="1"/>
            <a:r>
              <a:rPr lang="en-US" smtClean="0"/>
              <a:t> explore “job specific safety training”</a:t>
            </a:r>
          </a:p>
          <a:p>
            <a:pPr eaLnBrk="1" hangingPunct="1"/>
            <a:r>
              <a:rPr lang="en-US" smtClean="0"/>
              <a:t>study supervisor’s role</a:t>
            </a:r>
          </a:p>
          <a:p>
            <a:pPr eaLnBrk="1" hangingPunct="1"/>
            <a:r>
              <a:rPr lang="en-US" smtClean="0"/>
              <a:t>extend the reach of OHS to nursing students &amp; other health care professionals </a:t>
            </a:r>
          </a:p>
        </p:txBody>
      </p:sp>
      <p:pic>
        <p:nvPicPr>
          <p:cNvPr id="23556" name="Picture 1" descr="C:\Users\Public\Pictures\Sample Pictures\injuredorde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600200"/>
            <a:ext cx="5791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381000"/>
          </a:xfrm>
        </p:spPr>
        <p:txBody>
          <a:bodyPr/>
          <a:lstStyle/>
          <a:p>
            <a:r>
              <a:rPr lang="en-US" sz="1600" smtClean="0"/>
              <a:t>Selected References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040438"/>
          </a:xfrm>
        </p:spPr>
        <p:txBody>
          <a:bodyPr/>
          <a:lstStyle/>
          <a:p>
            <a:endParaRPr lang="en-US" sz="1200" smtClean="0"/>
          </a:p>
          <a:p>
            <a:r>
              <a:rPr lang="en-US" sz="1200" smtClean="0"/>
              <a:t>Breslin FC, Smith P. (2005). Age-related differences in work injuries: A multivariate, population-based study. </a:t>
            </a:r>
            <a:r>
              <a:rPr lang="en-US" sz="1200" i="1" smtClean="0"/>
              <a:t>American Journal of Industrial Medicine</a:t>
            </a:r>
            <a:r>
              <a:rPr lang="en-US" sz="1200" smtClean="0"/>
              <a:t>, 48(1), 50-56.</a:t>
            </a:r>
          </a:p>
          <a:p>
            <a:endParaRPr lang="en-US" sz="1200" smtClean="0"/>
          </a:p>
          <a:p>
            <a:r>
              <a:rPr lang="en-US" sz="1200" smtClean="0"/>
              <a:t>Breslin FC, Wood M, Mustard C. (2009). Bridging the safety gap for vulnerable young workers using employment centres: final report. Toronto: </a:t>
            </a:r>
            <a:r>
              <a:rPr lang="en-US" sz="1200" i="1" smtClean="0"/>
              <a:t>Institute for Work &amp; Health.</a:t>
            </a:r>
            <a:endParaRPr lang="en-US" sz="1200" smtClean="0"/>
          </a:p>
          <a:p>
            <a:pPr>
              <a:buFont typeface="Georgia" pitchFamily="18" charset="0"/>
              <a:buNone/>
            </a:pPr>
            <a:r>
              <a:rPr lang="en-US" sz="1200" smtClean="0"/>
              <a:t> </a:t>
            </a:r>
          </a:p>
          <a:p>
            <a:r>
              <a:rPr lang="en-US" sz="1200" smtClean="0"/>
              <a:t>Garcia A., Boix P., Canosa C. (2004). Why do workers behave unsafely at work? Determinants of safe work practice in industrial workers. </a:t>
            </a:r>
            <a:r>
              <a:rPr lang="en-US" sz="1200" i="1" smtClean="0"/>
              <a:t>Occupational  Environmental Medicine</a:t>
            </a:r>
            <a:r>
              <a:rPr lang="en-US" sz="1200" smtClean="0"/>
              <a:t>, 61,239-246.</a:t>
            </a:r>
          </a:p>
          <a:p>
            <a:endParaRPr lang="en-US" sz="1200" smtClean="0"/>
          </a:p>
          <a:p>
            <a:r>
              <a:rPr lang="en-US" sz="1200" smtClean="0"/>
              <a:t>Lahtinen M., Sundman-Digert C, Reijula K. (2004). Psychosocial work environment and indoor air problems: a questionnaire as a means of problem diagnosis. </a:t>
            </a:r>
            <a:r>
              <a:rPr lang="en-US" sz="1200" i="1" smtClean="0"/>
              <a:t>Occupational Environmental Medicine</a:t>
            </a:r>
            <a:r>
              <a:rPr lang="en-US" sz="1200" smtClean="0"/>
              <a:t>, 61, 143-149. </a:t>
            </a:r>
          </a:p>
          <a:p>
            <a:endParaRPr lang="en-US" sz="1200" smtClean="0"/>
          </a:p>
          <a:p>
            <a:r>
              <a:rPr lang="en-US" sz="1200" smtClean="0"/>
              <a:t>Marshall K. (2010). Employment patterns of postsecondary students. Statistics Canada. Catalogue no75-001-X.www.statcan.gc.ca/pub75-0001-x/210109. Accessed March 17, 2010.</a:t>
            </a:r>
          </a:p>
          <a:p>
            <a:endParaRPr lang="en-US" sz="1200" smtClean="0"/>
          </a:p>
          <a:p>
            <a:r>
              <a:rPr lang="en-US" sz="1200" smtClean="0"/>
              <a:t>Reijula K., Sundman-Digert C. (2004). Assessment of indoor air problems at work with a questionnaire. Occupational Environmental Medicine, 61, 33-38.</a:t>
            </a:r>
          </a:p>
          <a:p>
            <a:pPr>
              <a:buFont typeface="Georgia" pitchFamily="18" charset="0"/>
              <a:buNone/>
            </a:pPr>
            <a:r>
              <a:rPr lang="en-US" sz="1200" smtClean="0"/>
              <a:t> </a:t>
            </a:r>
          </a:p>
          <a:p>
            <a:r>
              <a:rPr lang="en-US" sz="1200" smtClean="0"/>
              <a:t>Reed D, Kidd P, Westneat S, Rayens M. (2001). Agricultural disability awareness and risk education(agdare) for high school students. </a:t>
            </a:r>
            <a:r>
              <a:rPr lang="en-US" sz="1200" i="1" smtClean="0"/>
              <a:t>Injury Prevention</a:t>
            </a:r>
            <a:r>
              <a:rPr lang="en-US" sz="1200" smtClean="0"/>
              <a:t>, 7, 59-63.</a:t>
            </a:r>
          </a:p>
          <a:p>
            <a:pPr>
              <a:buFont typeface="Georgia" pitchFamily="18" charset="0"/>
              <a:buNone/>
            </a:pPr>
            <a:r>
              <a:rPr lang="en-US" sz="1200" smtClean="0"/>
              <a:t> </a:t>
            </a:r>
          </a:p>
          <a:p>
            <a:r>
              <a:rPr lang="en-US" sz="1200" smtClean="0"/>
              <a:t>Runyan C., Schulaman M., Dal Santo J., Bowling M., Agans R., Ta, M. (2007). Work related hazards and workplace safety of US adolescents employed in the retail and service sectors. </a:t>
            </a:r>
            <a:r>
              <a:rPr lang="en-US" sz="1200" i="1" smtClean="0"/>
              <a:t>Pediatrics</a:t>
            </a:r>
            <a:r>
              <a:rPr lang="en-US" sz="1200" smtClean="0"/>
              <a:t>, 119, 526-534.</a:t>
            </a:r>
          </a:p>
          <a:p>
            <a:endParaRPr lang="en-US" sz="1200" smtClean="0"/>
          </a:p>
          <a:p>
            <a:r>
              <a:rPr lang="en-US" sz="1200" smtClean="0"/>
              <a:t>Salminen S. (2004). Have young workers more injuries than older ones? An international literature review. </a:t>
            </a:r>
            <a:r>
              <a:rPr lang="en-US" sz="1200" i="1" smtClean="0"/>
              <a:t>Journal of Safety Research,</a:t>
            </a:r>
            <a:r>
              <a:rPr lang="en-US" sz="1200" smtClean="0"/>
              <a:t> 35:513-21.</a:t>
            </a:r>
          </a:p>
          <a:p>
            <a:endParaRPr lang="en-US" sz="1200" smtClean="0"/>
          </a:p>
          <a:p>
            <a:r>
              <a:rPr lang="en-US" sz="1200" smtClean="0"/>
              <a:t>Stone, D., Morris, G. (2010). Injury prevention: a strategic priority for environmental health? </a:t>
            </a:r>
            <a:r>
              <a:rPr lang="en-US" sz="1200" i="1" smtClean="0"/>
              <a:t>Public Health,</a:t>
            </a:r>
            <a:r>
              <a:rPr lang="en-US" sz="1200" smtClean="0"/>
              <a:t> 124(6), 559-564.</a:t>
            </a:r>
          </a:p>
          <a:p>
            <a:endParaRPr lang="en-US" sz="1200" smtClean="0"/>
          </a:p>
          <a:p>
            <a:endParaRPr lang="en-US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Urban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Urban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Urban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Urban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Urban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Urban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1165</TotalTime>
  <Words>749</Words>
  <Application>Microsoft Office PowerPoint</Application>
  <PresentationFormat>On-screen Show (4:3)</PresentationFormat>
  <Paragraphs>214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Trebuchet MS</vt:lpstr>
      <vt:lpstr>Georgia</vt:lpstr>
      <vt:lpstr>Wingdings 2</vt:lpstr>
      <vt:lpstr>Calibri</vt:lpstr>
      <vt:lpstr>Wingdings</vt:lpstr>
      <vt:lpstr>Times New Roman</vt:lpstr>
      <vt:lpstr>Urban</vt:lpstr>
      <vt:lpstr>Document</vt:lpstr>
      <vt:lpstr>Work Safety for Young Part Time Workers: Developing an Assessment Tool and Testing an Intervention   </vt:lpstr>
      <vt:lpstr>    Presenter Disclosures  </vt:lpstr>
      <vt:lpstr> Background</vt:lpstr>
      <vt:lpstr>Building a collaboration:  to address work safety for young workers</vt:lpstr>
      <vt:lpstr>Research Questions   </vt:lpstr>
      <vt:lpstr>Slide 6</vt:lpstr>
      <vt:lpstr>Methods</vt:lpstr>
      <vt:lpstr>Slide 8</vt:lpstr>
      <vt:lpstr>Measure</vt:lpstr>
      <vt:lpstr>Intervention</vt:lpstr>
      <vt:lpstr>Characteristics of Study Participants</vt:lpstr>
      <vt:lpstr>Descriptive Results:  Injury Reported by Type (n=29)</vt:lpstr>
      <vt:lpstr> Percent reported direct contact with products.  N=132   </vt:lpstr>
      <vt:lpstr>Student Work Assessment Tool-Construct Validity</vt:lpstr>
      <vt:lpstr>Inferential Results ANCOVA: Mean Differences for prevention beliefs, safety knowledge and work strain.T2 </vt:lpstr>
      <vt:lpstr>Discussion &amp; Strengths</vt:lpstr>
      <vt:lpstr>Study Limitations</vt:lpstr>
      <vt:lpstr>Next Steps for Youth Work Safety</vt:lpstr>
      <vt:lpstr>Selected References</vt:lpstr>
    </vt:vector>
  </TitlesOfParts>
  <Company>Humber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Humber College</dc:creator>
  <cp:lastModifiedBy>Humber College</cp:lastModifiedBy>
  <cp:revision>23</cp:revision>
  <dcterms:created xsi:type="dcterms:W3CDTF">2011-06-21T20:49:32Z</dcterms:created>
  <dcterms:modified xsi:type="dcterms:W3CDTF">2011-10-24T20:31:16Z</dcterms:modified>
</cp:coreProperties>
</file>