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73" r:id="rId3"/>
    <p:sldId id="257" r:id="rId4"/>
    <p:sldId id="258" r:id="rId5"/>
    <p:sldId id="262" r:id="rId6"/>
    <p:sldId id="259" r:id="rId7"/>
    <p:sldId id="260" r:id="rId8"/>
    <p:sldId id="267" r:id="rId9"/>
    <p:sldId id="270" r:id="rId10"/>
    <p:sldId id="263" r:id="rId11"/>
    <p:sldId id="264" r:id="rId12"/>
    <p:sldId id="265" r:id="rId13"/>
    <p:sldId id="269" r:id="rId14"/>
    <p:sldId id="266" r:id="rId15"/>
    <p:sldId id="268" r:id="rId16"/>
    <p:sldId id="261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87" autoAdjust="0"/>
    <p:restoredTop sz="91500" autoAdjust="0"/>
  </p:normalViewPr>
  <p:slideViewPr>
    <p:cSldViewPr>
      <p:cViewPr varScale="1">
        <p:scale>
          <a:sx n="68" d="100"/>
          <a:sy n="68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4039C8-A469-4015-9B8E-7D1AD6F158E6}" type="doc">
      <dgm:prSet loTypeId="urn:microsoft.com/office/officeart/2005/8/layout/venn1" loCatId="relationship" qsTypeId="urn:microsoft.com/office/officeart/2005/8/quickstyle/simple1#1" qsCatId="simple" csTypeId="urn:microsoft.com/office/officeart/2005/8/colors/accent0_3" csCatId="mainScheme" phldr="1"/>
      <dgm:spPr/>
    </dgm:pt>
    <dgm:pt modelId="{4B4C0FB8-5A48-4C9F-8DE9-FA5D85D5AC12}">
      <dgm:prSet phldrT="[Text]" custT="1"/>
      <dgm:spPr/>
      <dgm:t>
        <a:bodyPr/>
        <a:lstStyle/>
        <a:p>
          <a:endParaRPr lang="en-US" sz="2000" dirty="0">
            <a:solidFill>
              <a:schemeClr val="bg1"/>
            </a:solidFill>
          </a:endParaRPr>
        </a:p>
      </dgm:t>
    </dgm:pt>
    <dgm:pt modelId="{68685437-679D-4344-9471-7437FDA91E94}" type="parTrans" cxnId="{45F60FDF-B3E6-4E5D-8A73-26D2B4CA11B5}">
      <dgm:prSet/>
      <dgm:spPr/>
      <dgm:t>
        <a:bodyPr/>
        <a:lstStyle/>
        <a:p>
          <a:endParaRPr lang="en-US"/>
        </a:p>
      </dgm:t>
    </dgm:pt>
    <dgm:pt modelId="{19C82E0D-3B35-403F-BF19-0558B719DA34}" type="sibTrans" cxnId="{45F60FDF-B3E6-4E5D-8A73-26D2B4CA11B5}">
      <dgm:prSet/>
      <dgm:spPr/>
      <dgm:t>
        <a:bodyPr/>
        <a:lstStyle/>
        <a:p>
          <a:endParaRPr lang="en-US"/>
        </a:p>
      </dgm:t>
    </dgm:pt>
    <dgm:pt modelId="{1226A440-2DBD-437A-9046-AEDDE7209232}">
      <dgm:prSet custT="1"/>
      <dgm:spPr/>
      <dgm:t>
        <a:bodyPr/>
        <a:lstStyle/>
        <a:p>
          <a:pPr marL="109538" indent="-109538"/>
          <a:r>
            <a:rPr lang="en-US" sz="2000" dirty="0" smtClean="0">
              <a:solidFill>
                <a:schemeClr val="bg1"/>
              </a:solidFill>
            </a:rPr>
            <a:t>Not enough white   space</a:t>
          </a:r>
          <a:endParaRPr lang="en-US" sz="2000" dirty="0">
            <a:solidFill>
              <a:schemeClr val="bg1"/>
            </a:solidFill>
          </a:endParaRPr>
        </a:p>
      </dgm:t>
    </dgm:pt>
    <dgm:pt modelId="{970B4739-60B6-4AF7-AD66-ECBDDFF6C2BA}" type="parTrans" cxnId="{C8D01962-6EDB-4A8C-94E5-E74F21CED380}">
      <dgm:prSet/>
      <dgm:spPr/>
      <dgm:t>
        <a:bodyPr/>
        <a:lstStyle/>
        <a:p>
          <a:endParaRPr lang="en-US"/>
        </a:p>
      </dgm:t>
    </dgm:pt>
    <dgm:pt modelId="{8FA64FDE-0606-49D3-847D-3F0C6E8B771C}" type="sibTrans" cxnId="{C8D01962-6EDB-4A8C-94E5-E74F21CED380}">
      <dgm:prSet/>
      <dgm:spPr/>
      <dgm:t>
        <a:bodyPr/>
        <a:lstStyle/>
        <a:p>
          <a:endParaRPr lang="en-US"/>
        </a:p>
      </dgm:t>
    </dgm:pt>
    <dgm:pt modelId="{63CE89B5-5DFD-4691-ACC5-42AE3D1B535E}">
      <dgm:prSet custT="1"/>
      <dgm:spPr/>
      <dgm:t>
        <a:bodyPr/>
        <a:lstStyle/>
        <a:p>
          <a:pPr marL="109538" indent="-109538"/>
          <a:r>
            <a:rPr lang="en-US" sz="2000" dirty="0" smtClean="0">
              <a:solidFill>
                <a:schemeClr val="bg1"/>
              </a:solidFill>
            </a:rPr>
            <a:t>Using hard to                                    read fonts</a:t>
          </a:r>
          <a:endParaRPr lang="en-US" sz="2000" dirty="0">
            <a:solidFill>
              <a:schemeClr val="bg1"/>
            </a:solidFill>
          </a:endParaRPr>
        </a:p>
      </dgm:t>
    </dgm:pt>
    <dgm:pt modelId="{F445DAD9-B6FE-4C35-A5F6-22EC61CB52A7}" type="parTrans" cxnId="{5291FA36-D1F0-4623-8CBD-96C09B77FD65}">
      <dgm:prSet/>
      <dgm:spPr/>
      <dgm:t>
        <a:bodyPr/>
        <a:lstStyle/>
        <a:p>
          <a:endParaRPr lang="en-US"/>
        </a:p>
      </dgm:t>
    </dgm:pt>
    <dgm:pt modelId="{31C92142-8336-45D7-B867-F97487C7ADA5}" type="sibTrans" cxnId="{5291FA36-D1F0-4623-8CBD-96C09B77FD65}">
      <dgm:prSet/>
      <dgm:spPr/>
      <dgm:t>
        <a:bodyPr/>
        <a:lstStyle/>
        <a:p>
          <a:endParaRPr lang="en-US"/>
        </a:p>
      </dgm:t>
    </dgm:pt>
    <dgm:pt modelId="{CDE7B8C1-5A9C-4E44-811C-EC3818CBA5D2}">
      <dgm:prSet custT="1"/>
      <dgm:spPr/>
      <dgm:t>
        <a:bodyPr/>
        <a:lstStyle/>
        <a:p>
          <a:pPr marL="109538" indent="-109538"/>
          <a:r>
            <a:rPr lang="en-US" sz="2000" dirty="0" smtClean="0">
              <a:solidFill>
                <a:schemeClr val="bg1"/>
              </a:solidFill>
            </a:rPr>
            <a:t>Too many               bullet points</a:t>
          </a:r>
          <a:endParaRPr lang="en-US" sz="2000" dirty="0">
            <a:solidFill>
              <a:schemeClr val="bg1"/>
            </a:solidFill>
          </a:endParaRPr>
        </a:p>
      </dgm:t>
    </dgm:pt>
    <dgm:pt modelId="{D567B04C-2678-4A8D-BA3F-39D27D0A2236}" type="parTrans" cxnId="{FE542C2F-204F-4E31-BE29-F7F94AAE9A1B}">
      <dgm:prSet/>
      <dgm:spPr/>
      <dgm:t>
        <a:bodyPr/>
        <a:lstStyle/>
        <a:p>
          <a:endParaRPr lang="en-US"/>
        </a:p>
      </dgm:t>
    </dgm:pt>
    <dgm:pt modelId="{6F9D3262-B098-49F5-8391-32CE23B913D6}" type="sibTrans" cxnId="{FE542C2F-204F-4E31-BE29-F7F94AAE9A1B}">
      <dgm:prSet/>
      <dgm:spPr/>
      <dgm:t>
        <a:bodyPr/>
        <a:lstStyle/>
        <a:p>
          <a:endParaRPr lang="en-US"/>
        </a:p>
      </dgm:t>
    </dgm:pt>
    <dgm:pt modelId="{E8155C19-208A-417F-9645-D70BBC6B40C4}">
      <dgm:prSet custT="1"/>
      <dgm:spPr/>
      <dgm:t>
        <a:bodyPr/>
        <a:lstStyle/>
        <a:p>
          <a:pPr marL="228600" indent="0"/>
          <a:endParaRPr lang="en-US" sz="2000" dirty="0">
            <a:solidFill>
              <a:schemeClr val="bg1"/>
            </a:solidFill>
          </a:endParaRPr>
        </a:p>
      </dgm:t>
    </dgm:pt>
    <dgm:pt modelId="{07231F38-BE7C-4737-BEAB-A1308E9792E4}" type="parTrans" cxnId="{B87B9E36-B8F0-4D80-A9DA-9D951CF9B444}">
      <dgm:prSet/>
      <dgm:spPr/>
      <dgm:t>
        <a:bodyPr/>
        <a:lstStyle/>
        <a:p>
          <a:endParaRPr lang="en-US"/>
        </a:p>
      </dgm:t>
    </dgm:pt>
    <dgm:pt modelId="{8AFFF75B-DE8D-4B88-9F49-5D48D37425BE}" type="sibTrans" cxnId="{B87B9E36-B8F0-4D80-A9DA-9D951CF9B444}">
      <dgm:prSet/>
      <dgm:spPr/>
      <dgm:t>
        <a:bodyPr/>
        <a:lstStyle/>
        <a:p>
          <a:endParaRPr lang="en-US"/>
        </a:p>
      </dgm:t>
    </dgm:pt>
    <dgm:pt modelId="{44EF3BE8-D521-4CC7-AC31-024ADEADE5A9}">
      <dgm:prSet custT="1"/>
      <dgm:spPr/>
      <dgm:t>
        <a:bodyPr/>
        <a:lstStyle/>
        <a:p>
          <a:pPr marL="109538" indent="-109538"/>
          <a:r>
            <a:rPr lang="en-US" sz="2000" dirty="0" smtClean="0">
              <a:solidFill>
                <a:schemeClr val="bg1"/>
              </a:solidFill>
            </a:rPr>
            <a:t>Too much            underlining or use        of bold fonts</a:t>
          </a:r>
          <a:endParaRPr lang="en-US" sz="2000" dirty="0">
            <a:solidFill>
              <a:schemeClr val="bg1"/>
            </a:solidFill>
          </a:endParaRPr>
        </a:p>
      </dgm:t>
    </dgm:pt>
    <dgm:pt modelId="{45DCE969-83A8-46AA-A0F5-F5C77FADF263}" type="parTrans" cxnId="{2F9239B2-1C0C-4737-ADF2-60FEC25B622C}">
      <dgm:prSet/>
      <dgm:spPr/>
      <dgm:t>
        <a:bodyPr/>
        <a:lstStyle/>
        <a:p>
          <a:endParaRPr lang="en-US"/>
        </a:p>
      </dgm:t>
    </dgm:pt>
    <dgm:pt modelId="{49EC9003-6F1A-40D3-A20F-FF0F47BBC705}" type="sibTrans" cxnId="{2F9239B2-1C0C-4737-ADF2-60FEC25B622C}">
      <dgm:prSet/>
      <dgm:spPr/>
      <dgm:t>
        <a:bodyPr/>
        <a:lstStyle/>
        <a:p>
          <a:endParaRPr lang="en-US"/>
        </a:p>
      </dgm:t>
    </dgm:pt>
    <dgm:pt modelId="{26769A2F-3618-47DC-BAE3-73E5932F7DB4}">
      <dgm:prSet custT="1"/>
      <dgm:spPr/>
      <dgm:t>
        <a:bodyPr/>
        <a:lstStyle/>
        <a:p>
          <a:pPr marL="1092200" indent="-341313" algn="l"/>
          <a:r>
            <a:rPr lang="en-US" sz="2000" dirty="0" smtClean="0">
              <a:solidFill>
                <a:schemeClr val="bg1"/>
              </a:solidFill>
            </a:rPr>
            <a:t>Patient might not know what to ask</a:t>
          </a:r>
          <a:endParaRPr lang="en-US" sz="2000" dirty="0">
            <a:solidFill>
              <a:schemeClr val="bg1"/>
            </a:solidFill>
          </a:endParaRPr>
        </a:p>
      </dgm:t>
    </dgm:pt>
    <dgm:pt modelId="{E1CD7F50-0146-4150-81E6-B331D1AAC01B}" type="parTrans" cxnId="{D75AC463-566F-4C00-9120-97DE5C7B32C1}">
      <dgm:prSet/>
      <dgm:spPr/>
      <dgm:t>
        <a:bodyPr/>
        <a:lstStyle/>
        <a:p>
          <a:endParaRPr lang="en-US"/>
        </a:p>
      </dgm:t>
    </dgm:pt>
    <dgm:pt modelId="{A54BAC0D-0E55-4AF4-A874-FE73302A12F2}" type="sibTrans" cxnId="{D75AC463-566F-4C00-9120-97DE5C7B32C1}">
      <dgm:prSet/>
      <dgm:spPr/>
      <dgm:t>
        <a:bodyPr/>
        <a:lstStyle/>
        <a:p>
          <a:endParaRPr lang="en-US"/>
        </a:p>
      </dgm:t>
    </dgm:pt>
    <dgm:pt modelId="{20008327-C1A5-475E-8954-42BFE473F33A}">
      <dgm:prSet custT="1"/>
      <dgm:spPr/>
      <dgm:t>
        <a:bodyPr/>
        <a:lstStyle/>
        <a:p>
          <a:pPr marL="1092200" indent="-341313" algn="l"/>
          <a:r>
            <a:rPr lang="en-US" sz="2000" dirty="0" smtClean="0">
              <a:solidFill>
                <a:schemeClr val="bg1"/>
              </a:solidFill>
            </a:rPr>
            <a:t>Uncomfortable environment</a:t>
          </a:r>
          <a:endParaRPr lang="en-US" sz="2000" dirty="0">
            <a:solidFill>
              <a:schemeClr val="bg1"/>
            </a:solidFill>
          </a:endParaRPr>
        </a:p>
      </dgm:t>
    </dgm:pt>
    <dgm:pt modelId="{87F913CB-0782-4EF2-8A2F-8530A6994BD5}" type="parTrans" cxnId="{06460D9D-9171-47C6-95E6-F09A1EEFEE5A}">
      <dgm:prSet/>
      <dgm:spPr/>
      <dgm:t>
        <a:bodyPr/>
        <a:lstStyle/>
        <a:p>
          <a:endParaRPr lang="en-US"/>
        </a:p>
      </dgm:t>
    </dgm:pt>
    <dgm:pt modelId="{533E4389-71D1-46BB-848C-CE8A540B486B}" type="sibTrans" cxnId="{06460D9D-9171-47C6-95E6-F09A1EEFEE5A}">
      <dgm:prSet/>
      <dgm:spPr/>
      <dgm:t>
        <a:bodyPr/>
        <a:lstStyle/>
        <a:p>
          <a:endParaRPr lang="en-US"/>
        </a:p>
      </dgm:t>
    </dgm:pt>
    <dgm:pt modelId="{A3C1EF58-DF68-4000-B3A9-2860EDAB2B86}">
      <dgm:prSet custT="1"/>
      <dgm:spPr/>
      <dgm:t>
        <a:bodyPr/>
        <a:lstStyle/>
        <a:p>
          <a:pPr marL="1092200" indent="-341313" algn="l"/>
          <a:r>
            <a:rPr lang="en-US" sz="2000" dirty="0" smtClean="0">
              <a:solidFill>
                <a:schemeClr val="bg1"/>
              </a:solidFill>
            </a:rPr>
            <a:t>Forgetting the ‘Teach Back Method’</a:t>
          </a:r>
          <a:endParaRPr lang="en-US" sz="2000" dirty="0">
            <a:solidFill>
              <a:schemeClr val="bg1"/>
            </a:solidFill>
          </a:endParaRPr>
        </a:p>
      </dgm:t>
    </dgm:pt>
    <dgm:pt modelId="{352EBF9D-55F3-4F73-801B-9E13C89BDE91}" type="parTrans" cxnId="{DE633813-1E6E-4A66-95FC-4087F7F670D0}">
      <dgm:prSet/>
      <dgm:spPr/>
      <dgm:t>
        <a:bodyPr/>
        <a:lstStyle/>
        <a:p>
          <a:endParaRPr lang="en-US"/>
        </a:p>
      </dgm:t>
    </dgm:pt>
    <dgm:pt modelId="{FBFDB649-58DC-4883-94B0-AD2D15B48B5A}" type="sibTrans" cxnId="{DE633813-1E6E-4A66-95FC-4087F7F670D0}">
      <dgm:prSet/>
      <dgm:spPr/>
      <dgm:t>
        <a:bodyPr/>
        <a:lstStyle/>
        <a:p>
          <a:endParaRPr lang="en-US"/>
        </a:p>
      </dgm:t>
    </dgm:pt>
    <dgm:pt modelId="{95900841-DDFE-4124-B21A-986390A06927}">
      <dgm:prSet phldrT="[Text]" custT="1"/>
      <dgm:spPr/>
      <dgm:t>
        <a:bodyPr/>
        <a:lstStyle/>
        <a:p>
          <a:pPr algn="l"/>
          <a:r>
            <a:rPr lang="en-US" sz="2000" dirty="0" smtClean="0">
              <a:solidFill>
                <a:schemeClr val="bg1"/>
              </a:solidFill>
            </a:rPr>
            <a:t> </a:t>
          </a:r>
          <a:endParaRPr lang="en-US" sz="2000" dirty="0">
            <a:solidFill>
              <a:schemeClr val="bg1"/>
            </a:solidFill>
          </a:endParaRPr>
        </a:p>
      </dgm:t>
    </dgm:pt>
    <dgm:pt modelId="{5B3C56EF-D8AC-440E-B1B4-79198E35ACE4}" type="sibTrans" cxnId="{03F4F5C6-52C2-4BD9-B6FB-129038A089C8}">
      <dgm:prSet/>
      <dgm:spPr/>
      <dgm:t>
        <a:bodyPr/>
        <a:lstStyle/>
        <a:p>
          <a:endParaRPr lang="en-US"/>
        </a:p>
      </dgm:t>
    </dgm:pt>
    <dgm:pt modelId="{DE8A1F19-4DA5-4318-B8C3-723FEF449DC4}" type="parTrans" cxnId="{03F4F5C6-52C2-4BD9-B6FB-129038A089C8}">
      <dgm:prSet/>
      <dgm:spPr/>
      <dgm:t>
        <a:bodyPr/>
        <a:lstStyle/>
        <a:p>
          <a:endParaRPr lang="en-US"/>
        </a:p>
      </dgm:t>
    </dgm:pt>
    <dgm:pt modelId="{D1BB2753-1A22-40E6-A846-05622F5D9AE1}">
      <dgm:prSet custT="1"/>
      <dgm:spPr/>
      <dgm:t>
        <a:bodyPr/>
        <a:lstStyle/>
        <a:p>
          <a:pPr marL="463550" indent="-122238" algn="l"/>
          <a:endParaRPr lang="en-US" sz="2000" dirty="0">
            <a:solidFill>
              <a:schemeClr val="bg1"/>
            </a:solidFill>
          </a:endParaRPr>
        </a:p>
      </dgm:t>
    </dgm:pt>
    <dgm:pt modelId="{DF48E053-5007-4FD2-B238-B24F2E4EF204}" type="parTrans" cxnId="{A98B7AB3-41EA-4285-AF40-24B1CAF69A28}">
      <dgm:prSet/>
      <dgm:spPr/>
      <dgm:t>
        <a:bodyPr/>
        <a:lstStyle/>
        <a:p>
          <a:endParaRPr lang="en-US"/>
        </a:p>
      </dgm:t>
    </dgm:pt>
    <dgm:pt modelId="{AE5BA343-0093-4A04-924A-5C434D16DCF8}" type="sibTrans" cxnId="{A98B7AB3-41EA-4285-AF40-24B1CAF69A28}">
      <dgm:prSet/>
      <dgm:spPr/>
      <dgm:t>
        <a:bodyPr/>
        <a:lstStyle/>
        <a:p>
          <a:endParaRPr lang="en-US"/>
        </a:p>
      </dgm:t>
    </dgm:pt>
    <dgm:pt modelId="{A7BE2FDD-0CB8-4E99-A5A4-6B5A496B31A6}">
      <dgm:prSet custT="1"/>
      <dgm:spPr/>
      <dgm:t>
        <a:bodyPr/>
        <a:lstStyle/>
        <a:p>
          <a:pPr marL="109538" indent="-109538"/>
          <a:endParaRPr lang="en-US" sz="2000" dirty="0">
            <a:solidFill>
              <a:schemeClr val="bg1"/>
            </a:solidFill>
          </a:endParaRPr>
        </a:p>
      </dgm:t>
    </dgm:pt>
    <dgm:pt modelId="{473C8D7F-9372-4071-A196-73B2F9483932}" type="parTrans" cxnId="{2918D767-13C1-478D-B55C-0F208951656D}">
      <dgm:prSet/>
      <dgm:spPr/>
      <dgm:t>
        <a:bodyPr/>
        <a:lstStyle/>
        <a:p>
          <a:endParaRPr lang="en-US"/>
        </a:p>
      </dgm:t>
    </dgm:pt>
    <dgm:pt modelId="{146C4688-2A34-43AA-9A61-F9DC443951E3}" type="sibTrans" cxnId="{2918D767-13C1-478D-B55C-0F208951656D}">
      <dgm:prSet/>
      <dgm:spPr/>
      <dgm:t>
        <a:bodyPr/>
        <a:lstStyle/>
        <a:p>
          <a:endParaRPr lang="en-US"/>
        </a:p>
      </dgm:t>
    </dgm:pt>
    <dgm:pt modelId="{29F703E7-56E8-4A8A-B499-65E2608B9809}">
      <dgm:prSet custT="1"/>
      <dgm:spPr/>
      <dgm:t>
        <a:bodyPr/>
        <a:lstStyle/>
        <a:p>
          <a:pPr marL="109538" indent="-109538"/>
          <a:endParaRPr lang="en-US" sz="2000" dirty="0">
            <a:solidFill>
              <a:schemeClr val="bg1"/>
            </a:solidFill>
          </a:endParaRPr>
        </a:p>
      </dgm:t>
    </dgm:pt>
    <dgm:pt modelId="{9DCF8386-C22F-4BE7-ACAF-AB33324F3829}" type="parTrans" cxnId="{3F9B6814-39A1-471E-8B8A-448437564944}">
      <dgm:prSet/>
      <dgm:spPr/>
      <dgm:t>
        <a:bodyPr/>
        <a:lstStyle/>
        <a:p>
          <a:endParaRPr lang="en-US"/>
        </a:p>
      </dgm:t>
    </dgm:pt>
    <dgm:pt modelId="{4443414F-440F-46E9-BA92-78DF3AC1C645}" type="sibTrans" cxnId="{3F9B6814-39A1-471E-8B8A-448437564944}">
      <dgm:prSet/>
      <dgm:spPr/>
      <dgm:t>
        <a:bodyPr/>
        <a:lstStyle/>
        <a:p>
          <a:endParaRPr lang="en-US"/>
        </a:p>
      </dgm:t>
    </dgm:pt>
    <dgm:pt modelId="{7F02BB9F-450E-4E1D-8F2E-672885CB666A}">
      <dgm:prSet custT="1"/>
      <dgm:spPr/>
      <dgm:t>
        <a:bodyPr/>
        <a:lstStyle/>
        <a:p>
          <a:pPr marL="109538" indent="-109538"/>
          <a:endParaRPr lang="en-US" sz="2000" dirty="0">
            <a:solidFill>
              <a:schemeClr val="bg1"/>
            </a:solidFill>
          </a:endParaRPr>
        </a:p>
      </dgm:t>
    </dgm:pt>
    <dgm:pt modelId="{17B35BA2-401D-49BE-BFD3-E937E95D7B27}" type="parTrans" cxnId="{C952A93A-E0C9-4FE7-81B3-EFB7E1C877EA}">
      <dgm:prSet/>
      <dgm:spPr/>
      <dgm:t>
        <a:bodyPr/>
        <a:lstStyle/>
        <a:p>
          <a:endParaRPr lang="en-US"/>
        </a:p>
      </dgm:t>
    </dgm:pt>
    <dgm:pt modelId="{F20066CA-C01C-4C2B-8249-3B590608EB46}" type="sibTrans" cxnId="{C952A93A-E0C9-4FE7-81B3-EFB7E1C877EA}">
      <dgm:prSet/>
      <dgm:spPr/>
      <dgm:t>
        <a:bodyPr/>
        <a:lstStyle/>
        <a:p>
          <a:endParaRPr lang="en-US"/>
        </a:p>
      </dgm:t>
    </dgm:pt>
    <dgm:pt modelId="{924E3CDE-A173-4229-BF35-26679A23551C}">
      <dgm:prSet custT="1"/>
      <dgm:spPr/>
      <dgm:t>
        <a:bodyPr/>
        <a:lstStyle/>
        <a:p>
          <a:pPr marL="1092200" indent="-341313" algn="l"/>
          <a:endParaRPr lang="en-US" sz="2000" dirty="0">
            <a:solidFill>
              <a:schemeClr val="bg1"/>
            </a:solidFill>
          </a:endParaRPr>
        </a:p>
      </dgm:t>
    </dgm:pt>
    <dgm:pt modelId="{C1FA914E-12AE-4613-98AA-24BAC49390E7}" type="parTrans" cxnId="{BF12EFD3-DB7C-4AC3-B3D6-AD988BD8617E}">
      <dgm:prSet/>
      <dgm:spPr/>
      <dgm:t>
        <a:bodyPr/>
        <a:lstStyle/>
        <a:p>
          <a:endParaRPr lang="en-US"/>
        </a:p>
      </dgm:t>
    </dgm:pt>
    <dgm:pt modelId="{A1407A5C-CF5E-469B-9DCC-7337D401702B}" type="sibTrans" cxnId="{BF12EFD3-DB7C-4AC3-B3D6-AD988BD8617E}">
      <dgm:prSet/>
      <dgm:spPr/>
      <dgm:t>
        <a:bodyPr/>
        <a:lstStyle/>
        <a:p>
          <a:endParaRPr lang="en-US"/>
        </a:p>
      </dgm:t>
    </dgm:pt>
    <dgm:pt modelId="{2B833733-419D-4BD3-BC49-7442A4E58C64}">
      <dgm:prSet custT="1"/>
      <dgm:spPr/>
      <dgm:t>
        <a:bodyPr/>
        <a:lstStyle/>
        <a:p>
          <a:pPr marL="1092200" indent="-341313" algn="l"/>
          <a:endParaRPr lang="en-US" sz="2000" dirty="0">
            <a:solidFill>
              <a:schemeClr val="bg1"/>
            </a:solidFill>
          </a:endParaRPr>
        </a:p>
      </dgm:t>
    </dgm:pt>
    <dgm:pt modelId="{1DA8FAC4-7B0C-45CB-8009-512FBEB62FF9}" type="parTrans" cxnId="{57D93EF4-E5B6-4EC8-864A-DA1B7564E2E4}">
      <dgm:prSet/>
      <dgm:spPr/>
      <dgm:t>
        <a:bodyPr/>
        <a:lstStyle/>
        <a:p>
          <a:endParaRPr lang="en-US"/>
        </a:p>
      </dgm:t>
    </dgm:pt>
    <dgm:pt modelId="{1C90439E-BC35-4EBE-A73B-722DC51B4AB6}" type="sibTrans" cxnId="{57D93EF4-E5B6-4EC8-864A-DA1B7564E2E4}">
      <dgm:prSet/>
      <dgm:spPr/>
      <dgm:t>
        <a:bodyPr/>
        <a:lstStyle/>
        <a:p>
          <a:endParaRPr lang="en-US"/>
        </a:p>
      </dgm:t>
    </dgm:pt>
    <dgm:pt modelId="{ABA42CB8-0BAA-4737-9630-0A29CD22C9AC}">
      <dgm:prSet custT="1"/>
      <dgm:spPr/>
      <dgm:t>
        <a:bodyPr/>
        <a:lstStyle/>
        <a:p>
          <a:pPr marL="1092200" indent="-341313" algn="l"/>
          <a:endParaRPr lang="en-US" sz="2000" dirty="0">
            <a:solidFill>
              <a:schemeClr val="bg1"/>
            </a:solidFill>
          </a:endParaRPr>
        </a:p>
      </dgm:t>
    </dgm:pt>
    <dgm:pt modelId="{9F3CB061-FA8D-4CE4-B79C-700973E8FB31}" type="parTrans" cxnId="{E2722D68-57F1-4A4E-9C46-E70DF7BCD952}">
      <dgm:prSet/>
      <dgm:spPr/>
      <dgm:t>
        <a:bodyPr/>
        <a:lstStyle/>
        <a:p>
          <a:endParaRPr lang="en-US"/>
        </a:p>
      </dgm:t>
    </dgm:pt>
    <dgm:pt modelId="{2E452F54-C0B6-4D8E-A343-5A3F1B7B4C95}" type="sibTrans" cxnId="{E2722D68-57F1-4A4E-9C46-E70DF7BCD952}">
      <dgm:prSet/>
      <dgm:spPr/>
      <dgm:t>
        <a:bodyPr/>
        <a:lstStyle/>
        <a:p>
          <a:endParaRPr lang="en-US"/>
        </a:p>
      </dgm:t>
    </dgm:pt>
    <dgm:pt modelId="{55F4BC65-8D57-440D-996A-4A8ACFBACEB4}">
      <dgm:prSet custT="1"/>
      <dgm:spPr/>
      <dgm:t>
        <a:bodyPr/>
        <a:lstStyle/>
        <a:p>
          <a:pPr marL="1092200" indent="-341313" algn="l"/>
          <a:endParaRPr lang="en-US" sz="2000" dirty="0">
            <a:solidFill>
              <a:schemeClr val="bg1"/>
            </a:solidFill>
          </a:endParaRPr>
        </a:p>
      </dgm:t>
    </dgm:pt>
    <dgm:pt modelId="{124D7E8E-73DC-4A6D-9A58-82F200214CFC}" type="parTrans" cxnId="{6EA16F50-068A-40B7-86AF-A2CF6ED8BA4D}">
      <dgm:prSet/>
      <dgm:spPr/>
      <dgm:t>
        <a:bodyPr/>
        <a:lstStyle/>
        <a:p>
          <a:endParaRPr lang="en-US"/>
        </a:p>
      </dgm:t>
    </dgm:pt>
    <dgm:pt modelId="{ED69ABD3-44CA-4DAD-BD8E-D5A9C76E14AB}" type="sibTrans" cxnId="{6EA16F50-068A-40B7-86AF-A2CF6ED8BA4D}">
      <dgm:prSet/>
      <dgm:spPr/>
      <dgm:t>
        <a:bodyPr/>
        <a:lstStyle/>
        <a:p>
          <a:endParaRPr lang="en-US"/>
        </a:p>
      </dgm:t>
    </dgm:pt>
    <dgm:pt modelId="{676CFAA7-95E9-4422-A539-119C93CE72E3}">
      <dgm:prSet custT="1"/>
      <dgm:spPr/>
      <dgm:t>
        <a:bodyPr/>
        <a:lstStyle/>
        <a:p>
          <a:pPr marL="1092200" indent="-341313" algn="l"/>
          <a:r>
            <a:rPr lang="en-US" sz="2000" dirty="0" smtClean="0">
              <a:solidFill>
                <a:schemeClr val="bg1"/>
              </a:solidFill>
            </a:rPr>
            <a:t>Speaking too quickly</a:t>
          </a:r>
          <a:endParaRPr lang="en-US" sz="2000" dirty="0">
            <a:solidFill>
              <a:schemeClr val="bg1"/>
            </a:solidFill>
          </a:endParaRPr>
        </a:p>
      </dgm:t>
    </dgm:pt>
    <dgm:pt modelId="{90295803-FF08-4B3B-9603-749E9E45562B}" type="parTrans" cxnId="{5C136EA6-623E-49D5-AC30-56DDB72F661B}">
      <dgm:prSet/>
      <dgm:spPr/>
      <dgm:t>
        <a:bodyPr/>
        <a:lstStyle/>
        <a:p>
          <a:endParaRPr lang="en-US"/>
        </a:p>
      </dgm:t>
    </dgm:pt>
    <dgm:pt modelId="{5828EBCE-6F01-4A86-9E5A-3FB941A26342}" type="sibTrans" cxnId="{5C136EA6-623E-49D5-AC30-56DDB72F661B}">
      <dgm:prSet/>
      <dgm:spPr/>
      <dgm:t>
        <a:bodyPr/>
        <a:lstStyle/>
        <a:p>
          <a:endParaRPr lang="en-US"/>
        </a:p>
      </dgm:t>
    </dgm:pt>
    <dgm:pt modelId="{C5AB1BAD-A45B-4F55-84AC-683ECA33BD49}" type="pres">
      <dgm:prSet presAssocID="{B64039C8-A469-4015-9B8E-7D1AD6F158E6}" presName="compositeShape" presStyleCnt="0">
        <dgm:presLayoutVars>
          <dgm:chMax val="7"/>
          <dgm:dir/>
          <dgm:resizeHandles val="exact"/>
        </dgm:presLayoutVars>
      </dgm:prSet>
      <dgm:spPr/>
    </dgm:pt>
    <dgm:pt modelId="{CAE20366-B9A1-4301-AD6A-143AD20FCC97}" type="pres">
      <dgm:prSet presAssocID="{4B4C0FB8-5A48-4C9F-8DE9-FA5D85D5AC12}" presName="circ1" presStyleLbl="vennNode1" presStyleIdx="0" presStyleCnt="2" custScaleX="108108" custScaleY="108333"/>
      <dgm:spPr/>
      <dgm:t>
        <a:bodyPr/>
        <a:lstStyle/>
        <a:p>
          <a:endParaRPr lang="en-US"/>
        </a:p>
      </dgm:t>
    </dgm:pt>
    <dgm:pt modelId="{20F1C542-032D-4BF9-9BFC-EF69AA5A47CC}" type="pres">
      <dgm:prSet presAssocID="{4B4C0FB8-5A48-4C9F-8DE9-FA5D85D5AC1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AF061A-6DC2-4A1B-A54D-F0BE801449B3}" type="pres">
      <dgm:prSet presAssocID="{95900841-DDFE-4124-B21A-986390A06927}" presName="circ2" presStyleLbl="vennNode1" presStyleIdx="1" presStyleCnt="2" custScaleX="108627" custScaleY="108442" custLinFactNeighborX="-10316" custLinFactNeighborY="-2360"/>
      <dgm:spPr/>
      <dgm:t>
        <a:bodyPr/>
        <a:lstStyle/>
        <a:p>
          <a:endParaRPr lang="en-US"/>
        </a:p>
      </dgm:t>
    </dgm:pt>
    <dgm:pt modelId="{07FE1098-973D-4D20-B193-EC9891BB8DA0}" type="pres">
      <dgm:prSet presAssocID="{95900841-DDFE-4124-B21A-986390A0692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8B7AB3-41EA-4285-AF40-24B1CAF69A28}" srcId="{95900841-DDFE-4124-B21A-986390A06927}" destId="{D1BB2753-1A22-40E6-A846-05622F5D9AE1}" srcOrd="8" destOrd="0" parTransId="{DF48E053-5007-4FD2-B238-B24F2E4EF204}" sibTransId="{AE5BA343-0093-4A04-924A-5C434D16DCF8}"/>
    <dgm:cxn modelId="{C61A6C64-71C1-4FD9-9A18-A7CF1990EBBE}" type="presOf" srcId="{A7BE2FDD-0CB8-4E99-A5A4-6B5A496B31A6}" destId="{20F1C542-032D-4BF9-9BFC-EF69AA5A47CC}" srcOrd="1" destOrd="2" presId="urn:microsoft.com/office/officeart/2005/8/layout/venn1"/>
    <dgm:cxn modelId="{2F9239B2-1C0C-4737-ADF2-60FEC25B622C}" srcId="{4B4C0FB8-5A48-4C9F-8DE9-FA5D85D5AC12}" destId="{44EF3BE8-D521-4CC7-AC31-024ADEADE5A9}" srcOrd="6" destOrd="0" parTransId="{45DCE969-83A8-46AA-A0F5-F5C77FADF263}" sibTransId="{49EC9003-6F1A-40D3-A20F-FF0F47BBC705}"/>
    <dgm:cxn modelId="{28D2C957-0D02-419D-BE12-66C476EF44E1}" type="presOf" srcId="{26769A2F-3618-47DC-BAE3-73E5932F7DB4}" destId="{07FE1098-973D-4D20-B193-EC9891BB8DA0}" srcOrd="1" destOrd="4" presId="urn:microsoft.com/office/officeart/2005/8/layout/venn1"/>
    <dgm:cxn modelId="{2564B01D-506F-4A64-9722-C5EF95C349FB}" type="presOf" srcId="{CDE7B8C1-5A9C-4E44-811C-EC3818CBA5D2}" destId="{CAE20366-B9A1-4301-AD6A-143AD20FCC97}" srcOrd="0" destOrd="5" presId="urn:microsoft.com/office/officeart/2005/8/layout/venn1"/>
    <dgm:cxn modelId="{C90E8659-9137-4876-A7C7-F317067D3772}" type="presOf" srcId="{676CFAA7-95E9-4422-A539-119C93CE72E3}" destId="{07FE1098-973D-4D20-B193-EC9891BB8DA0}" srcOrd="1" destOrd="2" presId="urn:microsoft.com/office/officeart/2005/8/layout/venn1"/>
    <dgm:cxn modelId="{D9A3D53F-6C23-45FC-BF3A-4B8F4A55FB93}" type="presOf" srcId="{44EF3BE8-D521-4CC7-AC31-024ADEADE5A9}" destId="{20F1C542-032D-4BF9-9BFC-EF69AA5A47CC}" srcOrd="1" destOrd="7" presId="urn:microsoft.com/office/officeart/2005/8/layout/venn1"/>
    <dgm:cxn modelId="{A741120E-0859-42BD-8679-044135BD2B15}" type="presOf" srcId="{44EF3BE8-D521-4CC7-AC31-024ADEADE5A9}" destId="{CAE20366-B9A1-4301-AD6A-143AD20FCC97}" srcOrd="0" destOrd="7" presId="urn:microsoft.com/office/officeart/2005/8/layout/venn1"/>
    <dgm:cxn modelId="{637949C3-B8FF-43F8-BA4C-5A67739FEC68}" type="presOf" srcId="{B64039C8-A469-4015-9B8E-7D1AD6F158E6}" destId="{C5AB1BAD-A45B-4F55-84AC-683ECA33BD49}" srcOrd="0" destOrd="0" presId="urn:microsoft.com/office/officeart/2005/8/layout/venn1"/>
    <dgm:cxn modelId="{0EE9968A-B2A5-4BE2-B71B-D0B87A6B254A}" type="presOf" srcId="{29F703E7-56E8-4A8A-B499-65E2608B9809}" destId="{CAE20366-B9A1-4301-AD6A-143AD20FCC97}" srcOrd="0" destOrd="4" presId="urn:microsoft.com/office/officeart/2005/8/layout/venn1"/>
    <dgm:cxn modelId="{FEABB47F-0CE0-45F6-A457-3399AE98EB84}" type="presOf" srcId="{55F4BC65-8D57-440D-996A-4A8ACFBACEB4}" destId="{07FE1098-973D-4D20-B193-EC9891BB8DA0}" srcOrd="1" destOrd="1" presId="urn:microsoft.com/office/officeart/2005/8/layout/venn1"/>
    <dgm:cxn modelId="{14D90C79-C235-49DD-8A7B-AB6168CFFAD1}" type="presOf" srcId="{676CFAA7-95E9-4422-A539-119C93CE72E3}" destId="{67AF061A-6DC2-4A1B-A54D-F0BE801449B3}" srcOrd="0" destOrd="2" presId="urn:microsoft.com/office/officeart/2005/8/layout/venn1"/>
    <dgm:cxn modelId="{EE64BFC2-D95E-49EC-B7AE-3D31B932C39A}" type="presOf" srcId="{63CE89B5-5DFD-4691-ACC5-42AE3D1B535E}" destId="{CAE20366-B9A1-4301-AD6A-143AD20FCC97}" srcOrd="0" destOrd="3" presId="urn:microsoft.com/office/officeart/2005/8/layout/venn1"/>
    <dgm:cxn modelId="{DE633813-1E6E-4A66-95FC-4087F7F670D0}" srcId="{95900841-DDFE-4124-B21A-986390A06927}" destId="{A3C1EF58-DF68-4000-B3A9-2860EDAB2B86}" srcOrd="7" destOrd="0" parTransId="{352EBF9D-55F3-4F73-801B-9E13C89BDE91}" sibTransId="{FBFDB649-58DC-4883-94B0-AD2D15B48B5A}"/>
    <dgm:cxn modelId="{06460D9D-9171-47C6-95E6-F09A1EEFEE5A}" srcId="{95900841-DDFE-4124-B21A-986390A06927}" destId="{20008327-C1A5-475E-8954-42BFE473F33A}" srcOrd="5" destOrd="0" parTransId="{87F913CB-0782-4EF2-8A2F-8530A6994BD5}" sibTransId="{533E4389-71D1-46BB-848C-CE8A540B486B}"/>
    <dgm:cxn modelId="{07CD6DFC-4108-4A00-AC19-D2612FDF6D60}" type="presOf" srcId="{2B833733-419D-4BD3-BC49-7442A4E58C64}" destId="{67AF061A-6DC2-4A1B-A54D-F0BE801449B3}" srcOrd="0" destOrd="5" presId="urn:microsoft.com/office/officeart/2005/8/layout/venn1"/>
    <dgm:cxn modelId="{E64EBB22-797C-4D98-88EB-17AF89CCD69F}" type="presOf" srcId="{2B833733-419D-4BD3-BC49-7442A4E58C64}" destId="{07FE1098-973D-4D20-B193-EC9891BB8DA0}" srcOrd="1" destOrd="5" presId="urn:microsoft.com/office/officeart/2005/8/layout/venn1"/>
    <dgm:cxn modelId="{EC829814-9DF8-4773-A402-C08F1F53958B}" type="presOf" srcId="{924E3CDE-A173-4229-BF35-26679A23551C}" destId="{07FE1098-973D-4D20-B193-EC9891BB8DA0}" srcOrd="1" destOrd="3" presId="urn:microsoft.com/office/officeart/2005/8/layout/venn1"/>
    <dgm:cxn modelId="{5615F5E1-9AFF-416C-B45F-4AFF7747B959}" type="presOf" srcId="{20008327-C1A5-475E-8954-42BFE473F33A}" destId="{67AF061A-6DC2-4A1B-A54D-F0BE801449B3}" srcOrd="0" destOrd="6" presId="urn:microsoft.com/office/officeart/2005/8/layout/venn1"/>
    <dgm:cxn modelId="{ED495F5D-5738-4033-907B-0B79DCB147F2}" type="presOf" srcId="{E8155C19-208A-417F-9645-D70BBC6B40C4}" destId="{CAE20366-B9A1-4301-AD6A-143AD20FCC97}" srcOrd="0" destOrd="8" presId="urn:microsoft.com/office/officeart/2005/8/layout/venn1"/>
    <dgm:cxn modelId="{5291FA36-D1F0-4623-8CBD-96C09B77FD65}" srcId="{4B4C0FB8-5A48-4C9F-8DE9-FA5D85D5AC12}" destId="{63CE89B5-5DFD-4691-ACC5-42AE3D1B535E}" srcOrd="2" destOrd="0" parTransId="{F445DAD9-B6FE-4C35-A5F6-22EC61CB52A7}" sibTransId="{31C92142-8336-45D7-B867-F97487C7ADA5}"/>
    <dgm:cxn modelId="{750CB161-AEC0-4E10-A6F6-419E40D72CBA}" type="presOf" srcId="{26769A2F-3618-47DC-BAE3-73E5932F7DB4}" destId="{67AF061A-6DC2-4A1B-A54D-F0BE801449B3}" srcOrd="0" destOrd="4" presId="urn:microsoft.com/office/officeart/2005/8/layout/venn1"/>
    <dgm:cxn modelId="{03F4F5C6-52C2-4BD9-B6FB-129038A089C8}" srcId="{B64039C8-A469-4015-9B8E-7D1AD6F158E6}" destId="{95900841-DDFE-4124-B21A-986390A06927}" srcOrd="1" destOrd="0" parTransId="{DE8A1F19-4DA5-4318-B8C3-723FEF449DC4}" sibTransId="{5B3C56EF-D8AC-440E-B1B4-79198E35ACE4}"/>
    <dgm:cxn modelId="{C952A93A-E0C9-4FE7-81B3-EFB7E1C877EA}" srcId="{4B4C0FB8-5A48-4C9F-8DE9-FA5D85D5AC12}" destId="{7F02BB9F-450E-4E1D-8F2E-672885CB666A}" srcOrd="5" destOrd="0" parTransId="{17B35BA2-401D-49BE-BFD3-E937E95D7B27}" sibTransId="{F20066CA-C01C-4C2B-8249-3B590608EB46}"/>
    <dgm:cxn modelId="{2D85DEA7-F7E8-4EC4-A878-AFCECB545C7D}" type="presOf" srcId="{95900841-DDFE-4124-B21A-986390A06927}" destId="{07FE1098-973D-4D20-B193-EC9891BB8DA0}" srcOrd="1" destOrd="0" presId="urn:microsoft.com/office/officeart/2005/8/layout/venn1"/>
    <dgm:cxn modelId="{42E9484A-C29E-4328-883D-EA25C1D72FAA}" type="presOf" srcId="{95900841-DDFE-4124-B21A-986390A06927}" destId="{67AF061A-6DC2-4A1B-A54D-F0BE801449B3}" srcOrd="0" destOrd="0" presId="urn:microsoft.com/office/officeart/2005/8/layout/venn1"/>
    <dgm:cxn modelId="{5C136EA6-623E-49D5-AC30-56DDB72F661B}" srcId="{95900841-DDFE-4124-B21A-986390A06927}" destId="{676CFAA7-95E9-4422-A539-119C93CE72E3}" srcOrd="1" destOrd="0" parTransId="{90295803-FF08-4B3B-9603-749E9E45562B}" sibTransId="{5828EBCE-6F01-4A86-9E5A-3FB941A26342}"/>
    <dgm:cxn modelId="{5924E6D8-58BD-471F-B9DC-B776ACA4D207}" type="presOf" srcId="{1226A440-2DBD-437A-9046-AEDDE7209232}" destId="{CAE20366-B9A1-4301-AD6A-143AD20FCC97}" srcOrd="0" destOrd="1" presId="urn:microsoft.com/office/officeart/2005/8/layout/venn1"/>
    <dgm:cxn modelId="{1E184E5D-EE11-47A9-A9A6-AD90B414A32A}" type="presOf" srcId="{4B4C0FB8-5A48-4C9F-8DE9-FA5D85D5AC12}" destId="{20F1C542-032D-4BF9-9BFC-EF69AA5A47CC}" srcOrd="1" destOrd="0" presId="urn:microsoft.com/office/officeart/2005/8/layout/venn1"/>
    <dgm:cxn modelId="{B87B9E36-B8F0-4D80-A9DA-9D951CF9B444}" srcId="{4B4C0FB8-5A48-4C9F-8DE9-FA5D85D5AC12}" destId="{E8155C19-208A-417F-9645-D70BBC6B40C4}" srcOrd="7" destOrd="0" parTransId="{07231F38-BE7C-4737-BEAB-A1308E9792E4}" sibTransId="{8AFFF75B-DE8D-4B88-9F49-5D48D37425BE}"/>
    <dgm:cxn modelId="{ED9BD5E8-2BCB-499D-AAD8-B9E61ED78EC1}" type="presOf" srcId="{55F4BC65-8D57-440D-996A-4A8ACFBACEB4}" destId="{67AF061A-6DC2-4A1B-A54D-F0BE801449B3}" srcOrd="0" destOrd="1" presId="urn:microsoft.com/office/officeart/2005/8/layout/venn1"/>
    <dgm:cxn modelId="{5C918E6B-CD94-40D4-983B-04FF2590445D}" type="presOf" srcId="{A7BE2FDD-0CB8-4E99-A5A4-6B5A496B31A6}" destId="{CAE20366-B9A1-4301-AD6A-143AD20FCC97}" srcOrd="0" destOrd="2" presId="urn:microsoft.com/office/officeart/2005/8/layout/venn1"/>
    <dgm:cxn modelId="{45F60FDF-B3E6-4E5D-8A73-26D2B4CA11B5}" srcId="{B64039C8-A469-4015-9B8E-7D1AD6F158E6}" destId="{4B4C0FB8-5A48-4C9F-8DE9-FA5D85D5AC12}" srcOrd="0" destOrd="0" parTransId="{68685437-679D-4344-9471-7437FDA91E94}" sibTransId="{19C82E0D-3B35-403F-BF19-0558B719DA34}"/>
    <dgm:cxn modelId="{E5050CDF-D5E1-4987-939A-724A7EDCED17}" type="presOf" srcId="{A3C1EF58-DF68-4000-B3A9-2860EDAB2B86}" destId="{07FE1098-973D-4D20-B193-EC9891BB8DA0}" srcOrd="1" destOrd="8" presId="urn:microsoft.com/office/officeart/2005/8/layout/venn1"/>
    <dgm:cxn modelId="{96E5216F-D450-4E77-A746-3A9814E0417F}" type="presOf" srcId="{ABA42CB8-0BAA-4737-9630-0A29CD22C9AC}" destId="{07FE1098-973D-4D20-B193-EC9891BB8DA0}" srcOrd="1" destOrd="7" presId="urn:microsoft.com/office/officeart/2005/8/layout/venn1"/>
    <dgm:cxn modelId="{17B51A3C-0E9D-4C2C-8FFB-E6990C6E576B}" type="presOf" srcId="{E8155C19-208A-417F-9645-D70BBC6B40C4}" destId="{20F1C542-032D-4BF9-9BFC-EF69AA5A47CC}" srcOrd="1" destOrd="8" presId="urn:microsoft.com/office/officeart/2005/8/layout/venn1"/>
    <dgm:cxn modelId="{DC6430AB-1624-423C-8EB6-12EA1B507C33}" type="presOf" srcId="{ABA42CB8-0BAA-4737-9630-0A29CD22C9AC}" destId="{67AF061A-6DC2-4A1B-A54D-F0BE801449B3}" srcOrd="0" destOrd="7" presId="urn:microsoft.com/office/officeart/2005/8/layout/venn1"/>
    <dgm:cxn modelId="{2918D767-13C1-478D-B55C-0F208951656D}" srcId="{4B4C0FB8-5A48-4C9F-8DE9-FA5D85D5AC12}" destId="{A7BE2FDD-0CB8-4E99-A5A4-6B5A496B31A6}" srcOrd="1" destOrd="0" parTransId="{473C8D7F-9372-4071-A196-73B2F9483932}" sibTransId="{146C4688-2A34-43AA-9A61-F9DC443951E3}"/>
    <dgm:cxn modelId="{E9C8218A-6CFF-4483-95FE-4872908ABFBA}" type="presOf" srcId="{63CE89B5-5DFD-4691-ACC5-42AE3D1B535E}" destId="{20F1C542-032D-4BF9-9BFC-EF69AA5A47CC}" srcOrd="1" destOrd="3" presId="urn:microsoft.com/office/officeart/2005/8/layout/venn1"/>
    <dgm:cxn modelId="{A9EB5BC8-B4AC-4C3D-842E-78065423A763}" type="presOf" srcId="{924E3CDE-A173-4229-BF35-26679A23551C}" destId="{67AF061A-6DC2-4A1B-A54D-F0BE801449B3}" srcOrd="0" destOrd="3" presId="urn:microsoft.com/office/officeart/2005/8/layout/venn1"/>
    <dgm:cxn modelId="{C6A400CB-99B9-43CC-897E-24EDCABE53A8}" type="presOf" srcId="{7F02BB9F-450E-4E1D-8F2E-672885CB666A}" destId="{20F1C542-032D-4BF9-9BFC-EF69AA5A47CC}" srcOrd="1" destOrd="6" presId="urn:microsoft.com/office/officeart/2005/8/layout/venn1"/>
    <dgm:cxn modelId="{6EA16F50-068A-40B7-86AF-A2CF6ED8BA4D}" srcId="{95900841-DDFE-4124-B21A-986390A06927}" destId="{55F4BC65-8D57-440D-996A-4A8ACFBACEB4}" srcOrd="0" destOrd="0" parTransId="{124D7E8E-73DC-4A6D-9A58-82F200214CFC}" sibTransId="{ED69ABD3-44CA-4DAD-BD8E-D5A9C76E14AB}"/>
    <dgm:cxn modelId="{3A89CF52-36FB-4333-B59A-D73339632075}" type="presOf" srcId="{D1BB2753-1A22-40E6-A846-05622F5D9AE1}" destId="{07FE1098-973D-4D20-B193-EC9891BB8DA0}" srcOrd="1" destOrd="9" presId="urn:microsoft.com/office/officeart/2005/8/layout/venn1"/>
    <dgm:cxn modelId="{39FDC486-E956-4A85-A103-3F969669EFC0}" type="presOf" srcId="{D1BB2753-1A22-40E6-A846-05622F5D9AE1}" destId="{67AF061A-6DC2-4A1B-A54D-F0BE801449B3}" srcOrd="0" destOrd="9" presId="urn:microsoft.com/office/officeart/2005/8/layout/venn1"/>
    <dgm:cxn modelId="{59B49509-338C-4A47-A0CD-DACFC0B0B8A4}" type="presOf" srcId="{A3C1EF58-DF68-4000-B3A9-2860EDAB2B86}" destId="{67AF061A-6DC2-4A1B-A54D-F0BE801449B3}" srcOrd="0" destOrd="8" presId="urn:microsoft.com/office/officeart/2005/8/layout/venn1"/>
    <dgm:cxn modelId="{3F9B6814-39A1-471E-8B8A-448437564944}" srcId="{4B4C0FB8-5A48-4C9F-8DE9-FA5D85D5AC12}" destId="{29F703E7-56E8-4A8A-B499-65E2608B9809}" srcOrd="3" destOrd="0" parTransId="{9DCF8386-C22F-4BE7-ACAF-AB33324F3829}" sibTransId="{4443414F-440F-46E9-BA92-78DF3AC1C645}"/>
    <dgm:cxn modelId="{D75AC463-566F-4C00-9120-97DE5C7B32C1}" srcId="{95900841-DDFE-4124-B21A-986390A06927}" destId="{26769A2F-3618-47DC-BAE3-73E5932F7DB4}" srcOrd="3" destOrd="0" parTransId="{E1CD7F50-0146-4150-81E6-B331D1AAC01B}" sibTransId="{A54BAC0D-0E55-4AF4-A874-FE73302A12F2}"/>
    <dgm:cxn modelId="{2525F661-4C25-485A-A274-308840F469DC}" type="presOf" srcId="{29F703E7-56E8-4A8A-B499-65E2608B9809}" destId="{20F1C542-032D-4BF9-9BFC-EF69AA5A47CC}" srcOrd="1" destOrd="4" presId="urn:microsoft.com/office/officeart/2005/8/layout/venn1"/>
    <dgm:cxn modelId="{1B46947B-9D68-4082-BF4A-039051DB0BBE}" type="presOf" srcId="{20008327-C1A5-475E-8954-42BFE473F33A}" destId="{07FE1098-973D-4D20-B193-EC9891BB8DA0}" srcOrd="1" destOrd="6" presId="urn:microsoft.com/office/officeart/2005/8/layout/venn1"/>
    <dgm:cxn modelId="{29011E99-DE67-4F19-B2A9-2DC2A8BF3737}" type="presOf" srcId="{1226A440-2DBD-437A-9046-AEDDE7209232}" destId="{20F1C542-032D-4BF9-9BFC-EF69AA5A47CC}" srcOrd="1" destOrd="1" presId="urn:microsoft.com/office/officeart/2005/8/layout/venn1"/>
    <dgm:cxn modelId="{99DBEB64-FDC4-48B2-9094-0B1A299D86B8}" type="presOf" srcId="{CDE7B8C1-5A9C-4E44-811C-EC3818CBA5D2}" destId="{20F1C542-032D-4BF9-9BFC-EF69AA5A47CC}" srcOrd="1" destOrd="5" presId="urn:microsoft.com/office/officeart/2005/8/layout/venn1"/>
    <dgm:cxn modelId="{FE542C2F-204F-4E31-BE29-F7F94AAE9A1B}" srcId="{4B4C0FB8-5A48-4C9F-8DE9-FA5D85D5AC12}" destId="{CDE7B8C1-5A9C-4E44-811C-EC3818CBA5D2}" srcOrd="4" destOrd="0" parTransId="{D567B04C-2678-4A8D-BA3F-39D27D0A2236}" sibTransId="{6F9D3262-B098-49F5-8391-32CE23B913D6}"/>
    <dgm:cxn modelId="{E1740973-40AB-4561-929A-2DD8AB67D35C}" type="presOf" srcId="{4B4C0FB8-5A48-4C9F-8DE9-FA5D85D5AC12}" destId="{CAE20366-B9A1-4301-AD6A-143AD20FCC97}" srcOrd="0" destOrd="0" presId="urn:microsoft.com/office/officeart/2005/8/layout/venn1"/>
    <dgm:cxn modelId="{34972991-41CA-4674-AA66-AFD69B3A5E48}" type="presOf" srcId="{7F02BB9F-450E-4E1D-8F2E-672885CB666A}" destId="{CAE20366-B9A1-4301-AD6A-143AD20FCC97}" srcOrd="0" destOrd="6" presId="urn:microsoft.com/office/officeart/2005/8/layout/venn1"/>
    <dgm:cxn modelId="{BF12EFD3-DB7C-4AC3-B3D6-AD988BD8617E}" srcId="{95900841-DDFE-4124-B21A-986390A06927}" destId="{924E3CDE-A173-4229-BF35-26679A23551C}" srcOrd="2" destOrd="0" parTransId="{C1FA914E-12AE-4613-98AA-24BAC49390E7}" sibTransId="{A1407A5C-CF5E-469B-9DCC-7337D401702B}"/>
    <dgm:cxn modelId="{57D93EF4-E5B6-4EC8-864A-DA1B7564E2E4}" srcId="{95900841-DDFE-4124-B21A-986390A06927}" destId="{2B833733-419D-4BD3-BC49-7442A4E58C64}" srcOrd="4" destOrd="0" parTransId="{1DA8FAC4-7B0C-45CB-8009-512FBEB62FF9}" sibTransId="{1C90439E-BC35-4EBE-A73B-722DC51B4AB6}"/>
    <dgm:cxn modelId="{C8D01962-6EDB-4A8C-94E5-E74F21CED380}" srcId="{4B4C0FB8-5A48-4C9F-8DE9-FA5D85D5AC12}" destId="{1226A440-2DBD-437A-9046-AEDDE7209232}" srcOrd="0" destOrd="0" parTransId="{970B4739-60B6-4AF7-AD66-ECBDDFF6C2BA}" sibTransId="{8FA64FDE-0606-49D3-847D-3F0C6E8B771C}"/>
    <dgm:cxn modelId="{E2722D68-57F1-4A4E-9C46-E70DF7BCD952}" srcId="{95900841-DDFE-4124-B21A-986390A06927}" destId="{ABA42CB8-0BAA-4737-9630-0A29CD22C9AC}" srcOrd="6" destOrd="0" parTransId="{9F3CB061-FA8D-4CE4-B79C-700973E8FB31}" sibTransId="{2E452F54-C0B6-4D8E-A343-5A3F1B7B4C95}"/>
    <dgm:cxn modelId="{AE3BC283-CD91-4177-9980-8C157C4F8608}" type="presParOf" srcId="{C5AB1BAD-A45B-4F55-84AC-683ECA33BD49}" destId="{CAE20366-B9A1-4301-AD6A-143AD20FCC97}" srcOrd="0" destOrd="0" presId="urn:microsoft.com/office/officeart/2005/8/layout/venn1"/>
    <dgm:cxn modelId="{99C82959-73EC-4A3A-9BFD-3F093A8F0E88}" type="presParOf" srcId="{C5AB1BAD-A45B-4F55-84AC-683ECA33BD49}" destId="{20F1C542-032D-4BF9-9BFC-EF69AA5A47CC}" srcOrd="1" destOrd="0" presId="urn:microsoft.com/office/officeart/2005/8/layout/venn1"/>
    <dgm:cxn modelId="{DB2E8407-5489-4DEB-BD39-B0D56474E303}" type="presParOf" srcId="{C5AB1BAD-A45B-4F55-84AC-683ECA33BD49}" destId="{67AF061A-6DC2-4A1B-A54D-F0BE801449B3}" srcOrd="2" destOrd="0" presId="urn:microsoft.com/office/officeart/2005/8/layout/venn1"/>
    <dgm:cxn modelId="{E44CC713-D60D-4DEF-84A6-CBF290D9D952}" type="presParOf" srcId="{C5AB1BAD-A45B-4F55-84AC-683ECA33BD49}" destId="{07FE1098-973D-4D20-B193-EC9891BB8DA0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E20366-B9A1-4301-AD6A-143AD20FCC97}">
      <dsp:nvSpPr>
        <dsp:cNvPr id="0" name=""/>
        <dsp:cNvSpPr/>
      </dsp:nvSpPr>
      <dsp:spPr>
        <a:xfrm>
          <a:off x="-5923" y="2484"/>
          <a:ext cx="4937755" cy="4948031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>
            <a:solidFill>
              <a:schemeClr val="bg1"/>
            </a:solidFill>
          </a:endParaRPr>
        </a:p>
        <a:p>
          <a:pPr marL="109538" lvl="1" indent="-109538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solidFill>
                <a:schemeClr val="bg1"/>
              </a:solidFill>
            </a:rPr>
            <a:t>Not enough white   space</a:t>
          </a:r>
          <a:endParaRPr lang="en-US" sz="2000" kern="1200" dirty="0">
            <a:solidFill>
              <a:schemeClr val="bg1"/>
            </a:solidFill>
          </a:endParaRPr>
        </a:p>
        <a:p>
          <a:pPr marL="109538" lvl="1" indent="-109538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solidFill>
              <a:schemeClr val="bg1"/>
            </a:solidFill>
          </a:endParaRPr>
        </a:p>
        <a:p>
          <a:pPr marL="109538" lvl="1" indent="-109538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solidFill>
                <a:schemeClr val="bg1"/>
              </a:solidFill>
            </a:rPr>
            <a:t>Using hard to                                    read fonts</a:t>
          </a:r>
          <a:endParaRPr lang="en-US" sz="2000" kern="1200" dirty="0">
            <a:solidFill>
              <a:schemeClr val="bg1"/>
            </a:solidFill>
          </a:endParaRPr>
        </a:p>
        <a:p>
          <a:pPr marL="109538" lvl="1" indent="-109538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solidFill>
              <a:schemeClr val="bg1"/>
            </a:solidFill>
          </a:endParaRPr>
        </a:p>
        <a:p>
          <a:pPr marL="109538" lvl="1" indent="-109538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solidFill>
                <a:schemeClr val="bg1"/>
              </a:solidFill>
            </a:rPr>
            <a:t>Too many               bullet points</a:t>
          </a:r>
          <a:endParaRPr lang="en-US" sz="2000" kern="1200" dirty="0">
            <a:solidFill>
              <a:schemeClr val="bg1"/>
            </a:solidFill>
          </a:endParaRPr>
        </a:p>
        <a:p>
          <a:pPr marL="109538" lvl="1" indent="-109538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solidFill>
              <a:schemeClr val="bg1"/>
            </a:solidFill>
          </a:endParaRPr>
        </a:p>
        <a:p>
          <a:pPr marL="109538" lvl="1" indent="-109538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solidFill>
                <a:schemeClr val="bg1"/>
              </a:solidFill>
            </a:rPr>
            <a:t>Too much            underlining or use        of bold fonts</a:t>
          </a:r>
          <a:endParaRPr lang="en-US" sz="2000" kern="1200" dirty="0">
            <a:solidFill>
              <a:schemeClr val="bg1"/>
            </a:solidFill>
          </a:endParaRP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solidFill>
              <a:schemeClr val="bg1"/>
            </a:solidFill>
          </a:endParaRPr>
        </a:p>
      </dsp:txBody>
      <dsp:txXfrm>
        <a:off x="683582" y="585963"/>
        <a:ext cx="2846993" cy="3781073"/>
      </dsp:txXfrm>
    </dsp:sp>
    <dsp:sp modelId="{67AF061A-6DC2-4A1B-A54D-F0BE801449B3}">
      <dsp:nvSpPr>
        <dsp:cNvPr id="0" name=""/>
        <dsp:cNvSpPr/>
      </dsp:nvSpPr>
      <dsp:spPr>
        <a:xfrm>
          <a:off x="2802887" y="-5"/>
          <a:ext cx="4961460" cy="495301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 </a:t>
          </a:r>
          <a:endParaRPr lang="en-US" sz="2000" kern="1200" dirty="0">
            <a:solidFill>
              <a:schemeClr val="bg1"/>
            </a:solidFill>
          </a:endParaRPr>
        </a:p>
        <a:p>
          <a:pPr marL="1092200" lvl="1" indent="-341313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solidFill>
              <a:schemeClr val="bg1"/>
            </a:solidFill>
          </a:endParaRPr>
        </a:p>
        <a:p>
          <a:pPr marL="1092200" lvl="1" indent="-341313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solidFill>
                <a:schemeClr val="bg1"/>
              </a:solidFill>
            </a:rPr>
            <a:t>Speaking too quickly</a:t>
          </a:r>
          <a:endParaRPr lang="en-US" sz="2000" kern="1200" dirty="0">
            <a:solidFill>
              <a:schemeClr val="bg1"/>
            </a:solidFill>
          </a:endParaRPr>
        </a:p>
        <a:p>
          <a:pPr marL="1092200" lvl="1" indent="-341313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solidFill>
              <a:schemeClr val="bg1"/>
            </a:solidFill>
          </a:endParaRPr>
        </a:p>
        <a:p>
          <a:pPr marL="1092200" lvl="1" indent="-341313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solidFill>
                <a:schemeClr val="bg1"/>
              </a:solidFill>
            </a:rPr>
            <a:t>Patient might not know what to ask</a:t>
          </a:r>
          <a:endParaRPr lang="en-US" sz="2000" kern="1200" dirty="0">
            <a:solidFill>
              <a:schemeClr val="bg1"/>
            </a:solidFill>
          </a:endParaRPr>
        </a:p>
        <a:p>
          <a:pPr marL="1092200" lvl="1" indent="-341313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solidFill>
              <a:schemeClr val="bg1"/>
            </a:solidFill>
          </a:endParaRPr>
        </a:p>
        <a:p>
          <a:pPr marL="1092200" lvl="1" indent="-341313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solidFill>
                <a:schemeClr val="bg1"/>
              </a:solidFill>
            </a:rPr>
            <a:t>Uncomfortable environment</a:t>
          </a:r>
          <a:endParaRPr lang="en-US" sz="2000" kern="1200" dirty="0">
            <a:solidFill>
              <a:schemeClr val="bg1"/>
            </a:solidFill>
          </a:endParaRPr>
        </a:p>
        <a:p>
          <a:pPr marL="1092200" lvl="1" indent="-341313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solidFill>
              <a:schemeClr val="bg1"/>
            </a:solidFill>
          </a:endParaRPr>
        </a:p>
        <a:p>
          <a:pPr marL="1092200" lvl="1" indent="-341313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solidFill>
                <a:schemeClr val="bg1"/>
              </a:solidFill>
            </a:rPr>
            <a:t>Forgetting the ‘Teach Back Method’</a:t>
          </a:r>
          <a:endParaRPr lang="en-US" sz="2000" kern="1200" dirty="0">
            <a:solidFill>
              <a:schemeClr val="bg1"/>
            </a:solidFill>
          </a:endParaRPr>
        </a:p>
        <a:p>
          <a:pPr marL="463550" lvl="1" indent="-122238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solidFill>
              <a:schemeClr val="bg1"/>
            </a:solidFill>
          </a:endParaRPr>
        </a:p>
      </dsp:txBody>
      <dsp:txXfrm>
        <a:off x="4210869" y="584061"/>
        <a:ext cx="2860661" cy="37848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620ED-D0C5-47C7-9046-106370817E11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AC5BB-D903-40B1-948E-7F4F81F0B2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1444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will be discussing mistakes that HCPs make, will you also be discussing how to improve these mistakes?  I would say identifying mistakes AND offering solutions/steps to fix these mistakes would be the learning objective - but you can probably just speak to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AC5BB-D903-40B1-948E-7F4F81F0B24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AC5BB-D903-40B1-948E-7F4F81F0B24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 smtClean="0"/>
              <a:t>A college graduate with a degree in physics does not understand that taking multiple over-the-counter medications at the same time can be harmful  versus </a:t>
            </a:r>
            <a:endParaRPr lang="en-US" sz="2000" dirty="0" smtClean="0"/>
          </a:p>
          <a:p>
            <a:pPr lvl="1"/>
            <a:r>
              <a:rPr lang="en-US" sz="2400" dirty="0" smtClean="0"/>
              <a:t>A single mother with less than a 6th grade education understands how to manage her daughter's diabetes and ask specific questions about her most recent blood sugar tests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AC5BB-D903-40B1-948E-7F4F81F0B24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Ask</a:t>
            </a:r>
            <a:r>
              <a:rPr lang="en-US" baseline="0" dirty="0" smtClean="0"/>
              <a:t> Me 3</a:t>
            </a:r>
          </a:p>
          <a:p>
            <a:r>
              <a:rPr lang="en-US" baseline="0" dirty="0" smtClean="0"/>
              <a:t>Script your future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AC5BB-D903-40B1-948E-7F4F81F0B24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AC5BB-D903-40B1-948E-7F4F81F0B24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Sick patients want easiest information to understand regardless of health literacy</a:t>
            </a:r>
          </a:p>
          <a:p>
            <a:endParaRPr lang="en-US" baseline="0" dirty="0" smtClean="0"/>
          </a:p>
          <a:p>
            <a:r>
              <a:rPr lang="en-US" baseline="0" dirty="0" smtClean="0"/>
              <a:t>10- Newest vital sign campaign by Pfizer (ice cream label)… takes less than 3 min </a:t>
            </a:r>
            <a:r>
              <a:rPr lang="en-US" baseline="0" smtClean="0"/>
              <a:t>to complete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AC5BB-D903-40B1-948E-7F4F81F0B24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Helen </a:t>
            </a:r>
            <a:r>
              <a:rPr lang="en-US" dirty="0" err="1" smtClean="0"/>
              <a:t>osborne</a:t>
            </a:r>
            <a:r>
              <a:rPr lang="en-US" baseline="0" dirty="0" smtClean="0"/>
              <a:t> is who??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Ask me 3</a:t>
            </a:r>
          </a:p>
          <a:p>
            <a:endParaRPr lang="en-US" baseline="0" dirty="0" smtClean="0"/>
          </a:p>
          <a:p>
            <a:r>
              <a:rPr lang="en-US" baseline="0" dirty="0" smtClean="0"/>
              <a:t>Script your future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Newest vital sign</a:t>
            </a:r>
          </a:p>
          <a:p>
            <a:endParaRPr lang="en-US" baseline="0" dirty="0" smtClean="0"/>
          </a:p>
          <a:p>
            <a:pPr marL="228600" indent="-228600">
              <a:buAutoNum type="arabicParenR"/>
            </a:pPr>
            <a:r>
              <a:rPr lang="en-US" baseline="0" dirty="0" smtClean="0"/>
              <a:t>Pros and cons (rewording) assessing health literacy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Tools when creating pieces</a:t>
            </a:r>
          </a:p>
          <a:p>
            <a:pPr marL="228600" indent="-228600">
              <a:buAutoNum type="arabi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AC5BB-D903-40B1-948E-7F4F81F0B24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AC5BB-D903-40B1-948E-7F4F81F0B24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AC5BB-D903-40B1-948E-7F4F81F0B24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3475" y="6096000"/>
            <a:ext cx="96837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0" y="-76200"/>
            <a:ext cx="9144000" cy="2590800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609600" y="6172200"/>
            <a:ext cx="4664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>
                <a:latin typeface="Arial Bold" charset="0"/>
              </a:rPr>
              <a:t>Boston University</a:t>
            </a:r>
            <a:r>
              <a:rPr lang="en-US" sz="1200"/>
              <a:t> School of Public Health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706688"/>
            <a:ext cx="7772400" cy="1752600"/>
          </a:xfrm>
        </p:spPr>
        <p:txBody>
          <a:bodyPr/>
          <a:lstStyle>
            <a:lvl1pPr marL="0" indent="0">
              <a:buFont typeface="Wingdings" charset="2"/>
              <a:buNone/>
              <a:defRPr sz="1800">
                <a:solidFill>
                  <a:srgbClr val="CCCCCC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709613"/>
            <a:ext cx="7772400" cy="1676400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A82F3-EB71-4EC9-B347-4D11CD1787CE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E633B-AD74-441C-96A9-68ACCCE15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A82F3-EB71-4EC9-B347-4D11CD1787CE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E633B-AD74-441C-96A9-68ACCCE15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A82F3-EB71-4EC9-B347-4D11CD1787CE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E633B-AD74-441C-96A9-68ACCCE15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A82F3-EB71-4EC9-B347-4D11CD1787CE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E633B-AD74-441C-96A9-68ACCCE15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A82F3-EB71-4EC9-B347-4D11CD1787CE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E633B-AD74-441C-96A9-68ACCCE15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A82F3-EB71-4EC9-B347-4D11CD1787CE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E633B-AD74-441C-96A9-68ACCCE15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A82F3-EB71-4EC9-B347-4D11CD1787CE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E633B-AD74-441C-96A9-68ACCCE15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A82F3-EB71-4EC9-B347-4D11CD1787CE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E633B-AD74-441C-96A9-68ACCCE15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A82F3-EB71-4EC9-B347-4D11CD1787CE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E633B-AD74-441C-96A9-68ACCCE15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A82F3-EB71-4EC9-B347-4D11CD1787CE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E633B-AD74-441C-96A9-68ACCCE15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5475" y="0"/>
            <a:ext cx="510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Boston University</a:t>
            </a:r>
            <a:r>
              <a:rPr lang="en-US" sz="1200">
                <a:solidFill>
                  <a:schemeClr val="bg1"/>
                </a:solidFill>
              </a:rPr>
              <a:t> Slideshow Title Goes Here</a:t>
            </a:r>
          </a:p>
        </p:txBody>
      </p:sp>
      <p:pic>
        <p:nvPicPr>
          <p:cNvPr id="1031" name="Picture 2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83475" y="6096000"/>
            <a:ext cx="96837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23100" y="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CCCC"/>
                </a:solidFill>
              </a:defRPr>
            </a:lvl1pPr>
          </a:lstStyle>
          <a:p>
            <a:fld id="{188A82F3-EB71-4EC9-B347-4D11CD1787CE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609600" y="6172200"/>
            <a:ext cx="4664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>
                <a:latin typeface="Arial Bold" charset="0"/>
              </a:rPr>
              <a:t>Boston University</a:t>
            </a:r>
            <a:r>
              <a:rPr lang="en-US" sz="1200"/>
              <a:t> School of Public Health</a:t>
            </a: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9925" y="0"/>
            <a:ext cx="854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CCCCCC"/>
                </a:solidFill>
              </a:defRPr>
            </a:lvl1pPr>
          </a:lstStyle>
          <a:p>
            <a:fld id="{217E633B-AD74-441C-96A9-68ACCCE153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51" name="Line 27"/>
          <p:cNvSpPr>
            <a:spLocks noChangeShapeType="1"/>
          </p:cNvSpPr>
          <p:nvPr/>
        </p:nvSpPr>
        <p:spPr bwMode="auto">
          <a:xfrm>
            <a:off x="8189913" y="76200"/>
            <a:ext cx="1587" cy="152400"/>
          </a:xfrm>
          <a:prstGeom prst="line">
            <a:avLst/>
          </a:prstGeom>
          <a:noFill/>
          <a:ln w="12700">
            <a:solidFill>
              <a:srgbClr val="4D4D4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-128"/>
          <a:cs typeface="Osaka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Wingdings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Wingdings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iptyourfuture.org/hcp/index.php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667000"/>
            <a:ext cx="7086600" cy="7620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Catherine </a:t>
            </a:r>
            <a:r>
              <a:rPr lang="en-US" sz="2000" dirty="0" smtClean="0">
                <a:solidFill>
                  <a:schemeClr val="tx1"/>
                </a:solidFill>
              </a:rPr>
              <a:t>R. Taylor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PharmD</a:t>
            </a:r>
            <a:r>
              <a:rPr lang="en-US" sz="2000" dirty="0" smtClean="0">
                <a:solidFill>
                  <a:schemeClr val="tx1"/>
                </a:solidFill>
              </a:rPr>
              <a:t>, MPH Candidate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Boston University School of Public Health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7696200" cy="1219200"/>
          </a:xfrm>
        </p:spPr>
        <p:txBody>
          <a:bodyPr>
            <a:noAutofit/>
          </a:bodyPr>
          <a:lstStyle/>
          <a:p>
            <a:r>
              <a:rPr lang="en-US" sz="2600" dirty="0" smtClean="0"/>
              <a:t>Pharmacists as Patient-Centered Professionals: Collaborating to Ensure High </a:t>
            </a:r>
            <a:r>
              <a:rPr lang="en-US" sz="2600" dirty="0" smtClean="0"/>
              <a:t>Quality </a:t>
            </a:r>
            <a:br>
              <a:rPr lang="en-US" sz="2600" dirty="0" smtClean="0"/>
            </a:br>
            <a:r>
              <a:rPr lang="en-US" sz="2600" dirty="0" smtClean="0"/>
              <a:t>and </a:t>
            </a:r>
            <a:r>
              <a:rPr lang="en-US" sz="2600" dirty="0" smtClean="0"/>
              <a:t>Effective Patient Communication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Presenter Disclosures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latin typeface="Arial" charset="0"/>
              </a:rPr>
              <a:t>Catherine R. Taylor</a:t>
            </a:r>
          </a:p>
          <a:p>
            <a:pPr>
              <a:buNone/>
            </a:pPr>
            <a:endParaRPr lang="en-US" b="1" dirty="0" smtClean="0">
              <a:latin typeface="Arial" charset="0"/>
            </a:endParaRPr>
          </a:p>
          <a:p>
            <a:pPr>
              <a:buNone/>
            </a:pPr>
            <a:r>
              <a:rPr lang="en-US" b="1" dirty="0" smtClean="0">
                <a:latin typeface="Arial" charset="0"/>
              </a:rPr>
              <a:t>(1)The </a:t>
            </a:r>
            <a:r>
              <a:rPr lang="en-US" b="1" dirty="0" smtClean="0">
                <a:latin typeface="Arial" charset="0"/>
              </a:rPr>
              <a:t>following personal financial relationships with commercial interests relevant to this presentation existed during the past 12 months</a:t>
            </a:r>
            <a:r>
              <a:rPr lang="en-US" b="1" dirty="0" smtClean="0">
                <a:latin typeface="Arial" charset="0"/>
              </a:rPr>
              <a:t>:</a:t>
            </a:r>
          </a:p>
          <a:p>
            <a:pPr>
              <a:buNone/>
            </a:pPr>
            <a:endParaRPr lang="en-US" dirty="0" smtClean="0">
              <a:solidFill>
                <a:schemeClr val="folHlink"/>
              </a:solidFill>
            </a:endParaRPr>
          </a:p>
          <a:p>
            <a:pPr algn="ctr">
              <a:buNone/>
            </a:pPr>
            <a:r>
              <a:rPr lang="en-US" sz="2600" dirty="0" smtClean="0"/>
              <a:t>No </a:t>
            </a:r>
            <a:r>
              <a:rPr lang="en-US" sz="2600" dirty="0" smtClean="0"/>
              <a:t>relationships to </a:t>
            </a:r>
            <a:r>
              <a:rPr lang="en-US" sz="2600" dirty="0" smtClean="0"/>
              <a:t>disclose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fontScale="92500" lnSpcReduction="10000"/>
          </a:bodyPr>
          <a:lstStyle/>
          <a:p>
            <a:pPr lvl="0"/>
            <a:endParaRPr lang="en-US" sz="1500" dirty="0" smtClean="0"/>
          </a:p>
          <a:p>
            <a:pPr lvl="0"/>
            <a:r>
              <a:rPr lang="en-US" dirty="0" smtClean="0"/>
              <a:t>Explain the unique contributions pharmacists can make to the creation of high-quality patient education pieces. </a:t>
            </a:r>
          </a:p>
          <a:p>
            <a:pPr lvl="0">
              <a:buNone/>
            </a:pP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Discuss frequent mistakes pharmacists and other health care professionals make when communicating with their patient population via verbal and written material.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Compare written pieces of patient education for readability, understanding, appropriate format, and other key aspects of high-quality patient education pieces.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Identify appropriate resources available to healthcare and public health professionals when creating patient education pieces.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Health Literacy: Why Does It Matter?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00600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C00000"/>
              </a:buClr>
            </a:pPr>
            <a:endParaRPr lang="en-US" sz="1500" dirty="0" smtClean="0"/>
          </a:p>
          <a:p>
            <a:pPr>
              <a:buClr>
                <a:srgbClr val="C00000"/>
              </a:buClr>
            </a:pPr>
            <a:r>
              <a:rPr lang="en-US" dirty="0" smtClean="0"/>
              <a:t>Health literacy is a patient’s ability to obtain, process, and understand basic health information and services needed to make appropriate health decisions</a:t>
            </a:r>
            <a:r>
              <a:rPr lang="en-US" baseline="30000" dirty="0" smtClean="0"/>
              <a:t>1</a:t>
            </a:r>
            <a:r>
              <a:rPr lang="en-US" dirty="0" smtClean="0"/>
              <a:t> </a:t>
            </a:r>
          </a:p>
          <a:p>
            <a:pPr>
              <a:buClr>
                <a:srgbClr val="C00000"/>
              </a:buClr>
            </a:pPr>
            <a:endParaRPr lang="en-US" dirty="0" smtClean="0"/>
          </a:p>
          <a:p>
            <a:pPr>
              <a:buClr>
                <a:srgbClr val="C00000"/>
              </a:buClr>
            </a:pPr>
            <a:r>
              <a:rPr lang="en-US" dirty="0" smtClean="0"/>
              <a:t>Poor literacy is a “stronger predictor of a person’s health than age, income, employment status, education level, and race”</a:t>
            </a:r>
            <a:r>
              <a:rPr lang="en-US" baseline="30000" dirty="0" smtClean="0"/>
              <a:t>2</a:t>
            </a:r>
          </a:p>
          <a:p>
            <a:pPr>
              <a:buClr>
                <a:srgbClr val="C00000"/>
              </a:buClr>
            </a:pPr>
            <a:endParaRPr lang="en-US" baseline="30000" dirty="0" smtClean="0"/>
          </a:p>
          <a:p>
            <a:pPr>
              <a:buClr>
                <a:srgbClr val="C00000"/>
              </a:buClr>
            </a:pPr>
            <a:r>
              <a:rPr lang="en-US" dirty="0" smtClean="0"/>
              <a:t>9 out of 10 adults cannot use the health information provided to them in healthcare facilities, retail outlets, media and communities</a:t>
            </a:r>
            <a:r>
              <a:rPr lang="en-US" baseline="30000" dirty="0" smtClean="0"/>
              <a:t>3</a:t>
            </a:r>
          </a:p>
          <a:p>
            <a:pPr>
              <a:buClr>
                <a:srgbClr val="C00000"/>
              </a:buClr>
            </a:pPr>
            <a:endParaRPr lang="en-US" baseline="30000" dirty="0" smtClean="0"/>
          </a:p>
          <a:p>
            <a:pPr>
              <a:buClr>
                <a:srgbClr val="C00000"/>
              </a:buClr>
            </a:pPr>
            <a:r>
              <a:rPr lang="en-US" dirty="0" smtClean="0"/>
              <a:t>300 studies over 30 years: The reading level of health related materials exceed that of an average high school graduate</a:t>
            </a:r>
            <a:r>
              <a:rPr lang="en-US" baseline="30000" dirty="0" smtClean="0"/>
              <a:t>4</a:t>
            </a:r>
          </a:p>
          <a:p>
            <a:pPr>
              <a:buClr>
                <a:srgbClr val="C00000"/>
              </a:buClr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28600" y="6477000"/>
            <a:ext cx="8534400" cy="457200"/>
          </a:xfrm>
        </p:spPr>
        <p:txBody>
          <a:bodyPr/>
          <a:lstStyle/>
          <a:p>
            <a:pPr marL="228600" indent="-228600" algn="l">
              <a:buAutoNum type="arabicPeriod"/>
            </a:pPr>
            <a:r>
              <a:rPr lang="en-US" sz="800" dirty="0" smtClean="0">
                <a:solidFill>
                  <a:schemeClr val="tx1"/>
                </a:solidFill>
              </a:rPr>
              <a:t>American Medical Association</a:t>
            </a:r>
          </a:p>
          <a:p>
            <a:pPr marL="228600" indent="-228600" algn="l">
              <a:buAutoNum type="arabicPeriod"/>
            </a:pPr>
            <a:r>
              <a:rPr lang="en-US" sz="800" dirty="0" smtClean="0">
                <a:solidFill>
                  <a:schemeClr val="tx1"/>
                </a:solidFill>
              </a:rPr>
              <a:t>American Medical Association. JAMA 1999;281(6):552-7</a:t>
            </a:r>
          </a:p>
          <a:p>
            <a:pPr marL="228600" indent="-228600" algn="l">
              <a:buAutoNum type="arabicPeriod"/>
            </a:pPr>
            <a:endParaRPr lang="en-US" sz="600" dirty="0" smtClean="0">
              <a:solidFill>
                <a:schemeClr val="tx1"/>
              </a:solidFill>
            </a:endParaRPr>
          </a:p>
          <a:p>
            <a:endParaRPr lang="en-US" sz="6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6425625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3"/>
            </a:pPr>
            <a:r>
              <a:rPr lang="en-US" sz="800" dirty="0" smtClean="0"/>
              <a:t>Centers for Disease Control and Prevention</a:t>
            </a:r>
          </a:p>
          <a:p>
            <a:pPr marL="228600" indent="-228600">
              <a:buAutoNum type="arabicPeriod" startAt="3"/>
            </a:pPr>
            <a:r>
              <a:rPr lang="en-US" sz="800" dirty="0" smtClean="0"/>
              <a:t>Nielsen-</a:t>
            </a:r>
            <a:r>
              <a:rPr lang="en-US" sz="800" dirty="0" err="1" smtClean="0"/>
              <a:t>Bohlman</a:t>
            </a:r>
            <a:r>
              <a:rPr lang="en-US" sz="800" dirty="0" smtClean="0"/>
              <a:t> L, et al. Health literacy: a prescription to end confusion free executive summary.</a:t>
            </a:r>
          </a:p>
          <a:p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What Does High Quality Really Mean?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8153400" cy="5181600"/>
          </a:xfrm>
        </p:spPr>
        <p:txBody>
          <a:bodyPr>
            <a:normAutofit fontScale="92500" lnSpcReduction="20000"/>
          </a:bodyPr>
          <a:lstStyle/>
          <a:p>
            <a:endParaRPr lang="en-US" sz="1400" dirty="0" smtClean="0"/>
          </a:p>
          <a:p>
            <a:r>
              <a:rPr lang="en-US" dirty="0" smtClean="0"/>
              <a:t>Both appropriate written and verbal presentation is key</a:t>
            </a:r>
          </a:p>
          <a:p>
            <a:pPr marL="548640" lvl="2">
              <a:spcBef>
                <a:spcPts val="600"/>
              </a:spcBef>
              <a:buClr>
                <a:srgbClr val="C00000"/>
              </a:buClr>
            </a:pPr>
            <a:r>
              <a:rPr lang="en-US" sz="2300" dirty="0" smtClean="0">
                <a:solidFill>
                  <a:schemeClr val="tx2"/>
                </a:solidFill>
              </a:rPr>
              <a:t>A mother pours a drug into her baby's ear, when it should have been given by mouth, leading to a perforated eardrum because the prescription label did not include “by mouth” in the directions</a:t>
            </a:r>
            <a:r>
              <a:rPr lang="en-US" sz="2300" baseline="30000" dirty="0" smtClean="0">
                <a:solidFill>
                  <a:schemeClr val="tx2"/>
                </a:solidFill>
              </a:rPr>
              <a:t>5</a:t>
            </a:r>
          </a:p>
          <a:p>
            <a:pPr marL="548640" lvl="2">
              <a:spcBef>
                <a:spcPts val="600"/>
              </a:spcBef>
              <a:buClr>
                <a:schemeClr val="accent1"/>
              </a:buClr>
            </a:pPr>
            <a:endParaRPr lang="en-US" sz="2300" baseline="30000" dirty="0" smtClean="0"/>
          </a:p>
          <a:p>
            <a:r>
              <a:rPr lang="en-US" dirty="0" smtClean="0"/>
              <a:t>Education level ≠ health literacy level</a:t>
            </a:r>
            <a:r>
              <a:rPr lang="en-US" baseline="30000" dirty="0" smtClean="0"/>
              <a:t>6</a:t>
            </a:r>
          </a:p>
          <a:p>
            <a:endParaRPr lang="en-US" baseline="30000" dirty="0" smtClean="0"/>
          </a:p>
          <a:p>
            <a:r>
              <a:rPr lang="en-US" dirty="0" smtClean="0"/>
              <a:t>CDC recommendations for quality communication</a:t>
            </a:r>
            <a:r>
              <a:rPr lang="en-US" baseline="30000" dirty="0" smtClean="0"/>
              <a:t>7</a:t>
            </a:r>
          </a:p>
          <a:p>
            <a:pPr lvl="1"/>
            <a:r>
              <a:rPr lang="en-US" dirty="0" smtClean="0"/>
              <a:t>Keep your message clear and simple</a:t>
            </a:r>
          </a:p>
          <a:p>
            <a:pPr lvl="1"/>
            <a:r>
              <a:rPr lang="en-US" dirty="0" smtClean="0"/>
              <a:t>Fonts and font sizes are important</a:t>
            </a:r>
          </a:p>
          <a:p>
            <a:pPr lvl="1"/>
            <a:r>
              <a:rPr lang="en-US" dirty="0" smtClean="0"/>
              <a:t>Incorporate pictures or graphics</a:t>
            </a:r>
          </a:p>
          <a:p>
            <a:pPr lvl="1"/>
            <a:r>
              <a:rPr lang="en-US" dirty="0" smtClean="0"/>
              <a:t>Layout and format really matters</a:t>
            </a:r>
          </a:p>
          <a:p>
            <a:pPr lvl="1"/>
            <a:r>
              <a:rPr lang="en-US" dirty="0" smtClean="0"/>
              <a:t>Utilize the teach back method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492240"/>
            <a:ext cx="8229600" cy="365760"/>
          </a:xfrm>
        </p:spPr>
        <p:txBody>
          <a:bodyPr/>
          <a:lstStyle/>
          <a:p>
            <a:pPr marL="457200" indent="-457200" algn="l">
              <a:buFont typeface="+mj-lt"/>
              <a:buAutoNum type="arabicPeriod" startAt="5"/>
              <a:defRPr/>
            </a:pPr>
            <a:r>
              <a:rPr lang="en-US" sz="800" dirty="0" err="1" smtClean="0">
                <a:solidFill>
                  <a:schemeClr val="tx1"/>
                </a:solidFill>
              </a:rPr>
              <a:t>Boodman</a:t>
            </a:r>
            <a:r>
              <a:rPr lang="en-US" sz="800" dirty="0" smtClean="0">
                <a:solidFill>
                  <a:schemeClr val="tx1"/>
                </a:solidFill>
              </a:rPr>
              <a:t> S. Many Americans have poor health literacy. </a:t>
            </a:r>
          </a:p>
          <a:p>
            <a:pPr marL="457200" indent="-457200" algn="l">
              <a:buFont typeface="+mj-lt"/>
              <a:buAutoNum type="arabicPeriod" startAt="5"/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US Department of Health and Human Services Health Resources and Services Administration. </a:t>
            </a:r>
            <a:endParaRPr lang="en-US" sz="800" dirty="0" smtClean="0">
              <a:solidFill>
                <a:schemeClr val="tx1"/>
              </a:solidFill>
            </a:endParaRPr>
          </a:p>
          <a:p>
            <a:pPr marL="457200" indent="-457200" algn="l"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	Unified </a:t>
            </a:r>
            <a:r>
              <a:rPr lang="en-US" sz="800" dirty="0" smtClean="0">
                <a:solidFill>
                  <a:schemeClr val="tx1"/>
                </a:solidFill>
              </a:rPr>
              <a:t>health communication: addressing health literacy, cultural competency, and limited English proficiency.</a:t>
            </a:r>
          </a:p>
          <a:p>
            <a:pPr algn="l"/>
            <a:endParaRPr lang="en-US" sz="5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0" y="6629400"/>
            <a:ext cx="3429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7.         Centers </a:t>
            </a:r>
            <a:r>
              <a:rPr lang="en-US" sz="800" dirty="0" smtClean="0"/>
              <a:t>for Disease Control and Prevention. Simply Put.</a:t>
            </a:r>
          </a:p>
          <a:p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Unique Role of the Pharmacist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>
            <a:normAutofit lnSpcReduction="10000"/>
          </a:bodyPr>
          <a:lstStyle/>
          <a:p>
            <a:endParaRPr lang="en-US" sz="2600" dirty="0" smtClean="0"/>
          </a:p>
          <a:p>
            <a:r>
              <a:rPr lang="en-US" sz="2600" dirty="0" smtClean="0"/>
              <a:t>Direct patient-provider interaction in community and ambulatory settings, potentially hospital setting</a:t>
            </a:r>
          </a:p>
          <a:p>
            <a:endParaRPr lang="en-US" sz="1200" dirty="0" smtClean="0"/>
          </a:p>
          <a:p>
            <a:r>
              <a:rPr lang="en-US" sz="2600" dirty="0" smtClean="0"/>
              <a:t>As recognized by American Public Health Association (APHA)</a:t>
            </a:r>
            <a:r>
              <a:rPr lang="en-US" sz="2600" baseline="30000" dirty="0" smtClean="0"/>
              <a:t>8 </a:t>
            </a:r>
          </a:p>
          <a:p>
            <a:pPr lvl="1"/>
            <a:r>
              <a:rPr lang="en-US" sz="2200" dirty="0" smtClean="0"/>
              <a:t>“The pharmacist’s centralized placement in the community and clinical expertise are invaluable.”</a:t>
            </a:r>
          </a:p>
          <a:p>
            <a:pPr lvl="1"/>
            <a:r>
              <a:rPr lang="en-US" sz="2200" dirty="0" smtClean="0"/>
              <a:t>Pharmacists can increase access to care by offering rare accessibility</a:t>
            </a:r>
          </a:p>
          <a:p>
            <a:pPr lvl="1"/>
            <a:r>
              <a:rPr lang="en-US" sz="2200" dirty="0" smtClean="0"/>
              <a:t>Collaboration between pharmacists and the public health work force can meet health care needs and lessen the burden of public health professionals</a:t>
            </a:r>
          </a:p>
          <a:p>
            <a:pPr lvl="1"/>
            <a:endParaRPr lang="en-US" sz="2600" dirty="0" smtClean="0"/>
          </a:p>
          <a:p>
            <a:endParaRPr lang="en-US" sz="26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09600" y="6492240"/>
            <a:ext cx="8153400" cy="365760"/>
          </a:xfrm>
        </p:spPr>
        <p:txBody>
          <a:bodyPr/>
          <a:lstStyle/>
          <a:p>
            <a:pPr marL="228600" indent="-228600" algn="l">
              <a:buFont typeface="+mj-lt"/>
              <a:buAutoNum type="arabicPeriod" startAt="8"/>
            </a:pPr>
            <a:r>
              <a:rPr lang="en-US" sz="800" dirty="0" smtClean="0">
                <a:solidFill>
                  <a:schemeClr val="tx1"/>
                </a:solidFill>
              </a:rPr>
              <a:t>American Public Health Association. Policy number 200614: The role of the pharmacist. November 2006. Available at: http://www.apha.org/advocacy/policy/policysearch/default.htm?id=1338. Accessed 11 October 2011. </a:t>
            </a:r>
          </a:p>
          <a:p>
            <a:endParaRPr lang="en-US" sz="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304800"/>
            <a:ext cx="8763000" cy="1066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 w="13335" cmpd="sng">
                  <a:noFill/>
                  <a:prstDash val="solid"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Common Errors When</a:t>
            </a:r>
            <a:r>
              <a:rPr kumimoji="0" lang="en-US" sz="2800" b="0" i="0" u="none" strike="noStrike" kern="1200" cap="none" spc="0" normalizeH="0" noProof="0" dirty="0" smtClean="0">
                <a:ln w="13335" cmpd="sng">
                  <a:noFill/>
                  <a:prstDash val="solid"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 w="13335" cmpd="sng">
                  <a:noFill/>
                  <a:prstDash val="solid"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Communicating With Patients</a:t>
            </a:r>
            <a:r>
              <a:rPr kumimoji="0" lang="en-US" sz="2800" b="0" i="0" u="none" strike="noStrike" kern="1200" cap="none" spc="0" normalizeH="0" baseline="30000" noProof="0" dirty="0" smtClean="0">
                <a:ln w="13335" cmpd="sng">
                  <a:noFill/>
                  <a:prstDash val="solid"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7</a:t>
            </a:r>
            <a:endParaRPr kumimoji="0" lang="en-US" sz="2800" b="0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609600" y="1143000"/>
          <a:ext cx="8229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400" y="990600"/>
            <a:ext cx="23622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w Cen MT"/>
              </a:rPr>
              <a:t>Written Communication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9400" y="990600"/>
            <a:ext cx="2286000" cy="37623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w Cen MT"/>
              </a:rPr>
              <a:t>Verbal Communication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4038600" y="1905000"/>
            <a:ext cx="17526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Using medical </a:t>
            </a:r>
            <a:r>
              <a:rPr lang="en-US" sz="2000" dirty="0" smtClean="0">
                <a:solidFill>
                  <a:schemeClr val="bg1"/>
                </a:solidFill>
              </a:rPr>
              <a:t>jargon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Not using plain </a:t>
            </a:r>
            <a:r>
              <a:rPr lang="en-US" sz="2000" dirty="0" smtClean="0">
                <a:solidFill>
                  <a:schemeClr val="bg1"/>
                </a:solidFill>
              </a:rPr>
              <a:t>language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Not using </a:t>
            </a:r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an </a:t>
            </a:r>
            <a:r>
              <a:rPr lang="en-US" sz="2000" dirty="0">
                <a:solidFill>
                  <a:schemeClr val="bg1"/>
                </a:solidFill>
              </a:rPr>
              <a:t>active voice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>
          <a:xfrm>
            <a:off x="685800" y="6644640"/>
            <a:ext cx="7924800" cy="365760"/>
          </a:xfrm>
        </p:spPr>
        <p:txBody>
          <a:bodyPr/>
          <a:lstStyle/>
          <a:p>
            <a:pPr marL="228600" indent="-228600" algn="l">
              <a:buFont typeface="+mj-lt"/>
              <a:buAutoNum type="arabicPeriod" startAt="7"/>
            </a:pPr>
            <a:r>
              <a:rPr lang="en-US" sz="800" dirty="0" smtClean="0">
                <a:solidFill>
                  <a:schemeClr val="tx1"/>
                </a:solidFill>
              </a:rPr>
              <a:t>Centers for Disease Control and Prevention. Simply Put. Available at:  http://www.cdc.gov /</a:t>
            </a:r>
            <a:r>
              <a:rPr lang="en-US" sz="800" dirty="0" err="1" smtClean="0">
                <a:solidFill>
                  <a:schemeClr val="tx1"/>
                </a:solidFill>
              </a:rPr>
              <a:t>HealthLiteracy</a:t>
            </a:r>
            <a:r>
              <a:rPr lang="en-US" sz="800" dirty="0" smtClean="0">
                <a:solidFill>
                  <a:schemeClr val="tx1"/>
                </a:solidFill>
              </a:rPr>
              <a:t>/</a:t>
            </a:r>
            <a:r>
              <a:rPr lang="en-US" sz="800" dirty="0" err="1" smtClean="0">
                <a:solidFill>
                  <a:schemeClr val="tx1"/>
                </a:solidFill>
              </a:rPr>
              <a:t>pdf</a:t>
            </a:r>
            <a:r>
              <a:rPr lang="en-US" sz="800" dirty="0" smtClean="0">
                <a:solidFill>
                  <a:schemeClr val="tx1"/>
                </a:solidFill>
              </a:rPr>
              <a:t>/Simply_Put.pdf. Accessed 11 October 2011. </a:t>
            </a:r>
          </a:p>
          <a:p>
            <a:pPr algn="l"/>
            <a:endParaRPr lang="en-US" sz="800" dirty="0" smtClean="0">
              <a:solidFill>
                <a:schemeClr val="tx1"/>
              </a:solidFill>
            </a:endParaRPr>
          </a:p>
          <a:p>
            <a:pPr algn="l"/>
            <a:endParaRPr lang="en-US" sz="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fontScale="92500"/>
          </a:bodyPr>
          <a:lstStyle/>
          <a:p>
            <a:endParaRPr lang="en-US" sz="1400" dirty="0" smtClean="0"/>
          </a:p>
          <a:p>
            <a:r>
              <a:rPr lang="en-US" sz="2600" dirty="0" smtClean="0"/>
              <a:t>Multidisciplinary team headed by Patient and Family Education Manager</a:t>
            </a:r>
          </a:p>
          <a:p>
            <a:pPr lvl="1"/>
            <a:r>
              <a:rPr lang="en-US" sz="2200" dirty="0" smtClean="0"/>
              <a:t>Includes nurses, physicians, ambulatory care pharmacists</a:t>
            </a:r>
          </a:p>
          <a:p>
            <a:pPr lvl="1"/>
            <a:r>
              <a:rPr lang="en-US" sz="2200" dirty="0" smtClean="0"/>
              <a:t>Meets twice/quarter</a:t>
            </a:r>
          </a:p>
          <a:p>
            <a:pPr lvl="1"/>
            <a:r>
              <a:rPr lang="en-US" sz="2200" dirty="0" smtClean="0"/>
              <a:t>Identify existing “problem pieces” or a need for patient education piece development</a:t>
            </a:r>
          </a:p>
          <a:p>
            <a:endParaRPr lang="en-US" sz="1400" dirty="0" smtClean="0"/>
          </a:p>
          <a:p>
            <a:r>
              <a:rPr lang="en-US" sz="2600" dirty="0" smtClean="0"/>
              <a:t>Goal: Improve health communication between patient and provider to ultimately improve health outcomes</a:t>
            </a:r>
          </a:p>
          <a:p>
            <a:pPr lvl="1"/>
            <a:r>
              <a:rPr lang="en-US" sz="2200" dirty="0" smtClean="0"/>
              <a:t>According to JCAHO, failure to provide patients with information about their care in ways they can understand will continue to undermine other efforts to improve patient safety</a:t>
            </a:r>
            <a:r>
              <a:rPr lang="en-US" sz="2200" baseline="30000" dirty="0" smtClean="0"/>
              <a:t>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09600" y="6568440"/>
            <a:ext cx="8305800" cy="365760"/>
          </a:xfrm>
        </p:spPr>
        <p:txBody>
          <a:bodyPr/>
          <a:lstStyle/>
          <a:p>
            <a:pPr marL="228600" indent="-228600" algn="l">
              <a:buFont typeface="+mj-lt"/>
              <a:buAutoNum type="arabicPeriod" startAt="9"/>
            </a:pPr>
            <a:r>
              <a:rPr lang="en-US" sz="800" dirty="0" smtClean="0">
                <a:solidFill>
                  <a:schemeClr val="tx1"/>
                </a:solidFill>
              </a:rPr>
              <a:t>The Joint Commission. “What did the doctor say?:” improving health literacy to protect patient safety. Oakbrook Terrace Illinois: The Joint Commission; 2007.</a:t>
            </a:r>
          </a:p>
          <a:p>
            <a:endParaRPr lang="en-US" sz="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>
            <a:noAutofit/>
          </a:bodyPr>
          <a:lstStyle/>
          <a:p>
            <a:endParaRPr lang="en-US" sz="1000" dirty="0" smtClean="0"/>
          </a:p>
          <a:p>
            <a:r>
              <a:rPr lang="en-US" sz="2100" dirty="0" smtClean="0"/>
              <a:t>Editing existing pieces and creating needed pieces</a:t>
            </a:r>
          </a:p>
          <a:p>
            <a:pPr lvl="1"/>
            <a:r>
              <a:rPr lang="en-US" sz="1800" dirty="0" smtClean="0"/>
              <a:t>Pre and post operation patient education pieces</a:t>
            </a:r>
          </a:p>
          <a:p>
            <a:pPr lvl="1"/>
            <a:r>
              <a:rPr lang="en-US" sz="1800" dirty="0" smtClean="0"/>
              <a:t>Diabetes education</a:t>
            </a:r>
          </a:p>
          <a:p>
            <a:pPr lvl="1"/>
            <a:r>
              <a:rPr lang="en-US" sz="1800" dirty="0" smtClean="0"/>
              <a:t>Vaccination education</a:t>
            </a:r>
          </a:p>
          <a:p>
            <a:pPr lvl="1"/>
            <a:r>
              <a:rPr lang="en-US" sz="1800" dirty="0" smtClean="0"/>
              <a:t>Outpatient procedure patient education pieces</a:t>
            </a:r>
          </a:p>
          <a:p>
            <a:endParaRPr lang="en-US" sz="1000" dirty="0" smtClean="0"/>
          </a:p>
          <a:p>
            <a:r>
              <a:rPr lang="en-US" sz="2100" dirty="0" smtClean="0"/>
              <a:t>Moving towards a model where all written pieces are first approved by the team prior to use by hospital staff</a:t>
            </a:r>
          </a:p>
          <a:p>
            <a:pPr lvl="1"/>
            <a:r>
              <a:rPr lang="en-US" sz="1800" dirty="0" smtClean="0"/>
              <a:t>Utilization of institution intranet for access to approved pieces</a:t>
            </a:r>
          </a:p>
          <a:p>
            <a:endParaRPr lang="en-US" sz="1000" dirty="0" smtClean="0"/>
          </a:p>
          <a:p>
            <a:r>
              <a:rPr lang="en-US" sz="2100" dirty="0" smtClean="0"/>
              <a:t>Handling resistance</a:t>
            </a:r>
          </a:p>
          <a:p>
            <a:pPr lvl="1"/>
            <a:r>
              <a:rPr lang="en-US" sz="1800" dirty="0" smtClean="0"/>
              <a:t>“These statistics don’t apply to </a:t>
            </a:r>
            <a:r>
              <a:rPr lang="en-US" sz="1800" i="1" dirty="0" smtClean="0"/>
              <a:t>my</a:t>
            </a:r>
            <a:r>
              <a:rPr lang="en-US" sz="1800" dirty="0" smtClean="0"/>
              <a:t> patients”</a:t>
            </a:r>
          </a:p>
          <a:p>
            <a:pPr lvl="1"/>
            <a:r>
              <a:rPr lang="en-US" sz="1800" dirty="0" smtClean="0"/>
              <a:t>Development of online training module for all staff regarding appropriate communication with patients</a:t>
            </a:r>
          </a:p>
          <a:p>
            <a:pPr lvl="1"/>
            <a:r>
              <a:rPr lang="en-US" sz="1800" dirty="0" smtClean="0"/>
              <a:t>Patient Education Tip of the Month in internal newsletter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l="14063" t="19792" r="14063" b="11458"/>
          <a:stretch>
            <a:fillRect/>
          </a:stretch>
        </p:blipFill>
        <p:spPr bwMode="auto">
          <a:xfrm>
            <a:off x="152400" y="287337"/>
            <a:ext cx="88392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028" t="13066" r="28333"/>
          <a:stretch/>
        </p:blipFill>
        <p:spPr bwMode="auto">
          <a:xfrm>
            <a:off x="181599" y="134787"/>
            <a:ext cx="5152401" cy="672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945" t="13822" r="28473" b="312"/>
          <a:stretch/>
        </p:blipFill>
        <p:spPr bwMode="auto">
          <a:xfrm>
            <a:off x="4548914" y="838200"/>
            <a:ext cx="4442685" cy="5733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6400" y="2514600"/>
            <a:ext cx="2057400" cy="646331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SAMPLE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2895600"/>
            <a:ext cx="2057400" cy="646331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SAMPLE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138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Appropriate Techniques</a:t>
            </a:r>
            <a:r>
              <a:rPr lang="en-US" baseline="30000" dirty="0" smtClean="0"/>
              <a:t>7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 fontScale="85000" lnSpcReduction="20000"/>
          </a:bodyPr>
          <a:lstStyle/>
          <a:p>
            <a:endParaRPr lang="en-US" sz="1300" dirty="0" smtClean="0"/>
          </a:p>
          <a:p>
            <a:endParaRPr lang="en-US" sz="900" dirty="0" smtClean="0"/>
          </a:p>
          <a:p>
            <a:r>
              <a:rPr lang="en-US" sz="2800" dirty="0" smtClean="0"/>
              <a:t>Clearly state desired actions in a positive manner</a:t>
            </a:r>
          </a:p>
          <a:p>
            <a:pPr lvl="1"/>
            <a:r>
              <a:rPr lang="en-US" sz="2400" dirty="0" smtClean="0"/>
              <a:t>Wear your seatbelt in the car</a:t>
            </a:r>
          </a:p>
          <a:p>
            <a:endParaRPr lang="en-US" sz="1100" dirty="0" smtClean="0"/>
          </a:p>
          <a:p>
            <a:r>
              <a:rPr lang="en-US" sz="2800" dirty="0" smtClean="0"/>
              <a:t>Use familiar terms</a:t>
            </a:r>
          </a:p>
          <a:p>
            <a:pPr lvl="1"/>
            <a:r>
              <a:rPr lang="en-US" sz="2400" dirty="0" smtClean="0"/>
              <a:t>A lump the size of a pea</a:t>
            </a:r>
          </a:p>
          <a:p>
            <a:endParaRPr lang="en-US" sz="1100" dirty="0" smtClean="0"/>
          </a:p>
          <a:p>
            <a:r>
              <a:rPr lang="en-US" sz="2800" dirty="0" smtClean="0"/>
              <a:t>Avoid using symbols</a:t>
            </a:r>
          </a:p>
          <a:p>
            <a:pPr>
              <a:buNone/>
            </a:pPr>
            <a:endParaRPr lang="en-US" sz="1000" dirty="0" smtClean="0"/>
          </a:p>
          <a:p>
            <a:r>
              <a:rPr lang="en-US" sz="2800" dirty="0" smtClean="0"/>
              <a:t>Use headings, subheadings, and bullet points</a:t>
            </a:r>
          </a:p>
          <a:p>
            <a:endParaRPr lang="en-US" sz="900" dirty="0" smtClean="0"/>
          </a:p>
          <a:p>
            <a:r>
              <a:rPr lang="en-US" sz="2800" dirty="0" smtClean="0"/>
              <a:t>Text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 Serif Fonts, size 12-14</a:t>
            </a:r>
          </a:p>
          <a:p>
            <a:pPr lvl="1"/>
            <a:r>
              <a:rPr lang="en-US" sz="2400" dirty="0" smtClean="0"/>
              <a:t>AVOID USING ALL CAPITAL LETTERS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italics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bold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text to highlight the most important information</a:t>
            </a:r>
          </a:p>
          <a:p>
            <a:endParaRPr lang="en-US" sz="900" dirty="0" smtClean="0"/>
          </a:p>
          <a:p>
            <a:r>
              <a:rPr lang="en-US" sz="2800" dirty="0" smtClean="0"/>
              <a:t>Test </a:t>
            </a:r>
            <a:r>
              <a:rPr lang="en-US" sz="2800" dirty="0"/>
              <a:t>for readability?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09600" y="6568440"/>
            <a:ext cx="8077200" cy="365760"/>
          </a:xfrm>
        </p:spPr>
        <p:txBody>
          <a:bodyPr/>
          <a:lstStyle/>
          <a:p>
            <a:pPr marL="228600" indent="-228600" algn="l">
              <a:buFont typeface="+mj-lt"/>
              <a:buAutoNum type="arabicPeriod" startAt="7"/>
            </a:pPr>
            <a:r>
              <a:rPr lang="en-US" sz="800" dirty="0" smtClean="0">
                <a:solidFill>
                  <a:schemeClr val="tx1"/>
                </a:solidFill>
              </a:rPr>
              <a:t>Centers for Disease Control and Prevention. Simply Put. Available at:  http://www.cdc.gov /</a:t>
            </a:r>
            <a:r>
              <a:rPr lang="en-US" sz="800" dirty="0" err="1" smtClean="0">
                <a:solidFill>
                  <a:schemeClr val="tx1"/>
                </a:solidFill>
              </a:rPr>
              <a:t>HealthLiteracy</a:t>
            </a:r>
            <a:r>
              <a:rPr lang="en-US" sz="800" dirty="0" smtClean="0">
                <a:solidFill>
                  <a:schemeClr val="tx1"/>
                </a:solidFill>
              </a:rPr>
              <a:t>/</a:t>
            </a:r>
            <a:r>
              <a:rPr lang="en-US" sz="800" dirty="0" err="1" smtClean="0">
                <a:solidFill>
                  <a:schemeClr val="tx1"/>
                </a:solidFill>
              </a:rPr>
              <a:t>pdf</a:t>
            </a:r>
            <a:r>
              <a:rPr lang="en-US" sz="800" dirty="0" smtClean="0">
                <a:solidFill>
                  <a:schemeClr val="tx1"/>
                </a:solidFill>
              </a:rPr>
              <a:t>/Simply_Put.pdf. Accessed 11 October 2011. </a:t>
            </a:r>
          </a:p>
          <a:p>
            <a:pPr algn="l"/>
            <a:endParaRPr 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627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Integrating Health Literacy into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 lnSpcReduction="10000"/>
          </a:bodyPr>
          <a:lstStyle/>
          <a:p>
            <a:endParaRPr lang="en-US" sz="1400" dirty="0" smtClean="0"/>
          </a:p>
          <a:p>
            <a:r>
              <a:rPr lang="en-US" dirty="0" smtClean="0"/>
              <a:t>Not recommended by the American Medical Association to </a:t>
            </a:r>
            <a:r>
              <a:rPr lang="en-US" i="1" dirty="0" smtClean="0"/>
              <a:t>screen patients </a:t>
            </a:r>
            <a:r>
              <a:rPr lang="en-US" dirty="0" smtClean="0"/>
              <a:t>in clinical setting for health literacy</a:t>
            </a:r>
            <a:r>
              <a:rPr lang="en-US" baseline="30000" dirty="0" smtClean="0"/>
              <a:t>10</a:t>
            </a:r>
          </a:p>
          <a:p>
            <a:pPr lvl="1"/>
            <a:r>
              <a:rPr lang="en-US" sz="2200" dirty="0" smtClean="0"/>
              <a:t>Physicians should increase their own awareness of the nation’s low health literacy and incorporate this into practice</a:t>
            </a:r>
          </a:p>
          <a:p>
            <a:endParaRPr lang="en-US" sz="1100" dirty="0" smtClean="0"/>
          </a:p>
          <a:p>
            <a:r>
              <a:rPr lang="en-US" dirty="0" smtClean="0"/>
              <a:t>Debate surrounding screening patients for health literacy</a:t>
            </a:r>
          </a:p>
          <a:p>
            <a:pPr lvl="1"/>
            <a:r>
              <a:rPr lang="en-US" sz="2200" dirty="0" smtClean="0"/>
              <a:t>Do physicians have the time?</a:t>
            </a:r>
            <a:r>
              <a:rPr lang="en-US" sz="2200" baseline="30000" dirty="0" smtClean="0"/>
              <a:t>11</a:t>
            </a:r>
          </a:p>
          <a:p>
            <a:pPr lvl="1"/>
            <a:r>
              <a:rPr lang="en-US" sz="2200" dirty="0" smtClean="0"/>
              <a:t>Unknown patient response to sensitive topic</a:t>
            </a:r>
          </a:p>
          <a:p>
            <a:pPr lvl="2"/>
            <a:r>
              <a:rPr lang="en-US" sz="1900" dirty="0" smtClean="0"/>
              <a:t>2010 study finds &gt;99% of patients did not feel shame when asked health literacy assessment questions</a:t>
            </a:r>
            <a:r>
              <a:rPr lang="en-US" sz="1900" baseline="30000" dirty="0" smtClean="0"/>
              <a:t>12</a:t>
            </a:r>
          </a:p>
          <a:p>
            <a:pPr lvl="2"/>
            <a:r>
              <a:rPr lang="en-US" sz="1900" dirty="0" smtClean="0"/>
              <a:t>2007 study finds &gt;22% of patients were embarrassed to have health literacy results documented in medical record</a:t>
            </a:r>
            <a:r>
              <a:rPr lang="en-US" sz="1900" baseline="30000" dirty="0" smtClean="0"/>
              <a:t>13</a:t>
            </a:r>
            <a:endParaRPr lang="en-US" sz="1900" dirty="0" smtClean="0"/>
          </a:p>
          <a:p>
            <a:pPr lvl="2"/>
            <a:r>
              <a:rPr lang="en-US" sz="1900" dirty="0" smtClean="0"/>
              <a:t>2007 study finds majority of patients answered health literacy questions with no satisfaction difference</a:t>
            </a:r>
            <a:r>
              <a:rPr lang="en-US" sz="1900" baseline="30000" dirty="0" smtClean="0"/>
              <a:t>14</a:t>
            </a:r>
            <a:endParaRPr lang="en-US" sz="19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90600" y="6460490"/>
            <a:ext cx="3657600" cy="397510"/>
          </a:xfrm>
        </p:spPr>
        <p:txBody>
          <a:bodyPr/>
          <a:lstStyle/>
          <a:p>
            <a:pPr marL="457200" indent="-457200" algn="l">
              <a:buFont typeface="+mj-lt"/>
              <a:buAutoNum type="arabicPeriod" startAt="10"/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American Medical Association. Health literacy program. </a:t>
            </a:r>
          </a:p>
          <a:p>
            <a:pPr marL="457200" indent="-457200" algn="l">
              <a:buFont typeface="Tw Cen MT" pitchFamily="34" charset="0"/>
              <a:buAutoNum type="arabicPeriod" startAt="10"/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Johnson K, et al. J Am Board </a:t>
            </a:r>
            <a:r>
              <a:rPr lang="en-US" sz="800" dirty="0" err="1" smtClean="0">
                <a:solidFill>
                  <a:schemeClr val="tx1"/>
                </a:solidFill>
              </a:rPr>
              <a:t>Fam</a:t>
            </a:r>
            <a:r>
              <a:rPr lang="en-US" sz="800" dirty="0" smtClean="0">
                <a:solidFill>
                  <a:schemeClr val="tx1"/>
                </a:solidFill>
              </a:rPr>
              <a:t> Med 2008; 21:211-14.</a:t>
            </a:r>
          </a:p>
          <a:p>
            <a:pPr marL="457200" indent="-457200" algn="l">
              <a:buFont typeface="Tw Cen MT" pitchFamily="34" charset="0"/>
              <a:buAutoNum type="arabicPeriod" startAt="10"/>
              <a:defRPr/>
            </a:pPr>
            <a:r>
              <a:rPr lang="en-US" sz="800" dirty="0" err="1" smtClean="0">
                <a:solidFill>
                  <a:schemeClr val="tx1"/>
                </a:solidFill>
              </a:rPr>
              <a:t>VanGeest</a:t>
            </a:r>
            <a:r>
              <a:rPr lang="en-US" sz="800" dirty="0" smtClean="0">
                <a:solidFill>
                  <a:schemeClr val="tx1"/>
                </a:solidFill>
              </a:rPr>
              <a:t> J, et al. J Health </a:t>
            </a:r>
            <a:r>
              <a:rPr lang="en-US" sz="800" dirty="0" err="1" smtClean="0">
                <a:solidFill>
                  <a:schemeClr val="tx1"/>
                </a:solidFill>
              </a:rPr>
              <a:t>Commun</a:t>
            </a:r>
            <a:r>
              <a:rPr lang="en-US" sz="800" dirty="0" smtClean="0">
                <a:solidFill>
                  <a:schemeClr val="tx1"/>
                </a:solidFill>
              </a:rPr>
              <a:t> 2010;15(4):402-12.</a:t>
            </a:r>
          </a:p>
          <a:p>
            <a:pPr algn="l"/>
            <a:endParaRPr lang="en-US" sz="5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6519446"/>
            <a:ext cx="3429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13"/>
              <a:defRPr/>
            </a:pPr>
            <a:r>
              <a:rPr lang="en-US" sz="800" dirty="0" smtClean="0"/>
              <a:t>Wolf, M, et al. J Health </a:t>
            </a:r>
            <a:r>
              <a:rPr lang="en-US" sz="800" dirty="0" err="1" smtClean="0"/>
              <a:t>Commun</a:t>
            </a:r>
            <a:r>
              <a:rPr lang="en-US" sz="800" dirty="0" smtClean="0"/>
              <a:t> 2007;12(8):721-32.</a:t>
            </a:r>
          </a:p>
          <a:p>
            <a:pPr marL="457200" indent="-457200">
              <a:buFont typeface="Tw Cen MT" pitchFamily="34" charset="0"/>
              <a:buAutoNum type="arabicPeriod" startAt="13"/>
              <a:defRPr/>
            </a:pPr>
            <a:r>
              <a:rPr lang="en-US" sz="800" dirty="0" smtClean="0"/>
              <a:t>Ryan J, et al. Health </a:t>
            </a:r>
            <a:r>
              <a:rPr lang="en-US" sz="800" dirty="0" err="1" smtClean="0"/>
              <a:t>Educ</a:t>
            </a:r>
            <a:r>
              <a:rPr lang="en-US" sz="800" dirty="0" smtClean="0"/>
              <a:t> Res 2008;23(4):603-11.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Integrating Health Literacy into Practice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3886200" cy="4495800"/>
          </a:xfrm>
        </p:spPr>
        <p:txBody>
          <a:bodyPr>
            <a:noAutofit/>
          </a:bodyPr>
          <a:lstStyle/>
          <a:p>
            <a:r>
              <a:rPr lang="en-US" sz="1800" dirty="0" smtClean="0"/>
              <a:t>Center for Disease Control and Prevention (CDC)</a:t>
            </a:r>
          </a:p>
          <a:p>
            <a:pPr lvl="1"/>
            <a:r>
              <a:rPr lang="en-US" sz="1500" dirty="0"/>
              <a:t>Simply Put (http://</a:t>
            </a:r>
            <a:r>
              <a:rPr lang="en-US" sz="1500" dirty="0" smtClean="0"/>
              <a:t>www.cdc.gov/HealthLiteracy/pdf/Simply_Put.pdf)</a:t>
            </a:r>
          </a:p>
          <a:p>
            <a:r>
              <a:rPr lang="en-US" sz="1800" dirty="0" smtClean="0"/>
              <a:t>Health Resources and Services Administration (HRSA)</a:t>
            </a:r>
          </a:p>
          <a:p>
            <a:pPr lvl="1"/>
            <a:r>
              <a:rPr lang="en-US" sz="1500" dirty="0" smtClean="0"/>
              <a:t>Health literacy training </a:t>
            </a:r>
            <a:r>
              <a:rPr lang="en-US" sz="1500" dirty="0"/>
              <a:t>and materials (http://</a:t>
            </a:r>
            <a:r>
              <a:rPr lang="en-US" sz="1500" dirty="0" smtClean="0"/>
              <a:t>www.hrsa.gov/publichealth/healthliteracy/index.html)</a:t>
            </a:r>
          </a:p>
          <a:p>
            <a:r>
              <a:rPr lang="en-US" sz="1800" dirty="0" smtClean="0"/>
              <a:t>Agency for Healthcare Research and Quality (AHRQ)</a:t>
            </a:r>
          </a:p>
          <a:p>
            <a:pPr lvl="1"/>
            <a:r>
              <a:rPr lang="en-US" sz="1500" dirty="0" smtClean="0"/>
              <a:t>Health Literacy Universal </a:t>
            </a:r>
            <a:r>
              <a:rPr lang="en-US" sz="1500" dirty="0"/>
              <a:t>Precautions Toolkit (http://www.ahrq.gov/qual/literacy</a:t>
            </a:r>
            <a:r>
              <a:rPr lang="en-US" sz="1500" dirty="0" smtClean="0"/>
              <a:t>/)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86200" cy="4343400"/>
          </a:xfrm>
        </p:spPr>
        <p:txBody>
          <a:bodyPr>
            <a:noAutofit/>
          </a:bodyPr>
          <a:lstStyle/>
          <a:p>
            <a:r>
              <a:rPr lang="en-US" sz="1800" dirty="0" smtClean="0"/>
              <a:t>Helen Osborne</a:t>
            </a:r>
          </a:p>
          <a:p>
            <a:pPr lvl="1"/>
            <a:r>
              <a:rPr lang="en-US" sz="1500" dirty="0" smtClean="0"/>
              <a:t>Osborne H. Health literacy from A to Z: practical ways to communicate your health message. Jones &amp; Bartlett Learning 2005. ISBN 0763745502.</a:t>
            </a:r>
          </a:p>
          <a:p>
            <a:pPr lvl="1"/>
            <a:r>
              <a:rPr lang="en-US" sz="1500" dirty="0" smtClean="0"/>
              <a:t>www.healthliteracy.com </a:t>
            </a:r>
          </a:p>
          <a:p>
            <a:endParaRPr lang="en-US" sz="1200" dirty="0" smtClean="0"/>
          </a:p>
          <a:p>
            <a:r>
              <a:rPr lang="en-US" sz="1800" dirty="0" err="1" smtClean="0"/>
              <a:t>Scriptyourfuture</a:t>
            </a:r>
            <a:endParaRPr lang="en-US" sz="1800" dirty="0" smtClean="0"/>
          </a:p>
          <a:p>
            <a:pPr lvl="1"/>
            <a:r>
              <a:rPr lang="en-US" sz="1500" dirty="0" smtClean="0"/>
              <a:t>scriptyourfuture.org/</a:t>
            </a:r>
          </a:p>
          <a:p>
            <a:endParaRPr lang="en-US" sz="1200" dirty="0" smtClean="0"/>
          </a:p>
          <a:p>
            <a:r>
              <a:rPr lang="en-US" sz="1800" dirty="0" smtClean="0"/>
              <a:t>Ask Me 3</a:t>
            </a:r>
          </a:p>
          <a:p>
            <a:pPr lvl="1"/>
            <a:r>
              <a:rPr lang="en-US" sz="1500" dirty="0" smtClean="0"/>
              <a:t>http://www.npsf.org/askme3/</a:t>
            </a:r>
          </a:p>
          <a:p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5105400" y="5029201"/>
            <a:ext cx="3124200" cy="9541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1. What is my main problem?</a:t>
            </a:r>
            <a:br>
              <a:rPr lang="en-US" sz="1400" b="1" dirty="0" smtClean="0"/>
            </a:br>
            <a:r>
              <a:rPr lang="en-US" sz="1400" b="1" dirty="0" smtClean="0"/>
              <a:t>2. What do I need to do?</a:t>
            </a:r>
            <a:br>
              <a:rPr lang="en-US" sz="1400" b="1" dirty="0" smtClean="0"/>
            </a:br>
            <a:r>
              <a:rPr lang="en-US" sz="1400" b="1" dirty="0" smtClean="0"/>
              <a:t>3. Why is it important for me to do this?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pic>
        <p:nvPicPr>
          <p:cNvPr id="8194" name="Picture 2" descr="Script Your Futur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19975" y="3550819"/>
            <a:ext cx="885825" cy="7925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184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7924800" cy="4114800"/>
          </a:xfrm>
        </p:spPr>
        <p:txBody>
          <a:bodyPr>
            <a:noAutofit/>
          </a:bodyPr>
          <a:lstStyle/>
          <a:p>
            <a:r>
              <a:rPr lang="en-US" sz="2600" dirty="0" smtClean="0"/>
              <a:t>Rosanne </a:t>
            </a:r>
            <a:r>
              <a:rPr lang="en-US" sz="2600" dirty="0" err="1" smtClean="0"/>
              <a:t>Guerriero</a:t>
            </a:r>
            <a:r>
              <a:rPr lang="en-US" sz="2600" dirty="0" smtClean="0"/>
              <a:t>, MPH</a:t>
            </a:r>
          </a:p>
          <a:p>
            <a:pPr lvl="1"/>
            <a:r>
              <a:rPr lang="en-US" sz="2200" dirty="0" smtClean="0"/>
              <a:t>Patient and Family Education Manager, </a:t>
            </a:r>
            <a:r>
              <a:rPr lang="en-US" sz="2200" dirty="0" err="1" smtClean="0"/>
              <a:t>Lahey</a:t>
            </a:r>
            <a:r>
              <a:rPr lang="en-US" sz="2200" dirty="0" smtClean="0"/>
              <a:t> Clinic</a:t>
            </a:r>
          </a:p>
          <a:p>
            <a:pPr lvl="1"/>
            <a:r>
              <a:rPr lang="en-US" sz="2200" dirty="0" smtClean="0"/>
              <a:t>Boston University MPH Practicum Preceptor</a:t>
            </a:r>
          </a:p>
          <a:p>
            <a:endParaRPr lang="en-US" sz="800" dirty="0" smtClean="0"/>
          </a:p>
          <a:p>
            <a:r>
              <a:rPr lang="en-US" sz="2600" dirty="0" smtClean="0"/>
              <a:t>Natalie DiPietro, </a:t>
            </a:r>
            <a:r>
              <a:rPr lang="en-US" sz="2600" dirty="0" err="1" smtClean="0"/>
              <a:t>PharmD</a:t>
            </a:r>
            <a:r>
              <a:rPr lang="en-US" sz="2600" dirty="0" smtClean="0"/>
              <a:t>, MPH</a:t>
            </a:r>
          </a:p>
          <a:p>
            <a:pPr lvl="1"/>
            <a:r>
              <a:rPr lang="en-US" sz="2200" dirty="0" smtClean="0"/>
              <a:t>Assistant Professor of Pharmacy Practice, Ohio Northern University</a:t>
            </a:r>
          </a:p>
          <a:p>
            <a:pPr lvl="1"/>
            <a:endParaRPr lang="en-US" sz="800" dirty="0" smtClean="0"/>
          </a:p>
          <a:p>
            <a:r>
              <a:rPr lang="en-US" sz="2600" dirty="0" smtClean="0"/>
              <a:t>Patient and Family Education Committee, </a:t>
            </a:r>
          </a:p>
          <a:p>
            <a:pPr>
              <a:buNone/>
            </a:pPr>
            <a:r>
              <a:rPr lang="en-US" sz="2600" dirty="0" smtClean="0"/>
              <a:t>    </a:t>
            </a:r>
            <a:r>
              <a:rPr lang="en-US" sz="2600" dirty="0" err="1" smtClean="0"/>
              <a:t>Lahey</a:t>
            </a:r>
            <a:r>
              <a:rPr lang="en-US" sz="2600" dirty="0" smtClean="0"/>
              <a:t> Clinic, Burlington 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ClrTx/>
              <a:buFont typeface="Tw Cen MT" pitchFamily="34" charset="0"/>
              <a:buAutoNum type="arabicPeriod"/>
              <a:defRPr/>
            </a:pPr>
            <a:endParaRPr lang="en-US" sz="1600" dirty="0" smtClean="0"/>
          </a:p>
          <a:p>
            <a:pPr marL="457200" indent="-457200">
              <a:buClrTx/>
              <a:buFont typeface="Tw Cen MT" pitchFamily="34" charset="0"/>
              <a:buAutoNum type="arabicPeriod"/>
              <a:defRPr/>
            </a:pPr>
            <a:r>
              <a:rPr lang="en-US" sz="1600" dirty="0" smtClean="0"/>
              <a:t>American Medical Association.  Health literacy. 2011. Available at http://www.ama-assn.org/ama/pub/about-ama/our-people/member-groups-sections/medical-student-section/community-service/health-literacy.shtml. Accessed 23 October 2011. </a:t>
            </a:r>
          </a:p>
          <a:p>
            <a:pPr marL="457200" indent="-457200">
              <a:buClrTx/>
              <a:buFont typeface="Tw Cen MT" pitchFamily="34" charset="0"/>
              <a:buAutoNum type="arabicPeriod"/>
              <a:defRPr/>
            </a:pPr>
            <a:endParaRPr lang="en-US" sz="1600" dirty="0" smtClean="0"/>
          </a:p>
          <a:p>
            <a:pPr marL="457200" indent="-457200">
              <a:buClrTx/>
              <a:buFont typeface="Tw Cen MT" pitchFamily="34" charset="0"/>
              <a:buAutoNum type="arabicPeriod"/>
              <a:defRPr/>
            </a:pPr>
            <a:r>
              <a:rPr lang="en-US" sz="1600" dirty="0" smtClean="0"/>
              <a:t>American Medical Association. Report on the council of scientific affairs, ad hoc committee on health literacy for the council on scientific affairs. JAMA 1999;281(6):552-7.</a:t>
            </a:r>
          </a:p>
          <a:p>
            <a:pPr marL="457200" indent="-457200">
              <a:buClrTx/>
              <a:buFont typeface="Tw Cen MT" pitchFamily="34" charset="0"/>
              <a:buAutoNum type="arabicPeriod"/>
              <a:defRPr/>
            </a:pPr>
            <a:endParaRPr lang="en-US" sz="1600" dirty="0" smtClean="0"/>
          </a:p>
          <a:p>
            <a:pPr marL="457200" indent="-457200">
              <a:buClrTx/>
              <a:buFont typeface="Tw Cen MT" pitchFamily="34" charset="0"/>
              <a:buAutoNum type="arabicPeriod"/>
              <a:defRPr/>
            </a:pPr>
            <a:r>
              <a:rPr lang="en-US" sz="1600" dirty="0" smtClean="0"/>
              <a:t>Centers for Disease Control and Prevention. Health marketing: health literacy. October 2010. Available at http://www.cdc.gov/ </a:t>
            </a:r>
            <a:r>
              <a:rPr lang="en-US" sz="1600" dirty="0" err="1" smtClean="0"/>
              <a:t>healthliteracy</a:t>
            </a:r>
            <a:r>
              <a:rPr lang="en-US" sz="1600" dirty="0" smtClean="0"/>
              <a:t>/. Accessed 23 October 2011. </a:t>
            </a:r>
          </a:p>
          <a:p>
            <a:pPr marL="457200" indent="-457200">
              <a:buClrTx/>
              <a:buFont typeface="Tw Cen MT" pitchFamily="34" charset="0"/>
              <a:buAutoNum type="arabicPeriod"/>
              <a:defRPr/>
            </a:pPr>
            <a:endParaRPr lang="en-US" sz="1600" dirty="0" smtClean="0"/>
          </a:p>
          <a:p>
            <a:pPr marL="457200" indent="-457200">
              <a:buClrTx/>
              <a:buFont typeface="Tw Cen MT" pitchFamily="34" charset="0"/>
              <a:buAutoNum type="arabicPeriod"/>
              <a:defRPr/>
            </a:pPr>
            <a:r>
              <a:rPr lang="en-US" sz="1600" dirty="0" smtClean="0"/>
              <a:t>Nielsen-</a:t>
            </a:r>
            <a:r>
              <a:rPr lang="en-US" sz="1600" dirty="0" err="1" smtClean="0"/>
              <a:t>Bohlman</a:t>
            </a:r>
            <a:r>
              <a:rPr lang="en-US" sz="1600" dirty="0" smtClean="0"/>
              <a:t> L, Panzer A, </a:t>
            </a:r>
            <a:r>
              <a:rPr lang="en-US" sz="1600" dirty="0" err="1" smtClean="0"/>
              <a:t>Kindig</a:t>
            </a:r>
            <a:r>
              <a:rPr lang="en-US" sz="1600" dirty="0" smtClean="0"/>
              <a:t>, D. Health literacy: a prescription to end confusion free executive summary. Washington, DC: The National Academies Press; 2004.</a:t>
            </a:r>
          </a:p>
          <a:p>
            <a:pPr marL="457200" indent="-457200">
              <a:buClrTx/>
              <a:buFont typeface="Tw Cen MT" pitchFamily="34" charset="0"/>
              <a:buAutoNum type="arabicPeriod"/>
              <a:defRPr/>
            </a:pPr>
            <a:endParaRPr lang="en-US" sz="1600" dirty="0" smtClean="0"/>
          </a:p>
          <a:p>
            <a:pPr marL="457200" indent="-457200">
              <a:buClrTx/>
              <a:buFont typeface="Tw Cen MT" pitchFamily="34" charset="0"/>
              <a:buAutoNum type="arabicPeriod"/>
              <a:defRPr/>
            </a:pPr>
            <a:r>
              <a:rPr lang="en-US" sz="1600" dirty="0" err="1" smtClean="0"/>
              <a:t>Boodman</a:t>
            </a:r>
            <a:r>
              <a:rPr lang="en-US" sz="1600" dirty="0" smtClean="0"/>
              <a:t> S. Many Americans have poor health literacy. Washington Post. http://www.washingtonpost.com/wp-dyn/content/article/2011/02/28/ AR2011022805957.html. Published February 28, 2011. Accessed 23 October 2011. </a:t>
            </a:r>
          </a:p>
          <a:p>
            <a:pPr marL="457200" indent="-457200">
              <a:buClrTx/>
              <a:buFont typeface="Tw Cen MT" pitchFamily="34" charset="0"/>
              <a:buAutoNum type="arabicPeriod"/>
              <a:defRPr/>
            </a:pPr>
            <a:endParaRPr lang="en-US" sz="1600" dirty="0" smtClean="0"/>
          </a:p>
          <a:p>
            <a:pPr marL="457200" indent="-457200">
              <a:buClrTx/>
              <a:buFont typeface="Tw Cen MT" pitchFamily="34" charset="0"/>
              <a:buAutoNum type="arabicPeriod"/>
              <a:defRPr/>
            </a:pPr>
            <a:r>
              <a:rPr lang="en-US" sz="1600" dirty="0" smtClean="0"/>
              <a:t>US Department of Health and Human Services Health Resources and Services Administration. Unified health communication: addressing health literacy, cultural competency, and limited English proficiency. Available from: http://www.hrsa.gov/public health/</a:t>
            </a:r>
            <a:r>
              <a:rPr lang="en-US" sz="1600" dirty="0" err="1" smtClean="0"/>
              <a:t>healthliteracy</a:t>
            </a:r>
            <a:r>
              <a:rPr lang="en-US" sz="1600" dirty="0" smtClean="0"/>
              <a:t>/index.html. Accessed 13 October 2011. </a:t>
            </a:r>
          </a:p>
          <a:p>
            <a:pPr marL="457200" indent="-457200">
              <a:buClrTx/>
              <a:buFont typeface="Tw Cen MT" pitchFamily="34" charset="0"/>
              <a:buAutoNum type="arabicPeriod"/>
              <a:defRPr/>
            </a:pPr>
            <a:endParaRPr lang="en-US" sz="1600" dirty="0" smtClean="0"/>
          </a:p>
          <a:p>
            <a:pPr marL="457200" indent="-457200">
              <a:buClrTx/>
              <a:buFont typeface="Tw Cen MT" pitchFamily="34" charset="0"/>
              <a:buAutoNum type="arabicPeriod"/>
              <a:defRPr/>
            </a:pPr>
            <a:r>
              <a:rPr lang="en-US" sz="1600" dirty="0" smtClean="0"/>
              <a:t>Centers for Disease Control and Prevention. Simply Put. Available at:  http://www.cdc.gov /</a:t>
            </a:r>
            <a:r>
              <a:rPr lang="en-US" sz="1600" dirty="0" err="1" smtClean="0"/>
              <a:t>HealthLiteracy</a:t>
            </a:r>
            <a:r>
              <a:rPr lang="en-US" sz="1600" dirty="0" smtClean="0"/>
              <a:t>/</a:t>
            </a:r>
            <a:r>
              <a:rPr lang="en-US" sz="1600" dirty="0" err="1" smtClean="0"/>
              <a:t>pdf</a:t>
            </a:r>
            <a:r>
              <a:rPr lang="en-US" sz="1600" dirty="0" smtClean="0"/>
              <a:t>/Simply_Put.pdf. Accessed 11 October 2011.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077200" cy="4572000"/>
          </a:xfrm>
        </p:spPr>
        <p:txBody>
          <a:bodyPr>
            <a:noAutofit/>
          </a:bodyPr>
          <a:lstStyle/>
          <a:p>
            <a:pPr marL="514350" indent="-514350">
              <a:buClrTx/>
              <a:buFont typeface="+mj-lt"/>
              <a:buAutoNum type="arabicPeriod" startAt="8"/>
              <a:defRPr/>
            </a:pPr>
            <a:r>
              <a:rPr lang="en-US" sz="1400" dirty="0" smtClean="0"/>
              <a:t>American Public Health Association. Policy number 200614: The role of the pharmacist. November 2006. Available at: http://www.apha.org/advocacy/ policy/</a:t>
            </a:r>
            <a:r>
              <a:rPr lang="en-US" sz="1400" dirty="0" err="1" smtClean="0"/>
              <a:t>policysearch</a:t>
            </a:r>
            <a:r>
              <a:rPr lang="en-US" sz="1400" dirty="0" smtClean="0"/>
              <a:t>/</a:t>
            </a:r>
            <a:r>
              <a:rPr lang="en-US" sz="1400" dirty="0" err="1" smtClean="0"/>
              <a:t>default.htm?id</a:t>
            </a:r>
            <a:r>
              <a:rPr lang="en-US" sz="1400" dirty="0" smtClean="0"/>
              <a:t>=1338. Accessed 11 October 2011. </a:t>
            </a:r>
          </a:p>
          <a:p>
            <a:pPr marL="457200" indent="-457200">
              <a:buClrTx/>
              <a:buFont typeface="Tw Cen MT" pitchFamily="34" charset="0"/>
              <a:buAutoNum type="arabicPeriod" startAt="8"/>
              <a:defRPr/>
            </a:pPr>
            <a:endParaRPr lang="en-US" sz="500" dirty="0" smtClean="0"/>
          </a:p>
          <a:p>
            <a:pPr marL="457200" indent="-457200">
              <a:buClrTx/>
              <a:buFont typeface="Tw Cen MT" pitchFamily="34" charset="0"/>
              <a:buAutoNum type="arabicPeriod" startAt="8"/>
              <a:defRPr/>
            </a:pPr>
            <a:r>
              <a:rPr lang="en-US" sz="1400" dirty="0" smtClean="0"/>
              <a:t>The Joint Commission. “What did the doctor say?:” improving health literacy to protect patient safety. Oakbrook Terrace Illinois: The Joint Commission; 2007.</a:t>
            </a:r>
          </a:p>
          <a:p>
            <a:pPr marL="457200" indent="-457200">
              <a:buClrTx/>
              <a:buFont typeface="Tw Cen MT" pitchFamily="34" charset="0"/>
              <a:buAutoNum type="arabicPeriod" startAt="8"/>
              <a:defRPr/>
            </a:pPr>
            <a:endParaRPr lang="en-US" sz="500" dirty="0" smtClean="0"/>
          </a:p>
          <a:p>
            <a:pPr marL="457200" indent="-457200">
              <a:buClrTx/>
              <a:buFont typeface="Tw Cen MT" pitchFamily="34" charset="0"/>
              <a:buAutoNum type="arabicPeriod" startAt="8"/>
              <a:defRPr/>
            </a:pPr>
            <a:r>
              <a:rPr lang="en-US" sz="1400" dirty="0" smtClean="0"/>
              <a:t>American Medical Association. Health literacy program. Available at: http://www.ama-assn.org/ama/pub/about-ama/ama-foundation/our-programs/public-health/health-literacy-program.page. Accessed 11 October 2011. </a:t>
            </a:r>
          </a:p>
          <a:p>
            <a:pPr marL="457200" indent="-457200">
              <a:buClrTx/>
              <a:buFont typeface="Tw Cen MT" pitchFamily="34" charset="0"/>
              <a:buAutoNum type="arabicPeriod" startAt="8"/>
              <a:defRPr/>
            </a:pPr>
            <a:endParaRPr lang="en-US" sz="500" dirty="0" smtClean="0"/>
          </a:p>
          <a:p>
            <a:pPr marL="457200" indent="-457200">
              <a:buClrTx/>
              <a:buFont typeface="Tw Cen MT" pitchFamily="34" charset="0"/>
              <a:buAutoNum type="arabicPeriod" startAt="8"/>
              <a:defRPr/>
            </a:pPr>
            <a:r>
              <a:rPr lang="en-US" sz="1400" dirty="0" smtClean="0"/>
              <a:t>Johnson K, Weiss B. How long does it take to assess literacy skills in clinical practice? J Am Board </a:t>
            </a:r>
            <a:r>
              <a:rPr lang="en-US" sz="1400" dirty="0" err="1" smtClean="0"/>
              <a:t>Fam</a:t>
            </a:r>
            <a:r>
              <a:rPr lang="en-US" sz="1400" dirty="0" smtClean="0"/>
              <a:t> Med 2008; 21:211-14.</a:t>
            </a:r>
          </a:p>
          <a:p>
            <a:pPr marL="457200" indent="-457200">
              <a:buClrTx/>
              <a:buFont typeface="Tw Cen MT" pitchFamily="34" charset="0"/>
              <a:buAutoNum type="arabicPeriod" startAt="8"/>
              <a:defRPr/>
            </a:pPr>
            <a:endParaRPr lang="en-US" sz="500" dirty="0" smtClean="0"/>
          </a:p>
          <a:p>
            <a:pPr marL="457200" indent="-457200">
              <a:buClrTx/>
              <a:buFont typeface="Tw Cen MT" pitchFamily="34" charset="0"/>
              <a:buAutoNum type="arabicPeriod" startAt="8"/>
              <a:defRPr/>
            </a:pPr>
            <a:r>
              <a:rPr lang="en-US" sz="1400" dirty="0" err="1" smtClean="0"/>
              <a:t>VanGeest</a:t>
            </a:r>
            <a:r>
              <a:rPr lang="en-US" sz="1400" dirty="0" smtClean="0"/>
              <a:t> J, Welch V, Weiner S. Patients' perceptions of screening for health literacy: reactions to the newest vital sign. J Health </a:t>
            </a:r>
            <a:r>
              <a:rPr lang="en-US" sz="1400" dirty="0" err="1" smtClean="0"/>
              <a:t>Commun</a:t>
            </a:r>
            <a:r>
              <a:rPr lang="en-US" sz="1400" dirty="0" smtClean="0"/>
              <a:t> 2010;15(4):402-12.</a:t>
            </a:r>
          </a:p>
          <a:p>
            <a:pPr marL="457200" indent="-457200">
              <a:buClrTx/>
              <a:buFont typeface="Tw Cen MT" pitchFamily="34" charset="0"/>
              <a:buAutoNum type="arabicPeriod" startAt="8"/>
              <a:defRPr/>
            </a:pPr>
            <a:endParaRPr lang="en-US" sz="500" dirty="0" smtClean="0"/>
          </a:p>
          <a:p>
            <a:pPr marL="457200" indent="-457200">
              <a:buClrTx/>
              <a:buFont typeface="Tw Cen MT" pitchFamily="34" charset="0"/>
              <a:buAutoNum type="arabicPeriod" startAt="8"/>
              <a:defRPr/>
            </a:pPr>
            <a:r>
              <a:rPr lang="en-US" sz="1400" dirty="0" smtClean="0"/>
              <a:t>Wolf, M, Williams M, Parker R, Parikh N, </a:t>
            </a:r>
            <a:r>
              <a:rPr lang="en-US" sz="1400" dirty="0" err="1" smtClean="0"/>
              <a:t>Nowlan</a:t>
            </a:r>
            <a:r>
              <a:rPr lang="en-US" sz="1400" dirty="0" smtClean="0"/>
              <a:t> A, Baker D.  Patients' shame and attitudes toward discussing the results of literacy screening. J Health </a:t>
            </a:r>
            <a:r>
              <a:rPr lang="en-US" sz="1400" dirty="0" err="1" smtClean="0"/>
              <a:t>Commun</a:t>
            </a:r>
            <a:r>
              <a:rPr lang="en-US" sz="1400" dirty="0" smtClean="0"/>
              <a:t> 2007;12(8):721-32.</a:t>
            </a:r>
          </a:p>
          <a:p>
            <a:pPr marL="457200" indent="-457200">
              <a:buClrTx/>
              <a:buFont typeface="Tw Cen MT" pitchFamily="34" charset="0"/>
              <a:buAutoNum type="arabicPeriod" startAt="8"/>
              <a:defRPr/>
            </a:pPr>
            <a:r>
              <a:rPr lang="en-US" sz="1400" dirty="0" smtClean="0"/>
              <a:t>Ryan J, </a:t>
            </a:r>
            <a:r>
              <a:rPr lang="en-US" sz="1400" dirty="0" err="1" smtClean="0"/>
              <a:t>Leguen</a:t>
            </a:r>
            <a:r>
              <a:rPr lang="en-US" sz="1400" dirty="0" smtClean="0"/>
              <a:t> F, Weiss B, </a:t>
            </a:r>
            <a:r>
              <a:rPr lang="en-US" sz="1400" dirty="0" err="1" smtClean="0"/>
              <a:t>Abury</a:t>
            </a:r>
            <a:r>
              <a:rPr lang="en-US" sz="1400" dirty="0" smtClean="0"/>
              <a:t> S, Jennings T, Velez F, </a:t>
            </a:r>
            <a:r>
              <a:rPr lang="en-US" sz="1400" dirty="0" err="1" smtClean="0"/>
              <a:t>Salibi</a:t>
            </a:r>
            <a:r>
              <a:rPr lang="en-US" sz="1400" dirty="0" smtClean="0"/>
              <a:t> N. Will patients agree to have their health literacy skills assessed in clinical practice? Health </a:t>
            </a:r>
            <a:r>
              <a:rPr lang="en-US" sz="1400" dirty="0" err="1" smtClean="0"/>
              <a:t>Educ</a:t>
            </a:r>
            <a:r>
              <a:rPr lang="en-US" sz="1400" dirty="0" smtClean="0"/>
              <a:t> Res 2008;23(4):603-11.</a:t>
            </a:r>
          </a:p>
          <a:p>
            <a:pPr>
              <a:buClrTx/>
            </a:pP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Osaka" charset="-128"/>
            <a:cs typeface="Osaka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Osaka" charset="-128"/>
            <a:cs typeface="Osaka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sph_powerpoint_template</Template>
  <TotalTime>606</TotalTime>
  <Words>1793</Words>
  <Application>Microsoft Office PowerPoint</Application>
  <PresentationFormat>On-screen Show (4:3)</PresentationFormat>
  <Paragraphs>221</Paragraphs>
  <Slides>18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Blank Presentation</vt:lpstr>
      <vt:lpstr>Pharmacists as Patient-Centered Professionals: Collaborating to Ensure High Quality  and Effective Patient Communication  </vt:lpstr>
      <vt:lpstr>Presenter Disclosures</vt:lpstr>
      <vt:lpstr>Learning Objectives</vt:lpstr>
      <vt:lpstr>Health Literacy: Why Does It Matter?</vt:lpstr>
      <vt:lpstr>What Does High Quality Really Mean?</vt:lpstr>
      <vt:lpstr>The Unique Role of the Pharmacist</vt:lpstr>
      <vt:lpstr>Slide 7</vt:lpstr>
      <vt:lpstr>Case Study</vt:lpstr>
      <vt:lpstr>Case Study</vt:lpstr>
      <vt:lpstr>Slide 10</vt:lpstr>
      <vt:lpstr>Slide 11</vt:lpstr>
      <vt:lpstr>Appropriate Techniques7</vt:lpstr>
      <vt:lpstr>Integrating Health Literacy into Practice</vt:lpstr>
      <vt:lpstr>Integrating Health Literacy into Practice</vt:lpstr>
      <vt:lpstr>Acknowledgements</vt:lpstr>
      <vt:lpstr>References</vt:lpstr>
      <vt:lpstr>References continued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Pharmacists as patient-centered professionals: Collaborating to ensure high quality  and effective patient communication</dc:title>
  <dc:creator>lab</dc:creator>
  <cp:lastModifiedBy>catherine</cp:lastModifiedBy>
  <cp:revision>126</cp:revision>
  <dcterms:created xsi:type="dcterms:W3CDTF">2011-09-13T21:19:08Z</dcterms:created>
  <dcterms:modified xsi:type="dcterms:W3CDTF">2011-10-25T02:48:58Z</dcterms:modified>
</cp:coreProperties>
</file>