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4" r:id="rId1"/>
  </p:sldMasterIdLst>
  <p:sldIdLst>
    <p:sldId id="256" r:id="rId2"/>
    <p:sldId id="287" r:id="rId3"/>
    <p:sldId id="257" r:id="rId4"/>
    <p:sldId id="283" r:id="rId5"/>
    <p:sldId id="260" r:id="rId6"/>
    <p:sldId id="294" r:id="rId7"/>
    <p:sldId id="295" r:id="rId8"/>
    <p:sldId id="281" r:id="rId9"/>
    <p:sldId id="282" r:id="rId10"/>
    <p:sldId id="263" r:id="rId11"/>
    <p:sldId id="262" r:id="rId12"/>
    <p:sldId id="300" r:id="rId13"/>
    <p:sldId id="301" r:id="rId14"/>
    <p:sldId id="289" r:id="rId15"/>
    <p:sldId id="290" r:id="rId16"/>
    <p:sldId id="291" r:id="rId17"/>
    <p:sldId id="292" r:id="rId18"/>
    <p:sldId id="303" r:id="rId19"/>
    <p:sldId id="297" r:id="rId20"/>
    <p:sldId id="298" r:id="rId21"/>
    <p:sldId id="274" r:id="rId22"/>
    <p:sldId id="28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hael Marmor, Ph.D." initials="m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487" autoAdjust="0"/>
  </p:normalViewPr>
  <p:slideViewPr>
    <p:cSldViewPr>
      <p:cViewPr>
        <p:scale>
          <a:sx n="66" d="100"/>
          <a:sy n="66" d="100"/>
        </p:scale>
        <p:origin x="-966" y="-5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cover_graphic_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2677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cover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120900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4357688"/>
            <a:ext cx="4567238" cy="457200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4981575"/>
            <a:ext cx="4567238" cy="1752600"/>
          </a:xfrm>
        </p:spPr>
        <p:txBody>
          <a:bodyPr/>
          <a:lstStyle>
            <a:lvl1pPr marL="0" indent="0">
              <a:buFont typeface="Times" pitchFamily="-48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4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D5AD2-FF55-4596-A861-8B5A4EC2E6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6172200" y="4267200"/>
            <a:ext cx="2971800" cy="2590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48" charset="-128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D5AD2-FF55-4596-A861-8B5A4EC2E6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097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097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D5AD2-FF55-4596-A861-8B5A4EC2E6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D5AD2-FF55-4596-A861-8B5A4EC2E6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D5AD2-FF55-4596-A861-8B5A4EC2E6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D5AD2-FF55-4596-A861-8B5A4EC2E6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D5AD2-FF55-4596-A861-8B5A4EC2E6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D5AD2-FF55-4596-A861-8B5A4EC2E6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D5AD2-FF55-4596-A861-8B5A4EC2E6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00050"/>
            <a:ext cx="2057400" cy="5543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00050"/>
            <a:ext cx="6019800" cy="5543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D5AD2-FF55-4596-A861-8B5A4EC2E6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content_0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119938" y="4602163"/>
            <a:ext cx="2024062" cy="225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00050"/>
            <a:ext cx="82296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09700"/>
            <a:ext cx="82296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257800" y="6419850"/>
            <a:ext cx="28956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 smtClean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19850"/>
            <a:ext cx="4572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 smtClean="0"/>
            </a:lvl1pPr>
          </a:lstStyle>
          <a:p>
            <a:fld id="{F2EBD5B4-92A4-4A89-9657-642B87B4E8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2047875" y="6419850"/>
            <a:ext cx="30099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endParaRPr lang="en-US" sz="900" b="1" dirty="0"/>
          </a:p>
        </p:txBody>
      </p:sp>
      <p:pic>
        <p:nvPicPr>
          <p:cNvPr id="1032" name="Picture 11" descr="content_logo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6164263"/>
            <a:ext cx="1547813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-4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-4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-4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-4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-4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-4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-4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-48" charset="-128"/>
        </a:defRPr>
      </a:lvl9pPr>
    </p:titleStyle>
    <p:bodyStyle>
      <a:lvl1pPr marL="117475" indent="-117475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Times" pitchFamily="-48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112713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Times" pitchFamily="-48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571500" indent="-112713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Times" pitchFamily="-48" charset="0"/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798513" indent="-109538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Times" pitchFamily="-48" charset="0"/>
        <a:buChar char="•"/>
        <a:defRPr sz="1200">
          <a:solidFill>
            <a:schemeClr val="tx1"/>
          </a:solidFill>
          <a:latin typeface="+mn-lt"/>
          <a:ea typeface="+mn-ea"/>
        </a:defRPr>
      </a:lvl4pPr>
      <a:lvl5pPr marL="1025525" indent="-109538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Times" pitchFamily="-48" charset="0"/>
        <a:buChar char="•"/>
        <a:defRPr sz="1200">
          <a:solidFill>
            <a:schemeClr val="tx1"/>
          </a:solidFill>
          <a:latin typeface="+mn-lt"/>
          <a:ea typeface="+mn-ea"/>
        </a:defRPr>
      </a:lvl5pPr>
      <a:lvl6pPr marL="1482725" indent="-109538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Times" pitchFamily="-48" charset="0"/>
        <a:buChar char="•"/>
        <a:defRPr sz="1200">
          <a:solidFill>
            <a:schemeClr val="tx1"/>
          </a:solidFill>
          <a:latin typeface="+mn-lt"/>
          <a:ea typeface="+mn-ea"/>
        </a:defRPr>
      </a:lvl6pPr>
      <a:lvl7pPr marL="1939925" indent="-109538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Times" pitchFamily="-48" charset="0"/>
        <a:buChar char="•"/>
        <a:defRPr sz="1200">
          <a:solidFill>
            <a:schemeClr val="tx1"/>
          </a:solidFill>
          <a:latin typeface="+mn-lt"/>
          <a:ea typeface="+mn-ea"/>
        </a:defRPr>
      </a:lvl7pPr>
      <a:lvl8pPr marL="2397125" indent="-109538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Times" pitchFamily="-48" charset="0"/>
        <a:buChar char="•"/>
        <a:defRPr sz="1200">
          <a:solidFill>
            <a:schemeClr val="tx1"/>
          </a:solidFill>
          <a:latin typeface="+mn-lt"/>
          <a:ea typeface="+mn-ea"/>
        </a:defRPr>
      </a:lvl8pPr>
      <a:lvl9pPr marL="2854325" indent="-109538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Times" pitchFamily="-48" charset="0"/>
        <a:buChar char="•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219200"/>
            <a:ext cx="8001000" cy="1676400"/>
          </a:xfrm>
        </p:spPr>
        <p:txBody>
          <a:bodyPr>
            <a:noAutofit/>
          </a:bodyPr>
          <a:lstStyle/>
          <a:p>
            <a:r>
              <a:rPr lang="en-US" sz="3500" dirty="0" smtClean="0">
                <a:solidFill>
                  <a:schemeClr val="tx2">
                    <a:lumMod val="75000"/>
                  </a:schemeClr>
                </a:solidFill>
              </a:rPr>
              <a:t>Headaches and viewing of 3-dimensional (3D) movies in theaters</a:t>
            </a:r>
            <a:r>
              <a:rPr lang="en-US" sz="3500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sz="3500" dirty="0">
                <a:solidFill>
                  <a:schemeClr val="tx2">
                    <a:lumMod val="75000"/>
                  </a:schemeClr>
                </a:solidFill>
              </a:rPr>
            </a:br>
            <a:endParaRPr lang="en-US" sz="35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981575"/>
            <a:ext cx="5176838" cy="1752600"/>
          </a:xfrm>
        </p:spPr>
        <p:txBody>
          <a:bodyPr>
            <a:normAutofit/>
          </a:bodyPr>
          <a:lstStyle/>
          <a:p>
            <a:r>
              <a:rPr lang="en-US" sz="2500" dirty="0" smtClean="0">
                <a:solidFill>
                  <a:schemeClr val="accent1">
                    <a:lumMod val="75000"/>
                  </a:schemeClr>
                </a:solidFill>
              </a:rPr>
              <a:t>Jaime </a:t>
            </a:r>
            <a:r>
              <a:rPr lang="en-US" sz="2500" dirty="0" err="1" smtClean="0">
                <a:solidFill>
                  <a:schemeClr val="accent1">
                    <a:lumMod val="75000"/>
                  </a:schemeClr>
                </a:solidFill>
              </a:rPr>
              <a:t>Mirowsky</a:t>
            </a:r>
            <a:r>
              <a:rPr lang="en-US" sz="2500" dirty="0" smtClean="0">
                <a:solidFill>
                  <a:schemeClr val="accent1">
                    <a:lumMod val="75000"/>
                  </a:schemeClr>
                </a:solidFill>
              </a:rPr>
              <a:t>, MS</a:t>
            </a:r>
          </a:p>
          <a:p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New York University School of Medicine</a:t>
            </a:r>
          </a:p>
          <a:p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Department of Environmental Medicine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Presenter Disclosures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000" dirty="0" smtClean="0"/>
              <a:t>Jaime </a:t>
            </a:r>
            <a:r>
              <a:rPr lang="en-US" sz="3000" dirty="0" err="1" smtClean="0"/>
              <a:t>Mirowsky</a:t>
            </a:r>
            <a:r>
              <a:rPr lang="en-US" sz="3000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b="1" dirty="0" smtClean="0">
              <a:latin typeface="+mj-lt"/>
            </a:endParaRPr>
          </a:p>
          <a:p>
            <a:pPr>
              <a:buNone/>
            </a:pPr>
            <a:endParaRPr lang="en-US" b="1" dirty="0" smtClean="0">
              <a:latin typeface="+mj-lt"/>
            </a:endParaRPr>
          </a:p>
          <a:p>
            <a:pPr>
              <a:buNone/>
            </a:pPr>
            <a:r>
              <a:rPr lang="en-US" b="1" dirty="0" smtClean="0">
                <a:latin typeface="+mj-lt"/>
              </a:rPr>
              <a:t>The following personal financial</a:t>
            </a:r>
          </a:p>
          <a:p>
            <a:pPr>
              <a:buNone/>
            </a:pPr>
            <a:r>
              <a:rPr lang="en-US" b="1" dirty="0" smtClean="0">
                <a:latin typeface="+mj-lt"/>
              </a:rPr>
              <a:t>relationships with commercial interests</a:t>
            </a:r>
          </a:p>
          <a:p>
            <a:pPr>
              <a:buNone/>
            </a:pPr>
            <a:r>
              <a:rPr lang="en-US" b="1" dirty="0" smtClean="0">
                <a:latin typeface="+mj-lt"/>
              </a:rPr>
              <a:t>relevant to this presentation existed</a:t>
            </a:r>
          </a:p>
          <a:p>
            <a:pPr>
              <a:buNone/>
            </a:pPr>
            <a:r>
              <a:rPr lang="en-US" b="1" dirty="0" smtClean="0">
                <a:latin typeface="+mj-lt"/>
              </a:rPr>
              <a:t>during the past 12 months:</a:t>
            </a:r>
          </a:p>
          <a:p>
            <a:pPr>
              <a:buNone/>
            </a:pPr>
            <a:endParaRPr lang="en-US" sz="2400" b="1" dirty="0" smtClean="0">
              <a:latin typeface="+mj-lt"/>
            </a:endParaRPr>
          </a:p>
          <a:p>
            <a:pPr>
              <a:buNone/>
            </a:pPr>
            <a:r>
              <a:rPr lang="en-US" b="1" dirty="0" smtClean="0">
                <a:latin typeface="+mj-lt"/>
              </a:rPr>
              <a:t>No relationships to disclose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3D movies have existed since the 1950s</a:t>
            </a:r>
          </a:p>
          <a:p>
            <a:pPr lvl="1"/>
            <a:r>
              <a:rPr lang="en-US" sz="2400" dirty="0" smtClean="0"/>
              <a:t>Health effects, such as visual fatigue associated with the viewing of 3D movies have been recognized, but epidemiologic studies have not described the frequency of this effect.</a:t>
            </a:r>
          </a:p>
          <a:p>
            <a:endParaRPr lang="en-US" sz="2400" dirty="0" smtClean="0"/>
          </a:p>
          <a:p>
            <a:r>
              <a:rPr lang="en-US" sz="2400" dirty="0" smtClean="0"/>
              <a:t>Emergence of 3D technology in recent years</a:t>
            </a:r>
          </a:p>
          <a:p>
            <a:pPr lvl="1"/>
            <a:r>
              <a:rPr lang="en-US" sz="2400" dirty="0" smtClean="0"/>
              <a:t> Theaters, cameras, camcorders, phones, video games, TV.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3D movies have existed since the 1950s</a:t>
            </a:r>
          </a:p>
          <a:p>
            <a:pPr lvl="1"/>
            <a:r>
              <a:rPr lang="en-US" dirty="0" smtClean="0"/>
              <a:t>Health effects, such as visual fatigue associated with the viewing of 3D movies have been recognized, but epidemiologic studies have not described the frequency of this effect.</a:t>
            </a:r>
          </a:p>
          <a:p>
            <a:endParaRPr lang="en-US" dirty="0" smtClean="0"/>
          </a:p>
          <a:p>
            <a:r>
              <a:rPr lang="en-US" dirty="0" smtClean="0"/>
              <a:t>Emergence of 3D technology in recent years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Theaters</a:t>
            </a:r>
            <a:r>
              <a:rPr lang="en-US" dirty="0" smtClean="0"/>
              <a:t>, cameras, camcorders, phones, video games, TV.</a:t>
            </a:r>
          </a:p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838200" y="3962400"/>
            <a:ext cx="13716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3D images can cause health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Blending of 2 images causes </a:t>
            </a:r>
            <a:r>
              <a:rPr lang="en-US" dirty="0"/>
              <a:t>unnatural conflict between </a:t>
            </a:r>
            <a:r>
              <a:rPr lang="en-US" dirty="0" err="1"/>
              <a:t>vergence</a:t>
            </a:r>
            <a:r>
              <a:rPr lang="en-US" dirty="0"/>
              <a:t> and accommodation in the </a:t>
            </a:r>
            <a:r>
              <a:rPr lang="en-US" dirty="0" smtClean="0"/>
              <a:t>eyes</a:t>
            </a:r>
          </a:p>
          <a:p>
            <a:pPr lvl="1"/>
            <a:r>
              <a:rPr lang="en-US" dirty="0" err="1" smtClean="0"/>
              <a:t>Vergence</a:t>
            </a:r>
            <a:r>
              <a:rPr lang="en-US" dirty="0" smtClean="0"/>
              <a:t>: movement of one’s eyes around vertical axes to focus on an object. </a:t>
            </a:r>
          </a:p>
          <a:p>
            <a:pPr lvl="1"/>
            <a:r>
              <a:rPr lang="en-US" dirty="0" smtClean="0"/>
              <a:t>Accommodation: focusing on an object</a:t>
            </a:r>
          </a:p>
          <a:p>
            <a:pPr lvl="1"/>
            <a:r>
              <a:rPr lang="en-US" dirty="0" err="1" smtClean="0"/>
              <a:t>Vergence</a:t>
            </a:r>
            <a:r>
              <a:rPr lang="en-US" dirty="0" smtClean="0"/>
              <a:t> and accommodation go hand in hand in normal vision, but 3D movies upset their usual relationship.</a:t>
            </a:r>
          </a:p>
          <a:p>
            <a:endParaRPr lang="en-US" dirty="0" smtClean="0"/>
          </a:p>
          <a:p>
            <a:r>
              <a:rPr lang="en-US" dirty="0" smtClean="0"/>
              <a:t>Health effects that have been noted include, but are not limited to, headaches, sore eyes, tiredness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3D images can cause health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Blending of 2 images causes </a:t>
            </a:r>
            <a:r>
              <a:rPr lang="en-US" dirty="0"/>
              <a:t>unnatural conflict between </a:t>
            </a:r>
            <a:r>
              <a:rPr lang="en-US" dirty="0" err="1"/>
              <a:t>vergence</a:t>
            </a:r>
            <a:r>
              <a:rPr lang="en-US" dirty="0"/>
              <a:t> and accommodation in the </a:t>
            </a:r>
            <a:r>
              <a:rPr lang="en-US" dirty="0" smtClean="0"/>
              <a:t>eyes</a:t>
            </a:r>
          </a:p>
          <a:p>
            <a:pPr lvl="1"/>
            <a:r>
              <a:rPr lang="en-US" dirty="0" err="1" smtClean="0"/>
              <a:t>Vergence</a:t>
            </a:r>
            <a:r>
              <a:rPr lang="en-US" dirty="0" smtClean="0"/>
              <a:t>: movement of one’s eyes around vertical axes to focus on an object. </a:t>
            </a:r>
          </a:p>
          <a:p>
            <a:pPr lvl="1"/>
            <a:r>
              <a:rPr lang="en-US" dirty="0" smtClean="0"/>
              <a:t>Accommodation: focusing on an object</a:t>
            </a:r>
          </a:p>
          <a:p>
            <a:pPr lvl="1"/>
            <a:r>
              <a:rPr lang="en-US" dirty="0" err="1" smtClean="0"/>
              <a:t>Vergence</a:t>
            </a:r>
            <a:r>
              <a:rPr lang="en-US" dirty="0" smtClean="0"/>
              <a:t> and accommodation go hand in hand in normal vision, but 3D movies upset their usual relationship.</a:t>
            </a:r>
          </a:p>
          <a:p>
            <a:endParaRPr lang="en-US" dirty="0" smtClean="0"/>
          </a:p>
          <a:p>
            <a:r>
              <a:rPr lang="en-US" dirty="0" smtClean="0"/>
              <a:t>Health effects that have been noted include, but are not limited to, </a:t>
            </a:r>
            <a:r>
              <a:rPr lang="en-US" dirty="0" smtClean="0">
                <a:solidFill>
                  <a:srgbClr val="FF0000"/>
                </a:solidFill>
              </a:rPr>
              <a:t>headaches</a:t>
            </a:r>
            <a:r>
              <a:rPr lang="en-US" dirty="0" smtClean="0"/>
              <a:t>, sore eyes, tiredness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05000" y="4876800"/>
            <a:ext cx="16764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studies…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Increase in blinking frequency in 3D vs. 2D movies, closer distances to screen (Lee 2010)</a:t>
            </a:r>
          </a:p>
          <a:p>
            <a:pPr lvl="1"/>
            <a:r>
              <a:rPr lang="en-US" dirty="0" smtClean="0"/>
              <a:t>n = 6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Headache elevated in 3D vs. 2D images (</a:t>
            </a:r>
            <a:r>
              <a:rPr lang="en-US" dirty="0" err="1" smtClean="0"/>
              <a:t>Kuze</a:t>
            </a:r>
            <a:r>
              <a:rPr lang="en-US" dirty="0" smtClean="0"/>
              <a:t> 2008)</a:t>
            </a:r>
          </a:p>
          <a:p>
            <a:pPr lvl="1"/>
            <a:r>
              <a:rPr lang="en-US" dirty="0" smtClean="0"/>
              <a:t>n = 11</a:t>
            </a:r>
          </a:p>
          <a:p>
            <a:endParaRPr lang="en-US" dirty="0" smtClean="0"/>
          </a:p>
          <a:p>
            <a:r>
              <a:rPr lang="en-US" dirty="0" smtClean="0"/>
              <a:t>3D images with motion increase headaches vs. no motion (Yano 2004)</a:t>
            </a:r>
          </a:p>
          <a:p>
            <a:pPr lvl="1"/>
            <a:r>
              <a:rPr lang="en-US" dirty="0" smtClean="0"/>
              <a:t>n = 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past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Low sample numbers (n &lt; 12)</a:t>
            </a:r>
          </a:p>
          <a:p>
            <a:endParaRPr lang="en-US" dirty="0" smtClean="0"/>
          </a:p>
          <a:p>
            <a:r>
              <a:rPr lang="en-US" dirty="0" smtClean="0"/>
              <a:t>Use of red/green glasses </a:t>
            </a:r>
          </a:p>
          <a:p>
            <a:pPr lvl="1"/>
            <a:r>
              <a:rPr lang="en-US" dirty="0" smtClean="0"/>
              <a:t>Newer technology uses polarized glasses</a:t>
            </a:r>
          </a:p>
          <a:p>
            <a:endParaRPr lang="en-US" dirty="0" smtClean="0"/>
          </a:p>
          <a:p>
            <a:r>
              <a:rPr lang="en-US" dirty="0" smtClean="0"/>
              <a:t>LCD/HDTV screens</a:t>
            </a:r>
          </a:p>
          <a:p>
            <a:endParaRPr lang="en-US" dirty="0" smtClean="0"/>
          </a:p>
          <a:p>
            <a:r>
              <a:rPr lang="en-US" dirty="0" smtClean="0"/>
              <a:t>Length of time much less than movie</a:t>
            </a:r>
          </a:p>
          <a:p>
            <a:endParaRPr lang="en-US" dirty="0" smtClean="0"/>
          </a:p>
          <a:p>
            <a:r>
              <a:rPr lang="en-US" dirty="0" smtClean="0"/>
              <a:t>Used images rather than motion pictures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determine the frequency of headaches among viewers of 3D as compared to 2D movies in theater settings </a:t>
            </a:r>
          </a:p>
          <a:p>
            <a:endParaRPr lang="en-US" dirty="0" smtClean="0"/>
          </a:p>
          <a:p>
            <a:r>
              <a:rPr lang="en-US" dirty="0" smtClean="0"/>
              <a:t>To evaluate risk factors for adverse health effects of 3D movies and identify potential susceptible populations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ocess 3"/>
          <p:cNvSpPr/>
          <p:nvPr/>
        </p:nvSpPr>
        <p:spPr>
          <a:xfrm>
            <a:off x="2895600" y="228600"/>
            <a:ext cx="3505200" cy="685800"/>
          </a:xfrm>
          <a:prstGeom prst="flowChartProcess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3D movies and headaches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457200" y="1371600"/>
            <a:ext cx="8382000" cy="685800"/>
            <a:chOff x="457200" y="1447800"/>
            <a:chExt cx="8382000" cy="685800"/>
          </a:xfrm>
          <a:solidFill>
            <a:schemeClr val="tx2"/>
          </a:solidFill>
        </p:grpSpPr>
        <p:sp>
          <p:nvSpPr>
            <p:cNvPr id="5" name="Flowchart: Process 4"/>
            <p:cNvSpPr/>
            <p:nvPr/>
          </p:nvSpPr>
          <p:spPr>
            <a:xfrm>
              <a:off x="457200" y="1447800"/>
              <a:ext cx="2667000" cy="685800"/>
            </a:xfrm>
            <a:prstGeom prst="flowChartProcess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Group 1: </a:t>
              </a:r>
            </a:p>
            <a:p>
              <a:pPr algn="ctr"/>
              <a:r>
                <a:rPr lang="en-US" sz="2000" dirty="0" smtClean="0"/>
                <a:t>2D vs. 3D movies</a:t>
              </a:r>
              <a:endParaRPr lang="en-US" sz="2000" dirty="0"/>
            </a:p>
          </p:txBody>
        </p:sp>
        <p:sp>
          <p:nvSpPr>
            <p:cNvPr id="6" name="Flowchart: Process 5"/>
            <p:cNvSpPr/>
            <p:nvPr/>
          </p:nvSpPr>
          <p:spPr>
            <a:xfrm>
              <a:off x="3657600" y="1447800"/>
              <a:ext cx="1981200" cy="685800"/>
            </a:xfrm>
            <a:prstGeom prst="flowChartProcess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Group 2:</a:t>
              </a:r>
            </a:p>
            <a:p>
              <a:pPr algn="ctr"/>
              <a:r>
                <a:rPr lang="en-US" sz="2000" dirty="0" smtClean="0"/>
                <a:t>Effect of age</a:t>
              </a:r>
              <a:endParaRPr lang="en-US" sz="2000" dirty="0"/>
            </a:p>
          </p:txBody>
        </p:sp>
        <p:sp>
          <p:nvSpPr>
            <p:cNvPr id="7" name="Flowchart: Process 6"/>
            <p:cNvSpPr/>
            <p:nvPr/>
          </p:nvSpPr>
          <p:spPr>
            <a:xfrm>
              <a:off x="6477000" y="1447800"/>
              <a:ext cx="2362200" cy="685800"/>
            </a:xfrm>
            <a:prstGeom prst="flowChartProcess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Group 3:</a:t>
              </a:r>
            </a:p>
            <a:p>
              <a:pPr algn="ctr"/>
              <a:r>
                <a:rPr lang="en-US" sz="2000" dirty="0" smtClean="0"/>
                <a:t>Vision problems</a:t>
              </a:r>
              <a:endParaRPr lang="en-US" sz="2000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524000" y="4114800"/>
            <a:ext cx="6172200" cy="533400"/>
            <a:chOff x="1524000" y="4495800"/>
            <a:chExt cx="6172200" cy="533400"/>
          </a:xfrm>
          <a:solidFill>
            <a:schemeClr val="tx2"/>
          </a:solidFill>
        </p:grpSpPr>
        <p:sp>
          <p:nvSpPr>
            <p:cNvPr id="8" name="Flowchart: Process 7"/>
            <p:cNvSpPr/>
            <p:nvPr/>
          </p:nvSpPr>
          <p:spPr>
            <a:xfrm>
              <a:off x="1524000" y="4495800"/>
              <a:ext cx="1905000" cy="533400"/>
            </a:xfrm>
            <a:prstGeom prst="flowChartProcess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n = 66, 38</a:t>
              </a:r>
              <a:endParaRPr lang="en-US" sz="2000" dirty="0"/>
            </a:p>
          </p:txBody>
        </p:sp>
        <p:sp>
          <p:nvSpPr>
            <p:cNvPr id="9" name="Flowchart: Process 8"/>
            <p:cNvSpPr/>
            <p:nvPr/>
          </p:nvSpPr>
          <p:spPr>
            <a:xfrm>
              <a:off x="4114800" y="4495800"/>
              <a:ext cx="1295400" cy="533400"/>
            </a:xfrm>
            <a:prstGeom prst="flowChartProcess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n = 140</a:t>
              </a:r>
              <a:endParaRPr lang="en-US" sz="2000" dirty="0"/>
            </a:p>
          </p:txBody>
        </p:sp>
        <p:sp>
          <p:nvSpPr>
            <p:cNvPr id="10" name="Flowchart: Process 9"/>
            <p:cNvSpPr/>
            <p:nvPr/>
          </p:nvSpPr>
          <p:spPr>
            <a:xfrm>
              <a:off x="6629400" y="4495800"/>
              <a:ext cx="1066800" cy="533400"/>
            </a:xfrm>
            <a:prstGeom prst="flowChartProcess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n = 85</a:t>
              </a:r>
              <a:endParaRPr lang="en-US" sz="2000" dirty="0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1371600" y="2514600"/>
            <a:ext cx="6477000" cy="9906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Institutional Review Board – exempt status</a:t>
            </a:r>
          </a:p>
          <a:p>
            <a:pPr algn="ctr"/>
            <a:r>
              <a:rPr lang="en-US" sz="2000" dirty="0" smtClean="0"/>
              <a:t>Create surveys - </a:t>
            </a:r>
            <a:r>
              <a:rPr lang="en-US" sz="2000" dirty="0" err="1" smtClean="0"/>
              <a:t>SurveyMonkey</a:t>
            </a:r>
            <a:r>
              <a:rPr lang="en-US" sz="2000" dirty="0" smtClean="0"/>
              <a:t>®</a:t>
            </a:r>
          </a:p>
          <a:p>
            <a:pPr algn="ctr"/>
            <a:r>
              <a:rPr lang="en-US" sz="2000" dirty="0" smtClean="0"/>
              <a:t>Distribute surveys – friends, colleagues, relatives</a:t>
            </a:r>
            <a:endParaRPr lang="en-US" sz="2000" dirty="0"/>
          </a:p>
        </p:txBody>
      </p:sp>
      <p:sp>
        <p:nvSpPr>
          <p:cNvPr id="26" name="Rectangle 25"/>
          <p:cNvSpPr/>
          <p:nvPr/>
        </p:nvSpPr>
        <p:spPr>
          <a:xfrm>
            <a:off x="990600" y="5181600"/>
            <a:ext cx="7315200" cy="10668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Analyze data – Exact methods used to calculate odds ratios, 95% confidence intervals odds using Egret for Windows.  Exact logistic regression calculated using SAS 9.3.  </a:t>
            </a:r>
            <a:endParaRPr lang="en-US" sz="2000" dirty="0"/>
          </a:p>
        </p:txBody>
      </p:sp>
      <p:grpSp>
        <p:nvGrpSpPr>
          <p:cNvPr id="44" name="Group 43"/>
          <p:cNvGrpSpPr/>
          <p:nvPr/>
        </p:nvGrpSpPr>
        <p:grpSpPr>
          <a:xfrm>
            <a:off x="2438400" y="990600"/>
            <a:ext cx="4572000" cy="304800"/>
            <a:chOff x="2438400" y="1066800"/>
            <a:chExt cx="4572000" cy="304800"/>
          </a:xfrm>
          <a:solidFill>
            <a:schemeClr val="tx2"/>
          </a:solidFill>
        </p:grpSpPr>
        <p:sp>
          <p:nvSpPr>
            <p:cNvPr id="27" name="Down Arrow 26"/>
            <p:cNvSpPr/>
            <p:nvPr/>
          </p:nvSpPr>
          <p:spPr>
            <a:xfrm>
              <a:off x="2438400" y="1066800"/>
              <a:ext cx="304800" cy="304800"/>
            </a:xfrm>
            <a:prstGeom prst="down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Down Arrow 27"/>
            <p:cNvSpPr/>
            <p:nvPr/>
          </p:nvSpPr>
          <p:spPr>
            <a:xfrm>
              <a:off x="4495800" y="1066800"/>
              <a:ext cx="304800" cy="304800"/>
            </a:xfrm>
            <a:prstGeom prst="down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29" name="Down Arrow 28"/>
            <p:cNvSpPr/>
            <p:nvPr/>
          </p:nvSpPr>
          <p:spPr>
            <a:xfrm>
              <a:off x="6705600" y="1066800"/>
              <a:ext cx="304800" cy="304800"/>
            </a:xfrm>
            <a:prstGeom prst="down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438400" y="2133600"/>
            <a:ext cx="4648200" cy="304800"/>
            <a:chOff x="2438400" y="2438400"/>
            <a:chExt cx="4648200" cy="304800"/>
          </a:xfrm>
          <a:solidFill>
            <a:schemeClr val="tx2"/>
          </a:solidFill>
        </p:grpSpPr>
        <p:sp>
          <p:nvSpPr>
            <p:cNvPr id="30" name="Down Arrow 29"/>
            <p:cNvSpPr/>
            <p:nvPr/>
          </p:nvSpPr>
          <p:spPr>
            <a:xfrm>
              <a:off x="2438400" y="2438400"/>
              <a:ext cx="304800" cy="304800"/>
            </a:xfrm>
            <a:prstGeom prst="down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Down Arrow 30"/>
            <p:cNvSpPr/>
            <p:nvPr/>
          </p:nvSpPr>
          <p:spPr>
            <a:xfrm>
              <a:off x="4495800" y="2438400"/>
              <a:ext cx="304800" cy="304800"/>
            </a:xfrm>
            <a:prstGeom prst="down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Down Arrow 31"/>
            <p:cNvSpPr/>
            <p:nvPr/>
          </p:nvSpPr>
          <p:spPr>
            <a:xfrm>
              <a:off x="6781800" y="2438400"/>
              <a:ext cx="304800" cy="304800"/>
            </a:xfrm>
            <a:prstGeom prst="down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2438400" y="3657600"/>
            <a:ext cx="4724400" cy="304800"/>
            <a:chOff x="2438400" y="4114800"/>
            <a:chExt cx="4724400" cy="304800"/>
          </a:xfrm>
          <a:solidFill>
            <a:schemeClr val="tx2"/>
          </a:solidFill>
        </p:grpSpPr>
        <p:sp>
          <p:nvSpPr>
            <p:cNvPr id="33" name="Down Arrow 32"/>
            <p:cNvSpPr/>
            <p:nvPr/>
          </p:nvSpPr>
          <p:spPr>
            <a:xfrm>
              <a:off x="4572000" y="4114800"/>
              <a:ext cx="304800" cy="304800"/>
            </a:xfrm>
            <a:prstGeom prst="down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Down Arrow 33"/>
            <p:cNvSpPr/>
            <p:nvPr/>
          </p:nvSpPr>
          <p:spPr>
            <a:xfrm>
              <a:off x="2438400" y="4114800"/>
              <a:ext cx="304800" cy="304800"/>
            </a:xfrm>
            <a:prstGeom prst="down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Down Arrow 34"/>
            <p:cNvSpPr/>
            <p:nvPr/>
          </p:nvSpPr>
          <p:spPr>
            <a:xfrm>
              <a:off x="6858000" y="4114800"/>
              <a:ext cx="304800" cy="304800"/>
            </a:xfrm>
            <a:prstGeom prst="down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438400" y="4800600"/>
            <a:ext cx="4800600" cy="304800"/>
            <a:chOff x="2438400" y="5105400"/>
            <a:chExt cx="4800600" cy="304800"/>
          </a:xfrm>
          <a:solidFill>
            <a:schemeClr val="tx2"/>
          </a:solidFill>
        </p:grpSpPr>
        <p:sp>
          <p:nvSpPr>
            <p:cNvPr id="36" name="Down Arrow 35"/>
            <p:cNvSpPr/>
            <p:nvPr/>
          </p:nvSpPr>
          <p:spPr>
            <a:xfrm>
              <a:off x="6934200" y="5105400"/>
              <a:ext cx="304800" cy="304800"/>
            </a:xfrm>
            <a:prstGeom prst="down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Down Arrow 36"/>
            <p:cNvSpPr/>
            <p:nvPr/>
          </p:nvSpPr>
          <p:spPr>
            <a:xfrm>
              <a:off x="4572000" y="5105400"/>
              <a:ext cx="304800" cy="304800"/>
            </a:xfrm>
            <a:prstGeom prst="down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Down Arrow 37"/>
            <p:cNvSpPr/>
            <p:nvPr/>
          </p:nvSpPr>
          <p:spPr>
            <a:xfrm>
              <a:off x="2438400" y="5105400"/>
              <a:ext cx="304800" cy="304800"/>
            </a:xfrm>
            <a:prstGeom prst="down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considerations…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Gender</a:t>
            </a:r>
          </a:p>
          <a:p>
            <a:endParaRPr lang="en-US" dirty="0" smtClean="0"/>
          </a:p>
          <a:p>
            <a:r>
              <a:rPr lang="en-US" dirty="0" smtClean="0"/>
              <a:t>Migraine susceptibility</a:t>
            </a:r>
          </a:p>
          <a:p>
            <a:endParaRPr lang="en-US" dirty="0" smtClean="0"/>
          </a:p>
          <a:p>
            <a:r>
              <a:rPr lang="en-US" dirty="0" smtClean="0"/>
              <a:t>Contacts, prescription glasses</a:t>
            </a:r>
          </a:p>
          <a:p>
            <a:endParaRPr lang="en-US" dirty="0" smtClean="0"/>
          </a:p>
          <a:p>
            <a:r>
              <a:rPr lang="en-US" dirty="0" smtClean="0"/>
              <a:t>Sitting location in theater</a:t>
            </a:r>
          </a:p>
          <a:p>
            <a:endParaRPr lang="en-US" dirty="0" smtClean="0"/>
          </a:p>
          <a:p>
            <a:r>
              <a:rPr lang="en-US" dirty="0" smtClean="0"/>
              <a:t>Food/drink consumed, alcohol use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1: 2D vs. 3D movie viewing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399" y="1219200"/>
          <a:ext cx="8922041" cy="4930140"/>
        </p:xfrm>
        <a:graphic>
          <a:graphicData uri="http://schemas.openxmlformats.org/drawingml/2006/table">
            <a:tbl>
              <a:tblPr/>
              <a:tblGrid>
                <a:gridCol w="1219201"/>
                <a:gridCol w="1371600"/>
                <a:gridCol w="1267558"/>
                <a:gridCol w="1094642"/>
                <a:gridCol w="152400"/>
                <a:gridCol w="1219200"/>
                <a:gridCol w="990600"/>
                <a:gridCol w="578141"/>
                <a:gridCol w="1028699"/>
              </a:tblGrid>
              <a:tr h="516467"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spc="-45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2D movie viewing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3D movie viewing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45720" marR="182880" indent="-4572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074420" algn="l"/>
                        </a:tabLs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Odds ratios for headache among 3D compared to 2D movie viewers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63930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Number of respondents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Number (%) reporting headache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Number of respondents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Number (%) reporting headache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Odds ratio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45720" marR="182880" indent="-4572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074420" algn="l"/>
                        </a:tabLs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95% </a:t>
                      </a:r>
                      <a:r>
                        <a:rPr lang="en-US" sz="1500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CI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8233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b="1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All subjects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58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2(3.5)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36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5(13.9)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4.4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(0.7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-49.2)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0510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b="1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Age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spc="-45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spc="-45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33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18 – 27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16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 (6.3)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9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2 (22.2)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4.0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(0.02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-270)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33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28 – 37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25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 (4.0)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14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 (7.1)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1.8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(0.02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-151)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33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≥ 38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17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0 (0)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13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2 (15.3)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∞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(0.25</a:t>
                      </a: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- </a:t>
                      </a: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∞</a:t>
                      </a: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54120" marR="5412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33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b="1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Gender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33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Male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17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0 (0)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13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0 (0)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Indet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(Indet</a:t>
                      </a: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- Indet)</a:t>
                      </a:r>
                    </a:p>
                  </a:txBody>
                  <a:tcPr marL="54120" marR="5412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33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Female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36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2 (5.6)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18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5 (27.8)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6.5</a:t>
                      </a: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(0.95</a:t>
                      </a: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- 55)</a:t>
                      </a:r>
                    </a:p>
                  </a:txBody>
                  <a:tcPr marL="54120" marR="5412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33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Missing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6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0 (0)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5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0 (0)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Indet.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(Indet</a:t>
                      </a: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- Indet)</a:t>
                      </a:r>
                    </a:p>
                  </a:txBody>
                  <a:tcPr marL="54120" marR="5412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33">
                <a:tc gridSpan="8"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b="1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Previously diagnosed with migraines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33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No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51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2 (3.9)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28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4 (14.3)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4.0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(0.53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- 47)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33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Yes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5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0 (0)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7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 (14.3)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∞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(0.02</a:t>
                      </a: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- </a:t>
                      </a: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∞</a:t>
                      </a: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54120" marR="5412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1: 2D vs. 3D movie viewing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399" y="1219200"/>
          <a:ext cx="8922041" cy="4667250"/>
        </p:xfrm>
        <a:graphic>
          <a:graphicData uri="http://schemas.openxmlformats.org/drawingml/2006/table">
            <a:tbl>
              <a:tblPr/>
              <a:tblGrid>
                <a:gridCol w="1219201"/>
                <a:gridCol w="1371600"/>
                <a:gridCol w="1267558"/>
                <a:gridCol w="1094642"/>
                <a:gridCol w="152400"/>
                <a:gridCol w="1219200"/>
                <a:gridCol w="990600"/>
                <a:gridCol w="578141"/>
                <a:gridCol w="1028699"/>
              </a:tblGrid>
              <a:tr h="516467"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spc="-45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2D movie viewing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3D movie viewing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45720" marR="182880" indent="-4572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074420" algn="l"/>
                        </a:tabLs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Odds ratios for headache among 3D compared to 2D movie viewers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63930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Number of respondents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Number (%) reporting headache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Number of respondents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Number (%) reporting headache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Odds ratio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45720" marR="182880" indent="-4572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074420" algn="l"/>
                        </a:tabLs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95% </a:t>
                      </a:r>
                      <a:r>
                        <a:rPr lang="en-US" sz="1500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CI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8233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b="1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All subjects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58</a:t>
                      </a:r>
                      <a:endParaRPr lang="en-US" sz="1500" dirty="0">
                        <a:solidFill>
                          <a:srgbClr val="FF000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2(3.5)</a:t>
                      </a:r>
                      <a:endParaRPr lang="en-US" sz="1500" dirty="0">
                        <a:solidFill>
                          <a:srgbClr val="FF000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36</a:t>
                      </a:r>
                      <a:endParaRPr lang="en-US" sz="1500" dirty="0">
                        <a:solidFill>
                          <a:srgbClr val="FF000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5(13.9)</a:t>
                      </a:r>
                      <a:endParaRPr lang="en-US" sz="1500" dirty="0">
                        <a:solidFill>
                          <a:srgbClr val="FF000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4.4</a:t>
                      </a:r>
                      <a:endParaRPr lang="en-US" sz="1500" dirty="0">
                        <a:solidFill>
                          <a:srgbClr val="FF000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(0.7</a:t>
                      </a:r>
                      <a:endParaRPr lang="en-US" sz="1500" dirty="0">
                        <a:solidFill>
                          <a:srgbClr val="FF000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-49.2)</a:t>
                      </a:r>
                      <a:endParaRPr lang="en-US" sz="1500" dirty="0">
                        <a:solidFill>
                          <a:srgbClr val="FF000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0510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b="1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Age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spc="-45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spc="-45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33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18 – 27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16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 (6.3)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9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2 (22.2)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4.0</a:t>
                      </a:r>
                      <a:endParaRPr lang="en-US" sz="1500" dirty="0">
                        <a:solidFill>
                          <a:srgbClr val="FF000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(0.02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-270)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33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28 – 37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25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 (4.0)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14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 (7.1)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1.8</a:t>
                      </a:r>
                      <a:endParaRPr lang="en-US" sz="1500" dirty="0">
                        <a:solidFill>
                          <a:srgbClr val="FF000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(0.02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-151)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33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≥ 38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17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0 (0)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13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2 (15.3)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∞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(0.25</a:t>
                      </a: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- </a:t>
                      </a: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∞</a:t>
                      </a: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54120" marR="5412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33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b="1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Gender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33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Male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17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0 (0)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13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0 (0)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Indet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(Indet</a:t>
                      </a: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- Indet)</a:t>
                      </a:r>
                    </a:p>
                  </a:txBody>
                  <a:tcPr marL="54120" marR="5412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33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Female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36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2 (5.6)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18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5 (27.8)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rgbClr val="FF0000"/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6.5</a:t>
                      </a: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(0.95</a:t>
                      </a: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- 55)</a:t>
                      </a:r>
                    </a:p>
                  </a:txBody>
                  <a:tcPr marL="54120" marR="5412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33">
                <a:tc gridSpan="8"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b="1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Previously diagnosed with migraines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33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No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51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2 (3.9)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28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4 (14.3)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4.0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(0.53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- 47)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33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Yes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5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0 (0)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7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1 (14.3)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∞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(0.02</a:t>
                      </a:r>
                    </a:p>
                  </a:txBody>
                  <a:tcPr marL="54120" marR="5412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- </a:t>
                      </a: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∞</a:t>
                      </a: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54120" marR="5412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Group 2: risk factors for headaches among 140 viewers of 3D movies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1" y="1447800"/>
          <a:ext cx="8686799" cy="4894072"/>
        </p:xfrm>
        <a:graphic>
          <a:graphicData uri="http://schemas.openxmlformats.org/drawingml/2006/table">
            <a:tbl>
              <a:tblPr/>
              <a:tblGrid>
                <a:gridCol w="2198184"/>
                <a:gridCol w="1307016"/>
                <a:gridCol w="2268343"/>
                <a:gridCol w="1059366"/>
                <a:gridCol w="794524"/>
                <a:gridCol w="1059366"/>
              </a:tblGrid>
              <a:tr h="447040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Age group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Number of respondents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Number (%) reporting headache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Odds ratio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45720" marR="182880" indent="-4572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074420" algn="l"/>
                        </a:tabLs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95%  confidence interval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3520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All Subjects</a:t>
                      </a:r>
                    </a:p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140</a:t>
                      </a:r>
                      <a:endParaRPr lang="en-US" sz="1600" spc="-45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24 (17.1)</a:t>
                      </a:r>
                      <a:endParaRPr lang="en-US" sz="1600" spc="-45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18 – 29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85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19 (22.4)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30 – 39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43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5 (11.6)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(0.1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- 1.4)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≥ 40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 (0)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0.0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(Indet</a:t>
                      </a:r>
                    </a:p>
                  </a:txBody>
                  <a:tcPr marL="55770" marR="557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Indet)</a:t>
                      </a:r>
                    </a:p>
                  </a:txBody>
                  <a:tcPr marL="55770" marR="5577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Gender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64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7 (10.9)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76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17 (22.4)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(0.8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- 7.2)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Corrective lenses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56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7 (12.5)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84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17 (20.2)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(0.6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- 5.5)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Diagnosed with migraines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125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16 (12.8)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8 (53.3)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(2.1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- 28.5)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Group 2: risk factors for headaches among 140 viewers of 3D movies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1" y="1447800"/>
          <a:ext cx="8686799" cy="4894072"/>
        </p:xfrm>
        <a:graphic>
          <a:graphicData uri="http://schemas.openxmlformats.org/drawingml/2006/table">
            <a:tbl>
              <a:tblPr/>
              <a:tblGrid>
                <a:gridCol w="2198184"/>
                <a:gridCol w="1307016"/>
                <a:gridCol w="2268343"/>
                <a:gridCol w="1059366"/>
                <a:gridCol w="794524"/>
                <a:gridCol w="1059366"/>
              </a:tblGrid>
              <a:tr h="447040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Age group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Number of respondents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Number (%) reporting headache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Odds ratio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45720" marR="182880" indent="-4572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074420" algn="l"/>
                        </a:tabLs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95%  confidence interval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3520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All Subjects</a:t>
                      </a:r>
                    </a:p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140</a:t>
                      </a:r>
                      <a:endParaRPr lang="en-US" sz="1600" spc="-45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24 (17.1)</a:t>
                      </a:r>
                      <a:endParaRPr lang="en-US" sz="1600" spc="-45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18 – 29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85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19 (22.4)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30 – 39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43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 (11.6)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(0.1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- 1.4)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≥ 40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 (0)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0.0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(Indet</a:t>
                      </a:r>
                    </a:p>
                  </a:txBody>
                  <a:tcPr marL="55770" marR="557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Indet)</a:t>
                      </a:r>
                    </a:p>
                  </a:txBody>
                  <a:tcPr marL="55770" marR="5577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Gender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64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 (10.9)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76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17 (22.4)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(0.8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- 7.2)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Corrective lenses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56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7 (12.5)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84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17 (20.2)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(0.6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- 5.5)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Diagnosed with migraines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spc="-45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125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16 (12.8)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spc="-45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 (53.3)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(2.1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- 28.5)</a:t>
                      </a:r>
                    </a:p>
                  </a:txBody>
                  <a:tcPr marL="55770" marR="5577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2 cont.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71600" y="1981200"/>
          <a:ext cx="6157912" cy="3069336"/>
        </p:xfrm>
        <a:graphic>
          <a:graphicData uri="http://schemas.openxmlformats.org/drawingml/2006/table">
            <a:tbl>
              <a:tblPr/>
              <a:tblGrid>
                <a:gridCol w="2697168"/>
                <a:gridCol w="870054"/>
                <a:gridCol w="870054"/>
                <a:gridCol w="621467"/>
                <a:gridCol w="1099169"/>
              </a:tblGrid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Effect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Odds ratio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95% Confidence Limits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38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Previously diagnosed with migraine headaches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1193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(2.1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- 31.5)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118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Age (odds ratio per decade increase in age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0.36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0.10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- 0.94)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0" y="5105400"/>
            <a:ext cx="2214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Multivariable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Group 3: risk factors for headaches among 85 viewers of 3D movies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" y="1066800"/>
          <a:ext cx="8839199" cy="5123768"/>
        </p:xfrm>
        <a:graphic>
          <a:graphicData uri="http://schemas.openxmlformats.org/drawingml/2006/table">
            <a:tbl>
              <a:tblPr/>
              <a:tblGrid>
                <a:gridCol w="1447800"/>
                <a:gridCol w="962889"/>
                <a:gridCol w="1246911"/>
                <a:gridCol w="533400"/>
                <a:gridCol w="609600"/>
                <a:gridCol w="419236"/>
                <a:gridCol w="266564"/>
                <a:gridCol w="1424246"/>
                <a:gridCol w="694608"/>
                <a:gridCol w="591094"/>
                <a:gridCol w="642851"/>
              </a:tblGrid>
              <a:tr h="631314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Age group</a:t>
                      </a:r>
                      <a:endParaRPr lang="en-US" sz="13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Number of respondents</a:t>
                      </a:r>
                      <a:endParaRPr lang="en-US" sz="13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Number (%) </a:t>
                      </a:r>
                      <a:r>
                        <a:rPr lang="en-US" sz="1300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with headache </a:t>
                      </a:r>
                      <a:r>
                        <a:rPr lang="en-US" sz="13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during movie</a:t>
                      </a:r>
                      <a:endParaRPr lang="en-US" sz="13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Odds ratio</a:t>
                      </a:r>
                      <a:endParaRPr lang="en-US" sz="13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95% </a:t>
                      </a:r>
                      <a:r>
                        <a:rPr lang="en-US" sz="1300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CI</a:t>
                      </a:r>
                      <a:endParaRPr lang="en-US" sz="13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Number (%) </a:t>
                      </a:r>
                      <a:r>
                        <a:rPr lang="en-US" sz="1300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with</a:t>
                      </a:r>
                      <a:r>
                        <a:rPr lang="en-US" sz="1300" spc="-45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300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headache within </a:t>
                      </a:r>
                      <a:r>
                        <a:rPr lang="en-US" sz="13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 hour after movie</a:t>
                      </a:r>
                      <a:endParaRPr lang="en-US" sz="13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Odds ratio</a:t>
                      </a:r>
                      <a:endParaRPr lang="en-US" sz="13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95% </a:t>
                      </a:r>
                      <a:r>
                        <a:rPr lang="en-US" sz="1300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CI</a:t>
                      </a:r>
                      <a:endParaRPr lang="en-US" sz="13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8826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All subjects</a:t>
                      </a:r>
                      <a:endParaRPr lang="en-US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85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10 (11.8)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                                       13 (15.3)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8826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endParaRPr lang="en-US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8826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18 – 27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53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6 (11.3)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en-US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7 (13.2)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69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28 – 37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3 (17.7)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1.7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(0.3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- 9.1)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 (0)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5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Indet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</a:t>
                      </a:r>
                      <a:r>
                        <a:rPr lang="en-US" sz="15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Indet</a:t>
                      </a: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267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38 – 47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 (0)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5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Indet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</a:t>
                      </a:r>
                      <a:r>
                        <a:rPr lang="en-US" sz="15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Indet</a:t>
                      </a: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3 (42.9)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(0.6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- 35)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69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≥ 48 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 (12.5)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(0.04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- 12.5)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 (0)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5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Indet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Indet)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826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Gender*</a:t>
                      </a:r>
                      <a:endParaRPr lang="en-US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en-US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8826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35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3 (8.6)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en-US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4(11.4)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96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49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7 (14.3)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(0.3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- 11.4)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6 (12.2)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(0.23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- 5.7)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09">
                <a:tc gridSpan="1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How 3D movie was viewed</a:t>
                      </a:r>
                      <a:endParaRPr lang="en-US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98322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3D glasses only or 3D glasses </a:t>
                      </a:r>
                      <a:r>
                        <a:rPr lang="en-US" sz="1500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+ </a:t>
                      </a: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contact lenses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67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7 (16.3)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6285" marR="26285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5 (7.5)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1969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3D glasses plus eyeglasses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 (0)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    (0 </a:t>
                      </a: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- 2.1)</a:t>
                      </a:r>
                    </a:p>
                  </a:txBody>
                  <a:tcPr marL="26285" marR="26285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5 (31.3)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(1.07</a:t>
                      </a: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- 28.4)</a:t>
                      </a: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105400" y="6324600"/>
            <a:ext cx="3980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* Gender was missing for 1 individual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Group 3: risk factors for headaches among 85 viewers of 3D movies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" y="1066800"/>
          <a:ext cx="8839199" cy="5139198"/>
        </p:xfrm>
        <a:graphic>
          <a:graphicData uri="http://schemas.openxmlformats.org/drawingml/2006/table">
            <a:tbl>
              <a:tblPr/>
              <a:tblGrid>
                <a:gridCol w="1447800"/>
                <a:gridCol w="962889"/>
                <a:gridCol w="1246911"/>
                <a:gridCol w="533400"/>
                <a:gridCol w="609600"/>
                <a:gridCol w="419236"/>
                <a:gridCol w="266564"/>
                <a:gridCol w="1424246"/>
                <a:gridCol w="694608"/>
                <a:gridCol w="591094"/>
                <a:gridCol w="642851"/>
              </a:tblGrid>
              <a:tr h="631314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Age group</a:t>
                      </a:r>
                      <a:endParaRPr lang="en-US" sz="13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Number of respondents</a:t>
                      </a:r>
                      <a:endParaRPr lang="en-US" sz="13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Number (%) </a:t>
                      </a:r>
                      <a:r>
                        <a:rPr lang="en-US" sz="1300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with headache </a:t>
                      </a:r>
                      <a:r>
                        <a:rPr lang="en-US" sz="13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during movie</a:t>
                      </a:r>
                      <a:endParaRPr lang="en-US" sz="13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Odds ratio</a:t>
                      </a:r>
                      <a:endParaRPr lang="en-US" sz="13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95% </a:t>
                      </a:r>
                      <a:r>
                        <a:rPr lang="en-US" sz="1300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CI</a:t>
                      </a:r>
                      <a:endParaRPr lang="en-US" sz="13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Number (%) </a:t>
                      </a:r>
                      <a:r>
                        <a:rPr lang="en-US" sz="1300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with</a:t>
                      </a:r>
                      <a:r>
                        <a:rPr lang="en-US" sz="1300" spc="-45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300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headache within </a:t>
                      </a:r>
                      <a:r>
                        <a:rPr lang="en-US" sz="13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 hour after movie</a:t>
                      </a:r>
                      <a:endParaRPr lang="en-US" sz="13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Odds ratio</a:t>
                      </a:r>
                      <a:endParaRPr lang="en-US" sz="13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95% </a:t>
                      </a:r>
                      <a:r>
                        <a:rPr lang="en-US" sz="1300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CI</a:t>
                      </a:r>
                      <a:endParaRPr lang="en-US" sz="13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8826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All subjects</a:t>
                      </a:r>
                      <a:endParaRPr lang="en-US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85</a:t>
                      </a:r>
                      <a:endParaRPr lang="en-US" sz="15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10 (11.8)</a:t>
                      </a:r>
                      <a:endParaRPr lang="en-US" sz="15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solidFill>
                          <a:srgbClr val="FF0000"/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rgbClr val="FF0000"/>
                          </a:solidFill>
                          <a:latin typeface="Calibri" pitchFamily="34" charset="0"/>
                        </a:rPr>
                        <a:t>                                       13 (15.3)</a:t>
                      </a:r>
                      <a:endParaRPr lang="en-US" sz="1500" dirty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8826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endParaRPr lang="en-US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8826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18 – 27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53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6 (11.3)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en-US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7 (13.2)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spc="-45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69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28 – 37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3 (17.7)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1.7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(0.3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- 9.1)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 (0)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5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Indet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</a:t>
                      </a:r>
                      <a:r>
                        <a:rPr lang="en-US" sz="15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Indet</a:t>
                      </a: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267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38 – 47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 (0)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5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Indet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</a:t>
                      </a:r>
                      <a:r>
                        <a:rPr lang="en-US" sz="15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Indet</a:t>
                      </a: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3 (42.9)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(0.6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- 35)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690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≥ 48 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 (12.5)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(0.04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- 12.5)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 (0)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5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Indet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Indet)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826">
                <a:tc>
                  <a:txBody>
                    <a:bodyPr/>
                    <a:lstStyle/>
                    <a:p>
                      <a:pPr marL="0" marR="18288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Gender*</a:t>
                      </a:r>
                      <a:endParaRPr lang="en-US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en-US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8826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35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 (8.6)</a:t>
                      </a:r>
                      <a:endParaRPr lang="en-US" sz="15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5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en-US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4(11.4)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96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49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 (14.3)</a:t>
                      </a:r>
                      <a:endParaRPr lang="en-US" sz="15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5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(0.3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- 11.4)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6 (12.2)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(0.23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- 5.7)</a:t>
                      </a:r>
                    </a:p>
                  </a:txBody>
                  <a:tcPr marL="28914" marR="28914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09">
                <a:tc gridSpan="1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How 3D movie was viewed</a:t>
                      </a:r>
                      <a:endParaRPr lang="en-US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914" marR="2891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98322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3D glasses only or 3D glasses </a:t>
                      </a:r>
                      <a:r>
                        <a:rPr lang="en-US" sz="1500" spc="-45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+ </a:t>
                      </a: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contact lenses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67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7 (16.3)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6285" marR="26285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5 (7.5)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1969">
                <a:tc>
                  <a:txBody>
                    <a:bodyPr/>
                    <a:lstStyle/>
                    <a:p>
                      <a:pPr marL="0" marR="182880" algn="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3D glasses plus eyeglasses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 (0)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15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    (0 </a:t>
                      </a: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- 2.1)</a:t>
                      </a:r>
                    </a:p>
                  </a:txBody>
                  <a:tcPr marL="26285" marR="26285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ea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 (31.3)</a:t>
                      </a:r>
                      <a:endParaRPr lang="en-US" sz="15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spc="-45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5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(1.07</a:t>
                      </a: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- 28.4)</a:t>
                      </a:r>
                    </a:p>
                  </a:txBody>
                  <a:tcPr marL="26285" marR="2628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105400" y="6324600"/>
            <a:ext cx="3980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* Gender was missing for 1 individual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Headaches uncommon among 2D viewers vs. 3D viewers </a:t>
            </a:r>
            <a:r>
              <a:rPr lang="en-US" dirty="0" smtClean="0"/>
              <a:t>(4% </a:t>
            </a:r>
            <a:r>
              <a:rPr lang="en-US" dirty="0" smtClean="0"/>
              <a:t>vs. </a:t>
            </a:r>
            <a:r>
              <a:rPr lang="en-US" dirty="0" smtClean="0"/>
              <a:t>14</a:t>
            </a:r>
            <a:r>
              <a:rPr lang="en-US" dirty="0" smtClean="0"/>
              <a:t>%, </a:t>
            </a:r>
            <a:r>
              <a:rPr lang="en-US" dirty="0" smtClean="0"/>
              <a:t>respectively)</a:t>
            </a:r>
          </a:p>
          <a:p>
            <a:endParaRPr lang="en-US" dirty="0" smtClean="0"/>
          </a:p>
          <a:p>
            <a:r>
              <a:rPr lang="en-US" dirty="0" smtClean="0"/>
              <a:t>Other risk factors could include viewers </a:t>
            </a:r>
          </a:p>
          <a:p>
            <a:pPr lvl="1"/>
            <a:r>
              <a:rPr lang="en-US" dirty="0" smtClean="0"/>
              <a:t>&lt; 40 years-old</a:t>
            </a:r>
          </a:p>
          <a:p>
            <a:pPr lvl="1"/>
            <a:r>
              <a:rPr lang="en-US" dirty="0" smtClean="0"/>
              <a:t>Prior diagnosis of migraine</a:t>
            </a:r>
          </a:p>
          <a:p>
            <a:pPr lvl="1"/>
            <a:r>
              <a:rPr lang="en-US" dirty="0" smtClean="0"/>
              <a:t>Eyeglasses + 3D glasses</a:t>
            </a:r>
          </a:p>
          <a:p>
            <a:pPr lvl="1"/>
            <a:r>
              <a:rPr lang="en-US" dirty="0" smtClean="0"/>
              <a:t>Females</a:t>
            </a:r>
          </a:p>
          <a:p>
            <a:endParaRPr lang="en-US" dirty="0" smtClean="0"/>
          </a:p>
          <a:p>
            <a:r>
              <a:rPr lang="en-US" dirty="0" smtClean="0"/>
              <a:t>12 – </a:t>
            </a:r>
            <a:r>
              <a:rPr lang="en-US" dirty="0" smtClean="0"/>
              <a:t>17% </a:t>
            </a:r>
            <a:r>
              <a:rPr lang="en-US" dirty="0" smtClean="0"/>
              <a:t>of viewers of 3D movies reported headaches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Surveys not designed to combine results</a:t>
            </a:r>
          </a:p>
          <a:p>
            <a:pPr lvl="1"/>
            <a:r>
              <a:rPr lang="en-US" dirty="0" smtClean="0"/>
              <a:t>Different age brackets</a:t>
            </a:r>
          </a:p>
          <a:p>
            <a:pPr lvl="1"/>
            <a:r>
              <a:rPr lang="en-US" dirty="0" smtClean="0"/>
              <a:t>Different questions asked</a:t>
            </a:r>
          </a:p>
          <a:p>
            <a:endParaRPr lang="en-US" dirty="0" smtClean="0"/>
          </a:p>
          <a:p>
            <a:r>
              <a:rPr lang="en-US" dirty="0" smtClean="0"/>
              <a:t>Samples sizes still low</a:t>
            </a:r>
          </a:p>
          <a:p>
            <a:endParaRPr lang="en-US" dirty="0" smtClean="0"/>
          </a:p>
          <a:p>
            <a:r>
              <a:rPr lang="en-US" dirty="0" smtClean="0"/>
              <a:t>Age cutoff at 18 years-old</a:t>
            </a:r>
          </a:p>
          <a:p>
            <a:endParaRPr lang="en-US" dirty="0" smtClean="0"/>
          </a:p>
          <a:p>
            <a:r>
              <a:rPr lang="en-US" dirty="0" smtClean="0"/>
              <a:t>All movies grouped together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More comprehensive study with larger sample sizes</a:t>
            </a:r>
          </a:p>
          <a:p>
            <a:endParaRPr lang="en-US" dirty="0" smtClean="0"/>
          </a:p>
          <a:p>
            <a:r>
              <a:rPr lang="en-US" dirty="0" smtClean="0"/>
              <a:t>Animated vs. live-action movie</a:t>
            </a:r>
          </a:p>
          <a:p>
            <a:endParaRPr lang="en-US" dirty="0" smtClean="0"/>
          </a:p>
          <a:p>
            <a:r>
              <a:rPr lang="en-US" dirty="0" smtClean="0"/>
              <a:t>Technology differences (how projected, type of glasses worn)</a:t>
            </a:r>
          </a:p>
          <a:p>
            <a:endParaRPr lang="en-US" dirty="0" smtClean="0"/>
          </a:p>
          <a:p>
            <a:r>
              <a:rPr lang="en-US" dirty="0" smtClean="0"/>
              <a:t>Seating position</a:t>
            </a:r>
          </a:p>
          <a:p>
            <a:endParaRPr lang="en-US" dirty="0" smtClean="0"/>
          </a:p>
          <a:p>
            <a:r>
              <a:rPr lang="en-US" dirty="0" smtClean="0"/>
              <a:t>Survey administered directly after movie watched</a:t>
            </a:r>
          </a:p>
          <a:p>
            <a:endParaRPr lang="en-US" dirty="0" smtClean="0"/>
          </a:p>
          <a:p>
            <a:r>
              <a:rPr lang="en-US" dirty="0" smtClean="0"/>
              <a:t>Other studies using 3DTV, 3D video games, 3D camera/video cameras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Dr. Michael </a:t>
            </a:r>
            <a:r>
              <a:rPr lang="en-US" dirty="0" err="1" smtClean="0"/>
              <a:t>Marmor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Group 1:</a:t>
            </a:r>
          </a:p>
          <a:p>
            <a:pPr lvl="1"/>
            <a:r>
              <a:rPr lang="en-US" dirty="0" err="1" smtClean="0">
                <a:cs typeface="Big Caslon"/>
              </a:rPr>
              <a:t>Xin</a:t>
            </a:r>
            <a:r>
              <a:rPr lang="en-US" dirty="0" smtClean="0">
                <a:cs typeface="Big Caslon"/>
              </a:rPr>
              <a:t> Cheng</a:t>
            </a:r>
          </a:p>
          <a:p>
            <a:pPr lvl="1"/>
            <a:r>
              <a:rPr lang="en-US" dirty="0" smtClean="0">
                <a:cs typeface="Big Caslon"/>
              </a:rPr>
              <a:t>Brittany Garrett</a:t>
            </a:r>
          </a:p>
          <a:p>
            <a:pPr lvl="1"/>
            <a:r>
              <a:rPr lang="en-US" dirty="0" smtClean="0"/>
              <a:t>Sean Quarry</a:t>
            </a:r>
          </a:p>
          <a:p>
            <a:pPr lvl="1"/>
            <a:r>
              <a:rPr lang="en-US" dirty="0" smtClean="0">
                <a:cs typeface="Big Caslon"/>
              </a:rPr>
              <a:t>Michael </a:t>
            </a:r>
            <a:r>
              <a:rPr lang="en-US" dirty="0" err="1" smtClean="0">
                <a:cs typeface="Big Caslon"/>
              </a:rPr>
              <a:t>Wajnrajch</a:t>
            </a:r>
            <a:r>
              <a:rPr lang="en-US" dirty="0" smtClean="0">
                <a:cs typeface="Big Caslon"/>
              </a:rPr>
              <a:t>, MD</a:t>
            </a:r>
            <a:endParaRPr lang="en-US" dirty="0" smtClean="0"/>
          </a:p>
          <a:p>
            <a:r>
              <a:rPr lang="en-US" dirty="0" smtClean="0"/>
              <a:t>Group 2:</a:t>
            </a:r>
          </a:p>
          <a:p>
            <a:pPr lvl="1"/>
            <a:r>
              <a:rPr lang="en-US" dirty="0" err="1" smtClean="0"/>
              <a:t>Jieying</a:t>
            </a:r>
            <a:r>
              <a:rPr lang="en-US" dirty="0" smtClean="0"/>
              <a:t>  Jiang</a:t>
            </a:r>
          </a:p>
          <a:p>
            <a:pPr lvl="1"/>
            <a:r>
              <a:rPr lang="en-US" dirty="0" smtClean="0"/>
              <a:t>Alexandra Munoz</a:t>
            </a:r>
          </a:p>
          <a:p>
            <a:pPr lvl="1"/>
            <a:r>
              <a:rPr lang="en-US" dirty="0" smtClean="0"/>
              <a:t>June Kim</a:t>
            </a:r>
          </a:p>
          <a:p>
            <a:pPr lvl="1"/>
            <a:r>
              <a:rPr lang="en-US" dirty="0" smtClean="0"/>
              <a:t>Julie Robinson</a:t>
            </a:r>
          </a:p>
          <a:p>
            <a:pPr lvl="1"/>
            <a:r>
              <a:rPr lang="en-US" dirty="0" smtClean="0"/>
              <a:t>Eric Saunders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Group 3:</a:t>
            </a:r>
          </a:p>
          <a:p>
            <a:pPr lvl="1"/>
            <a:r>
              <a:rPr lang="en-US" dirty="0" smtClean="0"/>
              <a:t>Colleen </a:t>
            </a:r>
            <a:r>
              <a:rPr lang="en-US" dirty="0" err="1" smtClean="0"/>
              <a:t>Sabella</a:t>
            </a:r>
            <a:endParaRPr lang="en-US" dirty="0" smtClean="0"/>
          </a:p>
          <a:p>
            <a:pPr lvl="1"/>
            <a:r>
              <a:rPr lang="en-US" dirty="0" err="1" smtClean="0"/>
              <a:t>Alysha</a:t>
            </a:r>
            <a:r>
              <a:rPr lang="en-US" dirty="0" smtClean="0"/>
              <a:t> </a:t>
            </a:r>
            <a:r>
              <a:rPr lang="en-US" dirty="0" err="1" smtClean="0"/>
              <a:t>Urniasz</a:t>
            </a:r>
            <a:endParaRPr lang="en-US" dirty="0" smtClean="0"/>
          </a:p>
          <a:p>
            <a:pPr lvl="1"/>
            <a:r>
              <a:rPr lang="en-US" dirty="0" smtClean="0"/>
              <a:t>Joshua Vaughan</a:t>
            </a:r>
          </a:p>
          <a:p>
            <a:pPr lvl="1"/>
            <a:r>
              <a:rPr lang="en-US" dirty="0" err="1" smtClean="0"/>
              <a:t>Lital</a:t>
            </a:r>
            <a:r>
              <a:rPr lang="en-US" dirty="0" smtClean="0"/>
              <a:t> </a:t>
            </a:r>
            <a:r>
              <a:rPr lang="en-US" dirty="0" err="1" smtClean="0"/>
              <a:t>Yinon</a:t>
            </a:r>
            <a:endParaRPr lang="en-US" dirty="0" smtClean="0"/>
          </a:p>
          <a:p>
            <a:pPr lvl="1"/>
            <a:r>
              <a:rPr lang="en-US" dirty="0" err="1" smtClean="0"/>
              <a:t>Enhan</a:t>
            </a:r>
            <a:r>
              <a:rPr lang="en-US" dirty="0" smtClean="0"/>
              <a:t> Zhang</a:t>
            </a:r>
          </a:p>
          <a:p>
            <a:endParaRPr lang="en-US" dirty="0" smtClean="0"/>
          </a:p>
          <a:p>
            <a:r>
              <a:rPr lang="en-US" dirty="0" smtClean="0"/>
              <a:t>New York University Graduate School of Arts and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YULMC_graphic_01">
  <a:themeElements>
    <a:clrScheme name="">
      <a:dk1>
        <a:srgbClr val="63666A"/>
      </a:dk1>
      <a:lt1>
        <a:srgbClr val="FFFFFF"/>
      </a:lt1>
      <a:dk2>
        <a:srgbClr val="580F8B"/>
      </a:dk2>
      <a:lt2>
        <a:srgbClr val="505050"/>
      </a:lt2>
      <a:accent1>
        <a:srgbClr val="FED900"/>
      </a:accent1>
      <a:accent2>
        <a:srgbClr val="FF6A13"/>
      </a:accent2>
      <a:accent3>
        <a:srgbClr val="FFFFFF"/>
      </a:accent3>
      <a:accent4>
        <a:srgbClr val="535659"/>
      </a:accent4>
      <a:accent5>
        <a:srgbClr val="FEE9AA"/>
      </a:accent5>
      <a:accent6>
        <a:srgbClr val="E75F10"/>
      </a:accent6>
      <a:hlink>
        <a:srgbClr val="00778B"/>
      </a:hlink>
      <a:folHlink>
        <a:srgbClr val="43B02A"/>
      </a:folHlink>
    </a:clrScheme>
    <a:fontScheme name="Office Them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1321</TotalTime>
  <Words>1907</Words>
  <Application>Microsoft Office PowerPoint</Application>
  <PresentationFormat>On-screen Show (4:3)</PresentationFormat>
  <Paragraphs>609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NYULMC_graphic_01</vt:lpstr>
      <vt:lpstr>Headaches and viewing of 3-dimensional (3D) movies in theaters </vt:lpstr>
      <vt:lpstr>Presenter Disclosures  Jaime Mirowsky:</vt:lpstr>
      <vt:lpstr>Introduction</vt:lpstr>
      <vt:lpstr>Introduction</vt:lpstr>
      <vt:lpstr>How 3D images can cause health effects</vt:lpstr>
      <vt:lpstr>How 3D images can cause health effects</vt:lpstr>
      <vt:lpstr>Past studies…</vt:lpstr>
      <vt:lpstr>Limitations of past studies</vt:lpstr>
      <vt:lpstr>Objectives</vt:lpstr>
      <vt:lpstr>Slide 10</vt:lpstr>
      <vt:lpstr>Other considerations…</vt:lpstr>
      <vt:lpstr>Group 1: 2D vs. 3D movie viewing</vt:lpstr>
      <vt:lpstr>Group 1: 2D vs. 3D movie viewing</vt:lpstr>
      <vt:lpstr>Group 2: risk factors for headaches among 140 viewers of 3D movies</vt:lpstr>
      <vt:lpstr>Group 2: risk factors for headaches among 140 viewers of 3D movies</vt:lpstr>
      <vt:lpstr>Group 2 cont.</vt:lpstr>
      <vt:lpstr>Group 3: risk factors for headaches among 85 viewers of 3D movies</vt:lpstr>
      <vt:lpstr>Group 3: risk factors for headaches among 85 viewers of 3D movies</vt:lpstr>
      <vt:lpstr>Conclusions</vt:lpstr>
      <vt:lpstr>Limitations</vt:lpstr>
      <vt:lpstr>Future directions</vt:lpstr>
      <vt:lpstr>Acknowledgements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frequency of and risk factors for headaches among viewers of 3 dimensional (3D) movies</dc:title>
  <dc:creator>Jaime</dc:creator>
  <cp:lastModifiedBy>NYU Health Sciences Libraries</cp:lastModifiedBy>
  <cp:revision>94</cp:revision>
  <dcterms:created xsi:type="dcterms:W3CDTF">2011-04-22T01:51:57Z</dcterms:created>
  <dcterms:modified xsi:type="dcterms:W3CDTF">2011-10-25T19:09:30Z</dcterms:modified>
</cp:coreProperties>
</file>