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5" r:id="rId2"/>
    <p:sldId id="1203" r:id="rId3"/>
    <p:sldId id="1204" r:id="rId4"/>
    <p:sldId id="1172" r:id="rId5"/>
    <p:sldId id="1200" r:id="rId6"/>
    <p:sldId id="1191" r:id="rId7"/>
    <p:sldId id="1198" r:id="rId8"/>
    <p:sldId id="1199" r:id="rId9"/>
    <p:sldId id="1192" r:id="rId10"/>
    <p:sldId id="1201" r:id="rId11"/>
    <p:sldId id="1205" r:id="rId12"/>
    <p:sldId id="1040" r:id="rId13"/>
  </p:sldIdLst>
  <p:sldSz cx="9144000" cy="6858000" type="screen4x3"/>
  <p:notesSz cx="7019925" cy="9305925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33"/>
    <a:srgbClr val="335C85"/>
    <a:srgbClr val="6685A4"/>
    <a:srgbClr val="003366"/>
    <a:srgbClr val="000000"/>
    <a:srgbClr val="99ADC2"/>
    <a:srgbClr val="CC6600"/>
    <a:srgbClr val="E5EAF0"/>
    <a:srgbClr val="F5F5EA"/>
    <a:srgbClr val="CCD6E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87771" autoAdjust="0"/>
  </p:normalViewPr>
  <p:slideViewPr>
    <p:cSldViewPr>
      <p:cViewPr varScale="1">
        <p:scale>
          <a:sx n="113" d="100"/>
          <a:sy n="113" d="100"/>
        </p:scale>
        <p:origin x="-165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4607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algn="r"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706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4607" y="8839706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algn="r"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0950DC3-4E35-4FA1-94C2-44FEBB5810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>
            <a:lvl1pPr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13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>
            <a:lvl1pPr algn="r"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48200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905" y="4420623"/>
            <a:ext cx="5146117" cy="418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b" anchorCtr="0" compatLnSpc="1">
            <a:prstTxWarp prst="textNoShape">
              <a:avLst/>
            </a:prstTxWarp>
          </a:bodyPr>
          <a:lstStyle>
            <a:lvl1pPr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13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b" anchorCtr="0" compatLnSpc="1">
            <a:prstTxWarp prst="textNoShape">
              <a:avLst/>
            </a:prstTxWarp>
          </a:bodyPr>
          <a:lstStyle>
            <a:lvl1pPr algn="r"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245BC87-BB11-4507-8D5D-D47013D7E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97613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1" tIns="46610" rIns="93221" bIns="46610" anchor="b"/>
          <a:lstStyle/>
          <a:p>
            <a:pPr algn="r" defTabSz="931418" eaLnBrk="0" hangingPunct="0"/>
            <a:fld id="{54103B7D-2BF3-4BC5-852B-A33698CA9A17}" type="slidenum">
              <a:rPr lang="en-US" sz="1300">
                <a:latin typeface="Arial" charset="0"/>
              </a:rPr>
              <a:pPr algn="r" defTabSz="931418" eaLnBrk="0" hangingPunct="0"/>
              <a:t>1</a:t>
            </a:fld>
            <a:endParaRPr lang="en-US" sz="1300" dirty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905" y="4422161"/>
            <a:ext cx="5146117" cy="4185204"/>
          </a:xfrm>
          <a:noFill/>
          <a:ln/>
        </p:spPr>
        <p:txBody>
          <a:bodyPr lIns="93221" tIns="46610" rIns="93221" bIns="46610"/>
          <a:lstStyle/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07B277-D49F-480E-86BF-1DBFC081760F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977322" y="8840312"/>
            <a:ext cx="3042603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0" tIns="46635" rIns="93270" bIns="46635" anchor="b"/>
          <a:lstStyle/>
          <a:p>
            <a:pPr algn="r" defTabSz="932888"/>
            <a:fld id="{A8FDF1C4-089C-49A1-A4AA-1AA3249C0D84}" type="slidenum">
              <a:rPr lang="en-US" sz="1200"/>
              <a:pPr algn="r" defTabSz="932888"/>
              <a:t>5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270" tIns="46635" rIns="93270" bIns="46635"/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977322" y="8840312"/>
            <a:ext cx="3042603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55" tIns="46627" rIns="93255" bIns="46627" anchor="b"/>
          <a:lstStyle/>
          <a:p>
            <a:pPr algn="r" defTabSz="932888"/>
            <a:fld id="{09EA9E41-9F34-4B74-965B-260CC64B936D}" type="slidenum">
              <a:rPr lang="en-US" sz="1200"/>
              <a:pPr algn="r" defTabSz="932888"/>
              <a:t>7</a:t>
            </a:fld>
            <a:endParaRPr lang="en-US" sz="1200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977322" y="8840312"/>
            <a:ext cx="3042603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55" tIns="46627" rIns="93255" bIns="46627" anchor="b"/>
          <a:lstStyle/>
          <a:p>
            <a:pPr algn="r" defTabSz="932888"/>
            <a:fld id="{77A85185-602C-4A37-8537-BB2B65EB8D87}" type="slidenum">
              <a:rPr lang="en-US" sz="1200"/>
              <a:pPr algn="r" defTabSz="932888"/>
              <a:t>8</a:t>
            </a:fld>
            <a:endParaRPr lang="en-US" sz="1200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9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309" y="4424128"/>
            <a:ext cx="5147309" cy="4182581"/>
          </a:xfrm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A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11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239AD-C69D-401C-8045-CECF3154697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BE14B-DF11-4713-82EE-FF81784E1E62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62E93-20EB-433D-B56A-F9793D26443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CAADC-634A-4C73-82E6-5B441087D081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12B5B-3D10-4C6A-886B-F84F19D32CF9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6BD40-CA0C-4FE3-8110-04BE16D25EE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5535C-FC0D-4DD6-83AA-99ADD0D051BA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4E7D6-6DD3-416D-BAF1-F0692DC1ACA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27F55-E0FA-462C-850C-5D60FFD2352B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1952"/>
            <a:ext cx="7772400" cy="411784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400">
                <a:latin typeface="Calibri" pitchFamily="34" charset="0"/>
              </a:defRPr>
            </a:lvl4pPr>
            <a:lvl5pPr>
              <a:defRPr sz="2400"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z="900" b="0" kern="1200" baseline="0">
                <a:solidFill>
                  <a:srgbClr val="003366"/>
                </a:solidFill>
                <a:latin typeface="Gotham Book" pitchFamily="50" charset="0"/>
                <a:ea typeface="ＭＳ Ｐゴシック" pitchFamily="34" charset="-128"/>
                <a:cs typeface="Gotham Book" pitchFamily="50" charset="0"/>
              </a:defRPr>
            </a:lvl1pPr>
          </a:lstStyle>
          <a:p>
            <a:pPr>
              <a:defRPr/>
            </a:pPr>
            <a:fld id="{5DC2A019-71E9-4A63-B4A1-06BDE9011994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76500" y="6343650"/>
            <a:ext cx="2362200" cy="285750"/>
          </a:xfrm>
        </p:spPr>
        <p:txBody>
          <a:bodyPr/>
          <a:lstStyle>
            <a:lvl1pPr>
              <a:defRPr lang="en-US" sz="900" baseline="0">
                <a:latin typeface="Gotham Book" pitchFamily="50" charset="0"/>
                <a:cs typeface="Gotham Book" pitchFamily="50" charset="0"/>
              </a:defRPr>
            </a:lvl1pPr>
          </a:lstStyle>
          <a:p>
            <a:pPr>
              <a:defRPr/>
            </a:pPr>
            <a:r>
              <a:rPr dirty="0"/>
              <a:t>Tennessee All Payer Claims Database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2nd_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6025" y="6381750"/>
            <a:ext cx="4067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rgbClr val="666666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b="1">
                <a:solidFill>
                  <a:srgbClr val="666666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B0BFD9C-9A65-4F43-94D1-F372E7A3D57B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cdcouncil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eaLnBrk="0" hangingPunct="0"/>
            <a:fld id="{9BC3C303-A79B-4D68-B93E-B8CDB5D80EE3}" type="slidenum">
              <a:rPr lang="en-US" sz="700" b="1">
                <a:solidFill>
                  <a:srgbClr val="003366"/>
                </a:solidFill>
              </a:rPr>
              <a:pPr algn="r" eaLnBrk="0" hangingPunct="0"/>
              <a:t>1</a:t>
            </a:fld>
            <a:endParaRPr lang="en-US" sz="1400" b="1" dirty="0"/>
          </a:p>
        </p:txBody>
      </p:sp>
      <p:sp>
        <p:nvSpPr>
          <p:cNvPr id="14339" name="Footer Placeholder 3"/>
          <p:cNvSpPr txBox="1">
            <a:spLocks noGrp="1"/>
          </p:cNvSpPr>
          <p:nvPr/>
        </p:nvSpPr>
        <p:spPr bwMode="auto">
          <a:xfrm>
            <a:off x="2486025" y="6381750"/>
            <a:ext cx="4067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eaLnBrk="0" hangingPunct="0"/>
            <a:r>
              <a:rPr lang="en-US" sz="700" dirty="0">
                <a:solidFill>
                  <a:srgbClr val="003366"/>
                </a:solidFill>
              </a:rPr>
              <a:t>Proprietary and Confidential</a:t>
            </a:r>
            <a:endParaRPr lang="en-US" sz="1400" dirty="0">
              <a:solidFill>
                <a:srgbClr val="003366"/>
              </a:solidFill>
            </a:endParaRPr>
          </a:p>
        </p:txBody>
      </p:sp>
      <p:sp>
        <p:nvSpPr>
          <p:cNvPr id="14340" name="Slide Number Placeholder 4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eaLnBrk="0" hangingPunct="0"/>
            <a:fld id="{16371591-7D97-4DA7-A70E-98E5177408F3}" type="slidenum">
              <a:rPr lang="en-US" sz="700" b="1">
                <a:solidFill>
                  <a:srgbClr val="666666"/>
                </a:solidFill>
                <a:latin typeface="Arial" charset="0"/>
              </a:rPr>
              <a:pPr algn="r" eaLnBrk="0" hangingPunct="0"/>
              <a:t>1</a:t>
            </a:fld>
            <a:endParaRPr lang="en-US" sz="1400" b="1" dirty="0">
              <a:latin typeface="Arial" charset="0"/>
            </a:endParaRPr>
          </a:p>
        </p:txBody>
      </p:sp>
      <p:pic>
        <p:nvPicPr>
          <p:cNvPr id="14341" name="Picture 8" descr="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98575" y="1952179"/>
            <a:ext cx="7464425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2400"/>
              </a:spcBef>
            </a:pPr>
            <a:r>
              <a:rPr lang="en-US" sz="4000" b="1" dirty="0" smtClean="0">
                <a:solidFill>
                  <a:schemeClr val="bg1"/>
                </a:solidFill>
              </a:rPr>
              <a:t>Geographic Variation in the Rates of Chiropractic Manipulation Treatment in Northern New England</a:t>
            </a:r>
          </a:p>
          <a:p>
            <a:pPr eaLnBrk="0" hangingPunct="0">
              <a:spcBef>
                <a:spcPts val="600"/>
              </a:spcBef>
            </a:pPr>
            <a:r>
              <a:rPr lang="en-US" sz="2400" b="1" dirty="0" smtClean="0">
                <a:solidFill>
                  <a:srgbClr val="CCD6E1"/>
                </a:solidFill>
              </a:rPr>
              <a:t>APHA Session 3222.0: Public Health &amp; Chiropractic Care</a:t>
            </a:r>
            <a:endParaRPr lang="en-US" sz="2400" b="1" dirty="0">
              <a:solidFill>
                <a:srgbClr val="CCD6E1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298575" y="5562600"/>
            <a:ext cx="6477000" cy="7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Karl Finison, Director of Analytic Services 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Amy Kinner, Health Services Researcher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066800"/>
          </a:xfrm>
        </p:spPr>
        <p:txBody>
          <a:bodyPr/>
          <a:lstStyle/>
          <a:p>
            <a:r>
              <a:rPr lang="en-US" dirty="0" smtClean="0"/>
              <a:t>Presenter Disclosures</a:t>
            </a:r>
            <a:br>
              <a:rPr lang="en-US" dirty="0" smtClean="0"/>
            </a:br>
            <a:endParaRPr lang="en-US" sz="2400" dirty="0" smtClean="0">
              <a:solidFill>
                <a:srgbClr val="6685A4"/>
              </a:solidFill>
            </a:endParaRP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2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685800" y="1901952"/>
            <a:ext cx="7924800" cy="282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3366"/>
                </a:solidFill>
                <a:effectLst/>
                <a:latin typeface="Calibri" pitchFamily="34" charset="0"/>
              </a:rPr>
              <a:t>The </a:t>
            </a:r>
            <a:r>
              <a:rPr lang="en-US" sz="2400" b="1" dirty="0">
                <a:solidFill>
                  <a:srgbClr val="003366"/>
                </a:solidFill>
                <a:effectLst/>
                <a:latin typeface="Calibri" pitchFamily="34" charset="0"/>
              </a:rPr>
              <a:t>following personal financial relationships with commercial interests relevant to this presentation existed during the past 12 months</a:t>
            </a:r>
            <a:r>
              <a:rPr lang="en-US" sz="2400" b="1" dirty="0" smtClean="0">
                <a:solidFill>
                  <a:srgbClr val="003366"/>
                </a:solidFill>
                <a:effectLst/>
                <a:latin typeface="Calibri" pitchFamily="34" charset="0"/>
              </a:rPr>
              <a:t>: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en-US" sz="2400" b="1" dirty="0" smtClean="0">
              <a:solidFill>
                <a:srgbClr val="003366"/>
              </a:solidFill>
              <a:effectLst/>
              <a:latin typeface="Calibri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400" dirty="0" smtClean="0">
                <a:solidFill>
                  <a:srgbClr val="003366"/>
                </a:solidFill>
                <a:effectLst/>
                <a:latin typeface="Calibri" pitchFamily="34" charset="0"/>
              </a:rPr>
              <a:t>No relationships to disclose.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en-US" sz="2400" dirty="0">
              <a:solidFill>
                <a:srgbClr val="000000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066800"/>
          </a:xfrm>
        </p:spPr>
        <p:txBody>
          <a:bodyPr/>
          <a:lstStyle/>
          <a:p>
            <a:r>
              <a:rPr lang="en-US" dirty="0" smtClean="0"/>
              <a:t>Overview of APCDs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A Powerful, State-Mandated Tool for Understanding Healthcare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1825"/>
            <a:ext cx="8229600" cy="4117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b="1" dirty="0" smtClean="0"/>
              <a:t>What’s in the data? 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Medical and pharmacy claims (numerator)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Enrollment data (denominator)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ICD-9 diagnosis, ICD-9 procedure, CPT/HCPCS, NDC codes</a:t>
            </a:r>
          </a:p>
          <a:p>
            <a:pPr>
              <a:spcBef>
                <a:spcPts val="600"/>
              </a:spcBef>
            </a:pPr>
            <a:r>
              <a:rPr lang="en-US" b="1" dirty="0" smtClean="0"/>
              <a:t>Who supplies the data?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All commercial payers (e.g., insurers, TPAs, PBMs)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In some states, Medicaid and Medicare</a:t>
            </a:r>
          </a:p>
          <a:p>
            <a:pPr>
              <a:spcBef>
                <a:spcPts val="600"/>
              </a:spcBef>
            </a:pPr>
            <a:r>
              <a:rPr lang="en-US" b="1" dirty="0" smtClean="0"/>
              <a:t>What they offer </a:t>
            </a:r>
            <a:r>
              <a:rPr lang="en-US" dirty="0" smtClean="0"/>
              <a:t>— </a:t>
            </a:r>
            <a:r>
              <a:rPr lang="en-US" dirty="0" smtClean="0"/>
              <a:t>A centralized repository to measure disease prevalence, effective </a:t>
            </a:r>
            <a:r>
              <a:rPr lang="en-US" dirty="0" smtClean="0"/>
              <a:t>and preventive care, utilization, and payments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3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95375"/>
          </a:xfrm>
        </p:spPr>
        <p:txBody>
          <a:bodyPr/>
          <a:lstStyle/>
          <a:p>
            <a:r>
              <a:rPr lang="en-US" dirty="0" smtClean="0"/>
              <a:t>States with All-Payer Claims Databases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Source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APCD Council</a:t>
            </a:r>
            <a:endParaRPr lang="en-US" sz="2400" dirty="0" smtClean="0">
              <a:solidFill>
                <a:srgbClr val="6685A4"/>
              </a:solidFill>
            </a:endParaRPr>
          </a:p>
        </p:txBody>
      </p:sp>
      <p:pic>
        <p:nvPicPr>
          <p:cNvPr id="31" name="Content Placeholder 30" descr="raphic_2010_claims_database_status_map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04029" y="1905000"/>
            <a:ext cx="6528097" cy="4193911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4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267200"/>
            <a:ext cx="1600200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85800" y="612775"/>
            <a:ext cx="81153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003366"/>
                </a:solidFill>
                <a:latin typeface="Calibri" charset="0"/>
              </a:rPr>
              <a:t>Regional Comparisons</a:t>
            </a:r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901825"/>
            <a:ext cx="6002338" cy="3678238"/>
          </a:xfrm>
          <a:prstGeom prst="rect">
            <a:avLst/>
          </a:prstGeom>
          <a:ln>
            <a:solidFill>
              <a:srgbClr val="0033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41338" y="1901825"/>
            <a:ext cx="1727200" cy="223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5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dirty="0" smtClean="0"/>
              <a:t>Background &amp; Methods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Chiropractic &amp; Osteopathic Manipulation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77200" cy="4117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First multistate evaluation of health services utilization using state-mandated, all-payer commercial claims data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Enrollment and claims data, ages 0–64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67 hospital service areas in ME, NH, and VT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Population-based rates adjusted for age and gender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Chiropractic manipulation: CPT 98940–98943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Osteopathic manipulation: CPT 98925–98929 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6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 descr="me map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22463"/>
            <a:ext cx="40386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Chiropractic/Osteopathic Manipulation </a:t>
            </a:r>
            <a:r>
              <a:rPr lang="en-US" sz="3200" dirty="0" smtClean="0">
                <a:latin typeface="Calibri" charset="0"/>
              </a:rPr>
              <a:t/>
            </a:r>
            <a:br>
              <a:rPr lang="en-US" sz="3200" dirty="0" smtClean="0">
                <a:latin typeface="Calibri" charset="0"/>
              </a:rPr>
            </a:br>
            <a:r>
              <a:rPr lang="en-US" sz="2400" dirty="0" smtClean="0">
                <a:solidFill>
                  <a:srgbClr val="6685A4"/>
                </a:solidFill>
                <a:latin typeface="Calibri" charset="0"/>
              </a:rPr>
              <a:t>Commercial, Ages 0–64; Rates Adjusted for Age &amp; Gender</a:t>
            </a:r>
          </a:p>
        </p:txBody>
      </p:sp>
      <p:pic>
        <p:nvPicPr>
          <p:cNvPr id="26628" name="Picture 6" descr="MANIP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1538" y="4038600"/>
            <a:ext cx="132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869950" y="2473325"/>
            <a:ext cx="13160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400" b="1">
                <a:solidFill>
                  <a:srgbClr val="999933"/>
                </a:solidFill>
                <a:latin typeface="Calibri" charset="0"/>
              </a:rPr>
              <a:t>Newport</a:t>
            </a:r>
          </a:p>
          <a:p>
            <a:pPr algn="r"/>
            <a:r>
              <a:rPr lang="en-US" sz="2400" b="1">
                <a:solidFill>
                  <a:srgbClr val="999933"/>
                </a:solidFill>
                <a:latin typeface="Calibri" charset="0"/>
              </a:rPr>
              <a:t>(148)</a:t>
            </a:r>
          </a:p>
        </p:txBody>
      </p:sp>
      <p:cxnSp>
        <p:nvCxnSpPr>
          <p:cNvPr id="17" name="Straight Arrow Connector 16"/>
          <p:cNvCxnSpPr>
            <a:cxnSpLocks noChangeShapeType="1"/>
            <a:stCxn id="16" idx="3"/>
          </p:cNvCxnSpPr>
          <p:nvPr/>
        </p:nvCxnSpPr>
        <p:spPr bwMode="auto">
          <a:xfrm>
            <a:off x="2185988" y="2888764"/>
            <a:ext cx="1166812" cy="1149836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7156450" y="2057400"/>
            <a:ext cx="12239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0000"/>
                </a:solidFill>
                <a:latin typeface="Calibri" charset="0"/>
              </a:rPr>
              <a:t>Augusta</a:t>
            </a:r>
          </a:p>
          <a:p>
            <a:r>
              <a:rPr lang="en-US" sz="2400" b="1">
                <a:solidFill>
                  <a:srgbClr val="990000"/>
                </a:solidFill>
                <a:latin typeface="Calibri" charset="0"/>
              </a:rPr>
              <a:t>(1,325)</a:t>
            </a:r>
          </a:p>
        </p:txBody>
      </p:sp>
      <p:cxnSp>
        <p:nvCxnSpPr>
          <p:cNvPr id="26633" name="Straight Arrow Connector 19"/>
          <p:cNvCxnSpPr>
            <a:cxnSpLocks noChangeShapeType="1"/>
            <a:stCxn id="26632" idx="1"/>
          </p:cNvCxnSpPr>
          <p:nvPr/>
        </p:nvCxnSpPr>
        <p:spPr bwMode="auto">
          <a:xfrm rot="10800000" flipV="1">
            <a:off x="4876800" y="2473325"/>
            <a:ext cx="2279650" cy="2093913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sp>
        <p:nvSpPr>
          <p:cNvPr id="11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12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7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me map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22463"/>
            <a:ext cx="40386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Back Surgery </a:t>
            </a:r>
            <a:r>
              <a:rPr lang="en-US" sz="3200" dirty="0" smtClean="0">
                <a:latin typeface="Calibri" charset="0"/>
              </a:rPr>
              <a:t/>
            </a:r>
            <a:br>
              <a:rPr lang="en-US" sz="3200" dirty="0" smtClean="0">
                <a:latin typeface="Calibri" charset="0"/>
              </a:rPr>
            </a:br>
            <a:r>
              <a:rPr lang="en-US" sz="2400" dirty="0" smtClean="0">
                <a:solidFill>
                  <a:srgbClr val="6685A4"/>
                </a:solidFill>
                <a:latin typeface="Calibri" charset="0"/>
              </a:rPr>
              <a:t>Commercial, Ages 20–64; Rates Adjusted for Age &amp; Gender</a:t>
            </a:r>
          </a:p>
        </p:txBody>
      </p:sp>
      <p:pic>
        <p:nvPicPr>
          <p:cNvPr id="29700" name="Picture 6" descr="MANIP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1538" y="4038600"/>
            <a:ext cx="132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6781800" y="2362200"/>
            <a:ext cx="1381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9933"/>
                </a:solidFill>
                <a:latin typeface="Calibri" charset="0"/>
              </a:rPr>
              <a:t>Ellsworth</a:t>
            </a:r>
          </a:p>
          <a:p>
            <a:r>
              <a:rPr lang="en-US" sz="2400" b="1">
                <a:solidFill>
                  <a:srgbClr val="999933"/>
                </a:solidFill>
                <a:latin typeface="Calibri" charset="0"/>
              </a:rPr>
              <a:t>(1.48)</a:t>
            </a:r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2862263" y="2251075"/>
            <a:ext cx="12858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990000"/>
                </a:solidFill>
                <a:latin typeface="Calibri" charset="0"/>
              </a:rPr>
              <a:t>Bridgton</a:t>
            </a:r>
          </a:p>
          <a:p>
            <a:pPr algn="ctr"/>
            <a:r>
              <a:rPr lang="en-US" sz="2400" b="1">
                <a:solidFill>
                  <a:srgbClr val="990000"/>
                </a:solidFill>
                <a:latin typeface="Calibri" charset="0"/>
              </a:rPr>
              <a:t>(6.45)</a:t>
            </a:r>
          </a:p>
        </p:txBody>
      </p:sp>
      <p:cxnSp>
        <p:nvCxnSpPr>
          <p:cNvPr id="29704" name="Straight Arrow Connector 16"/>
          <p:cNvCxnSpPr>
            <a:cxnSpLocks noChangeShapeType="1"/>
            <a:stCxn id="29703" idx="2"/>
          </p:cNvCxnSpPr>
          <p:nvPr/>
        </p:nvCxnSpPr>
        <p:spPr bwMode="auto">
          <a:xfrm rot="16200000" flipH="1">
            <a:off x="3022600" y="3565525"/>
            <a:ext cx="1651000" cy="685800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cxnSp>
        <p:nvCxnSpPr>
          <p:cNvPr id="29705" name="Straight Arrow Connector 19"/>
          <p:cNvCxnSpPr>
            <a:cxnSpLocks noChangeShapeType="1"/>
            <a:stCxn id="29702" idx="1"/>
          </p:cNvCxnSpPr>
          <p:nvPr/>
        </p:nvCxnSpPr>
        <p:spPr bwMode="auto">
          <a:xfrm rot="10800000" flipV="1">
            <a:off x="5791200" y="2778125"/>
            <a:ext cx="990600" cy="1412875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sp>
        <p:nvSpPr>
          <p:cNvPr id="11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12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8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graphicFrame>
        <p:nvGraphicFramePr>
          <p:cNvPr id="175139" name="Group 35"/>
          <p:cNvGraphicFramePr>
            <a:graphicFrameLocks noGrp="1"/>
          </p:cNvGraphicFramePr>
          <p:nvPr/>
        </p:nvGraphicFramePr>
        <p:xfrm>
          <a:off x="533400" y="1752600"/>
          <a:ext cx="7848600" cy="4114800"/>
        </p:xfrm>
        <a:graphic>
          <a:graphicData uri="http://schemas.openxmlformats.org/drawingml/2006/table">
            <a:tbl>
              <a:tblPr/>
              <a:tblGrid>
                <a:gridCol w="3657600"/>
                <a:gridCol w="1905000"/>
                <a:gridCol w="2286000"/>
              </a:tblGrid>
              <a:tr h="3149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Description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Spine Degeneration 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3149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With Surgery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Without Surgery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Episodes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802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15,830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MRI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84%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26%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CT-Scan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12%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Standard imaging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82%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36%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Chiropractic manipulation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50%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Osteopathic manipulation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12%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10%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Physical medicine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61%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54%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6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Episodes of Care</a:t>
            </a:r>
          </a:p>
          <a:p>
            <a:r>
              <a:rPr lang="en-US" sz="2400" b="1" dirty="0" smtClean="0">
                <a:solidFill>
                  <a:srgbClr val="6685A4"/>
                </a:solidFill>
                <a:latin typeface="Calibri" charset="0"/>
              </a:rPr>
              <a:t>Commercial, Ages 0–64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9436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999933"/>
                </a:solidFill>
              </a:rPr>
              <a:t>272 episodes with spinal fusion; 530 laminectomy/diskectomy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9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2133600" y="55626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 b="1">
              <a:solidFill>
                <a:schemeClr val="bg1"/>
              </a:solidFill>
              <a:latin typeface="Arial" pitchFamily="34" charset="0"/>
            </a:endParaRPr>
          </a:p>
        </p:txBody>
      </p:sp>
      <p:graphicFrame>
        <p:nvGraphicFramePr>
          <p:cNvPr id="66640" name="Group 80"/>
          <p:cNvGraphicFramePr>
            <a:graphicFrameLocks noGrp="1"/>
          </p:cNvGraphicFramePr>
          <p:nvPr/>
        </p:nvGraphicFramePr>
        <p:xfrm>
          <a:off x="533400" y="1981200"/>
          <a:ext cx="8150226" cy="2286000"/>
        </p:xfrm>
        <a:graphic>
          <a:graphicData uri="http://schemas.openxmlformats.org/drawingml/2006/table">
            <a:tbl>
              <a:tblPr/>
              <a:tblGrid>
                <a:gridCol w="3124200"/>
                <a:gridCol w="1675342"/>
                <a:gridCol w="1675342"/>
                <a:gridCol w="167534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Category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Area A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Area B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Area C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4303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Non-Surgical Episodes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7,984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3,007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3,357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30306">
                <a:tc>
                  <a:txBody>
                    <a:bodyPr/>
                    <a:lstStyle/>
                    <a:p>
                      <a:pPr marL="2286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Average Payment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$1,506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$1,589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$1,556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303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Surgical Episodes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(5.1%) 428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(4.4%) 137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(3.3%) 114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30306">
                <a:tc>
                  <a:txBody>
                    <a:bodyPr/>
                    <a:lstStyle/>
                    <a:p>
                      <a:pPr marL="2286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Average Payment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$14,085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$19,198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$16,001</a:t>
                      </a:r>
                    </a:p>
                  </a:txBody>
                  <a:tcPr marL="45720" marR="45720"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6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Spine Degeneration</a:t>
            </a:r>
          </a:p>
          <a:p>
            <a:r>
              <a:rPr lang="en-US" sz="2400" b="1" dirty="0" smtClean="0">
                <a:solidFill>
                  <a:srgbClr val="6685A4"/>
                </a:solidFill>
                <a:latin typeface="Calibri" charset="0"/>
              </a:rPr>
              <a:t>Commercial, Ages 0–64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10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graphicFrame>
        <p:nvGraphicFramePr>
          <p:cNvPr id="175139" name="Group 35"/>
          <p:cNvGraphicFramePr>
            <a:graphicFrameLocks noGrp="1"/>
          </p:cNvGraphicFramePr>
          <p:nvPr/>
        </p:nvGraphicFramePr>
        <p:xfrm>
          <a:off x="609600" y="1752600"/>
          <a:ext cx="8153400" cy="4462272"/>
        </p:xfrm>
        <a:graphic>
          <a:graphicData uri="http://schemas.openxmlformats.org/drawingml/2006/table">
            <a:tbl>
              <a:tblPr/>
              <a:tblGrid>
                <a:gridCol w="5181600"/>
                <a:gridCol w="2971800"/>
              </a:tblGrid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Measure (* = Adjusted Rates)</a:t>
                      </a:r>
                    </a:p>
                  </a:txBody>
                  <a:tcPr marL="45720" marR="45720" marT="18288" marB="18288"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Coefficient of Variation</a:t>
                      </a:r>
                    </a:p>
                  </a:txBody>
                  <a:tcPr marL="45720" marR="45720" marT="18288" marB="18288"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Potentially avoidable outpatient ED visits*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43.3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Chiro</a:t>
                      </a: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-/osteopathic manipulation*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32.5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Back surgery (ages 45–64)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24.9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Inpatient ACS admissions*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24.3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Inpatient days*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18.5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Advanced Imaging*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12.2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Payments*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8.5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Primary care visits*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7.1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Breast cancer screening (ages 52–69)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5.2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Appropriate use of imaging (low back pain)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4.1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Combined effective &amp; preventive care score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3.4 </a:t>
                      </a:r>
                    </a:p>
                  </a:txBody>
                  <a:tcPr marL="45720" marR="45720" marT="18288" marB="18288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Measuring Geographic Variation</a:t>
            </a:r>
            <a:br>
              <a:rPr lang="en-US" sz="3600" b="1" dirty="0" smtClean="0">
                <a:solidFill>
                  <a:srgbClr val="003366"/>
                </a:solidFill>
                <a:latin typeface="Calibri" charset="0"/>
              </a:rPr>
            </a:br>
            <a:r>
              <a:rPr lang="en-US" sz="2400" b="1" dirty="0" smtClean="0">
                <a:solidFill>
                  <a:srgbClr val="6685A4"/>
                </a:solidFill>
              </a:rPr>
              <a:t>Northern New England, Commercial, Ages 0</a:t>
            </a:r>
            <a:r>
              <a:rPr lang="en-US" sz="2400" b="1" dirty="0" smtClean="0">
                <a:solidFill>
                  <a:srgbClr val="6685A4"/>
                </a:solidFill>
                <a:latin typeface="Calibri" charset="0"/>
              </a:rPr>
              <a:t>–</a:t>
            </a:r>
            <a:r>
              <a:rPr lang="en-US" sz="2400" b="1" dirty="0" smtClean="0">
                <a:solidFill>
                  <a:srgbClr val="6685A4"/>
                </a:solidFill>
              </a:rPr>
              <a:t>64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7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Geographic Variation in the Rates of Chiropractic Manipulation Treatment in Northern New England</a:t>
            </a:r>
            <a:endParaRPr lang="en-US" sz="900" dirty="0">
              <a:solidFill>
                <a:srgbClr val="335C85"/>
              </a:solidFill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11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86025" y="6381750"/>
            <a:ext cx="4067175" cy="152400"/>
          </a:xfrm>
          <a:noFill/>
        </p:spPr>
        <p:txBody>
          <a:bodyPr/>
          <a:lstStyle/>
          <a:p>
            <a:r>
              <a:rPr sz="700" dirty="0" smtClean="0">
                <a:latin typeface="Calibri" pitchFamily="34" charset="0"/>
                <a:ea typeface="ＭＳ Ｐゴシック" pitchFamily="34" charset="-128"/>
              </a:rPr>
              <a:t>Presentation Title Proprietary and Confidential</a:t>
            </a:r>
            <a:endParaRPr sz="1400" dirty="0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0BF5DDF-9BD2-4678-93C5-DEC5758E2EC6}" type="slidenum">
              <a:rPr smtClean="0">
                <a:latin typeface="Arial" charset="0"/>
              </a:rPr>
              <a:pPr/>
              <a:t>12</a:t>
            </a:fld>
            <a:endParaRPr sz="1400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47108" name="Picture 4" descr="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32487&quot;&gt;&lt;property id=&quot;20148&quot; value=&quot;5&quot;/&gt;&lt;property id=&quot;20300&quot; value=&quot;Slide 1&quot;/&gt;&lt;property id=&quot;20307&quot; value=&quot;865&quot;/&gt;&lt;/object&gt;&lt;object type=&quot;3&quot; unique_id=&quot;32488&quot;&gt;&lt;property id=&quot;20148&quot; value=&quot;5&quot;/&gt;&lt;property id=&quot;20300&quot; value=&quot;Slide 2&quot;/&gt;&lt;property id=&quot;20307&quot; value=&quot;864&quot;/&gt;&lt;/object&gt;&lt;object type=&quot;3&quot; unique_id=&quot;35333&quot;&gt;&lt;property id=&quot;20148&quot; value=&quot;5&quot;/&gt;&lt;property id=&quot;20300&quot; value=&quot;Slide 8&quot;/&gt;&lt;property id=&quot;20307&quot; value=&quot;908&quot;/&gt;&lt;/object&gt;&lt;object type=&quot;3&quot; unique_id=&quot;35334&quot;&gt;&lt;property id=&quot;20148&quot; value=&quot;5&quot;/&gt;&lt;property id=&quot;20300&quot; value=&quot;Slide 9&quot;/&gt;&lt;property id=&quot;20307&quot; value=&quot;919&quot;/&gt;&lt;/object&gt;&lt;object type=&quot;3&quot; unique_id=&quot;35335&quot;&gt;&lt;property id=&quot;20148&quot; value=&quot;5&quot;/&gt;&lt;property id=&quot;20300&quot; value=&quot;Slide 15&quot;/&gt;&lt;property id=&quot;20307&quot; value=&quot;921&quot;/&gt;&lt;/object&gt;&lt;object type=&quot;3&quot; unique_id=&quot;35336&quot;&gt;&lt;property id=&quot;20148&quot; value=&quot;5&quot;/&gt;&lt;property id=&quot;20300&quot; value=&quot;Slide 17&quot;/&gt;&lt;property id=&quot;20307&quot; value=&quot;922&quot;/&gt;&lt;/object&gt;&lt;object type=&quot;3&quot; unique_id=&quot;35351&quot;&gt;&lt;property id=&quot;20148&quot; value=&quot;5&quot;/&gt;&lt;property id=&quot;20300&quot; value=&quot;Slide 29&quot;/&gt;&lt;property id=&quot;20307&quot; value=&quot;932&quot;/&gt;&lt;/object&gt;&lt;object type=&quot;3&quot; unique_id=&quot;36155&quot;&gt;&lt;property id=&quot;20148&quot; value=&quot;5&quot;/&gt;&lt;property id=&quot;20300&quot; value=&quot;Slide 7&quot;/&gt;&lt;property id=&quot;20307&quot; value=&quot;944&quot;/&gt;&lt;/object&gt;&lt;object type=&quot;3&quot; unique_id=&quot;36158&quot;&gt;&lt;property id=&quot;20148&quot; value=&quot;5&quot;/&gt;&lt;property id=&quot;20300&quot; value=&quot;Slide 11&quot;/&gt;&lt;property id=&quot;20307&quot; value=&quot;947&quot;/&gt;&lt;/object&gt;&lt;object type=&quot;3&quot; unique_id=&quot;36161&quot;&gt;&lt;property id=&quot;20148&quot; value=&quot;5&quot;/&gt;&lt;property id=&quot;20300&quot; value=&quot;Slide 12&quot;/&gt;&lt;property id=&quot;20307&quot; value=&quot;951&quot;/&gt;&lt;/object&gt;&lt;object type=&quot;3&quot; unique_id=&quot;38490&quot;&gt;&lt;property id=&quot;20148&quot; value=&quot;5&quot;/&gt;&lt;property id=&quot;20300&quot; value=&quot;Slide 10&quot;/&gt;&lt;property id=&quot;20307&quot; value=&quot;962&quot;/&gt;&lt;/object&gt;&lt;object type=&quot;3&quot; unique_id=&quot;38491&quot;&gt;&lt;property id=&quot;20148&quot; value=&quot;5&quot;/&gt;&lt;property id=&quot;20300&quot; value=&quot;Slide 16&quot;/&gt;&lt;property id=&quot;20307&quot; value=&quot;963&quot;/&gt;&lt;/object&gt;&lt;object type=&quot;3&quot; unique_id=&quot;38493&quot;&gt;&lt;property id=&quot;20148&quot; value=&quot;5&quot;/&gt;&lt;property id=&quot;20300&quot; value=&quot;Slide 18 - &amp;quot;Episode Risk Group Score&amp;#x0D;&amp;#x0A;2009 (By Employer)&amp;quot;&quot;/&gt;&lt;property id=&quot;20307&quot; value=&quot;967&quot;/&gt;&lt;/object&gt;&lt;object type=&quot;3&quot; unique_id=&quot;38495&quot;&gt;&lt;property id=&quot;20148&quot; value=&quot;5&quot;/&gt;&lt;property id=&quot;20300&quot; value=&quot;Slide 24&quot;/&gt;&lt;property id=&quot;20307&quot; value=&quot;964&quot;/&gt;&lt;/object&gt;&lt;object type=&quot;3&quot; unique_id=&quot;38496&quot;&gt;&lt;property id=&quot;20148&quot; value=&quot;5&quot;/&gt;&lt;property id=&quot;20300&quot; value=&quot;Slide 26&quot;/&gt;&lt;property id=&quot;20307&quot; value=&quot;969&quot;/&gt;&lt;/object&gt;&lt;object type=&quot;3&quot; unique_id=&quot;38497&quot;&gt;&lt;property id=&quot;20148&quot; value=&quot;5&quot;/&gt;&lt;property id=&quot;20300&quot; value=&quot;Slide 42 - &amp;quot;Potentially Avoidable ED Visits&amp;#x0D;&amp;#x0A;2009 (By State Department, Risk Adjusted)&amp;quot;&quot;/&gt;&lt;property id=&quot;20307&quot; value=&quot;970&quot;/&gt;&lt;/object&gt;&lt;object type=&quot;3&quot; unique_id=&quot;38498&quot;&gt;&lt;property id=&quot;20148&quot; value=&quot;5&quot;/&gt;&lt;property id=&quot;20300&quot; value=&quot;Slide 43 - &amp;quot;Advanced Imaging&amp;#x0D;&amp;#x0A;2009 (By State Department, Risk Adjusted)&amp;quot;&quot;/&gt;&lt;property id=&quot;20307&quot; value=&quot;971&quot;/&gt;&lt;/object&gt;&lt;object type=&quot;3&quot; unique_id=&quot;38500&quot;&gt;&lt;property id=&quot;20148&quot; value=&quot;5&quot;/&gt;&lt;property id=&quot;20300&quot; value=&quot;Slide 30&quot;/&gt;&lt;property id=&quot;20307&quot; value=&quot;965&quot;/&gt;&lt;/object&gt;&lt;object type=&quot;3&quot; unique_id=&quot;39773&quot;&gt;&lt;property id=&quot;20148&quot; value=&quot;5&quot;/&gt;&lt;property id=&quot;20300&quot; value=&quot;Slide 31&quot;/&gt;&lt;property id=&quot;20307&quot; value=&quot;979&quot;/&gt;&lt;/object&gt;&lt;object type=&quot;3&quot; unique_id=&quot;39776&quot;&gt;&lt;property id=&quot;20148&quot; value=&quot;5&quot;/&gt;&lt;property id=&quot;20300&quot; value=&quot;Slide 32&quot;/&gt;&lt;property id=&quot;20307&quot; value=&quot;982&quot;/&gt;&lt;/object&gt;&lt;object type=&quot;3&quot; unique_id=&quot;40481&quot;&gt;&lt;property id=&quot;20148&quot; value=&quot;5&quot;/&gt;&lt;property id=&quot;20300&quot; value=&quot;Slide 20&quot;/&gt;&lt;property id=&quot;20307&quot; value=&quot;985&quot;/&gt;&lt;/object&gt;&lt;object type=&quot;3&quot; unique_id=&quot;40482&quot;&gt;&lt;property id=&quot;20148&quot; value=&quot;5&quot;/&gt;&lt;property id=&quot;20300&quot; value=&quot;Slide 21&quot;/&gt;&lt;property id=&quot;20307&quot; value=&quot;988&quot;/&gt;&lt;/object&gt;&lt;object type=&quot;3&quot; unique_id=&quot;40483&quot;&gt;&lt;property id=&quot;20148&quot; value=&quot;5&quot;/&gt;&lt;property id=&quot;20300&quot; value=&quot;Slide 22&quot;/&gt;&lt;property id=&quot;20307&quot; value=&quot;989&quot;/&gt;&lt;/object&gt;&lt;object type=&quot;3&quot; unique_id=&quot;40487&quot;&gt;&lt;property id=&quot;20148&quot; value=&quot;5&quot;/&gt;&lt;property id=&quot;20300&quot; value=&quot;Slide 27 - &amp;quot;Tri-State Variation in Health Services &amp;#x0D;&amp;#x0A;Outpatient Use – Outpatient Emergency Department Visits&amp;quot;&quot;/&gt;&lt;property id=&quot;20307&quot; value=&quot;993&quot;/&gt;&lt;/object&gt;&lt;object type=&quot;3&quot; unique_id=&quot;40718&quot;&gt;&lt;property id=&quot;20148&quot; value=&quot;5&quot;/&gt;&lt;property id=&quot;20300&quot; value=&quot;Slide 19&quot;/&gt;&lt;property id=&quot;20307&quot; value=&quot;996&quot;/&gt;&lt;/object&gt;&lt;object type=&quot;3&quot; unique_id=&quot;41811&quot;&gt;&lt;property id=&quot;20148&quot; value=&quot;5&quot;/&gt;&lt;property id=&quot;20300&quot; value=&quot;Slide 14&quot;/&gt;&lt;property id=&quot;20307&quot; value=&quot;1006&quot;/&gt;&lt;/object&gt;&lt;object type=&quot;3&quot; unique_id=&quot;41812&quot;&gt;&lt;property id=&quot;20148&quot; value=&quot;5&quot;/&gt;&lt;property id=&quot;20300&quot; value=&quot;Slide 28&quot;/&gt;&lt;property id=&quot;20307&quot; value=&quot;1005&quot;/&gt;&lt;/object&gt;&lt;object type=&quot;3&quot; unique_id=&quot;41814&quot;&gt;&lt;property id=&quot;20148&quot; value=&quot;5&quot;/&gt;&lt;property id=&quot;20300&quot; value=&quot;Slide 33&quot;/&gt;&lt;property id=&quot;20307&quot; value=&quot;1000&quot;/&gt;&lt;/object&gt;&lt;object type=&quot;3&quot; unique_id=&quot;41816&quot;&gt;&lt;property id=&quot;20148&quot; value=&quot;5&quot;/&gt;&lt;property id=&quot;20300&quot; value=&quot;Slide 36&quot;/&gt;&lt;property id=&quot;20307&quot; value=&quot;1003&quot;/&gt;&lt;/object&gt;&lt;object type=&quot;3&quot; unique_id=&quot;42323&quot;&gt;&lt;property id=&quot;20148&quot; value=&quot;5&quot;/&gt;&lt;property id=&quot;20300&quot; value=&quot;Slide 34&quot;/&gt;&lt;property id=&quot;20307&quot; value=&quot;1007&quot;/&gt;&lt;/object&gt;&lt;object type=&quot;3&quot; unique_id=&quot;43075&quot;&gt;&lt;property id=&quot;20148&quot; value=&quot;5&quot;/&gt;&lt;property id=&quot;20300&quot; value=&quot;Slide 3&quot;/&gt;&lt;property id=&quot;20307&quot; value=&quot;1011&quot;/&gt;&lt;/object&gt;&lt;object type=&quot;3&quot; unique_id=&quot;43076&quot;&gt;&lt;property id=&quot;20148&quot; value=&quot;5&quot;/&gt;&lt;property id=&quot;20300&quot; value=&quot;Slide 5&quot;/&gt;&lt;property id=&quot;20307&quot; value=&quot;1013&quot;/&gt;&lt;/object&gt;&lt;object type=&quot;3&quot; unique_id=&quot;43077&quot;&gt;&lt;property id=&quot;20148&quot; value=&quot;5&quot;/&gt;&lt;property id=&quot;20300&quot; value=&quot;Slide 4&quot;/&gt;&lt;property id=&quot;20307&quot; value=&quot;1009&quot;/&gt;&lt;/object&gt;&lt;object type=&quot;3&quot; unique_id=&quot;43078&quot;&gt;&lt;property id=&quot;20148&quot; value=&quot;5&quot;/&gt;&lt;property id=&quot;20300&quot; value=&quot;Slide 6&quot;/&gt;&lt;property id=&quot;20307&quot; value=&quot;1014&quot;/&gt;&lt;/object&gt;&lt;object type=&quot;3&quot; unique_id=&quot;43079&quot;&gt;&lt;property id=&quot;20148&quot; value=&quot;5&quot;/&gt;&lt;property id=&quot;20300&quot; value=&quot;Slide 23&quot;/&gt;&lt;property id=&quot;20307&quot; value=&quot;1020&quot;/&gt;&lt;/object&gt;&lt;object type=&quot;3&quot; unique_id=&quot;43080&quot;&gt;&lt;property id=&quot;20148&quot; value=&quot;5&quot;/&gt;&lt;property id=&quot;20300&quot; value=&quot;Slide 25&quot;/&gt;&lt;property id=&quot;20307&quot; value=&quot;1022&quot;/&gt;&lt;/object&gt;&lt;object type=&quot;3&quot; unique_id=&quot;43082&quot;&gt;&lt;property id=&quot;20148&quot; value=&quot;5&quot;/&gt;&lt;property id=&quot;20300&quot; value=&quot;Slide 37&quot;/&gt;&lt;property id=&quot;20307&quot; value=&quot;1015&quot;/&gt;&lt;/object&gt;&lt;object type=&quot;3&quot; unique_id=&quot;43083&quot;&gt;&lt;property id=&quot;20148&quot; value=&quot;5&quot;/&gt;&lt;property id=&quot;20300&quot; value=&quot;Slide 38&quot;/&gt;&lt;property id=&quot;20307&quot; value=&quot;1018&quot;/&gt;&lt;/object&gt;&lt;object type=&quot;3&quot; unique_id=&quot;43320&quot;&gt;&lt;property id=&quot;20148&quot; value=&quot;5&quot;/&gt;&lt;property id=&quot;20300&quot; value=&quot;Slide 35&quot;/&gt;&lt;property id=&quot;20307&quot; value=&quot;1023&quot;/&gt;&lt;/object&gt;&lt;object type=&quot;3&quot; unique_id=&quot;43645&quot;&gt;&lt;property id=&quot;20148&quot; value=&quot;5&quot;/&gt;&lt;property id=&quot;20300&quot; value=&quot;Slide 39 - &amp;quot;Episode Risk Group Score&amp;#x0D;&amp;#x0A;2009 (By Department)&amp;quot;&quot;/&gt;&lt;property id=&quot;20307&quot; value=&quot;1025&quot;/&gt;&lt;/object&gt;&lt;object type=&quot;3&quot; unique_id=&quot;43646&quot;&gt;&lt;property id=&quot;20148&quot; value=&quot;5&quot;/&gt;&lt;property id=&quot;20300&quot; value=&quot;Slide 40&quot;/&gt;&lt;property id=&quot;20307&quot; value=&quot;1026&quot;/&gt;&lt;/object&gt;&lt;object type=&quot;3&quot; unique_id=&quot;43647&quot;&gt;&lt;property id=&quot;20148&quot; value=&quot;5&quot;/&gt;&lt;property id=&quot;20300&quot; value=&quot;Slide 41&quot;/&gt;&lt;property id=&quot;20307&quot; value=&quot;1027&quot;/&gt;&lt;/object&gt;&lt;object type=&quot;3&quot; unique_id=&quot;43648&quot;&gt;&lt;property id=&quot;20148&quot; value=&quot;5&quot;/&gt;&lt;property id=&quot;20300&quot; value=&quot;Slide 44 - &amp;quot;Breast Cancer Screening (Ages 52–69)&amp;#x0D;&amp;#x0A;Percent Receiving Visit by Department&amp;quot;&quot;/&gt;&lt;property id=&quot;20307&quot; value=&quot;1028&quot;/&gt;&lt;/object&gt;&lt;object type=&quot;3&quot; unique_id=&quot;43649&quot;&gt;&lt;property id=&quot;20148&quot; value=&quot;5&quot;/&gt;&lt;property id=&quot;20300&quot; value=&quot;Slide 45 - &amp;quot;Well Child Visits (Ages 3–6) &amp;#x0D;&amp;#x0A;Percent Receiving Visit by Department&amp;quot;&quot;/&gt;&lt;property id=&quot;20307&quot; value=&quot;1024&quot;/&gt;&lt;/object&gt;&lt;object type=&quot;3&quot; unique_id=&quot;43650&quot;&gt;&lt;property id=&quot;20148&quot; value=&quot;5&quot;/&gt;&lt;property id=&quot;20300&quot; value=&quot;Slide 46&quot;/&gt;&lt;property id=&quot;20307&quot; value=&quot;1029&quot;/&gt;&lt;/object&gt;&lt;object type=&quot;3&quot; unique_id=&quot;44266&quot;&gt;&lt;property id=&quot;20148&quot; value=&quot;5&quot;/&gt;&lt;property id=&quot;20300&quot; value=&quot;Slide 47&quot;/&gt;&lt;property id=&quot;20307&quot; value=&quot;1031&quot;/&gt;&lt;/object&gt;&lt;object type=&quot;3&quot; unique_id=&quot;44898&quot;&gt;&lt;property id=&quot;20148&quot; value=&quot;5&quot;/&gt;&lt;property id=&quot;20300&quot; value=&quot;Slide 13&quot;/&gt;&lt;property id=&quot;20307&quot; value=&quot;1039&quot;/&gt;&lt;/object&gt;&lt;object type=&quot;3&quot; unique_id=&quot;44899&quot;&gt;&lt;property id=&quot;20148&quot; value=&quot;5&quot;/&gt;&lt;property id=&quot;20300&quot; value=&quot;Slide 50&quot;/&gt;&lt;property id=&quot;20307&quot; value=&quot;1040&quot;/&gt;&lt;/object&gt;&lt;object type=&quot;3&quot; unique_id=&quot;44900&quot;&gt;&lt;property id=&quot;20148&quot; value=&quot;5&quot;/&gt;&lt;property id=&quot;20300&quot; value=&quot;Slide 48&quot;/&gt;&lt;property id=&quot;20307&quot; value=&quot;1038&quot;/&gt;&lt;/object&gt;&lt;object type=&quot;3&quot; unique_id=&quot;44902&quot;&gt;&lt;property id=&quot;20148&quot; value=&quot;5&quot;/&gt;&lt;property id=&quot;20300&quot; value=&quot;Slide 49&quot;/&gt;&lt;property id=&quot;20307&quot; value=&quot;104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npoint_PPT">
  <a:themeElements>
    <a:clrScheme name="Onpoint_PPT 1">
      <a:dk1>
        <a:srgbClr val="666666"/>
      </a:dk1>
      <a:lt1>
        <a:srgbClr val="FFFFFF"/>
      </a:lt1>
      <a:dk2>
        <a:srgbClr val="003366"/>
      </a:dk2>
      <a:lt2>
        <a:srgbClr val="808080"/>
      </a:lt2>
      <a:accent1>
        <a:srgbClr val="003366"/>
      </a:accent1>
      <a:accent2>
        <a:srgbClr val="CC6600"/>
      </a:accent2>
      <a:accent3>
        <a:srgbClr val="FFFFFF"/>
      </a:accent3>
      <a:accent4>
        <a:srgbClr val="565656"/>
      </a:accent4>
      <a:accent5>
        <a:srgbClr val="AAADB8"/>
      </a:accent5>
      <a:accent6>
        <a:srgbClr val="B95C00"/>
      </a:accent6>
      <a:hlink>
        <a:srgbClr val="336699"/>
      </a:hlink>
      <a:folHlink>
        <a:srgbClr val="0099CC"/>
      </a:folHlink>
    </a:clrScheme>
    <a:fontScheme name="Onpoint_PPT">
      <a:majorFont>
        <a:latin typeface="Arial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/>
      <a:lstStyle>
        <a:defPPr marL="228600" indent="-228600" eaLnBrk="1" hangingPunct="1">
          <a:spcBef>
            <a:spcPct val="20000"/>
          </a:spcBef>
          <a:buFont typeface="Arial" pitchFamily="34" charset="0"/>
          <a:buChar char="•"/>
          <a:defRPr sz="2400" dirty="0">
            <a:solidFill>
              <a:srgbClr val="003366"/>
            </a:solidFill>
          </a:defRPr>
        </a:defPPr>
      </a:lstStyle>
    </a:spDef>
    <a:lnDef>
      <a:spPr bwMode="auto">
        <a:noFill/>
        <a:ln w="38100" cap="rnd" algn="ctr">
          <a:solidFill>
            <a:srgbClr val="CC6600"/>
          </a:solidFill>
          <a:round/>
          <a:headEnd type="none" w="med" len="med"/>
          <a:tailEnd type="arrow"/>
        </a:ln>
      </a:spPr>
      <a:bodyPr/>
      <a:lstStyle/>
    </a:lnDef>
  </a:objectDefaults>
  <a:extraClrSchemeLst>
    <a:extraClrScheme>
      <a:clrScheme name="Onpoint_PPT 1">
        <a:dk1>
          <a:srgbClr val="666666"/>
        </a:dk1>
        <a:lt1>
          <a:srgbClr val="FFFFFF"/>
        </a:lt1>
        <a:dk2>
          <a:srgbClr val="003366"/>
        </a:dk2>
        <a:lt2>
          <a:srgbClr val="808080"/>
        </a:lt2>
        <a:accent1>
          <a:srgbClr val="003366"/>
        </a:accent1>
        <a:accent2>
          <a:srgbClr val="CC6600"/>
        </a:accent2>
        <a:accent3>
          <a:srgbClr val="FFFFFF"/>
        </a:accent3>
        <a:accent4>
          <a:srgbClr val="565656"/>
        </a:accent4>
        <a:accent5>
          <a:srgbClr val="AAADB8"/>
        </a:accent5>
        <a:accent6>
          <a:srgbClr val="B95C00"/>
        </a:accent6>
        <a:hlink>
          <a:srgbClr val="3366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Onpoint_PPT</Template>
  <TotalTime>20689</TotalTime>
  <Words>604</Words>
  <Application>Microsoft Office PowerPoint</Application>
  <PresentationFormat>On-screen Show (4:3)</PresentationFormat>
  <Paragraphs>146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Onpoint_PPT</vt:lpstr>
      <vt:lpstr>Slide 1</vt:lpstr>
      <vt:lpstr>Presenter Disclosures </vt:lpstr>
      <vt:lpstr>Overview of APCDs A Powerful, State-Mandated Tool for Understanding Healthcare</vt:lpstr>
      <vt:lpstr>States with All-Payer Claims Databases Source APCD Council</vt:lpstr>
      <vt:lpstr>Slide 5</vt:lpstr>
      <vt:lpstr>Background &amp; Methods Chiropractic &amp; Osteopathic Manipulation</vt:lpstr>
      <vt:lpstr>Chiropractic/Osteopathic Manipulation  Commercial, Ages 0–64; Rates Adjusted for Age &amp; Gender</vt:lpstr>
      <vt:lpstr>Back Surgery  Commercial, Ages 20–64; Rates Adjusted for Age &amp; Gender</vt:lpstr>
      <vt:lpstr>Slide 9</vt:lpstr>
      <vt:lpstr>Slide 10</vt:lpstr>
      <vt:lpstr>Slide 11</vt:lpstr>
      <vt:lpstr>Slide 12</vt:lpstr>
    </vt:vector>
  </TitlesOfParts>
  <Company>MHIC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Geographic Variation in the Rates of Chiropractic Manipulation Treatment in Northern New England</dc:title>
  <dc:creator>Onpoint Health Data</dc:creator>
  <cp:lastModifiedBy>jspaulding</cp:lastModifiedBy>
  <cp:revision>925</cp:revision>
  <dcterms:created xsi:type="dcterms:W3CDTF">2009-09-16T12:43:38Z</dcterms:created>
  <dcterms:modified xsi:type="dcterms:W3CDTF">2011-10-12T22:13:52Z</dcterms:modified>
</cp:coreProperties>
</file>