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6.xml" ContentType="application/vnd.openxmlformats-officedocument.them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4.xml" ContentType="application/vnd.openxmlformats-officedocument.theme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10.xml" ContentType="application/vnd.openxmlformats-officedocument.them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notesSlides/notesSlide8.xml" ContentType="application/vnd.openxmlformats-officedocument.presentationml.notesSlide+xml"/>
  <Default Extension="gif" ContentType="image/gif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2" r:id="rId2"/>
    <p:sldMasterId id="2147483869" r:id="rId3"/>
    <p:sldMasterId id="2147483871" r:id="rId4"/>
    <p:sldMasterId id="2147483873" r:id="rId5"/>
    <p:sldMasterId id="2147483875" r:id="rId6"/>
    <p:sldMasterId id="2147483877" r:id="rId7"/>
    <p:sldMasterId id="2147483879" r:id="rId8"/>
    <p:sldMasterId id="2147483881" r:id="rId9"/>
    <p:sldMasterId id="2147483883" r:id="rId10"/>
    <p:sldMasterId id="2147483885" r:id="rId11"/>
    <p:sldMasterId id="2147483887" r:id="rId12"/>
    <p:sldMasterId id="2147483889" r:id="rId13"/>
    <p:sldMasterId id="2147483891" r:id="rId14"/>
    <p:sldMasterId id="2147483893" r:id="rId15"/>
  </p:sldMasterIdLst>
  <p:notesMasterIdLst>
    <p:notesMasterId r:id="rId32"/>
  </p:notesMasterIdLst>
  <p:handoutMasterIdLst>
    <p:handoutMasterId r:id="rId33"/>
  </p:handoutMasterIdLst>
  <p:sldIdLst>
    <p:sldId id="420" r:id="rId16"/>
    <p:sldId id="413" r:id="rId17"/>
    <p:sldId id="414" r:id="rId18"/>
    <p:sldId id="415" r:id="rId19"/>
    <p:sldId id="416" r:id="rId20"/>
    <p:sldId id="388" r:id="rId21"/>
    <p:sldId id="425" r:id="rId22"/>
    <p:sldId id="426" r:id="rId23"/>
    <p:sldId id="422" r:id="rId24"/>
    <p:sldId id="383" r:id="rId25"/>
    <p:sldId id="423" r:id="rId26"/>
    <p:sldId id="417" r:id="rId27"/>
    <p:sldId id="418" r:id="rId28"/>
    <p:sldId id="382" r:id="rId29"/>
    <p:sldId id="421" r:id="rId30"/>
    <p:sldId id="424" r:id="rId31"/>
  </p:sldIdLst>
  <p:sldSz cx="9144000" cy="6858000" type="screen4x3"/>
  <p:notesSz cx="7010400" cy="92964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3600" kern="1200">
        <a:solidFill>
          <a:srgbClr val="595959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1C067C"/>
    <a:srgbClr val="1B3799"/>
    <a:srgbClr val="0033CC"/>
    <a:srgbClr val="F78F1E"/>
    <a:srgbClr val="F29129"/>
    <a:srgbClr val="FF6600"/>
    <a:srgbClr val="036BAB"/>
    <a:srgbClr val="0099FF"/>
    <a:srgbClr val="59595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042" autoAdjust="0"/>
    <p:restoredTop sz="90530" autoAdjust="0"/>
  </p:normalViewPr>
  <p:slideViewPr>
    <p:cSldViewPr>
      <p:cViewPr>
        <p:scale>
          <a:sx n="100" d="100"/>
          <a:sy n="100" d="100"/>
        </p:scale>
        <p:origin x="-348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28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title>
      <c:tx>
        <c:rich>
          <a:bodyPr/>
          <a:lstStyle/>
          <a:p>
            <a:pPr>
              <a:defRPr/>
            </a:pPr>
            <a:r>
              <a:rPr lang="en-US" dirty="0"/>
              <a:t>Change in FB </a:t>
            </a:r>
            <a:r>
              <a:rPr lang="en-US" dirty="0" smtClean="0"/>
              <a:t>Likes After August 2010 Video Contest</a:t>
            </a:r>
            <a:endParaRPr lang="en-US" dirty="0"/>
          </a:p>
        </c:rich>
      </c:tx>
      <c:layout>
        <c:manualLayout>
          <c:xMode val="edge"/>
          <c:yMode val="edge"/>
          <c:x val="0.13931321084864393"/>
          <c:y val="3.3672391930733854E-2"/>
        </c:manualLayout>
      </c:layout>
    </c:title>
    <c:plotArea>
      <c:layout>
        <c:manualLayout>
          <c:layoutTarget val="inner"/>
          <c:xMode val="edge"/>
          <c:yMode val="edge"/>
          <c:x val="0.10061849907650433"/>
          <c:y val="0.14970891277723658"/>
          <c:w val="0.6222827354913969"/>
          <c:h val="0.71651116016635574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Change in FB Likes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Launch 1/26/2010</c:v>
                </c:pt>
                <c:pt idx="1">
                  <c:v>Likes 8/1/2010</c:v>
                </c:pt>
                <c:pt idx="2">
                  <c:v>Likes 8/20/2010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798</c:v>
                </c:pt>
                <c:pt idx="2">
                  <c:v>3084</c:v>
                </c:pt>
              </c:numCache>
            </c:numRef>
          </c:val>
        </c:ser>
        <c:marker val="1"/>
        <c:axId val="81840000"/>
        <c:axId val="92111616"/>
      </c:lineChart>
      <c:catAx>
        <c:axId val="81840000"/>
        <c:scaling>
          <c:orientation val="minMax"/>
        </c:scaling>
        <c:axPos val="b"/>
        <c:tickLblPos val="nextTo"/>
        <c:crossAx val="92111616"/>
        <c:crosses val="autoZero"/>
        <c:auto val="1"/>
        <c:lblAlgn val="ctr"/>
        <c:lblOffset val="100"/>
      </c:catAx>
      <c:valAx>
        <c:axId val="92111616"/>
        <c:scaling>
          <c:orientation val="minMax"/>
        </c:scaling>
        <c:axPos val="l"/>
        <c:majorGridlines/>
        <c:numFmt formatCode="General" sourceLinked="1"/>
        <c:tickLblPos val="nextTo"/>
        <c:crossAx val="8184000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defTabSz="931574">
              <a:defRPr sz="1200">
                <a:solidFill>
                  <a:schemeClr val="tx1"/>
                </a:solidFill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algn="r" defTabSz="931574">
              <a:defRPr sz="1200">
                <a:solidFill>
                  <a:schemeClr val="tx1"/>
                </a:solidFill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defTabSz="931574">
              <a:defRPr sz="1200">
                <a:solidFill>
                  <a:schemeClr val="tx1"/>
                </a:solidFill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solidFill>
                  <a:schemeClr val="tx1"/>
                </a:solidFill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DAD683-A3B4-4996-8569-604668766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defTabSz="931574">
              <a:defRPr sz="1200">
                <a:solidFill>
                  <a:schemeClr val="tx1"/>
                </a:solidFill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algn="r" defTabSz="931574">
              <a:defRPr sz="1200">
                <a:solidFill>
                  <a:schemeClr val="tx1"/>
                </a:solidFill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8013"/>
            <a:ext cx="5607050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defTabSz="931574">
              <a:defRPr sz="1200">
                <a:solidFill>
                  <a:schemeClr val="tx1"/>
                </a:solidFill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solidFill>
                  <a:schemeClr val="tx1"/>
                </a:solidFill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20DBE18-8762-46A4-87C4-482F260F8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A4A5B-1EA9-43BC-A877-9593EB8E54F5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E9D72F-09AE-4D4D-AD4C-C00DCA5E97CF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666" y="236862"/>
            <a:ext cx="4677310" cy="3506816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0114" y="3811429"/>
            <a:ext cx="5778116" cy="4760721"/>
          </a:xfrm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7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1F3C5F-6360-4EE4-8273-2D6A1362E02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E9D72F-09AE-4D4D-AD4C-C00DCA5E97CF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4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236538"/>
            <a:ext cx="4675187" cy="35067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0114" y="3811429"/>
            <a:ext cx="5778116" cy="4760721"/>
          </a:xfrm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7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1F3C5F-6360-4EE4-8273-2D6A1362E02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C8E1A67E-D842-41B5-9137-45D5A50759FA}" type="slidenum">
              <a:rPr lang="en-US" smtClean="0">
                <a:ea typeface="ＭＳ Ｐゴシック"/>
                <a:cs typeface="ＭＳ Ｐゴシック"/>
              </a:rPr>
              <a:pPr defTabSz="928688"/>
              <a:t>10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80" tIns="46541" rIns="93080" bIns="46541" anchor="b"/>
          <a:lstStyle/>
          <a:p>
            <a:pPr algn="r"/>
            <a:fld id="{517A0F67-FFCD-4765-B93F-95C6D635237F}" type="slidenum">
              <a:rPr lang="en-US" sz="1200">
                <a:latin typeface="Times New Roman" pitchFamily="18" charset="0"/>
              </a:rPr>
              <a:pPr algn="r"/>
              <a:t>10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080" rIns="93080"/>
          <a:lstStyle/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BCBA3-334A-4EDE-84C6-B4E18F32C490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654" y="697867"/>
            <a:ext cx="4650274" cy="3486149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9" y="4416426"/>
            <a:ext cx="5140325" cy="4181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9F0A72-9B5A-43BD-9196-4BB7B4427D57}" type="slidenum">
              <a:rPr lang="en-US" smtClean="0">
                <a:ea typeface="ＭＳ Ｐゴシック"/>
                <a:cs typeface="ＭＳ Ｐゴシック"/>
              </a:rPr>
              <a:pPr/>
              <a:t>14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570BC-C2AC-4338-AEA8-37F7C003AEA5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 descr="20081014WC-ppt_Tips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2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fld id="{7A44F92C-DF72-4D99-90CB-7C76DB7D3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 descr="20081014WC-ppt_Tips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20081014WC-ppt_Template-Background2.jp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4103" name="Straight Connector 10"/>
          <p:cNvCxnSpPr>
            <a:cxnSpLocks noChangeShapeType="1"/>
          </p:cNvCxnSpPr>
          <p:nvPr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410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  <p:sldLayoutId id="2147484888" r:id="rId2"/>
    <p:sldLayoutId id="2147484889" r:id="rId3"/>
    <p:sldLayoutId id="2147484890" r:id="rId4"/>
    <p:sldLayoutId id="2147484891" r:id="rId5"/>
    <p:sldLayoutId id="2147484892" r:id="rId6"/>
    <p:sldLayoutId id="2147484893" r:id="rId7"/>
    <p:sldLayoutId id="2147484894" r:id="rId8"/>
    <p:sldLayoutId id="2147484895" r:id="rId9"/>
    <p:sldLayoutId id="2147484896" r:id="rId10"/>
    <p:sldLayoutId id="2147484897" r:id="rId11"/>
    <p:sldLayoutId id="2147484898" r:id="rId12"/>
    <p:sldLayoutId id="2147484899" r:id="rId13"/>
    <p:sldLayoutId id="2147484917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20081014WC-ppt_Template-Background2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78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Round Same Side Corner Rectangle 10"/>
          <p:cNvSpPr>
            <a:spLocks noChangeArrowheads="1"/>
          </p:cNvSpPr>
          <p:nvPr/>
        </p:nvSpPr>
        <p:spPr bwMode="auto">
          <a:xfrm rot="10800000">
            <a:off x="4191000" y="0"/>
            <a:ext cx="4724400" cy="342900"/>
          </a:xfrm>
          <a:custGeom>
            <a:avLst/>
            <a:gdLst>
              <a:gd name="T0" fmla="*/ 4724400 w 4724400"/>
              <a:gd name="T1" fmla="*/ 171450 h 342900"/>
              <a:gd name="T2" fmla="*/ 2362200 w 4724400"/>
              <a:gd name="T3" fmla="*/ 342900 h 342900"/>
              <a:gd name="T4" fmla="*/ 0 w 4724400"/>
              <a:gd name="T5" fmla="*/ 171450 h 342900"/>
              <a:gd name="T6" fmla="*/ 2362200 w 4724400"/>
              <a:gd name="T7" fmla="*/ 0 h 342900"/>
              <a:gd name="T8" fmla="*/ 0 60000 65536"/>
              <a:gd name="T9" fmla="*/ 0 60000 65536"/>
              <a:gd name="T10" fmla="*/ 0 60000 65536"/>
              <a:gd name="T11" fmla="*/ 0 60000 65536"/>
              <a:gd name="T12" fmla="*/ 16739 w 4724400"/>
              <a:gd name="T13" fmla="*/ 16739 h 342900"/>
              <a:gd name="T14" fmla="*/ 4707661 w 4724400"/>
              <a:gd name="T15" fmla="*/ 342900 h 342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724400" h="342900">
                <a:moveTo>
                  <a:pt x="57151" y="0"/>
                </a:moveTo>
                <a:lnTo>
                  <a:pt x="4667249" y="0"/>
                </a:lnTo>
                <a:lnTo>
                  <a:pt x="4667248" y="0"/>
                </a:lnTo>
                <a:cubicBezTo>
                  <a:pt x="4698812" y="0"/>
                  <a:pt x="4724400" y="25587"/>
                  <a:pt x="4724400" y="57151"/>
                </a:cubicBezTo>
                <a:lnTo>
                  <a:pt x="4724400" y="342900"/>
                </a:lnTo>
                <a:lnTo>
                  <a:pt x="0" y="342900"/>
                </a:lnTo>
                <a:lnTo>
                  <a:pt x="0" y="57151"/>
                </a:lnTo>
                <a:cubicBezTo>
                  <a:pt x="0" y="25587"/>
                  <a:pt x="25587" y="0"/>
                  <a:pt x="57150" y="0"/>
                </a:cubicBezTo>
                <a:close/>
              </a:path>
            </a:pathLst>
          </a:custGeom>
          <a:solidFill>
            <a:srgbClr val="75B34E"/>
          </a:solidFill>
          <a:ln w="6350">
            <a:solidFill>
              <a:srgbClr val="2878C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887819" name="TextBox 7"/>
          <p:cNvSpPr txBox="1">
            <a:spLocks noChangeArrowheads="1"/>
          </p:cNvSpPr>
          <p:nvPr/>
        </p:nvSpPr>
        <p:spPr bwMode="auto">
          <a:xfrm>
            <a:off x="4191000" y="28575"/>
            <a:ext cx="4724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  <a:ea typeface="ＭＳ Ｐゴシック" pitchFamily="-105" charset="-128"/>
                <a:cs typeface="Arial" charset="0"/>
              </a:rPr>
              <a:t>Introduction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17525" y="1547813"/>
            <a:ext cx="8093075" cy="1587"/>
          </a:xfrm>
          <a:prstGeom prst="line">
            <a:avLst/>
          </a:prstGeom>
          <a:ln>
            <a:solidFill>
              <a:srgbClr val="77B352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6" r:id="rId1"/>
    <p:sldLayoutId id="2147484900" r:id="rId2"/>
    <p:sldLayoutId id="2147484901" r:id="rId3"/>
    <p:sldLayoutId id="2147484902" r:id="rId4"/>
    <p:sldLayoutId id="2147484903" r:id="rId5"/>
    <p:sldLayoutId id="2147484904" r:id="rId6"/>
    <p:sldLayoutId id="2147484905" r:id="rId7"/>
    <p:sldLayoutId id="2147484906" r:id="rId8"/>
    <p:sldLayoutId id="2147484907" r:id="rId9"/>
    <p:sldLayoutId id="2147484908" r:id="rId10"/>
    <p:sldLayoutId id="2147484909" r:id="rId11"/>
    <p:sldLayoutId id="214748491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6151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7175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71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8199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820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9223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92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0247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024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1271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127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2295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229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3319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332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4343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434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5367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53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6391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639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7415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741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20081014WC-ppt_Template-Background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696075"/>
            <a:ext cx="9144000" cy="152400"/>
          </a:xfrm>
          <a:prstGeom prst="rect">
            <a:avLst/>
          </a:prstGeom>
          <a:solidFill>
            <a:srgbClr val="1C79C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>
              <a:solidFill>
                <a:srgbClr val="FFFFFF"/>
              </a:solidFill>
              <a:latin typeface="Calibri" pitchFamily="34" charset="0"/>
              <a:ea typeface="ＭＳ Ｐゴシック" pitchFamily="-105" charset="-128"/>
              <a:cs typeface="+mn-cs"/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5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8439" name="Straight Connector 10"/>
          <p:cNvCxnSpPr>
            <a:cxnSpLocks noChangeShapeType="1"/>
          </p:cNvCxnSpPr>
          <p:nvPr userDrawn="1"/>
        </p:nvCxnSpPr>
        <p:spPr bwMode="auto">
          <a:xfrm>
            <a:off x="517525" y="1547813"/>
            <a:ext cx="8093075" cy="1587"/>
          </a:xfrm>
          <a:prstGeom prst="line">
            <a:avLst/>
          </a:prstGeom>
          <a:noFill/>
          <a:ln w="25400">
            <a:solidFill>
              <a:srgbClr val="F78F1E"/>
            </a:solidFill>
            <a:round/>
            <a:headEnd/>
            <a:tailEnd/>
          </a:ln>
        </p:spPr>
      </p:cxnSp>
      <p:sp>
        <p:nvSpPr>
          <p:cNvPr id="1844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Times New Roman" pitchFamily="-107" charset="0"/>
        <a:buChar char="»"/>
        <a:defRPr sz="1400">
          <a:solidFill>
            <a:schemeClr val="tx1"/>
          </a:solidFill>
          <a:latin typeface="Lucida Sans Unicode" pitchFamily="-107" charset="-52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1.jpeg"/><Relationship Id="rId7" Type="http://schemas.openxmlformats.org/officeDocument/2006/relationships/image" Target="../media/image6.jpeg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0.jpeg"/><Relationship Id="rId5" Type="http://schemas.openxmlformats.org/officeDocument/2006/relationships/image" Target="../media/image13.png"/><Relationship Id="rId10" Type="http://schemas.openxmlformats.org/officeDocument/2006/relationships/image" Target="../media/image9.jpeg"/><Relationship Id="rId4" Type="http://schemas.openxmlformats.org/officeDocument/2006/relationships/image" Target="../media/image12.pn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tsmove.gov/index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600200" y="5181600"/>
            <a:ext cx="7543800" cy="16764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endParaRPr lang="en-US" sz="1100" b="1"/>
          </a:p>
        </p:txBody>
      </p:sp>
      <p:sp>
        <p:nvSpPr>
          <p:cNvPr id="16387" name="Text Box 20"/>
          <p:cNvSpPr txBox="1">
            <a:spLocks noChangeArrowheads="1"/>
          </p:cNvSpPr>
          <p:nvPr/>
        </p:nvSpPr>
        <p:spPr bwMode="auto">
          <a:xfrm>
            <a:off x="2732088" y="5257800"/>
            <a:ext cx="51927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National Heart, Lung, and Blood Institute</a:t>
            </a:r>
          </a:p>
        </p:txBody>
      </p:sp>
      <p:sp>
        <p:nvSpPr>
          <p:cNvPr id="16388" name="Text Box 21"/>
          <p:cNvSpPr txBox="1">
            <a:spLocks noChangeArrowheads="1"/>
          </p:cNvSpPr>
          <p:nvPr/>
        </p:nvSpPr>
        <p:spPr bwMode="auto">
          <a:xfrm>
            <a:off x="2286000" y="5562600"/>
            <a:ext cx="6248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National Institute of Diabetes and Digestive and Kidney Diseases</a:t>
            </a:r>
          </a:p>
        </p:txBody>
      </p:sp>
      <p:sp>
        <p:nvSpPr>
          <p:cNvPr id="16389" name="Text Box 22"/>
          <p:cNvSpPr txBox="1">
            <a:spLocks noChangeArrowheads="1"/>
          </p:cNvSpPr>
          <p:nvPr/>
        </p:nvSpPr>
        <p:spPr bwMode="auto">
          <a:xfrm>
            <a:off x="2057400" y="5943600"/>
            <a:ext cx="647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i="1">
                <a:solidFill>
                  <a:schemeClr val="bg1"/>
                </a:solidFill>
              </a:rPr>
              <a:t>Eunice Kennedy Shriver </a:t>
            </a:r>
            <a:r>
              <a:rPr lang="en-US" sz="1400" b="1">
                <a:solidFill>
                  <a:schemeClr val="bg1"/>
                </a:solidFill>
              </a:rPr>
              <a:t>National Institute of Child Health and </a:t>
            </a: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Human Development</a:t>
            </a:r>
          </a:p>
        </p:txBody>
      </p:sp>
      <p:sp>
        <p:nvSpPr>
          <p:cNvPr id="16390" name="Text Box 24"/>
          <p:cNvSpPr txBox="1">
            <a:spLocks noChangeArrowheads="1"/>
          </p:cNvSpPr>
          <p:nvPr/>
        </p:nvSpPr>
        <p:spPr bwMode="auto">
          <a:xfrm>
            <a:off x="2438400" y="6477000"/>
            <a:ext cx="5791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National Cancer Institute</a:t>
            </a:r>
          </a:p>
        </p:txBody>
      </p:sp>
      <p:sp>
        <p:nvSpPr>
          <p:cNvPr id="16392" name="Rectangle 3"/>
          <p:cNvSpPr>
            <a:spLocks noChangeArrowheads="1"/>
          </p:cNvSpPr>
          <p:nvPr/>
        </p:nvSpPr>
        <p:spPr bwMode="auto">
          <a:xfrm>
            <a:off x="0" y="0"/>
            <a:ext cx="1639888" cy="6858000"/>
          </a:xfrm>
          <a:prstGeom prst="rect">
            <a:avLst/>
          </a:prstGeom>
          <a:solidFill>
            <a:srgbClr val="E97E0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04800" y="914400"/>
            <a:ext cx="984250" cy="946150"/>
            <a:chOff x="131" y="1152"/>
            <a:chExt cx="811" cy="780"/>
          </a:xfrm>
        </p:grpSpPr>
        <p:sp>
          <p:nvSpPr>
            <p:cNvPr id="16405" name="Oval 6"/>
            <p:cNvSpPr>
              <a:spLocks noChangeArrowheads="1"/>
            </p:cNvSpPr>
            <p:nvPr/>
          </p:nvSpPr>
          <p:spPr bwMode="auto">
            <a:xfrm>
              <a:off x="131" y="1152"/>
              <a:ext cx="811" cy="780"/>
            </a:xfrm>
            <a:prstGeom prst="ellipse">
              <a:avLst/>
            </a:prstGeom>
            <a:solidFill>
              <a:schemeClr val="bg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77" y="1199"/>
              <a:ext cx="716" cy="687"/>
              <a:chOff x="559" y="144"/>
              <a:chExt cx="2109" cy="1968"/>
            </a:xfrm>
          </p:grpSpPr>
          <p:sp>
            <p:nvSpPr>
              <p:cNvPr id="16407" name="Oval 8"/>
              <p:cNvSpPr>
                <a:spLocks noChangeArrowheads="1"/>
              </p:cNvSpPr>
              <p:nvPr/>
            </p:nvSpPr>
            <p:spPr bwMode="auto">
              <a:xfrm>
                <a:off x="559" y="144"/>
                <a:ext cx="2109" cy="1961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08" name="Oval 9"/>
              <p:cNvSpPr>
                <a:spLocks noChangeArrowheads="1"/>
              </p:cNvSpPr>
              <p:nvPr/>
            </p:nvSpPr>
            <p:spPr bwMode="auto">
              <a:xfrm>
                <a:off x="559" y="151"/>
                <a:ext cx="2109" cy="1961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16409" name="Picture 10" descr="dhhs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78" y="261"/>
                <a:ext cx="1879" cy="174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6394" name="Text Box 18"/>
          <p:cNvSpPr txBox="1">
            <a:spLocks noChangeArrowheads="1"/>
          </p:cNvSpPr>
          <p:nvPr/>
        </p:nvSpPr>
        <p:spPr bwMode="auto">
          <a:xfrm>
            <a:off x="0" y="22098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U.S. Department of 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Health and Human Services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95275" y="3429000"/>
            <a:ext cx="1022350" cy="947738"/>
            <a:chOff x="128" y="2059"/>
            <a:chExt cx="889" cy="829"/>
          </a:xfrm>
        </p:grpSpPr>
        <p:sp>
          <p:nvSpPr>
            <p:cNvPr id="16399" name="Oval 12"/>
            <p:cNvSpPr>
              <a:spLocks noChangeArrowheads="1"/>
            </p:cNvSpPr>
            <p:nvPr/>
          </p:nvSpPr>
          <p:spPr bwMode="auto">
            <a:xfrm>
              <a:off x="128" y="2061"/>
              <a:ext cx="849" cy="827"/>
            </a:xfrm>
            <a:prstGeom prst="ellipse">
              <a:avLst/>
            </a:prstGeom>
            <a:solidFill>
              <a:schemeClr val="bg1"/>
            </a:solidFill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181" y="2059"/>
              <a:ext cx="836" cy="771"/>
              <a:chOff x="2934" y="220"/>
              <a:chExt cx="2094" cy="1932"/>
            </a:xfrm>
          </p:grpSpPr>
          <p:sp>
            <p:nvSpPr>
              <p:cNvPr id="16401" name="Oval 14"/>
              <p:cNvSpPr>
                <a:spLocks noChangeArrowheads="1"/>
              </p:cNvSpPr>
              <p:nvPr/>
            </p:nvSpPr>
            <p:spPr bwMode="auto">
              <a:xfrm>
                <a:off x="2934" y="352"/>
                <a:ext cx="1872" cy="1794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16402" name="Picture 15" descr="nih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62" y="477"/>
                <a:ext cx="1608" cy="156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16403" name="Rectangle 16"/>
              <p:cNvSpPr>
                <a:spLocks noChangeArrowheads="1"/>
              </p:cNvSpPr>
              <p:nvPr/>
            </p:nvSpPr>
            <p:spPr bwMode="auto">
              <a:xfrm>
                <a:off x="3208" y="220"/>
                <a:ext cx="1820" cy="183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4" name="Oval 17"/>
              <p:cNvSpPr>
                <a:spLocks noChangeArrowheads="1"/>
              </p:cNvSpPr>
              <p:nvPr/>
            </p:nvSpPr>
            <p:spPr bwMode="auto">
              <a:xfrm>
                <a:off x="2934" y="358"/>
                <a:ext cx="1872" cy="1794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396" name="Text Box 19"/>
          <p:cNvSpPr txBox="1">
            <a:spLocks noChangeArrowheads="1"/>
          </p:cNvSpPr>
          <p:nvPr/>
        </p:nvSpPr>
        <p:spPr bwMode="auto">
          <a:xfrm>
            <a:off x="-133350" y="4419600"/>
            <a:ext cx="1916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National Institutes 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of Health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28800" y="1447800"/>
            <a:ext cx="731520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Arial" charset="0"/>
              <a:ea typeface="ＭＳ Ｐゴシック" pitchFamily="-105" charset="-128"/>
            </a:endParaRPr>
          </a:p>
          <a:p>
            <a:pPr algn="ctr">
              <a:defRPr/>
            </a:pP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We Can!</a:t>
            </a:r>
            <a:r>
              <a:rPr lang="en-US" sz="3200" b="1" i="1" baseline="300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®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: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Leveraging social media to help children, families and communities maintain a healthy weight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 smtClean="0">
              <a:solidFill>
                <a:schemeClr val="accent6">
                  <a:lumMod val="75000"/>
                </a:schemeClr>
              </a:solidFill>
              <a:latin typeface="Arial" charset="0"/>
              <a:ea typeface="ＭＳ Ｐゴシック" pitchFamily="-105" charset="-128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Melissa McGowan, MHS, CHES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Division for the Application of Research Discoveries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National Heart, Lung, and Blood Institute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National Institutes of Health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 smtClean="0">
              <a:solidFill>
                <a:schemeClr val="accent6">
                  <a:lumMod val="75000"/>
                </a:schemeClr>
              </a:solidFill>
              <a:latin typeface="Arial" charset="0"/>
              <a:ea typeface="ＭＳ Ｐゴシック" pitchFamily="-105" charset="-128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ＭＳ Ｐゴシック" pitchFamily="-105" charset="-128"/>
              </a:rPr>
              <a:t>October 31, 2011</a:t>
            </a:r>
            <a:endParaRPr lang="en-US" sz="1800" dirty="0">
              <a:solidFill>
                <a:schemeClr val="accent6">
                  <a:lumMod val="75000"/>
                </a:schemeClr>
              </a:solidFill>
              <a:latin typeface="Arial" charset="0"/>
              <a:ea typeface="ＭＳ Ｐゴシック" pitchFamily="-105" charset="-128"/>
            </a:endParaRPr>
          </a:p>
          <a:p>
            <a:pPr algn="ctr">
              <a:defRPr/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Arial" charset="0"/>
              <a:ea typeface="ＭＳ Ｐゴシック" pitchFamily="-105" charset="-128"/>
            </a:endParaRPr>
          </a:p>
        </p:txBody>
      </p:sp>
      <p:pic>
        <p:nvPicPr>
          <p:cNvPr id="16398" name="Picture 28" descr="log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228600"/>
            <a:ext cx="27051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0" y="152400"/>
            <a:ext cx="9144000" cy="5562600"/>
          </a:xfrm>
          <a:prstGeom prst="rect">
            <a:avLst/>
          </a:prstGeom>
          <a:solidFill>
            <a:srgbClr val="EFE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itchFamily="-107" charset="2"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rgbClr val="595959"/>
              </a:solidFill>
              <a:effectLst/>
              <a:latin typeface="Arial" pitchFamily="-107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514600" y="228600"/>
            <a:ext cx="4343400" cy="2209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itchFamily="-107" charset="2"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rgbClr val="595959"/>
              </a:solidFill>
              <a:effectLst/>
              <a:latin typeface="Arial" pitchFamily="-107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0" y="5714999"/>
            <a:ext cx="9143999" cy="1143001"/>
            <a:chOff x="0" y="5714999"/>
            <a:chExt cx="9143999" cy="1143001"/>
          </a:xfrm>
        </p:grpSpPr>
        <p:pic>
          <p:nvPicPr>
            <p:cNvPr id="27" name="Picture 11" descr="C:\Documents and Settings\kelleym\Local Settings\Temporary Internet Files\Content.IE5\BH14AK5G\MP900399928[1]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57400" y="5714999"/>
              <a:ext cx="1715172" cy="1143001"/>
            </a:xfrm>
            <a:prstGeom prst="rect">
              <a:avLst/>
            </a:prstGeom>
            <a:noFill/>
          </p:spPr>
        </p:pic>
        <p:pic>
          <p:nvPicPr>
            <p:cNvPr id="28" name="Picture 14" descr="C:\Documents and Settings\kelleym\Local Settings\Temporary Internet Files\Content.IE5\ESMCA7U5\MP900400832[1]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428831" y="5715000"/>
              <a:ext cx="1715168" cy="1142999"/>
            </a:xfrm>
            <a:prstGeom prst="rect">
              <a:avLst/>
            </a:prstGeom>
            <a:noFill/>
          </p:spPr>
        </p:pic>
        <p:pic>
          <p:nvPicPr>
            <p:cNvPr id="29" name="Picture 19" descr="C:\Documents and Settings\kelleym\Local Settings\Temporary Internet Files\Content.IE5\ESMCA7U5\MP900399409[1].jpg"/>
            <p:cNvPicPr>
              <a:picLocks noChangeAspect="1" noChangeArrowheads="1"/>
            </p:cNvPicPr>
            <p:nvPr/>
          </p:nvPicPr>
          <p:blipFill>
            <a:blip r:embed="rId5"/>
            <a:srcRect t="17085" r="38281" b="33318"/>
            <a:stretch>
              <a:fillRect/>
            </a:stretch>
          </p:blipFill>
          <p:spPr bwMode="auto">
            <a:xfrm>
              <a:off x="3733800" y="5715409"/>
              <a:ext cx="2133600" cy="1142591"/>
            </a:xfrm>
            <a:prstGeom prst="rect">
              <a:avLst/>
            </a:prstGeom>
            <a:noFill/>
          </p:spPr>
        </p:pic>
        <p:pic>
          <p:nvPicPr>
            <p:cNvPr id="30" name="Picture 23" descr="C:\Documents and Settings\kelleym\Local Settings\Temporary Internet Files\Content.IE5\ESMCA7U5\MP900442281[1].jpg"/>
            <p:cNvPicPr>
              <a:picLocks noChangeAspect="1" noChangeArrowheads="1"/>
            </p:cNvPicPr>
            <p:nvPr/>
          </p:nvPicPr>
          <p:blipFill>
            <a:blip r:embed="rId6"/>
            <a:srcRect l="31579" t="7895" r="19298" b="52632"/>
            <a:stretch>
              <a:fillRect/>
            </a:stretch>
          </p:blipFill>
          <p:spPr bwMode="auto">
            <a:xfrm>
              <a:off x="0" y="5715000"/>
              <a:ext cx="2133600" cy="1143000"/>
            </a:xfrm>
            <a:prstGeom prst="rect">
              <a:avLst/>
            </a:prstGeom>
            <a:noFill/>
          </p:spPr>
        </p:pic>
      </p:grpSp>
      <p:pic>
        <p:nvPicPr>
          <p:cNvPr id="31" name="Picture 18" descr="C:\Documents and Settings\kelleym\Local Settings\Temporary Internet Files\Content.IE5\30VGBJJP\MP900446465[1].jpg"/>
          <p:cNvPicPr>
            <a:picLocks noChangeAspect="1" noChangeArrowheads="1"/>
          </p:cNvPicPr>
          <p:nvPr/>
        </p:nvPicPr>
        <p:blipFill>
          <a:blip r:embed="rId7"/>
          <a:srcRect b="11817"/>
          <a:stretch>
            <a:fillRect/>
          </a:stretch>
        </p:blipFill>
        <p:spPr bwMode="auto">
          <a:xfrm>
            <a:off x="5867400" y="5715000"/>
            <a:ext cx="1600200" cy="1143000"/>
          </a:xfrm>
          <a:prstGeom prst="rect">
            <a:avLst/>
          </a:prstGeom>
          <a:noFill/>
        </p:spPr>
      </p:pic>
      <p:pic>
        <p:nvPicPr>
          <p:cNvPr id="32" name="Picture 12" descr="logo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152" y="228601"/>
            <a:ext cx="83848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2590800" y="13716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What is </a:t>
            </a:r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</a:rPr>
              <a:t>We Can!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2000" y="2542907"/>
            <a:ext cx="7772400" cy="1800493"/>
          </a:xfrm>
          <a:prstGeom prst="rect">
            <a:avLst/>
          </a:prstGeom>
          <a:solidFill>
            <a:srgbClr val="036BAB"/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cs typeface="Arial" pitchFamily="34" charset="0"/>
              </a:rPr>
              <a:t>  A national, science-based education program from the NIH designed to prevent childhood obesity</a:t>
            </a:r>
          </a:p>
          <a:p>
            <a:pPr>
              <a:spcBef>
                <a:spcPts val="1800"/>
              </a:spcBef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cs typeface="Arial" pitchFamily="34" charset="0"/>
              </a:rPr>
              <a:t> It targets youth, ages 8–13, and their parents and caregivers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0" y="152400"/>
            <a:ext cx="9144000" cy="5562600"/>
          </a:xfrm>
          <a:prstGeom prst="rect">
            <a:avLst/>
          </a:prstGeom>
          <a:solidFill>
            <a:srgbClr val="EFE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itchFamily="-107" charset="2"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rgbClr val="595959"/>
              </a:solidFill>
              <a:effectLst/>
              <a:latin typeface="Arial" pitchFamily="-107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cs typeface="ＭＳ Ｐゴシック"/>
              </a:rPr>
              <a:t> </a:t>
            </a:r>
            <a:r>
              <a:rPr lang="en-US" i="1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en-US" i="1" dirty="0" smtClean="0">
                <a:solidFill>
                  <a:srgbClr val="000000"/>
                </a:solidFill>
                <a:cs typeface="ＭＳ Ｐゴシック"/>
              </a:rPr>
            </a:br>
            <a:endParaRPr lang="en-US" dirty="0"/>
          </a:p>
        </p:txBody>
      </p:sp>
      <p:pic>
        <p:nvPicPr>
          <p:cNvPr id="2066" name="Picture 18" descr="C:\Documents and Settings\kelleym\Local Settings\Temporary Internet Files\Content.IE5\30VGBJJP\MP900446465[1].jpg"/>
          <p:cNvPicPr>
            <a:picLocks noChangeAspect="1" noChangeArrowheads="1"/>
          </p:cNvPicPr>
          <p:nvPr/>
        </p:nvPicPr>
        <p:blipFill>
          <a:blip r:embed="rId3"/>
          <a:srcRect b="11817"/>
          <a:stretch>
            <a:fillRect/>
          </a:stretch>
        </p:blipFill>
        <p:spPr bwMode="auto">
          <a:xfrm>
            <a:off x="5867400" y="5715000"/>
            <a:ext cx="1600200" cy="1143000"/>
          </a:xfrm>
          <a:prstGeom prst="rect">
            <a:avLst/>
          </a:prstGeom>
          <a:noFill/>
        </p:spPr>
      </p:pic>
      <p:grpSp>
        <p:nvGrpSpPr>
          <p:cNvPr id="2" name="Group 26"/>
          <p:cNvGrpSpPr/>
          <p:nvPr/>
        </p:nvGrpSpPr>
        <p:grpSpPr>
          <a:xfrm>
            <a:off x="0" y="5714999"/>
            <a:ext cx="9143999" cy="1143001"/>
            <a:chOff x="0" y="5714999"/>
            <a:chExt cx="9143999" cy="1143001"/>
          </a:xfrm>
        </p:grpSpPr>
        <p:pic>
          <p:nvPicPr>
            <p:cNvPr id="2059" name="Picture 11" descr="C:\Documents and Settings\kelleym\Local Settings\Temporary Internet Files\Content.IE5\BH14AK5G\MP900399928[1]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57400" y="5714999"/>
              <a:ext cx="1715172" cy="1143001"/>
            </a:xfrm>
            <a:prstGeom prst="rect">
              <a:avLst/>
            </a:prstGeom>
            <a:noFill/>
          </p:spPr>
        </p:pic>
        <p:pic>
          <p:nvPicPr>
            <p:cNvPr id="2062" name="Picture 14" descr="C:\Documents and Settings\kelleym\Local Settings\Temporary Internet Files\Content.IE5\ESMCA7U5\MP900400832[1]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428831" y="5715000"/>
              <a:ext cx="1715168" cy="1142999"/>
            </a:xfrm>
            <a:prstGeom prst="rect">
              <a:avLst/>
            </a:prstGeom>
            <a:noFill/>
          </p:spPr>
        </p:pic>
        <p:pic>
          <p:nvPicPr>
            <p:cNvPr id="2067" name="Picture 19" descr="C:\Documents and Settings\kelleym\Local Settings\Temporary Internet Files\Content.IE5\ESMCA7U5\MP900399409[1].jpg"/>
            <p:cNvPicPr>
              <a:picLocks noChangeAspect="1" noChangeArrowheads="1"/>
            </p:cNvPicPr>
            <p:nvPr/>
          </p:nvPicPr>
          <p:blipFill>
            <a:blip r:embed="rId6"/>
            <a:srcRect t="17085" r="38281" b="33318"/>
            <a:stretch>
              <a:fillRect/>
            </a:stretch>
          </p:blipFill>
          <p:spPr bwMode="auto">
            <a:xfrm>
              <a:off x="3733800" y="5715409"/>
              <a:ext cx="2133600" cy="1142591"/>
            </a:xfrm>
            <a:prstGeom prst="rect">
              <a:avLst/>
            </a:prstGeom>
            <a:noFill/>
          </p:spPr>
        </p:pic>
        <p:pic>
          <p:nvPicPr>
            <p:cNvPr id="2071" name="Picture 23" descr="C:\Documents and Settings\kelleym\Local Settings\Temporary Internet Files\Content.IE5\ESMCA7U5\MP900442281[1].jpg"/>
            <p:cNvPicPr>
              <a:picLocks noChangeAspect="1" noChangeArrowheads="1"/>
            </p:cNvPicPr>
            <p:nvPr/>
          </p:nvPicPr>
          <p:blipFill>
            <a:blip r:embed="rId7"/>
            <a:srcRect l="31579" t="7895" r="19298" b="52632"/>
            <a:stretch>
              <a:fillRect/>
            </a:stretch>
          </p:blipFill>
          <p:spPr bwMode="auto">
            <a:xfrm>
              <a:off x="0" y="5715000"/>
              <a:ext cx="2133600" cy="1143000"/>
            </a:xfrm>
            <a:prstGeom prst="rect">
              <a:avLst/>
            </a:prstGeom>
            <a:noFill/>
          </p:spPr>
        </p:pic>
      </p:grpSp>
      <p:sp>
        <p:nvSpPr>
          <p:cNvPr id="11" name="TextBox 10"/>
          <p:cNvSpPr txBox="1"/>
          <p:nvPr/>
        </p:nvSpPr>
        <p:spPr>
          <a:xfrm>
            <a:off x="152400" y="1314271"/>
            <a:ext cx="8686800" cy="1200329"/>
          </a:xfrm>
          <a:prstGeom prst="rect">
            <a:avLst/>
          </a:prstGeom>
          <a:solidFill>
            <a:srgbClr val="EFE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What behaviors does science tell </a:t>
            </a:r>
          </a:p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us are important?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2653605"/>
            <a:ext cx="4572000" cy="1384995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Improving food choices.  </a:t>
            </a:r>
          </a:p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Increasing physical activity.  </a:t>
            </a:r>
          </a:p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Reducing screen time.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" name="Picture 12" descr="logo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3800" y="228600"/>
            <a:ext cx="1509835" cy="68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381000" y="4419600"/>
            <a:ext cx="8305800" cy="1200329"/>
          </a:xfrm>
          <a:prstGeom prst="rect">
            <a:avLst/>
          </a:prstGeom>
          <a:solidFill>
            <a:srgbClr val="036BA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Permanent behavior change is hard;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</a:rPr>
              <a:t>We Can! </a:t>
            </a:r>
            <a:r>
              <a:rPr lang="en-US" sz="2400" dirty="0" smtClean="0">
                <a:solidFill>
                  <a:schemeClr val="bg1"/>
                </a:solidFill>
              </a:rPr>
              <a:t>encourages parents to take THE FIRST STEPS to a healthier lifestyle for their families.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0" y="152400"/>
            <a:ext cx="9144000" cy="5562600"/>
          </a:xfrm>
          <a:prstGeom prst="rect">
            <a:avLst/>
          </a:prstGeom>
          <a:solidFill>
            <a:srgbClr val="EFE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itchFamily="-107" charset="2"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rgbClr val="595959"/>
              </a:solidFill>
              <a:effectLst/>
              <a:latin typeface="Arial" pitchFamily="-107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4495800" y="3048000"/>
            <a:ext cx="762000" cy="1143000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itchFamily="-107" charset="2"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1143000" y="3096161"/>
            <a:ext cx="2438400" cy="1815882"/>
          </a:xfrm>
          <a:prstGeom prst="rect">
            <a:avLst/>
          </a:prstGeom>
          <a:solidFill>
            <a:srgbClr val="036BAB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NIH-funded &amp; other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scientific studies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0" y="2633752"/>
            <a:ext cx="3581400" cy="2154436"/>
          </a:xfrm>
          <a:prstGeom prst="rect">
            <a:avLst/>
          </a:prstGeom>
          <a:solidFill>
            <a:srgbClr val="036BAB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1900" dirty="0" smtClean="0">
                <a:solidFill>
                  <a:schemeClr val="bg1"/>
                </a:solidFill>
              </a:rPr>
              <a:t>Curricula for </a:t>
            </a:r>
            <a:r>
              <a:rPr lang="en-US" sz="1900" b="1" dirty="0" smtClean="0">
                <a:solidFill>
                  <a:schemeClr val="bg1"/>
                </a:solidFill>
              </a:rPr>
              <a:t>parents/youth</a:t>
            </a:r>
          </a:p>
          <a:p>
            <a:endParaRPr lang="en-US" sz="19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bg1"/>
                </a:solidFill>
              </a:rPr>
              <a:t> Additional resources and technical assistance for </a:t>
            </a:r>
            <a:r>
              <a:rPr lang="en-US" sz="1900" b="1" dirty="0" smtClean="0">
                <a:solidFill>
                  <a:schemeClr val="bg1"/>
                </a:solidFill>
              </a:rPr>
              <a:t>communities and partners</a:t>
            </a:r>
          </a:p>
          <a:p>
            <a:pPr>
              <a:buFont typeface="Wingdings" pitchFamily="2" charset="2"/>
              <a:buChar char="Ø"/>
            </a:pPr>
            <a:endParaRPr lang="en-US" sz="19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bg1"/>
                </a:solidFill>
              </a:rPr>
              <a:t> </a:t>
            </a:r>
            <a:r>
              <a:rPr lang="en-US" sz="1900" b="1" dirty="0" smtClean="0">
                <a:solidFill>
                  <a:schemeClr val="bg1"/>
                </a:solidFill>
              </a:rPr>
              <a:t>Flexible</a:t>
            </a:r>
            <a:r>
              <a:rPr lang="en-US" sz="1900" dirty="0" smtClean="0">
                <a:solidFill>
                  <a:schemeClr val="bg1"/>
                </a:solidFill>
              </a:rPr>
              <a:t> to fit different needs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514600" y="228600"/>
            <a:ext cx="4343400" cy="2209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itchFamily="-107" charset="2"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rgbClr val="595959"/>
              </a:solidFill>
              <a:effectLst/>
              <a:latin typeface="Arial" pitchFamily="-107" charset="0"/>
            </a:endParaRPr>
          </a:p>
        </p:txBody>
      </p:sp>
      <p:pic>
        <p:nvPicPr>
          <p:cNvPr id="23" name="Picture 10" descr="SPARK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5000752"/>
            <a:ext cx="2286000" cy="638048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1" name="Picture 4" descr="Smartver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31293" y="3276600"/>
            <a:ext cx="788307" cy="838200"/>
          </a:xfrm>
          <a:prstGeom prst="rect">
            <a:avLst/>
          </a:prstGeom>
          <a:ln w="3175">
            <a:solidFill>
              <a:schemeClr val="accent6">
                <a:lumMod val="75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3581400" y="4157990"/>
            <a:ext cx="914400" cy="26161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36BAB"/>
                </a:solidFill>
              </a:rPr>
              <a:t>S.M.A.R.T.</a:t>
            </a:r>
            <a:endParaRPr lang="en-US" sz="1100" b="1" dirty="0">
              <a:solidFill>
                <a:srgbClr val="036BAB"/>
              </a:solidFill>
            </a:endParaRP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33" y="3352800"/>
            <a:ext cx="984567" cy="990600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1944274"/>
            <a:ext cx="1828800" cy="1103726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667000" y="1724561"/>
            <a:ext cx="14478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Science on Parent Involvement &amp; Behavior Change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0" y="5714999"/>
            <a:ext cx="9143999" cy="1143001"/>
            <a:chOff x="0" y="5714999"/>
            <a:chExt cx="9143999" cy="1143001"/>
          </a:xfrm>
        </p:grpSpPr>
        <p:pic>
          <p:nvPicPr>
            <p:cNvPr id="27" name="Picture 11" descr="C:\Documents and Settings\kelleym\Local Settings\Temporary Internet Files\Content.IE5\BH14AK5G\MP900399928[1]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057400" y="5714999"/>
              <a:ext cx="1715172" cy="1143001"/>
            </a:xfrm>
            <a:prstGeom prst="rect">
              <a:avLst/>
            </a:prstGeom>
            <a:noFill/>
          </p:spPr>
        </p:pic>
        <p:pic>
          <p:nvPicPr>
            <p:cNvPr id="28" name="Picture 14" descr="C:\Documents and Settings\kelleym\Local Settings\Temporary Internet Files\Content.IE5\ESMCA7U5\MP900400832[1]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428831" y="5715000"/>
              <a:ext cx="1715168" cy="1142999"/>
            </a:xfrm>
            <a:prstGeom prst="rect">
              <a:avLst/>
            </a:prstGeom>
            <a:noFill/>
          </p:spPr>
        </p:pic>
        <p:pic>
          <p:nvPicPr>
            <p:cNvPr id="29" name="Picture 19" descr="C:\Documents and Settings\kelleym\Local Settings\Temporary Internet Files\Content.IE5\ESMCA7U5\MP900399409[1].jpg"/>
            <p:cNvPicPr>
              <a:picLocks noChangeAspect="1" noChangeArrowheads="1"/>
            </p:cNvPicPr>
            <p:nvPr/>
          </p:nvPicPr>
          <p:blipFill>
            <a:blip r:embed="rId9"/>
            <a:srcRect t="17085" r="38281" b="33318"/>
            <a:stretch>
              <a:fillRect/>
            </a:stretch>
          </p:blipFill>
          <p:spPr bwMode="auto">
            <a:xfrm>
              <a:off x="3733800" y="5715409"/>
              <a:ext cx="2133600" cy="1142591"/>
            </a:xfrm>
            <a:prstGeom prst="rect">
              <a:avLst/>
            </a:prstGeom>
            <a:noFill/>
          </p:spPr>
        </p:pic>
        <p:pic>
          <p:nvPicPr>
            <p:cNvPr id="30" name="Picture 23" descr="C:\Documents and Settings\kelleym\Local Settings\Temporary Internet Files\Content.IE5\ESMCA7U5\MP900442281[1].jpg"/>
            <p:cNvPicPr>
              <a:picLocks noChangeAspect="1" noChangeArrowheads="1"/>
            </p:cNvPicPr>
            <p:nvPr/>
          </p:nvPicPr>
          <p:blipFill>
            <a:blip r:embed="rId10"/>
            <a:srcRect l="31579" t="7895" r="19298" b="52632"/>
            <a:stretch>
              <a:fillRect/>
            </a:stretch>
          </p:blipFill>
          <p:spPr bwMode="auto">
            <a:xfrm>
              <a:off x="0" y="5715000"/>
              <a:ext cx="2133600" cy="1143000"/>
            </a:xfrm>
            <a:prstGeom prst="rect">
              <a:avLst/>
            </a:prstGeom>
            <a:noFill/>
          </p:spPr>
        </p:pic>
      </p:grpSp>
      <p:pic>
        <p:nvPicPr>
          <p:cNvPr id="31" name="Picture 18" descr="C:\Documents and Settings\kelleym\Local Settings\Temporary Internet Files\Content.IE5\30VGBJJP\MP900446465[1].jpg"/>
          <p:cNvPicPr>
            <a:picLocks noChangeAspect="1" noChangeArrowheads="1"/>
          </p:cNvPicPr>
          <p:nvPr/>
        </p:nvPicPr>
        <p:blipFill>
          <a:blip r:embed="rId11"/>
          <a:srcRect b="11817"/>
          <a:stretch>
            <a:fillRect/>
          </a:stretch>
        </p:blipFill>
        <p:spPr bwMode="auto">
          <a:xfrm>
            <a:off x="5867400" y="5715000"/>
            <a:ext cx="1600200" cy="114300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838200" y="893802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6">
                    <a:lumMod val="75000"/>
                  </a:schemeClr>
                </a:solidFill>
              </a:rPr>
              <a:t>How does </a:t>
            </a:r>
            <a:r>
              <a:rPr lang="en-US" sz="3000" b="1" i="1" dirty="0" smtClean="0">
                <a:solidFill>
                  <a:schemeClr val="accent6">
                    <a:lumMod val="75000"/>
                  </a:schemeClr>
                </a:solidFill>
              </a:rPr>
              <a:t>We Can! </a:t>
            </a:r>
            <a:r>
              <a:rPr lang="en-US" sz="3000" dirty="0" smtClean="0">
                <a:solidFill>
                  <a:schemeClr val="accent6">
                    <a:lumMod val="75000"/>
                  </a:schemeClr>
                </a:solidFill>
              </a:rPr>
              <a:t>turn science into action?</a:t>
            </a:r>
            <a:endParaRPr lang="en-US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4" name="Picture 12" descr="logo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152" y="228601"/>
            <a:ext cx="83848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cs typeface="ＭＳ Ｐゴシック"/>
              </a:rPr>
              <a:t> </a:t>
            </a:r>
            <a:r>
              <a:rPr lang="en-US" i="1" dirty="0" smtClean="0">
                <a:solidFill>
                  <a:srgbClr val="000000"/>
                </a:solidFill>
                <a:cs typeface="ＭＳ Ｐゴシック"/>
              </a:rPr>
              <a:t/>
            </a:r>
            <a:br>
              <a:rPr lang="en-US" i="1" dirty="0" smtClean="0">
                <a:solidFill>
                  <a:srgbClr val="000000"/>
                </a:solidFill>
                <a:cs typeface="ＭＳ Ｐゴシック"/>
              </a:rPr>
            </a:br>
            <a:endParaRPr lang="en-US" dirty="0"/>
          </a:p>
        </p:txBody>
      </p:sp>
      <p:sp>
        <p:nvSpPr>
          <p:cNvPr id="19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180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Goals for Parents</a:t>
            </a:r>
          </a:p>
          <a:p>
            <a:pPr>
              <a:lnSpc>
                <a:spcPct val="90000"/>
              </a:lnSpc>
              <a:spcAft>
                <a:spcPts val="1800"/>
              </a:spcAft>
              <a:buClr>
                <a:srgbClr val="F78F1E"/>
              </a:buClr>
              <a:buFont typeface="ITC Zapf Dingbats"/>
              <a:buChar char="◙"/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Increasing the availability of healthy foods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Limiting the availability of sweetened beverages and </a:t>
            </a:r>
            <a:b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high-fat, high-density/low-nutrient foods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Eating small portions at home and in restaurants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Supporting and enabling family physical activity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Supporting and enabling reduced screen time</a:t>
            </a:r>
          </a:p>
          <a:p>
            <a:pPr lvl="1">
              <a:buFont typeface="Wingdings" pitchFamily="2" charset="2"/>
              <a:buNone/>
            </a:pPr>
            <a:endParaRPr lang="en-US" sz="1400" dirty="0" smtClean="0">
              <a:ea typeface="ＭＳ Ｐゴシック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525963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180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Goals for Youth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Choose a sufficient amount of  fruits and vegetables per day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Limit intake of high-fat foods and energy-dense foods that are low in nutrients.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Control portion sizes of foods consumed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Substitute water, fat-free milk, or low-fat milk for sweetened beverages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Engage in at least 60 minutes of moderate physical activity on most, preferably all, days of the week.</a:t>
            </a:r>
          </a:p>
          <a:p>
            <a:pPr>
              <a:spcAft>
                <a:spcPts val="1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Reduce sedentary activity by limiting screen time to no more than 2 hours per day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17" name="Title 4"/>
          <p:cNvSpPr txBox="1">
            <a:spLocks/>
          </p:cNvSpPr>
          <p:nvPr/>
        </p:nvSpPr>
        <p:spPr bwMode="auto">
          <a:xfrm>
            <a:off x="457200" y="533400"/>
            <a:ext cx="7924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  <a:t>Goals for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  <a:t> Target Audiences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610600" cy="846137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Social Media Platforms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3"/>
          <a:srcRect l="17468" t="37074" r="66987" b="32265"/>
          <a:stretch>
            <a:fillRect/>
          </a:stretch>
        </p:blipFill>
        <p:spPr bwMode="auto">
          <a:xfrm>
            <a:off x="685800" y="3962400"/>
            <a:ext cx="1188720" cy="173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Content Placeholder 18"/>
          <p:cNvPicPr>
            <a:picLocks noGrp="1"/>
          </p:cNvPicPr>
          <p:nvPr>
            <p:ph idx="1"/>
          </p:nvPr>
        </p:nvPicPr>
        <p:blipFill>
          <a:blip r:embed="rId4"/>
          <a:srcRect l="29646" t="26653" r="50995" b="34488"/>
          <a:stretch>
            <a:fillRect/>
          </a:stretch>
        </p:blipFill>
        <p:spPr bwMode="auto">
          <a:xfrm>
            <a:off x="6781800" y="2590800"/>
            <a:ext cx="1981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743200" y="51054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9"/>
                </a:solidFill>
              </a:rPr>
              <a:t>http://wecan.nhlbi.nih.gov</a:t>
            </a:r>
            <a:endParaRPr lang="en-US" sz="2000" dirty="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57912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99"/>
                </a:solidFill>
              </a:rPr>
              <a:t>Go, Slow, Whoa Widget</a:t>
            </a:r>
            <a:endParaRPr lang="en-US" sz="1600" dirty="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7912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99"/>
                </a:solidFill>
              </a:rPr>
              <a:t>Online BMI Calculator and </a:t>
            </a:r>
            <a:r>
              <a:rPr lang="en-US" sz="1600" dirty="0" err="1" smtClean="0">
                <a:solidFill>
                  <a:srgbClr val="000099"/>
                </a:solidFill>
              </a:rPr>
              <a:t>iPhone</a:t>
            </a:r>
            <a:r>
              <a:rPr lang="en-US" sz="1600" dirty="0" smtClean="0">
                <a:solidFill>
                  <a:srgbClr val="000099"/>
                </a:solidFill>
              </a:rPr>
              <a:t> App</a:t>
            </a:r>
            <a:endParaRPr lang="en-US" sz="1600" dirty="0">
              <a:solidFill>
                <a:srgbClr val="000099"/>
              </a:solidFill>
            </a:endParaRPr>
          </a:p>
        </p:txBody>
      </p:sp>
      <p:pic>
        <p:nvPicPr>
          <p:cNvPr id="15" name="Picture 14"/>
          <p:cNvPicPr/>
          <p:nvPr/>
        </p:nvPicPr>
        <p:blipFill>
          <a:blip r:embed="rId5"/>
          <a:srcRect l="54167" t="14400" r="4968" b="4400"/>
          <a:stretch>
            <a:fillRect/>
          </a:stretch>
        </p:blipFill>
        <p:spPr bwMode="auto">
          <a:xfrm>
            <a:off x="2057400" y="1752600"/>
            <a:ext cx="4491037" cy="32527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Social Media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Platforms: YouTube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rcRect t="15332" r="2195" b="5492"/>
          <a:stretch>
            <a:fillRect/>
          </a:stretch>
        </p:blipFill>
        <p:spPr bwMode="auto">
          <a:xfrm>
            <a:off x="1295400" y="1524000"/>
            <a:ext cx="6161287" cy="41449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905000" y="58674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www.youtube.com/nihwecan</a:t>
            </a:r>
            <a:r>
              <a:rPr lang="en-US" sz="2000" dirty="0" smtClean="0">
                <a:solidFill>
                  <a:srgbClr val="000099"/>
                </a:solidFill>
              </a:rPr>
              <a:t> </a:t>
            </a:r>
            <a:endParaRPr lang="en-US" sz="20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Social Media Platforms: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Facebook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 l="53205" t="15200" r="5128" b="4800"/>
          <a:stretch>
            <a:fillRect/>
          </a:stretch>
        </p:blipFill>
        <p:spPr bwMode="auto">
          <a:xfrm>
            <a:off x="1600200" y="1447800"/>
            <a:ext cx="5893228" cy="45259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7400" y="60960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www.facebook.com/nihwecan</a:t>
            </a:r>
            <a:endParaRPr lang="en-US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Leveraging SM Platforms to Engage Community Efforts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78F1E"/>
              </a:buClr>
              <a:buFont typeface="ITC Zapf Dingbats"/>
              <a:buChar char="◙"/>
            </a:pPr>
            <a:r>
              <a:rPr lang="en-US" b="1" i="1" dirty="0" smtClean="0">
                <a:solidFill>
                  <a:srgbClr val="1C067C"/>
                </a:solidFill>
              </a:rPr>
              <a:t>We Can!</a:t>
            </a:r>
            <a:r>
              <a:rPr lang="en-US" dirty="0" smtClean="0">
                <a:solidFill>
                  <a:srgbClr val="1C067C"/>
                </a:solidFill>
              </a:rPr>
              <a:t> Community Site Video Contest</a:t>
            </a:r>
            <a:endParaRPr lang="en-US" dirty="0">
              <a:solidFill>
                <a:srgbClr val="1C067C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rcRect l="52724" t="15600" r="5929" b="7200"/>
          <a:stretch>
            <a:fillRect/>
          </a:stretch>
        </p:blipFill>
        <p:spPr bwMode="auto">
          <a:xfrm>
            <a:off x="1752600" y="2286000"/>
            <a:ext cx="5629741" cy="420624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600" y="1524000"/>
            <a:ext cx="8534400" cy="5334000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en-US" sz="7200" dirty="0" smtClean="0">
              <a:solidFill>
                <a:srgbClr val="262699"/>
              </a:solidFill>
              <a:latin typeface="+mj-lt"/>
              <a:ea typeface="ＭＳ Ｐゴシック"/>
            </a:endParaRP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7200" dirty="0" smtClean="0">
                <a:solidFill>
                  <a:srgbClr val="262699"/>
                </a:solidFill>
                <a:latin typeface="+mj-lt"/>
                <a:ea typeface="ＭＳ Ｐゴシック"/>
              </a:rPr>
              <a:t> </a:t>
            </a:r>
            <a:r>
              <a:rPr lang="en-US" sz="7200" b="1" i="1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</a:rPr>
              <a:t>We </a:t>
            </a:r>
            <a:r>
              <a:rPr lang="en-US" sz="7200" b="1" i="1" kern="12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</a:rPr>
              <a:t>Can!</a:t>
            </a:r>
            <a:r>
              <a:rPr lang="en-US" sz="7200" kern="12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</a:rPr>
              <a:t>’s</a:t>
            </a: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</a:rPr>
              <a:t> community sites and partners (working with sites) were asked to submit </a:t>
            </a: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15, 30 or 60-second videos highlighting one or more of </a:t>
            </a:r>
            <a:r>
              <a:rPr lang="en-US" sz="7200" b="1" i="1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We </a:t>
            </a:r>
            <a:r>
              <a:rPr lang="en-US" sz="7200" b="1" i="1" kern="12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Can!</a:t>
            </a:r>
            <a:r>
              <a:rPr lang="en-US" sz="7200" kern="12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’s</a:t>
            </a: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 three key behaviors: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    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   Improving food choices ■ Increasing physical activity </a:t>
            </a: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ea typeface="ＭＳ Ｐゴシック" charset="-128"/>
              </a:rPr>
              <a:t>■ </a:t>
            </a: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Reducing screen time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endParaRPr lang="en-US" sz="7200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ＭＳ Ｐゴシック" charset="-128"/>
              <a:cs typeface="+mn-cs"/>
            </a:endParaRP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  The winner was chosen by a public vote on </a:t>
            </a:r>
            <a:r>
              <a:rPr lang="en-US" sz="7200" kern="12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Facebook</a:t>
            </a: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.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endParaRPr lang="en-US" sz="7200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ＭＳ Ｐゴシック" charset="-128"/>
              <a:cs typeface="+mn-cs"/>
            </a:endParaRP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  Congratulations to the </a:t>
            </a:r>
            <a:r>
              <a:rPr lang="en-US" sz="7200" b="1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University of South Carolina Norman J. Arnold School of Public Health in Columbia, South Carolina </a:t>
            </a: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for their video entitled,</a:t>
            </a:r>
          </a:p>
          <a:p>
            <a:pPr marL="1257300" lvl="3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endParaRPr lang="en-US" sz="7200" b="1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ＭＳ Ｐゴシック" charset="-128"/>
              <a:cs typeface="+mn-cs"/>
            </a:endParaRPr>
          </a:p>
          <a:p>
            <a:pPr marL="1257300" lvl="3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r>
              <a:rPr lang="en-US" sz="8000" b="1" kern="1200" dirty="0" smtClean="0">
                <a:solidFill>
                  <a:srgbClr val="000099"/>
                </a:solidFill>
                <a:latin typeface="+mj-lt"/>
                <a:ea typeface="ＭＳ Ｐゴシック" charset="-128"/>
                <a:cs typeface="+mn-cs"/>
              </a:rPr>
              <a:t>“We Can MOVE IT!”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endParaRPr lang="en-US" sz="7200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ＭＳ Ｐゴシック" charset="-128"/>
              <a:cs typeface="+mn-cs"/>
            </a:endParaRP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  The school received $1,500 to help facilitate                                                    additional programming.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endParaRPr lang="en-US" sz="7200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ＭＳ Ｐゴシック" charset="-128"/>
              <a:cs typeface="+mn-cs"/>
            </a:endParaRP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7200" kern="1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ＭＳ Ｐゴシック" charset="-128"/>
                <a:cs typeface="+mn-cs"/>
              </a:rPr>
              <a:t>  View ALL of the videos submitted on 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r>
              <a:rPr lang="en-US" sz="72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www.facebook.com/nihwecan </a:t>
            </a: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endParaRPr lang="en-US" sz="7200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ＭＳ Ｐゴシック" charset="-128"/>
              <a:cs typeface="+mn-cs"/>
            </a:endParaRP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Arial" pitchFamily="34" charset="0"/>
              <a:buChar char="◙"/>
              <a:defRPr/>
            </a:pPr>
            <a:endParaRPr lang="en-US" sz="8000" kern="1200" dirty="0" smtClean="0">
              <a:solidFill>
                <a:schemeClr val="accent2">
                  <a:lumMod val="75000"/>
                </a:schemeClr>
              </a:solidFill>
              <a:ea typeface="ＭＳ Ｐゴシック" charset="-128"/>
              <a:cs typeface="+mn-cs"/>
            </a:endParaRPr>
          </a:p>
          <a:p>
            <a:pPr marL="0" indent="0">
              <a:spcBef>
                <a:spcPct val="0"/>
              </a:spcBef>
              <a:buClr>
                <a:srgbClr val="F29129"/>
              </a:buClr>
              <a:buFont typeface="Wingdings" pitchFamily="2" charset="2"/>
              <a:buNone/>
              <a:defRPr/>
            </a:pPr>
            <a:r>
              <a:rPr lang="en-US" sz="8000" kern="1200" dirty="0" smtClean="0">
                <a:solidFill>
                  <a:schemeClr val="accent2">
                    <a:lumMod val="75000"/>
                  </a:schemeClr>
                </a:solidFill>
                <a:ea typeface="ＭＳ Ｐゴシック" charset="-128"/>
                <a:cs typeface="+mn-cs"/>
              </a:rPr>
              <a:t>   </a:t>
            </a:r>
            <a:r>
              <a:rPr lang="en-US" sz="11200" b="1" kern="1200" dirty="0" smtClean="0">
                <a:solidFill>
                  <a:schemeClr val="accent2">
                    <a:lumMod val="75000"/>
                  </a:schemeClr>
                </a:solidFill>
                <a:ea typeface="ＭＳ Ｐゴシック" charset="-128"/>
                <a:cs typeface="+mn-cs"/>
              </a:rPr>
              <a:t> </a:t>
            </a:r>
          </a:p>
          <a:p>
            <a:pPr marL="0" indent="0">
              <a:buClr>
                <a:srgbClr val="F29129"/>
              </a:buClr>
              <a:buFont typeface="Wingdings" pitchFamily="2" charset="2"/>
              <a:buNone/>
              <a:defRPr/>
            </a:pPr>
            <a:r>
              <a:rPr lang="en-US" sz="1800" dirty="0" smtClean="0">
                <a:solidFill>
                  <a:srgbClr val="262699"/>
                </a:solidFill>
                <a:latin typeface="Frutiger 57Cn"/>
                <a:ea typeface="ＭＳ Ｐゴシック"/>
              </a:rPr>
              <a:t> </a:t>
            </a:r>
            <a:endParaRPr lang="en-US" sz="1400" dirty="0" smtClean="0">
              <a:solidFill>
                <a:srgbClr val="222268"/>
              </a:solidFill>
              <a:ea typeface="ＭＳ Ｐゴシック"/>
            </a:endParaRPr>
          </a:p>
          <a:p>
            <a:pPr marL="0" indent="0">
              <a:buClr>
                <a:srgbClr val="F29129"/>
              </a:buClr>
              <a:buFont typeface="Wingdings" pitchFamily="2" charset="2"/>
              <a:buNone/>
              <a:defRPr/>
            </a:pPr>
            <a:endParaRPr lang="en-US" sz="1400" dirty="0" smtClean="0">
              <a:solidFill>
                <a:srgbClr val="262699"/>
              </a:solidFill>
              <a:latin typeface="Frutiger 57Cn"/>
              <a:ea typeface="ＭＳ Ｐゴシック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b="1" i="1" dirty="0" smtClean="0">
              <a:ea typeface="ＭＳ Ｐゴシック"/>
            </a:endParaRPr>
          </a:p>
          <a:p>
            <a:pPr marL="0" indent="0">
              <a:defRPr/>
            </a:pPr>
            <a:endParaRPr lang="en-US" dirty="0" smtClean="0">
              <a:ea typeface="ＭＳ Ｐゴシック"/>
            </a:endParaRPr>
          </a:p>
          <a:p>
            <a:pPr marL="0" indent="0">
              <a:defRPr/>
            </a:pPr>
            <a:endParaRPr lang="en-US" dirty="0" smtClean="0">
              <a:ea typeface="ＭＳ Ｐゴシック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>
              <a:ea typeface="ＭＳ Ｐゴシック"/>
            </a:endParaRPr>
          </a:p>
        </p:txBody>
      </p:sp>
      <p:sp>
        <p:nvSpPr>
          <p:cNvPr id="41987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    </a:t>
            </a: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We Can!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Community Site Video Contest</a:t>
            </a:r>
          </a:p>
        </p:txBody>
      </p:sp>
      <p:pic>
        <p:nvPicPr>
          <p:cNvPr id="47108" name="Picture 2" descr="Video Contest Winn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4111625"/>
            <a:ext cx="350520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We Can!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Community Site Video Contest:  Lessons Learned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6575"/>
            <a:ext cx="8305800" cy="1139825"/>
          </a:xfrm>
        </p:spPr>
        <p:txBody>
          <a:bodyPr/>
          <a:lstStyle/>
          <a:p>
            <a:pPr eaLnBrk="1" hangingPunct="1"/>
            <a:r>
              <a:rPr lang="en-US" sz="3200" b="1" i="1" dirty="0" smtClean="0">
                <a:solidFill>
                  <a:srgbClr val="333399"/>
                </a:solidFill>
                <a:ea typeface="ＭＳ Ｐゴシック"/>
                <a:cs typeface="ＭＳ Ｐゴシック"/>
              </a:rPr>
              <a:t>We Can! </a:t>
            </a:r>
            <a:r>
              <a:rPr lang="en-US" sz="3200" dirty="0" smtClean="0">
                <a:solidFill>
                  <a:srgbClr val="333399"/>
                </a:solidFill>
                <a:ea typeface="ＭＳ Ｐゴシック"/>
                <a:cs typeface="ＭＳ Ｐゴシック"/>
              </a:rPr>
              <a:t>Web Site Topics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5410200" y="1676400"/>
            <a:ext cx="3733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 </a:t>
            </a: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About </a:t>
            </a:r>
            <a:r>
              <a:rPr lang="en-US" sz="2000" b="1" i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We Can!</a:t>
            </a:r>
            <a:endParaRPr lang="en-US" sz="2000" b="1" dirty="0">
              <a:solidFill>
                <a:srgbClr val="333399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Healthy Weight Basics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Eat Right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Get Active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Reduce Screen Time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In Your Community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Partner With Us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For Health Professionals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Tools and Resources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News and Events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Facebook</a:t>
            </a: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link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+mj-ea"/>
                <a:cs typeface="Arial" pitchFamily="34" charset="0"/>
              </a:rPr>
              <a:t> Community of Practice link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l="12308" r="13138" b="5254"/>
          <a:stretch>
            <a:fillRect/>
          </a:stretch>
        </p:blipFill>
        <p:spPr bwMode="auto">
          <a:xfrm>
            <a:off x="304800" y="1941576"/>
            <a:ext cx="4750820" cy="377342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" y="6120825"/>
            <a:ext cx="5486399" cy="584775"/>
          </a:xfrm>
          <a:prstGeom prst="rect">
            <a:avLst/>
          </a:prstGeom>
          <a:solidFill>
            <a:srgbClr val="036BAB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http://wecan.nhlbi.nih.gov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12308" r="13138" b="5254"/>
          <a:stretch>
            <a:fillRect/>
          </a:stretch>
        </p:blipFill>
        <p:spPr bwMode="auto">
          <a:xfrm>
            <a:off x="199664" y="1179576"/>
            <a:ext cx="3728870" cy="296172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2" name="Right Arrow 11"/>
          <p:cNvSpPr/>
          <p:nvPr/>
        </p:nvSpPr>
        <p:spPr>
          <a:xfrm rot="14434174">
            <a:off x="413847" y="3953485"/>
            <a:ext cx="1293717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78F1E"/>
              </a:solidFill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578534" y="4264374"/>
            <a:ext cx="1936065" cy="1907826"/>
            <a:chOff x="2667000" y="4648200"/>
            <a:chExt cx="1676400" cy="1447800"/>
          </a:xfrm>
        </p:grpSpPr>
        <p:sp>
          <p:nvSpPr>
            <p:cNvPr id="8" name="Explosion 1 7"/>
            <p:cNvSpPr/>
            <p:nvPr/>
          </p:nvSpPr>
          <p:spPr bwMode="auto">
            <a:xfrm>
              <a:off x="2667000" y="4648200"/>
              <a:ext cx="1676400" cy="1447800"/>
            </a:xfrm>
            <a:prstGeom prst="irregularSeal1">
              <a:avLst/>
            </a:prstGeom>
            <a:solidFill>
              <a:srgbClr val="FFC000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45720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Tx/>
                <a:buFont typeface="Wingdings" pitchFamily="-107" charset="2"/>
                <a:buNone/>
                <a:tabLst/>
              </a:pPr>
              <a:endParaRPr kumimoji="0" lang="en-US" sz="11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95600" y="5051037"/>
              <a:ext cx="1219200" cy="716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300" b="1" dirty="0" smtClean="0">
                  <a:solidFill>
                    <a:srgbClr val="002060"/>
                  </a:solidFill>
                </a:rPr>
                <a:t>Click here</a:t>
              </a:r>
              <a:endParaRPr lang="en-US" sz="23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 l="9786" r="10950" b="2306"/>
          <a:stretch>
            <a:fillRect/>
          </a:stretch>
        </p:blipFill>
        <p:spPr bwMode="auto">
          <a:xfrm>
            <a:off x="4203412" y="1195131"/>
            <a:ext cx="4906721" cy="3779778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3" name="Right Arrow 12"/>
          <p:cNvSpPr/>
          <p:nvPr/>
        </p:nvSpPr>
        <p:spPr>
          <a:xfrm>
            <a:off x="3717990" y="2734811"/>
            <a:ext cx="1000766" cy="778539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5"/>
          <p:cNvSpPr txBox="1">
            <a:spLocks/>
          </p:cNvSpPr>
          <p:nvPr/>
        </p:nvSpPr>
        <p:spPr bwMode="auto">
          <a:xfrm>
            <a:off x="30480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B3799"/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  <a:t/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B3799"/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B3799"/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  <a:t>Getting Started on the </a:t>
            </a:r>
            <a:r>
              <a:rPr kumimoji="0" lang="en-U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1B3799"/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  <a:t>We Can!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B3799"/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  <a:t>Web Site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ＭＳ Ｐゴシック" pitchFamily="-107" charset="-128"/>
              <a:cs typeface="ＭＳ Ｐゴシック" pitchFamily="-107" charset="-12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6400" y="6059269"/>
            <a:ext cx="5486399" cy="646331"/>
          </a:xfrm>
          <a:prstGeom prst="rect">
            <a:avLst/>
          </a:prstGeom>
          <a:solidFill>
            <a:srgbClr val="036BAB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http://wecan.nhlbi.nih.gov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5096470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indent="-347663">
              <a:buClr>
                <a:srgbClr val="F58509"/>
              </a:buClr>
              <a:buFont typeface="ITC Zapf Dingbats"/>
              <a:buChar char="◙"/>
            </a:pPr>
            <a:r>
              <a:rPr lang="en-US" sz="1800" dirty="0" smtClean="0">
                <a:solidFill>
                  <a:srgbClr val="003399"/>
                </a:solidFill>
              </a:rPr>
              <a:t>Basic links and resources for different types of community sites</a:t>
            </a:r>
          </a:p>
          <a:p>
            <a:pPr marL="347663" indent="-347663">
              <a:buClr>
                <a:srgbClr val="F58509"/>
              </a:buClr>
              <a:buFont typeface="ITC Zapf Dingbats"/>
              <a:buChar char="◙"/>
            </a:pPr>
            <a:r>
              <a:rPr lang="en-US" sz="1800" dirty="0" smtClean="0">
                <a:solidFill>
                  <a:srgbClr val="003399"/>
                </a:solidFill>
              </a:rPr>
              <a:t>Great first steps for new programming efforts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914400"/>
          </a:xfrm>
        </p:spPr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Let’s Move!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Nationwide Campaign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71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8001000" cy="4724400"/>
          </a:xfrm>
        </p:spPr>
        <p:txBody>
          <a:bodyPr/>
          <a:lstStyle/>
          <a:p>
            <a:pPr>
              <a:spcAft>
                <a:spcPct val="25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Launched in February 2010 by the White House, “to solve the epidemic of childhood obesity within a generation.”</a:t>
            </a:r>
          </a:p>
          <a:p>
            <a:pPr>
              <a:spcAft>
                <a:spcPct val="25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Involves a federal task force and the development of an interagency plan – released in May 2010.</a:t>
            </a:r>
          </a:p>
          <a:p>
            <a:pPr>
              <a:spcAft>
                <a:spcPct val="25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Includes four major areas of focus:</a:t>
            </a:r>
          </a:p>
          <a:p>
            <a:pPr lvl="1">
              <a:spcAft>
                <a:spcPct val="25000"/>
              </a:spcAft>
              <a:buClr>
                <a:srgbClr val="F29129"/>
              </a:buClr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ensuring access to healthy, affordable food;</a:t>
            </a:r>
          </a:p>
          <a:p>
            <a:pPr lvl="1">
              <a:spcAft>
                <a:spcPct val="25000"/>
              </a:spcAft>
              <a:buClr>
                <a:srgbClr val="F29129"/>
              </a:buClr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increasing physical activity in schools and communities;</a:t>
            </a:r>
          </a:p>
          <a:p>
            <a:pPr lvl="1">
              <a:spcAft>
                <a:spcPct val="25000"/>
              </a:spcAft>
              <a:buClr>
                <a:srgbClr val="F29129"/>
              </a:buClr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providing healthier food in schools; and</a:t>
            </a:r>
          </a:p>
          <a:p>
            <a:pPr lvl="1">
              <a:spcAft>
                <a:spcPct val="25000"/>
              </a:spcAft>
              <a:buClr>
                <a:srgbClr val="F29129"/>
              </a:buClr>
              <a:defRPr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empowering parents with information and tools to make good choices for themselves and their families.</a:t>
            </a:r>
          </a:p>
          <a:p>
            <a:pPr>
              <a:spcAft>
                <a:spcPct val="25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We Can!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referenced in </a:t>
            </a:r>
            <a:r>
              <a:rPr lang="en-US" sz="2000" i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Let’s Move!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Toolkit for Faith-based and Neighborhood Organizations</a:t>
            </a:r>
            <a:endParaRPr lang="en-US" sz="1400" b="1" i="1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>
              <a:spcAft>
                <a:spcPct val="25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Adapted several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We Can!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resources on healthy eating, physical activity, and screen time for the </a:t>
            </a:r>
            <a:r>
              <a:rPr lang="en-US" sz="2000" u="sng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http://www.letsmove.gov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Web site.</a:t>
            </a:r>
          </a:p>
          <a:p>
            <a:pPr>
              <a:spcAft>
                <a:spcPct val="25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endParaRPr lang="en-US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Aft>
                <a:spcPct val="25000"/>
              </a:spcAft>
              <a:buClr>
                <a:srgbClr val="F29129"/>
              </a:buClr>
              <a:buFont typeface="Arial" pitchFamily="34" charset="0"/>
              <a:buChar char="◙"/>
              <a:defRPr/>
            </a:pPr>
            <a:endParaRPr lang="en-US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spcAft>
                <a:spcPct val="25000"/>
              </a:spcAft>
              <a:buClr>
                <a:srgbClr val="F29129"/>
              </a:buClr>
              <a:buFont typeface="Wingdings" pitchFamily="2" charset="2"/>
              <a:buNone/>
              <a:defRPr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Aft>
                <a:spcPct val="25000"/>
              </a:spcAft>
              <a:buClr>
                <a:srgbClr val="F29129"/>
              </a:buClr>
              <a:buFont typeface="Wingdings" pitchFamily="2" charset="2"/>
              <a:buNone/>
              <a:defRPr/>
            </a:pP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0180" name="Picture 3" descr="Let's Mov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3048000"/>
            <a:ext cx="2057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 smtClean="0">
                <a:solidFill>
                  <a:srgbClr val="000099"/>
                </a:solidFill>
              </a:rPr>
              <a:t>More </a:t>
            </a:r>
            <a:r>
              <a:rPr lang="en-US" sz="2800" b="1" i="1" dirty="0" smtClean="0">
                <a:solidFill>
                  <a:srgbClr val="000099"/>
                </a:solidFill>
              </a:rPr>
              <a:t>We Can!</a:t>
            </a:r>
            <a:r>
              <a:rPr lang="en-US" sz="2800" b="1" dirty="0" smtClean="0">
                <a:solidFill>
                  <a:srgbClr val="000099"/>
                </a:solidFill>
              </a:rPr>
              <a:t> information and additional program materials available at 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000099"/>
                </a:solidFill>
              </a:rPr>
              <a:t>BOOTH 6067</a:t>
            </a:r>
          </a:p>
          <a:p>
            <a:pPr>
              <a:buNone/>
            </a:pPr>
            <a:endParaRPr lang="en-US" dirty="0" smtClean="0">
              <a:solidFill>
                <a:srgbClr val="000099"/>
              </a:solidFill>
            </a:endParaRPr>
          </a:p>
          <a:p>
            <a:pPr>
              <a:buClr>
                <a:srgbClr val="F78F1E"/>
              </a:buClr>
              <a:buFont typeface="ITC Zapf Dingbats"/>
              <a:buChar char="◙"/>
            </a:pPr>
            <a:r>
              <a:rPr lang="en-US" dirty="0" smtClean="0">
                <a:solidFill>
                  <a:srgbClr val="000099"/>
                </a:solidFill>
              </a:rPr>
              <a:t>Visit with NHLBI staff and researchers</a:t>
            </a:r>
          </a:p>
          <a:p>
            <a:pPr>
              <a:buClr>
                <a:srgbClr val="F78F1E"/>
              </a:buClr>
              <a:buFont typeface="ITC Zapf Dingbats"/>
              <a:buChar char="◙"/>
            </a:pPr>
            <a:r>
              <a:rPr lang="en-US" dirty="0" smtClean="0">
                <a:solidFill>
                  <a:srgbClr val="000099"/>
                </a:solidFill>
              </a:rPr>
              <a:t>Get grant and research information</a:t>
            </a:r>
          </a:p>
          <a:p>
            <a:pPr>
              <a:buClr>
                <a:srgbClr val="F78F1E"/>
              </a:buClr>
              <a:buFont typeface="ITC Zapf Dingbats"/>
              <a:buChar char="◙"/>
            </a:pPr>
            <a:r>
              <a:rPr lang="en-US" dirty="0" smtClean="0">
                <a:solidFill>
                  <a:srgbClr val="000099"/>
                </a:solidFill>
              </a:rPr>
              <a:t>Learn how to obtain NHLBI materials</a:t>
            </a:r>
          </a:p>
          <a:p>
            <a:pPr>
              <a:buNone/>
            </a:pPr>
            <a:endParaRPr lang="en-US" dirty="0">
              <a:solidFill>
                <a:srgbClr val="000099"/>
              </a:solidFill>
            </a:endParaRPr>
          </a:p>
        </p:txBody>
      </p:sp>
      <p:pic>
        <p:nvPicPr>
          <p:cNvPr id="6" name="Picture 2" descr="U:\01410.048 NHLBI HIC\Task 4 - Mktg &amp; Promo Ops\4.4.1.1 - NHLBI HIN &amp; Web Site Updt Srvc\banner_nhlbi1.g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7201" y="228600"/>
            <a:ext cx="822960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8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22228B"/>
                </a:solidFill>
                <a:ea typeface="ＭＳ Ｐゴシック"/>
                <a:cs typeface="ＭＳ Ｐゴシック"/>
              </a:rPr>
              <a:t>Together…</a:t>
            </a:r>
            <a:r>
              <a:rPr lang="en-US" i="1" smtClean="0">
                <a:solidFill>
                  <a:srgbClr val="000000"/>
                </a:solidFill>
                <a:ea typeface="ＭＳ Ｐゴシック"/>
                <a:cs typeface="ＭＳ Ｐゴシック"/>
              </a:rPr>
              <a:t/>
            </a:r>
            <a:br>
              <a:rPr lang="en-US" i="1" smtClean="0">
                <a:solidFill>
                  <a:srgbClr val="000000"/>
                </a:solidFill>
                <a:ea typeface="ＭＳ Ｐゴシック"/>
                <a:cs typeface="ＭＳ Ｐゴシック"/>
              </a:rPr>
            </a:b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7107" name="Text Box 12"/>
          <p:cNvSpPr txBox="1">
            <a:spLocks noChangeArrowheads="1"/>
          </p:cNvSpPr>
          <p:nvPr/>
        </p:nvSpPr>
        <p:spPr bwMode="auto">
          <a:xfrm>
            <a:off x="1143000" y="4267200"/>
            <a:ext cx="7239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600" b="1" dirty="0">
              <a:solidFill>
                <a:srgbClr val="22228B"/>
              </a:solidFill>
              <a:latin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22228B"/>
                </a:solidFill>
                <a:latin typeface="Arial" pitchFamily="34" charset="0"/>
              </a:rPr>
              <a:t>Thank </a:t>
            </a:r>
            <a:r>
              <a:rPr lang="en-US" sz="3600" b="1" dirty="0">
                <a:solidFill>
                  <a:srgbClr val="22228B"/>
                </a:solidFill>
                <a:latin typeface="Arial" pitchFamily="34" charset="0"/>
              </a:rPr>
              <a:t>you!</a:t>
            </a:r>
          </a:p>
          <a:p>
            <a:pPr algn="ctr">
              <a:spcBef>
                <a:spcPct val="50000"/>
              </a:spcBef>
            </a:pPr>
            <a:r>
              <a:rPr lang="en-US" sz="1800" dirty="0" smtClean="0">
                <a:solidFill>
                  <a:srgbClr val="000099"/>
                </a:solidFill>
                <a:latin typeface="+mj-lt"/>
              </a:rPr>
              <a:t>Melissa McGowan:    mcgowanm@nhlbi.nih.gov</a:t>
            </a:r>
          </a:p>
          <a:p>
            <a:pPr algn="ctr">
              <a:spcBef>
                <a:spcPct val="50000"/>
              </a:spcBef>
            </a:pPr>
            <a:r>
              <a:rPr lang="en-US" sz="1800" dirty="0" smtClean="0">
                <a:solidFill>
                  <a:srgbClr val="000099"/>
                </a:solidFill>
                <a:latin typeface="+mj-lt"/>
              </a:rPr>
              <a:t>Melinda Kelley:          kelleym@nhlbi.nih.gov</a:t>
            </a:r>
            <a:endParaRPr lang="en-US" sz="1800" dirty="0" smtClean="0">
              <a:solidFill>
                <a:srgbClr val="000099"/>
              </a:solidFill>
              <a:latin typeface="+mj-lt"/>
            </a:endParaRPr>
          </a:p>
          <a:p>
            <a:pPr>
              <a:spcBef>
                <a:spcPct val="50000"/>
              </a:spcBef>
            </a:pPr>
            <a:endParaRPr lang="en-US" sz="1800" dirty="0" smtClean="0">
              <a:solidFill>
                <a:srgbClr val="000099"/>
              </a:solidFill>
              <a:latin typeface="+mj-lt"/>
            </a:endParaRPr>
          </a:p>
          <a:p>
            <a:pPr>
              <a:spcBef>
                <a:spcPct val="50000"/>
              </a:spcBef>
            </a:pPr>
            <a:endParaRPr lang="en-US" sz="1800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5" name="Picture 4" descr="wecan-circle-w-logo-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664939"/>
            <a:ext cx="3429000" cy="28597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We Can! Energize Our Families: Parent Program&amp;quot;&quot;/&gt;&lt;property id=&quot;20307&quot; value=&quot;631&quot;/&gt;&lt;/object&gt;&lt;object type=&quot;3&quot; unique_id=&quot;10005&quot;&gt;&lt;property id=&quot;20148&quot; value=&quot;5&quot;/&gt;&lt;property id=&quot;20300&quot; value=&quot;Slide 2 - &amp;quot;Parent Programs Are Widespread&amp;quot;&quot;/&gt;&lt;property id=&quot;20307&quot; value=&quot;560&quot;/&gt;&lt;/object&gt;&lt;object type=&quot;3&quot; unique_id=&quot;10006&quot;&gt;&lt;property id=&quot;20148&quot; value=&quot;5&quot;/&gt;&lt;property id=&quot;20300&quot; value=&quot;Slide 3 - &amp;quot;Preventing Overweight in Children&amp;quot;&quot;/&gt;&lt;property id=&quot;20307&quot; value=&quot;623&quot;/&gt;&lt;/object&gt;&lt;object type=&quot;3&quot; unique_id=&quot;10007&quot;&gt;&lt;property id=&quot;20148&quot; value=&quot;5&quot;/&gt;&lt;property id=&quot;20300&quot; value=&quot;Slide 4 - &amp;quot;Introduction&amp;quot;&quot;/&gt;&lt;property id=&quot;20307&quot; value=&quot;632&quot;/&gt;&lt;/object&gt;&lt;object type=&quot;3&quot; unique_id=&quot;10008&quot;&gt;&lt;property id=&quot;20148&quot; value=&quot;5&quot;/&gt;&lt;property id=&quot;20300&quot; value=&quot;Slide 5 - &amp;quot;Purpose of Online Training&amp;quot;&quot;/&gt;&lt;property id=&quot;20307&quot; value=&quot;626&quot;/&gt;&lt;/object&gt;&lt;object type=&quot;3&quot; unique_id=&quot;10009&quot;&gt;&lt;property id=&quot;20148&quot; value=&quot;5&quot;/&gt;&lt;property id=&quot;20300&quot; value=&quot;Slide 6 - &amp;quot;Parent Program: A Leader’s Guide&amp;#x0D;&amp;quot;&quot;/&gt;&lt;property id=&quot;20307&quot; value=&quot;588&quot;/&gt;&lt;/object&gt;&lt;object type=&quot;3&quot; unique_id=&quot;10010&quot;&gt;&lt;property id=&quot;20148&quot; value=&quot;5&quot;/&gt;&lt;property id=&quot;20300&quot; value=&quot;Slide 7 - &amp;quot;Accessing the Leader’s Guide&amp;quot;&quot;/&gt;&lt;property id=&quot;20307&quot; value=&quot;559&quot;/&gt;&lt;/object&gt;&lt;object type=&quot;3&quot; unique_id=&quot;10011&quot;&gt;&lt;property id=&quot;20148&quot; value=&quot;5&quot;/&gt;&lt;property id=&quot;20300&quot; value=&quot;Slide 8 - &amp;quot;Tips for Viewing this Training&amp;#x0D;&amp;quot;&quot;/&gt;&lt;property id=&quot;20307&quot; value=&quot;328&quot;/&gt;&lt;/object&gt;&lt;object type=&quot;3&quot; unique_id=&quot;10012&quot;&gt;&lt;property id=&quot;20148&quot; value=&quot;5&quot;/&gt;&lt;property id=&quot;20300&quot; value=&quot;Slide 9 - &amp;quot;We Can! Parent Program&amp;#x0D;&amp;quot;&quot;/&gt;&lt;property id=&quot;20307&quot; value=&quot;327&quot;/&gt;&lt;/object&gt;&lt;object type=&quot;3&quot; unique_id=&quot;10013&quot;&gt;&lt;property id=&quot;20148&quot; value=&quot;5&quot;/&gt;&lt;property id=&quot;20300&quot; value=&quot;Slide 10 - &amp;quot;Chapter 2 — What Is We Can!?&amp;quot;&quot;/&gt;&lt;property id=&quot;20307&quot; value=&quot;332&quot;/&gt;&lt;/object&gt;&lt;object type=&quot;3&quot; unique_id=&quot;10014&quot;&gt;&lt;property id=&quot;20148&quot; value=&quot;5&quot;/&gt;&lt;property id=&quot;20300&quot; value=&quot;Slide 11 - &amp;quot;Chapter 3 — Parent Program Overview&amp;quot;&quot;/&gt;&lt;property id=&quot;20307&quot; value=&quot;333&quot;/&gt;&lt;/object&gt;&lt;object type=&quot;3&quot; unique_id=&quot;10015&quot;&gt;&lt;property id=&quot;20148&quot; value=&quot;5&quot;/&gt;&lt;property id=&quot;20300&quot; value=&quot;Slide 12 - &amp;quot;Chapters 4–7&amp;#x0D;&amp;#x0A;Parent Program Sessions&amp;quot;&quot;/&gt;&lt;property id=&quot;20307&quot; value=&quot;335&quot;/&gt;&lt;/object&gt;&lt;object type=&quot;3&quot; unique_id=&quot;10016&quot;&gt;&lt;property id=&quot;20148&quot; value=&quot;5&quot;/&gt;&lt;property id=&quot;20300&quot; value=&quot;Slide 13 - &amp;quot;Chapter 8&amp;#x0D;&amp;#x0A;Implementing the Parent Program&amp;quot;&quot;/&gt;&lt;property id=&quot;20307&quot; value=&quot;334&quot;/&gt;&lt;/object&gt;&lt;object type=&quot;3&quot; unique_id=&quot;10017&quot;&gt;&lt;property id=&quot;20148&quot; value=&quot;5&quot;/&gt;&lt;property id=&quot;20300&quot; value=&quot;Slide 14 - &amp;quot;Chapter 9 — Summary &amp;amp; Resources&amp;quot;&quot;/&gt;&lt;property id=&quot;20307&quot; value=&quot;336&quot;/&gt;&lt;/object&gt;&lt;object type=&quot;3&quot; unique_id=&quot;10018&quot;&gt;&lt;property id=&quot;20148&quot; value=&quot;5&quot;/&gt;&lt;property id=&quot;20300&quot; value=&quot;Slide 15 - &amp;quot;Learning Objectives&amp;quot;&quot;/&gt;&lt;property id=&quot;20307&quot; value=&quot;5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8000"/>
      </a:hlink>
      <a:folHlink>
        <a:srgbClr val="400080"/>
      </a:folHlink>
    </a:clrScheme>
    <a:fontScheme name="3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5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6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-107" charset="2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595959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25863</TotalTime>
  <Words>764</Words>
  <Application>Microsoft Office PowerPoint</Application>
  <PresentationFormat>On-screen Show (4:3)</PresentationFormat>
  <Paragraphs>142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2_Default Design</vt:lpstr>
      <vt:lpstr>3_Default Design</vt:lpstr>
      <vt:lpstr>4_Default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12_Default Design</vt:lpstr>
      <vt:lpstr>13_Default Design</vt:lpstr>
      <vt:lpstr>14_Default Design</vt:lpstr>
      <vt:lpstr>15_Default Design</vt:lpstr>
      <vt:lpstr>16_Default Design</vt:lpstr>
      <vt:lpstr>Slide 1</vt:lpstr>
      <vt:lpstr>Slide 2</vt:lpstr>
      <vt:lpstr>  </vt:lpstr>
      <vt:lpstr>Slide 4</vt:lpstr>
      <vt:lpstr>  </vt:lpstr>
      <vt:lpstr>Social Media Platforms</vt:lpstr>
      <vt:lpstr>Social Media Platforms: YouTube</vt:lpstr>
      <vt:lpstr>Social Media Platforms: Facebook</vt:lpstr>
      <vt:lpstr>Leveraging SM Platforms to Engage Community Efforts</vt:lpstr>
      <vt:lpstr>    We Can! Community Site Video Contest</vt:lpstr>
      <vt:lpstr>We Can! Community Site Video Contest:  Lessons Learned</vt:lpstr>
      <vt:lpstr>We Can! Web Site Topics</vt:lpstr>
      <vt:lpstr>Slide 13</vt:lpstr>
      <vt:lpstr>The Let’s Move! Nationwide Campaign</vt:lpstr>
      <vt:lpstr>Slide 15</vt:lpstr>
      <vt:lpstr>Together… </vt:lpstr>
    </vt:vector>
  </TitlesOfParts>
  <Company>AED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Parents</dc:title>
  <dc:creator>computer</dc:creator>
  <cp:lastModifiedBy>Melissa McGowan</cp:lastModifiedBy>
  <cp:revision>976</cp:revision>
  <dcterms:created xsi:type="dcterms:W3CDTF">2010-05-11T00:35:38Z</dcterms:created>
  <dcterms:modified xsi:type="dcterms:W3CDTF">2011-10-25T15:08:51Z</dcterms:modified>
</cp:coreProperties>
</file>