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865" r:id="rId2"/>
    <p:sldId id="1175" r:id="rId3"/>
    <p:sldId id="1201" r:id="rId4"/>
    <p:sldId id="1172" r:id="rId5"/>
    <p:sldId id="1191" r:id="rId6"/>
    <p:sldId id="1190" r:id="rId7"/>
    <p:sldId id="1193" r:id="rId8"/>
    <p:sldId id="1192" r:id="rId9"/>
    <p:sldId id="1189" r:id="rId10"/>
    <p:sldId id="1197" r:id="rId11"/>
    <p:sldId id="1198" r:id="rId12"/>
    <p:sldId id="1199" r:id="rId13"/>
    <p:sldId id="1200" r:id="rId14"/>
    <p:sldId id="1195" r:id="rId15"/>
    <p:sldId id="1040" r:id="rId16"/>
  </p:sldIdLst>
  <p:sldSz cx="9144000" cy="6858000" type="screen4x3"/>
  <p:notesSz cx="7019925" cy="9305925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3366"/>
    <a:srgbClr val="000000"/>
    <a:srgbClr val="999933"/>
    <a:srgbClr val="CC6600"/>
    <a:srgbClr val="6685A4"/>
    <a:srgbClr val="99ADC2"/>
    <a:srgbClr val="335C85"/>
    <a:srgbClr val="E5EAF0"/>
    <a:srgbClr val="F5F5E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87771" autoAdjust="0"/>
  </p:normalViewPr>
  <p:slideViewPr>
    <p:cSldViewPr>
      <p:cViewPr varScale="1">
        <p:scale>
          <a:sx n="113" d="100"/>
          <a:sy n="113" d="100"/>
        </p:scale>
        <p:origin x="-165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6685A4"/>
            </a:solidFill>
            <a:ln>
              <a:noFill/>
            </a:ln>
          </c:spPr>
          <c:cat>
            <c:strRef>
              <c:f>Sheet1!$A$1:$A$4</c:f>
              <c:strCache>
                <c:ptCount val="4"/>
                <c:pt idx="0">
                  <c:v>Medicaid</c:v>
                </c:pt>
                <c:pt idx="1">
                  <c:v>Uninsured</c:v>
                </c:pt>
                <c:pt idx="2">
                  <c:v>Medicare</c:v>
                </c:pt>
                <c:pt idx="3">
                  <c:v>Commercial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282</c:v>
                </c:pt>
                <c:pt idx="1">
                  <c:v>118.4</c:v>
                </c:pt>
                <c:pt idx="2">
                  <c:v>107.6</c:v>
                </c:pt>
                <c:pt idx="3">
                  <c:v>71.2</c:v>
                </c:pt>
              </c:numCache>
            </c:numRef>
          </c:val>
        </c:ser>
        <c:axId val="74661248"/>
        <c:axId val="74945664"/>
      </c:barChart>
      <c:catAx>
        <c:axId val="7466124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aseline="0">
                <a:solidFill>
                  <a:srgbClr val="000000"/>
                </a:solidFill>
                <a:latin typeface="Calibri" pitchFamily="34" charset="0"/>
              </a:defRPr>
            </a:pPr>
            <a:endParaRPr lang="en-US"/>
          </a:p>
        </c:txPr>
        <c:crossAx val="74945664"/>
        <c:crosses val="autoZero"/>
        <c:auto val="1"/>
        <c:lblAlgn val="ctr"/>
        <c:lblOffset val="100"/>
      </c:catAx>
      <c:valAx>
        <c:axId val="749456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 baseline="0">
                <a:solidFill>
                  <a:srgbClr val="000000"/>
                </a:solidFill>
                <a:latin typeface="Calibri" pitchFamily="34" charset="0"/>
              </a:defRPr>
            </a:pPr>
            <a:endParaRPr lang="en-US"/>
          </a:p>
        </c:txPr>
        <c:crossAx val="74661248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t" anchorCtr="0" compatLnSpc="1">
            <a:prstTxWarp prst="textNoShape">
              <a:avLst/>
            </a:prstTxWarp>
          </a:bodyPr>
          <a:lstStyle>
            <a:lvl1pPr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4607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t" anchorCtr="0" compatLnSpc="1">
            <a:prstTxWarp prst="textNoShape">
              <a:avLst/>
            </a:prstTxWarp>
          </a:bodyPr>
          <a:lstStyle>
            <a:lvl1pPr algn="r"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706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b" anchorCtr="0" compatLnSpc="1">
            <a:prstTxWarp prst="textNoShape">
              <a:avLst/>
            </a:prstTxWarp>
          </a:bodyPr>
          <a:lstStyle>
            <a:lvl1pPr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4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4607" y="8839706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23" tIns="45762" rIns="91523" bIns="45762" numCol="1" anchor="b" anchorCtr="0" compatLnSpc="1">
            <a:prstTxWarp prst="textNoShape">
              <a:avLst/>
            </a:prstTxWarp>
          </a:bodyPr>
          <a:lstStyle>
            <a:lvl1pPr algn="r" defTabSz="914824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0950DC3-4E35-4FA1-94C2-44FEBB5810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t" anchorCtr="0" compatLnSpc="1">
            <a:prstTxWarp prst="textNoShape">
              <a:avLst/>
            </a:prstTxWarp>
          </a:bodyPr>
          <a:lstStyle>
            <a:lvl1pPr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130" y="0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t" anchorCtr="0" compatLnSpc="1">
            <a:prstTxWarp prst="textNoShape">
              <a:avLst/>
            </a:prstTxWarp>
          </a:bodyPr>
          <a:lstStyle>
            <a:lvl1pPr algn="r"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8500"/>
            <a:ext cx="4648200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905" y="4420623"/>
            <a:ext cx="5146117" cy="418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245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b" anchorCtr="0" compatLnSpc="1">
            <a:prstTxWarp prst="textNoShape">
              <a:avLst/>
            </a:prstTxWarp>
          </a:bodyPr>
          <a:lstStyle>
            <a:lvl1pPr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130" y="8841245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61" tIns="46632" rIns="93261" bIns="46632" numCol="1" anchor="b" anchorCtr="0" compatLnSpc="1">
            <a:prstTxWarp prst="textNoShape">
              <a:avLst/>
            </a:prstTxWarp>
          </a:bodyPr>
          <a:lstStyle>
            <a:lvl1pPr algn="r" defTabSz="932418" eaLnBrk="0" hangingPunct="0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245BC87-BB11-4507-8D5D-D47013D7EF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976130" y="8841245"/>
            <a:ext cx="3043796" cy="4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1" tIns="46610" rIns="93221" bIns="46610" anchor="b"/>
          <a:lstStyle/>
          <a:p>
            <a:pPr algn="r" defTabSz="931418" eaLnBrk="0" hangingPunct="0"/>
            <a:fld id="{54103B7D-2BF3-4BC5-852B-A33698CA9A17}" type="slidenum">
              <a:rPr lang="en-US" sz="1300">
                <a:latin typeface="Arial" charset="0"/>
              </a:rPr>
              <a:pPr algn="r" defTabSz="931418" eaLnBrk="0" hangingPunct="0"/>
              <a:t>1</a:t>
            </a:fld>
            <a:endParaRPr lang="en-US" sz="1300" dirty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905" y="4422161"/>
            <a:ext cx="5146117" cy="4185204"/>
          </a:xfrm>
          <a:noFill/>
          <a:ln/>
        </p:spPr>
        <p:txBody>
          <a:bodyPr lIns="93221" tIns="46610" rIns="93221" bIns="46610"/>
          <a:lstStyle/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07B277-D49F-480E-86BF-1DBFC081760F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6" tIns="46622" rIns="93246" bIns="46622" anchor="b"/>
          <a:lstStyle/>
          <a:p>
            <a:pPr algn="r" defTabSz="932789"/>
            <a:fld id="{835C8CF4-05A0-4AB0-93C0-50B1D693536B}" type="slidenum">
              <a:rPr lang="en-US" sz="1200"/>
              <a:pPr algn="r" defTabSz="932789"/>
              <a:t>6</a:t>
            </a:fld>
            <a:endParaRPr lang="en-US" sz="1200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9" tIns="46613" rIns="93229" bIns="46613" anchor="b"/>
          <a:lstStyle/>
          <a:p>
            <a:pPr algn="r" defTabSz="932789"/>
            <a:fld id="{7A62D2FF-964D-45F2-A45E-EC0E74A01827}" type="slidenum">
              <a:rPr lang="en-US" sz="1200"/>
              <a:pPr algn="r" defTabSz="932789"/>
              <a:t>8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Already and will continue to evaluate impact of your hospital tiered benefit.  Ex. 1 hospital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60" tIns="46631" rIns="93260" bIns="46631" anchor="b"/>
          <a:lstStyle/>
          <a:p>
            <a:pPr algn="r" defTabSz="932789"/>
            <a:fld id="{11CD1B91-5163-4627-BE32-DE2C7240C849}" type="slidenum">
              <a:rPr lang="en-US" sz="1200"/>
              <a:pPr algn="r" defTabSz="932789"/>
              <a:t>9</a:t>
            </a:fld>
            <a:endParaRPr lang="en-US" sz="1200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260" tIns="46631" rIns="93260" bIns="46631"/>
          <a:lstStyle/>
          <a:p>
            <a:pPr eaLnBrk="1" hangingPunct="1">
              <a:spcBef>
                <a:spcPct val="0"/>
              </a:spcBef>
            </a:pPr>
            <a:endParaRPr lang="en-US" sz="1000" b="1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60" tIns="46631" rIns="93260" bIns="46631" anchor="b"/>
          <a:lstStyle/>
          <a:p>
            <a:pPr algn="r" defTabSz="932789"/>
            <a:fld id="{11CD1B91-5163-4627-BE32-DE2C7240C849}" type="slidenum">
              <a:rPr lang="en-US" sz="1200"/>
              <a:pPr algn="r" defTabSz="932789"/>
              <a:t>10</a:t>
            </a:fld>
            <a:endParaRPr lang="en-US" sz="1200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260" tIns="46631" rIns="93260" bIns="46631"/>
          <a:lstStyle/>
          <a:p>
            <a:pPr eaLnBrk="1" hangingPunct="1">
              <a:spcBef>
                <a:spcPct val="0"/>
              </a:spcBef>
            </a:pPr>
            <a:endParaRPr lang="en-US" sz="1000" b="1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9" tIns="46613" rIns="93229" bIns="46613" anchor="b"/>
          <a:lstStyle/>
          <a:p>
            <a:pPr algn="r" defTabSz="932789"/>
            <a:fld id="{7A62D2FF-964D-45F2-A45E-EC0E74A01827}" type="slidenum">
              <a:rPr lang="en-US" sz="1200"/>
              <a:pPr algn="r" defTabSz="932789"/>
              <a:t>11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Already and will continue to evaluate impact of your hospital tiered benefit.  Ex. 1 hospital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9" tIns="46613" rIns="93229" bIns="46613" anchor="b"/>
          <a:lstStyle/>
          <a:p>
            <a:pPr algn="r" defTabSz="932789"/>
            <a:fld id="{7A62D2FF-964D-45F2-A45E-EC0E74A01827}" type="slidenum">
              <a:rPr lang="en-US" sz="1200"/>
              <a:pPr algn="r" defTabSz="932789"/>
              <a:t>12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Already and will continue to evaluate impact of your hospital tiered benefit.  Ex. 1 hospital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7323" y="8840312"/>
            <a:ext cx="3042604" cy="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29" tIns="46613" rIns="93229" bIns="46613" anchor="b"/>
          <a:lstStyle/>
          <a:p>
            <a:pPr algn="r" defTabSz="932789"/>
            <a:fld id="{7A62D2FF-964D-45F2-A45E-EC0E74A01827}" type="slidenum">
              <a:rPr lang="en-US" sz="1200"/>
              <a:pPr algn="r" defTabSz="932789"/>
              <a:t>13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Already and will continue to evaluate impact of your hospital tiered benefit.  Ex. 1 hospital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239AD-C69D-401C-8045-CECF31546977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BE14B-DF11-4713-82EE-FF81784E1E62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62E93-20EB-433D-B56A-F9793D264437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CAADC-634A-4C73-82E6-5B441087D081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12B5B-3D10-4C6A-886B-F84F19D32CF9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6BD40-CA0C-4FE3-8110-04BE16D25EE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5535C-FC0D-4DD6-83AA-99ADD0D051BA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4E7D6-6DD3-416D-BAF1-F0692DC1ACA7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27F55-E0FA-462C-850C-5D60FFD2352B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1952"/>
            <a:ext cx="7772400" cy="4117848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400">
                <a:latin typeface="Calibri" pitchFamily="34" charset="0"/>
              </a:defRPr>
            </a:lvl4pPr>
            <a:lvl5pPr>
              <a:defRPr sz="2400"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z="900" b="0" kern="1200" baseline="0">
                <a:solidFill>
                  <a:srgbClr val="003366"/>
                </a:solidFill>
                <a:latin typeface="Gotham Book" pitchFamily="50" charset="0"/>
                <a:ea typeface="ＭＳ Ｐゴシック" pitchFamily="34" charset="-128"/>
                <a:cs typeface="Gotham Book" pitchFamily="50" charset="0"/>
              </a:defRPr>
            </a:lvl1pPr>
          </a:lstStyle>
          <a:p>
            <a:pPr>
              <a:defRPr/>
            </a:pPr>
            <a:fld id="{5DC2A019-71E9-4A63-B4A1-06BDE9011994}" type="slidenum">
              <a:rPr/>
              <a:pPr>
                <a:defRPr/>
              </a:pPr>
              <a:t>‹#›</a:t>
            </a:fld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76500" y="6343650"/>
            <a:ext cx="2362200" cy="285750"/>
          </a:xfrm>
        </p:spPr>
        <p:txBody>
          <a:bodyPr/>
          <a:lstStyle>
            <a:lvl1pPr>
              <a:defRPr lang="en-US" sz="900" baseline="0">
                <a:latin typeface="Gotham Book" pitchFamily="50" charset="0"/>
                <a:cs typeface="Gotham Book" pitchFamily="50" charset="0"/>
              </a:defRPr>
            </a:lvl1pPr>
          </a:lstStyle>
          <a:p>
            <a:pPr>
              <a:defRPr/>
            </a:pPr>
            <a:r>
              <a:rPr dirty="0"/>
              <a:t>Tennessee All Payer Claims Database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2nd_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6025" y="6381750"/>
            <a:ext cx="40671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rgbClr val="666666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Proprietary and Confidential</a:t>
            </a:r>
            <a:endParaRPr lang="en-US" sz="140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b="1">
                <a:solidFill>
                  <a:srgbClr val="666666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B0BFD9C-9A65-4F43-94D1-F372E7A3D57B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3366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rgbClr val="00336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cdcouncil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eaLnBrk="0" hangingPunct="0"/>
            <a:fld id="{9BC3C303-A79B-4D68-B93E-B8CDB5D80EE3}" type="slidenum">
              <a:rPr lang="en-US" sz="700" b="1">
                <a:solidFill>
                  <a:srgbClr val="003366"/>
                </a:solidFill>
              </a:rPr>
              <a:pPr algn="r" eaLnBrk="0" hangingPunct="0"/>
              <a:t>1</a:t>
            </a:fld>
            <a:endParaRPr lang="en-US" sz="1400" b="1" dirty="0"/>
          </a:p>
        </p:txBody>
      </p:sp>
      <p:sp>
        <p:nvSpPr>
          <p:cNvPr id="14339" name="Footer Placeholder 3"/>
          <p:cNvSpPr txBox="1">
            <a:spLocks noGrp="1"/>
          </p:cNvSpPr>
          <p:nvPr/>
        </p:nvSpPr>
        <p:spPr bwMode="auto">
          <a:xfrm>
            <a:off x="2486025" y="6381750"/>
            <a:ext cx="40671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eaLnBrk="0" hangingPunct="0"/>
            <a:r>
              <a:rPr lang="en-US" sz="700" dirty="0">
                <a:solidFill>
                  <a:srgbClr val="003366"/>
                </a:solidFill>
              </a:rPr>
              <a:t>Proprietary and Confidential</a:t>
            </a:r>
            <a:endParaRPr lang="en-US" sz="1400" dirty="0">
              <a:solidFill>
                <a:srgbClr val="003366"/>
              </a:solidFill>
            </a:endParaRPr>
          </a:p>
        </p:txBody>
      </p:sp>
      <p:sp>
        <p:nvSpPr>
          <p:cNvPr id="14340" name="Slide Number Placeholder 4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eaLnBrk="0" hangingPunct="0"/>
            <a:fld id="{16371591-7D97-4DA7-A70E-98E5177408F3}" type="slidenum">
              <a:rPr lang="en-US" sz="700" b="1">
                <a:solidFill>
                  <a:srgbClr val="666666"/>
                </a:solidFill>
                <a:latin typeface="Arial" charset="0"/>
              </a:rPr>
              <a:pPr algn="r" eaLnBrk="0" hangingPunct="0"/>
              <a:t>1</a:t>
            </a:fld>
            <a:endParaRPr lang="en-US" sz="1400" b="1" dirty="0">
              <a:latin typeface="Arial" charset="0"/>
            </a:endParaRPr>
          </a:p>
        </p:txBody>
      </p:sp>
      <p:pic>
        <p:nvPicPr>
          <p:cNvPr id="14341" name="Picture 8" descr="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98575" y="1956816"/>
            <a:ext cx="7616825" cy="238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2400"/>
              </a:spcBef>
            </a:pPr>
            <a:r>
              <a:rPr lang="en-US" sz="4000" b="1" dirty="0" smtClean="0">
                <a:solidFill>
                  <a:schemeClr val="bg1"/>
                </a:solidFill>
              </a:rPr>
              <a:t>Identification of Potentially Avoidable Emergency Department Visits Using Claims Data</a:t>
            </a:r>
          </a:p>
          <a:p>
            <a:pPr eaLnBrk="0" hangingPunct="0">
              <a:spcBef>
                <a:spcPts val="600"/>
              </a:spcBef>
            </a:pPr>
            <a:r>
              <a:rPr lang="en-US" sz="2400" b="1" dirty="0" smtClean="0">
                <a:solidFill>
                  <a:srgbClr val="CCD6E1"/>
                </a:solidFill>
              </a:rPr>
              <a:t>APHA Session 4204.0: Advances in Epidemiology Methods</a:t>
            </a:r>
            <a:endParaRPr lang="en-US" sz="2400" b="1" dirty="0">
              <a:solidFill>
                <a:srgbClr val="CCD6E1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298575" y="5562600"/>
            <a:ext cx="6477000" cy="74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Karl Finison, Director of Analytic Services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Amy Kinner, Health Services Researcher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05800" cy="1066800"/>
          </a:xfrm>
        </p:spPr>
        <p:txBody>
          <a:bodyPr/>
          <a:lstStyle/>
          <a:p>
            <a:r>
              <a:rPr lang="en-US" dirty="0" smtClean="0"/>
              <a:t>Presenter Disclosures</a:t>
            </a:r>
            <a:br>
              <a:rPr lang="en-US" dirty="0" smtClean="0"/>
            </a:br>
            <a:endParaRPr lang="en-US" sz="2400" dirty="0" smtClean="0">
              <a:solidFill>
                <a:srgbClr val="6685A4"/>
              </a:solidFill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685800" y="1901952"/>
            <a:ext cx="7924800" cy="282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3366"/>
                </a:solidFill>
                <a:effectLst/>
                <a:latin typeface="Calibri" pitchFamily="34" charset="0"/>
              </a:rPr>
              <a:t>The </a:t>
            </a:r>
            <a:r>
              <a:rPr lang="en-US" sz="2400" b="1" dirty="0">
                <a:solidFill>
                  <a:srgbClr val="003366"/>
                </a:solidFill>
                <a:effectLst/>
                <a:latin typeface="Calibri" pitchFamily="34" charset="0"/>
              </a:rPr>
              <a:t>following personal financial relationships with commercial interests relevant to this presentation existed during the past 12 months</a:t>
            </a:r>
            <a:r>
              <a:rPr lang="en-US" sz="2400" b="1" dirty="0" smtClean="0">
                <a:solidFill>
                  <a:srgbClr val="003366"/>
                </a:solidFill>
                <a:effectLst/>
                <a:latin typeface="Calibri" pitchFamily="34" charset="0"/>
              </a:rPr>
              <a:t>: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en-US" sz="2400" b="1" dirty="0" smtClean="0">
              <a:solidFill>
                <a:srgbClr val="003366"/>
              </a:solidFill>
              <a:effectLst/>
              <a:latin typeface="Calibri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400" dirty="0" smtClean="0">
                <a:solidFill>
                  <a:srgbClr val="003366"/>
                </a:solidFill>
                <a:effectLst/>
                <a:latin typeface="Calibri" pitchFamily="34" charset="0"/>
              </a:rPr>
              <a:t>No relationships to disclose.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en-US" sz="2400" dirty="0">
              <a:solidFill>
                <a:srgbClr val="000000"/>
              </a:solidFill>
              <a:effectLst/>
              <a:latin typeface="Calibri" pitchFamily="34" charset="0"/>
            </a:endParaRP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2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05800" cy="1066800"/>
          </a:xfrm>
        </p:spPr>
        <p:txBody>
          <a:bodyPr/>
          <a:lstStyle/>
          <a:p>
            <a:r>
              <a:rPr lang="en-US" dirty="0" smtClean="0"/>
              <a:t>Overview of APCDs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A Powerful, State-Mandated Tool for Understanding Healthcare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1825"/>
            <a:ext cx="8229600" cy="4117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b="1" dirty="0" smtClean="0"/>
              <a:t>What’s in the data? 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Medical and pharmacy claims (numerator)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Enrollment data (denominator)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ICD-9 diagnosis, ICD-9 procedure, CPT/HCPCS, NDC codes</a:t>
            </a:r>
          </a:p>
          <a:p>
            <a:pPr>
              <a:spcBef>
                <a:spcPts val="600"/>
              </a:spcBef>
            </a:pPr>
            <a:r>
              <a:rPr lang="en-US" b="1" dirty="0" smtClean="0"/>
              <a:t>Who supplies the data?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All commercial payers (e.g., insurers, TPAs, PBMs)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In some states, Medicaid and Medicare</a:t>
            </a:r>
          </a:p>
          <a:p>
            <a:pPr>
              <a:spcBef>
                <a:spcPts val="600"/>
              </a:spcBef>
            </a:pPr>
            <a:r>
              <a:rPr lang="en-US" b="1" dirty="0" smtClean="0"/>
              <a:t>What they offer </a:t>
            </a:r>
            <a:r>
              <a:rPr lang="en-US" dirty="0" smtClean="0"/>
              <a:t>— A centralized repository to measure disease prevalence, effective and preventive care, utilization, and payments</a:t>
            </a: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3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95375"/>
          </a:xfrm>
        </p:spPr>
        <p:txBody>
          <a:bodyPr/>
          <a:lstStyle/>
          <a:p>
            <a:r>
              <a:rPr lang="en-US" dirty="0" smtClean="0"/>
              <a:t>States with All-Payer Claims Databases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Source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APCD Council</a:t>
            </a:r>
            <a:endParaRPr lang="en-US" sz="2400" dirty="0" smtClean="0">
              <a:solidFill>
                <a:srgbClr val="6685A4"/>
              </a:solidFill>
            </a:endParaRPr>
          </a:p>
        </p:txBody>
      </p:sp>
      <p:pic>
        <p:nvPicPr>
          <p:cNvPr id="31" name="Content Placeholder 30" descr="raphic_2010_claims_database_status_map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04029" y="1905000"/>
            <a:ext cx="6528097" cy="4193911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4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dirty="0" smtClean="0"/>
              <a:t>Purpose of This Presentation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Identify Potentially Avoidable Outpatient ED Visits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117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b="1" dirty="0" smtClean="0"/>
              <a:t>Need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No national definition of potentially avoidable outpatient emergency department (ED) visits</a:t>
            </a:r>
          </a:p>
          <a:p>
            <a:pPr>
              <a:spcBef>
                <a:spcPts val="600"/>
              </a:spcBef>
            </a:pPr>
            <a:r>
              <a:rPr lang="en-US" b="1" dirty="0" smtClean="0"/>
              <a:t>Goal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Identify a set of ICD-9 diagnoses for outpatient ED use where treatment can commonly be provided in another setting (i.e., physician office) and the need for hospitalization is rare</a:t>
            </a: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5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8153400" cy="9906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Potentially Avoidable Outpatient ED Use </a:t>
            </a:r>
            <a:r>
              <a:rPr lang="en-US" sz="3200" dirty="0" smtClean="0">
                <a:latin typeface="Calibri" charset="0"/>
              </a:rPr>
              <a:t/>
            </a:r>
            <a:br>
              <a:rPr lang="en-US" sz="3200" dirty="0" smtClean="0">
                <a:latin typeface="Calibri" charset="0"/>
              </a:rPr>
            </a:br>
            <a:r>
              <a:rPr lang="en-US" sz="2400" dirty="0" smtClean="0">
                <a:solidFill>
                  <a:srgbClr val="6685A4"/>
                </a:solidFill>
                <a:latin typeface="Calibri" charset="0"/>
              </a:rPr>
              <a:t>Rates Adjusted for Population Age &amp; Gender</a:t>
            </a:r>
          </a:p>
        </p:txBody>
      </p:sp>
      <p:pic>
        <p:nvPicPr>
          <p:cNvPr id="24580" name="Picture 6" descr="MANIP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1538" y="4267200"/>
            <a:ext cx="1320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1524000" y="1905000"/>
            <a:ext cx="7427913" cy="4029075"/>
            <a:chOff x="533400" y="1905000"/>
            <a:chExt cx="7427913" cy="4029075"/>
          </a:xfrm>
        </p:grpSpPr>
        <p:pic>
          <p:nvPicPr>
            <p:cNvPr id="24578" name="Picture 7" descr="me map.gi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90800" y="1905000"/>
              <a:ext cx="4038600" cy="402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4" name="Text Box 8"/>
            <p:cNvSpPr txBox="1">
              <a:spLocks noChangeArrowheads="1"/>
            </p:cNvSpPr>
            <p:nvPr/>
          </p:nvSpPr>
          <p:spPr bwMode="auto">
            <a:xfrm>
              <a:off x="533400" y="4724400"/>
              <a:ext cx="1525588" cy="830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999933"/>
                  </a:solidFill>
                  <a:latin typeface="Calibri" charset="0"/>
                </a:rPr>
                <a:t>Burlington</a:t>
              </a:r>
            </a:p>
            <a:p>
              <a:pPr algn="r"/>
              <a:r>
                <a:rPr lang="en-US" sz="2400" b="1" dirty="0">
                  <a:solidFill>
                    <a:srgbClr val="999933"/>
                  </a:solidFill>
                  <a:latin typeface="Calibri" charset="0"/>
                </a:rPr>
                <a:t>(16.1)</a:t>
              </a:r>
            </a:p>
          </p:txBody>
        </p:sp>
        <p:sp>
          <p:nvSpPr>
            <p:cNvPr id="24585" name="Text Box 7"/>
            <p:cNvSpPr txBox="1">
              <a:spLocks noChangeArrowheads="1"/>
            </p:cNvSpPr>
            <p:nvPr/>
          </p:nvSpPr>
          <p:spPr bwMode="auto">
            <a:xfrm>
              <a:off x="6781800" y="2057400"/>
              <a:ext cx="1179513" cy="830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990000"/>
                  </a:solidFill>
                  <a:latin typeface="Calibri" charset="0"/>
                </a:rPr>
                <a:t>Caribou</a:t>
              </a:r>
            </a:p>
            <a:p>
              <a:r>
                <a:rPr lang="en-US" sz="2400" b="1" dirty="0">
                  <a:solidFill>
                    <a:srgbClr val="990000"/>
                  </a:solidFill>
                  <a:latin typeface="Calibri" charset="0"/>
                </a:rPr>
                <a:t>(136.3)</a:t>
              </a:r>
              <a:endParaRPr lang="en-US" sz="2400" b="1" dirty="0">
                <a:solidFill>
                  <a:srgbClr val="CC6600"/>
                </a:solidFill>
                <a:latin typeface="Calibri" charset="0"/>
              </a:endParaRPr>
            </a:p>
          </p:txBody>
        </p:sp>
        <p:cxnSp>
          <p:nvCxnSpPr>
            <p:cNvPr id="24586" name="Straight Arrow Connector 19"/>
            <p:cNvCxnSpPr>
              <a:cxnSpLocks noChangeShapeType="1"/>
            </p:cNvCxnSpPr>
            <p:nvPr/>
          </p:nvCxnSpPr>
          <p:spPr bwMode="auto">
            <a:xfrm flipH="1" flipV="1">
              <a:off x="5913437" y="2362201"/>
              <a:ext cx="792163" cy="76199"/>
            </a:xfrm>
            <a:prstGeom prst="straightConnector1">
              <a:avLst/>
            </a:prstGeom>
            <a:noFill/>
            <a:ln w="38100" algn="ctr">
              <a:solidFill>
                <a:srgbClr val="CC6600"/>
              </a:solidFill>
              <a:round/>
              <a:headEnd type="oval" w="med" len="med"/>
              <a:tailEnd type="arrow" w="med" len="med"/>
            </a:ln>
          </p:spPr>
        </p:cxnSp>
        <p:cxnSp>
          <p:nvCxnSpPr>
            <p:cNvPr id="27" name="Straight Arrow Connector 16"/>
            <p:cNvCxnSpPr>
              <a:cxnSpLocks noChangeShapeType="1"/>
            </p:cNvCxnSpPr>
            <p:nvPr/>
          </p:nvCxnSpPr>
          <p:spPr bwMode="auto">
            <a:xfrm flipV="1">
              <a:off x="2059395" y="4429290"/>
              <a:ext cx="726089" cy="710610"/>
            </a:xfrm>
            <a:prstGeom prst="straightConnector1">
              <a:avLst/>
            </a:prstGeom>
            <a:noFill/>
            <a:ln w="38100" algn="ctr">
              <a:solidFill>
                <a:srgbClr val="CC6600"/>
              </a:solidFill>
              <a:round/>
              <a:headEnd type="oval" w="med" len="med"/>
              <a:tailEnd type="arrow" w="med" len="med"/>
            </a:ln>
          </p:spPr>
        </p:cxnSp>
      </p:grpSp>
      <p:sp>
        <p:nvSpPr>
          <p:cNvPr id="11" name="TextBox 10"/>
          <p:cNvSpPr txBox="1"/>
          <p:nvPr/>
        </p:nvSpPr>
        <p:spPr>
          <a:xfrm>
            <a:off x="685800" y="1947208"/>
            <a:ext cx="4190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3366"/>
                </a:solidFill>
              </a:rPr>
              <a:t>Across 67 hospital service areas in northern New England, population-based rates varied</a:t>
            </a:r>
          </a:p>
          <a:p>
            <a:r>
              <a:rPr lang="en-US" sz="2400" dirty="0" smtClean="0">
                <a:solidFill>
                  <a:srgbClr val="003366"/>
                </a:solidFill>
              </a:rPr>
              <a:t>8-fold for the commercial population.</a:t>
            </a:r>
          </a:p>
        </p:txBody>
      </p:sp>
      <p:sp>
        <p:nvSpPr>
          <p:cNvPr id="12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13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6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dirty="0" smtClean="0"/>
              <a:t>Method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Identify Potentially Avoidable Outpatient ED Visits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1"/>
            <a:ext cx="8229600" cy="3962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Report inpatient ED, outpatient ED, office/clinic visits by principal ICD-9, excluding injury/poisoning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Find high-volume ICD-9 (80% of total outpatient ED visits)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ICD-9 where the proportion of ED visits resulting in hospitalization &lt;1% and the proportion of total visits in the office setting &gt;80%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Data sources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Statewide Medicaid and commercial claims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Statewide hospital inpatient and outpatient discharge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638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999933"/>
                </a:solidFill>
              </a:rPr>
              <a:t>ED visits were identified in claims by Uniform Billing (UB) revenue codes </a:t>
            </a:r>
            <a:r>
              <a:rPr lang="en-US" i="1" dirty="0" smtClean="0">
                <a:solidFill>
                  <a:srgbClr val="999933"/>
                </a:solidFill>
              </a:rPr>
              <a:t>0450–0459 </a:t>
            </a:r>
            <a:r>
              <a:rPr lang="en-US" i="1" dirty="0" smtClean="0">
                <a:solidFill>
                  <a:srgbClr val="999933"/>
                </a:solidFill>
              </a:rPr>
              <a:t>and 0981 or CPT codes </a:t>
            </a:r>
            <a:r>
              <a:rPr lang="en-US" i="1" dirty="0" smtClean="0">
                <a:solidFill>
                  <a:srgbClr val="999933"/>
                </a:solidFill>
              </a:rPr>
              <a:t>99281–99285 </a:t>
            </a:r>
            <a:r>
              <a:rPr lang="en-US" i="1" dirty="0" smtClean="0">
                <a:solidFill>
                  <a:srgbClr val="999933"/>
                </a:solidFill>
              </a:rPr>
              <a:t>and office visits with E&amp;M CPT codes.</a:t>
            </a:r>
            <a:endParaRPr lang="en-US" i="1" dirty="0">
              <a:solidFill>
                <a:srgbClr val="999933"/>
              </a:solidFill>
            </a:endParaRPr>
          </a:p>
        </p:txBody>
      </p:sp>
      <p:sp>
        <p:nvSpPr>
          <p:cNvPr id="7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10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7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139" name="Group 35"/>
          <p:cNvGraphicFramePr>
            <a:graphicFrameLocks noGrp="1"/>
          </p:cNvGraphicFramePr>
          <p:nvPr/>
        </p:nvGraphicFramePr>
        <p:xfrm>
          <a:off x="533400" y="2362200"/>
          <a:ext cx="8001000" cy="2651760"/>
        </p:xfrm>
        <a:graphic>
          <a:graphicData uri="http://schemas.openxmlformats.org/drawingml/2006/table">
            <a:tbl>
              <a:tblPr/>
              <a:tblGrid>
                <a:gridCol w="1371600"/>
                <a:gridCol w="2667000"/>
                <a:gridCol w="1981200"/>
                <a:gridCol w="1981200"/>
              </a:tblGrid>
              <a:tr h="7422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ICD-9-CM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Description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% of Total ED  Resulting in Hospitalization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% of Total Encounter  in Office Setting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</a:tr>
              <a:tr h="3859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465.9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Acute upper respiratory infection, unspecified site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0.3%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84%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3859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491.21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Obstructive chronic bronchitis with acute exacerbation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30.4%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35%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</a:tbl>
          </a:graphicData>
        </a:graphic>
      </p:graphicFrame>
      <p:sp>
        <p:nvSpPr>
          <p:cNvPr id="307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Method – Example</a:t>
            </a:r>
            <a:r>
              <a:rPr lang="en-US" sz="3600" b="1" dirty="0">
                <a:solidFill>
                  <a:srgbClr val="003366"/>
                </a:solidFill>
                <a:latin typeface="Calibri" charset="0"/>
              </a:rPr>
              <a:t/>
            </a:r>
            <a:br>
              <a:rPr lang="en-US" sz="3600" b="1" dirty="0">
                <a:solidFill>
                  <a:srgbClr val="003366"/>
                </a:solidFill>
                <a:latin typeface="Calibri" charset="0"/>
              </a:rPr>
            </a:br>
            <a:r>
              <a:rPr lang="en-US" sz="2400" b="1" dirty="0" smtClean="0">
                <a:solidFill>
                  <a:srgbClr val="6685A4"/>
                </a:solidFill>
              </a:rPr>
              <a:t>Identify Potentially Avoidable Outpatient ED Visits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cxnSp>
        <p:nvCxnSpPr>
          <p:cNvPr id="7" name="Straight Arrow Connector 19"/>
          <p:cNvCxnSpPr>
            <a:cxnSpLocks noChangeShapeType="1"/>
            <a:stCxn id="12" idx="1"/>
          </p:cNvCxnSpPr>
          <p:nvPr/>
        </p:nvCxnSpPr>
        <p:spPr bwMode="auto">
          <a:xfrm flipV="1">
            <a:off x="685800" y="3733800"/>
            <a:ext cx="1219200" cy="2207568"/>
          </a:xfrm>
          <a:prstGeom prst="straightConnector1">
            <a:avLst/>
          </a:prstGeom>
          <a:noFill/>
          <a:ln w="38100" algn="ctr">
            <a:solidFill>
              <a:srgbClr val="CC6600"/>
            </a:solidFill>
            <a:round/>
            <a:headEnd type="oval" w="med" len="med"/>
            <a:tailEnd type="arrow" w="med" len="med"/>
          </a:ln>
        </p:spPr>
      </p:cxnSp>
      <p:cxnSp>
        <p:nvCxnSpPr>
          <p:cNvPr id="9" name="Straight Arrow Connector 19"/>
          <p:cNvCxnSpPr>
            <a:cxnSpLocks noChangeShapeType="1"/>
            <a:stCxn id="14" idx="1"/>
          </p:cNvCxnSpPr>
          <p:nvPr/>
        </p:nvCxnSpPr>
        <p:spPr bwMode="auto">
          <a:xfrm flipH="1" flipV="1">
            <a:off x="3352800" y="4876800"/>
            <a:ext cx="1752600" cy="1064568"/>
          </a:xfrm>
          <a:prstGeom prst="straightConnector1">
            <a:avLst/>
          </a:prstGeom>
          <a:noFill/>
          <a:ln w="38100" algn="ctr">
            <a:solidFill>
              <a:srgbClr val="CC6600"/>
            </a:solidFill>
            <a:round/>
            <a:headEnd type="oval" w="med" len="med"/>
            <a:tailEnd type="arrow" w="med" len="med"/>
          </a:ln>
        </p:spPr>
      </p:cxn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85800" y="5710535"/>
            <a:ext cx="28748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990000"/>
                </a:solidFill>
                <a:latin typeface="Calibri" charset="0"/>
              </a:rPr>
              <a:t>Potentially avoidable</a:t>
            </a:r>
            <a:endParaRPr lang="en-US" sz="2400" b="1" dirty="0">
              <a:solidFill>
                <a:srgbClr val="CC6600"/>
              </a:solidFill>
              <a:latin typeface="Calibri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105400" y="5710535"/>
            <a:ext cx="34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999933"/>
                </a:solidFill>
                <a:latin typeface="Calibri" charset="0"/>
              </a:rPr>
              <a:t>Not potentially avoidable</a:t>
            </a:r>
            <a:endParaRPr lang="en-US" sz="2400" b="1" dirty="0">
              <a:solidFill>
                <a:srgbClr val="999933"/>
              </a:solidFill>
              <a:latin typeface="Calibri" charset="0"/>
            </a:endParaRPr>
          </a:p>
        </p:txBody>
      </p:sp>
      <p:sp>
        <p:nvSpPr>
          <p:cNvPr id="10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11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8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4495800" cy="3965575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Sore throat, strep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(034.0)</a:t>
            </a:r>
          </a:p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Viral infection, unspecified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(079.99)</a:t>
            </a:r>
          </a:p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Anxiety, unspecified or generalized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(300.00, 300.02)</a:t>
            </a:r>
          </a:p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Conjunctivitis, acute or unspecified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(372.00, 372.30)</a:t>
            </a:r>
          </a:p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External &amp; middle ear infections, acute or unspecified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(380.10, 381.01, 381.4, 382.00, 382.9)</a:t>
            </a:r>
          </a:p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Upper respiratory infections, acute or unspecified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(461.9, 473.9, 462, 465.9)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800600" y="1752600"/>
            <a:ext cx="434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>
                <a:solidFill>
                  <a:srgbClr val="003366"/>
                </a:solidFill>
                <a:latin typeface="Calibri" charset="0"/>
                <a:ea typeface="+mn-ea"/>
              </a:rPr>
              <a:t>Bronchitis, acute or </a:t>
            </a: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unspecified</a:t>
            </a:r>
            <a:r>
              <a:rPr lang="en-US" sz="2300" kern="0" dirty="0">
                <a:solidFill>
                  <a:srgbClr val="003366"/>
                </a:solidFill>
                <a:latin typeface="Calibri" charset="0"/>
                <a:ea typeface="+mn-ea"/>
              </a:rPr>
              <a:t>, &amp; </a:t>
            </a: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cough</a:t>
            </a:r>
            <a:r>
              <a:rPr lang="en-US" sz="2300" kern="0" dirty="0" smtClean="0">
                <a:solidFill>
                  <a:srgbClr val="999933"/>
                </a:solidFill>
                <a:latin typeface="Calibri" charset="0"/>
                <a:ea typeface="+mn-ea"/>
              </a:rPr>
              <a:t>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(466.0, 786.2, 490)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Asthma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(493 – all 4</a:t>
            </a:r>
            <a:r>
              <a:rPr lang="en-US" sz="1200" kern="0" baseline="30000" dirty="0" smtClean="0">
                <a:solidFill>
                  <a:srgbClr val="990000"/>
                </a:solidFill>
                <a:latin typeface="Calibri" charset="0"/>
                <a:ea typeface="+mn-ea"/>
              </a:rPr>
              <a:t>th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 and 5</a:t>
            </a:r>
            <a:r>
              <a:rPr lang="en-US" sz="1200" kern="0" baseline="30000" dirty="0" smtClean="0">
                <a:solidFill>
                  <a:srgbClr val="990000"/>
                </a:solidFill>
                <a:latin typeface="Calibri" charset="0"/>
                <a:ea typeface="+mn-ea"/>
              </a:rPr>
              <a:t>th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 digits)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>
                <a:solidFill>
                  <a:srgbClr val="003366"/>
                </a:solidFill>
                <a:latin typeface="Calibri" charset="0"/>
                <a:ea typeface="+mn-ea"/>
              </a:rPr>
              <a:t>Dermatitis &amp; </a:t>
            </a: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rash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(691.0, 691.8, 692.6, 692.9, 782.1)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>
                <a:solidFill>
                  <a:srgbClr val="003366"/>
                </a:solidFill>
                <a:latin typeface="Calibri" charset="0"/>
                <a:ea typeface="+mn-ea"/>
              </a:rPr>
              <a:t>Joint </a:t>
            </a: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pain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(719.4 – all 5</a:t>
            </a:r>
            <a:r>
              <a:rPr lang="en-US" sz="1200" kern="0" baseline="30000" dirty="0" smtClean="0">
                <a:solidFill>
                  <a:srgbClr val="990000"/>
                </a:solidFill>
                <a:latin typeface="Calibri" charset="0"/>
                <a:ea typeface="+mn-ea"/>
              </a:rPr>
              <a:t>th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 digits)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>
                <a:solidFill>
                  <a:srgbClr val="003366"/>
                </a:solidFill>
                <a:latin typeface="Calibri" charset="0"/>
                <a:ea typeface="+mn-ea"/>
              </a:rPr>
              <a:t>Lower/unspecified back </a:t>
            </a: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pain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(724.2, 724.5)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>
                <a:solidFill>
                  <a:srgbClr val="003366"/>
                </a:solidFill>
                <a:latin typeface="Calibri" charset="0"/>
                <a:ea typeface="+mn-ea"/>
              </a:rPr>
              <a:t>Muscle/soft tissue limb </a:t>
            </a: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pain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(729.1, 729.5)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Fatigue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(780.79, 784.0)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  <a:p>
            <a:pPr marL="342900" indent="-342900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sz="2300" kern="0" dirty="0" smtClean="0">
                <a:solidFill>
                  <a:srgbClr val="003366"/>
                </a:solidFill>
                <a:latin typeface="Calibri" charset="0"/>
                <a:ea typeface="+mn-ea"/>
              </a:rPr>
              <a:t>Headache </a:t>
            </a:r>
            <a:r>
              <a:rPr lang="en-US" sz="1200" kern="0" dirty="0" smtClean="0">
                <a:solidFill>
                  <a:srgbClr val="990000"/>
                </a:solidFill>
                <a:latin typeface="Calibri" charset="0"/>
                <a:ea typeface="+mn-ea"/>
              </a:rPr>
              <a:t>(784.0)</a:t>
            </a:r>
            <a:endParaRPr lang="en-US" sz="1200" kern="0" dirty="0">
              <a:solidFill>
                <a:srgbClr val="990000"/>
              </a:solidFill>
              <a:latin typeface="Calibri" charset="0"/>
              <a:ea typeface="+mn-ea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600" b="1" kern="0" dirty="0" smtClean="0">
                <a:solidFill>
                  <a:srgbClr val="003366"/>
                </a:solidFill>
                <a:latin typeface="Calibri" charset="0"/>
                <a:ea typeface="+mj-ea"/>
                <a:cs typeface="+mj-cs"/>
              </a:rPr>
              <a:t>Results – Core Diagnostic </a:t>
            </a:r>
            <a:r>
              <a:rPr lang="en-US" sz="3600" b="1" kern="0" dirty="0">
                <a:solidFill>
                  <a:srgbClr val="003366"/>
                </a:solidFill>
                <a:latin typeface="Calibri" charset="0"/>
                <a:ea typeface="+mj-ea"/>
                <a:cs typeface="+mj-cs"/>
              </a:rPr>
              <a:t>Categories</a:t>
            </a:r>
            <a:r>
              <a:rPr lang="en-US" sz="3200" b="1" kern="0" dirty="0">
                <a:solidFill>
                  <a:srgbClr val="003366"/>
                </a:solidFill>
                <a:latin typeface="Calibri" charset="0"/>
                <a:ea typeface="+mj-ea"/>
                <a:cs typeface="+mj-cs"/>
              </a:rPr>
              <a:t/>
            </a:r>
            <a:br>
              <a:rPr lang="en-US" sz="3200" b="1" kern="0" dirty="0">
                <a:solidFill>
                  <a:srgbClr val="003366"/>
                </a:solidFill>
                <a:latin typeface="Calibri" charset="0"/>
                <a:ea typeface="+mj-ea"/>
                <a:cs typeface="+mj-cs"/>
              </a:rPr>
            </a:br>
            <a:r>
              <a:rPr lang="en-US" sz="2400" b="1" dirty="0" smtClean="0">
                <a:solidFill>
                  <a:srgbClr val="6685A4"/>
                </a:solidFill>
              </a:rPr>
              <a:t>Identify Potentially Avoidable Outpatient ED Visits</a:t>
            </a:r>
            <a:endParaRPr lang="en-US" sz="2400" b="1" kern="0" dirty="0">
              <a:solidFill>
                <a:srgbClr val="6685A4"/>
              </a:solidFill>
              <a:latin typeface="Calibri" charset="0"/>
              <a:ea typeface="+mj-ea"/>
              <a:cs typeface="+mj-cs"/>
            </a:endParaRP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9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7848600" cy="3965575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Dental care</a:t>
            </a:r>
          </a:p>
          <a:p>
            <a:pPr marL="685800" lvl="1" indent="-338138"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Comparative dental office visit data may not be available for commercial population</a:t>
            </a:r>
          </a:p>
          <a:p>
            <a:pPr marL="685800" lvl="1" indent="-338138"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Dental caries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(521 – all 4</a:t>
            </a:r>
            <a:r>
              <a:rPr lang="en-US" sz="1200" baseline="30000" dirty="0" smtClean="0">
                <a:solidFill>
                  <a:srgbClr val="990000"/>
                </a:solidFill>
                <a:latin typeface="Calibri" charset="0"/>
              </a:rPr>
              <a:t>th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 and 5</a:t>
            </a:r>
            <a:r>
              <a:rPr lang="en-US" sz="1200" baseline="30000" dirty="0" smtClean="0">
                <a:solidFill>
                  <a:srgbClr val="990000"/>
                </a:solidFill>
                <a:latin typeface="Calibri" charset="0"/>
              </a:rPr>
              <a:t>th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 digits)</a:t>
            </a:r>
          </a:p>
          <a:p>
            <a:pPr marL="685800" lvl="1" indent="-338138"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Dental abscess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(522 – all 4</a:t>
            </a:r>
            <a:r>
              <a:rPr lang="en-US" sz="1200" baseline="30000" dirty="0" smtClean="0">
                <a:solidFill>
                  <a:srgbClr val="990000"/>
                </a:solidFill>
                <a:latin typeface="Calibri" charset="0"/>
              </a:rPr>
              <a:t>th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 and 5</a:t>
            </a:r>
            <a:r>
              <a:rPr lang="en-US" sz="1200" baseline="30000" dirty="0" smtClean="0">
                <a:solidFill>
                  <a:srgbClr val="990000"/>
                </a:solidFill>
                <a:latin typeface="Calibri" charset="0"/>
              </a:rPr>
              <a:t>th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 digits)</a:t>
            </a:r>
          </a:p>
          <a:p>
            <a:pPr marL="685800" lvl="1" indent="-338138"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Unspecified disorders of teeth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(525.9)</a:t>
            </a:r>
          </a:p>
          <a:p>
            <a:pPr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Abdominal pain</a:t>
            </a:r>
          </a:p>
          <a:p>
            <a:pPr marL="685800" lvl="1" indent="-338138" eaLnBrk="1" hangingPunct="1">
              <a:spcBef>
                <a:spcPts val="600"/>
              </a:spcBef>
            </a:pPr>
            <a:r>
              <a:rPr lang="en-US" sz="2300" dirty="0" smtClean="0">
                <a:latin typeface="Calibri" charset="0"/>
              </a:rPr>
              <a:t>Abdominal pain, unspecified site </a:t>
            </a:r>
            <a:r>
              <a:rPr lang="en-US" sz="1200" dirty="0" smtClean="0">
                <a:solidFill>
                  <a:srgbClr val="990000"/>
                </a:solidFill>
                <a:latin typeface="Calibri" charset="0"/>
              </a:rPr>
              <a:t>(789.00)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600" b="1" kern="0" dirty="0" smtClean="0">
                <a:solidFill>
                  <a:srgbClr val="003366"/>
                </a:solidFill>
                <a:latin typeface="Calibri" charset="0"/>
                <a:ea typeface="+mj-ea"/>
                <a:cs typeface="+mj-cs"/>
              </a:rPr>
              <a:t>Results – Other Diagnoses Considered</a:t>
            </a:r>
          </a:p>
          <a:p>
            <a:pPr eaLnBrk="1" hangingPunct="1">
              <a:defRPr/>
            </a:pPr>
            <a:r>
              <a:rPr lang="en-US" sz="2400" b="1" dirty="0" smtClean="0">
                <a:solidFill>
                  <a:srgbClr val="6685A4"/>
                </a:solidFill>
              </a:rPr>
              <a:t>Identify Potentially Avoidable Outpatient ED Visits</a:t>
            </a:r>
            <a:endParaRPr lang="en-US" sz="2400" b="1" kern="0" dirty="0">
              <a:solidFill>
                <a:srgbClr val="6685A4"/>
              </a:solidFill>
              <a:latin typeface="Calibri" charset="0"/>
              <a:ea typeface="+mj-ea"/>
              <a:cs typeface="+mj-cs"/>
            </a:endParaRP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10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graphicFrame>
        <p:nvGraphicFramePr>
          <p:cNvPr id="175139" name="Group 35"/>
          <p:cNvGraphicFramePr>
            <a:graphicFrameLocks noGrp="1"/>
          </p:cNvGraphicFramePr>
          <p:nvPr/>
        </p:nvGraphicFramePr>
        <p:xfrm>
          <a:off x="762000" y="2209800"/>
          <a:ext cx="7620000" cy="2651760"/>
        </p:xfrm>
        <a:graphic>
          <a:graphicData uri="http://schemas.openxmlformats.org/drawingml/2006/table">
            <a:tbl>
              <a:tblPr/>
              <a:tblGrid>
                <a:gridCol w="3418317"/>
                <a:gridCol w="2136449"/>
                <a:gridCol w="2065234"/>
              </a:tblGrid>
              <a:tr h="79458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Measure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Medicaid </a:t>
                      </a: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(Non-dual)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Commercial (Age &lt;65)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</a:tr>
              <a:tr h="4414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Total outpatient ED visits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92,249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107,531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441434">
                <a:tc>
                  <a:txBody>
                    <a:bodyPr/>
                    <a:lstStyle/>
                    <a:p>
                      <a:pPr marL="2873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Potentially avoidable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(32%) 29,445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(24%) 25,791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4414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Total office visits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499,380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784,104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441434"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With selected diagnoses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(26%) 131,536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(48%) 375,590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</a:tbl>
          </a:graphicData>
        </a:graphic>
      </p:graphicFrame>
      <p:sp>
        <p:nvSpPr>
          <p:cNvPr id="307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Results – Example Statewide Claims</a:t>
            </a:r>
            <a:r>
              <a:rPr lang="en-US" sz="3600" b="1" dirty="0">
                <a:solidFill>
                  <a:srgbClr val="003366"/>
                </a:solidFill>
                <a:latin typeface="Calibri" charset="0"/>
              </a:rPr>
              <a:t/>
            </a:r>
            <a:br>
              <a:rPr lang="en-US" sz="3600" b="1" dirty="0">
                <a:solidFill>
                  <a:srgbClr val="003366"/>
                </a:solidFill>
                <a:latin typeface="Calibri" charset="0"/>
              </a:rPr>
            </a:br>
            <a:r>
              <a:rPr lang="en-US" sz="2400" b="1" dirty="0" smtClean="0">
                <a:solidFill>
                  <a:srgbClr val="6685A4"/>
                </a:solidFill>
              </a:rPr>
              <a:t>Identify Potentially Avoidable Outpatient ED Visits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sp>
        <p:nvSpPr>
          <p:cNvPr id="7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11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0762" name="Rectangle 2"/>
          <p:cNvSpPr>
            <a:spLocks noChangeArrowheads="1"/>
          </p:cNvSpPr>
          <p:nvPr/>
        </p:nvSpPr>
        <p:spPr bwMode="auto">
          <a:xfrm>
            <a:off x="685800" y="609600"/>
            <a:ext cx="83058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Results – Example Statewide Hospital Data</a:t>
            </a:r>
          </a:p>
          <a:p>
            <a:r>
              <a:rPr lang="en-US" sz="2400" b="1" dirty="0" smtClean="0">
                <a:solidFill>
                  <a:srgbClr val="6685A4"/>
                </a:solidFill>
              </a:rPr>
              <a:t>Identify Potentially Avoidable Outpatient ED Visits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5955268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999933"/>
                </a:solidFill>
              </a:rPr>
              <a:t>Among 638,160 outpatient ED visits, 160,580 (25%) were classified as potentially avoidable.</a:t>
            </a:r>
            <a:endParaRPr lang="en-US" i="1" dirty="0">
              <a:solidFill>
                <a:srgbClr val="99993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20574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3366"/>
                </a:solidFill>
              </a:rPr>
              <a:t>Rates per 1,000 of Potentially Avoidable Outpatient ED Visits</a:t>
            </a:r>
          </a:p>
        </p:txBody>
      </p:sp>
      <p:sp>
        <p:nvSpPr>
          <p:cNvPr id="10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11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12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1600200" y="2438400"/>
          <a:ext cx="5867400" cy="340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graphicFrame>
        <p:nvGraphicFramePr>
          <p:cNvPr id="175139" name="Group 35"/>
          <p:cNvGraphicFramePr>
            <a:graphicFrameLocks noGrp="1"/>
          </p:cNvGraphicFramePr>
          <p:nvPr/>
        </p:nvGraphicFramePr>
        <p:xfrm>
          <a:off x="533400" y="1828800"/>
          <a:ext cx="8153400" cy="4219575"/>
        </p:xfrm>
        <a:graphic>
          <a:graphicData uri="http://schemas.openxmlformats.org/drawingml/2006/table">
            <a:tbl>
              <a:tblPr/>
              <a:tblGrid>
                <a:gridCol w="5181600"/>
                <a:gridCol w="2971800"/>
              </a:tblGrid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Measure (* = Adjusted Rates)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Coefficient of Variation</a:t>
                      </a:r>
                    </a:p>
                  </a:txBody>
                  <a:tcPr anchor="b" horzOverflow="overflow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5C85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Potentially avoidable outpatient ED visits*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43.3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Chiro</a:t>
                      </a: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-/osteopathic manipulation*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32.5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Back surgery (age 45-64)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24.9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Inpatient ACS admissions*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24.3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Inpatient days*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18.5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Advanced Imaging*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12.2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Payments 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8.5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Primary care visits 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7.1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Breast cancer screening, age 52-69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5.2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Appropriate use of imaging (low back pain)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4.1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Combined effective &amp; preventive care score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  <a:cs typeface="+mn-cs"/>
                        </a:rPr>
                        <a:t>             3.4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AF0"/>
                    </a:solidFill>
                  </a:tcPr>
                </a:tc>
              </a:tr>
            </a:tbl>
          </a:graphicData>
        </a:graphic>
      </p:graphicFrame>
      <p:sp>
        <p:nvSpPr>
          <p:cNvPr id="307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solidFill>
                  <a:srgbClr val="003366"/>
                </a:solidFill>
                <a:latin typeface="Calibri" charset="0"/>
              </a:rPr>
              <a:t>Measuring Geographic Variation</a:t>
            </a:r>
            <a:br>
              <a:rPr lang="en-US" sz="3600" b="1" dirty="0" smtClean="0">
                <a:solidFill>
                  <a:srgbClr val="003366"/>
                </a:solidFill>
                <a:latin typeface="Calibri" charset="0"/>
              </a:rPr>
            </a:br>
            <a:r>
              <a:rPr lang="en-US" sz="2400" b="1" dirty="0" smtClean="0">
                <a:solidFill>
                  <a:srgbClr val="6685A4"/>
                </a:solidFill>
              </a:rPr>
              <a:t>Northern New England, Commercial, Ages 0–64</a:t>
            </a:r>
            <a:endParaRPr lang="en-US" sz="2400" b="1" dirty="0">
              <a:solidFill>
                <a:srgbClr val="6685A4"/>
              </a:solidFill>
              <a:latin typeface="Calibri" charset="0"/>
            </a:endParaRPr>
          </a:p>
        </p:txBody>
      </p:sp>
      <p:sp>
        <p:nvSpPr>
          <p:cNvPr id="7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13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dirty="0" smtClean="0"/>
              <a:t>Current Uses</a:t>
            </a:r>
            <a:br>
              <a:rPr lang="en-US" dirty="0" smtClean="0"/>
            </a:br>
            <a:r>
              <a:rPr lang="en-US" sz="2400" dirty="0" smtClean="0">
                <a:solidFill>
                  <a:srgbClr val="6685A4"/>
                </a:solidFill>
              </a:rPr>
              <a:t>Identify Potentially Avoidable Outpatient ED Visits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1825"/>
            <a:ext cx="8229600" cy="4117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Provider health systems and hospitals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Reporting for ACO development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Advanced Primary Care Medical Home Evaluation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State governments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Advisory group on health systems improvement 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State Bureau of Insurance 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State Medicaid program</a:t>
            </a:r>
          </a:p>
          <a:p>
            <a:pPr marL="685800" lvl="1" indent="-338138">
              <a:spcBef>
                <a:spcPts val="600"/>
              </a:spcBef>
            </a:pPr>
            <a:r>
              <a:rPr lang="en-US" dirty="0" smtClean="0"/>
              <a:t>Children in commercial, Medicaid, SCHIP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Employers</a:t>
            </a:r>
          </a:p>
        </p:txBody>
      </p:sp>
      <p:sp>
        <p:nvSpPr>
          <p:cNvPr id="6" name="Footer Placeholder 4"/>
          <p:cNvSpPr txBox="1">
            <a:spLocks noGrp="1"/>
          </p:cNvSpPr>
          <p:nvPr/>
        </p:nvSpPr>
        <p:spPr bwMode="auto">
          <a:xfrm>
            <a:off x="2486024" y="6403975"/>
            <a:ext cx="54864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/>
          <a:lstStyle/>
          <a:p>
            <a:r>
              <a:rPr lang="en-US" sz="900" dirty="0" smtClean="0">
                <a:solidFill>
                  <a:srgbClr val="335C85"/>
                </a:solidFill>
              </a:rPr>
              <a:t>Identification of Potentially Avoidable Emergency Department Visits Using Claims Data</a:t>
            </a:r>
          </a:p>
          <a:p>
            <a:endParaRPr lang="en-US" sz="900" dirty="0" smtClean="0">
              <a:solidFill>
                <a:srgbClr val="335C85"/>
              </a:solidFill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 bwMode="auto">
          <a:xfrm>
            <a:off x="79248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C8153638-1912-4505-8543-BB64FBAAE99C}" type="slidenum">
              <a:rPr lang="en-US" sz="900">
                <a:solidFill>
                  <a:srgbClr val="335C85"/>
                </a:solidFill>
                <a:latin typeface="Calibri" pitchFamily="34" charset="0"/>
              </a:rPr>
              <a:pPr algn="r"/>
              <a:t>14</a:t>
            </a:fld>
            <a:endParaRPr lang="en-US" sz="900" dirty="0">
              <a:solidFill>
                <a:srgbClr val="335C8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86025" y="6381750"/>
            <a:ext cx="4067175" cy="152400"/>
          </a:xfrm>
          <a:noFill/>
        </p:spPr>
        <p:txBody>
          <a:bodyPr/>
          <a:lstStyle/>
          <a:p>
            <a:r>
              <a:rPr sz="700" dirty="0" smtClean="0">
                <a:latin typeface="Calibri" pitchFamily="34" charset="0"/>
                <a:ea typeface="ＭＳ Ｐゴシック" pitchFamily="34" charset="-128"/>
              </a:rPr>
              <a:t>Presentation Title Proprietary and Confidential</a:t>
            </a:r>
            <a:endParaRPr sz="1400" dirty="0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710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0BF5DDF-9BD2-4678-93C5-DEC5758E2EC6}" type="slidenum">
              <a:rPr smtClean="0">
                <a:latin typeface="Arial" charset="0"/>
              </a:rPr>
              <a:pPr/>
              <a:t>15</a:t>
            </a:fld>
            <a:endParaRPr sz="1400" dirty="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47108" name="Picture 4" descr="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32487&quot;&gt;&lt;property id=&quot;20148&quot; value=&quot;5&quot;/&gt;&lt;property id=&quot;20300&quot; value=&quot;Slide 1&quot;/&gt;&lt;property id=&quot;20307&quot; value=&quot;865&quot;/&gt;&lt;/object&gt;&lt;object type=&quot;3&quot; unique_id=&quot;32488&quot;&gt;&lt;property id=&quot;20148&quot; value=&quot;5&quot;/&gt;&lt;property id=&quot;20300&quot; value=&quot;Slide 2&quot;/&gt;&lt;property id=&quot;20307&quot; value=&quot;864&quot;/&gt;&lt;/object&gt;&lt;object type=&quot;3&quot; unique_id=&quot;35333&quot;&gt;&lt;property id=&quot;20148&quot; value=&quot;5&quot;/&gt;&lt;property id=&quot;20300&quot; value=&quot;Slide 8&quot;/&gt;&lt;property id=&quot;20307&quot; value=&quot;908&quot;/&gt;&lt;/object&gt;&lt;object type=&quot;3&quot; unique_id=&quot;35334&quot;&gt;&lt;property id=&quot;20148&quot; value=&quot;5&quot;/&gt;&lt;property id=&quot;20300&quot; value=&quot;Slide 9&quot;/&gt;&lt;property id=&quot;20307&quot; value=&quot;919&quot;/&gt;&lt;/object&gt;&lt;object type=&quot;3&quot; unique_id=&quot;35335&quot;&gt;&lt;property id=&quot;20148&quot; value=&quot;5&quot;/&gt;&lt;property id=&quot;20300&quot; value=&quot;Slide 15&quot;/&gt;&lt;property id=&quot;20307&quot; value=&quot;921&quot;/&gt;&lt;/object&gt;&lt;object type=&quot;3&quot; unique_id=&quot;35336&quot;&gt;&lt;property id=&quot;20148&quot; value=&quot;5&quot;/&gt;&lt;property id=&quot;20300&quot; value=&quot;Slide 17&quot;/&gt;&lt;property id=&quot;20307&quot; value=&quot;922&quot;/&gt;&lt;/object&gt;&lt;object type=&quot;3&quot; unique_id=&quot;35351&quot;&gt;&lt;property id=&quot;20148&quot; value=&quot;5&quot;/&gt;&lt;property id=&quot;20300&quot; value=&quot;Slide 29&quot;/&gt;&lt;property id=&quot;20307&quot; value=&quot;932&quot;/&gt;&lt;/object&gt;&lt;object type=&quot;3&quot; unique_id=&quot;36155&quot;&gt;&lt;property id=&quot;20148&quot; value=&quot;5&quot;/&gt;&lt;property id=&quot;20300&quot; value=&quot;Slide 7&quot;/&gt;&lt;property id=&quot;20307&quot; value=&quot;944&quot;/&gt;&lt;/object&gt;&lt;object type=&quot;3&quot; unique_id=&quot;36158&quot;&gt;&lt;property id=&quot;20148&quot; value=&quot;5&quot;/&gt;&lt;property id=&quot;20300&quot; value=&quot;Slide 11&quot;/&gt;&lt;property id=&quot;20307&quot; value=&quot;947&quot;/&gt;&lt;/object&gt;&lt;object type=&quot;3&quot; unique_id=&quot;36161&quot;&gt;&lt;property id=&quot;20148&quot; value=&quot;5&quot;/&gt;&lt;property id=&quot;20300&quot; value=&quot;Slide 12&quot;/&gt;&lt;property id=&quot;20307&quot; value=&quot;951&quot;/&gt;&lt;/object&gt;&lt;object type=&quot;3&quot; unique_id=&quot;38490&quot;&gt;&lt;property id=&quot;20148&quot; value=&quot;5&quot;/&gt;&lt;property id=&quot;20300&quot; value=&quot;Slide 10&quot;/&gt;&lt;property id=&quot;20307&quot; value=&quot;962&quot;/&gt;&lt;/object&gt;&lt;object type=&quot;3&quot; unique_id=&quot;38491&quot;&gt;&lt;property id=&quot;20148&quot; value=&quot;5&quot;/&gt;&lt;property id=&quot;20300&quot; value=&quot;Slide 16&quot;/&gt;&lt;property id=&quot;20307&quot; value=&quot;963&quot;/&gt;&lt;/object&gt;&lt;object type=&quot;3&quot; unique_id=&quot;38493&quot;&gt;&lt;property id=&quot;20148&quot; value=&quot;5&quot;/&gt;&lt;property id=&quot;20300&quot; value=&quot;Slide 18 - &amp;quot;Episode Risk Group Score&amp;#x0D;&amp;#x0A;2009 (By Employer)&amp;quot;&quot;/&gt;&lt;property id=&quot;20307&quot; value=&quot;967&quot;/&gt;&lt;/object&gt;&lt;object type=&quot;3&quot; unique_id=&quot;38495&quot;&gt;&lt;property id=&quot;20148&quot; value=&quot;5&quot;/&gt;&lt;property id=&quot;20300&quot; value=&quot;Slide 24&quot;/&gt;&lt;property id=&quot;20307&quot; value=&quot;964&quot;/&gt;&lt;/object&gt;&lt;object type=&quot;3&quot; unique_id=&quot;38496&quot;&gt;&lt;property id=&quot;20148&quot; value=&quot;5&quot;/&gt;&lt;property id=&quot;20300&quot; value=&quot;Slide 26&quot;/&gt;&lt;property id=&quot;20307&quot; value=&quot;969&quot;/&gt;&lt;/object&gt;&lt;object type=&quot;3&quot; unique_id=&quot;38497&quot;&gt;&lt;property id=&quot;20148&quot; value=&quot;5&quot;/&gt;&lt;property id=&quot;20300&quot; value=&quot;Slide 42 - &amp;quot;Potentially Avoidable ED Visits&amp;#x0D;&amp;#x0A;2009 (By State Department, Risk Adjusted)&amp;quot;&quot;/&gt;&lt;property id=&quot;20307&quot; value=&quot;970&quot;/&gt;&lt;/object&gt;&lt;object type=&quot;3&quot; unique_id=&quot;38498&quot;&gt;&lt;property id=&quot;20148&quot; value=&quot;5&quot;/&gt;&lt;property id=&quot;20300&quot; value=&quot;Slide 43 - &amp;quot;Advanced Imaging&amp;#x0D;&amp;#x0A;2009 (By State Department, Risk Adjusted)&amp;quot;&quot;/&gt;&lt;property id=&quot;20307&quot; value=&quot;971&quot;/&gt;&lt;/object&gt;&lt;object type=&quot;3&quot; unique_id=&quot;38500&quot;&gt;&lt;property id=&quot;20148&quot; value=&quot;5&quot;/&gt;&lt;property id=&quot;20300&quot; value=&quot;Slide 30&quot;/&gt;&lt;property id=&quot;20307&quot; value=&quot;965&quot;/&gt;&lt;/object&gt;&lt;object type=&quot;3&quot; unique_id=&quot;39773&quot;&gt;&lt;property id=&quot;20148&quot; value=&quot;5&quot;/&gt;&lt;property id=&quot;20300&quot; value=&quot;Slide 31&quot;/&gt;&lt;property id=&quot;20307&quot; value=&quot;979&quot;/&gt;&lt;/object&gt;&lt;object type=&quot;3&quot; unique_id=&quot;39776&quot;&gt;&lt;property id=&quot;20148&quot; value=&quot;5&quot;/&gt;&lt;property id=&quot;20300&quot; value=&quot;Slide 32&quot;/&gt;&lt;property id=&quot;20307&quot; value=&quot;982&quot;/&gt;&lt;/object&gt;&lt;object type=&quot;3&quot; unique_id=&quot;40481&quot;&gt;&lt;property id=&quot;20148&quot; value=&quot;5&quot;/&gt;&lt;property id=&quot;20300&quot; value=&quot;Slide 20&quot;/&gt;&lt;property id=&quot;20307&quot; value=&quot;985&quot;/&gt;&lt;/object&gt;&lt;object type=&quot;3&quot; unique_id=&quot;40482&quot;&gt;&lt;property id=&quot;20148&quot; value=&quot;5&quot;/&gt;&lt;property id=&quot;20300&quot; value=&quot;Slide 21&quot;/&gt;&lt;property id=&quot;20307&quot; value=&quot;988&quot;/&gt;&lt;/object&gt;&lt;object type=&quot;3&quot; unique_id=&quot;40483&quot;&gt;&lt;property id=&quot;20148&quot; value=&quot;5&quot;/&gt;&lt;property id=&quot;20300&quot; value=&quot;Slide 22&quot;/&gt;&lt;property id=&quot;20307&quot; value=&quot;989&quot;/&gt;&lt;/object&gt;&lt;object type=&quot;3&quot; unique_id=&quot;40487&quot;&gt;&lt;property id=&quot;20148&quot; value=&quot;5&quot;/&gt;&lt;property id=&quot;20300&quot; value=&quot;Slide 27 - &amp;quot;Tri-State Variation in Health Services &amp;#x0D;&amp;#x0A;Outpatient Use – Outpatient Emergency Department Visits&amp;quot;&quot;/&gt;&lt;property id=&quot;20307&quot; value=&quot;993&quot;/&gt;&lt;/object&gt;&lt;object type=&quot;3&quot; unique_id=&quot;40718&quot;&gt;&lt;property id=&quot;20148&quot; value=&quot;5&quot;/&gt;&lt;property id=&quot;20300&quot; value=&quot;Slide 19&quot;/&gt;&lt;property id=&quot;20307&quot; value=&quot;996&quot;/&gt;&lt;/object&gt;&lt;object type=&quot;3&quot; unique_id=&quot;41811&quot;&gt;&lt;property id=&quot;20148&quot; value=&quot;5&quot;/&gt;&lt;property id=&quot;20300&quot; value=&quot;Slide 14&quot;/&gt;&lt;property id=&quot;20307&quot; value=&quot;1006&quot;/&gt;&lt;/object&gt;&lt;object type=&quot;3&quot; unique_id=&quot;41812&quot;&gt;&lt;property id=&quot;20148&quot; value=&quot;5&quot;/&gt;&lt;property id=&quot;20300&quot; value=&quot;Slide 28&quot;/&gt;&lt;property id=&quot;20307&quot; value=&quot;1005&quot;/&gt;&lt;/object&gt;&lt;object type=&quot;3&quot; unique_id=&quot;41814&quot;&gt;&lt;property id=&quot;20148&quot; value=&quot;5&quot;/&gt;&lt;property id=&quot;20300&quot; value=&quot;Slide 33&quot;/&gt;&lt;property id=&quot;20307&quot; value=&quot;1000&quot;/&gt;&lt;/object&gt;&lt;object type=&quot;3&quot; unique_id=&quot;41816&quot;&gt;&lt;property id=&quot;20148&quot; value=&quot;5&quot;/&gt;&lt;property id=&quot;20300&quot; value=&quot;Slide 36&quot;/&gt;&lt;property id=&quot;20307&quot; value=&quot;1003&quot;/&gt;&lt;/object&gt;&lt;object type=&quot;3&quot; unique_id=&quot;42323&quot;&gt;&lt;property id=&quot;20148&quot; value=&quot;5&quot;/&gt;&lt;property id=&quot;20300&quot; value=&quot;Slide 34&quot;/&gt;&lt;property id=&quot;20307&quot; value=&quot;1007&quot;/&gt;&lt;/object&gt;&lt;object type=&quot;3&quot; unique_id=&quot;43075&quot;&gt;&lt;property id=&quot;20148&quot; value=&quot;5&quot;/&gt;&lt;property id=&quot;20300&quot; value=&quot;Slide 3&quot;/&gt;&lt;property id=&quot;20307&quot; value=&quot;1011&quot;/&gt;&lt;/object&gt;&lt;object type=&quot;3&quot; unique_id=&quot;43076&quot;&gt;&lt;property id=&quot;20148&quot; value=&quot;5&quot;/&gt;&lt;property id=&quot;20300&quot; value=&quot;Slide 5&quot;/&gt;&lt;property id=&quot;20307&quot; value=&quot;1013&quot;/&gt;&lt;/object&gt;&lt;object type=&quot;3&quot; unique_id=&quot;43077&quot;&gt;&lt;property id=&quot;20148&quot; value=&quot;5&quot;/&gt;&lt;property id=&quot;20300&quot; value=&quot;Slide 4&quot;/&gt;&lt;property id=&quot;20307&quot; value=&quot;1009&quot;/&gt;&lt;/object&gt;&lt;object type=&quot;3&quot; unique_id=&quot;43078&quot;&gt;&lt;property id=&quot;20148&quot; value=&quot;5&quot;/&gt;&lt;property id=&quot;20300&quot; value=&quot;Slide 6&quot;/&gt;&lt;property id=&quot;20307&quot; value=&quot;1014&quot;/&gt;&lt;/object&gt;&lt;object type=&quot;3&quot; unique_id=&quot;43079&quot;&gt;&lt;property id=&quot;20148&quot; value=&quot;5&quot;/&gt;&lt;property id=&quot;20300&quot; value=&quot;Slide 23&quot;/&gt;&lt;property id=&quot;20307&quot; value=&quot;1020&quot;/&gt;&lt;/object&gt;&lt;object type=&quot;3&quot; unique_id=&quot;43080&quot;&gt;&lt;property id=&quot;20148&quot; value=&quot;5&quot;/&gt;&lt;property id=&quot;20300&quot; value=&quot;Slide 25&quot;/&gt;&lt;property id=&quot;20307&quot; value=&quot;1022&quot;/&gt;&lt;/object&gt;&lt;object type=&quot;3&quot; unique_id=&quot;43082&quot;&gt;&lt;property id=&quot;20148&quot; value=&quot;5&quot;/&gt;&lt;property id=&quot;20300&quot; value=&quot;Slide 37&quot;/&gt;&lt;property id=&quot;20307&quot; value=&quot;1015&quot;/&gt;&lt;/object&gt;&lt;object type=&quot;3&quot; unique_id=&quot;43083&quot;&gt;&lt;property id=&quot;20148&quot; value=&quot;5&quot;/&gt;&lt;property id=&quot;20300&quot; value=&quot;Slide 38&quot;/&gt;&lt;property id=&quot;20307&quot; value=&quot;1018&quot;/&gt;&lt;/object&gt;&lt;object type=&quot;3&quot; unique_id=&quot;43320&quot;&gt;&lt;property id=&quot;20148&quot; value=&quot;5&quot;/&gt;&lt;property id=&quot;20300&quot; value=&quot;Slide 35&quot;/&gt;&lt;property id=&quot;20307&quot; value=&quot;1023&quot;/&gt;&lt;/object&gt;&lt;object type=&quot;3&quot; unique_id=&quot;43645&quot;&gt;&lt;property id=&quot;20148&quot; value=&quot;5&quot;/&gt;&lt;property id=&quot;20300&quot; value=&quot;Slide 39 - &amp;quot;Episode Risk Group Score&amp;#x0D;&amp;#x0A;2009 (By Department)&amp;quot;&quot;/&gt;&lt;property id=&quot;20307&quot; value=&quot;1025&quot;/&gt;&lt;/object&gt;&lt;object type=&quot;3&quot; unique_id=&quot;43646&quot;&gt;&lt;property id=&quot;20148&quot; value=&quot;5&quot;/&gt;&lt;property id=&quot;20300&quot; value=&quot;Slide 40&quot;/&gt;&lt;property id=&quot;20307&quot; value=&quot;1026&quot;/&gt;&lt;/object&gt;&lt;object type=&quot;3&quot; unique_id=&quot;43647&quot;&gt;&lt;property id=&quot;20148&quot; value=&quot;5&quot;/&gt;&lt;property id=&quot;20300&quot; value=&quot;Slide 41&quot;/&gt;&lt;property id=&quot;20307&quot; value=&quot;1027&quot;/&gt;&lt;/object&gt;&lt;object type=&quot;3&quot; unique_id=&quot;43648&quot;&gt;&lt;property id=&quot;20148&quot; value=&quot;5&quot;/&gt;&lt;property id=&quot;20300&quot; value=&quot;Slide 44 - &amp;quot;Breast Cancer Screening (Ages 52–69)&amp;#x0D;&amp;#x0A;Percent Receiving Visit by Department&amp;quot;&quot;/&gt;&lt;property id=&quot;20307&quot; value=&quot;1028&quot;/&gt;&lt;/object&gt;&lt;object type=&quot;3&quot; unique_id=&quot;43649&quot;&gt;&lt;property id=&quot;20148&quot; value=&quot;5&quot;/&gt;&lt;property id=&quot;20300&quot; value=&quot;Slide 45 - &amp;quot;Well Child Visits (Ages 3–6) &amp;#x0D;&amp;#x0A;Percent Receiving Visit by Department&amp;quot;&quot;/&gt;&lt;property id=&quot;20307&quot; value=&quot;1024&quot;/&gt;&lt;/object&gt;&lt;object type=&quot;3&quot; unique_id=&quot;43650&quot;&gt;&lt;property id=&quot;20148&quot; value=&quot;5&quot;/&gt;&lt;property id=&quot;20300&quot; value=&quot;Slide 46&quot;/&gt;&lt;property id=&quot;20307&quot; value=&quot;1029&quot;/&gt;&lt;/object&gt;&lt;object type=&quot;3&quot; unique_id=&quot;44266&quot;&gt;&lt;property id=&quot;20148&quot; value=&quot;5&quot;/&gt;&lt;property id=&quot;20300&quot; value=&quot;Slide 47&quot;/&gt;&lt;property id=&quot;20307&quot; value=&quot;1031&quot;/&gt;&lt;/object&gt;&lt;object type=&quot;3&quot; unique_id=&quot;44898&quot;&gt;&lt;property id=&quot;20148&quot; value=&quot;5&quot;/&gt;&lt;property id=&quot;20300&quot; value=&quot;Slide 13&quot;/&gt;&lt;property id=&quot;20307&quot; value=&quot;1039&quot;/&gt;&lt;/object&gt;&lt;object type=&quot;3&quot; unique_id=&quot;44899&quot;&gt;&lt;property id=&quot;20148&quot; value=&quot;5&quot;/&gt;&lt;property id=&quot;20300&quot; value=&quot;Slide 50&quot;/&gt;&lt;property id=&quot;20307&quot; value=&quot;1040&quot;/&gt;&lt;/object&gt;&lt;object type=&quot;3&quot; unique_id=&quot;44900&quot;&gt;&lt;property id=&quot;20148&quot; value=&quot;5&quot;/&gt;&lt;property id=&quot;20300&quot; value=&quot;Slide 48&quot;/&gt;&lt;property id=&quot;20307&quot; value=&quot;1038&quot;/&gt;&lt;/object&gt;&lt;object type=&quot;3&quot; unique_id=&quot;44902&quot;&gt;&lt;property id=&quot;20148&quot; value=&quot;5&quot;/&gt;&lt;property id=&quot;20300&quot; value=&quot;Slide 49&quot;/&gt;&lt;property id=&quot;20307&quot; value=&quot;104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npoint_PPT">
  <a:themeElements>
    <a:clrScheme name="Onpoint_PPT 1">
      <a:dk1>
        <a:srgbClr val="666666"/>
      </a:dk1>
      <a:lt1>
        <a:srgbClr val="FFFFFF"/>
      </a:lt1>
      <a:dk2>
        <a:srgbClr val="003366"/>
      </a:dk2>
      <a:lt2>
        <a:srgbClr val="808080"/>
      </a:lt2>
      <a:accent1>
        <a:srgbClr val="003366"/>
      </a:accent1>
      <a:accent2>
        <a:srgbClr val="CC6600"/>
      </a:accent2>
      <a:accent3>
        <a:srgbClr val="FFFFFF"/>
      </a:accent3>
      <a:accent4>
        <a:srgbClr val="565656"/>
      </a:accent4>
      <a:accent5>
        <a:srgbClr val="AAADB8"/>
      </a:accent5>
      <a:accent6>
        <a:srgbClr val="B95C00"/>
      </a:accent6>
      <a:hlink>
        <a:srgbClr val="336699"/>
      </a:hlink>
      <a:folHlink>
        <a:srgbClr val="0099CC"/>
      </a:folHlink>
    </a:clrScheme>
    <a:fontScheme name="Onpoint_PPT">
      <a:majorFont>
        <a:latin typeface="Arial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/>
      <a:lstStyle>
        <a:defPPr marL="228600" indent="-228600" eaLnBrk="1" hangingPunct="1">
          <a:spcBef>
            <a:spcPct val="20000"/>
          </a:spcBef>
          <a:buFont typeface="Arial" pitchFamily="34" charset="0"/>
          <a:buChar char="•"/>
          <a:defRPr sz="2400" dirty="0">
            <a:solidFill>
              <a:srgbClr val="003366"/>
            </a:solidFill>
          </a:defRPr>
        </a:defPPr>
      </a:lstStyle>
    </a:spDef>
    <a:lnDef>
      <a:spPr bwMode="auto">
        <a:noFill/>
        <a:ln w="38100" cap="rnd" algn="ctr">
          <a:solidFill>
            <a:srgbClr val="CC6600"/>
          </a:solidFill>
          <a:round/>
          <a:headEnd type="none" w="med" len="med"/>
          <a:tailEnd type="arrow"/>
        </a:ln>
      </a:spPr>
      <a:bodyPr/>
      <a:lstStyle/>
    </a:lnDef>
  </a:objectDefaults>
  <a:extraClrSchemeLst>
    <a:extraClrScheme>
      <a:clrScheme name="Onpoint_PPT 1">
        <a:dk1>
          <a:srgbClr val="666666"/>
        </a:dk1>
        <a:lt1>
          <a:srgbClr val="FFFFFF"/>
        </a:lt1>
        <a:dk2>
          <a:srgbClr val="003366"/>
        </a:dk2>
        <a:lt2>
          <a:srgbClr val="808080"/>
        </a:lt2>
        <a:accent1>
          <a:srgbClr val="003366"/>
        </a:accent1>
        <a:accent2>
          <a:srgbClr val="CC6600"/>
        </a:accent2>
        <a:accent3>
          <a:srgbClr val="FFFFFF"/>
        </a:accent3>
        <a:accent4>
          <a:srgbClr val="565656"/>
        </a:accent4>
        <a:accent5>
          <a:srgbClr val="AAADB8"/>
        </a:accent5>
        <a:accent6>
          <a:srgbClr val="B95C00"/>
        </a:accent6>
        <a:hlink>
          <a:srgbClr val="3366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Onpoint_PPT</Template>
  <TotalTime>20784</TotalTime>
  <Words>1022</Words>
  <Application>Microsoft Office PowerPoint</Application>
  <PresentationFormat>On-screen Show (4:3)</PresentationFormat>
  <Paragraphs>177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Onpoint_PPT</vt:lpstr>
      <vt:lpstr>Slide 1</vt:lpstr>
      <vt:lpstr>Presenter Disclosures </vt:lpstr>
      <vt:lpstr>Overview of APCDs A Powerful, State-Mandated Tool for Understanding Healthcare</vt:lpstr>
      <vt:lpstr>States with All-Payer Claims Databases Source APCD Council</vt:lpstr>
      <vt:lpstr>Purpose of This Presentation Identify Potentially Avoidable Outpatient ED Visits</vt:lpstr>
      <vt:lpstr>Potentially Avoidable Outpatient ED Use  Rates Adjusted for Population Age &amp; Gender</vt:lpstr>
      <vt:lpstr>Method Identify Potentially Avoidable Outpatient ED Visits</vt:lpstr>
      <vt:lpstr>Slide 8</vt:lpstr>
      <vt:lpstr>Slide 9</vt:lpstr>
      <vt:lpstr>Slide 10</vt:lpstr>
      <vt:lpstr>Slide 11</vt:lpstr>
      <vt:lpstr>Slide 12</vt:lpstr>
      <vt:lpstr>Slide 13</vt:lpstr>
      <vt:lpstr>Current Uses Identify Potentially Avoidable Outpatient ED Visits</vt:lpstr>
      <vt:lpstr>Slide 15</vt:lpstr>
    </vt:vector>
  </TitlesOfParts>
  <Company>MHIC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Potentially Avoidable Emergency Department Visits Using Claims Data</dc:title>
  <dc:creator>Onpoint Health Data</dc:creator>
  <cp:lastModifiedBy>jspaulding</cp:lastModifiedBy>
  <cp:revision>947</cp:revision>
  <dcterms:created xsi:type="dcterms:W3CDTF">2009-09-16T12:43:38Z</dcterms:created>
  <dcterms:modified xsi:type="dcterms:W3CDTF">2011-10-12T22:14:15Z</dcterms:modified>
</cp:coreProperties>
</file>