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0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C0F0C-F823-4F3F-82CE-D61A0D44E2A8}" type="datetimeFigureOut">
              <a:rPr lang="en-US" smtClean="0"/>
              <a:t>10/27/2011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FE889-6122-488D-ADC1-52D6798688D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E889-6122-488D-ADC1-52D6798688D8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27432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23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99"/>
                </a:solidFill>
                <a:effectLst/>
                <a:latin typeface="Cambria" pitchFamily="18" charset="0"/>
              </a:rPr>
              <a:t>Objective</a:t>
            </a:r>
            <a:endParaRPr kumimoji="0" lang="en-US" sz="5400" b="1" i="0" u="none" strike="noStrike" cap="none" normalizeH="0" baseline="0" dirty="0" smtClean="0">
              <a:ln>
                <a:noFill/>
              </a:ln>
              <a:solidFill>
                <a:srgbClr val="FFFF99"/>
              </a:solidFill>
              <a:effectLst/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14400" y="1600200"/>
            <a:ext cx="7696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762375"/>
            <a:r>
              <a:rPr lang="en-US" sz="2800" dirty="0" smtClean="0">
                <a:solidFill>
                  <a:srgbClr val="000622"/>
                </a:solidFill>
                <a:latin typeface="Calibri" pitchFamily="34" charset="0"/>
              </a:rPr>
              <a:t>Demonstrate the effectiveness of automatic notification of </a:t>
            </a:r>
            <a:r>
              <a:rPr lang="en-US" sz="2800" u="sng" dirty="0" smtClean="0">
                <a:solidFill>
                  <a:srgbClr val="000622"/>
                </a:solidFill>
                <a:latin typeface="Calibri" pitchFamily="34" charset="0"/>
              </a:rPr>
              <a:t>injury severity information</a:t>
            </a:r>
            <a:r>
              <a:rPr lang="en-US" sz="2800" dirty="0" smtClean="0">
                <a:solidFill>
                  <a:srgbClr val="000622"/>
                </a:solidFill>
                <a:latin typeface="Calibri" pitchFamily="34" charset="0"/>
              </a:rPr>
              <a:t> in improving the </a:t>
            </a:r>
            <a:r>
              <a:rPr lang="en-US" sz="2800" u="sng" dirty="0" smtClean="0">
                <a:solidFill>
                  <a:srgbClr val="000622"/>
                </a:solidFill>
                <a:latin typeface="Calibri" pitchFamily="34" charset="0"/>
              </a:rPr>
              <a:t>survivability</a:t>
            </a:r>
            <a:r>
              <a:rPr lang="en-US" sz="2800" dirty="0" smtClean="0">
                <a:solidFill>
                  <a:srgbClr val="000622"/>
                </a:solidFill>
                <a:latin typeface="Calibri" pitchFamily="34" charset="0"/>
              </a:rPr>
              <a:t> of motor vehicle related trauma victims</a:t>
            </a:r>
            <a:endParaRPr lang="en-US" sz="2800" dirty="0">
              <a:solidFill>
                <a:srgbClr val="000622"/>
              </a:solidFill>
              <a:latin typeface="Calibri" pitchFamily="34" charset="0"/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27432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23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99"/>
                </a:solidFill>
                <a:effectLst/>
                <a:latin typeface="Cambria" pitchFamily="18" charset="0"/>
              </a:rPr>
              <a:t>Overview</a:t>
            </a:r>
            <a:endParaRPr kumimoji="0" lang="en-US" sz="5400" b="1" i="0" u="none" strike="noStrike" cap="none" normalizeH="0" baseline="0" dirty="0" smtClean="0">
              <a:ln>
                <a:noFill/>
              </a:ln>
              <a:solidFill>
                <a:srgbClr val="FFFF99"/>
              </a:solidFill>
              <a:effectLst/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3698" y="1752600"/>
            <a:ext cx="6807302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9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27432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Motivation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68"/>
          <p:cNvSpPr txBox="1">
            <a:spLocks noChangeArrowheads="1"/>
          </p:cNvSpPr>
          <p:nvPr/>
        </p:nvSpPr>
        <p:spPr bwMode="auto">
          <a:xfrm>
            <a:off x="381000" y="1676400"/>
            <a:ext cx="8001000" cy="41703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137160" tIns="68580" rIns="137160" bIns="68580">
            <a:spAutoFit/>
          </a:bodyPr>
          <a:lstStyle/>
          <a:p>
            <a:pPr marL="387350" indent="-387350" algn="l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b="0" dirty="0" smtClean="0">
                <a:solidFill>
                  <a:srgbClr val="000622"/>
                </a:solidFill>
                <a:latin typeface="Calibri" pitchFamily="34" charset="0"/>
              </a:rPr>
              <a:t> Automatic crash notification systems  (AACN) can significantly reduce </a:t>
            </a:r>
            <a:r>
              <a:rPr lang="en-US" sz="2800" b="0" u="sng" dirty="0" smtClean="0">
                <a:solidFill>
                  <a:srgbClr val="000622"/>
                </a:solidFill>
                <a:latin typeface="Calibri" pitchFamily="34" charset="0"/>
              </a:rPr>
              <a:t>notification times</a:t>
            </a:r>
            <a:r>
              <a:rPr lang="en-US" sz="2800" b="0" dirty="0" smtClean="0">
                <a:solidFill>
                  <a:srgbClr val="000622"/>
                </a:solidFill>
                <a:latin typeface="Calibri" pitchFamily="34" charset="0"/>
              </a:rPr>
              <a:t> for motor vehicle crashes (MVC) and potentially reduce related </a:t>
            </a:r>
            <a:r>
              <a:rPr lang="en-US" sz="2800" b="0" u="sng" dirty="0" smtClean="0">
                <a:solidFill>
                  <a:srgbClr val="000622"/>
                </a:solidFill>
                <a:latin typeface="Calibri" pitchFamily="34" charset="0"/>
              </a:rPr>
              <a:t>morbidity</a:t>
            </a:r>
            <a:r>
              <a:rPr lang="en-US" sz="2800" b="0" dirty="0" smtClean="0">
                <a:solidFill>
                  <a:srgbClr val="000622"/>
                </a:solidFill>
                <a:latin typeface="Calibri" pitchFamily="34" charset="0"/>
              </a:rPr>
              <a:t> and </a:t>
            </a:r>
            <a:r>
              <a:rPr lang="en-US" sz="2800" b="0" u="sng" dirty="0" smtClean="0">
                <a:solidFill>
                  <a:srgbClr val="000622"/>
                </a:solidFill>
                <a:latin typeface="Calibri" pitchFamily="34" charset="0"/>
              </a:rPr>
              <a:t>mortality</a:t>
            </a:r>
            <a:r>
              <a:rPr lang="en-US" sz="2800" b="0" baseline="30000" dirty="0" smtClean="0">
                <a:solidFill>
                  <a:srgbClr val="000622"/>
                </a:solidFill>
                <a:latin typeface="Calibri" pitchFamily="34" charset="0"/>
              </a:rPr>
              <a:t>1</a:t>
            </a:r>
          </a:p>
          <a:p>
            <a:pPr marL="387350" indent="-387350" algn="l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b="0" dirty="0" smtClean="0">
                <a:solidFill>
                  <a:srgbClr val="000622"/>
                </a:solidFill>
                <a:latin typeface="Calibri" pitchFamily="34" charset="0"/>
              </a:rPr>
              <a:t>Additionally, predictions of </a:t>
            </a:r>
            <a:r>
              <a:rPr lang="en-US" sz="2800" b="0" u="sng" dirty="0" smtClean="0">
                <a:solidFill>
                  <a:srgbClr val="000622"/>
                </a:solidFill>
                <a:latin typeface="Calibri" pitchFamily="34" charset="0"/>
              </a:rPr>
              <a:t>injury severity</a:t>
            </a:r>
            <a:r>
              <a:rPr lang="en-US" sz="2800" b="0" dirty="0" smtClean="0">
                <a:solidFill>
                  <a:srgbClr val="000622"/>
                </a:solidFill>
                <a:latin typeface="Calibri" pitchFamily="34" charset="0"/>
              </a:rPr>
              <a:t> and subsequent automatic transfer of severity data to EMS and trauma care providers is expected to improve the </a:t>
            </a:r>
            <a:r>
              <a:rPr lang="en-US" sz="2800" b="0" u="sng" dirty="0" smtClean="0">
                <a:solidFill>
                  <a:srgbClr val="000622"/>
                </a:solidFill>
                <a:latin typeface="Calibri" pitchFamily="34" charset="0"/>
              </a:rPr>
              <a:t>timeliness</a:t>
            </a:r>
            <a:r>
              <a:rPr lang="en-US" sz="2800" b="0" dirty="0" smtClean="0">
                <a:solidFill>
                  <a:srgbClr val="000622"/>
                </a:solidFill>
                <a:latin typeface="Calibri" pitchFamily="34" charset="0"/>
              </a:rPr>
              <a:t>, </a:t>
            </a:r>
            <a:r>
              <a:rPr lang="en-US" sz="2800" b="0" u="sng" dirty="0" smtClean="0">
                <a:solidFill>
                  <a:srgbClr val="000622"/>
                </a:solidFill>
                <a:latin typeface="Calibri" pitchFamily="34" charset="0"/>
              </a:rPr>
              <a:t>appropriateness</a:t>
            </a:r>
            <a:r>
              <a:rPr lang="en-US" sz="2800" b="0" dirty="0" smtClean="0">
                <a:solidFill>
                  <a:srgbClr val="000622"/>
                </a:solidFill>
                <a:latin typeface="Calibri" pitchFamily="34" charset="0"/>
              </a:rPr>
              <a:t>, and </a:t>
            </a:r>
            <a:r>
              <a:rPr lang="en-US" sz="2800" b="0" u="sng" dirty="0" smtClean="0">
                <a:solidFill>
                  <a:srgbClr val="000622"/>
                </a:solidFill>
                <a:latin typeface="Calibri" pitchFamily="34" charset="0"/>
              </a:rPr>
              <a:t>efficacy</a:t>
            </a:r>
            <a:r>
              <a:rPr lang="en-US" sz="2800" b="0" dirty="0" smtClean="0">
                <a:solidFill>
                  <a:srgbClr val="000622"/>
                </a:solidFill>
                <a:latin typeface="Calibri" pitchFamily="34" charset="0"/>
              </a:rPr>
              <a:t> of emergency care provided</a:t>
            </a:r>
            <a:r>
              <a:rPr lang="en-US" sz="2800" b="0" baseline="30000" dirty="0" smtClean="0">
                <a:solidFill>
                  <a:srgbClr val="000622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27432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Method</a:t>
            </a:r>
            <a:endParaRPr lang="en-US" sz="3200" b="1" dirty="0" smtClean="0">
              <a:solidFill>
                <a:srgbClr val="FFFF99"/>
              </a:solidFill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1828800"/>
            <a:ext cx="78486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622"/>
                </a:solidFill>
                <a:latin typeface="Calibri" pitchFamily="34" charset="0"/>
              </a:rPr>
              <a:t>EMS data from sampled MVCs (weighted sample, n ~200,000 adult occupants involved in serious crashes) in the year </a:t>
            </a:r>
            <a:r>
              <a:rPr lang="en-US" sz="2000" u="sng" dirty="0" smtClean="0">
                <a:solidFill>
                  <a:srgbClr val="000622"/>
                </a:solidFill>
                <a:latin typeface="Calibri" pitchFamily="34" charset="0"/>
              </a:rPr>
              <a:t>2002-2003</a:t>
            </a:r>
            <a:r>
              <a:rPr lang="en-US" sz="2000" dirty="0" smtClean="0">
                <a:solidFill>
                  <a:srgbClr val="000622"/>
                </a:solidFill>
                <a:latin typeface="Calibri" pitchFamily="34" charset="0"/>
              </a:rPr>
              <a:t> were obtained from the </a:t>
            </a:r>
            <a:r>
              <a:rPr lang="en-US" sz="2000" u="sng" dirty="0" smtClean="0">
                <a:solidFill>
                  <a:srgbClr val="000622"/>
                </a:solidFill>
                <a:latin typeface="Calibri" pitchFamily="34" charset="0"/>
              </a:rPr>
              <a:t>National Automotive Sampling System – Crash Worthiness Data System</a:t>
            </a:r>
            <a:r>
              <a:rPr lang="en-US" sz="2000" dirty="0" smtClean="0">
                <a:solidFill>
                  <a:srgbClr val="000622"/>
                </a:solidFill>
                <a:latin typeface="Calibri" pitchFamily="34" charset="0"/>
              </a:rPr>
              <a:t> (NASS-CDS)</a:t>
            </a:r>
          </a:p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622"/>
                </a:solidFill>
                <a:latin typeface="Calibri" pitchFamily="34" charset="0"/>
              </a:rPr>
              <a:t>Crash survivability, as a function of </a:t>
            </a:r>
            <a:r>
              <a:rPr lang="en-US" sz="2000" u="sng" dirty="0" smtClean="0">
                <a:solidFill>
                  <a:srgbClr val="000622"/>
                </a:solidFill>
                <a:latin typeface="Calibri" pitchFamily="34" charset="0"/>
              </a:rPr>
              <a:t>EMS interval times</a:t>
            </a:r>
            <a:r>
              <a:rPr lang="en-US" sz="2000" dirty="0" smtClean="0">
                <a:solidFill>
                  <a:srgbClr val="000622"/>
                </a:solidFill>
                <a:latin typeface="Calibri" pitchFamily="34" charset="0"/>
              </a:rPr>
              <a:t> was estimated using </a:t>
            </a:r>
            <a:r>
              <a:rPr lang="en-US" sz="2000" u="sng" dirty="0" smtClean="0">
                <a:solidFill>
                  <a:srgbClr val="000622"/>
                </a:solidFill>
                <a:latin typeface="Calibri" pitchFamily="34" charset="0"/>
              </a:rPr>
              <a:t>multivariate regression</a:t>
            </a:r>
            <a:r>
              <a:rPr lang="en-US" sz="2000" dirty="0" smtClean="0">
                <a:solidFill>
                  <a:srgbClr val="000622"/>
                </a:solidFill>
                <a:latin typeface="Calibri" pitchFamily="34" charset="0"/>
              </a:rPr>
              <a:t>  models while controlling for the effects of entrapment at scene, trauma care, and transportation type.</a:t>
            </a:r>
          </a:p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622"/>
                </a:solidFill>
                <a:latin typeface="Calibri" pitchFamily="34" charset="0"/>
              </a:rPr>
              <a:t>Comparison was done  to estimate survivability as a function of EMS times for known </a:t>
            </a:r>
            <a:r>
              <a:rPr lang="en-US" sz="2000" u="sng" dirty="0" smtClean="0">
                <a:solidFill>
                  <a:srgbClr val="000622"/>
                </a:solidFill>
                <a:latin typeface="Calibri" pitchFamily="34" charset="0"/>
              </a:rPr>
              <a:t>injury severity to specific body</a:t>
            </a:r>
            <a:r>
              <a:rPr lang="en-US" sz="2000" dirty="0" smtClean="0">
                <a:solidFill>
                  <a:srgbClr val="000622"/>
                </a:solidFill>
                <a:latin typeface="Calibri" pitchFamily="34" charset="0"/>
              </a:rPr>
              <a:t> regions (head, thorax, abdomen)</a:t>
            </a:r>
          </a:p>
          <a:p>
            <a:endParaRPr lang="en-US" sz="200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27432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Dataset</a:t>
            </a:r>
            <a:endParaRPr lang="en-US" sz="3200" b="1" dirty="0" smtClean="0">
              <a:solidFill>
                <a:srgbClr val="FFFF99"/>
              </a:solidFill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1828800"/>
            <a:ext cx="7848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Cases selected from years </a:t>
            </a:r>
            <a:r>
              <a:rPr lang="en-US" sz="2400" u="sng" dirty="0" smtClean="0">
                <a:solidFill>
                  <a:srgbClr val="000622"/>
                </a:solidFill>
                <a:latin typeface="Calibri" pitchFamily="34" charset="0"/>
              </a:rPr>
              <a:t>2002</a:t>
            </a: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 and </a:t>
            </a:r>
            <a:r>
              <a:rPr lang="en-US" sz="2400" u="sng" dirty="0" smtClean="0">
                <a:solidFill>
                  <a:srgbClr val="000622"/>
                </a:solidFill>
                <a:latin typeface="Calibri" pitchFamily="34" charset="0"/>
              </a:rPr>
              <a:t>2003</a:t>
            </a: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 (n=2,589) </a:t>
            </a:r>
          </a:p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Case occupant must be an </a:t>
            </a:r>
            <a:r>
              <a:rPr lang="en-US" sz="2400" u="sng" dirty="0" smtClean="0">
                <a:solidFill>
                  <a:srgbClr val="000622"/>
                </a:solidFill>
                <a:latin typeface="Calibri" pitchFamily="34" charset="0"/>
              </a:rPr>
              <a:t>adult</a:t>
            </a: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 (&gt; 16y)</a:t>
            </a:r>
          </a:p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u="sng" dirty="0" smtClean="0">
                <a:solidFill>
                  <a:srgbClr val="000622"/>
                </a:solidFill>
                <a:latin typeface="Calibri" pitchFamily="34" charset="0"/>
              </a:rPr>
              <a:t>Time of crash</a:t>
            </a: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 (as estimated) &amp;  </a:t>
            </a:r>
            <a:r>
              <a:rPr lang="en-US" sz="2400" u="sng" dirty="0" smtClean="0">
                <a:solidFill>
                  <a:srgbClr val="000622"/>
                </a:solidFill>
                <a:latin typeface="Calibri" pitchFamily="34" charset="0"/>
              </a:rPr>
              <a:t>Fatality status</a:t>
            </a: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 known</a:t>
            </a:r>
          </a:p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Notification time less than </a:t>
            </a:r>
            <a:r>
              <a:rPr lang="en-US" sz="2400" u="sng" dirty="0" smtClean="0">
                <a:solidFill>
                  <a:srgbClr val="000622"/>
                </a:solidFill>
                <a:latin typeface="Calibri" pitchFamily="34" charset="0"/>
              </a:rPr>
              <a:t>6 hours</a:t>
            </a:r>
          </a:p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Case occupant must sustain a </a:t>
            </a:r>
            <a:r>
              <a:rPr lang="en-US" sz="2400" u="sng" dirty="0" smtClean="0">
                <a:solidFill>
                  <a:srgbClr val="000622"/>
                </a:solidFill>
                <a:latin typeface="Calibri" pitchFamily="34" charset="0"/>
              </a:rPr>
              <a:t>severe injury </a:t>
            </a: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(AIS 3</a:t>
            </a: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+)</a:t>
            </a:r>
            <a:endParaRPr lang="en-US" sz="2400" dirty="0" smtClean="0">
              <a:solidFill>
                <a:srgbClr val="000622"/>
              </a:solidFill>
              <a:latin typeface="Calibri" pitchFamily="34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41910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Descriptive Analysis</a:t>
            </a:r>
            <a:endParaRPr lang="en-US" sz="3200" b="1" dirty="0" smtClean="0">
              <a:solidFill>
                <a:srgbClr val="FFFF99"/>
              </a:solidFill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52400" y="1752600"/>
          <a:ext cx="4114799" cy="3581913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524000"/>
                <a:gridCol w="914400"/>
                <a:gridCol w="1676399"/>
              </a:tblGrid>
              <a:tr h="52923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Variable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mean</a:t>
                      </a:r>
                      <a:r>
                        <a:rPr lang="en-US" sz="1800" baseline="0" dirty="0" smtClean="0">
                          <a:latin typeface="Calibri" pitchFamily="34" charset="0"/>
                          <a:cs typeface="Calibri" pitchFamily="34" charset="0"/>
                        </a:rPr>
                        <a:t> (95% CI)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8516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Age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(y)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40 (38, 43)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Sex=male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61 (56, 67)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Basic life support=yes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67 (54,80)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Air transport= yes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4 (&lt;1, 7)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Trauma care=yes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67 (54, 80)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Entrapment=y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23 (16, 27)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648200" y="1752600"/>
          <a:ext cx="4267200" cy="331547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580445"/>
                <a:gridCol w="948267"/>
                <a:gridCol w="1738488"/>
              </a:tblGrid>
              <a:tr h="52923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Variable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mean</a:t>
                      </a:r>
                      <a:r>
                        <a:rPr lang="en-US" sz="1800" baseline="0" dirty="0" smtClean="0">
                          <a:latin typeface="Calibri" pitchFamily="34" charset="0"/>
                          <a:cs typeface="Calibri" pitchFamily="34" charset="0"/>
                        </a:rPr>
                        <a:t> (95% CI)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8516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MAIS</a:t>
                      </a:r>
                      <a:r>
                        <a:rPr lang="en-US" sz="1800" baseline="0" dirty="0" smtClean="0">
                          <a:latin typeface="Calibri" pitchFamily="34" charset="0"/>
                          <a:cs typeface="Calibri" pitchFamily="34" charset="0"/>
                        </a:rPr>
                        <a:t> =4+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33 (23, 42)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Fatality=yes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21 (18, 23)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Fatality at scene=yes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11 (9, 13)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MAIS</a:t>
                      </a:r>
                      <a:r>
                        <a:rPr lang="en-US" sz="1800" baseline="0" dirty="0" smtClean="0">
                          <a:latin typeface="Calibri" pitchFamily="34" charset="0"/>
                          <a:cs typeface="Calibri" pitchFamily="34" charset="0"/>
                        </a:rPr>
                        <a:t> in head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37 (31, 43)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MAIS in chest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34 (29, 38)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363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MAIS </a:t>
                      </a:r>
                      <a:r>
                        <a:rPr lang="en-US" sz="1800" smtClean="0">
                          <a:latin typeface="Calibri" pitchFamily="34" charset="0"/>
                          <a:cs typeface="Calibri" pitchFamily="34" charset="0"/>
                        </a:rPr>
                        <a:t>in </a:t>
                      </a:r>
                      <a:r>
                        <a:rPr lang="en-US" sz="1800" baseline="0" smtClean="0">
                          <a:latin typeface="Calibri" pitchFamily="34" charset="0"/>
                          <a:cs typeface="Calibri" pitchFamily="34" charset="0"/>
                        </a:rPr>
                        <a:t> abdomen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(prop.)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14 (10, 17)</a:t>
                      </a:r>
                      <a:endParaRPr lang="en-US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68580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Descriptive Analysis: EMS times</a:t>
            </a:r>
            <a:endParaRPr lang="en-US" sz="3200" b="1" dirty="0" smtClean="0">
              <a:solidFill>
                <a:srgbClr val="FFFF99"/>
              </a:solidFill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793819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21336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Results</a:t>
            </a:r>
            <a:endParaRPr lang="en-US" sz="3200" b="1" dirty="0" smtClean="0">
              <a:solidFill>
                <a:srgbClr val="FFFF99"/>
              </a:solidFill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95400" y="17526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33CC"/>
                </a:solidFill>
                <a:latin typeface="Arial" charset="0"/>
              </a:rPr>
              <a:t>Pearson’s partial correlation coefficients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33CC"/>
                </a:solidFill>
                <a:latin typeface="Arial" charset="0"/>
              </a:rPr>
              <a:t>(controlling for fatality, EMS by air, entrapment, trauma care)</a:t>
            </a:r>
          </a:p>
          <a:p>
            <a:endParaRPr lang="en-US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6619876" cy="12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200400" y="37338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 smtClean="0">
                <a:solidFill>
                  <a:srgbClr val="0033CC"/>
                </a:solidFill>
              </a:rPr>
              <a:t>Univariate</a:t>
            </a:r>
            <a:r>
              <a:rPr lang="en-US" b="1" dirty="0" smtClean="0">
                <a:solidFill>
                  <a:srgbClr val="0033CC"/>
                </a:solidFill>
              </a:rPr>
              <a:t> </a:t>
            </a:r>
            <a:r>
              <a:rPr lang="en-US" b="1" dirty="0" smtClean="0">
                <a:solidFill>
                  <a:srgbClr val="0033CC"/>
                </a:solidFill>
              </a:rPr>
              <a:t>Poisson Regression Model</a:t>
            </a:r>
            <a:endParaRPr lang="en-US" b="1" dirty="0" smtClean="0">
              <a:solidFill>
                <a:srgbClr val="0033CC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3657600"/>
            <a:ext cx="2738437" cy="251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21336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Results</a:t>
            </a:r>
            <a:endParaRPr lang="en-US" sz="3200" b="1" dirty="0" smtClean="0">
              <a:solidFill>
                <a:srgbClr val="FFFF99"/>
              </a:solidFill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362200"/>
            <a:ext cx="5943600" cy="3772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096000" y="3124200"/>
            <a:ext cx="27431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Predicted survival for a </a:t>
            </a:r>
            <a:r>
              <a:rPr lang="en-US" u="sng" dirty="0" smtClean="0">
                <a:solidFill>
                  <a:srgbClr val="C00000"/>
                </a:solidFill>
              </a:rPr>
              <a:t>male</a:t>
            </a:r>
            <a:r>
              <a:rPr lang="en-US" dirty="0" smtClean="0">
                <a:solidFill>
                  <a:srgbClr val="C00000"/>
                </a:solidFill>
              </a:rPr>
              <a:t> victim not </a:t>
            </a:r>
            <a:r>
              <a:rPr lang="en-US" u="sng" dirty="0" smtClean="0">
                <a:solidFill>
                  <a:srgbClr val="C00000"/>
                </a:solidFill>
              </a:rPr>
              <a:t>entrapped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u="sng" dirty="0" smtClean="0">
                <a:solidFill>
                  <a:srgbClr val="C00000"/>
                </a:solidFill>
              </a:rPr>
              <a:t>ground</a:t>
            </a:r>
            <a:r>
              <a:rPr lang="en-US" dirty="0" smtClean="0">
                <a:solidFill>
                  <a:srgbClr val="C00000"/>
                </a:solidFill>
              </a:rPr>
              <a:t> transported via </a:t>
            </a:r>
            <a:r>
              <a:rPr lang="en-US" u="sng" dirty="0" smtClean="0">
                <a:solidFill>
                  <a:srgbClr val="C00000"/>
                </a:solidFill>
              </a:rPr>
              <a:t>ambulance</a:t>
            </a:r>
            <a:r>
              <a:rPr lang="en-US" dirty="0" smtClean="0">
                <a:solidFill>
                  <a:srgbClr val="C00000"/>
                </a:solidFill>
              </a:rPr>
              <a:t> taking </a:t>
            </a:r>
            <a:r>
              <a:rPr lang="en-US" u="sng" dirty="0" smtClean="0">
                <a:solidFill>
                  <a:srgbClr val="C00000"/>
                </a:solidFill>
              </a:rPr>
              <a:t>40</a:t>
            </a:r>
            <a:r>
              <a:rPr lang="en-US" dirty="0" smtClean="0">
                <a:solidFill>
                  <a:srgbClr val="C00000"/>
                </a:solidFill>
              </a:rPr>
              <a:t> minutes to a </a:t>
            </a:r>
            <a:r>
              <a:rPr lang="en-US" u="sng" dirty="0" smtClean="0">
                <a:solidFill>
                  <a:srgbClr val="C00000"/>
                </a:solidFill>
              </a:rPr>
              <a:t>trauma care center</a:t>
            </a: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200" y="1828800"/>
            <a:ext cx="6162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33CC"/>
                </a:solidFill>
              </a:rPr>
              <a:t>Cox’s Proportional Hazard Survival </a:t>
            </a:r>
            <a:r>
              <a:rPr lang="en-US" sz="2800" dirty="0" smtClean="0">
                <a:solidFill>
                  <a:srgbClr val="0033CC"/>
                </a:solidFill>
              </a:rPr>
              <a:t>model</a:t>
            </a:r>
            <a:endParaRPr lang="en-US" sz="2800" dirty="0" smtClean="0">
              <a:solidFill>
                <a:srgbClr val="0033CC"/>
              </a:solidFill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21336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Results</a:t>
            </a:r>
            <a:endParaRPr lang="en-US" sz="3200" b="1" dirty="0" smtClean="0">
              <a:solidFill>
                <a:srgbClr val="FFFF99"/>
              </a:solidFill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1828800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33CC"/>
                </a:solidFill>
              </a:rPr>
              <a:t>Predicted probability of surviving 24 hours as a function of hospital arrival time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667000"/>
            <a:ext cx="5105400" cy="356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324600"/>
            <a:ext cx="9144000" cy="457200"/>
          </a:xfrm>
        </p:spPr>
        <p:txBody>
          <a:bodyPr>
            <a:noAutofit/>
          </a:bodyPr>
          <a:lstStyle/>
          <a:p>
            <a:r>
              <a:rPr lang="en-US" sz="900" dirty="0" smtClean="0"/>
              <a:t>Potential Benefits of an Automatic Injury Notification System in Reducing Motor Vehicle Crash </a:t>
            </a:r>
            <a:r>
              <a:rPr lang="en-US" sz="900" dirty="0" smtClean="0"/>
              <a:t>Fatalities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Dipan Bose, Jeff Crandall, Gerald McGwin, Jay Goldman, Jeff Foster, Russ Fine</a:t>
            </a:r>
          </a:p>
          <a:p>
            <a:r>
              <a:rPr lang="en-US" sz="900" dirty="0" smtClean="0">
                <a:solidFill>
                  <a:schemeClr val="tx1"/>
                </a:solidFill>
              </a:rPr>
              <a:t>Contact : dbose@virginia.edu</a:t>
            </a:r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838200" y="457200"/>
            <a:ext cx="3048000" cy="914400"/>
          </a:xfrm>
          <a:prstGeom prst="roundRect">
            <a:avLst/>
          </a:prstGeom>
          <a:gradFill rotWithShape="1">
            <a:gsLst>
              <a:gs pos="0">
                <a:srgbClr val="800000"/>
              </a:gs>
              <a:gs pos="50000">
                <a:srgbClr val="800000">
                  <a:gamma/>
                  <a:tint val="7372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</a:bodyPr>
          <a:lstStyle/>
          <a:p>
            <a:pPr algn="ctr" defTabSz="3762375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Cambria" pitchFamily="18" charset="0"/>
              </a:rPr>
              <a:t>Conclusions</a:t>
            </a:r>
            <a:endParaRPr lang="en-US" sz="3200" b="1" dirty="0" smtClean="0">
              <a:solidFill>
                <a:srgbClr val="FFFF99"/>
              </a:solidFill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 cmpd="thickThin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1828800"/>
            <a:ext cx="8763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Compared to first notification time and EMS arrival time, the time to arrive at the hospital was a better predictor to estimate survival probability</a:t>
            </a:r>
            <a:endParaRPr lang="en-US" sz="2400" baseline="30000" dirty="0" smtClean="0">
              <a:solidFill>
                <a:srgbClr val="000622"/>
              </a:solidFill>
              <a:latin typeface="Calibri" pitchFamily="34" charset="0"/>
            </a:endParaRPr>
          </a:p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Severe injury (AIS 3+) to specific body regions (e.g., thorax, abdomen) may affect the survival rate as a function of EMS times</a:t>
            </a:r>
          </a:p>
          <a:p>
            <a:pPr marL="387350" indent="-387350" defTabSz="3762375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622"/>
                </a:solidFill>
                <a:latin typeface="Calibri" pitchFamily="34" charset="0"/>
              </a:rPr>
              <a:t>Automatic prediction and notification of injury severity is necessary to improve  overall survival of victims involved in severe motor vehicle crashes.</a:t>
            </a:r>
            <a:endParaRPr lang="en-US" sz="2400" dirty="0" smtClean="0">
              <a:solidFill>
                <a:srgbClr val="000622"/>
              </a:solidFill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2578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5257800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 smtClean="0"/>
              <a:t>References:</a:t>
            </a:r>
          </a:p>
          <a:p>
            <a:pPr marL="457200" indent="-457200">
              <a:buAutoNum type="arabicPeriod"/>
            </a:pPr>
            <a:r>
              <a:rPr lang="en-US" sz="1000" dirty="0" smtClean="0">
                <a:latin typeface="Calibri" pitchFamily="34" charset="0"/>
                <a:cs typeface="Calibri" pitchFamily="34" charset="0"/>
              </a:rPr>
              <a:t>Clark, DE, and Cushing, BM, 2002. Predicted Effect of Automatic Crash Notification on Traffic Mortality. Accident Analysis and Prevention, 34 (2002), 507-513</a:t>
            </a:r>
          </a:p>
          <a:p>
            <a:pPr marL="457200" indent="-457200">
              <a:buAutoNum type="arabicPeriod"/>
            </a:pPr>
            <a:r>
              <a:rPr lang="en-US" sz="1000" dirty="0" smtClean="0">
                <a:latin typeface="Calibri" pitchFamily="34" charset="0"/>
                <a:cs typeface="Calibri" pitchFamily="34" charset="0"/>
              </a:rPr>
              <a:t>Champion, H. R., </a:t>
            </a:r>
            <a:r>
              <a:rPr lang="en-US" sz="1000" dirty="0" err="1" smtClean="0">
                <a:latin typeface="Calibri" pitchFamily="34" charset="0"/>
                <a:cs typeface="Calibri" pitchFamily="34" charset="0"/>
              </a:rPr>
              <a:t>Augenstein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, J. S., </a:t>
            </a:r>
            <a:r>
              <a:rPr lang="en-US" sz="1000" dirty="0" err="1" smtClean="0">
                <a:latin typeface="Calibri" pitchFamily="34" charset="0"/>
                <a:cs typeface="Calibri" pitchFamily="34" charset="0"/>
              </a:rPr>
              <a:t>Blatt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, A. J., Cushing, B., </a:t>
            </a:r>
            <a:r>
              <a:rPr lang="en-US" sz="1000" dirty="0" err="1" smtClean="0">
                <a:latin typeface="Calibri" pitchFamily="34" charset="0"/>
                <a:cs typeface="Calibri" pitchFamily="34" charset="0"/>
              </a:rPr>
              <a:t>Digges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, K. H., </a:t>
            </a:r>
            <a:r>
              <a:rPr lang="en-US" sz="1000" dirty="0" err="1" smtClean="0">
                <a:latin typeface="Calibri" pitchFamily="34" charset="0"/>
                <a:cs typeface="Calibri" pitchFamily="34" charset="0"/>
              </a:rPr>
              <a:t>Flanigan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, M. C., et al. (2005). New tools to reduce deaths and disabilities by improving emergency care: urgency software, occult injury warnings, and air medical services database. The 19th Enhanced Safety of Vehicles (ESV) conference, Washington, DC</a:t>
            </a:r>
          </a:p>
          <a:p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1027</Words>
  <Application>Microsoft Office PowerPoint</Application>
  <PresentationFormat>On-screen Show (4:3)</PresentationFormat>
  <Paragraphs>120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Dipan Bose</cp:lastModifiedBy>
  <cp:revision>19</cp:revision>
  <dcterms:created xsi:type="dcterms:W3CDTF">2006-08-16T00:00:00Z</dcterms:created>
  <dcterms:modified xsi:type="dcterms:W3CDTF">2011-10-27T21:55:57Z</dcterms:modified>
</cp:coreProperties>
</file>