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41"/>
  </p:notesMasterIdLst>
  <p:handoutMasterIdLst>
    <p:handoutMasterId r:id="rId42"/>
  </p:handoutMasterIdLst>
  <p:sldIdLst>
    <p:sldId id="256" r:id="rId2"/>
    <p:sldId id="327" r:id="rId3"/>
    <p:sldId id="257" r:id="rId4"/>
    <p:sldId id="260" r:id="rId5"/>
    <p:sldId id="258" r:id="rId6"/>
    <p:sldId id="259" r:id="rId7"/>
    <p:sldId id="261" r:id="rId8"/>
    <p:sldId id="295" r:id="rId9"/>
    <p:sldId id="296" r:id="rId10"/>
    <p:sldId id="262" r:id="rId11"/>
    <p:sldId id="263" r:id="rId12"/>
    <p:sldId id="276" r:id="rId13"/>
    <p:sldId id="329" r:id="rId14"/>
    <p:sldId id="328" r:id="rId15"/>
    <p:sldId id="264" r:id="rId16"/>
    <p:sldId id="285" r:id="rId17"/>
    <p:sldId id="302" r:id="rId18"/>
    <p:sldId id="322" r:id="rId19"/>
    <p:sldId id="306" r:id="rId20"/>
    <p:sldId id="325" r:id="rId21"/>
    <p:sldId id="318" r:id="rId22"/>
    <p:sldId id="298" r:id="rId23"/>
    <p:sldId id="326" r:id="rId24"/>
    <p:sldId id="314" r:id="rId25"/>
    <p:sldId id="313" r:id="rId26"/>
    <p:sldId id="323" r:id="rId27"/>
    <p:sldId id="330" r:id="rId28"/>
    <p:sldId id="312" r:id="rId29"/>
    <p:sldId id="321" r:id="rId30"/>
    <p:sldId id="311" r:id="rId31"/>
    <p:sldId id="280" r:id="rId32"/>
    <p:sldId id="324" r:id="rId33"/>
    <p:sldId id="320" r:id="rId34"/>
    <p:sldId id="319" r:id="rId35"/>
    <p:sldId id="272" r:id="rId36"/>
    <p:sldId id="273" r:id="rId37"/>
    <p:sldId id="270" r:id="rId38"/>
    <p:sldId id="274" r:id="rId39"/>
    <p:sldId id="29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5" autoAdjust="0"/>
    <p:restoredTop sz="94660" autoAdjust="0"/>
  </p:normalViewPr>
  <p:slideViewPr>
    <p:cSldViewPr>
      <p:cViewPr>
        <p:scale>
          <a:sx n="71" d="100"/>
          <a:sy n="71" d="100"/>
        </p:scale>
        <p:origin x="-1500" y="-594"/>
      </p:cViewPr>
      <p:guideLst>
        <p:guide orient="horz" pos="2160"/>
        <p:guide pos="2880"/>
      </p:guideLst>
    </p:cSldViewPr>
  </p:slideViewPr>
  <p:outlineViewPr>
    <p:cViewPr>
      <p:scale>
        <a:sx n="33" d="100"/>
        <a:sy n="33" d="100"/>
      </p:scale>
      <p:origin x="0" y="1728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yra\Desktop\2011%20APHA%20presentation\SurveySummary_10112011.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yra\Desktop\2011%20APHA%20presentation\SurveySummary_10112011.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J:\Aging%20Survey\2011%20APHA%20presentation\Aging%20Survey%202011%20no%20qual.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J:\Aging%20Survey\2011%20APHA%20presentation\Aging%20Survey%202011%20no%20qua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000" b="1" i="0" u="none" strike="noStrike" baseline="0">
                <a:solidFill>
                  <a:srgbClr val="000000"/>
                </a:solidFill>
                <a:latin typeface="Microsoft Sans Serif"/>
                <a:ea typeface="Microsoft Sans Serif"/>
                <a:cs typeface="Microsoft Sans Serif"/>
              </a:defRPr>
            </a:pPr>
            <a:r>
              <a:rPr lang="en-US" sz="1600" dirty="0" smtClean="0"/>
              <a:t>Highest </a:t>
            </a:r>
            <a:r>
              <a:rPr lang="en-US" sz="1600" dirty="0"/>
              <a:t>level of education </a:t>
            </a:r>
            <a:r>
              <a:rPr lang="en-US" sz="1600" dirty="0" smtClean="0"/>
              <a:t>completed</a:t>
            </a:r>
            <a:r>
              <a:rPr lang="en-US" dirty="0"/>
              <a:t>:</a:t>
            </a:r>
          </a:p>
        </c:rich>
      </c:tx>
      <c:layout>
        <c:manualLayout>
          <c:xMode val="edge"/>
          <c:yMode val="edge"/>
          <c:x val="0.30822455827042322"/>
          <c:y val="4.2701662292213532E-2"/>
        </c:manualLayout>
      </c:layout>
      <c:spPr>
        <a:noFill/>
        <a:ln w="25400">
          <a:noFill/>
        </a:ln>
      </c:spPr>
    </c:title>
    <c:plotArea>
      <c:layout>
        <c:manualLayout>
          <c:layoutTarget val="inner"/>
          <c:xMode val="edge"/>
          <c:yMode val="edge"/>
          <c:x val="0.14409746652809532"/>
          <c:y val="0.20000028722467719"/>
          <c:w val="0.41840348714784292"/>
          <c:h val="0.70882454736981582"/>
        </c:manualLayout>
      </c:layout>
      <c:barChart>
        <c:barDir val="col"/>
        <c:grouping val="clustered"/>
        <c:ser>
          <c:idx val="0"/>
          <c:order val="0"/>
          <c:spPr>
            <a:solidFill>
              <a:srgbClr val="9999FF"/>
            </a:solidFill>
            <a:ln w="12700">
              <a:solidFill>
                <a:srgbClr val="000000"/>
              </a:solidFill>
              <a:prstDash val="solid"/>
            </a:ln>
          </c:spPr>
          <c:dPt>
            <c:idx val="1"/>
            <c:spPr>
              <a:solidFill>
                <a:srgbClr val="993366"/>
              </a:solidFill>
              <a:ln w="12700">
                <a:solidFill>
                  <a:srgbClr val="000000"/>
                </a:solidFill>
                <a:prstDash val="solid"/>
              </a:ln>
            </c:spPr>
          </c:dPt>
          <c:dPt>
            <c:idx val="2"/>
            <c:spPr>
              <a:solidFill>
                <a:srgbClr val="FFFFCC"/>
              </a:solidFill>
              <a:ln w="12700">
                <a:solidFill>
                  <a:srgbClr val="000000"/>
                </a:solidFill>
                <a:prstDash val="solid"/>
              </a:ln>
            </c:spPr>
          </c:dPt>
          <c:dPt>
            <c:idx val="3"/>
            <c:spPr>
              <a:solidFill>
                <a:srgbClr val="CCFFFF"/>
              </a:solidFill>
              <a:ln w="12700">
                <a:solidFill>
                  <a:srgbClr val="000000"/>
                </a:solidFill>
                <a:prstDash val="solid"/>
              </a:ln>
            </c:spPr>
          </c:dPt>
          <c:dPt>
            <c:idx val="4"/>
            <c:spPr>
              <a:solidFill>
                <a:srgbClr val="660066"/>
              </a:solidFill>
              <a:ln w="12700">
                <a:solidFill>
                  <a:srgbClr val="000000"/>
                </a:solidFill>
                <a:prstDash val="solid"/>
              </a:ln>
            </c:spPr>
          </c:dPt>
          <c:dPt>
            <c:idx val="5"/>
            <c:spPr>
              <a:solidFill>
                <a:srgbClr val="FF8080"/>
              </a:solidFill>
              <a:ln w="12700">
                <a:solidFill>
                  <a:srgbClr val="000000"/>
                </a:solidFill>
                <a:prstDash val="solid"/>
              </a:ln>
            </c:spPr>
          </c:dPt>
          <c:dPt>
            <c:idx val="6"/>
            <c:spPr>
              <a:solidFill>
                <a:srgbClr val="0066CC"/>
              </a:solidFill>
              <a:ln w="12700">
                <a:solidFill>
                  <a:srgbClr val="000000"/>
                </a:solidFill>
                <a:prstDash val="solid"/>
              </a:ln>
            </c:spPr>
          </c:dPt>
          <c:dPt>
            <c:idx val="7"/>
            <c:spPr>
              <a:solidFill>
                <a:srgbClr val="CCCCFF"/>
              </a:solidFill>
              <a:ln w="12700">
                <a:solidFill>
                  <a:srgbClr val="000000"/>
                </a:solidFill>
                <a:prstDash val="solid"/>
              </a:ln>
            </c:spPr>
          </c:dPt>
          <c:cat>
            <c:strRef>
              <c:f>'Question 14'!$A$4:$A$11</c:f>
              <c:strCache>
                <c:ptCount val="8"/>
                <c:pt idx="0">
                  <c:v>Elementary School</c:v>
                </c:pt>
                <c:pt idx="1">
                  <c:v>Some High School</c:v>
                </c:pt>
                <c:pt idx="2">
                  <c:v>High School Graduate</c:v>
                </c:pt>
                <c:pt idx="3">
                  <c:v>Technical/Trade School</c:v>
                </c:pt>
                <c:pt idx="4">
                  <c:v>Some College</c:v>
                </c:pt>
                <c:pt idx="5">
                  <c:v>College Graduate</c:v>
                </c:pt>
                <c:pt idx="6">
                  <c:v>Some Graduate School</c:v>
                </c:pt>
                <c:pt idx="7">
                  <c:v>Graduate Degree</c:v>
                </c:pt>
              </c:strCache>
            </c:strRef>
          </c:cat>
          <c:val>
            <c:numRef>
              <c:f>'Question 14'!$C$4:$C$11</c:f>
              <c:numCache>
                <c:formatCode>0.0%</c:formatCode>
                <c:ptCount val="8"/>
                <c:pt idx="0">
                  <c:v>0</c:v>
                </c:pt>
                <c:pt idx="1">
                  <c:v>3.0000000000000157E-3</c:v>
                </c:pt>
                <c:pt idx="2">
                  <c:v>3.1000000000000132E-2</c:v>
                </c:pt>
                <c:pt idx="3">
                  <c:v>2.300000000000001E-2</c:v>
                </c:pt>
                <c:pt idx="4">
                  <c:v>0.14300000000000004</c:v>
                </c:pt>
                <c:pt idx="5">
                  <c:v>0.25700000000000001</c:v>
                </c:pt>
                <c:pt idx="6">
                  <c:v>0.10099999999999998</c:v>
                </c:pt>
                <c:pt idx="7">
                  <c:v>0.44200000000000084</c:v>
                </c:pt>
              </c:numCache>
            </c:numRef>
          </c:val>
        </c:ser>
        <c:gapWidth val="100"/>
        <c:axId val="74348800"/>
        <c:axId val="74347264"/>
      </c:barChart>
      <c:valAx>
        <c:axId val="74347264"/>
        <c:scaling>
          <c:orientation val="minMax"/>
        </c:scaling>
        <c:axPos val="l"/>
        <c:majorGridlines/>
        <c:numFmt formatCode="0.0%" sourceLinked="1"/>
        <c:tickLblPos val="nextTo"/>
        <c:crossAx val="74348800"/>
        <c:crosses val="autoZero"/>
        <c:crossBetween val="between"/>
      </c:valAx>
      <c:catAx>
        <c:axId val="74348800"/>
        <c:scaling>
          <c:orientation val="minMax"/>
        </c:scaling>
        <c:axPos val="b"/>
        <c:tickLblPos val="nextTo"/>
        <c:crossAx val="74347264"/>
        <c:crosses val="autoZero"/>
        <c:auto val="1"/>
        <c:lblAlgn val="ctr"/>
        <c:lblOffset val="100"/>
      </c:catAx>
      <c:spPr>
        <a:solidFill>
          <a:srgbClr val="EEEEEE"/>
        </a:solidFill>
        <a:ln w="25400">
          <a:noFill/>
        </a:ln>
      </c:spPr>
    </c:plotArea>
    <c:legend>
      <c:legendPos val="r"/>
      <c:layout>
        <c:manualLayout>
          <c:xMode val="edge"/>
          <c:yMode val="edge"/>
          <c:x val="0.64982574343155852"/>
          <c:y val="0.22440128317293789"/>
          <c:w val="0.25939577865266888"/>
          <c:h val="0.51155534969893457"/>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Microsoft Sans Serif"/>
              <a:ea typeface="Microsoft Sans Serif"/>
              <a:cs typeface="Microsoft Sans Serif"/>
            </a:defRPr>
          </a:pPr>
          <a:endParaRPr lang="en-US"/>
        </a:p>
      </c:txPr>
    </c:legend>
    <c:plotVisOnly val="1"/>
    <c:dispBlanksAs val="zero"/>
  </c:chart>
  <c:spPr>
    <a:solidFill>
      <a:srgbClr val="EEEEEE"/>
    </a:solidFill>
    <a:ln w="3175">
      <a:solidFill>
        <a:srgbClr val="000000"/>
      </a:solidFill>
      <a:prstDash val="solid"/>
    </a:ln>
  </c:spPr>
  <c:txPr>
    <a:bodyPr/>
    <a:lstStyle/>
    <a:p>
      <a:pPr>
        <a:defRPr sz="1000" b="0" i="0" u="none" strike="noStrike" baseline="0">
          <a:solidFill>
            <a:srgbClr val="000000"/>
          </a:solidFill>
          <a:latin typeface="Microsoft Sans Serif"/>
          <a:ea typeface="Microsoft Sans Serif"/>
          <a:cs typeface="Microsoft Sans Serif"/>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000" b="1" i="0" u="none" strike="noStrike" baseline="0">
                <a:solidFill>
                  <a:srgbClr val="000000"/>
                </a:solidFill>
                <a:latin typeface="Microsoft Sans Serif"/>
                <a:ea typeface="Microsoft Sans Serif"/>
                <a:cs typeface="Microsoft Sans Serif"/>
              </a:defRPr>
            </a:pPr>
            <a:r>
              <a:rPr lang="en-US" sz="1600" dirty="0"/>
              <a:t>To what extent do you believe you will be/are prepared to provide for your physical and/or financial needs in your retirement years? </a:t>
            </a:r>
          </a:p>
        </c:rich>
      </c:tx>
      <c:layout>
        <c:manualLayout>
          <c:xMode val="edge"/>
          <c:yMode val="edge"/>
          <c:x val="0.15277803680087187"/>
          <c:y val="3.5294168333766571E-2"/>
        </c:manualLayout>
      </c:layout>
      <c:spPr>
        <a:noFill/>
        <a:ln w="25400">
          <a:noFill/>
        </a:ln>
      </c:spPr>
    </c:title>
    <c:plotArea>
      <c:layout>
        <c:manualLayout>
          <c:layoutTarget val="inner"/>
          <c:xMode val="edge"/>
          <c:yMode val="edge"/>
          <c:x val="0.18923643194653475"/>
          <c:y val="0.29411806944805674"/>
          <c:w val="0.3663200655111809"/>
          <c:h val="0.62058912653539866"/>
        </c:manualLayout>
      </c:layout>
      <c:pieChart>
        <c:varyColors val="1"/>
        <c:ser>
          <c:idx val="0"/>
          <c:order val="0"/>
          <c:spPr>
            <a:solidFill>
              <a:srgbClr val="9999FF"/>
            </a:solidFill>
            <a:ln w="12700">
              <a:solidFill>
                <a:srgbClr val="000000"/>
              </a:solidFill>
              <a:prstDash val="solid"/>
            </a:ln>
          </c:spPr>
          <c:dPt>
            <c:idx val="1"/>
            <c:spPr>
              <a:solidFill>
                <a:srgbClr val="993366"/>
              </a:solidFill>
              <a:ln w="12700">
                <a:solidFill>
                  <a:srgbClr val="000000"/>
                </a:solidFill>
                <a:prstDash val="solid"/>
              </a:ln>
            </c:spPr>
          </c:dPt>
          <c:dPt>
            <c:idx val="2"/>
            <c:spPr>
              <a:solidFill>
                <a:srgbClr val="FFFFCC"/>
              </a:solidFill>
              <a:ln w="12700">
                <a:solidFill>
                  <a:srgbClr val="000000"/>
                </a:solidFill>
                <a:prstDash val="solid"/>
              </a:ln>
            </c:spPr>
          </c:dPt>
          <c:dPt>
            <c:idx val="3"/>
            <c:spPr>
              <a:solidFill>
                <a:srgbClr val="CCFFFF"/>
              </a:solidFill>
              <a:ln w="12700">
                <a:solidFill>
                  <a:srgbClr val="000000"/>
                </a:solidFill>
                <a:prstDash val="solid"/>
              </a:ln>
            </c:spPr>
          </c:dPt>
          <c:dPt>
            <c:idx val="4"/>
            <c:spPr>
              <a:solidFill>
                <a:srgbClr val="660066"/>
              </a:solidFill>
              <a:ln w="12700">
                <a:solidFill>
                  <a:srgbClr val="000000"/>
                </a:solidFill>
                <a:prstDash val="solid"/>
              </a:ln>
            </c:spPr>
          </c:dPt>
          <c:cat>
            <c:strRef>
              <c:f>'Question 19'!$A$4:$A$8</c:f>
              <c:strCache>
                <c:ptCount val="5"/>
                <c:pt idx="0">
                  <c:v>Very prepared</c:v>
                </c:pt>
                <c:pt idx="1">
                  <c:v>Prepared</c:v>
                </c:pt>
                <c:pt idx="2">
                  <c:v>Somewhat Prepared</c:v>
                </c:pt>
                <c:pt idx="3">
                  <c:v>Unprepared</c:v>
                </c:pt>
                <c:pt idx="4">
                  <c:v>Unsure</c:v>
                </c:pt>
              </c:strCache>
            </c:strRef>
          </c:cat>
          <c:val>
            <c:numRef>
              <c:f>'Question 19'!$C$4:$C$8</c:f>
              <c:numCache>
                <c:formatCode>0.0%</c:formatCode>
                <c:ptCount val="5"/>
                <c:pt idx="0">
                  <c:v>8.0000000000000043E-2</c:v>
                </c:pt>
                <c:pt idx="1">
                  <c:v>0.26700000000000002</c:v>
                </c:pt>
                <c:pt idx="2">
                  <c:v>0.442</c:v>
                </c:pt>
                <c:pt idx="3">
                  <c:v>0.18500000000000041</c:v>
                </c:pt>
                <c:pt idx="4">
                  <c:v>2.7000000000000145E-2</c:v>
                </c:pt>
              </c:numCache>
            </c:numRef>
          </c:val>
        </c:ser>
        <c:firstSliceAng val="0"/>
      </c:pieChart>
      <c:spPr>
        <a:solidFill>
          <a:srgbClr val="EEEEEE"/>
        </a:solidFill>
        <a:ln w="25400">
          <a:noFill/>
        </a:ln>
      </c:spPr>
    </c:plotArea>
    <c:legend>
      <c:legendPos val="r"/>
      <c:layout>
        <c:manualLayout>
          <c:xMode val="edge"/>
          <c:yMode val="edge"/>
          <c:x val="0.64155220180810735"/>
          <c:y val="0.37393621052023052"/>
          <c:w val="0.24826430980141681"/>
          <c:h val="0.31176515361493801"/>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Microsoft Sans Serif"/>
              <a:ea typeface="Microsoft Sans Serif"/>
              <a:cs typeface="Microsoft Sans Serif"/>
            </a:defRPr>
          </a:pPr>
          <a:endParaRPr lang="en-US"/>
        </a:p>
      </c:txPr>
    </c:legend>
    <c:plotVisOnly val="1"/>
    <c:dispBlanksAs val="zero"/>
  </c:chart>
  <c:spPr>
    <a:solidFill>
      <a:srgbClr val="EEEEEE"/>
    </a:solidFill>
    <a:ln w="3175">
      <a:solidFill>
        <a:srgbClr val="000000"/>
      </a:solidFill>
      <a:prstDash val="solid"/>
    </a:ln>
  </c:spPr>
  <c:txPr>
    <a:bodyPr/>
    <a:lstStyle/>
    <a:p>
      <a:pPr>
        <a:defRPr sz="1000" b="0" i="0" u="none" strike="noStrike" baseline="0">
          <a:solidFill>
            <a:srgbClr val="000000"/>
          </a:solidFill>
          <a:latin typeface="Microsoft Sans Serif"/>
          <a:ea typeface="Microsoft Sans Serif"/>
          <a:cs typeface="Microsoft Sans Serif"/>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000" b="1" i="0" u="none" strike="noStrike" baseline="0">
                <a:solidFill>
                  <a:srgbClr val="333333"/>
                </a:solidFill>
                <a:latin typeface="Microsoft Sans Serif"/>
                <a:ea typeface="Microsoft Sans Serif"/>
                <a:cs typeface="Microsoft Sans Serif"/>
              </a:defRPr>
            </a:pPr>
            <a:r>
              <a:rPr lang="en-US" sz="1600" dirty="0"/>
              <a:t>If you need help caring for yourself when you are over 65, where do you plan to live</a:t>
            </a:r>
            <a:r>
              <a:rPr lang="en-US" dirty="0"/>
              <a:t>?</a:t>
            </a:r>
          </a:p>
        </c:rich>
      </c:tx>
      <c:layout>
        <c:manualLayout>
          <c:xMode val="edge"/>
          <c:yMode val="edge"/>
          <c:x val="0.11805573782443861"/>
          <c:y val="3.5294117647058851E-2"/>
        </c:manualLayout>
      </c:layout>
      <c:spPr>
        <a:noFill/>
        <a:ln w="25400">
          <a:noFill/>
        </a:ln>
      </c:spPr>
    </c:title>
    <c:plotArea>
      <c:layout>
        <c:manualLayout>
          <c:layoutTarget val="inner"/>
          <c:xMode val="edge"/>
          <c:yMode val="edge"/>
          <c:x val="0.13194466814620717"/>
          <c:y val="0.24705917833636654"/>
          <c:w val="0.39236177632951136"/>
          <c:h val="0.66470683695260591"/>
        </c:manualLayout>
      </c:layout>
      <c:pieChart>
        <c:varyColors val="1"/>
        <c:ser>
          <c:idx val="0"/>
          <c:order val="0"/>
          <c:spPr>
            <a:solidFill>
              <a:srgbClr val="9999FF"/>
            </a:solidFill>
            <a:ln w="12700">
              <a:solidFill>
                <a:srgbClr val="333333"/>
              </a:solidFill>
              <a:prstDash val="solid"/>
            </a:ln>
          </c:spPr>
          <c:dPt>
            <c:idx val="1"/>
            <c:spPr>
              <a:solidFill>
                <a:srgbClr val="993366"/>
              </a:solidFill>
              <a:ln w="12700">
                <a:solidFill>
                  <a:srgbClr val="333333"/>
                </a:solidFill>
                <a:prstDash val="solid"/>
              </a:ln>
            </c:spPr>
          </c:dPt>
          <c:dPt>
            <c:idx val="2"/>
            <c:spPr>
              <a:solidFill>
                <a:srgbClr val="FFFFCC"/>
              </a:solidFill>
              <a:ln w="12700">
                <a:solidFill>
                  <a:srgbClr val="333333"/>
                </a:solidFill>
                <a:prstDash val="solid"/>
              </a:ln>
            </c:spPr>
          </c:dPt>
          <c:dPt>
            <c:idx val="3"/>
            <c:spPr>
              <a:solidFill>
                <a:srgbClr val="CCFFFF"/>
              </a:solidFill>
              <a:ln w="12700">
                <a:solidFill>
                  <a:srgbClr val="333333"/>
                </a:solidFill>
                <a:prstDash val="solid"/>
              </a:ln>
            </c:spPr>
          </c:dPt>
          <c:dPt>
            <c:idx val="4"/>
            <c:spPr>
              <a:solidFill>
                <a:srgbClr val="660066"/>
              </a:solidFill>
              <a:ln w="12700">
                <a:solidFill>
                  <a:srgbClr val="333333"/>
                </a:solidFill>
                <a:prstDash val="solid"/>
              </a:ln>
            </c:spPr>
          </c:dPt>
          <c:cat>
            <c:strRef>
              <c:f>'Question 40'!$A$4:$A$8</c:f>
              <c:strCache>
                <c:ptCount val="5"/>
                <c:pt idx="0">
                  <c:v>My own house/apartment/condominium</c:v>
                </c:pt>
                <c:pt idx="1">
                  <c:v>Nursing home/Assisted living facility</c:v>
                </c:pt>
                <c:pt idx="2">
                  <c:v>With family members in their house/apartment/condominium</c:v>
                </c:pt>
                <c:pt idx="3">
                  <c:v>I have no plan for where I will live</c:v>
                </c:pt>
                <c:pt idx="4">
                  <c:v>Other (please specify)</c:v>
                </c:pt>
              </c:strCache>
            </c:strRef>
          </c:cat>
          <c:val>
            <c:numRef>
              <c:f>'Question 40'!$C$4:$C$8</c:f>
              <c:numCache>
                <c:formatCode>0.0%</c:formatCode>
                <c:ptCount val="5"/>
                <c:pt idx="0">
                  <c:v>0.60900000000000065</c:v>
                </c:pt>
                <c:pt idx="1">
                  <c:v>7.6999999999999999E-2</c:v>
                </c:pt>
                <c:pt idx="2">
                  <c:v>6.3E-2</c:v>
                </c:pt>
                <c:pt idx="3">
                  <c:v>0.20300000000000001</c:v>
                </c:pt>
                <c:pt idx="4">
                  <c:v>4.8000000000000001E-2</c:v>
                </c:pt>
              </c:numCache>
            </c:numRef>
          </c:val>
        </c:ser>
        <c:firstSliceAng val="0"/>
      </c:pieChart>
      <c:spPr>
        <a:solidFill>
          <a:srgbClr val="EEEEEE"/>
        </a:solidFill>
        <a:ln w="25400">
          <a:noFill/>
        </a:ln>
      </c:spPr>
    </c:plotArea>
    <c:legend>
      <c:legendPos val="r"/>
      <c:layout>
        <c:manualLayout>
          <c:xMode val="edge"/>
          <c:yMode val="edge"/>
          <c:x val="0.64083868980663128"/>
          <c:y val="0.23039207550474761"/>
          <c:w val="0.28575030799721551"/>
          <c:h val="0.70128407402480364"/>
        </c:manualLayout>
      </c:layout>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en-US"/>
        </a:p>
      </c:txPr>
    </c:legend>
    <c:plotVisOnly val="1"/>
    <c:dispBlanksAs val="zero"/>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000" b="1" i="0" u="none" strike="noStrike" baseline="0">
                <a:solidFill>
                  <a:srgbClr val="333333"/>
                </a:solidFill>
                <a:latin typeface="Microsoft Sans Serif"/>
                <a:ea typeface="Microsoft Sans Serif"/>
                <a:cs typeface="Microsoft Sans Serif"/>
              </a:defRPr>
            </a:pPr>
            <a:r>
              <a:rPr lang="en-US" sz="1600" dirty="0"/>
              <a:t>How confident are you that the federal government will support your needs as you age</a:t>
            </a:r>
            <a:r>
              <a:rPr lang="en-US" dirty="0"/>
              <a:t>?</a:t>
            </a:r>
          </a:p>
        </c:rich>
      </c:tx>
      <c:layout>
        <c:manualLayout>
          <c:xMode val="edge"/>
          <c:yMode val="edge"/>
          <c:x val="0.12673629337999481"/>
          <c:y val="3.5294117647058851E-2"/>
        </c:manualLayout>
      </c:layout>
      <c:spPr>
        <a:noFill/>
        <a:ln w="25400">
          <a:noFill/>
        </a:ln>
      </c:spPr>
    </c:title>
    <c:plotArea>
      <c:layout>
        <c:manualLayout>
          <c:layoutTarget val="inner"/>
          <c:xMode val="edge"/>
          <c:yMode val="edge"/>
          <c:x val="0.17881974761920141"/>
          <c:y val="0.24705917833636659"/>
          <c:w val="0.39236177632951158"/>
          <c:h val="0.66470683695260613"/>
        </c:manualLayout>
      </c:layout>
      <c:pieChart>
        <c:varyColors val="1"/>
        <c:ser>
          <c:idx val="0"/>
          <c:order val="0"/>
          <c:spPr>
            <a:solidFill>
              <a:srgbClr val="9999FF"/>
            </a:solidFill>
            <a:ln w="12700">
              <a:solidFill>
                <a:srgbClr val="333333"/>
              </a:solidFill>
              <a:prstDash val="solid"/>
            </a:ln>
          </c:spPr>
          <c:dPt>
            <c:idx val="1"/>
            <c:spPr>
              <a:solidFill>
                <a:srgbClr val="993366"/>
              </a:solidFill>
              <a:ln w="12700">
                <a:solidFill>
                  <a:srgbClr val="333333"/>
                </a:solidFill>
                <a:prstDash val="solid"/>
              </a:ln>
            </c:spPr>
          </c:dPt>
          <c:dPt>
            <c:idx val="2"/>
            <c:spPr>
              <a:solidFill>
                <a:srgbClr val="FFFFCC"/>
              </a:solidFill>
              <a:ln w="12700">
                <a:solidFill>
                  <a:srgbClr val="333333"/>
                </a:solidFill>
                <a:prstDash val="solid"/>
              </a:ln>
            </c:spPr>
          </c:dPt>
          <c:dPt>
            <c:idx val="3"/>
            <c:spPr>
              <a:solidFill>
                <a:srgbClr val="CCFFFF"/>
              </a:solidFill>
              <a:ln w="12700">
                <a:solidFill>
                  <a:srgbClr val="333333"/>
                </a:solidFill>
                <a:prstDash val="solid"/>
              </a:ln>
            </c:spPr>
          </c:dPt>
          <c:cat>
            <c:strRef>
              <c:f>'Question 46'!$A$4:$A$7</c:f>
              <c:strCache>
                <c:ptCount val="4"/>
                <c:pt idx="0">
                  <c:v>Very confident</c:v>
                </c:pt>
                <c:pt idx="1">
                  <c:v>Confident</c:v>
                </c:pt>
                <c:pt idx="2">
                  <c:v>Somewhat confident</c:v>
                </c:pt>
                <c:pt idx="3">
                  <c:v>Not confident at all</c:v>
                </c:pt>
              </c:strCache>
            </c:strRef>
          </c:cat>
          <c:val>
            <c:numRef>
              <c:f>'Question 46'!$C$4:$C$7</c:f>
              <c:numCache>
                <c:formatCode>0.0%</c:formatCode>
                <c:ptCount val="4"/>
                <c:pt idx="0">
                  <c:v>3.0000000000000083E-3</c:v>
                </c:pt>
                <c:pt idx="1">
                  <c:v>2.2000000000000016E-2</c:v>
                </c:pt>
                <c:pt idx="2">
                  <c:v>0.31700000000000111</c:v>
                </c:pt>
                <c:pt idx="3">
                  <c:v>0.65700000000000258</c:v>
                </c:pt>
              </c:numCache>
            </c:numRef>
          </c:val>
        </c:ser>
        <c:firstSliceAng val="0"/>
      </c:pieChart>
      <c:spPr>
        <a:solidFill>
          <a:srgbClr val="EEEEEE"/>
        </a:solidFill>
        <a:ln w="25400">
          <a:noFill/>
        </a:ln>
      </c:spPr>
    </c:plotArea>
    <c:legend>
      <c:legendPos val="r"/>
      <c:layout>
        <c:manualLayout>
          <c:xMode val="edge"/>
          <c:yMode val="edge"/>
          <c:x val="0.66642848523244935"/>
          <c:y val="0.41747684971677851"/>
          <c:w val="0.24305592009332191"/>
          <c:h val="0.25000030878493135"/>
        </c:manualLayout>
      </c:layout>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en-US"/>
        </a:p>
      </c:txPr>
    </c:legend>
    <c:plotVisOnly val="1"/>
    <c:dispBlanksAs val="zero"/>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09C5584-F22D-45AD-B142-E6A073DF3304}" type="datetimeFigureOut">
              <a:rPr lang="en-US" smtClean="0"/>
              <a:pPr/>
              <a:t>10/25/2011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3B668A-2431-43B0-9B98-BD076F31A807}"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885804-CDD1-4AA5-8203-5D10146F9F7A}" type="datetimeFigureOut">
              <a:rPr lang="en-US" smtClean="0"/>
              <a:pPr/>
              <a:t>10/25/2011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2E9A10-14B1-402E-98A8-5BF7A25A1DE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Left out some categories – don’t add to 100%</a:t>
            </a:r>
            <a:endParaRPr lang="en-US" dirty="0"/>
          </a:p>
        </p:txBody>
      </p:sp>
      <p:sp>
        <p:nvSpPr>
          <p:cNvPr id="4" name="Slide Number Placeholder 3"/>
          <p:cNvSpPr>
            <a:spLocks noGrp="1"/>
          </p:cNvSpPr>
          <p:nvPr>
            <p:ph type="sldNum" sz="quarter" idx="10"/>
          </p:nvPr>
        </p:nvSpPr>
        <p:spPr/>
        <p:txBody>
          <a:bodyPr/>
          <a:lstStyle/>
          <a:p>
            <a:fld id="{FA2E9A10-14B1-402E-98A8-5BF7A25A1DEF}" type="slidenum">
              <a:rPr lang="en-US" smtClean="0"/>
              <a:pPr/>
              <a:t>15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Left out some categories – don’t add to 100%</a:t>
            </a:r>
            <a:endParaRPr lang="en-US" dirty="0"/>
          </a:p>
        </p:txBody>
      </p:sp>
      <p:sp>
        <p:nvSpPr>
          <p:cNvPr id="4" name="Slide Number Placeholder 3"/>
          <p:cNvSpPr>
            <a:spLocks noGrp="1"/>
          </p:cNvSpPr>
          <p:nvPr>
            <p:ph type="sldNum" sz="quarter" idx="10"/>
          </p:nvPr>
        </p:nvSpPr>
        <p:spPr/>
        <p:txBody>
          <a:bodyPr/>
          <a:lstStyle/>
          <a:p>
            <a:fld id="{FA2E9A10-14B1-402E-98A8-5BF7A25A1DEF}" type="slidenum">
              <a:rPr lang="en-US" smtClean="0"/>
              <a:pPr/>
              <a:t>16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A2E9A10-14B1-402E-98A8-5BF7A25A1DEF}"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655008C-672B-46AE-A732-24DFC0576CB1}" type="datetimeFigureOut">
              <a:rPr lang="en-US" smtClean="0"/>
              <a:pPr/>
              <a:t>10/25/2011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2A73732-BAF4-47C9-AA11-2E457EEEE1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655008C-672B-46AE-A732-24DFC0576CB1}" type="datetimeFigureOut">
              <a:rPr lang="en-US" smtClean="0"/>
              <a:pPr/>
              <a:t>10/25/2011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2A73732-BAF4-47C9-AA11-2E457EEEE1F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655008C-672B-46AE-A732-24DFC0576CB1}" type="datetimeFigureOut">
              <a:rPr lang="en-US" smtClean="0"/>
              <a:pPr/>
              <a:t>10/25/2011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2A73732-BAF4-47C9-AA11-2E457EEEE1F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655008C-672B-46AE-A732-24DFC0576CB1}" type="datetimeFigureOut">
              <a:rPr lang="en-US" smtClean="0"/>
              <a:pPr/>
              <a:t>10/25/2011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2A73732-BAF4-47C9-AA11-2E457EEEE1F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655008C-672B-46AE-A732-24DFC0576CB1}" type="datetimeFigureOut">
              <a:rPr lang="en-US" smtClean="0"/>
              <a:pPr/>
              <a:t>10/25/2011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2A73732-BAF4-47C9-AA11-2E457EEEE1F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655008C-672B-46AE-A732-24DFC0576CB1}" type="datetimeFigureOut">
              <a:rPr lang="en-US" smtClean="0"/>
              <a:pPr/>
              <a:t>10/25/2011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2A73732-BAF4-47C9-AA11-2E457EEEE1F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655008C-672B-46AE-A732-24DFC0576CB1}" type="datetimeFigureOut">
              <a:rPr lang="en-US" smtClean="0"/>
              <a:pPr/>
              <a:t>10/25/2011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2A73732-BAF4-47C9-AA11-2E457EEEE1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655008C-672B-46AE-A732-24DFC0576CB1}" type="datetimeFigureOut">
              <a:rPr lang="en-US" smtClean="0"/>
              <a:pPr/>
              <a:t>10/25/2011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2A73732-BAF4-47C9-AA11-2E457EEEE1F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655008C-672B-46AE-A732-24DFC0576CB1}" type="datetimeFigureOut">
              <a:rPr lang="en-US" smtClean="0"/>
              <a:pPr/>
              <a:t>10/25/2011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2A73732-BAF4-47C9-AA11-2E457EEEE1F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655008C-672B-46AE-A732-24DFC0576CB1}" type="datetimeFigureOut">
              <a:rPr lang="en-US" smtClean="0"/>
              <a:pPr/>
              <a:t>10/25/2011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2A73732-BAF4-47C9-AA11-2E457EEEE1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655008C-672B-46AE-A732-24DFC0576CB1}" type="datetimeFigureOut">
              <a:rPr lang="en-US" smtClean="0"/>
              <a:pPr/>
              <a:t>10/25/2011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2A73732-BAF4-47C9-AA11-2E457EEEE1F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E956672F-7AED-4351-9EEA-084D95A1C64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655008C-672B-46AE-A732-24DFC0576CB1}" type="datetimeFigureOut">
              <a:rPr lang="en-US" smtClean="0"/>
              <a:pPr/>
              <a:t>10/25/2011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2A73732-BAF4-47C9-AA11-2E457EEEE1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371600"/>
            <a:ext cx="7772400" cy="1470025"/>
          </a:xfrm>
        </p:spPr>
        <p:txBody>
          <a:bodyPr/>
          <a:lstStyle/>
          <a:p>
            <a:r>
              <a:rPr lang="en-US" dirty="0" smtClean="0"/>
              <a:t>Aging in America</a:t>
            </a:r>
            <a:endParaRPr lang="en-US" dirty="0"/>
          </a:p>
        </p:txBody>
      </p:sp>
      <p:sp>
        <p:nvSpPr>
          <p:cNvPr id="3" name="Subtitle 2"/>
          <p:cNvSpPr>
            <a:spLocks noGrp="1"/>
          </p:cNvSpPr>
          <p:nvPr>
            <p:ph type="subTitle" idx="1"/>
          </p:nvPr>
        </p:nvSpPr>
        <p:spPr>
          <a:xfrm>
            <a:off x="762000" y="3352800"/>
            <a:ext cx="7772400" cy="1199704"/>
          </a:xfrm>
        </p:spPr>
        <p:txBody>
          <a:bodyPr>
            <a:normAutofit/>
          </a:bodyPr>
          <a:lstStyle/>
          <a:p>
            <a:r>
              <a:rPr lang="en-US" sz="2800" dirty="0" smtClean="0">
                <a:solidFill>
                  <a:schemeClr val="tx1"/>
                </a:solidFill>
              </a:rPr>
              <a:t>Myra G. Schneider, PhD, MSW</a:t>
            </a:r>
          </a:p>
          <a:p>
            <a:r>
              <a:rPr lang="en-US" sz="2800" dirty="0" smtClean="0">
                <a:solidFill>
                  <a:schemeClr val="tx1"/>
                </a:solidFill>
              </a:rPr>
              <a:t>Natalie S. Burke</a:t>
            </a:r>
          </a:p>
          <a:p>
            <a:endParaRPr lang="en-US" sz="2800" dirty="0" smtClean="0">
              <a:solidFill>
                <a:schemeClr val="tx1"/>
              </a:solidFill>
            </a:endParaRPr>
          </a:p>
          <a:p>
            <a:endParaRPr lang="en-US" sz="2800" dirty="0" smtClean="0">
              <a:solidFill>
                <a:schemeClr val="tx1"/>
              </a:solidFill>
            </a:endParaRPr>
          </a:p>
          <a:p>
            <a:endParaRPr lang="en-US" sz="2800" dirty="0" smtClean="0">
              <a:solidFill>
                <a:schemeClr val="tx1"/>
              </a:solidFill>
            </a:endParaRPr>
          </a:p>
          <a:p>
            <a:endParaRPr lang="en-US" sz="2800" dirty="0">
              <a:solidFill>
                <a:schemeClr val="tx1"/>
              </a:solidFill>
            </a:endParaRPr>
          </a:p>
        </p:txBody>
      </p:sp>
      <p:sp>
        <p:nvSpPr>
          <p:cNvPr id="4" name="TextBox 3"/>
          <p:cNvSpPr txBox="1"/>
          <p:nvPr/>
        </p:nvSpPr>
        <p:spPr>
          <a:xfrm>
            <a:off x="990600" y="5562600"/>
            <a:ext cx="5867400" cy="1015663"/>
          </a:xfrm>
          <a:prstGeom prst="rect">
            <a:avLst/>
          </a:prstGeom>
          <a:noFill/>
        </p:spPr>
        <p:txBody>
          <a:bodyPr wrap="square" rtlCol="0">
            <a:spAutoFit/>
          </a:bodyPr>
          <a:lstStyle/>
          <a:p>
            <a:r>
              <a:rPr lang="en-US" sz="2000" dirty="0" smtClean="0"/>
              <a:t>CommonHealth ACTION/</a:t>
            </a:r>
          </a:p>
          <a:p>
            <a:r>
              <a:rPr lang="en-US" sz="2000" dirty="0" smtClean="0"/>
              <a:t>Institute for Public Health Innovation</a:t>
            </a:r>
          </a:p>
          <a:p>
            <a:r>
              <a:rPr lang="en-US" sz="2000" dirty="0" smtClean="0"/>
              <a:t>Washington, DC</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457200" y="277813"/>
            <a:ext cx="8229600" cy="788987"/>
          </a:xfrm>
        </p:spPr>
        <p:txBody>
          <a:bodyPr/>
          <a:lstStyle/>
          <a:p>
            <a:r>
              <a:rPr lang="en-US" sz="3200" b="1" dirty="0" smtClean="0"/>
              <a:t>Presenter </a:t>
            </a:r>
            <a:r>
              <a:rPr lang="en-US" sz="3200" b="1" dirty="0"/>
              <a:t>Disclosures</a:t>
            </a:r>
          </a:p>
        </p:txBody>
      </p:sp>
      <p:sp>
        <p:nvSpPr>
          <p:cNvPr id="6151" name="Rectangle 7"/>
          <p:cNvSpPr>
            <a:spLocks noGrp="1" noChangeArrowheads="1"/>
          </p:cNvSpPr>
          <p:nvPr>
            <p:ph type="body" sz="half" idx="2"/>
          </p:nvPr>
        </p:nvSpPr>
        <p:spPr>
          <a:xfrm>
            <a:off x="152400" y="2057400"/>
            <a:ext cx="8686800" cy="1143000"/>
          </a:xfrm>
        </p:spPr>
        <p:txBody>
          <a:bodyPr>
            <a:normAutofit lnSpcReduction="10000"/>
          </a:bodyPr>
          <a:lstStyle/>
          <a:p>
            <a:pPr marL="457200" indent="-457200">
              <a:spcBef>
                <a:spcPct val="0"/>
              </a:spcBef>
              <a:buNone/>
            </a:pPr>
            <a:r>
              <a:rPr lang="en-US" sz="2400" b="1" dirty="0" smtClean="0">
                <a:solidFill>
                  <a:srgbClr val="66CCFF"/>
                </a:solidFill>
                <a:latin typeface="Arial" charset="0"/>
              </a:rPr>
              <a:t>	</a:t>
            </a:r>
            <a:r>
              <a:rPr lang="en-US" sz="2400" b="1" dirty="0" smtClean="0">
                <a:latin typeface="Arial" charset="0"/>
              </a:rPr>
              <a:t>The </a:t>
            </a:r>
            <a:r>
              <a:rPr lang="en-US" sz="2400" b="1" dirty="0">
                <a:latin typeface="Arial" charset="0"/>
              </a:rPr>
              <a:t>following personal financial relationships with commercial interests relevant to this presentation existed during the past 12 months</a:t>
            </a:r>
            <a:r>
              <a:rPr lang="en-US" sz="2400" b="1" dirty="0" smtClean="0">
                <a:latin typeface="Arial" charset="0"/>
              </a:rPr>
              <a:t>:</a:t>
            </a:r>
          </a:p>
          <a:p>
            <a:pPr marL="457200" indent="-457200">
              <a:spcBef>
                <a:spcPct val="0"/>
              </a:spcBef>
              <a:buFont typeface="Wingdings" pitchFamily="2" charset="2"/>
              <a:buAutoNum type="arabicParenBoth"/>
            </a:pPr>
            <a:endParaRPr lang="en-US" sz="2400" dirty="0">
              <a:solidFill>
                <a:srgbClr val="66CCFF"/>
              </a:solidFill>
            </a:endParaRPr>
          </a:p>
        </p:txBody>
      </p:sp>
      <p:sp>
        <p:nvSpPr>
          <p:cNvPr id="6154" name="Text Box 10"/>
          <p:cNvSpPr txBox="1">
            <a:spLocks noChangeArrowheads="1"/>
          </p:cNvSpPr>
          <p:nvPr/>
        </p:nvSpPr>
        <p:spPr bwMode="auto">
          <a:xfrm>
            <a:off x="685800" y="1712913"/>
            <a:ext cx="7848600" cy="366712"/>
          </a:xfrm>
          <a:prstGeom prst="rect">
            <a:avLst/>
          </a:prstGeom>
          <a:noFill/>
          <a:ln w="9525">
            <a:noFill/>
            <a:miter lim="800000"/>
            <a:headEnd/>
            <a:tailEnd/>
          </a:ln>
          <a:effectLst/>
        </p:spPr>
        <p:txBody>
          <a:bodyPr>
            <a:spAutoFit/>
          </a:bodyPr>
          <a:lstStyle/>
          <a:p>
            <a:endParaRPr lang="en-US"/>
          </a:p>
        </p:txBody>
      </p:sp>
      <p:sp>
        <p:nvSpPr>
          <p:cNvPr id="6155" name="Text Box 11"/>
          <p:cNvSpPr txBox="1">
            <a:spLocks noChangeArrowheads="1"/>
          </p:cNvSpPr>
          <p:nvPr/>
        </p:nvSpPr>
        <p:spPr bwMode="auto">
          <a:xfrm>
            <a:off x="609600" y="1828800"/>
            <a:ext cx="7924800" cy="366712"/>
          </a:xfrm>
          <a:prstGeom prst="rect">
            <a:avLst/>
          </a:prstGeom>
          <a:noFill/>
          <a:ln w="9525">
            <a:noFill/>
            <a:miter lim="800000"/>
            <a:headEnd/>
            <a:tailEnd/>
          </a:ln>
          <a:effectLst/>
        </p:spPr>
        <p:txBody>
          <a:bodyPr>
            <a:spAutoFit/>
          </a:bodyPr>
          <a:lstStyle/>
          <a:p>
            <a:endParaRPr lang="en-US"/>
          </a:p>
        </p:txBody>
      </p:sp>
      <p:sp>
        <p:nvSpPr>
          <p:cNvPr id="6156" name="Text Box 12"/>
          <p:cNvSpPr txBox="1">
            <a:spLocks noChangeArrowheads="1"/>
          </p:cNvSpPr>
          <p:nvPr/>
        </p:nvSpPr>
        <p:spPr bwMode="auto">
          <a:xfrm>
            <a:off x="304800" y="1295400"/>
            <a:ext cx="7924800" cy="461665"/>
          </a:xfrm>
          <a:prstGeom prst="rect">
            <a:avLst/>
          </a:prstGeom>
          <a:noFill/>
          <a:ln w="9525">
            <a:noFill/>
            <a:miter lim="800000"/>
            <a:headEnd/>
            <a:tailEnd/>
          </a:ln>
          <a:effectLst/>
        </p:spPr>
        <p:txBody>
          <a:bodyPr>
            <a:spAutoFit/>
          </a:bodyPr>
          <a:lstStyle/>
          <a:p>
            <a:pPr algn="ctr"/>
            <a:r>
              <a:rPr lang="en-US" sz="2400" b="1" dirty="0" smtClean="0">
                <a:solidFill>
                  <a:schemeClr val="folHlink"/>
                </a:solidFill>
              </a:rPr>
              <a:t>        </a:t>
            </a:r>
            <a:r>
              <a:rPr lang="en-US" sz="2400" b="1" dirty="0" smtClean="0"/>
              <a:t>Myra G. Schneider, PhD, MSW</a:t>
            </a:r>
            <a:endParaRPr lang="en-US" sz="2400" dirty="0"/>
          </a:p>
        </p:txBody>
      </p:sp>
      <p:sp>
        <p:nvSpPr>
          <p:cNvPr id="6157" name="Text Box 13"/>
          <p:cNvSpPr txBox="1">
            <a:spLocks noChangeArrowheads="1"/>
          </p:cNvSpPr>
          <p:nvPr/>
        </p:nvSpPr>
        <p:spPr bwMode="auto">
          <a:xfrm>
            <a:off x="228600" y="3276600"/>
            <a:ext cx="8686800" cy="1015663"/>
          </a:xfrm>
          <a:prstGeom prst="rect">
            <a:avLst/>
          </a:prstGeom>
          <a:noFill/>
          <a:ln w="9525">
            <a:noFill/>
            <a:miter lim="800000"/>
            <a:headEnd/>
            <a:tailEnd/>
          </a:ln>
          <a:effectLst/>
        </p:spPr>
        <p:txBody>
          <a:bodyPr>
            <a:spAutoFit/>
          </a:bodyPr>
          <a:lstStyle/>
          <a:p>
            <a:pPr algn="ctr"/>
            <a:r>
              <a:rPr lang="en-US" sz="2400" dirty="0" smtClean="0"/>
              <a:t>“No relationships to disclose”</a:t>
            </a:r>
            <a:endParaRPr lang="en-US" sz="2400" dirty="0"/>
          </a:p>
          <a:p>
            <a:pPr algn="l"/>
            <a:endParaRPr lang="en-US" dirty="0">
              <a:solidFill>
                <a:schemeClr val="folHlink"/>
              </a:solidFill>
            </a:endParaRPr>
          </a:p>
          <a:p>
            <a:pPr algn="l"/>
            <a:endParaRPr lang="en-US" dirty="0">
              <a:solidFill>
                <a:schemeClr val="folHlink"/>
              </a:solidFill>
            </a:endParaRPr>
          </a:p>
        </p:txBody>
      </p:sp>
      <p:sp>
        <p:nvSpPr>
          <p:cNvPr id="6158" name="Text Box 14"/>
          <p:cNvSpPr txBox="1">
            <a:spLocks noChangeArrowheads="1"/>
          </p:cNvSpPr>
          <p:nvPr/>
        </p:nvSpPr>
        <p:spPr bwMode="auto">
          <a:xfrm>
            <a:off x="457200" y="3617913"/>
            <a:ext cx="8153400" cy="366712"/>
          </a:xfrm>
          <a:prstGeom prst="rect">
            <a:avLst/>
          </a:prstGeom>
          <a:noFill/>
          <a:ln w="9525">
            <a:noFill/>
            <a:miter lim="800000"/>
            <a:headEnd/>
            <a:tailEnd/>
          </a:ln>
          <a:effectLst/>
        </p:spPr>
        <p:txBody>
          <a:bodyPr>
            <a:spAutoFit/>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1800" b="1" dirty="0" smtClean="0"/>
              <a:t>Aging is not ‘lost youth’ but a new stage of opportunity and strength.    ˜Betty Friedan</a:t>
            </a:r>
          </a:p>
          <a:p>
            <a:pPr>
              <a:buNone/>
            </a:pPr>
            <a:endParaRPr lang="en-US" sz="1800" dirty="0" smtClean="0"/>
          </a:p>
          <a:p>
            <a:r>
              <a:rPr lang="en-US" sz="2000" dirty="0" smtClean="0"/>
              <a:t>Americans </a:t>
            </a:r>
            <a:r>
              <a:rPr lang="en-US" sz="2000" dirty="0"/>
              <a:t>are living longer </a:t>
            </a:r>
            <a:r>
              <a:rPr lang="en-US" sz="2000" dirty="0" smtClean="0"/>
              <a:t>than ever before  </a:t>
            </a:r>
          </a:p>
          <a:p>
            <a:endParaRPr lang="en-US" sz="2000" dirty="0" smtClean="0"/>
          </a:p>
          <a:p>
            <a:r>
              <a:rPr lang="en-US" sz="2000" dirty="0" smtClean="0"/>
              <a:t>Life expectancy </a:t>
            </a:r>
            <a:r>
              <a:rPr lang="en-US" sz="2000" dirty="0"/>
              <a:t>rose to a record 78.2 years in 2009, up from 78.0 years in </a:t>
            </a:r>
            <a:r>
              <a:rPr lang="en-US" sz="2000" dirty="0" smtClean="0"/>
              <a:t>2008 (CDC)</a:t>
            </a:r>
            <a:endParaRPr lang="en-US" sz="2000" b="1" dirty="0" smtClean="0"/>
          </a:p>
          <a:p>
            <a:endParaRPr lang="en-US" sz="2000" dirty="0" smtClean="0"/>
          </a:p>
          <a:p>
            <a:r>
              <a:rPr lang="en-US" sz="2000" dirty="0" smtClean="0"/>
              <a:t>By </a:t>
            </a:r>
            <a:r>
              <a:rPr lang="en-US" sz="2000" dirty="0"/>
              <a:t>2050, over 88.5 million Americans will be </a:t>
            </a:r>
            <a:r>
              <a:rPr lang="en-US" sz="2000" dirty="0" smtClean="0"/>
              <a:t>over 65</a:t>
            </a:r>
          </a:p>
          <a:p>
            <a:pPr>
              <a:buNone/>
            </a:pPr>
            <a:endParaRPr lang="en-US" sz="2000" dirty="0" smtClean="0"/>
          </a:p>
          <a:p>
            <a:r>
              <a:rPr lang="en-US" sz="2000" dirty="0" smtClean="0"/>
              <a:t>How </a:t>
            </a:r>
            <a:r>
              <a:rPr lang="en-US" sz="2000" dirty="0"/>
              <a:t>prepared are American communities for </a:t>
            </a:r>
            <a:r>
              <a:rPr lang="en-US" sz="2000" dirty="0" smtClean="0"/>
              <a:t>this historic </a:t>
            </a:r>
            <a:r>
              <a:rPr lang="en-US" sz="2000" dirty="0"/>
              <a:t>demographic shift</a:t>
            </a:r>
            <a:r>
              <a:rPr lang="en-US" sz="2000" dirty="0" smtClean="0"/>
              <a:t>?</a:t>
            </a:r>
          </a:p>
          <a:p>
            <a:pPr>
              <a:buNone/>
            </a:pPr>
            <a:endParaRPr lang="en-US" sz="2000" dirty="0" smtClean="0"/>
          </a:p>
        </p:txBody>
      </p:sp>
      <p:sp>
        <p:nvSpPr>
          <p:cNvPr id="2" name="Title 1"/>
          <p:cNvSpPr>
            <a:spLocks noGrp="1"/>
          </p:cNvSpPr>
          <p:nvPr>
            <p:ph type="title"/>
          </p:nvPr>
        </p:nvSpPr>
        <p:spPr/>
        <p:txBody>
          <a:bodyPr>
            <a:normAutofit/>
          </a:bodyPr>
          <a:lstStyle/>
          <a:p>
            <a:r>
              <a:rPr lang="en-US" sz="2400" dirty="0" smtClean="0"/>
              <a:t>Introduction</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t>Families have become more mobile - often unable to care for their aging family members</a:t>
            </a:r>
          </a:p>
          <a:p>
            <a:pPr>
              <a:buNone/>
            </a:pPr>
            <a:endParaRPr lang="en-US" sz="2000" dirty="0" smtClean="0"/>
          </a:p>
          <a:p>
            <a:r>
              <a:rPr lang="en-US" sz="2000" dirty="0" smtClean="0"/>
              <a:t>The challenge of geographic distance and the stress of care-giving can exact a heavy emotional, physical, and financial toll among those who provide care (44 million persons are informal caregivers)</a:t>
            </a:r>
          </a:p>
          <a:p>
            <a:pPr>
              <a:buNone/>
            </a:pPr>
            <a:r>
              <a:rPr lang="en-US" sz="2000" dirty="0" smtClean="0"/>
              <a:t> </a:t>
            </a:r>
          </a:p>
          <a:p>
            <a:r>
              <a:rPr lang="en-US" sz="2000" dirty="0" smtClean="0"/>
              <a:t>Older adults have few choices in assisted living situations that provide more options than just home or nursing home care</a:t>
            </a:r>
          </a:p>
          <a:p>
            <a:endParaRPr lang="en-US" sz="2000" dirty="0" smtClean="0"/>
          </a:p>
          <a:p>
            <a:r>
              <a:rPr lang="en-US" sz="2000" dirty="0" smtClean="0"/>
              <a:t>Older adults have shown a growing desire to age in place </a:t>
            </a:r>
          </a:p>
          <a:p>
            <a:pPr>
              <a:buNone/>
            </a:pPr>
            <a:endParaRPr lang="en-US" sz="1800" dirty="0" smtClean="0"/>
          </a:p>
          <a:p>
            <a:endParaRPr lang="en-US" sz="1800" dirty="0" smtClean="0"/>
          </a:p>
          <a:p>
            <a:pPr>
              <a:buNone/>
            </a:pPr>
            <a:endParaRPr lang="en-US" sz="1800" dirty="0" smtClean="0"/>
          </a:p>
        </p:txBody>
      </p:sp>
      <p:sp>
        <p:nvSpPr>
          <p:cNvPr id="2" name="Title 1"/>
          <p:cNvSpPr>
            <a:spLocks noGrp="1"/>
          </p:cNvSpPr>
          <p:nvPr>
            <p:ph type="title"/>
          </p:nvPr>
        </p:nvSpPr>
        <p:spPr/>
        <p:txBody>
          <a:bodyPr>
            <a:normAutofit/>
          </a:bodyPr>
          <a:lstStyle/>
          <a:p>
            <a:r>
              <a:rPr lang="en-US" sz="2400" dirty="0" smtClean="0"/>
              <a:t>Introduction</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525963"/>
          </a:xfrm>
        </p:spPr>
        <p:txBody>
          <a:bodyPr>
            <a:normAutofit fontScale="62500" lnSpcReduction="20000"/>
          </a:bodyPr>
          <a:lstStyle/>
          <a:p>
            <a:r>
              <a:rPr lang="en-US" sz="2900" dirty="0" smtClean="0"/>
              <a:t>Decreasing individual and familial wealth - widening gap between upper and lower income levels</a:t>
            </a:r>
          </a:p>
          <a:p>
            <a:pPr>
              <a:buNone/>
            </a:pPr>
            <a:endParaRPr lang="en-US" sz="2900" dirty="0" smtClean="0"/>
          </a:p>
          <a:p>
            <a:r>
              <a:rPr lang="en-US" sz="2900" dirty="0" smtClean="0"/>
              <a:t>Reductions in government resources will affect older people unequally</a:t>
            </a:r>
          </a:p>
          <a:p>
            <a:endParaRPr lang="en-US" sz="2900" dirty="0" smtClean="0"/>
          </a:p>
          <a:p>
            <a:r>
              <a:rPr lang="en-US" sz="2900" dirty="0" smtClean="0"/>
              <a:t>Issues of greatest concern: increasing rates of poverty and homelessness among the elderly, increasingly fragile Medicare system</a:t>
            </a:r>
          </a:p>
          <a:p>
            <a:pPr>
              <a:buNone/>
            </a:pPr>
            <a:endParaRPr lang="en-US" sz="2900" dirty="0" smtClean="0"/>
          </a:p>
          <a:p>
            <a:r>
              <a:rPr lang="en-US" sz="2900" dirty="0" smtClean="0"/>
              <a:t>Absence of comprehensive, national dialogue focused on systemic preparation for large numbers of seniors with limited economic means, expanding health needs, living alone, often at significant distances from their families</a:t>
            </a:r>
          </a:p>
          <a:p>
            <a:pPr>
              <a:buNone/>
            </a:pPr>
            <a:endParaRPr lang="en-US" sz="2900" dirty="0" smtClean="0"/>
          </a:p>
          <a:p>
            <a:r>
              <a:rPr lang="en-US" sz="2900" dirty="0" smtClean="0"/>
              <a:t>Public health efforts must be focused on addressing the social and economic determinants of risk associated with an older and less economically viable population</a:t>
            </a:r>
          </a:p>
          <a:p>
            <a:endParaRPr lang="en-US" sz="1800" dirty="0" smtClean="0"/>
          </a:p>
          <a:p>
            <a:pPr>
              <a:buNone/>
            </a:pPr>
            <a:endParaRPr lang="en-US" sz="1800" dirty="0"/>
          </a:p>
        </p:txBody>
      </p:sp>
      <p:sp>
        <p:nvSpPr>
          <p:cNvPr id="2" name="Title 1"/>
          <p:cNvSpPr>
            <a:spLocks noGrp="1"/>
          </p:cNvSpPr>
          <p:nvPr>
            <p:ph type="title"/>
          </p:nvPr>
        </p:nvSpPr>
        <p:spPr/>
        <p:txBody>
          <a:bodyPr>
            <a:normAutofit/>
          </a:bodyPr>
          <a:lstStyle/>
          <a:p>
            <a:r>
              <a:rPr lang="en-US" sz="2400" dirty="0" smtClean="0"/>
              <a:t>Introduction</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Autofit/>
          </a:bodyPr>
          <a:lstStyle/>
          <a:p>
            <a:r>
              <a:rPr lang="en-US" sz="1800" dirty="0" smtClean="0"/>
              <a:t>In </a:t>
            </a:r>
            <a:r>
              <a:rPr lang="en-US" sz="1800" b="1" dirty="0" smtClean="0"/>
              <a:t>2005</a:t>
            </a:r>
            <a:r>
              <a:rPr lang="en-US" sz="1800" dirty="0" smtClean="0"/>
              <a:t> CommonHealth ACTION (CHA) conducted a survey that </a:t>
            </a:r>
            <a:r>
              <a:rPr lang="en-US" sz="1800" dirty="0"/>
              <a:t>explored what Americans were thinking - and perhaps doing - to prepare </a:t>
            </a:r>
            <a:r>
              <a:rPr lang="en-US" sz="1800" dirty="0" smtClean="0"/>
              <a:t>for aging </a:t>
            </a:r>
            <a:r>
              <a:rPr lang="en-US" sz="1800" b="1" dirty="0" smtClean="0"/>
              <a:t>(N=404)</a:t>
            </a:r>
            <a:endParaRPr lang="en-US" sz="1800" dirty="0" smtClean="0"/>
          </a:p>
          <a:p>
            <a:pPr>
              <a:buNone/>
            </a:pPr>
            <a:endParaRPr lang="en-US" sz="1800" dirty="0" smtClean="0"/>
          </a:p>
          <a:p>
            <a:r>
              <a:rPr lang="en-US" sz="1800" dirty="0" smtClean="0"/>
              <a:t>In </a:t>
            </a:r>
            <a:r>
              <a:rPr lang="en-US" sz="1800" b="1" dirty="0"/>
              <a:t>2010</a:t>
            </a:r>
            <a:r>
              <a:rPr lang="en-US" sz="1800" dirty="0"/>
              <a:t>, </a:t>
            </a:r>
            <a:r>
              <a:rPr lang="en-US" sz="1800" dirty="0" smtClean="0"/>
              <a:t>CHA </a:t>
            </a:r>
            <a:r>
              <a:rPr lang="en-US" sz="1800" dirty="0"/>
              <a:t>launched an expanded </a:t>
            </a:r>
            <a:r>
              <a:rPr lang="en-US" sz="1800" dirty="0" smtClean="0"/>
              <a:t>survey (</a:t>
            </a:r>
            <a:r>
              <a:rPr lang="en-US" sz="1800" b="1" dirty="0" smtClean="0"/>
              <a:t>N=1,022</a:t>
            </a:r>
            <a:r>
              <a:rPr lang="en-US" sz="1800" dirty="0" smtClean="0"/>
              <a:t>)*</a:t>
            </a:r>
          </a:p>
          <a:p>
            <a:pPr>
              <a:buNone/>
            </a:pPr>
            <a:endParaRPr lang="en-US" sz="1800" dirty="0" smtClean="0"/>
          </a:p>
          <a:p>
            <a:r>
              <a:rPr lang="en-US" sz="1800" dirty="0" smtClean="0"/>
              <a:t>In </a:t>
            </a:r>
            <a:r>
              <a:rPr lang="en-US" sz="1800" b="1" dirty="0" smtClean="0"/>
              <a:t>2011</a:t>
            </a:r>
            <a:r>
              <a:rPr lang="en-US" sz="1800" dirty="0" smtClean="0"/>
              <a:t>, CHA launched a more extensive survey, including additional items on caretaking, preventive health care, and the effects of the economic downturn on health and retirement (</a:t>
            </a:r>
            <a:r>
              <a:rPr lang="en-US" sz="1800" b="1" dirty="0" smtClean="0"/>
              <a:t>N=2,103</a:t>
            </a:r>
            <a:r>
              <a:rPr lang="en-US" sz="1800" dirty="0" smtClean="0"/>
              <a:t>)</a:t>
            </a:r>
          </a:p>
          <a:p>
            <a:pPr>
              <a:buNone/>
            </a:pPr>
            <a:endParaRPr lang="en-US" sz="1800" dirty="0" smtClean="0"/>
          </a:p>
          <a:p>
            <a:r>
              <a:rPr lang="en-US" sz="1800" dirty="0" smtClean="0"/>
              <a:t>Findings will serve </a:t>
            </a:r>
            <a:r>
              <a:rPr lang="en-US" sz="1800" dirty="0"/>
              <a:t>as the basis for </a:t>
            </a:r>
            <a:r>
              <a:rPr lang="en-US" sz="1800" dirty="0" smtClean="0"/>
              <a:t>public policy debate, </a:t>
            </a:r>
            <a:r>
              <a:rPr lang="en-US" sz="1800" dirty="0"/>
              <a:t>increased advocacy </a:t>
            </a:r>
            <a:r>
              <a:rPr lang="en-US" sz="1800" dirty="0" smtClean="0"/>
              <a:t>efforts, increased public awareness regarding the need for aging preparedness, increased </a:t>
            </a:r>
            <a:r>
              <a:rPr lang="en-US" sz="1800" dirty="0"/>
              <a:t>individual, public, and private </a:t>
            </a:r>
            <a:r>
              <a:rPr lang="en-US" sz="1800" dirty="0" smtClean="0"/>
              <a:t>sector preparedness </a:t>
            </a:r>
            <a:r>
              <a:rPr lang="en-US" sz="1800" dirty="0"/>
              <a:t>for the growing needs of </a:t>
            </a:r>
            <a:r>
              <a:rPr lang="en-US" sz="1800" dirty="0" smtClean="0"/>
              <a:t>older Americans</a:t>
            </a:r>
          </a:p>
          <a:p>
            <a:pPr>
              <a:buNone/>
            </a:pPr>
            <a:endParaRPr lang="en-US" sz="1800" b="1" dirty="0" smtClean="0"/>
          </a:p>
          <a:p>
            <a:pPr>
              <a:buNone/>
            </a:pPr>
            <a:r>
              <a:rPr lang="en-US" sz="1800" b="1" dirty="0" smtClean="0"/>
              <a:t>*</a:t>
            </a:r>
            <a:r>
              <a:rPr lang="en-US" sz="1600" b="1" dirty="0" smtClean="0"/>
              <a:t>See  Aging Report at: </a:t>
            </a:r>
          </a:p>
          <a:p>
            <a:pPr>
              <a:buNone/>
            </a:pPr>
            <a:r>
              <a:rPr lang="en-US" sz="1600" b="1" dirty="0" smtClean="0"/>
              <a:t>http://www.commonhealthaction.org/2010AgingReport-CHA.pdf</a:t>
            </a:r>
          </a:p>
          <a:p>
            <a:endParaRPr lang="en-US" sz="1800" dirty="0" smtClean="0"/>
          </a:p>
          <a:p>
            <a:pPr>
              <a:buNone/>
            </a:pPr>
            <a:endParaRPr lang="en-US" sz="1600" dirty="0" smtClean="0"/>
          </a:p>
          <a:p>
            <a:pPr>
              <a:buNone/>
            </a:pPr>
            <a:endParaRPr lang="en-US" sz="1400" dirty="0" smtClean="0"/>
          </a:p>
          <a:p>
            <a:pPr>
              <a:buNone/>
            </a:pPr>
            <a:endParaRPr lang="en-US" sz="1400" dirty="0" smtClean="0"/>
          </a:p>
        </p:txBody>
      </p:sp>
      <p:sp>
        <p:nvSpPr>
          <p:cNvPr id="2" name="Title 1"/>
          <p:cNvSpPr>
            <a:spLocks noGrp="1"/>
          </p:cNvSpPr>
          <p:nvPr>
            <p:ph type="title"/>
          </p:nvPr>
        </p:nvSpPr>
        <p:spPr>
          <a:xfrm>
            <a:off x="457200" y="152400"/>
            <a:ext cx="8229600" cy="1143000"/>
          </a:xfrm>
        </p:spPr>
        <p:txBody>
          <a:bodyPr>
            <a:normAutofit/>
          </a:bodyPr>
          <a:lstStyle/>
          <a:p>
            <a:r>
              <a:rPr lang="en-US" sz="2400" dirty="0" smtClean="0"/>
              <a:t>Introduction</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19200"/>
            <a:ext cx="8229600" cy="4525963"/>
          </a:xfrm>
        </p:spPr>
        <p:txBody>
          <a:bodyPr>
            <a:noAutofit/>
          </a:bodyPr>
          <a:lstStyle/>
          <a:p>
            <a:pPr>
              <a:buNone/>
            </a:pPr>
            <a:r>
              <a:rPr lang="en-US" sz="1800" dirty="0" smtClean="0"/>
              <a:t>Forty one survey items included:</a:t>
            </a:r>
          </a:p>
          <a:p>
            <a:pPr>
              <a:buNone/>
            </a:pPr>
            <a:endParaRPr lang="en-US" sz="1800" dirty="0" smtClean="0"/>
          </a:p>
          <a:p>
            <a:r>
              <a:rPr lang="en-US" sz="1800" dirty="0" smtClean="0"/>
              <a:t>Availability of aging resources in respondents’ communities</a:t>
            </a:r>
          </a:p>
          <a:p>
            <a:r>
              <a:rPr lang="en-US" sz="1800" dirty="0" smtClean="0"/>
              <a:t>Reliance on social security</a:t>
            </a:r>
          </a:p>
          <a:p>
            <a:r>
              <a:rPr lang="en-US" sz="1800" dirty="0" smtClean="0"/>
              <a:t>Whom they would rely on for care (e.g., spouse, family member, friend, paid professional)</a:t>
            </a:r>
          </a:p>
          <a:p>
            <a:r>
              <a:rPr lang="en-US" sz="1800" dirty="0" smtClean="0"/>
              <a:t>Where they planned to live after age 65 (e.g., their own home with help, home of family member, nursing home)</a:t>
            </a:r>
          </a:p>
          <a:p>
            <a:r>
              <a:rPr lang="en-US" sz="1800" dirty="0" smtClean="0"/>
              <a:t>Preventive health maintenance (i.e., routine medical care, exercise, weight maintenance, eating choices); available community resources for maintaining their health; chronic disease self-management</a:t>
            </a:r>
          </a:p>
          <a:p>
            <a:r>
              <a:rPr lang="en-US" sz="1800" dirty="0" smtClean="0"/>
              <a:t>Overall confidence in American systems being equipped for the increasing age of the population (e.g., safety net components [Social Security, Medicare])</a:t>
            </a:r>
          </a:p>
          <a:p>
            <a:endParaRPr lang="en-US" sz="1800" dirty="0" smtClean="0"/>
          </a:p>
          <a:p>
            <a:r>
              <a:rPr lang="en-US" sz="1800" dirty="0" smtClean="0"/>
              <a:t>Qualitative questions embedded in quantitative items</a:t>
            </a:r>
          </a:p>
          <a:p>
            <a:pPr>
              <a:buNone/>
            </a:pPr>
            <a:endParaRPr lang="en-US" sz="1800" dirty="0" smtClean="0"/>
          </a:p>
          <a:p>
            <a:endParaRPr lang="en-US" sz="1600" dirty="0" smtClean="0"/>
          </a:p>
          <a:p>
            <a:pPr>
              <a:buNone/>
            </a:pPr>
            <a:endParaRPr lang="en-US" sz="1400" dirty="0" smtClean="0"/>
          </a:p>
        </p:txBody>
      </p:sp>
      <p:sp>
        <p:nvSpPr>
          <p:cNvPr id="2" name="Title 1"/>
          <p:cNvSpPr>
            <a:spLocks noGrp="1"/>
          </p:cNvSpPr>
          <p:nvPr>
            <p:ph type="title"/>
          </p:nvPr>
        </p:nvSpPr>
        <p:spPr>
          <a:xfrm>
            <a:off x="533400" y="152400"/>
            <a:ext cx="8229600" cy="1143000"/>
          </a:xfrm>
        </p:spPr>
        <p:txBody>
          <a:bodyPr>
            <a:normAutofit/>
          </a:bodyPr>
          <a:lstStyle/>
          <a:p>
            <a:r>
              <a:rPr lang="en-US" sz="2400" dirty="0" smtClean="0"/>
              <a:t>Survey Design </a:t>
            </a:r>
            <a:endParaRPr lang="en-US"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noAutofit/>
          </a:bodyPr>
          <a:lstStyle/>
          <a:p>
            <a:r>
              <a:rPr lang="en-US" sz="1600" dirty="0" smtClean="0"/>
              <a:t>To obtain a sense of their concern about the future related to aging, respondents rated their level of worry (i.e., very worried, worried, somewhat worried, not worried at all) about potential aging/retirement issues:</a:t>
            </a:r>
          </a:p>
          <a:p>
            <a:pPr>
              <a:buNone/>
            </a:pPr>
            <a:r>
              <a:rPr lang="en-US" sz="1600" dirty="0" smtClean="0"/>
              <a:t>     - Assisted living/nursing home needs</a:t>
            </a:r>
          </a:p>
          <a:p>
            <a:pPr lvl="1">
              <a:buNone/>
            </a:pPr>
            <a:r>
              <a:rPr lang="en-US" sz="1600" dirty="0" smtClean="0"/>
              <a:t> - Preparing meals</a:t>
            </a:r>
          </a:p>
          <a:p>
            <a:pPr lvl="1">
              <a:buNone/>
            </a:pPr>
            <a:r>
              <a:rPr lang="en-US" sz="1600" dirty="0" smtClean="0"/>
              <a:t> - Cost of food</a:t>
            </a:r>
          </a:p>
          <a:p>
            <a:pPr lvl="1">
              <a:buNone/>
            </a:pPr>
            <a:r>
              <a:rPr lang="en-US" sz="1600" dirty="0" smtClean="0"/>
              <a:t> - Being alone</a:t>
            </a:r>
          </a:p>
          <a:p>
            <a:pPr lvl="1">
              <a:buNone/>
            </a:pPr>
            <a:r>
              <a:rPr lang="en-US" sz="1600" dirty="0" smtClean="0"/>
              <a:t> - Getting sick</a:t>
            </a:r>
          </a:p>
          <a:p>
            <a:pPr lvl="1">
              <a:buNone/>
            </a:pPr>
            <a:r>
              <a:rPr lang="en-US" sz="1600" dirty="0" smtClean="0"/>
              <a:t>-  Health care costs</a:t>
            </a:r>
          </a:p>
          <a:p>
            <a:pPr lvl="1">
              <a:buNone/>
            </a:pPr>
            <a:r>
              <a:rPr lang="en-US" sz="1600" dirty="0" smtClean="0"/>
              <a:t>-  Home maintenance/repairs</a:t>
            </a:r>
          </a:p>
          <a:p>
            <a:pPr lvl="1">
              <a:buNone/>
            </a:pPr>
            <a:r>
              <a:rPr lang="en-US" sz="1600" dirty="0" smtClean="0"/>
              <a:t> - Finances</a:t>
            </a:r>
          </a:p>
          <a:p>
            <a:pPr lvl="1">
              <a:buNone/>
            </a:pPr>
            <a:r>
              <a:rPr lang="en-US" sz="1600" dirty="0" smtClean="0"/>
              <a:t>-  Not being useful to/valued by others</a:t>
            </a:r>
          </a:p>
          <a:p>
            <a:pPr lvl="1">
              <a:buNone/>
            </a:pPr>
            <a:r>
              <a:rPr lang="en-US" sz="1600" dirty="0" smtClean="0"/>
              <a:t>-  Prescription medication costs</a:t>
            </a:r>
          </a:p>
          <a:p>
            <a:pPr lvl="1">
              <a:buNone/>
            </a:pPr>
            <a:r>
              <a:rPr lang="en-US" sz="1600" dirty="0" smtClean="0"/>
              <a:t>-  Property tax increases</a:t>
            </a:r>
          </a:p>
          <a:p>
            <a:pPr lvl="1">
              <a:buNone/>
            </a:pPr>
            <a:r>
              <a:rPr lang="en-US" sz="1600" dirty="0" smtClean="0"/>
              <a:t>-  Providing care/care-giving for a spouse/partner</a:t>
            </a:r>
          </a:p>
          <a:p>
            <a:pPr lvl="1">
              <a:buNone/>
            </a:pPr>
            <a:r>
              <a:rPr lang="en-US" sz="1600" dirty="0" smtClean="0"/>
              <a:t>-  Reductions in Medicare coverage</a:t>
            </a:r>
          </a:p>
          <a:p>
            <a:pPr lvl="1">
              <a:buNone/>
            </a:pPr>
            <a:r>
              <a:rPr lang="en-US" sz="1600" dirty="0" smtClean="0"/>
              <a:t>-  Social Security</a:t>
            </a:r>
          </a:p>
          <a:p>
            <a:pPr lvl="1">
              <a:buNone/>
            </a:pPr>
            <a:r>
              <a:rPr lang="en-US" sz="1600" dirty="0" smtClean="0"/>
              <a:t>-  Transportation needs</a:t>
            </a:r>
          </a:p>
          <a:p>
            <a:endParaRPr lang="en-US" sz="1600" dirty="0"/>
          </a:p>
        </p:txBody>
      </p:sp>
      <p:sp>
        <p:nvSpPr>
          <p:cNvPr id="2" name="Title 1"/>
          <p:cNvSpPr>
            <a:spLocks noGrp="1"/>
          </p:cNvSpPr>
          <p:nvPr>
            <p:ph type="title"/>
          </p:nvPr>
        </p:nvSpPr>
        <p:spPr>
          <a:xfrm>
            <a:off x="457200" y="0"/>
            <a:ext cx="8229600" cy="1143000"/>
          </a:xfrm>
        </p:spPr>
        <p:txBody>
          <a:bodyPr>
            <a:normAutofit/>
          </a:bodyPr>
          <a:lstStyle/>
          <a:p>
            <a:r>
              <a:rPr lang="en-US" sz="2400" dirty="0" smtClean="0"/>
              <a:t>Survey Items</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1800" dirty="0" smtClean="0"/>
              <a:t>Five items explored respondents’ future retirement plans:</a:t>
            </a:r>
          </a:p>
          <a:p>
            <a:pPr>
              <a:buNone/>
            </a:pPr>
            <a:endParaRPr lang="en-US" sz="1800" dirty="0" smtClean="0"/>
          </a:p>
          <a:p>
            <a:r>
              <a:rPr lang="en-US" sz="1800" dirty="0" smtClean="0"/>
              <a:t>Whether they planned to retire</a:t>
            </a:r>
          </a:p>
          <a:p>
            <a:r>
              <a:rPr lang="en-US" sz="1800" dirty="0" smtClean="0"/>
              <a:t>At what age</a:t>
            </a:r>
          </a:p>
          <a:p>
            <a:r>
              <a:rPr lang="en-US" sz="1800" dirty="0" smtClean="0"/>
              <a:t>To what extent they would be prepared to provide for their personal needs in retirement (very prepared, prepared, somewhat prepared, unprepared)</a:t>
            </a:r>
          </a:p>
          <a:p>
            <a:r>
              <a:rPr lang="en-US" sz="1800" dirty="0" smtClean="0"/>
              <a:t>How they thought they would pay for long term care</a:t>
            </a:r>
          </a:p>
          <a:p>
            <a:r>
              <a:rPr lang="en-US" sz="1800" dirty="0" smtClean="0"/>
              <a:t>Whether they thought aging resources would be affordable in the future</a:t>
            </a:r>
          </a:p>
          <a:p>
            <a:endParaRPr lang="en-US" sz="1800" dirty="0"/>
          </a:p>
        </p:txBody>
      </p:sp>
      <p:sp>
        <p:nvSpPr>
          <p:cNvPr id="2" name="Title 1"/>
          <p:cNvSpPr>
            <a:spLocks noGrp="1"/>
          </p:cNvSpPr>
          <p:nvPr>
            <p:ph type="title"/>
          </p:nvPr>
        </p:nvSpPr>
        <p:spPr/>
        <p:txBody>
          <a:bodyPr>
            <a:normAutofit/>
          </a:bodyPr>
          <a:lstStyle/>
          <a:p>
            <a:r>
              <a:rPr lang="en-US" sz="2400" dirty="0" smtClean="0"/>
              <a:t>Survey Items</a:t>
            </a: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0"/>
            <a:ext cx="8229600" cy="4525963"/>
          </a:xfrm>
        </p:spPr>
        <p:txBody>
          <a:bodyPr>
            <a:noAutofit/>
          </a:bodyPr>
          <a:lstStyle/>
          <a:p>
            <a:pPr>
              <a:buNone/>
            </a:pPr>
            <a:r>
              <a:rPr lang="en-US" sz="1800" dirty="0" smtClean="0"/>
              <a:t>Five items addressed access to and use of technology as age:</a:t>
            </a:r>
          </a:p>
          <a:p>
            <a:pPr>
              <a:buNone/>
            </a:pPr>
            <a:endParaRPr lang="en-US" sz="1800" dirty="0" smtClean="0"/>
          </a:p>
          <a:p>
            <a:r>
              <a:rPr lang="en-US" sz="1800" dirty="0" smtClean="0"/>
              <a:t>Broadband Internet connection in homes or via cell phone</a:t>
            </a:r>
          </a:p>
          <a:p>
            <a:r>
              <a:rPr lang="en-US" sz="1800" dirty="0" smtClean="0"/>
              <a:t>Anticipate using email, social networking tools, computer technology to stay in contact with friends and family in senior years (65+)</a:t>
            </a:r>
          </a:p>
          <a:p>
            <a:r>
              <a:rPr lang="en-US" sz="1800" dirty="0" smtClean="0"/>
              <a:t>Anticipate using the Internet and online tools to manage  health in their senior years (e.g., documenting blood pressure, blood sugar, or weight loss efforts)</a:t>
            </a:r>
          </a:p>
          <a:p>
            <a:r>
              <a:rPr lang="en-US" sz="1800" dirty="0" smtClean="0"/>
              <a:t>Anticipate using the Internet to access information and services in senior years</a:t>
            </a:r>
          </a:p>
          <a:p>
            <a:r>
              <a:rPr lang="en-US" sz="1800" dirty="0" smtClean="0"/>
              <a:t>Identify specific barriers to Internet usage over the age 65; open-ended responses permitted</a:t>
            </a:r>
            <a:endParaRPr lang="en-US" sz="1800" dirty="0"/>
          </a:p>
        </p:txBody>
      </p:sp>
      <p:sp>
        <p:nvSpPr>
          <p:cNvPr id="2" name="Title 1"/>
          <p:cNvSpPr>
            <a:spLocks noGrp="1"/>
          </p:cNvSpPr>
          <p:nvPr>
            <p:ph type="title"/>
          </p:nvPr>
        </p:nvSpPr>
        <p:spPr/>
        <p:txBody>
          <a:bodyPr>
            <a:normAutofit/>
          </a:bodyPr>
          <a:lstStyle/>
          <a:p>
            <a:r>
              <a:rPr lang="en-US" sz="2400" dirty="0" smtClean="0"/>
              <a:t>Survey Items</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dirty="0" smtClean="0"/>
              <a:t>Respondents were asked to share perspectives about: </a:t>
            </a:r>
          </a:p>
          <a:p>
            <a:pPr>
              <a:buNone/>
            </a:pPr>
            <a:endParaRPr lang="en-US" sz="1800" dirty="0" smtClean="0"/>
          </a:p>
          <a:p>
            <a:r>
              <a:rPr lang="en-US" sz="1800" dirty="0" smtClean="0"/>
              <a:t>Confidence in the capacity of the federal government to support their needs as they age</a:t>
            </a:r>
          </a:p>
          <a:p>
            <a:r>
              <a:rPr lang="en-US" sz="1800" dirty="0" smtClean="0"/>
              <a:t>Suggestions about actions the federal government could take to prepare better for larger numbers of older Americans</a:t>
            </a:r>
          </a:p>
          <a:p>
            <a:r>
              <a:rPr lang="en-US" sz="1800" dirty="0" smtClean="0"/>
              <a:t>Entities beyond the federal government that could be involved in preparing for greater numbers of older Americans</a:t>
            </a:r>
          </a:p>
          <a:p>
            <a:r>
              <a:rPr lang="en-US" sz="1800" dirty="0" smtClean="0"/>
              <a:t>General comments about aging in America</a:t>
            </a:r>
          </a:p>
          <a:p>
            <a:pPr>
              <a:buNone/>
            </a:pPr>
            <a:endParaRPr lang="en-US" dirty="0"/>
          </a:p>
        </p:txBody>
      </p:sp>
      <p:sp>
        <p:nvSpPr>
          <p:cNvPr id="2" name="Title 1"/>
          <p:cNvSpPr>
            <a:spLocks noGrp="1"/>
          </p:cNvSpPr>
          <p:nvPr>
            <p:ph type="title"/>
          </p:nvPr>
        </p:nvSpPr>
        <p:spPr/>
        <p:txBody>
          <a:bodyPr>
            <a:normAutofit/>
          </a:bodyPr>
          <a:lstStyle/>
          <a:p>
            <a:r>
              <a:rPr lang="en-US" sz="2400" dirty="0" smtClean="0"/>
              <a:t>Survey Items </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smtClean="0"/>
              <a:t>Survey responses collected  on CHA website July-October, 2011</a:t>
            </a:r>
          </a:p>
          <a:p>
            <a:pPr>
              <a:buNone/>
            </a:pPr>
            <a:endParaRPr lang="en-US" sz="1800" dirty="0" smtClean="0"/>
          </a:p>
          <a:p>
            <a:r>
              <a:rPr lang="en-US" sz="1800" dirty="0" smtClean="0"/>
              <a:t>Additional survey items:</a:t>
            </a:r>
          </a:p>
          <a:p>
            <a:pPr>
              <a:buNone/>
            </a:pPr>
            <a:endParaRPr lang="en-US" sz="1800" dirty="0" smtClean="0"/>
          </a:p>
          <a:p>
            <a:pPr lvl="1">
              <a:buNone/>
            </a:pPr>
            <a:r>
              <a:rPr lang="en-US" sz="1800" dirty="0" smtClean="0"/>
              <a:t>Type of health insurance </a:t>
            </a:r>
          </a:p>
          <a:p>
            <a:pPr lvl="1">
              <a:buNone/>
            </a:pPr>
            <a:r>
              <a:rPr lang="en-US" sz="1800" dirty="0" smtClean="0"/>
              <a:t>Effects of economic downturn on retirement </a:t>
            </a:r>
          </a:p>
          <a:p>
            <a:pPr lvl="1">
              <a:buNone/>
            </a:pPr>
            <a:r>
              <a:rPr lang="en-US" sz="1800" dirty="0" smtClean="0"/>
              <a:t>Community resources needed for aging in place</a:t>
            </a:r>
          </a:p>
          <a:p>
            <a:pPr lvl="1">
              <a:buNone/>
            </a:pPr>
            <a:r>
              <a:rPr lang="en-US" sz="1800" dirty="0" smtClean="0"/>
              <a:t>Caretaking – policy changes needed</a:t>
            </a:r>
          </a:p>
          <a:p>
            <a:pPr lvl="1">
              <a:buNone/>
            </a:pPr>
            <a:r>
              <a:rPr lang="en-US" sz="1800" dirty="0" smtClean="0"/>
              <a:t>Major health concerns with aging</a:t>
            </a:r>
          </a:p>
          <a:p>
            <a:pPr lvl="1">
              <a:buNone/>
            </a:pPr>
            <a:r>
              <a:rPr lang="en-US" sz="1800" dirty="0" smtClean="0"/>
              <a:t>Self-rated physical/mental health</a:t>
            </a:r>
          </a:p>
          <a:p>
            <a:pPr lvl="1"/>
            <a:endParaRPr lang="en-US" sz="1400" dirty="0"/>
          </a:p>
        </p:txBody>
      </p:sp>
      <p:sp>
        <p:nvSpPr>
          <p:cNvPr id="2" name="Title 1"/>
          <p:cNvSpPr>
            <a:spLocks noGrp="1"/>
          </p:cNvSpPr>
          <p:nvPr>
            <p:ph type="title"/>
          </p:nvPr>
        </p:nvSpPr>
        <p:spPr/>
        <p:txBody>
          <a:bodyPr>
            <a:normAutofit/>
          </a:bodyPr>
          <a:lstStyle/>
          <a:p>
            <a:r>
              <a:rPr lang="en-US" sz="2400" dirty="0" smtClean="0"/>
              <a:t>2011 Survey </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pImage" descr="http://www.cim-network.org/output/cimUSA_dynamic_endor548416792832.gif"/>
          <p:cNvPicPr/>
          <p:nvPr/>
        </p:nvPicPr>
        <p:blipFill>
          <a:blip r:embed="rId2" cstate="print"/>
          <a:srcRect/>
          <a:stretch>
            <a:fillRect/>
          </a:stretch>
        </p:blipFill>
        <p:spPr bwMode="auto">
          <a:xfrm>
            <a:off x="838200" y="1219200"/>
            <a:ext cx="7162800" cy="4114800"/>
          </a:xfrm>
          <a:prstGeom prst="rect">
            <a:avLst/>
          </a:prstGeom>
          <a:noFill/>
          <a:ln w="9525">
            <a:noFill/>
            <a:miter lim="800000"/>
            <a:headEnd/>
            <a:tailEnd/>
          </a:ln>
        </p:spPr>
      </p:pic>
      <p:sp>
        <p:nvSpPr>
          <p:cNvPr id="5" name="TextBox 4"/>
          <p:cNvSpPr txBox="1"/>
          <p:nvPr/>
        </p:nvSpPr>
        <p:spPr>
          <a:xfrm>
            <a:off x="2438400" y="533400"/>
            <a:ext cx="3733800" cy="461665"/>
          </a:xfrm>
          <a:prstGeom prst="rect">
            <a:avLst/>
          </a:prstGeom>
          <a:noFill/>
        </p:spPr>
        <p:txBody>
          <a:bodyPr wrap="square" rtlCol="0">
            <a:spAutoFit/>
          </a:bodyPr>
          <a:lstStyle/>
          <a:p>
            <a:r>
              <a:rPr lang="en-US" dirty="0" smtClean="0"/>
              <a:t>                       </a:t>
            </a:r>
            <a:r>
              <a:rPr lang="en-US" sz="2400" dirty="0" smtClean="0"/>
              <a:t>2010 Survey</a:t>
            </a:r>
            <a:endParaRPr lang="en-US" sz="2400" dirty="0"/>
          </a:p>
        </p:txBody>
      </p:sp>
      <p:pic>
        <p:nvPicPr>
          <p:cNvPr id="6" name="legImage" descr="http://www.cim-network.org/output/cimUSA_dynamic_endor1456420096832.gif"/>
          <p:cNvPicPr/>
          <p:nvPr/>
        </p:nvPicPr>
        <p:blipFill>
          <a:blip r:embed="rId3" cstate="print"/>
          <a:srcRect/>
          <a:stretch>
            <a:fillRect/>
          </a:stretch>
        </p:blipFill>
        <p:spPr bwMode="auto">
          <a:xfrm>
            <a:off x="304800" y="4648200"/>
            <a:ext cx="3667125"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im-network.org/output/cimUSA_dynamic_endor548416792837.gif"/>
          <p:cNvPicPr>
            <a:picLocks noChangeAspect="1" noChangeArrowheads="1"/>
          </p:cNvPicPr>
          <p:nvPr/>
        </p:nvPicPr>
        <p:blipFill>
          <a:blip r:embed="rId2" cstate="print"/>
          <a:srcRect/>
          <a:stretch>
            <a:fillRect/>
          </a:stretch>
        </p:blipFill>
        <p:spPr bwMode="auto">
          <a:xfrm>
            <a:off x="838200" y="1295400"/>
            <a:ext cx="7096353" cy="4048125"/>
          </a:xfrm>
          <a:prstGeom prst="rect">
            <a:avLst/>
          </a:prstGeom>
          <a:noFill/>
        </p:spPr>
      </p:pic>
      <p:pic>
        <p:nvPicPr>
          <p:cNvPr id="5" name="legImage" descr="http://www.cim-network.org/output/cimUSA_dynamic_endor548416792838.gif"/>
          <p:cNvPicPr/>
          <p:nvPr/>
        </p:nvPicPr>
        <p:blipFill>
          <a:blip r:embed="rId3" cstate="print"/>
          <a:srcRect/>
          <a:stretch>
            <a:fillRect/>
          </a:stretch>
        </p:blipFill>
        <p:spPr bwMode="auto">
          <a:xfrm>
            <a:off x="228600" y="4724400"/>
            <a:ext cx="3667125" cy="1600200"/>
          </a:xfrm>
          <a:prstGeom prst="rect">
            <a:avLst/>
          </a:prstGeom>
          <a:noFill/>
          <a:ln w="9525">
            <a:noFill/>
            <a:miter lim="800000"/>
            <a:headEnd/>
            <a:tailEnd/>
          </a:ln>
        </p:spPr>
      </p:pic>
      <p:sp>
        <p:nvSpPr>
          <p:cNvPr id="7" name="TextBox 6"/>
          <p:cNvSpPr txBox="1"/>
          <p:nvPr/>
        </p:nvSpPr>
        <p:spPr>
          <a:xfrm>
            <a:off x="2514600" y="533400"/>
            <a:ext cx="3886200" cy="461665"/>
          </a:xfrm>
          <a:prstGeom prst="rect">
            <a:avLst/>
          </a:prstGeom>
          <a:noFill/>
        </p:spPr>
        <p:txBody>
          <a:bodyPr wrap="square" rtlCol="0">
            <a:spAutoFit/>
          </a:bodyPr>
          <a:lstStyle/>
          <a:p>
            <a:r>
              <a:rPr lang="en-US" sz="2400" dirty="0" smtClean="0"/>
              <a:t>                2011 Survey</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381000" y="914400"/>
          <a:ext cx="8458200" cy="2245361"/>
        </p:xfrm>
        <a:graphic>
          <a:graphicData uri="http://schemas.openxmlformats.org/drawingml/2006/table">
            <a:tbl>
              <a:tblPr firstRow="1" bandRow="1">
                <a:tableStyleId>{5C22544A-7EE6-4342-B048-85BDC9FD1C3A}</a:tableStyleId>
              </a:tblPr>
              <a:tblGrid>
                <a:gridCol w="1981200"/>
                <a:gridCol w="1981200"/>
                <a:gridCol w="1981200"/>
                <a:gridCol w="2514600"/>
              </a:tblGrid>
              <a:tr h="485226">
                <a:tc>
                  <a:txBody>
                    <a:bodyPr/>
                    <a:lstStyle/>
                    <a:p>
                      <a:pPr algn="ctr"/>
                      <a:r>
                        <a:rPr lang="en-US" dirty="0" smtClean="0"/>
                        <a:t>Age</a:t>
                      </a:r>
                      <a:endParaRPr lang="en-US" dirty="0"/>
                    </a:p>
                  </a:txBody>
                  <a:tcPr/>
                </a:tc>
                <a:tc>
                  <a:txBody>
                    <a:bodyPr/>
                    <a:lstStyle/>
                    <a:p>
                      <a:pPr algn="ctr"/>
                      <a:r>
                        <a:rPr lang="en-US" dirty="0" smtClean="0"/>
                        <a:t>Gender</a:t>
                      </a:r>
                      <a:endParaRPr lang="en-US" dirty="0"/>
                    </a:p>
                  </a:txBody>
                  <a:tcPr/>
                </a:tc>
                <a:tc>
                  <a:txBody>
                    <a:bodyPr/>
                    <a:lstStyle/>
                    <a:p>
                      <a:pPr algn="ctr"/>
                      <a:r>
                        <a:rPr lang="en-US" dirty="0" smtClean="0"/>
                        <a:t>Race</a:t>
                      </a:r>
                      <a:endParaRPr lang="en-US" dirty="0"/>
                    </a:p>
                  </a:txBody>
                  <a:tcPr/>
                </a:tc>
                <a:tc>
                  <a:txBody>
                    <a:bodyPr/>
                    <a:lstStyle/>
                    <a:p>
                      <a:pPr algn="ctr"/>
                      <a:r>
                        <a:rPr lang="en-US" dirty="0" smtClean="0"/>
                        <a:t>Education</a:t>
                      </a:r>
                      <a:endParaRPr lang="en-US" dirty="0"/>
                    </a:p>
                  </a:txBody>
                  <a:tcPr/>
                </a:tc>
              </a:tr>
              <a:tr h="371055">
                <a:tc>
                  <a:txBody>
                    <a:bodyPr/>
                    <a:lstStyle/>
                    <a:p>
                      <a:r>
                        <a:rPr lang="en-US" sz="1400" dirty="0" smtClean="0"/>
                        <a:t>18-29               7.3%</a:t>
                      </a:r>
                      <a:endParaRPr lang="en-US" sz="1400" dirty="0"/>
                    </a:p>
                  </a:txBody>
                  <a:tcPr/>
                </a:tc>
                <a:tc>
                  <a:txBody>
                    <a:bodyPr/>
                    <a:lstStyle/>
                    <a:p>
                      <a:r>
                        <a:rPr lang="en-US" sz="1400" b="1" dirty="0" smtClean="0"/>
                        <a:t>Women        78.6%</a:t>
                      </a:r>
                      <a:endParaRPr lang="en-US" sz="1400" b="1" dirty="0"/>
                    </a:p>
                  </a:txBody>
                  <a:tcPr/>
                </a:tc>
                <a:tc>
                  <a:txBody>
                    <a:bodyPr/>
                    <a:lstStyle/>
                    <a:p>
                      <a:r>
                        <a:rPr lang="en-US" sz="1400" b="1" dirty="0" smtClean="0"/>
                        <a:t>White         </a:t>
                      </a:r>
                      <a:r>
                        <a:rPr lang="en-US" sz="1400" b="1" baseline="0" dirty="0" smtClean="0"/>
                        <a:t> </a:t>
                      </a:r>
                      <a:r>
                        <a:rPr lang="en-US" sz="1400" b="1" dirty="0" smtClean="0"/>
                        <a:t>65.8%</a:t>
                      </a:r>
                      <a:endParaRPr lang="en-US" sz="1400" b="1" dirty="0"/>
                    </a:p>
                  </a:txBody>
                  <a:tcPr/>
                </a:tc>
                <a:tc>
                  <a:txBody>
                    <a:bodyPr/>
                    <a:lstStyle/>
                    <a:p>
                      <a:r>
                        <a:rPr lang="en-US" sz="1400" dirty="0" smtClean="0"/>
                        <a:t>Elementary             0.2%</a:t>
                      </a:r>
                      <a:endParaRPr lang="en-US" sz="1400" dirty="0"/>
                    </a:p>
                  </a:txBody>
                  <a:tcPr/>
                </a:tc>
              </a:tr>
              <a:tr h="347270">
                <a:tc>
                  <a:txBody>
                    <a:bodyPr/>
                    <a:lstStyle/>
                    <a:p>
                      <a:r>
                        <a:rPr lang="en-US" sz="1400" dirty="0" smtClean="0"/>
                        <a:t>30-40            14.6</a:t>
                      </a:r>
                      <a:r>
                        <a:rPr lang="en-US" sz="1400" baseline="0" dirty="0" smtClean="0"/>
                        <a:t> %</a:t>
                      </a:r>
                      <a:endParaRPr lang="en-US" sz="1400" dirty="0"/>
                    </a:p>
                  </a:txBody>
                  <a:tcPr/>
                </a:tc>
                <a:tc>
                  <a:txBody>
                    <a:bodyPr/>
                    <a:lstStyle/>
                    <a:p>
                      <a:r>
                        <a:rPr lang="en-US" sz="1400" dirty="0" smtClean="0"/>
                        <a:t>Men             21.4%</a:t>
                      </a:r>
                      <a:endParaRPr lang="en-US" sz="1400" dirty="0"/>
                    </a:p>
                  </a:txBody>
                  <a:tcPr/>
                </a:tc>
                <a:tc>
                  <a:txBody>
                    <a:bodyPr/>
                    <a:lstStyle/>
                    <a:p>
                      <a:r>
                        <a:rPr lang="en-US" sz="1400" dirty="0" smtClean="0"/>
                        <a:t>Black            19.6%</a:t>
                      </a:r>
                      <a:endParaRPr lang="en-US" sz="1400" dirty="0"/>
                    </a:p>
                  </a:txBody>
                  <a:tcPr/>
                </a:tc>
                <a:tc>
                  <a:txBody>
                    <a:bodyPr/>
                    <a:lstStyle/>
                    <a:p>
                      <a:r>
                        <a:rPr lang="en-US" sz="1400" dirty="0" smtClean="0"/>
                        <a:t>High School            3.3%</a:t>
                      </a:r>
                      <a:endParaRPr lang="en-US" sz="1400" dirty="0"/>
                    </a:p>
                  </a:txBody>
                  <a:tcPr/>
                </a:tc>
              </a:tr>
              <a:tr h="347270">
                <a:tc>
                  <a:txBody>
                    <a:bodyPr/>
                    <a:lstStyle/>
                    <a:p>
                      <a:r>
                        <a:rPr lang="en-US" sz="1400" b="1" dirty="0" smtClean="0"/>
                        <a:t>41-64                64%</a:t>
                      </a:r>
                      <a:endParaRPr lang="en-US" sz="1400" b="1" dirty="0"/>
                    </a:p>
                  </a:txBody>
                  <a:tcPr/>
                </a:tc>
                <a:tc>
                  <a:txBody>
                    <a:bodyPr/>
                    <a:lstStyle/>
                    <a:p>
                      <a:endParaRPr lang="en-US" sz="1400" dirty="0"/>
                    </a:p>
                  </a:txBody>
                  <a:tcPr/>
                </a:tc>
                <a:tc>
                  <a:txBody>
                    <a:bodyPr/>
                    <a:lstStyle/>
                    <a:p>
                      <a:r>
                        <a:rPr lang="en-US" sz="1400" dirty="0" smtClean="0"/>
                        <a:t>Hispanic        7.0%</a:t>
                      </a:r>
                      <a:endParaRPr lang="en-US" sz="1400" dirty="0"/>
                    </a:p>
                  </a:txBody>
                  <a:tcPr/>
                </a:tc>
                <a:tc>
                  <a:txBody>
                    <a:bodyPr/>
                    <a:lstStyle/>
                    <a:p>
                      <a:r>
                        <a:rPr lang="en-US" sz="1400" dirty="0" smtClean="0"/>
                        <a:t>Technical/trade      2.6% </a:t>
                      </a:r>
                      <a:endParaRPr lang="en-US" sz="1400" dirty="0"/>
                    </a:p>
                  </a:txBody>
                  <a:tcPr/>
                </a:tc>
              </a:tr>
              <a:tr h="347270">
                <a:tc>
                  <a:txBody>
                    <a:bodyPr/>
                    <a:lstStyle/>
                    <a:p>
                      <a:r>
                        <a:rPr lang="en-US" sz="1400" dirty="0" smtClean="0"/>
                        <a:t>65-75             11.2%</a:t>
                      </a:r>
                      <a:endParaRPr lang="en-US" sz="1400" dirty="0"/>
                    </a:p>
                  </a:txBody>
                  <a:tcPr/>
                </a:tc>
                <a:tc>
                  <a:txBody>
                    <a:bodyPr/>
                    <a:lstStyle/>
                    <a:p>
                      <a:endParaRPr lang="en-US" sz="1400" dirty="0"/>
                    </a:p>
                  </a:txBody>
                  <a:tcPr/>
                </a:tc>
                <a:tc>
                  <a:txBody>
                    <a:bodyPr/>
                    <a:lstStyle/>
                    <a:p>
                      <a:endParaRPr lang="en-US" sz="1400" dirty="0"/>
                    </a:p>
                  </a:txBody>
                  <a:tcPr/>
                </a:tc>
                <a:tc>
                  <a:txBody>
                    <a:bodyPr/>
                    <a:lstStyle/>
                    <a:p>
                      <a:r>
                        <a:rPr lang="en-US" sz="1400" dirty="0" smtClean="0"/>
                        <a:t>College                    23.8%</a:t>
                      </a:r>
                      <a:endParaRPr lang="en-US" sz="1400" dirty="0"/>
                    </a:p>
                  </a:txBody>
                  <a:tcPr/>
                </a:tc>
              </a:tr>
              <a:tr h="347270">
                <a:tc>
                  <a:txBody>
                    <a:bodyPr/>
                    <a:lstStyle/>
                    <a:p>
                      <a:r>
                        <a:rPr lang="en-US" sz="1400" dirty="0" smtClean="0"/>
                        <a:t>76-90               2.7%</a:t>
                      </a:r>
                      <a:endParaRPr lang="en-US" sz="1400" dirty="0"/>
                    </a:p>
                  </a:txBody>
                  <a:tcPr/>
                </a:tc>
                <a:tc>
                  <a:txBody>
                    <a:bodyPr/>
                    <a:lstStyle/>
                    <a:p>
                      <a:endParaRPr lang="en-US" sz="1400" dirty="0"/>
                    </a:p>
                  </a:txBody>
                  <a:tcPr/>
                </a:tc>
                <a:tc>
                  <a:txBody>
                    <a:bodyPr/>
                    <a:lstStyle/>
                    <a:p>
                      <a:endParaRPr lang="en-US" sz="1400" dirty="0"/>
                    </a:p>
                  </a:txBody>
                  <a:tcPr/>
                </a:tc>
                <a:tc>
                  <a:txBody>
                    <a:bodyPr/>
                    <a:lstStyle/>
                    <a:p>
                      <a:r>
                        <a:rPr lang="en-US" sz="1400" b="1" dirty="0" smtClean="0"/>
                        <a:t>Graduate                49.6%</a:t>
                      </a:r>
                      <a:endParaRPr lang="en-US" sz="1400" b="1" dirty="0"/>
                    </a:p>
                  </a:txBody>
                  <a:tcPr/>
                </a:tc>
              </a:tr>
            </a:tbl>
          </a:graphicData>
        </a:graphic>
      </p:graphicFrame>
      <p:sp>
        <p:nvSpPr>
          <p:cNvPr id="2" name="Title 1"/>
          <p:cNvSpPr>
            <a:spLocks noGrp="1"/>
          </p:cNvSpPr>
          <p:nvPr>
            <p:ph type="title"/>
          </p:nvPr>
        </p:nvSpPr>
        <p:spPr>
          <a:xfrm>
            <a:off x="381000" y="0"/>
            <a:ext cx="8229600" cy="1143000"/>
          </a:xfrm>
        </p:spPr>
        <p:txBody>
          <a:bodyPr>
            <a:normAutofit/>
          </a:bodyPr>
          <a:lstStyle/>
          <a:p>
            <a:r>
              <a:rPr lang="en-US" sz="2000" dirty="0" smtClean="0"/>
              <a:t>2010 Demographics</a:t>
            </a:r>
            <a:endParaRPr lang="en-US" sz="2000" dirty="0"/>
          </a:p>
        </p:txBody>
      </p:sp>
      <p:graphicFrame>
        <p:nvGraphicFramePr>
          <p:cNvPr id="7" name="Table 6"/>
          <p:cNvGraphicFramePr>
            <a:graphicFrameLocks noGrp="1"/>
          </p:cNvGraphicFramePr>
          <p:nvPr/>
        </p:nvGraphicFramePr>
        <p:xfrm>
          <a:off x="381000" y="4038600"/>
          <a:ext cx="8458200" cy="2407920"/>
        </p:xfrm>
        <a:graphic>
          <a:graphicData uri="http://schemas.openxmlformats.org/drawingml/2006/table">
            <a:tbl>
              <a:tblPr firstRow="1" bandRow="1">
                <a:tableStyleId>{5C22544A-7EE6-4342-B048-85BDC9FD1C3A}</a:tableStyleId>
              </a:tblPr>
              <a:tblGrid>
                <a:gridCol w="1981200"/>
                <a:gridCol w="1981200"/>
                <a:gridCol w="1981200"/>
                <a:gridCol w="2514600"/>
              </a:tblGrid>
              <a:tr h="457199">
                <a:tc>
                  <a:txBody>
                    <a:bodyPr/>
                    <a:lstStyle/>
                    <a:p>
                      <a:pPr algn="ctr"/>
                      <a:r>
                        <a:rPr lang="en-US" dirty="0" smtClean="0"/>
                        <a:t>Age</a:t>
                      </a:r>
                      <a:endParaRPr lang="en-US" dirty="0"/>
                    </a:p>
                  </a:txBody>
                  <a:tcPr/>
                </a:tc>
                <a:tc>
                  <a:txBody>
                    <a:bodyPr/>
                    <a:lstStyle/>
                    <a:p>
                      <a:pPr algn="ctr"/>
                      <a:r>
                        <a:rPr lang="en-US" dirty="0" smtClean="0"/>
                        <a:t>Gender</a:t>
                      </a:r>
                      <a:endParaRPr lang="en-US" dirty="0"/>
                    </a:p>
                  </a:txBody>
                  <a:tcPr/>
                </a:tc>
                <a:tc>
                  <a:txBody>
                    <a:bodyPr/>
                    <a:lstStyle/>
                    <a:p>
                      <a:pPr algn="ctr"/>
                      <a:r>
                        <a:rPr lang="en-US" dirty="0" smtClean="0"/>
                        <a:t>Race</a:t>
                      </a:r>
                      <a:endParaRPr lang="en-US" dirty="0"/>
                    </a:p>
                  </a:txBody>
                  <a:tcPr/>
                </a:tc>
                <a:tc>
                  <a:txBody>
                    <a:bodyPr/>
                    <a:lstStyle/>
                    <a:p>
                      <a:pPr algn="ctr"/>
                      <a:r>
                        <a:rPr lang="en-US" dirty="0" smtClean="0"/>
                        <a:t>Education</a:t>
                      </a:r>
                      <a:endParaRPr lang="en-US" dirty="0"/>
                    </a:p>
                  </a:txBody>
                  <a:tcPr/>
                </a:tc>
              </a:tr>
              <a:tr h="396240">
                <a:tc>
                  <a:txBody>
                    <a:bodyPr/>
                    <a:lstStyle/>
                    <a:p>
                      <a:r>
                        <a:rPr lang="en-US" sz="1400" dirty="0" smtClean="0"/>
                        <a:t>26-35           13.5%</a:t>
                      </a:r>
                      <a:endParaRPr lang="en-US" sz="1400" dirty="0"/>
                    </a:p>
                  </a:txBody>
                  <a:tcPr/>
                </a:tc>
                <a:tc>
                  <a:txBody>
                    <a:bodyPr/>
                    <a:lstStyle/>
                    <a:p>
                      <a:r>
                        <a:rPr lang="en-US" sz="1400" b="1" dirty="0" smtClean="0"/>
                        <a:t>Women         82.8%</a:t>
                      </a:r>
                      <a:endParaRPr lang="en-US" sz="1400" b="1" dirty="0"/>
                    </a:p>
                  </a:txBody>
                  <a:tcPr/>
                </a:tc>
                <a:tc>
                  <a:txBody>
                    <a:bodyPr/>
                    <a:lstStyle/>
                    <a:p>
                      <a:r>
                        <a:rPr lang="en-US" sz="1400" b="1" dirty="0" smtClean="0"/>
                        <a:t>White          78.8%</a:t>
                      </a:r>
                      <a:endParaRPr lang="en-US" sz="1400" b="1" dirty="0"/>
                    </a:p>
                  </a:txBody>
                  <a:tcPr/>
                </a:tc>
                <a:tc>
                  <a:txBody>
                    <a:bodyPr/>
                    <a:lstStyle/>
                    <a:p>
                      <a:r>
                        <a:rPr lang="en-US" sz="1400" dirty="0" smtClean="0"/>
                        <a:t>Elementary              0.0%</a:t>
                      </a:r>
                      <a:endParaRPr lang="en-US" sz="1400" dirty="0"/>
                    </a:p>
                  </a:txBody>
                  <a:tcPr/>
                </a:tc>
              </a:tr>
              <a:tr h="365761">
                <a:tc>
                  <a:txBody>
                    <a:bodyPr/>
                    <a:lstStyle/>
                    <a:p>
                      <a:r>
                        <a:rPr lang="en-US" sz="1400" b="0" dirty="0" smtClean="0"/>
                        <a:t>36-45</a:t>
                      </a:r>
                      <a:r>
                        <a:rPr lang="en-US" sz="1400" b="1" dirty="0" smtClean="0"/>
                        <a:t>           </a:t>
                      </a:r>
                      <a:r>
                        <a:rPr lang="en-US" sz="1400" b="0" dirty="0" smtClean="0"/>
                        <a:t>13.1%</a:t>
                      </a:r>
                      <a:endParaRPr lang="en-US" sz="1400" b="0" dirty="0"/>
                    </a:p>
                  </a:txBody>
                  <a:tcPr/>
                </a:tc>
                <a:tc>
                  <a:txBody>
                    <a:bodyPr/>
                    <a:lstStyle/>
                    <a:p>
                      <a:r>
                        <a:rPr lang="en-US" sz="1400" dirty="0" smtClean="0"/>
                        <a:t>Men              17.2%</a:t>
                      </a:r>
                      <a:endParaRPr lang="en-US" sz="1400" dirty="0"/>
                    </a:p>
                  </a:txBody>
                  <a:tcPr/>
                </a:tc>
                <a:tc>
                  <a:txBody>
                    <a:bodyPr/>
                    <a:lstStyle/>
                    <a:p>
                      <a:r>
                        <a:rPr lang="en-US" sz="1400" dirty="0" smtClean="0"/>
                        <a:t>Black            12.6%</a:t>
                      </a:r>
                      <a:endParaRPr lang="en-US" sz="1400" dirty="0"/>
                    </a:p>
                  </a:txBody>
                  <a:tcPr/>
                </a:tc>
                <a:tc>
                  <a:txBody>
                    <a:bodyPr/>
                    <a:lstStyle/>
                    <a:p>
                      <a:r>
                        <a:rPr lang="en-US" sz="1400" dirty="0" smtClean="0"/>
                        <a:t>High School             3.1%</a:t>
                      </a:r>
                      <a:endParaRPr lang="en-US" sz="1400" dirty="0"/>
                    </a:p>
                  </a:txBody>
                  <a:tcPr/>
                </a:tc>
              </a:tr>
              <a:tr h="396240">
                <a:tc>
                  <a:txBody>
                    <a:bodyPr/>
                    <a:lstStyle/>
                    <a:p>
                      <a:r>
                        <a:rPr lang="en-US" sz="1400" dirty="0" smtClean="0"/>
                        <a:t>46-55           21.3%</a:t>
                      </a:r>
                      <a:endParaRPr lang="en-US" sz="1400" dirty="0"/>
                    </a:p>
                  </a:txBody>
                  <a:tcPr/>
                </a:tc>
                <a:tc>
                  <a:txBody>
                    <a:bodyPr/>
                    <a:lstStyle/>
                    <a:p>
                      <a:endParaRPr lang="en-US" sz="1400" dirty="0"/>
                    </a:p>
                  </a:txBody>
                  <a:tcPr/>
                </a:tc>
                <a:tc>
                  <a:txBody>
                    <a:bodyPr/>
                    <a:lstStyle/>
                    <a:p>
                      <a:r>
                        <a:rPr lang="en-US" sz="1400" dirty="0" smtClean="0"/>
                        <a:t>Hispanic        4.7%</a:t>
                      </a:r>
                      <a:endParaRPr lang="en-US" sz="1400" dirty="0"/>
                    </a:p>
                  </a:txBody>
                  <a:tcPr/>
                </a:tc>
                <a:tc>
                  <a:txBody>
                    <a:bodyPr/>
                    <a:lstStyle/>
                    <a:p>
                      <a:r>
                        <a:rPr lang="en-US" sz="1400" dirty="0" smtClean="0"/>
                        <a:t>Technical/trade       2.3%</a:t>
                      </a:r>
                      <a:endParaRPr lang="en-US" sz="1400" dirty="0"/>
                    </a:p>
                  </a:txBody>
                  <a:tcPr/>
                </a:tc>
              </a:tr>
              <a:tr h="396240">
                <a:tc>
                  <a:txBody>
                    <a:bodyPr/>
                    <a:lstStyle/>
                    <a:p>
                      <a:r>
                        <a:rPr lang="en-US" sz="1400" b="1" dirty="0" smtClean="0"/>
                        <a:t>56-64           </a:t>
                      </a:r>
                      <a:r>
                        <a:rPr lang="en-US" sz="1400" b="1" baseline="0" dirty="0" smtClean="0"/>
                        <a:t>30.6</a:t>
                      </a:r>
                      <a:r>
                        <a:rPr lang="en-US" sz="1400" b="1" dirty="0" smtClean="0"/>
                        <a:t>%</a:t>
                      </a:r>
                      <a:endParaRPr lang="en-US" sz="1400" b="1" dirty="0"/>
                    </a:p>
                  </a:txBody>
                  <a:tcPr/>
                </a:tc>
                <a:tc>
                  <a:txBody>
                    <a:bodyPr/>
                    <a:lstStyle/>
                    <a:p>
                      <a:endParaRPr lang="en-US" sz="1400" dirty="0"/>
                    </a:p>
                  </a:txBody>
                  <a:tcPr/>
                </a:tc>
                <a:tc>
                  <a:txBody>
                    <a:bodyPr/>
                    <a:lstStyle/>
                    <a:p>
                      <a:endParaRPr lang="en-US" sz="1400" dirty="0"/>
                    </a:p>
                  </a:txBody>
                  <a:tcPr/>
                </a:tc>
                <a:tc>
                  <a:txBody>
                    <a:bodyPr/>
                    <a:lstStyle/>
                    <a:p>
                      <a:r>
                        <a:rPr lang="en-US" sz="1400" dirty="0" smtClean="0"/>
                        <a:t>College                   25.7%</a:t>
                      </a:r>
                      <a:endParaRPr lang="en-US" sz="1400" dirty="0"/>
                    </a:p>
                  </a:txBody>
                  <a:tcPr/>
                </a:tc>
              </a:tr>
              <a:tr h="396240">
                <a:tc>
                  <a:txBody>
                    <a:bodyPr/>
                    <a:lstStyle/>
                    <a:p>
                      <a:r>
                        <a:rPr lang="en-US" sz="1400" dirty="0" smtClean="0"/>
                        <a:t>65-74           14.3%</a:t>
                      </a:r>
                      <a:endParaRPr lang="en-US" sz="1400" dirty="0"/>
                    </a:p>
                  </a:txBody>
                  <a:tcPr/>
                </a:tc>
                <a:tc>
                  <a:txBody>
                    <a:bodyPr/>
                    <a:lstStyle/>
                    <a:p>
                      <a:endParaRPr lang="en-US" sz="1400" dirty="0"/>
                    </a:p>
                  </a:txBody>
                  <a:tcPr/>
                </a:tc>
                <a:tc>
                  <a:txBody>
                    <a:bodyPr/>
                    <a:lstStyle/>
                    <a:p>
                      <a:endParaRPr lang="en-US" sz="1400" dirty="0"/>
                    </a:p>
                  </a:txBody>
                  <a:tcPr/>
                </a:tc>
                <a:tc>
                  <a:txBody>
                    <a:bodyPr/>
                    <a:lstStyle/>
                    <a:p>
                      <a:r>
                        <a:rPr lang="en-US" sz="1400" b="1" dirty="0" smtClean="0"/>
                        <a:t>Graduate               44.2%</a:t>
                      </a:r>
                      <a:endParaRPr lang="en-US" sz="1400" b="1" dirty="0"/>
                    </a:p>
                  </a:txBody>
                  <a:tcPr/>
                </a:tc>
              </a:tr>
            </a:tbl>
          </a:graphicData>
        </a:graphic>
      </p:graphicFrame>
      <p:sp>
        <p:nvSpPr>
          <p:cNvPr id="5" name="TextBox 4"/>
          <p:cNvSpPr txBox="1"/>
          <p:nvPr/>
        </p:nvSpPr>
        <p:spPr>
          <a:xfrm>
            <a:off x="381000" y="3429000"/>
            <a:ext cx="2743200" cy="400110"/>
          </a:xfrm>
          <a:prstGeom prst="rect">
            <a:avLst/>
          </a:prstGeom>
          <a:noFill/>
        </p:spPr>
        <p:txBody>
          <a:bodyPr wrap="square" rtlCol="0">
            <a:spAutoFit/>
          </a:bodyPr>
          <a:lstStyle/>
          <a:p>
            <a:r>
              <a:rPr lang="en-US" sz="2000" dirty="0" smtClean="0"/>
              <a:t>2011Demographics</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381000" y="1066800"/>
          <a:ext cx="8458200" cy="2319321"/>
        </p:xfrm>
        <a:graphic>
          <a:graphicData uri="http://schemas.openxmlformats.org/drawingml/2006/table">
            <a:tbl>
              <a:tblPr firstRow="1" bandRow="1">
                <a:tableStyleId>{5C22544A-7EE6-4342-B048-85BDC9FD1C3A}</a:tableStyleId>
              </a:tblPr>
              <a:tblGrid>
                <a:gridCol w="1981200"/>
                <a:gridCol w="1981200"/>
                <a:gridCol w="1905000"/>
                <a:gridCol w="2590800"/>
              </a:tblGrid>
              <a:tr h="48522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1055">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4727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4727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4727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4727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2" name="Title 1"/>
          <p:cNvSpPr>
            <a:spLocks noGrp="1"/>
          </p:cNvSpPr>
          <p:nvPr>
            <p:ph type="title"/>
          </p:nvPr>
        </p:nvSpPr>
        <p:spPr>
          <a:xfrm>
            <a:off x="381000" y="0"/>
            <a:ext cx="8229600" cy="1143000"/>
          </a:xfrm>
        </p:spPr>
        <p:txBody>
          <a:bodyPr>
            <a:normAutofit/>
          </a:bodyPr>
          <a:lstStyle/>
          <a:p>
            <a:r>
              <a:rPr lang="en-US" sz="2000" dirty="0" smtClean="0"/>
              <a:t>2010 Demographics</a:t>
            </a:r>
            <a:endParaRPr lang="en-US" sz="2000" dirty="0"/>
          </a:p>
        </p:txBody>
      </p:sp>
      <p:graphicFrame>
        <p:nvGraphicFramePr>
          <p:cNvPr id="7" name="Table 6"/>
          <p:cNvGraphicFramePr>
            <a:graphicFrameLocks noGrp="1"/>
          </p:cNvGraphicFramePr>
          <p:nvPr/>
        </p:nvGraphicFramePr>
        <p:xfrm>
          <a:off x="381000" y="914400"/>
          <a:ext cx="8458200" cy="2438400"/>
        </p:xfrm>
        <a:graphic>
          <a:graphicData uri="http://schemas.openxmlformats.org/drawingml/2006/table">
            <a:tbl>
              <a:tblPr firstRow="1" bandRow="1">
                <a:tableStyleId>{5C22544A-7EE6-4342-B048-85BDC9FD1C3A}</a:tableStyleId>
              </a:tblPr>
              <a:tblGrid>
                <a:gridCol w="2114550"/>
                <a:gridCol w="2076450"/>
                <a:gridCol w="2133600"/>
                <a:gridCol w="2133600"/>
              </a:tblGrid>
              <a:tr h="457200">
                <a:tc>
                  <a:txBody>
                    <a:bodyPr/>
                    <a:lstStyle/>
                    <a:p>
                      <a:pPr algn="ctr"/>
                      <a:r>
                        <a:rPr lang="en-US" dirty="0" smtClean="0"/>
                        <a:t>Marital</a:t>
                      </a:r>
                      <a:r>
                        <a:rPr lang="en-US" baseline="0" dirty="0" smtClean="0"/>
                        <a:t> Status</a:t>
                      </a:r>
                      <a:endParaRPr lang="en-US" dirty="0"/>
                    </a:p>
                  </a:txBody>
                  <a:tcPr/>
                </a:tc>
                <a:tc>
                  <a:txBody>
                    <a:bodyPr/>
                    <a:lstStyle/>
                    <a:p>
                      <a:pPr algn="ctr"/>
                      <a:r>
                        <a:rPr lang="en-US" dirty="0" smtClean="0"/>
                        <a:t>Living Status</a:t>
                      </a:r>
                      <a:endParaRPr lang="en-US" dirty="0"/>
                    </a:p>
                  </a:txBody>
                  <a:tcPr/>
                </a:tc>
                <a:tc>
                  <a:txBody>
                    <a:bodyPr/>
                    <a:lstStyle/>
                    <a:p>
                      <a:pPr algn="ctr"/>
                      <a:r>
                        <a:rPr lang="en-US" dirty="0" smtClean="0"/>
                        <a:t>Employment</a:t>
                      </a:r>
                      <a:endParaRPr lang="en-US" dirty="0"/>
                    </a:p>
                  </a:txBody>
                  <a:tcPr/>
                </a:tc>
                <a:tc>
                  <a:txBody>
                    <a:bodyPr/>
                    <a:lstStyle/>
                    <a:p>
                      <a:pPr algn="ctr"/>
                      <a:r>
                        <a:rPr lang="en-US" dirty="0" smtClean="0"/>
                        <a:t>Income</a:t>
                      </a:r>
                      <a:endParaRPr lang="en-US" dirty="0"/>
                    </a:p>
                  </a:txBody>
                  <a:tcPr/>
                </a:tc>
              </a:tr>
              <a:tr h="396240">
                <a:tc>
                  <a:txBody>
                    <a:bodyPr/>
                    <a:lstStyle/>
                    <a:p>
                      <a:r>
                        <a:rPr lang="en-US" sz="1400" dirty="0" smtClean="0"/>
                        <a:t>Single               17.9%</a:t>
                      </a:r>
                      <a:endParaRPr lang="en-US" sz="1400" dirty="0"/>
                    </a:p>
                  </a:txBody>
                  <a:tcPr/>
                </a:tc>
                <a:tc>
                  <a:txBody>
                    <a:bodyPr/>
                    <a:lstStyle/>
                    <a:p>
                      <a:r>
                        <a:rPr lang="en-US" sz="1400" dirty="0" smtClean="0"/>
                        <a:t>Alone              22.5%</a:t>
                      </a:r>
                      <a:endParaRPr lang="en-US" sz="1400" dirty="0"/>
                    </a:p>
                  </a:txBody>
                  <a:tcPr/>
                </a:tc>
                <a:tc>
                  <a:txBody>
                    <a:bodyPr/>
                    <a:lstStyle/>
                    <a:p>
                      <a:r>
                        <a:rPr lang="en-US" sz="1400" b="1" dirty="0" smtClean="0"/>
                        <a:t>Full time          75.4%</a:t>
                      </a:r>
                      <a:endParaRPr lang="en-US" sz="1400" b="1" dirty="0"/>
                    </a:p>
                  </a:txBody>
                  <a:tcPr/>
                </a:tc>
                <a:tc>
                  <a:txBody>
                    <a:bodyPr/>
                    <a:lstStyle/>
                    <a:p>
                      <a:r>
                        <a:rPr lang="en-US" sz="1400" dirty="0" smtClean="0"/>
                        <a:t>$10-35K         14.3%</a:t>
                      </a:r>
                      <a:endParaRPr lang="en-US" sz="1400" dirty="0"/>
                    </a:p>
                  </a:txBody>
                  <a:tcPr/>
                </a:tc>
              </a:tr>
              <a:tr h="396240">
                <a:tc>
                  <a:txBody>
                    <a:bodyPr/>
                    <a:lstStyle/>
                    <a:p>
                      <a:r>
                        <a:rPr lang="en-US" sz="1400" b="1" dirty="0" smtClean="0"/>
                        <a:t>Married           58.6%</a:t>
                      </a:r>
                      <a:endParaRPr lang="en-US" sz="1400" b="1" dirty="0"/>
                    </a:p>
                  </a:txBody>
                  <a:tcPr/>
                </a:tc>
                <a:tc>
                  <a:txBody>
                    <a:bodyPr/>
                    <a:lstStyle/>
                    <a:p>
                      <a:r>
                        <a:rPr lang="en-US" sz="1400" b="1" dirty="0" smtClean="0"/>
                        <a:t>Spouse            48.1%</a:t>
                      </a:r>
                      <a:endParaRPr lang="en-US" sz="1400" b="1" dirty="0"/>
                    </a:p>
                  </a:txBody>
                  <a:tcPr/>
                </a:tc>
                <a:tc>
                  <a:txBody>
                    <a:bodyPr/>
                    <a:lstStyle/>
                    <a:p>
                      <a:r>
                        <a:rPr lang="en-US" sz="1400" dirty="0" smtClean="0"/>
                        <a:t>Part time         12.4%</a:t>
                      </a:r>
                      <a:endParaRPr lang="en-US" sz="1400" dirty="0"/>
                    </a:p>
                  </a:txBody>
                  <a:tcPr/>
                </a:tc>
                <a:tc>
                  <a:txBody>
                    <a:bodyPr/>
                    <a:lstStyle/>
                    <a:p>
                      <a:r>
                        <a:rPr lang="en-US" sz="1400" dirty="0" smtClean="0"/>
                        <a:t>$35-50K            19%</a:t>
                      </a:r>
                      <a:endParaRPr lang="en-US" sz="1400" dirty="0"/>
                    </a:p>
                  </a:txBody>
                  <a:tcPr/>
                </a:tc>
              </a:tr>
              <a:tr h="396240">
                <a:tc>
                  <a:txBody>
                    <a:bodyPr/>
                    <a:lstStyle/>
                    <a:p>
                      <a:r>
                        <a:rPr lang="en-US" sz="1400" dirty="0" smtClean="0"/>
                        <a:t>Divorced          14.1%</a:t>
                      </a:r>
                      <a:endParaRPr lang="en-US" sz="1400" dirty="0"/>
                    </a:p>
                  </a:txBody>
                  <a:tcPr/>
                </a:tc>
                <a:tc>
                  <a:txBody>
                    <a:bodyPr/>
                    <a:lstStyle/>
                    <a:p>
                      <a:r>
                        <a:rPr lang="en-US" sz="1400" dirty="0" smtClean="0"/>
                        <a:t>Partner              6.5%</a:t>
                      </a:r>
                      <a:endParaRPr lang="en-US" sz="1400" dirty="0"/>
                    </a:p>
                  </a:txBody>
                  <a:tcPr/>
                </a:tc>
                <a:tc>
                  <a:txBody>
                    <a:bodyPr/>
                    <a:lstStyle/>
                    <a:p>
                      <a:r>
                        <a:rPr lang="en-US" sz="1400" dirty="0" smtClean="0"/>
                        <a:t>Unemployed     1.8%</a:t>
                      </a:r>
                      <a:endParaRPr lang="en-US" sz="1400" dirty="0"/>
                    </a:p>
                  </a:txBody>
                  <a:tcPr/>
                </a:tc>
                <a:tc>
                  <a:txBody>
                    <a:bodyPr/>
                    <a:lstStyle/>
                    <a:p>
                      <a:r>
                        <a:rPr lang="en-US" sz="1400" b="1" dirty="0" smtClean="0"/>
                        <a:t>$50-75K         27.1%</a:t>
                      </a:r>
                      <a:endParaRPr lang="en-US" sz="1400" b="1" dirty="0"/>
                    </a:p>
                  </a:txBody>
                  <a:tcPr/>
                </a:tc>
              </a:tr>
              <a:tr h="396240">
                <a:tc>
                  <a:txBody>
                    <a:bodyPr/>
                    <a:lstStyle/>
                    <a:p>
                      <a:r>
                        <a:rPr lang="en-US" sz="1400" dirty="0" smtClean="0"/>
                        <a:t>Partnership       6.5%</a:t>
                      </a:r>
                      <a:endParaRPr lang="en-US" sz="1400" dirty="0"/>
                    </a:p>
                  </a:txBody>
                  <a:tcPr/>
                </a:tc>
                <a:tc>
                  <a:txBody>
                    <a:bodyPr/>
                    <a:lstStyle/>
                    <a:p>
                      <a:r>
                        <a:rPr lang="en-US" sz="1400" dirty="0" smtClean="0"/>
                        <a:t>Family             18.2%</a:t>
                      </a:r>
                      <a:endParaRPr lang="en-US" sz="1400" dirty="0"/>
                    </a:p>
                  </a:txBody>
                  <a:tcPr/>
                </a:tc>
                <a:tc>
                  <a:txBody>
                    <a:bodyPr/>
                    <a:lstStyle/>
                    <a:p>
                      <a:r>
                        <a:rPr lang="en-US" sz="1400" dirty="0" smtClean="0"/>
                        <a:t>Retired               8.8%</a:t>
                      </a:r>
                      <a:endParaRPr lang="en-US" sz="1400" dirty="0"/>
                    </a:p>
                  </a:txBody>
                  <a:tcPr/>
                </a:tc>
                <a:tc>
                  <a:txBody>
                    <a:bodyPr/>
                    <a:lstStyle/>
                    <a:p>
                      <a:r>
                        <a:rPr lang="en-US" sz="1400" dirty="0" smtClean="0"/>
                        <a:t>$75-100K       17.5%</a:t>
                      </a:r>
                      <a:endParaRPr lang="en-US" sz="1400" dirty="0"/>
                    </a:p>
                  </a:txBody>
                  <a:tcPr/>
                </a:tc>
              </a:tr>
              <a:tr h="396240">
                <a:tc>
                  <a:txBody>
                    <a:bodyPr/>
                    <a:lstStyle/>
                    <a:p>
                      <a:r>
                        <a:rPr lang="en-US" sz="1400" dirty="0" smtClean="0"/>
                        <a:t>Widowed           3.8%</a:t>
                      </a:r>
                      <a:endParaRPr lang="en-US" sz="1400" dirty="0"/>
                    </a:p>
                  </a:txBody>
                  <a:tcPr/>
                </a:tc>
                <a:tc>
                  <a:txBody>
                    <a:bodyPr/>
                    <a:lstStyle/>
                    <a:p>
                      <a:r>
                        <a:rPr lang="en-US" sz="1400" dirty="0" smtClean="0"/>
                        <a:t>Other                 4.7%</a:t>
                      </a:r>
                      <a:endParaRPr lang="en-US" sz="1400" dirty="0"/>
                    </a:p>
                  </a:txBody>
                  <a:tcPr/>
                </a:tc>
                <a:tc>
                  <a:txBody>
                    <a:bodyPr/>
                    <a:lstStyle/>
                    <a:p>
                      <a:endParaRPr lang="en-US" sz="1400" dirty="0"/>
                    </a:p>
                  </a:txBody>
                  <a:tcPr/>
                </a:tc>
                <a:tc>
                  <a:txBody>
                    <a:bodyPr/>
                    <a:lstStyle/>
                    <a:p>
                      <a:r>
                        <a:rPr lang="en-US" sz="1400" dirty="0" smtClean="0"/>
                        <a:t>$100-150K     12.3%</a:t>
                      </a:r>
                      <a:endParaRPr lang="en-US" sz="1400" dirty="0"/>
                    </a:p>
                  </a:txBody>
                  <a:tcPr/>
                </a:tc>
              </a:tr>
            </a:tbl>
          </a:graphicData>
        </a:graphic>
      </p:graphicFrame>
      <p:graphicFrame>
        <p:nvGraphicFramePr>
          <p:cNvPr id="5" name="Table 4"/>
          <p:cNvGraphicFramePr>
            <a:graphicFrameLocks noGrp="1"/>
          </p:cNvGraphicFramePr>
          <p:nvPr/>
        </p:nvGraphicFramePr>
        <p:xfrm>
          <a:off x="381001" y="4114800"/>
          <a:ext cx="8458200" cy="2392680"/>
        </p:xfrm>
        <a:graphic>
          <a:graphicData uri="http://schemas.openxmlformats.org/drawingml/2006/table">
            <a:tbl>
              <a:tblPr firstRow="1" bandRow="1">
                <a:tableStyleId>{5C22544A-7EE6-4342-B048-85BDC9FD1C3A}</a:tableStyleId>
              </a:tblPr>
              <a:tblGrid>
                <a:gridCol w="2114550"/>
                <a:gridCol w="2000249"/>
                <a:gridCol w="2209089"/>
                <a:gridCol w="2134312"/>
              </a:tblGrid>
              <a:tr h="398780">
                <a:tc>
                  <a:txBody>
                    <a:bodyPr/>
                    <a:lstStyle/>
                    <a:p>
                      <a:pPr algn="ctr"/>
                      <a:r>
                        <a:rPr lang="en-US" dirty="0" smtClean="0"/>
                        <a:t>Marital</a:t>
                      </a:r>
                      <a:r>
                        <a:rPr lang="en-US" baseline="0" dirty="0" smtClean="0"/>
                        <a:t> Status</a:t>
                      </a:r>
                      <a:endParaRPr lang="en-US" dirty="0"/>
                    </a:p>
                  </a:txBody>
                  <a:tcPr/>
                </a:tc>
                <a:tc>
                  <a:txBody>
                    <a:bodyPr/>
                    <a:lstStyle/>
                    <a:p>
                      <a:pPr algn="ctr"/>
                      <a:r>
                        <a:rPr lang="en-US" dirty="0" smtClean="0"/>
                        <a:t>Living</a:t>
                      </a:r>
                      <a:r>
                        <a:rPr lang="en-US" baseline="0" dirty="0" smtClean="0"/>
                        <a:t> Status</a:t>
                      </a:r>
                      <a:endParaRPr lang="en-US" dirty="0"/>
                    </a:p>
                  </a:txBody>
                  <a:tcPr/>
                </a:tc>
                <a:tc>
                  <a:txBody>
                    <a:bodyPr/>
                    <a:lstStyle/>
                    <a:p>
                      <a:pPr algn="ctr"/>
                      <a:r>
                        <a:rPr lang="en-US" dirty="0" smtClean="0"/>
                        <a:t>Employment</a:t>
                      </a:r>
                      <a:endParaRPr lang="en-US" dirty="0"/>
                    </a:p>
                  </a:txBody>
                  <a:tcPr/>
                </a:tc>
                <a:tc>
                  <a:txBody>
                    <a:bodyPr/>
                    <a:lstStyle/>
                    <a:p>
                      <a:pPr algn="ctr"/>
                      <a:r>
                        <a:rPr lang="en-US" dirty="0" smtClean="0"/>
                        <a:t>Income</a:t>
                      </a:r>
                      <a:endParaRPr lang="en-US" dirty="0"/>
                    </a:p>
                  </a:txBody>
                  <a:tcPr/>
                </a:tc>
              </a:tr>
              <a:tr h="3987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Single	       17.4%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Alone               22%</a:t>
                      </a:r>
                    </a:p>
                  </a:txBody>
                  <a:tcPr/>
                </a:tc>
                <a:tc>
                  <a:txBody>
                    <a:bodyPr/>
                    <a:lstStyle/>
                    <a:p>
                      <a:r>
                        <a:rPr lang="en-US" sz="1400" b="1" kern="1200" dirty="0" smtClean="0">
                          <a:solidFill>
                            <a:schemeClr val="dk1"/>
                          </a:solidFill>
                          <a:latin typeface="+mn-lt"/>
                          <a:ea typeface="+mn-ea"/>
                          <a:cs typeface="+mn-cs"/>
                        </a:rPr>
                        <a:t>Full time	       </a:t>
                      </a:r>
                      <a:r>
                        <a:rPr lang="en-US" sz="1400" b="1" kern="1200" baseline="0" dirty="0" smtClean="0">
                          <a:solidFill>
                            <a:schemeClr val="dk1"/>
                          </a:solidFill>
                          <a:latin typeface="+mn-lt"/>
                          <a:ea typeface="+mn-ea"/>
                          <a:cs typeface="+mn-cs"/>
                        </a:rPr>
                        <a:t> </a:t>
                      </a:r>
                      <a:r>
                        <a:rPr lang="en-US" sz="1400" b="1" kern="1200" dirty="0" smtClean="0">
                          <a:solidFill>
                            <a:schemeClr val="dk1"/>
                          </a:solidFill>
                          <a:latin typeface="+mn-lt"/>
                          <a:ea typeface="+mn-ea"/>
                          <a:cs typeface="+mn-cs"/>
                        </a:rPr>
                        <a:t>72.8%</a:t>
                      </a:r>
                      <a:endParaRPr lang="en-US" sz="1400" b="1" kern="1200" dirty="0">
                        <a:solidFill>
                          <a:schemeClr val="dk1"/>
                        </a:solidFill>
                        <a:latin typeface="+mn-lt"/>
                        <a:ea typeface="+mn-ea"/>
                        <a:cs typeface="+mn-cs"/>
                      </a:endParaRPr>
                    </a:p>
                  </a:txBody>
                  <a:tcPr/>
                </a:tc>
                <a:tc>
                  <a:txBody>
                    <a:bodyPr/>
                    <a:lstStyle/>
                    <a:p>
                      <a:r>
                        <a:rPr lang="en-US" sz="1400" kern="1200" dirty="0" smtClean="0">
                          <a:solidFill>
                            <a:schemeClr val="dk1"/>
                          </a:solidFill>
                          <a:latin typeface="+mn-lt"/>
                          <a:ea typeface="+mn-ea"/>
                          <a:cs typeface="+mn-cs"/>
                        </a:rPr>
                        <a:t>$10-35k	      12.9%</a:t>
                      </a:r>
                      <a:endParaRPr lang="en-US" sz="1400" kern="1200" dirty="0">
                        <a:solidFill>
                          <a:schemeClr val="dk1"/>
                        </a:solidFill>
                        <a:latin typeface="+mn-lt"/>
                        <a:ea typeface="+mn-ea"/>
                        <a:cs typeface="+mn-cs"/>
                      </a:endParaRPr>
                    </a:p>
                  </a:txBody>
                  <a:tcPr/>
                </a:tc>
              </a:tr>
              <a:tr h="3987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dk1"/>
                          </a:solidFill>
                          <a:latin typeface="+mn-lt"/>
                          <a:ea typeface="+mn-ea"/>
                          <a:cs typeface="+mn-cs"/>
                        </a:rPr>
                        <a:t>Married</a:t>
                      </a:r>
                      <a:r>
                        <a:rPr lang="en-US" sz="1400" b="1" kern="1200" baseline="0" dirty="0" smtClean="0">
                          <a:solidFill>
                            <a:schemeClr val="dk1"/>
                          </a:solidFill>
                          <a:latin typeface="+mn-lt"/>
                          <a:ea typeface="+mn-ea"/>
                          <a:cs typeface="+mn-cs"/>
                        </a:rPr>
                        <a:t>          </a:t>
                      </a:r>
                      <a:r>
                        <a:rPr lang="en-US" sz="1400" b="1" kern="1200" dirty="0" smtClean="0">
                          <a:solidFill>
                            <a:schemeClr val="dk1"/>
                          </a:solidFill>
                          <a:latin typeface="+mn-lt"/>
                          <a:ea typeface="+mn-ea"/>
                          <a:cs typeface="+mn-cs"/>
                        </a:rPr>
                        <a:t>58.1%</a:t>
                      </a:r>
                    </a:p>
                  </a:txBody>
                  <a:tcPr/>
                </a:tc>
                <a:tc>
                  <a:txBody>
                    <a:bodyPr/>
                    <a:lstStyle/>
                    <a:p>
                      <a:r>
                        <a:rPr lang="en-US" sz="1400" b="1" kern="1200" dirty="0" smtClean="0">
                          <a:solidFill>
                            <a:schemeClr val="dk1"/>
                          </a:solidFill>
                          <a:latin typeface="+mn-lt"/>
                          <a:ea typeface="+mn-ea"/>
                          <a:cs typeface="+mn-cs"/>
                        </a:rPr>
                        <a:t>Spouse	     46.7%</a:t>
                      </a:r>
                      <a:endParaRPr lang="en-US" sz="1400" b="1" kern="1200" dirty="0">
                        <a:solidFill>
                          <a:schemeClr val="dk1"/>
                        </a:solidFill>
                        <a:latin typeface="+mn-lt"/>
                        <a:ea typeface="+mn-ea"/>
                        <a:cs typeface="+mn-cs"/>
                      </a:endParaRPr>
                    </a:p>
                  </a:txBody>
                  <a:tcPr/>
                </a:tc>
                <a:tc>
                  <a:txBody>
                    <a:bodyPr/>
                    <a:lstStyle/>
                    <a:p>
                      <a:r>
                        <a:rPr lang="en-US" sz="1400" kern="1200" dirty="0" smtClean="0">
                          <a:solidFill>
                            <a:schemeClr val="dk1"/>
                          </a:solidFill>
                          <a:latin typeface="+mn-lt"/>
                          <a:ea typeface="+mn-ea"/>
                          <a:cs typeface="+mn-cs"/>
                        </a:rPr>
                        <a:t>Part time	        10.8%</a:t>
                      </a:r>
                      <a:endParaRPr lang="en-US" sz="1400" kern="1200" dirty="0">
                        <a:solidFill>
                          <a:schemeClr val="dk1"/>
                        </a:solidFill>
                        <a:latin typeface="+mn-lt"/>
                        <a:ea typeface="+mn-ea"/>
                        <a:cs typeface="+mn-cs"/>
                      </a:endParaRPr>
                    </a:p>
                  </a:txBody>
                  <a:tcPr/>
                </a:tc>
                <a:tc>
                  <a:txBody>
                    <a:bodyPr/>
                    <a:lstStyle/>
                    <a:p>
                      <a:r>
                        <a:rPr lang="en-US" sz="1400" kern="1200" dirty="0" smtClean="0">
                          <a:solidFill>
                            <a:schemeClr val="dk1"/>
                          </a:solidFill>
                          <a:latin typeface="+mn-lt"/>
                          <a:ea typeface="+mn-ea"/>
                          <a:cs typeface="+mn-cs"/>
                        </a:rPr>
                        <a:t>$35-50k	      15.9%</a:t>
                      </a:r>
                      <a:endParaRPr lang="en-US" sz="1400" kern="1200" dirty="0">
                        <a:solidFill>
                          <a:schemeClr val="dk1"/>
                        </a:solidFill>
                        <a:latin typeface="+mn-lt"/>
                        <a:ea typeface="+mn-ea"/>
                        <a:cs typeface="+mn-cs"/>
                      </a:endParaRPr>
                    </a:p>
                  </a:txBody>
                  <a:tcPr/>
                </a:tc>
              </a:tr>
              <a:tr h="3987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Divorced	    </a:t>
                      </a:r>
                      <a:r>
                        <a:rPr lang="en-US" sz="1400" kern="1200" baseline="0" dirty="0" smtClean="0">
                          <a:solidFill>
                            <a:schemeClr val="dk1"/>
                          </a:solidFill>
                          <a:latin typeface="+mn-lt"/>
                          <a:ea typeface="+mn-ea"/>
                          <a:cs typeface="+mn-cs"/>
                        </a:rPr>
                        <a:t>   </a:t>
                      </a:r>
                      <a:r>
                        <a:rPr lang="en-US" sz="1400" kern="1200" dirty="0" smtClean="0">
                          <a:solidFill>
                            <a:schemeClr val="dk1"/>
                          </a:solidFill>
                          <a:latin typeface="+mn-lt"/>
                          <a:ea typeface="+mn-ea"/>
                          <a:cs typeface="+mn-cs"/>
                        </a:rPr>
                        <a:t>15.2%</a:t>
                      </a:r>
                    </a:p>
                  </a:txBody>
                  <a:tcPr/>
                </a:tc>
                <a:tc>
                  <a:txBody>
                    <a:bodyPr/>
                    <a:lstStyle/>
                    <a:p>
                      <a:r>
                        <a:rPr lang="en-US" sz="1400" kern="1200" dirty="0" smtClean="0">
                          <a:solidFill>
                            <a:schemeClr val="dk1"/>
                          </a:solidFill>
                          <a:latin typeface="+mn-lt"/>
                          <a:ea typeface="+mn-ea"/>
                          <a:cs typeface="+mn-cs"/>
                        </a:rPr>
                        <a:t>Partner	</a:t>
                      </a:r>
                      <a:r>
                        <a:rPr lang="en-US" sz="1400" kern="1200" baseline="0" dirty="0" smtClean="0">
                          <a:solidFill>
                            <a:schemeClr val="dk1"/>
                          </a:solidFill>
                          <a:latin typeface="+mn-lt"/>
                          <a:ea typeface="+mn-ea"/>
                          <a:cs typeface="+mn-cs"/>
                        </a:rPr>
                        <a:t>       </a:t>
                      </a:r>
                      <a:r>
                        <a:rPr lang="en-US" sz="1400" kern="1200" dirty="0" smtClean="0">
                          <a:solidFill>
                            <a:schemeClr val="dk1"/>
                          </a:solidFill>
                          <a:latin typeface="+mn-lt"/>
                          <a:ea typeface="+mn-ea"/>
                          <a:cs typeface="+mn-cs"/>
                        </a:rPr>
                        <a:t>6.8%</a:t>
                      </a:r>
                      <a:endParaRPr lang="en-US" sz="1400" kern="1200" dirty="0">
                        <a:solidFill>
                          <a:schemeClr val="dk1"/>
                        </a:solidFill>
                        <a:latin typeface="+mn-lt"/>
                        <a:ea typeface="+mn-ea"/>
                        <a:cs typeface="+mn-cs"/>
                      </a:endParaRPr>
                    </a:p>
                  </a:txBody>
                  <a:tcPr/>
                </a:tc>
                <a:tc>
                  <a:txBody>
                    <a:bodyPr/>
                    <a:lstStyle/>
                    <a:p>
                      <a:r>
                        <a:rPr lang="en-US" sz="1400" kern="1200" dirty="0" smtClean="0">
                          <a:solidFill>
                            <a:schemeClr val="dk1"/>
                          </a:solidFill>
                          <a:latin typeface="+mn-lt"/>
                          <a:ea typeface="+mn-ea"/>
                          <a:cs typeface="+mn-cs"/>
                        </a:rPr>
                        <a:t>Unemployed     2.4%</a:t>
                      </a:r>
                      <a:endParaRPr lang="en-US" sz="1400" kern="1200" dirty="0">
                        <a:solidFill>
                          <a:schemeClr val="dk1"/>
                        </a:solidFill>
                        <a:latin typeface="+mn-lt"/>
                        <a:ea typeface="+mn-ea"/>
                        <a:cs typeface="+mn-cs"/>
                      </a:endParaRPr>
                    </a:p>
                  </a:txBody>
                  <a:tcPr/>
                </a:tc>
                <a:tc>
                  <a:txBody>
                    <a:bodyPr/>
                    <a:lstStyle/>
                    <a:p>
                      <a:r>
                        <a:rPr lang="en-US" sz="1400" b="1" kern="1200" dirty="0" smtClean="0">
                          <a:solidFill>
                            <a:schemeClr val="dk1"/>
                          </a:solidFill>
                          <a:latin typeface="+mn-lt"/>
                          <a:ea typeface="+mn-ea"/>
                          <a:cs typeface="+mn-cs"/>
                        </a:rPr>
                        <a:t>$50-75k	      21.6%</a:t>
                      </a:r>
                      <a:endParaRPr lang="en-US" sz="1400" b="1" kern="1200" dirty="0">
                        <a:solidFill>
                          <a:schemeClr val="dk1"/>
                        </a:solidFill>
                        <a:latin typeface="+mn-lt"/>
                        <a:ea typeface="+mn-ea"/>
                        <a:cs typeface="+mn-cs"/>
                      </a:endParaRPr>
                    </a:p>
                  </a:txBody>
                  <a:tcPr/>
                </a:tc>
              </a:tr>
              <a:tr h="398780">
                <a:tc>
                  <a:txBody>
                    <a:bodyPr/>
                    <a:lstStyle/>
                    <a:p>
                      <a:r>
                        <a:rPr lang="en-US" sz="1400" kern="1200" dirty="0" smtClean="0">
                          <a:solidFill>
                            <a:schemeClr val="dk1"/>
                          </a:solidFill>
                          <a:latin typeface="+mn-lt"/>
                          <a:ea typeface="+mn-ea"/>
                          <a:cs typeface="+mn-cs"/>
                        </a:rPr>
                        <a:t>Partnership</a:t>
                      </a:r>
                      <a:r>
                        <a:rPr lang="en-US" sz="1400" kern="1200" baseline="0" dirty="0" smtClean="0">
                          <a:solidFill>
                            <a:schemeClr val="dk1"/>
                          </a:solidFill>
                          <a:latin typeface="+mn-lt"/>
                          <a:ea typeface="+mn-ea"/>
                          <a:cs typeface="+mn-cs"/>
                        </a:rPr>
                        <a:t>      </a:t>
                      </a:r>
                      <a:r>
                        <a:rPr lang="en-US" sz="1400" kern="1200" dirty="0" smtClean="0">
                          <a:solidFill>
                            <a:schemeClr val="dk1"/>
                          </a:solidFill>
                          <a:latin typeface="+mn-lt"/>
                          <a:ea typeface="+mn-ea"/>
                          <a:cs typeface="+mn-cs"/>
                        </a:rPr>
                        <a:t>4.3%</a:t>
                      </a:r>
                      <a:endParaRPr lang="en-US" sz="1400" kern="1200" dirty="0">
                        <a:solidFill>
                          <a:schemeClr val="dk1"/>
                        </a:solidFill>
                        <a:latin typeface="+mn-lt"/>
                        <a:ea typeface="+mn-ea"/>
                        <a:cs typeface="+mn-cs"/>
                      </a:endParaRPr>
                    </a:p>
                  </a:txBody>
                  <a:tcPr/>
                </a:tc>
                <a:tc>
                  <a:txBody>
                    <a:bodyPr/>
                    <a:lstStyle/>
                    <a:p>
                      <a:r>
                        <a:rPr lang="en-US" sz="1400" kern="1200" dirty="0" smtClean="0">
                          <a:solidFill>
                            <a:schemeClr val="dk1"/>
                          </a:solidFill>
                          <a:latin typeface="+mn-lt"/>
                          <a:ea typeface="+mn-ea"/>
                          <a:cs typeface="+mn-cs"/>
                        </a:rPr>
                        <a:t>Family	     18.2%</a:t>
                      </a:r>
                      <a:endParaRPr lang="en-US" sz="14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Retired	       12.1%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$75-100k	      17.0%</a:t>
                      </a:r>
                    </a:p>
                  </a:txBody>
                  <a:tcPr/>
                </a:tc>
              </a:tr>
              <a:tr h="3987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Widowed </a:t>
                      </a:r>
                      <a:r>
                        <a:rPr lang="en-US" sz="1400" kern="1200" baseline="0" dirty="0" smtClean="0">
                          <a:solidFill>
                            <a:schemeClr val="dk1"/>
                          </a:solidFill>
                          <a:latin typeface="+mn-lt"/>
                          <a:ea typeface="+mn-ea"/>
                          <a:cs typeface="+mn-cs"/>
                        </a:rPr>
                        <a:t>         </a:t>
                      </a:r>
                      <a:r>
                        <a:rPr lang="en-US" sz="1400" kern="1200" dirty="0" smtClean="0">
                          <a:solidFill>
                            <a:schemeClr val="dk1"/>
                          </a:solidFill>
                          <a:latin typeface="+mn-lt"/>
                          <a:ea typeface="+mn-ea"/>
                          <a:cs typeface="+mn-cs"/>
                        </a:rPr>
                        <a:t>4.9%</a:t>
                      </a:r>
                    </a:p>
                  </a:txBody>
                  <a:tcPr/>
                </a:tc>
                <a:tc>
                  <a:txBody>
                    <a:bodyPr/>
                    <a:lstStyle/>
                    <a:p>
                      <a:r>
                        <a:rPr lang="en-US" sz="1400" kern="1200" dirty="0" smtClean="0">
                          <a:solidFill>
                            <a:schemeClr val="dk1"/>
                          </a:solidFill>
                          <a:latin typeface="+mn-lt"/>
                          <a:ea typeface="+mn-ea"/>
                          <a:cs typeface="+mn-cs"/>
                        </a:rPr>
                        <a:t>Other	</a:t>
                      </a:r>
                      <a:r>
                        <a:rPr lang="en-US" sz="1400" kern="1200" baseline="0" dirty="0" smtClean="0">
                          <a:solidFill>
                            <a:schemeClr val="dk1"/>
                          </a:solidFill>
                          <a:latin typeface="+mn-lt"/>
                          <a:ea typeface="+mn-ea"/>
                          <a:cs typeface="+mn-cs"/>
                        </a:rPr>
                        <a:t>       </a:t>
                      </a:r>
                      <a:r>
                        <a:rPr lang="en-US" sz="1400" kern="1200" dirty="0" smtClean="0">
                          <a:solidFill>
                            <a:schemeClr val="dk1"/>
                          </a:solidFill>
                          <a:latin typeface="+mn-lt"/>
                          <a:ea typeface="+mn-ea"/>
                          <a:cs typeface="+mn-cs"/>
                        </a:rPr>
                        <a:t>6.3%</a:t>
                      </a:r>
                      <a:endParaRPr lang="en-US" sz="1400" kern="1200" dirty="0">
                        <a:solidFill>
                          <a:schemeClr val="dk1"/>
                        </a:solidFill>
                        <a:latin typeface="+mn-lt"/>
                        <a:ea typeface="+mn-ea"/>
                        <a:cs typeface="+mn-cs"/>
                      </a:endParaRPr>
                    </a:p>
                  </a:txBody>
                  <a:tcPr/>
                </a:tc>
                <a:tc>
                  <a:txBody>
                    <a:bodyPr/>
                    <a:lstStyle/>
                    <a:p>
                      <a:endParaRPr lang="en-US" sz="1400"/>
                    </a:p>
                  </a:txBody>
                  <a:tcPr/>
                </a:tc>
                <a:tc>
                  <a:txBody>
                    <a:bodyPr/>
                    <a:lstStyle/>
                    <a:p>
                      <a:r>
                        <a:rPr lang="en-US" sz="1400" kern="1200" dirty="0" smtClean="0">
                          <a:solidFill>
                            <a:schemeClr val="dk1"/>
                          </a:solidFill>
                          <a:latin typeface="+mn-lt"/>
                          <a:ea typeface="+mn-ea"/>
                          <a:cs typeface="+mn-cs"/>
                        </a:rPr>
                        <a:t>$100-150k</a:t>
                      </a:r>
                      <a:r>
                        <a:rPr lang="en-US" sz="1400" kern="1200" baseline="0" dirty="0" smtClean="0">
                          <a:solidFill>
                            <a:schemeClr val="dk1"/>
                          </a:solidFill>
                          <a:latin typeface="+mn-lt"/>
                          <a:ea typeface="+mn-ea"/>
                          <a:cs typeface="+mn-cs"/>
                        </a:rPr>
                        <a:t>     </a:t>
                      </a:r>
                      <a:r>
                        <a:rPr lang="en-US" sz="1400" kern="1200" dirty="0" smtClean="0">
                          <a:solidFill>
                            <a:schemeClr val="dk1"/>
                          </a:solidFill>
                          <a:latin typeface="+mn-lt"/>
                          <a:ea typeface="+mn-ea"/>
                          <a:cs typeface="+mn-cs"/>
                        </a:rPr>
                        <a:t>13.3%</a:t>
                      </a:r>
                      <a:endParaRPr lang="en-US" sz="1400" kern="1200" dirty="0">
                        <a:solidFill>
                          <a:schemeClr val="dk1"/>
                        </a:solidFill>
                        <a:latin typeface="+mn-lt"/>
                        <a:ea typeface="+mn-ea"/>
                        <a:cs typeface="+mn-cs"/>
                      </a:endParaRPr>
                    </a:p>
                  </a:txBody>
                  <a:tcPr/>
                </a:tc>
              </a:tr>
            </a:tbl>
          </a:graphicData>
        </a:graphic>
      </p:graphicFrame>
      <p:sp>
        <p:nvSpPr>
          <p:cNvPr id="8" name="Rectangle 7"/>
          <p:cNvSpPr/>
          <p:nvPr/>
        </p:nvSpPr>
        <p:spPr>
          <a:xfrm>
            <a:off x="381000" y="3581400"/>
            <a:ext cx="2743200" cy="400110"/>
          </a:xfrm>
          <a:prstGeom prst="rect">
            <a:avLst/>
          </a:prstGeom>
        </p:spPr>
        <p:txBody>
          <a:bodyPr wrap="square">
            <a:spAutoFit/>
          </a:bodyPr>
          <a:lstStyle/>
          <a:p>
            <a:r>
              <a:rPr lang="en-US" sz="2000" dirty="0" smtClean="0">
                <a:effectLst>
                  <a:outerShdw blurRad="38100" dist="38100" dir="2700000" algn="tl">
                    <a:srgbClr val="000000">
                      <a:alpha val="43137"/>
                    </a:srgbClr>
                  </a:outerShdw>
                </a:effectLst>
              </a:rPr>
              <a:t>2011 Demographics</a:t>
            </a:r>
            <a:endParaRPr lang="en-US" sz="20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14400" y="1752600"/>
          <a:ext cx="7162800"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a:bodyPr>
          <a:lstStyle/>
          <a:p>
            <a:r>
              <a:rPr lang="en-US" sz="2400" dirty="0" smtClean="0"/>
              <a:t>Demographics</a:t>
            </a:r>
            <a:br>
              <a:rPr lang="en-US" sz="2400" dirty="0" smtClean="0"/>
            </a:br>
            <a:r>
              <a:rPr lang="en-US" sz="2000" dirty="0" smtClean="0"/>
              <a:t>Education</a:t>
            </a:r>
            <a:r>
              <a:rPr lang="en-US" sz="2400" dirty="0" smtClean="0"/>
              <a:t> </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066800" y="1676400"/>
          <a:ext cx="7162800" cy="391636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a:bodyPr>
          <a:lstStyle/>
          <a:p>
            <a:r>
              <a:rPr lang="en-US" sz="2400" dirty="0" smtClean="0"/>
              <a:t>Retirement</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229600" cy="4525963"/>
          </a:xfrm>
        </p:spPr>
        <p:txBody>
          <a:bodyPr>
            <a:normAutofit fontScale="47500" lnSpcReduction="20000"/>
          </a:bodyPr>
          <a:lstStyle/>
          <a:p>
            <a:pPr>
              <a:buNone/>
            </a:pPr>
            <a:endParaRPr lang="en-US" dirty="0" smtClean="0"/>
          </a:p>
          <a:p>
            <a:r>
              <a:rPr lang="en-US" sz="4200" dirty="0" smtClean="0"/>
              <a:t>More whites (81%, 85%)* than blacks (71%, 82%) or Hispanics (66%, 82% ) planned to retire</a:t>
            </a:r>
          </a:p>
          <a:p>
            <a:pPr>
              <a:buNone/>
            </a:pPr>
            <a:endParaRPr lang="en-US" sz="4200" dirty="0" smtClean="0"/>
          </a:p>
          <a:p>
            <a:r>
              <a:rPr lang="en-US" sz="4200" dirty="0" smtClean="0"/>
              <a:t>More college graduates (80%, 84%) than high school graduates (61%, 74%) planned to retire </a:t>
            </a:r>
          </a:p>
          <a:p>
            <a:pPr>
              <a:buNone/>
            </a:pPr>
            <a:endParaRPr lang="en-US" sz="4200" dirty="0" smtClean="0"/>
          </a:p>
          <a:p>
            <a:r>
              <a:rPr lang="en-US" sz="4200" dirty="0" smtClean="0"/>
              <a:t>More respondents in the middle income range ($50,000-$74,000) (84%,  84%) than in other income categories planned to retire</a:t>
            </a:r>
          </a:p>
          <a:p>
            <a:pPr>
              <a:buNone/>
            </a:pPr>
            <a:endParaRPr lang="en-US" sz="4200" dirty="0" smtClean="0"/>
          </a:p>
          <a:p>
            <a:r>
              <a:rPr lang="en-US" sz="4200" dirty="0" smtClean="0"/>
              <a:t>The highest proportion of respondents reported they planned to retire at age 65-67 (35%, 36% ) </a:t>
            </a:r>
          </a:p>
          <a:p>
            <a:endParaRPr lang="en-US" sz="4200" dirty="0" smtClean="0"/>
          </a:p>
          <a:p>
            <a:endParaRPr lang="en-US" dirty="0" smtClean="0"/>
          </a:p>
          <a:p>
            <a:endParaRPr lang="en-US" dirty="0" smtClean="0"/>
          </a:p>
          <a:p>
            <a:pPr>
              <a:buNone/>
            </a:pPr>
            <a:r>
              <a:rPr lang="en-US" dirty="0" smtClean="0"/>
              <a:t>   </a:t>
            </a:r>
            <a:r>
              <a:rPr lang="en-US" sz="3400" dirty="0" smtClean="0"/>
              <a:t>*2010, 2011</a:t>
            </a:r>
            <a:endParaRPr lang="en-US" sz="3400" dirty="0"/>
          </a:p>
        </p:txBody>
      </p:sp>
      <p:sp>
        <p:nvSpPr>
          <p:cNvPr id="2" name="Title 1"/>
          <p:cNvSpPr>
            <a:spLocks noGrp="1"/>
          </p:cNvSpPr>
          <p:nvPr>
            <p:ph type="title"/>
          </p:nvPr>
        </p:nvSpPr>
        <p:spPr/>
        <p:txBody>
          <a:bodyPr>
            <a:normAutofit/>
          </a:bodyPr>
          <a:lstStyle/>
          <a:p>
            <a:r>
              <a:rPr lang="en-US" sz="2400" dirty="0" smtClean="0"/>
              <a:t>Retirement </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457200" y="914400"/>
          <a:ext cx="8229600" cy="5461000"/>
        </p:xfrm>
        <a:graphic>
          <a:graphicData uri="http://schemas.openxmlformats.org/drawingml/2006/table">
            <a:tbl>
              <a:tblPr firstRow="1" bandRow="1">
                <a:tableStyleId>{5C22544A-7EE6-4342-B048-85BDC9FD1C3A}</a:tableStyleId>
              </a:tblPr>
              <a:tblGrid>
                <a:gridCol w="5181600"/>
                <a:gridCol w="1524000"/>
                <a:gridCol w="1524000"/>
              </a:tblGrid>
              <a:tr h="370840">
                <a:tc>
                  <a:txBody>
                    <a:bodyPr/>
                    <a:lstStyle/>
                    <a:p>
                      <a:endParaRPr lang="en-US" dirty="0"/>
                    </a:p>
                  </a:txBody>
                  <a:tcPr/>
                </a:tc>
                <a:tc>
                  <a:txBody>
                    <a:bodyPr/>
                    <a:lstStyle/>
                    <a:p>
                      <a:pPr algn="ctr"/>
                      <a:r>
                        <a:rPr lang="en-US" dirty="0" smtClean="0"/>
                        <a:t>2010</a:t>
                      </a:r>
                      <a:endParaRPr lang="en-US" dirty="0"/>
                    </a:p>
                  </a:txBody>
                  <a:tcPr/>
                </a:tc>
                <a:tc>
                  <a:txBody>
                    <a:bodyPr/>
                    <a:lstStyle/>
                    <a:p>
                      <a:pPr algn="ctr"/>
                      <a:r>
                        <a:rPr lang="en-US" dirty="0" smtClean="0"/>
                        <a:t>2011</a:t>
                      </a:r>
                      <a:endParaRPr lang="en-US" dirty="0"/>
                    </a:p>
                  </a:txBody>
                  <a:tcPr/>
                </a:tc>
              </a:tr>
              <a:tr h="370840">
                <a:tc>
                  <a:txBody>
                    <a:bodyPr/>
                    <a:lstStyle/>
                    <a:p>
                      <a:r>
                        <a:rPr lang="en-US" dirty="0" smtClean="0"/>
                        <a:t>Retired</a:t>
                      </a:r>
                      <a:endParaRPr lang="en-US" dirty="0"/>
                    </a:p>
                  </a:txBody>
                  <a:tcPr/>
                </a:tc>
                <a:tc>
                  <a:txBody>
                    <a:bodyPr/>
                    <a:lstStyle/>
                    <a:p>
                      <a:pPr algn="ctr"/>
                      <a:r>
                        <a:rPr lang="en-US" dirty="0" smtClean="0"/>
                        <a:t>15%</a:t>
                      </a:r>
                      <a:endParaRPr lang="en-US" dirty="0"/>
                    </a:p>
                  </a:txBody>
                  <a:tcPr/>
                </a:tc>
                <a:tc>
                  <a:txBody>
                    <a:bodyPr/>
                    <a:lstStyle/>
                    <a:p>
                      <a:pPr algn="ctr"/>
                      <a:r>
                        <a:rPr lang="en-US" dirty="0" smtClean="0"/>
                        <a:t>17%</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Receive</a:t>
                      </a:r>
                      <a:r>
                        <a:rPr lang="en-US" baseline="0" dirty="0" smtClean="0"/>
                        <a:t> S</a:t>
                      </a:r>
                      <a:r>
                        <a:rPr lang="en-US" dirty="0" smtClean="0"/>
                        <a:t>ocial Security </a:t>
                      </a:r>
                    </a:p>
                  </a:txBody>
                  <a:tcPr/>
                </a:tc>
                <a:tc>
                  <a:txBody>
                    <a:bodyPr/>
                    <a:lstStyle/>
                    <a:p>
                      <a:pPr algn="ctr"/>
                      <a:r>
                        <a:rPr lang="en-US" dirty="0" smtClean="0"/>
                        <a:t>13%</a:t>
                      </a:r>
                      <a:endParaRPr lang="en-US" dirty="0"/>
                    </a:p>
                  </a:txBody>
                  <a:tcPr/>
                </a:tc>
                <a:tc>
                  <a:txBody>
                    <a:bodyPr/>
                    <a:lstStyle/>
                    <a:p>
                      <a:pPr algn="ctr"/>
                      <a:r>
                        <a:rPr lang="en-US" dirty="0" smtClean="0"/>
                        <a:t>17%</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Rely</a:t>
                      </a:r>
                      <a:r>
                        <a:rPr lang="en-US" baseline="0" dirty="0" smtClean="0"/>
                        <a:t> 100% </a:t>
                      </a:r>
                      <a:r>
                        <a:rPr lang="en-US" dirty="0" smtClean="0"/>
                        <a:t>on SS</a:t>
                      </a:r>
                      <a:r>
                        <a:rPr lang="en-US" baseline="0" dirty="0" smtClean="0"/>
                        <a:t> check to survive (100%)</a:t>
                      </a:r>
                      <a:endParaRPr lang="en-US" dirty="0" smtClean="0"/>
                    </a:p>
                  </a:txBody>
                  <a:tcPr/>
                </a:tc>
                <a:tc>
                  <a:txBody>
                    <a:bodyPr/>
                    <a:lstStyle/>
                    <a:p>
                      <a:pPr algn="ctr"/>
                      <a:r>
                        <a:rPr lang="en-US" dirty="0" smtClean="0"/>
                        <a:t>11%</a:t>
                      </a:r>
                      <a:endParaRPr lang="en-US" dirty="0"/>
                    </a:p>
                  </a:txBody>
                  <a:tcPr/>
                </a:tc>
                <a:tc>
                  <a:txBody>
                    <a:bodyPr/>
                    <a:lstStyle/>
                    <a:p>
                      <a:pPr algn="ctr"/>
                      <a:r>
                        <a:rPr lang="en-US" dirty="0" smtClean="0"/>
                        <a:t>14%</a:t>
                      </a:r>
                      <a:endParaRPr lang="en-US" dirty="0"/>
                    </a:p>
                  </a:txBody>
                  <a:tcPr/>
                </a:tc>
              </a:tr>
              <a:tr h="370840">
                <a:tc>
                  <a:txBody>
                    <a:bodyPr/>
                    <a:lstStyle/>
                    <a:p>
                      <a:r>
                        <a:rPr lang="en-US" dirty="0" smtClean="0"/>
                        <a:t>Plan to retire</a:t>
                      </a:r>
                      <a:endParaRPr lang="en-US" dirty="0"/>
                    </a:p>
                  </a:txBody>
                  <a:tcPr/>
                </a:tc>
                <a:tc>
                  <a:txBody>
                    <a:bodyPr/>
                    <a:lstStyle/>
                    <a:p>
                      <a:pPr algn="ctr"/>
                      <a:r>
                        <a:rPr lang="en-US" dirty="0" smtClean="0"/>
                        <a:t>77%</a:t>
                      </a:r>
                      <a:endParaRPr lang="en-US" dirty="0"/>
                    </a:p>
                  </a:txBody>
                  <a:tcPr/>
                </a:tc>
                <a:tc>
                  <a:txBody>
                    <a:bodyPr/>
                    <a:lstStyle/>
                    <a:p>
                      <a:pPr algn="ctr"/>
                      <a:r>
                        <a:rPr lang="en-US" dirty="0" smtClean="0"/>
                        <a:t>84%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Plan to retire at age 65-67</a:t>
                      </a:r>
                    </a:p>
                  </a:txBody>
                  <a:tcPr/>
                </a:tc>
                <a:tc>
                  <a:txBody>
                    <a:bodyPr/>
                    <a:lstStyle/>
                    <a:p>
                      <a:pPr algn="ctr"/>
                      <a:r>
                        <a:rPr lang="en-US" dirty="0" smtClean="0"/>
                        <a:t>35%</a:t>
                      </a:r>
                      <a:endParaRPr lang="en-US" dirty="0"/>
                    </a:p>
                  </a:txBody>
                  <a:tcPr/>
                </a:tc>
                <a:tc>
                  <a:txBody>
                    <a:bodyPr/>
                    <a:lstStyle/>
                    <a:p>
                      <a:pPr algn="ctr"/>
                      <a:r>
                        <a:rPr lang="en-US" dirty="0" smtClean="0"/>
                        <a:t>36%</a:t>
                      </a:r>
                      <a:endParaRPr lang="en-US" dirty="0"/>
                    </a:p>
                  </a:txBody>
                  <a:tcPr/>
                </a:tc>
              </a:tr>
              <a:tr h="370840">
                <a:tc>
                  <a:txBody>
                    <a:bodyPr/>
                    <a:lstStyle/>
                    <a:p>
                      <a:r>
                        <a:rPr lang="en-US" dirty="0" smtClean="0"/>
                        <a:t>Plan to live in</a:t>
                      </a:r>
                      <a:r>
                        <a:rPr lang="en-US" baseline="0" dirty="0" smtClean="0"/>
                        <a:t> own home</a:t>
                      </a:r>
                      <a:r>
                        <a:rPr lang="en-US" dirty="0" smtClean="0"/>
                        <a:t> after age 65</a:t>
                      </a:r>
                      <a:endParaRPr lang="en-US" dirty="0"/>
                    </a:p>
                  </a:txBody>
                  <a:tcPr/>
                </a:tc>
                <a:tc>
                  <a:txBody>
                    <a:bodyPr/>
                    <a:lstStyle/>
                    <a:p>
                      <a:pPr algn="ctr"/>
                      <a:r>
                        <a:rPr lang="en-US" dirty="0" smtClean="0"/>
                        <a:t>59%</a:t>
                      </a:r>
                      <a:endParaRPr lang="en-US" dirty="0"/>
                    </a:p>
                  </a:txBody>
                  <a:tcPr/>
                </a:tc>
                <a:tc>
                  <a:txBody>
                    <a:bodyPr/>
                    <a:lstStyle/>
                    <a:p>
                      <a:pPr algn="ctr"/>
                      <a:r>
                        <a:rPr lang="en-US" dirty="0" smtClean="0"/>
                        <a:t>61%</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Plan</a:t>
                      </a:r>
                      <a:r>
                        <a:rPr lang="en-US" baseline="0" dirty="0" smtClean="0"/>
                        <a:t> to c</a:t>
                      </a:r>
                      <a:r>
                        <a:rPr lang="en-US" dirty="0" smtClean="0"/>
                        <a:t>are</a:t>
                      </a:r>
                      <a:r>
                        <a:rPr lang="en-US" baseline="0" dirty="0" smtClean="0"/>
                        <a:t> for self after age 65</a:t>
                      </a:r>
                      <a:endParaRPr lang="en-US" dirty="0" smtClean="0"/>
                    </a:p>
                  </a:txBody>
                  <a:tcPr/>
                </a:tc>
                <a:tc>
                  <a:txBody>
                    <a:bodyPr/>
                    <a:lstStyle/>
                    <a:p>
                      <a:pPr algn="ctr"/>
                      <a:r>
                        <a:rPr lang="en-US" dirty="0" smtClean="0"/>
                        <a:t>77%</a:t>
                      </a:r>
                      <a:endParaRPr lang="en-US" dirty="0"/>
                    </a:p>
                  </a:txBody>
                  <a:tcPr/>
                </a:tc>
                <a:tc>
                  <a:txBody>
                    <a:bodyPr/>
                    <a:lstStyle/>
                    <a:p>
                      <a:pPr algn="ctr"/>
                      <a:r>
                        <a:rPr lang="en-US" dirty="0" smtClean="0"/>
                        <a:t>71%</a:t>
                      </a:r>
                      <a:endParaRPr lang="en-US" dirty="0"/>
                    </a:p>
                  </a:txBody>
                  <a:tcPr/>
                </a:tc>
              </a:tr>
              <a:tr h="370840">
                <a:tc>
                  <a:txBody>
                    <a:bodyPr/>
                    <a:lstStyle/>
                    <a:p>
                      <a:r>
                        <a:rPr lang="en-US" dirty="0" smtClean="0"/>
                        <a:t>Health care costs  - very worried </a:t>
                      </a:r>
                      <a:endParaRPr lang="en-US" dirty="0"/>
                    </a:p>
                  </a:txBody>
                  <a:tcPr/>
                </a:tc>
                <a:tc>
                  <a:txBody>
                    <a:bodyPr/>
                    <a:lstStyle/>
                    <a:p>
                      <a:pPr algn="ctr"/>
                      <a:r>
                        <a:rPr lang="en-US" dirty="0" smtClean="0"/>
                        <a:t>37%</a:t>
                      </a:r>
                      <a:endParaRPr lang="en-US" dirty="0"/>
                    </a:p>
                  </a:txBody>
                  <a:tcPr/>
                </a:tc>
                <a:tc>
                  <a:txBody>
                    <a:bodyPr/>
                    <a:lstStyle/>
                    <a:p>
                      <a:pPr algn="ctr"/>
                      <a:r>
                        <a:rPr lang="en-US" dirty="0" smtClean="0"/>
                        <a:t>42%</a:t>
                      </a:r>
                      <a:endParaRPr lang="en-US" dirty="0"/>
                    </a:p>
                  </a:txBody>
                  <a:tcPr/>
                </a:tc>
              </a:tr>
              <a:tr h="370840">
                <a:tc>
                  <a:txBody>
                    <a:bodyPr/>
                    <a:lstStyle/>
                    <a:p>
                      <a:r>
                        <a:rPr lang="en-US" dirty="0" smtClean="0"/>
                        <a:t>Thought</a:t>
                      </a:r>
                      <a:r>
                        <a:rPr lang="en-US" baseline="0" dirty="0" smtClean="0"/>
                        <a:t> about how to pay for long term care</a:t>
                      </a:r>
                      <a:endParaRPr lang="en-US" dirty="0"/>
                    </a:p>
                  </a:txBody>
                  <a:tcPr/>
                </a:tc>
                <a:tc>
                  <a:txBody>
                    <a:bodyPr/>
                    <a:lstStyle/>
                    <a:p>
                      <a:pPr algn="ctr"/>
                      <a:r>
                        <a:rPr lang="en-US" dirty="0" smtClean="0"/>
                        <a:t>64%</a:t>
                      </a:r>
                      <a:endParaRPr lang="en-US" dirty="0"/>
                    </a:p>
                  </a:txBody>
                  <a:tcPr/>
                </a:tc>
                <a:tc>
                  <a:txBody>
                    <a:bodyPr/>
                    <a:lstStyle/>
                    <a:p>
                      <a:pPr algn="ctr"/>
                      <a:r>
                        <a:rPr lang="en-US" dirty="0" smtClean="0"/>
                        <a:t>54%</a:t>
                      </a:r>
                      <a:endParaRPr lang="en-US" dirty="0"/>
                    </a:p>
                  </a:txBody>
                  <a:tcPr/>
                </a:tc>
              </a:tr>
              <a:tr h="370840">
                <a:tc>
                  <a:txBody>
                    <a:bodyPr/>
                    <a:lstStyle/>
                    <a:p>
                      <a:r>
                        <a:rPr lang="en-US" dirty="0" smtClean="0"/>
                        <a:t>Transportation needs – somewhat</a:t>
                      </a:r>
                      <a:r>
                        <a:rPr lang="en-US" baseline="0" dirty="0" smtClean="0"/>
                        <a:t> worried</a:t>
                      </a:r>
                      <a:endParaRPr lang="en-US" dirty="0"/>
                    </a:p>
                  </a:txBody>
                  <a:tcPr/>
                </a:tc>
                <a:tc>
                  <a:txBody>
                    <a:bodyPr/>
                    <a:lstStyle/>
                    <a:p>
                      <a:pPr algn="ctr"/>
                      <a:r>
                        <a:rPr lang="en-US" dirty="0" smtClean="0"/>
                        <a:t>45%</a:t>
                      </a:r>
                      <a:endParaRPr lang="en-US" dirty="0"/>
                    </a:p>
                  </a:txBody>
                  <a:tcPr/>
                </a:tc>
                <a:tc>
                  <a:txBody>
                    <a:bodyPr/>
                    <a:lstStyle/>
                    <a:p>
                      <a:pPr algn="ctr"/>
                      <a:r>
                        <a:rPr lang="en-US" dirty="0" smtClean="0"/>
                        <a:t>39%</a:t>
                      </a:r>
                      <a:endParaRPr lang="en-US" dirty="0"/>
                    </a:p>
                  </a:txBody>
                  <a:tcPr/>
                </a:tc>
              </a:tr>
              <a:tr h="370840">
                <a:tc>
                  <a:txBody>
                    <a:bodyPr/>
                    <a:lstStyle/>
                    <a:p>
                      <a:r>
                        <a:rPr lang="en-US" dirty="0" smtClean="0"/>
                        <a:t>Reductions in Medicare –</a:t>
                      </a:r>
                      <a:r>
                        <a:rPr lang="en-US" baseline="0" dirty="0" smtClean="0"/>
                        <a:t> very worried</a:t>
                      </a:r>
                      <a:endParaRPr lang="en-US" dirty="0"/>
                    </a:p>
                  </a:txBody>
                  <a:tcPr/>
                </a:tc>
                <a:tc>
                  <a:txBody>
                    <a:bodyPr/>
                    <a:lstStyle/>
                    <a:p>
                      <a:pPr algn="ctr"/>
                      <a:r>
                        <a:rPr lang="en-US" dirty="0" smtClean="0"/>
                        <a:t>25%</a:t>
                      </a:r>
                      <a:endParaRPr lang="en-US" dirty="0"/>
                    </a:p>
                  </a:txBody>
                  <a:tcPr/>
                </a:tc>
                <a:tc>
                  <a:txBody>
                    <a:bodyPr/>
                    <a:lstStyle/>
                    <a:p>
                      <a:pPr algn="ctr"/>
                      <a:r>
                        <a:rPr lang="en-US" dirty="0" smtClean="0"/>
                        <a:t>36%</a:t>
                      </a:r>
                      <a:endParaRPr lang="en-US" dirty="0"/>
                    </a:p>
                  </a:txBody>
                  <a:tcPr/>
                </a:tc>
              </a:tr>
              <a:tr h="370840">
                <a:tc>
                  <a:txBody>
                    <a:bodyPr/>
                    <a:lstStyle/>
                    <a:p>
                      <a:r>
                        <a:rPr lang="en-US" dirty="0" smtClean="0"/>
                        <a:t>Social Security – very worried</a:t>
                      </a:r>
                      <a:endParaRPr lang="en-US" dirty="0"/>
                    </a:p>
                  </a:txBody>
                  <a:tcPr/>
                </a:tc>
                <a:tc>
                  <a:txBody>
                    <a:bodyPr/>
                    <a:lstStyle/>
                    <a:p>
                      <a:pPr algn="ctr"/>
                      <a:r>
                        <a:rPr lang="en-US" dirty="0" smtClean="0"/>
                        <a:t>28%</a:t>
                      </a:r>
                      <a:endParaRPr lang="en-US" dirty="0"/>
                    </a:p>
                  </a:txBody>
                  <a:tcPr/>
                </a:tc>
                <a:tc>
                  <a:txBody>
                    <a:bodyPr/>
                    <a:lstStyle/>
                    <a:p>
                      <a:pPr algn="ctr"/>
                      <a:r>
                        <a:rPr lang="en-US" dirty="0" smtClean="0"/>
                        <a:t>37%</a:t>
                      </a:r>
                      <a:endParaRPr lang="en-US" dirty="0"/>
                    </a:p>
                  </a:txBody>
                  <a:tcPr/>
                </a:tc>
              </a:tr>
              <a:tr h="370840">
                <a:tc>
                  <a:txBody>
                    <a:bodyPr/>
                    <a:lstStyle/>
                    <a:p>
                      <a:r>
                        <a:rPr lang="en-US" dirty="0" smtClean="0"/>
                        <a:t>Unprepared to meet needs</a:t>
                      </a:r>
                      <a:r>
                        <a:rPr lang="en-US" baseline="0" dirty="0" smtClean="0"/>
                        <a:t> for retirement</a:t>
                      </a:r>
                      <a:endParaRPr lang="en-US" dirty="0"/>
                    </a:p>
                  </a:txBody>
                  <a:tcPr/>
                </a:tc>
                <a:tc>
                  <a:txBody>
                    <a:bodyPr/>
                    <a:lstStyle/>
                    <a:p>
                      <a:pPr algn="ctr"/>
                      <a:r>
                        <a:rPr lang="en-US" dirty="0" smtClean="0"/>
                        <a:t>16%</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19%</a:t>
                      </a:r>
                    </a:p>
                  </a:txBody>
                  <a:tcPr/>
                </a:tc>
              </a:tr>
            </a:tbl>
          </a:graphicData>
        </a:graphic>
      </p:graphicFrame>
      <p:sp>
        <p:nvSpPr>
          <p:cNvPr id="2" name="Title 1"/>
          <p:cNvSpPr>
            <a:spLocks noGrp="1"/>
          </p:cNvSpPr>
          <p:nvPr>
            <p:ph type="title"/>
          </p:nvPr>
        </p:nvSpPr>
        <p:spPr>
          <a:xfrm>
            <a:off x="457200" y="0"/>
            <a:ext cx="8229600" cy="1143000"/>
          </a:xfrm>
        </p:spPr>
        <p:txBody>
          <a:bodyPr>
            <a:normAutofit/>
          </a:bodyPr>
          <a:lstStyle/>
          <a:p>
            <a:r>
              <a:rPr lang="en-US" sz="2400" dirty="0" smtClean="0"/>
              <a:t>Retirement</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1219200" y="304800"/>
          <a:ext cx="7391400" cy="6289636"/>
        </p:xfrm>
        <a:graphic>
          <a:graphicData uri="http://schemas.openxmlformats.org/drawingml/2006/table">
            <a:tbl>
              <a:tblPr firstRow="1" bandRow="1">
                <a:tableStyleId>{5C22544A-7EE6-4342-B048-85BDC9FD1C3A}</a:tableStyleId>
              </a:tblPr>
              <a:tblGrid>
                <a:gridCol w="3422649"/>
                <a:gridCol w="1396999"/>
                <a:gridCol w="1276352"/>
                <a:gridCol w="1295400"/>
              </a:tblGrid>
              <a:tr h="141642">
                <a:tc>
                  <a:txBody>
                    <a:bodyPr/>
                    <a:lstStyle/>
                    <a:p>
                      <a:endParaRPr lang="en-US" dirty="0"/>
                    </a:p>
                  </a:txBody>
                  <a:tcPr/>
                </a:tc>
                <a:tc>
                  <a:txBody>
                    <a:bodyPr/>
                    <a:lstStyle/>
                    <a:p>
                      <a:endParaRPr lang="en-US" dirty="0"/>
                    </a:p>
                  </a:txBody>
                  <a:tcPr/>
                </a:tc>
                <a:tc>
                  <a:txBody>
                    <a:bodyPr/>
                    <a:lstStyle/>
                    <a:p>
                      <a:pPr algn="l"/>
                      <a:r>
                        <a:rPr lang="en-US" dirty="0" smtClean="0"/>
                        <a:t>2010</a:t>
                      </a:r>
                      <a:endParaRPr lang="en-US" dirty="0"/>
                    </a:p>
                  </a:txBody>
                  <a:tcPr/>
                </a:tc>
                <a:tc>
                  <a:txBody>
                    <a:bodyPr/>
                    <a:lstStyle/>
                    <a:p>
                      <a:pPr algn="l"/>
                      <a:r>
                        <a:rPr lang="en-US" dirty="0" smtClean="0"/>
                        <a:t>2011</a:t>
                      </a:r>
                      <a:endParaRPr lang="en-US" dirty="0"/>
                    </a:p>
                  </a:txBody>
                  <a:tcPr/>
                </a:tc>
              </a:tr>
              <a:tr h="1480969">
                <a:tc>
                  <a:txBody>
                    <a:bodyPr/>
                    <a:lstStyle/>
                    <a:p>
                      <a:r>
                        <a:rPr lang="en-US" dirty="0" smtClean="0"/>
                        <a:t>Unprepared</a:t>
                      </a:r>
                      <a:r>
                        <a:rPr lang="en-US" baseline="0" dirty="0" smtClean="0"/>
                        <a:t> to meet needs for retirement</a:t>
                      </a:r>
                      <a:endParaRPr lang="en-US" dirty="0"/>
                    </a:p>
                  </a:txBody>
                  <a:tcPr/>
                </a:tc>
                <a:tc>
                  <a:txBody>
                    <a:bodyPr/>
                    <a:lstStyle/>
                    <a:p>
                      <a:r>
                        <a:rPr lang="en-US" dirty="0" smtClean="0"/>
                        <a:t>Women</a:t>
                      </a:r>
                    </a:p>
                    <a:p>
                      <a:r>
                        <a:rPr lang="en-US" dirty="0" smtClean="0"/>
                        <a:t>Men</a:t>
                      </a:r>
                    </a:p>
                    <a:p>
                      <a:r>
                        <a:rPr lang="en-US" dirty="0" smtClean="0"/>
                        <a:t>White</a:t>
                      </a:r>
                    </a:p>
                    <a:p>
                      <a:r>
                        <a:rPr lang="en-US" dirty="0" smtClean="0"/>
                        <a:t>Black</a:t>
                      </a:r>
                    </a:p>
                    <a:p>
                      <a:r>
                        <a:rPr lang="en-US" dirty="0" smtClean="0"/>
                        <a:t>Hispanic</a:t>
                      </a:r>
                      <a:endParaRPr lang="en-US" dirty="0"/>
                    </a:p>
                  </a:txBody>
                  <a:tcPr/>
                </a:tc>
                <a:tc>
                  <a:txBody>
                    <a:bodyPr/>
                    <a:lstStyle/>
                    <a:p>
                      <a:r>
                        <a:rPr lang="en-US" dirty="0" smtClean="0"/>
                        <a:t>16%</a:t>
                      </a:r>
                    </a:p>
                    <a:p>
                      <a:r>
                        <a:rPr lang="en-US" dirty="0" smtClean="0"/>
                        <a:t>16%</a:t>
                      </a:r>
                    </a:p>
                    <a:p>
                      <a:r>
                        <a:rPr lang="en-US" dirty="0" smtClean="0"/>
                        <a:t>12%</a:t>
                      </a:r>
                    </a:p>
                    <a:p>
                      <a:r>
                        <a:rPr lang="en-US" dirty="0" smtClean="0"/>
                        <a:t>21%</a:t>
                      </a:r>
                    </a:p>
                    <a:p>
                      <a:r>
                        <a:rPr lang="en-US" dirty="0" smtClean="0"/>
                        <a:t>31%</a:t>
                      </a:r>
                      <a:endParaRPr lang="en-US" dirty="0"/>
                    </a:p>
                  </a:txBody>
                  <a:tcPr/>
                </a:tc>
                <a:tc>
                  <a:txBody>
                    <a:bodyPr/>
                    <a:lstStyle/>
                    <a:p>
                      <a:r>
                        <a:rPr lang="en-US" dirty="0" smtClean="0"/>
                        <a:t>20%</a:t>
                      </a:r>
                    </a:p>
                    <a:p>
                      <a:r>
                        <a:rPr lang="en-US" dirty="0" smtClean="0"/>
                        <a:t>14%</a:t>
                      </a:r>
                    </a:p>
                    <a:p>
                      <a:r>
                        <a:rPr lang="en-US" dirty="0" smtClean="0"/>
                        <a:t>17%</a:t>
                      </a:r>
                    </a:p>
                    <a:p>
                      <a:r>
                        <a:rPr lang="en-US" dirty="0" smtClean="0"/>
                        <a:t>23%</a:t>
                      </a:r>
                    </a:p>
                    <a:p>
                      <a:r>
                        <a:rPr lang="en-US" smtClean="0"/>
                        <a:t>25%</a:t>
                      </a:r>
                      <a:endParaRPr lang="en-US" dirty="0"/>
                    </a:p>
                  </a:txBody>
                  <a:tcPr/>
                </a:tc>
              </a:tr>
              <a:tr h="1480969">
                <a:tc>
                  <a:txBody>
                    <a:bodyPr/>
                    <a:lstStyle/>
                    <a:p>
                      <a:r>
                        <a:rPr lang="en-US" dirty="0" smtClean="0"/>
                        <a:t>Plan to live at home</a:t>
                      </a:r>
                      <a:endParaRPr lang="en-US" dirty="0"/>
                    </a:p>
                  </a:txBody>
                  <a:tcPr/>
                </a:tc>
                <a:tc>
                  <a:txBody>
                    <a:bodyPr/>
                    <a:lstStyle/>
                    <a:p>
                      <a:r>
                        <a:rPr lang="en-US" dirty="0" smtClean="0"/>
                        <a:t>Women</a:t>
                      </a:r>
                    </a:p>
                    <a:p>
                      <a:r>
                        <a:rPr lang="en-US" dirty="0" smtClean="0"/>
                        <a:t>Men</a:t>
                      </a:r>
                    </a:p>
                    <a:p>
                      <a:r>
                        <a:rPr lang="en-US" dirty="0" smtClean="0"/>
                        <a:t>White</a:t>
                      </a:r>
                    </a:p>
                    <a:p>
                      <a:r>
                        <a:rPr lang="en-US" dirty="0" smtClean="0"/>
                        <a:t>Black</a:t>
                      </a:r>
                    </a:p>
                    <a:p>
                      <a:r>
                        <a:rPr lang="en-US" dirty="0" smtClean="0"/>
                        <a:t>Hispanic</a:t>
                      </a:r>
                      <a:endParaRPr lang="en-US" dirty="0"/>
                    </a:p>
                  </a:txBody>
                  <a:tcPr/>
                </a:tc>
                <a:tc>
                  <a:txBody>
                    <a:bodyPr/>
                    <a:lstStyle/>
                    <a:p>
                      <a:r>
                        <a:rPr lang="en-US" dirty="0" smtClean="0"/>
                        <a:t>57%</a:t>
                      </a:r>
                    </a:p>
                    <a:p>
                      <a:r>
                        <a:rPr lang="en-US" dirty="0" smtClean="0"/>
                        <a:t>65%</a:t>
                      </a:r>
                      <a:endParaRPr lang="en-US" dirty="0" smtClean="0"/>
                    </a:p>
                    <a:p>
                      <a:r>
                        <a:rPr lang="en-US" dirty="0" smtClean="0"/>
                        <a:t>57%</a:t>
                      </a:r>
                    </a:p>
                    <a:p>
                      <a:r>
                        <a:rPr lang="en-US" dirty="0" smtClean="0"/>
                        <a:t>63%</a:t>
                      </a:r>
                    </a:p>
                    <a:p>
                      <a:r>
                        <a:rPr lang="en-US" dirty="0" smtClean="0"/>
                        <a:t>63%</a:t>
                      </a:r>
                      <a:endParaRPr lang="en-US" dirty="0"/>
                    </a:p>
                  </a:txBody>
                  <a:tcPr/>
                </a:tc>
                <a:tc>
                  <a:txBody>
                    <a:bodyPr/>
                    <a:lstStyle/>
                    <a:p>
                      <a:r>
                        <a:rPr lang="en-US" dirty="0" smtClean="0"/>
                        <a:t>60%</a:t>
                      </a:r>
                    </a:p>
                    <a:p>
                      <a:r>
                        <a:rPr lang="en-US" dirty="0" smtClean="0"/>
                        <a:t>67%</a:t>
                      </a:r>
                    </a:p>
                    <a:p>
                      <a:r>
                        <a:rPr lang="en-US" dirty="0" smtClean="0"/>
                        <a:t>61%</a:t>
                      </a:r>
                    </a:p>
                    <a:p>
                      <a:r>
                        <a:rPr lang="en-US" dirty="0" smtClean="0"/>
                        <a:t>67%</a:t>
                      </a:r>
                    </a:p>
                    <a:p>
                      <a:r>
                        <a:rPr lang="en-US" dirty="0" smtClean="0"/>
                        <a:t>61%</a:t>
                      </a:r>
                      <a:endParaRPr lang="en-US" dirty="0"/>
                    </a:p>
                  </a:txBody>
                  <a:tcPr/>
                </a:tc>
              </a:tr>
              <a:tr h="1480969">
                <a:tc>
                  <a:txBody>
                    <a:bodyPr/>
                    <a:lstStyle/>
                    <a:p>
                      <a:r>
                        <a:rPr lang="en-US" dirty="0" smtClean="0"/>
                        <a:t>Plan to care for</a:t>
                      </a:r>
                      <a:r>
                        <a:rPr lang="en-US" baseline="0" dirty="0" smtClean="0"/>
                        <a:t> self</a:t>
                      </a:r>
                      <a:endParaRPr lang="en-US" dirty="0"/>
                    </a:p>
                  </a:txBody>
                  <a:tcPr/>
                </a:tc>
                <a:tc>
                  <a:txBody>
                    <a:bodyPr/>
                    <a:lstStyle/>
                    <a:p>
                      <a:r>
                        <a:rPr lang="en-US" dirty="0" smtClean="0"/>
                        <a:t>Women</a:t>
                      </a:r>
                    </a:p>
                    <a:p>
                      <a:r>
                        <a:rPr lang="en-US" dirty="0" smtClean="0"/>
                        <a:t>Men</a:t>
                      </a:r>
                    </a:p>
                    <a:p>
                      <a:r>
                        <a:rPr lang="en-US" dirty="0" smtClean="0"/>
                        <a:t>White</a:t>
                      </a:r>
                    </a:p>
                    <a:p>
                      <a:r>
                        <a:rPr lang="en-US" dirty="0" smtClean="0"/>
                        <a:t>Black</a:t>
                      </a:r>
                    </a:p>
                    <a:p>
                      <a:r>
                        <a:rPr lang="en-US" dirty="0" smtClean="0"/>
                        <a:t>Hispanic</a:t>
                      </a:r>
                    </a:p>
                  </a:txBody>
                  <a:tcPr/>
                </a:tc>
                <a:tc>
                  <a:txBody>
                    <a:bodyPr/>
                    <a:lstStyle/>
                    <a:p>
                      <a:r>
                        <a:rPr lang="en-US" dirty="0" smtClean="0"/>
                        <a:t>77%</a:t>
                      </a:r>
                      <a:endParaRPr lang="en-US" dirty="0" smtClean="0"/>
                    </a:p>
                    <a:p>
                      <a:r>
                        <a:rPr lang="en-US" dirty="0" smtClean="0"/>
                        <a:t>77%</a:t>
                      </a:r>
                      <a:endParaRPr lang="en-US" dirty="0" smtClean="0"/>
                    </a:p>
                    <a:p>
                      <a:r>
                        <a:rPr lang="en-US" dirty="0" smtClean="0"/>
                        <a:t>79%</a:t>
                      </a:r>
                    </a:p>
                    <a:p>
                      <a:r>
                        <a:rPr lang="en-US" dirty="0" smtClean="0"/>
                        <a:t>75%</a:t>
                      </a:r>
                    </a:p>
                    <a:p>
                      <a:r>
                        <a:rPr lang="en-US" dirty="0" smtClean="0"/>
                        <a:t>75%</a:t>
                      </a:r>
                    </a:p>
                  </a:txBody>
                  <a:tcPr/>
                </a:tc>
                <a:tc>
                  <a:txBody>
                    <a:bodyPr/>
                    <a:lstStyle/>
                    <a:p>
                      <a:r>
                        <a:rPr lang="en-US" dirty="0" smtClean="0"/>
                        <a:t>71%</a:t>
                      </a:r>
                    </a:p>
                    <a:p>
                      <a:r>
                        <a:rPr lang="en-US" dirty="0" smtClean="0"/>
                        <a:t>68%</a:t>
                      </a:r>
                    </a:p>
                    <a:p>
                      <a:r>
                        <a:rPr lang="en-US" dirty="0" smtClean="0"/>
                        <a:t>73%</a:t>
                      </a:r>
                    </a:p>
                    <a:p>
                      <a:r>
                        <a:rPr lang="en-US" dirty="0" smtClean="0"/>
                        <a:t>66%</a:t>
                      </a:r>
                    </a:p>
                    <a:p>
                      <a:r>
                        <a:rPr lang="en-US" dirty="0" smtClean="0"/>
                        <a:t>64%</a:t>
                      </a:r>
                      <a:endParaRPr lang="en-US" dirty="0"/>
                    </a:p>
                  </a:txBody>
                  <a:tcPr/>
                </a:tc>
              </a:tr>
              <a:tr h="1480969">
                <a:tc>
                  <a:txBody>
                    <a:bodyPr/>
                    <a:lstStyle/>
                    <a:p>
                      <a:r>
                        <a:rPr lang="en-US" dirty="0" smtClean="0"/>
                        <a:t>Health care costs</a:t>
                      </a:r>
                      <a:r>
                        <a:rPr lang="en-US" baseline="0" dirty="0" smtClean="0"/>
                        <a:t> – very worried</a:t>
                      </a:r>
                      <a:endParaRPr lang="en-US" dirty="0"/>
                    </a:p>
                  </a:txBody>
                  <a:tcPr/>
                </a:tc>
                <a:tc>
                  <a:txBody>
                    <a:bodyPr/>
                    <a:lstStyle/>
                    <a:p>
                      <a:r>
                        <a:rPr lang="en-US" dirty="0" smtClean="0"/>
                        <a:t>Women</a:t>
                      </a:r>
                    </a:p>
                    <a:p>
                      <a:r>
                        <a:rPr lang="en-US" dirty="0" smtClean="0"/>
                        <a:t>Men</a:t>
                      </a:r>
                    </a:p>
                    <a:p>
                      <a:r>
                        <a:rPr lang="en-US" dirty="0" smtClean="0"/>
                        <a:t>White</a:t>
                      </a:r>
                    </a:p>
                    <a:p>
                      <a:r>
                        <a:rPr lang="en-US" dirty="0" smtClean="0"/>
                        <a:t>Black</a:t>
                      </a:r>
                    </a:p>
                    <a:p>
                      <a:r>
                        <a:rPr lang="en-US" dirty="0" smtClean="0"/>
                        <a:t>Hispanic</a:t>
                      </a:r>
                    </a:p>
                  </a:txBody>
                  <a:tcPr/>
                </a:tc>
                <a:tc>
                  <a:txBody>
                    <a:bodyPr/>
                    <a:lstStyle/>
                    <a:p>
                      <a:r>
                        <a:rPr lang="en-US" dirty="0" smtClean="0"/>
                        <a:t>38%</a:t>
                      </a:r>
                      <a:endParaRPr lang="en-US" dirty="0" smtClean="0"/>
                    </a:p>
                    <a:p>
                      <a:r>
                        <a:rPr lang="en-US" dirty="0" smtClean="0"/>
                        <a:t>32%</a:t>
                      </a:r>
                    </a:p>
                    <a:p>
                      <a:r>
                        <a:rPr lang="en-US" dirty="0" smtClean="0"/>
                        <a:t>36%</a:t>
                      </a:r>
                    </a:p>
                    <a:p>
                      <a:r>
                        <a:rPr lang="en-US" dirty="0" smtClean="0"/>
                        <a:t>33%</a:t>
                      </a:r>
                    </a:p>
                    <a:p>
                      <a:r>
                        <a:rPr lang="en-US" dirty="0" smtClean="0"/>
                        <a:t>42%</a:t>
                      </a:r>
                    </a:p>
                  </a:txBody>
                  <a:tcPr/>
                </a:tc>
                <a:tc>
                  <a:txBody>
                    <a:bodyPr/>
                    <a:lstStyle/>
                    <a:p>
                      <a:r>
                        <a:rPr lang="en-US" dirty="0" smtClean="0"/>
                        <a:t>44%</a:t>
                      </a:r>
                    </a:p>
                    <a:p>
                      <a:r>
                        <a:rPr lang="en-US" dirty="0" smtClean="0"/>
                        <a:t>35%</a:t>
                      </a:r>
                    </a:p>
                    <a:p>
                      <a:r>
                        <a:rPr lang="en-US" dirty="0" smtClean="0"/>
                        <a:t>42%</a:t>
                      </a:r>
                    </a:p>
                    <a:p>
                      <a:r>
                        <a:rPr lang="en-US" dirty="0" smtClean="0"/>
                        <a:t>38%</a:t>
                      </a:r>
                    </a:p>
                    <a:p>
                      <a:r>
                        <a:rPr lang="en-US" dirty="0" smtClean="0"/>
                        <a:t>51%</a:t>
                      </a:r>
                      <a:endParaRPr lang="en-US" dirty="0"/>
                    </a:p>
                  </a:txBody>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fontScale="85000" lnSpcReduction="20000"/>
          </a:bodyPr>
          <a:lstStyle/>
          <a:p>
            <a:r>
              <a:rPr lang="en-US" sz="2200" dirty="0" smtClean="0"/>
              <a:t>Higher percentages of men (52%, 45%)* than women (42%, 36%) would rely on spouse for care; more women than men would rely on their children, siblings, or other family members, and would live with family members</a:t>
            </a:r>
          </a:p>
          <a:p>
            <a:pPr>
              <a:buNone/>
            </a:pPr>
            <a:endParaRPr lang="en-US" sz="2200" dirty="0" smtClean="0"/>
          </a:p>
          <a:p>
            <a:r>
              <a:rPr lang="en-US" sz="2200" dirty="0" smtClean="0"/>
              <a:t>Higher percentages of whites (12%, 8%) than blacks (5%, 5%) or Hispanics (2%, 4%) reported they would live in a nursing home</a:t>
            </a:r>
          </a:p>
          <a:p>
            <a:pPr>
              <a:buNone/>
            </a:pPr>
            <a:endParaRPr lang="en-US" sz="2200" dirty="0" smtClean="0"/>
          </a:p>
          <a:p>
            <a:r>
              <a:rPr lang="en-US" sz="2200" dirty="0" smtClean="0"/>
              <a:t>Similarly, higher percentages of whites (73% ) than blacks (66%) or Hispanics (64% ) would care for themselves or pay a professional to provide their care</a:t>
            </a:r>
          </a:p>
          <a:p>
            <a:pPr>
              <a:buNone/>
            </a:pPr>
            <a:endParaRPr lang="en-US" sz="2200" dirty="0" smtClean="0"/>
          </a:p>
          <a:p>
            <a:r>
              <a:rPr lang="en-US" sz="2200" dirty="0" smtClean="0"/>
              <a:t>Higher percentages of blacks and Hispanics than whites would rely on a family member or friend for care and would live in the homes of family members</a:t>
            </a:r>
          </a:p>
          <a:p>
            <a:pPr>
              <a:buNone/>
            </a:pPr>
            <a:endParaRPr lang="en-US" sz="2400" dirty="0" smtClean="0"/>
          </a:p>
          <a:p>
            <a:pPr>
              <a:buNone/>
            </a:pPr>
            <a:r>
              <a:rPr lang="en-US" sz="1900" dirty="0" smtClean="0"/>
              <a:t>*2010, 2011</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a:p>
        </p:txBody>
      </p:sp>
      <p:sp>
        <p:nvSpPr>
          <p:cNvPr id="2" name="Title 1"/>
          <p:cNvSpPr>
            <a:spLocks noGrp="1"/>
          </p:cNvSpPr>
          <p:nvPr>
            <p:ph type="title"/>
          </p:nvPr>
        </p:nvSpPr>
        <p:spPr/>
        <p:txBody>
          <a:bodyPr>
            <a:normAutofit/>
          </a:bodyPr>
          <a:lstStyle/>
          <a:p>
            <a:r>
              <a:rPr lang="en-US" sz="2400" dirty="0" smtClean="0"/>
              <a:t>Aging and Retirement Resources </a:t>
            </a: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600200" y="685800"/>
          <a:ext cx="5791200" cy="5884810"/>
        </p:xfrm>
        <a:graphic>
          <a:graphicData uri="http://schemas.openxmlformats.org/drawingml/2006/table">
            <a:tbl>
              <a:tblPr firstRow="1" bandRow="1">
                <a:tableStyleId>{5C22544A-7EE6-4342-B048-85BDC9FD1C3A}</a:tableStyleId>
              </a:tblPr>
              <a:tblGrid>
                <a:gridCol w="2300614"/>
                <a:gridCol w="1665961"/>
                <a:gridCol w="1824625"/>
              </a:tblGrid>
              <a:tr h="668215">
                <a:tc>
                  <a:txBody>
                    <a:bodyPr/>
                    <a:lstStyle/>
                    <a:p>
                      <a:endParaRPr lang="en-US" dirty="0"/>
                    </a:p>
                  </a:txBody>
                  <a:tcPr/>
                </a:tc>
                <a:tc>
                  <a:txBody>
                    <a:bodyPr/>
                    <a:lstStyle/>
                    <a:p>
                      <a:r>
                        <a:rPr lang="en-US" dirty="0" smtClean="0"/>
                        <a:t>Nothing  Saved</a:t>
                      </a:r>
                      <a:endParaRPr lang="en-US" dirty="0"/>
                    </a:p>
                  </a:txBody>
                  <a:tcPr/>
                </a:tc>
                <a:tc>
                  <a:txBody>
                    <a:bodyPr/>
                    <a:lstStyle/>
                    <a:p>
                      <a:r>
                        <a:rPr lang="en-US" dirty="0" smtClean="0"/>
                        <a:t>No Health Insurance</a:t>
                      </a:r>
                      <a:endParaRPr lang="en-US" dirty="0"/>
                    </a:p>
                  </a:txBody>
                  <a:tcPr/>
                </a:tc>
              </a:tr>
              <a:tr h="356556">
                <a:tc>
                  <a:txBody>
                    <a:bodyPr/>
                    <a:lstStyle/>
                    <a:p>
                      <a:r>
                        <a:rPr lang="en-US" dirty="0" smtClean="0"/>
                        <a:t>Total</a:t>
                      </a:r>
                      <a:endParaRPr lang="en-US" dirty="0"/>
                    </a:p>
                  </a:txBody>
                  <a:tcPr/>
                </a:tc>
                <a:tc>
                  <a:txBody>
                    <a:bodyPr/>
                    <a:lstStyle/>
                    <a:p>
                      <a:r>
                        <a:rPr lang="en-US" dirty="0" smtClean="0"/>
                        <a:t>26%</a:t>
                      </a:r>
                      <a:endParaRPr lang="en-US" dirty="0"/>
                    </a:p>
                  </a:txBody>
                  <a:tcPr/>
                </a:tc>
                <a:tc>
                  <a:txBody>
                    <a:bodyPr/>
                    <a:lstStyle/>
                    <a:p>
                      <a:r>
                        <a:rPr lang="en-US" dirty="0" smtClean="0"/>
                        <a:t>3%</a:t>
                      </a:r>
                      <a:endParaRPr lang="en-US" dirty="0"/>
                    </a:p>
                  </a:txBody>
                  <a:tcPr/>
                </a:tc>
              </a:tr>
              <a:tr h="1158240">
                <a:tc>
                  <a:txBody>
                    <a:bodyPr/>
                    <a:lstStyle/>
                    <a:p>
                      <a:r>
                        <a:rPr lang="en-US" dirty="0" smtClean="0"/>
                        <a:t>Age</a:t>
                      </a:r>
                    </a:p>
                    <a:p>
                      <a:r>
                        <a:rPr lang="en-US" dirty="0" smtClean="0"/>
                        <a:t>    46-55</a:t>
                      </a:r>
                    </a:p>
                    <a:p>
                      <a:r>
                        <a:rPr lang="en-US" dirty="0" smtClean="0"/>
                        <a:t>    56-64</a:t>
                      </a:r>
                    </a:p>
                    <a:p>
                      <a:r>
                        <a:rPr lang="en-US" dirty="0" smtClean="0"/>
                        <a:t>    65-74</a:t>
                      </a:r>
                    </a:p>
                  </a:txBody>
                  <a:tcPr/>
                </a:tc>
                <a:tc>
                  <a:txBody>
                    <a:bodyPr/>
                    <a:lstStyle/>
                    <a:p>
                      <a:endParaRPr lang="en-US" dirty="0" smtClean="0"/>
                    </a:p>
                    <a:p>
                      <a:r>
                        <a:rPr lang="en-US" dirty="0" smtClean="0"/>
                        <a:t>35%</a:t>
                      </a:r>
                    </a:p>
                    <a:p>
                      <a:r>
                        <a:rPr lang="en-US" dirty="0" smtClean="0"/>
                        <a:t>20%</a:t>
                      </a:r>
                    </a:p>
                    <a:p>
                      <a:r>
                        <a:rPr lang="en-US" dirty="0" smtClean="0"/>
                        <a:t>14%</a:t>
                      </a:r>
                      <a:endParaRPr lang="en-US" dirty="0"/>
                    </a:p>
                  </a:txBody>
                  <a:tcPr/>
                </a:tc>
                <a:tc>
                  <a:txBody>
                    <a:bodyPr/>
                    <a:lstStyle/>
                    <a:p>
                      <a:endParaRPr lang="en-US" dirty="0" smtClean="0"/>
                    </a:p>
                    <a:p>
                      <a:r>
                        <a:rPr lang="en-US" dirty="0" smtClean="0"/>
                        <a:t>4%</a:t>
                      </a:r>
                    </a:p>
                    <a:p>
                      <a:r>
                        <a:rPr lang="en-US" dirty="0" smtClean="0"/>
                        <a:t>4%</a:t>
                      </a:r>
                    </a:p>
                    <a:p>
                      <a:r>
                        <a:rPr lang="en-US" dirty="0" smtClean="0"/>
                        <a:t>0.7%</a:t>
                      </a:r>
                      <a:endParaRPr lang="en-US" dirty="0"/>
                    </a:p>
                  </a:txBody>
                  <a:tcPr/>
                </a:tc>
              </a:tr>
              <a:tr h="890954">
                <a:tc>
                  <a:txBody>
                    <a:bodyPr/>
                    <a:lstStyle/>
                    <a:p>
                      <a:r>
                        <a:rPr lang="en-US" dirty="0" smtClean="0"/>
                        <a:t>Gender</a:t>
                      </a:r>
                    </a:p>
                    <a:p>
                      <a:r>
                        <a:rPr lang="en-US" dirty="0" smtClean="0"/>
                        <a:t>    Female</a:t>
                      </a:r>
                    </a:p>
                    <a:p>
                      <a:r>
                        <a:rPr lang="en-US" dirty="0" smtClean="0"/>
                        <a:t>    Male</a:t>
                      </a:r>
                    </a:p>
                  </a:txBody>
                  <a:tcPr/>
                </a:tc>
                <a:tc>
                  <a:txBody>
                    <a:bodyPr/>
                    <a:lstStyle/>
                    <a:p>
                      <a:endParaRPr lang="en-US" dirty="0" smtClean="0"/>
                    </a:p>
                    <a:p>
                      <a:r>
                        <a:rPr lang="en-US" dirty="0" smtClean="0"/>
                        <a:t>27%</a:t>
                      </a:r>
                    </a:p>
                    <a:p>
                      <a:r>
                        <a:rPr lang="en-US" dirty="0" smtClean="0"/>
                        <a:t>22%</a:t>
                      </a:r>
                      <a:endParaRPr lang="en-US" dirty="0"/>
                    </a:p>
                  </a:txBody>
                  <a:tcPr/>
                </a:tc>
                <a:tc>
                  <a:txBody>
                    <a:bodyPr/>
                    <a:lstStyle/>
                    <a:p>
                      <a:endParaRPr lang="en-US" dirty="0" smtClean="0"/>
                    </a:p>
                    <a:p>
                      <a:r>
                        <a:rPr lang="en-US" dirty="0" smtClean="0"/>
                        <a:t>4%</a:t>
                      </a:r>
                    </a:p>
                    <a:p>
                      <a:r>
                        <a:rPr lang="en-US" dirty="0" smtClean="0"/>
                        <a:t>3%</a:t>
                      </a:r>
                      <a:endParaRPr lang="en-US" dirty="0"/>
                    </a:p>
                  </a:txBody>
                  <a:tcPr/>
                </a:tc>
              </a:tr>
              <a:tr h="1158240">
                <a:tc>
                  <a:txBody>
                    <a:bodyPr/>
                    <a:lstStyle/>
                    <a:p>
                      <a:r>
                        <a:rPr lang="en-US" dirty="0" smtClean="0"/>
                        <a:t>Race/ethnicity</a:t>
                      </a:r>
                    </a:p>
                    <a:p>
                      <a:r>
                        <a:rPr lang="en-US" dirty="0" smtClean="0"/>
                        <a:t>    </a:t>
                      </a:r>
                      <a:r>
                        <a:rPr lang="en-US" dirty="0" smtClean="0"/>
                        <a:t> White</a:t>
                      </a:r>
                      <a:endParaRPr lang="en-US" dirty="0" smtClean="0"/>
                    </a:p>
                    <a:p>
                      <a:r>
                        <a:rPr lang="en-US" dirty="0" smtClean="0"/>
                        <a:t>     Black</a:t>
                      </a:r>
                    </a:p>
                    <a:p>
                      <a:r>
                        <a:rPr lang="en-US" dirty="0" smtClean="0"/>
                        <a:t>     Hispanic</a:t>
                      </a:r>
                    </a:p>
                  </a:txBody>
                  <a:tcPr/>
                </a:tc>
                <a:tc>
                  <a:txBody>
                    <a:bodyPr/>
                    <a:lstStyle/>
                    <a:p>
                      <a:endParaRPr lang="en-US" dirty="0" smtClean="0"/>
                    </a:p>
                    <a:p>
                      <a:r>
                        <a:rPr lang="en-US" dirty="0" smtClean="0"/>
                        <a:t>24%</a:t>
                      </a:r>
                    </a:p>
                    <a:p>
                      <a:r>
                        <a:rPr lang="en-US" dirty="0" smtClean="0"/>
                        <a:t>34%</a:t>
                      </a:r>
                    </a:p>
                    <a:p>
                      <a:r>
                        <a:rPr lang="en-US" dirty="0" smtClean="0"/>
                        <a:t>26%</a:t>
                      </a:r>
                      <a:endParaRPr lang="en-US" dirty="0"/>
                    </a:p>
                  </a:txBody>
                  <a:tcPr/>
                </a:tc>
                <a:tc>
                  <a:txBody>
                    <a:bodyPr/>
                    <a:lstStyle/>
                    <a:p>
                      <a:endParaRPr lang="en-US" dirty="0" smtClean="0"/>
                    </a:p>
                    <a:p>
                      <a:r>
                        <a:rPr lang="en-US" dirty="0" smtClean="0"/>
                        <a:t>2%</a:t>
                      </a:r>
                    </a:p>
                    <a:p>
                      <a:r>
                        <a:rPr lang="en-US" dirty="0" smtClean="0"/>
                        <a:t>8%</a:t>
                      </a:r>
                    </a:p>
                    <a:p>
                      <a:r>
                        <a:rPr lang="en-US" dirty="0" smtClean="0"/>
                        <a:t>8%</a:t>
                      </a:r>
                    </a:p>
                  </a:txBody>
                  <a:tcPr/>
                </a:tc>
              </a:tr>
              <a:tr h="1558995">
                <a:tc>
                  <a:txBody>
                    <a:bodyPr/>
                    <a:lstStyle/>
                    <a:p>
                      <a:r>
                        <a:rPr lang="en-US" dirty="0" smtClean="0"/>
                        <a:t>Education</a:t>
                      </a:r>
                    </a:p>
                    <a:p>
                      <a:r>
                        <a:rPr lang="en-US" dirty="0" smtClean="0"/>
                        <a:t> </a:t>
                      </a:r>
                      <a:r>
                        <a:rPr lang="en-US" baseline="0" dirty="0" smtClean="0"/>
                        <a:t> </a:t>
                      </a:r>
                      <a:r>
                        <a:rPr lang="en-US" dirty="0" smtClean="0"/>
                        <a:t>  High school</a:t>
                      </a:r>
                    </a:p>
                    <a:p>
                      <a:r>
                        <a:rPr lang="en-US" dirty="0" smtClean="0"/>
                        <a:t>    Technical/trade</a:t>
                      </a:r>
                    </a:p>
                    <a:p>
                      <a:r>
                        <a:rPr lang="en-US" dirty="0" smtClean="0"/>
                        <a:t>    </a:t>
                      </a:r>
                      <a:r>
                        <a:rPr lang="en-US" baseline="0" dirty="0" smtClean="0"/>
                        <a:t>College</a:t>
                      </a:r>
                    </a:p>
                    <a:p>
                      <a:r>
                        <a:rPr lang="en-US" baseline="0" dirty="0" smtClean="0"/>
                        <a:t>    Graduate</a:t>
                      </a:r>
                    </a:p>
                  </a:txBody>
                  <a:tcPr/>
                </a:tc>
                <a:tc>
                  <a:txBody>
                    <a:bodyPr/>
                    <a:lstStyle/>
                    <a:p>
                      <a:endParaRPr lang="en-US" dirty="0" smtClean="0"/>
                    </a:p>
                    <a:p>
                      <a:r>
                        <a:rPr lang="en-US" dirty="0" smtClean="0"/>
                        <a:t>43%</a:t>
                      </a:r>
                    </a:p>
                    <a:p>
                      <a:r>
                        <a:rPr lang="en-US" dirty="0" smtClean="0"/>
                        <a:t>43%</a:t>
                      </a:r>
                    </a:p>
                    <a:p>
                      <a:r>
                        <a:rPr lang="en-US" dirty="0" smtClean="0"/>
                        <a:t>28%</a:t>
                      </a:r>
                    </a:p>
                    <a:p>
                      <a:r>
                        <a:rPr lang="en-US" dirty="0" smtClean="0"/>
                        <a:t>20%</a:t>
                      </a:r>
                      <a:endParaRPr lang="en-US" dirty="0"/>
                    </a:p>
                  </a:txBody>
                  <a:tcPr/>
                </a:tc>
                <a:tc>
                  <a:txBody>
                    <a:bodyPr/>
                    <a:lstStyle/>
                    <a:p>
                      <a:endParaRPr lang="en-US" dirty="0" smtClean="0"/>
                    </a:p>
                    <a:p>
                      <a:r>
                        <a:rPr lang="en-US" dirty="0" smtClean="0"/>
                        <a:t>2%</a:t>
                      </a:r>
                    </a:p>
                    <a:p>
                      <a:r>
                        <a:rPr lang="en-US" dirty="0" smtClean="0"/>
                        <a:t>4%</a:t>
                      </a:r>
                    </a:p>
                    <a:p>
                      <a:r>
                        <a:rPr lang="en-US" dirty="0" smtClean="0"/>
                        <a:t>3%</a:t>
                      </a:r>
                    </a:p>
                    <a:p>
                      <a:r>
                        <a:rPr lang="en-US" dirty="0" smtClean="0"/>
                        <a:t>2%</a:t>
                      </a:r>
                    </a:p>
                  </a:txBody>
                  <a:tcPr/>
                </a:tc>
              </a:tr>
            </a:tbl>
          </a:graphicData>
        </a:graphic>
      </p:graphicFrame>
      <p:sp>
        <p:nvSpPr>
          <p:cNvPr id="6" name="TextBox 5"/>
          <p:cNvSpPr txBox="1"/>
          <p:nvPr/>
        </p:nvSpPr>
        <p:spPr>
          <a:xfrm>
            <a:off x="2362200" y="228600"/>
            <a:ext cx="4267200" cy="400110"/>
          </a:xfrm>
          <a:prstGeom prst="rect">
            <a:avLst/>
          </a:prstGeom>
          <a:noFill/>
        </p:spPr>
        <p:txBody>
          <a:bodyPr wrap="square" rtlCol="0">
            <a:spAutoFit/>
          </a:bodyPr>
          <a:lstStyle/>
          <a:p>
            <a:pPr algn="ctr"/>
            <a:r>
              <a:rPr lang="en-US" sz="2000" dirty="0" smtClean="0"/>
              <a:t>Aging and Retirement Resources</a:t>
            </a:r>
            <a:endParaRPr lang="en-US"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90600" y="1828800"/>
          <a:ext cx="7467600" cy="391636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a:bodyPr>
          <a:lstStyle/>
          <a:p>
            <a:r>
              <a:rPr lang="en-US" sz="2400" dirty="0" smtClean="0"/>
              <a:t>Aging and Retirement Resources</a:t>
            </a:r>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229600" cy="4525963"/>
          </a:xfrm>
        </p:spPr>
        <p:txBody>
          <a:bodyPr>
            <a:normAutofit fontScale="85000" lnSpcReduction="20000"/>
          </a:bodyPr>
          <a:lstStyle/>
          <a:p>
            <a:r>
              <a:rPr lang="en-US" sz="1900" b="1" dirty="0" smtClean="0"/>
              <a:t>Hope to age in place - family and community support fundamental </a:t>
            </a:r>
          </a:p>
          <a:p>
            <a:pPr>
              <a:buNone/>
            </a:pPr>
            <a:r>
              <a:rPr lang="en-US" sz="1900" b="1" dirty="0" smtClean="0"/>
              <a:t> </a:t>
            </a:r>
          </a:p>
          <a:p>
            <a:pPr>
              <a:buNone/>
            </a:pPr>
            <a:r>
              <a:rPr lang="en-US" sz="1900" dirty="0" smtClean="0"/>
              <a:t>	 We need “informal care systems and opportunities for seniors to contribute and feel valued, and flexible policies that allow seniors to maintain independence.”</a:t>
            </a:r>
          </a:p>
          <a:p>
            <a:pPr>
              <a:buNone/>
            </a:pPr>
            <a:r>
              <a:rPr lang="en-US" sz="1900" dirty="0" smtClean="0"/>
              <a:t>	“Put money into home health care programs and home modification programs so people can age in their own homes.” </a:t>
            </a:r>
          </a:p>
          <a:p>
            <a:pPr>
              <a:buNone/>
            </a:pPr>
            <a:r>
              <a:rPr lang="en-US" sz="1900" dirty="0" smtClean="0"/>
              <a:t>	“Adequately fund programs that support independent living and ensure services regardless of income.”</a:t>
            </a:r>
          </a:p>
          <a:p>
            <a:endParaRPr lang="en-US" sz="1900" dirty="0" smtClean="0"/>
          </a:p>
          <a:p>
            <a:r>
              <a:rPr lang="en-US" sz="1900" b="1" dirty="0" smtClean="0"/>
              <a:t>Adequate and affordable housing, transportation and services crucial to aging in place</a:t>
            </a:r>
          </a:p>
          <a:p>
            <a:pPr>
              <a:buNone/>
            </a:pPr>
            <a:endParaRPr lang="en-US" sz="1900" dirty="0" smtClean="0"/>
          </a:p>
          <a:p>
            <a:pPr>
              <a:buNone/>
            </a:pPr>
            <a:r>
              <a:rPr lang="en-US" sz="1900" dirty="0" smtClean="0"/>
              <a:t>	“We must provide seniors with safe, affordable housing and improve transportation systems in rural and suburban areas.” </a:t>
            </a:r>
          </a:p>
          <a:p>
            <a:pPr>
              <a:buNone/>
            </a:pPr>
            <a:r>
              <a:rPr lang="en-US" sz="1900" dirty="0" smtClean="0"/>
              <a:t>	“We as a nation are terribly behind in addressing our growing need for services, transportation…for the coming surge of aging Americans.”</a:t>
            </a:r>
          </a:p>
          <a:p>
            <a:pPr>
              <a:buNone/>
            </a:pPr>
            <a:r>
              <a:rPr lang="en-US" sz="1900" dirty="0" smtClean="0"/>
              <a:t> 	“There needs to be a new vision of aging with services in place to support independent living as opposed to nursing home care... increase in community health programs..”</a:t>
            </a:r>
          </a:p>
          <a:p>
            <a:pPr>
              <a:buNone/>
            </a:pPr>
            <a:endParaRPr lang="en-US" sz="1800" dirty="0"/>
          </a:p>
        </p:txBody>
      </p:sp>
      <p:sp>
        <p:nvSpPr>
          <p:cNvPr id="2" name="Title 1"/>
          <p:cNvSpPr>
            <a:spLocks noGrp="1"/>
          </p:cNvSpPr>
          <p:nvPr>
            <p:ph type="title"/>
          </p:nvPr>
        </p:nvSpPr>
        <p:spPr>
          <a:xfrm>
            <a:off x="533400" y="381000"/>
            <a:ext cx="8229600" cy="1143000"/>
          </a:xfrm>
        </p:spPr>
        <p:txBody>
          <a:bodyPr>
            <a:normAutofit fontScale="90000"/>
          </a:bodyPr>
          <a:lstStyle/>
          <a:p>
            <a:r>
              <a:rPr lang="en-US" sz="2400" dirty="0" smtClean="0"/>
              <a:t>Aging and Retirement Resources</a:t>
            </a:r>
            <a:r>
              <a:rPr lang="en-US" sz="1800" dirty="0" smtClean="0"/>
              <a:t/>
            </a:r>
            <a:br>
              <a:rPr lang="en-US" sz="1800" dirty="0" smtClean="0"/>
            </a:br>
            <a:r>
              <a:rPr lang="en-US" sz="1800" dirty="0" smtClean="0"/>
              <a:t/>
            </a:r>
            <a:br>
              <a:rPr lang="en-US" sz="1800" dirty="0" smtClean="0"/>
            </a:br>
            <a:r>
              <a:rPr lang="en-US" sz="2000" b="1" dirty="0" smtClean="0"/>
              <a:t>Qualitative Responses</a:t>
            </a:r>
            <a:r>
              <a:rPr lang="en-US" sz="1800" b="1" dirty="0" smtClean="0"/>
              <a:t/>
            </a:r>
            <a:br>
              <a:rPr lang="en-US" sz="1800" b="1" dirty="0" smtClean="0"/>
            </a:br>
            <a:endParaRPr lang="en-US" sz="18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0"/>
            <a:ext cx="8229600" cy="4525963"/>
          </a:xfrm>
        </p:spPr>
        <p:txBody>
          <a:bodyPr>
            <a:normAutofit fontScale="25000" lnSpcReduction="20000"/>
          </a:bodyPr>
          <a:lstStyle/>
          <a:p>
            <a:r>
              <a:rPr lang="en-US" sz="7200" b="1" dirty="0" smtClean="0"/>
              <a:t>Respondent selections for community resources for aging in place</a:t>
            </a:r>
          </a:p>
          <a:p>
            <a:pPr lvl="1"/>
            <a:r>
              <a:rPr lang="en-US" sz="7200" dirty="0" smtClean="0"/>
              <a:t>87% </a:t>
            </a:r>
            <a:r>
              <a:rPr lang="en-US" sz="7200" dirty="0" smtClean="0"/>
              <a:t> - Safe/secure </a:t>
            </a:r>
            <a:r>
              <a:rPr lang="en-US" sz="7200" dirty="0" smtClean="0"/>
              <a:t>community  </a:t>
            </a:r>
          </a:p>
          <a:p>
            <a:pPr lvl="1"/>
            <a:r>
              <a:rPr lang="en-US" sz="7200" dirty="0" smtClean="0"/>
              <a:t>84%  - Affordable/available transportation </a:t>
            </a:r>
          </a:p>
          <a:p>
            <a:pPr lvl="1"/>
            <a:r>
              <a:rPr lang="en-US" sz="7200" dirty="0" smtClean="0"/>
              <a:t>84%  - Affordable/appropriate housing options </a:t>
            </a:r>
          </a:p>
          <a:p>
            <a:pPr lvl="1"/>
            <a:r>
              <a:rPr lang="en-US" sz="7200" dirty="0" smtClean="0"/>
              <a:t>81%  - Affordable/available home based services </a:t>
            </a:r>
          </a:p>
          <a:p>
            <a:pPr lvl="1"/>
            <a:r>
              <a:rPr lang="en-US" sz="7200" dirty="0" smtClean="0"/>
              <a:t>80%  - Opportunities for walking/bicycling/other forms of physical activity </a:t>
            </a:r>
          </a:p>
          <a:p>
            <a:pPr lvl="1">
              <a:buNone/>
            </a:pPr>
            <a:endParaRPr lang="en-US" sz="7200" dirty="0" smtClean="0"/>
          </a:p>
          <a:p>
            <a:r>
              <a:rPr lang="en-US" sz="7200" b="1" dirty="0" smtClean="0"/>
              <a:t>Respondent selections for policy changes needed for caretakers</a:t>
            </a:r>
          </a:p>
          <a:p>
            <a:pPr lvl="1"/>
            <a:r>
              <a:rPr lang="en-US" sz="7200" dirty="0" smtClean="0"/>
              <a:t>89%  - Available/affordable in home health/support services</a:t>
            </a:r>
          </a:p>
          <a:p>
            <a:pPr lvl="1"/>
            <a:r>
              <a:rPr lang="en-US" sz="7200" dirty="0" smtClean="0"/>
              <a:t>79%  - Dependent care tax credit </a:t>
            </a:r>
          </a:p>
          <a:p>
            <a:pPr lvl="1"/>
            <a:r>
              <a:rPr lang="en-US" sz="7200" dirty="0" smtClean="0"/>
              <a:t>78%  - Business policies to aid working caregivers</a:t>
            </a:r>
          </a:p>
          <a:p>
            <a:pPr lvl="1"/>
            <a:r>
              <a:rPr lang="en-US" sz="7200" dirty="0" smtClean="0"/>
              <a:t>72%  - </a:t>
            </a:r>
            <a:r>
              <a:rPr lang="en-US" sz="7200" dirty="0" smtClean="0"/>
              <a:t>Social </a:t>
            </a:r>
            <a:r>
              <a:rPr lang="en-US" sz="7200" dirty="0" smtClean="0"/>
              <a:t>security credit</a:t>
            </a:r>
          </a:p>
          <a:p>
            <a:pPr lvl="1"/>
            <a:r>
              <a:rPr lang="en-US" sz="7200" dirty="0" smtClean="0"/>
              <a:t>70%  - Change in Americans with Disabilities Act  to protect people with AD  </a:t>
            </a:r>
          </a:p>
          <a:p>
            <a:endParaRPr lang="en-US" sz="2000" dirty="0"/>
          </a:p>
        </p:txBody>
      </p:sp>
      <p:sp>
        <p:nvSpPr>
          <p:cNvPr id="2" name="Title 1"/>
          <p:cNvSpPr>
            <a:spLocks noGrp="1"/>
          </p:cNvSpPr>
          <p:nvPr>
            <p:ph type="title"/>
          </p:nvPr>
        </p:nvSpPr>
        <p:spPr/>
        <p:txBody>
          <a:bodyPr>
            <a:normAutofit/>
          </a:bodyPr>
          <a:lstStyle/>
          <a:p>
            <a:r>
              <a:rPr lang="en-US" sz="2400" dirty="0" smtClean="0"/>
              <a:t>Aging and Retirement Resources - 2011</a:t>
            </a:r>
            <a:endParaRPr lang="en-US"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2200" dirty="0" smtClean="0"/>
              <a:t>“It is hard to hold a full-time job and take care of someone...“</a:t>
            </a:r>
          </a:p>
          <a:p>
            <a:pPr>
              <a:buNone/>
            </a:pPr>
            <a:endParaRPr lang="en-US" sz="2200" dirty="0" smtClean="0"/>
          </a:p>
          <a:p>
            <a:r>
              <a:rPr lang="en-US" sz="2200" dirty="0" smtClean="0"/>
              <a:t>“The most important thing caregivers need is a helping hand, assistance with the task of care-giving. This requires flexibility on the part of businesses to give their employees the time necessary when circumstances are dynamic at home. It also requires an economic policy that offsets the expenditures families must make to provide care for their elderly family members.”</a:t>
            </a:r>
          </a:p>
          <a:p>
            <a:pPr>
              <a:buNone/>
            </a:pPr>
            <a:endParaRPr lang="en-US" sz="2200" dirty="0" smtClean="0"/>
          </a:p>
          <a:p>
            <a:r>
              <a:rPr lang="en-US" sz="2200" dirty="0" smtClean="0"/>
              <a:t>“Family members will be the number one care providers for elderly relatives. Services, policies and programs should be developed now to enable those caregivers to provide safe and affordable care to family members while continuing to work.”</a:t>
            </a:r>
          </a:p>
          <a:p>
            <a:endParaRPr lang="en-US" dirty="0"/>
          </a:p>
        </p:txBody>
      </p:sp>
      <p:sp>
        <p:nvSpPr>
          <p:cNvPr id="2" name="Title 1"/>
          <p:cNvSpPr>
            <a:spLocks noGrp="1"/>
          </p:cNvSpPr>
          <p:nvPr>
            <p:ph type="title"/>
          </p:nvPr>
        </p:nvSpPr>
        <p:spPr/>
        <p:txBody>
          <a:bodyPr>
            <a:normAutofit fontScale="90000"/>
          </a:bodyPr>
          <a:lstStyle/>
          <a:p>
            <a:r>
              <a:rPr lang="en-US" sz="2200" dirty="0" smtClean="0"/>
              <a:t>Policy Changes Needed for Caretakers</a:t>
            </a:r>
            <a:r>
              <a:rPr lang="en-US" sz="2000" dirty="0" smtClean="0"/>
              <a:t/>
            </a:r>
            <a:br>
              <a:rPr lang="en-US" sz="2000" dirty="0" smtClean="0"/>
            </a:br>
            <a:r>
              <a:rPr lang="en-US" sz="2000" dirty="0" smtClean="0"/>
              <a:t/>
            </a:r>
            <a:br>
              <a:rPr lang="en-US" sz="2000" dirty="0" smtClean="0"/>
            </a:br>
            <a:r>
              <a:rPr lang="en-US" sz="2000" dirty="0" smtClean="0"/>
              <a:t>Qualitative responses</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8229600" cy="4525963"/>
          </a:xfrm>
        </p:spPr>
        <p:txBody>
          <a:bodyPr>
            <a:normAutofit fontScale="25000" lnSpcReduction="20000"/>
          </a:bodyPr>
          <a:lstStyle/>
          <a:p>
            <a:pPr>
              <a:buNone/>
            </a:pPr>
            <a:r>
              <a:rPr lang="en-US" sz="1800" dirty="0" smtClean="0"/>
              <a:t>	</a:t>
            </a:r>
            <a:endParaRPr lang="en-US" sz="1800" b="1" dirty="0" smtClean="0"/>
          </a:p>
          <a:p>
            <a:r>
              <a:rPr lang="en-US" sz="7200" dirty="0" smtClean="0"/>
              <a:t>(58%, 52%)* anticipated no barriers to use after 65</a:t>
            </a:r>
          </a:p>
          <a:p>
            <a:pPr>
              <a:buNone/>
            </a:pPr>
            <a:r>
              <a:rPr lang="en-US" sz="7200" dirty="0" smtClean="0"/>
              <a:t> </a:t>
            </a:r>
          </a:p>
          <a:p>
            <a:r>
              <a:rPr lang="en-US" sz="7200" dirty="0" smtClean="0"/>
              <a:t>(75% , 61%) retired respondents anticipated no barriers to Internet use</a:t>
            </a:r>
          </a:p>
          <a:p>
            <a:pPr>
              <a:buNone/>
            </a:pPr>
            <a:endParaRPr lang="en-US" sz="7200" dirty="0" smtClean="0"/>
          </a:p>
          <a:p>
            <a:r>
              <a:rPr lang="en-US" sz="7200" dirty="0" smtClean="0"/>
              <a:t>(47%, 46%) of Hispanics selected cost of broadband as a deterrent to Internet use as compared to (36%, 30%) blacks and (30%, 37%) whites</a:t>
            </a:r>
          </a:p>
          <a:p>
            <a:pPr>
              <a:buNone/>
            </a:pPr>
            <a:endParaRPr lang="en-US" sz="7200" dirty="0" smtClean="0"/>
          </a:p>
          <a:p>
            <a:r>
              <a:rPr lang="en-US" sz="7200" dirty="0" smtClean="0"/>
              <a:t>More women (35%, 39%) than men (25%, 27%) reported cost of broadband as a barrier to use</a:t>
            </a:r>
          </a:p>
          <a:p>
            <a:endParaRPr lang="en-US" sz="7200" dirty="0" smtClean="0"/>
          </a:p>
          <a:p>
            <a:r>
              <a:rPr lang="en-US" sz="7200" dirty="0" smtClean="0"/>
              <a:t> More divorced people (46%, 44%) would be deterred by cost than single (33%, 36%) or married (31%, 36%) people</a:t>
            </a:r>
          </a:p>
          <a:p>
            <a:pPr>
              <a:buNone/>
            </a:pPr>
            <a:endParaRPr lang="en-US" sz="7200" dirty="0" smtClean="0"/>
          </a:p>
          <a:p>
            <a:r>
              <a:rPr lang="en-US" sz="7200" dirty="0" smtClean="0"/>
              <a:t>(55% , 55%) of high school graduates as compared with (28%, 29%) with graduate degrees considered cost a deterrent</a:t>
            </a:r>
          </a:p>
          <a:p>
            <a:pPr>
              <a:buNone/>
            </a:pPr>
            <a:endParaRPr lang="en-US" sz="7200" dirty="0" smtClean="0"/>
          </a:p>
          <a:p>
            <a:r>
              <a:rPr lang="en-US" sz="7200" dirty="0" smtClean="0"/>
              <a:t>Lower percentage would use Internet to manage their health in senior years (60%, 56%), compared to using the Internet for social networking (93%, 90%), or to access information/services (93%, 86%)</a:t>
            </a:r>
          </a:p>
          <a:p>
            <a:endParaRPr lang="en-US" sz="7200" dirty="0" smtClean="0"/>
          </a:p>
          <a:p>
            <a:pPr>
              <a:buNone/>
            </a:pPr>
            <a:r>
              <a:rPr lang="en-US" sz="7200" dirty="0" smtClean="0"/>
              <a:t>* 2010, 2011</a:t>
            </a:r>
            <a:endParaRPr lang="en-US" sz="7200" dirty="0"/>
          </a:p>
        </p:txBody>
      </p:sp>
      <p:sp>
        <p:nvSpPr>
          <p:cNvPr id="2" name="Title 1"/>
          <p:cNvSpPr>
            <a:spLocks noGrp="1"/>
          </p:cNvSpPr>
          <p:nvPr>
            <p:ph type="title"/>
          </p:nvPr>
        </p:nvSpPr>
        <p:spPr>
          <a:xfrm>
            <a:off x="457200" y="0"/>
            <a:ext cx="8229600" cy="1143000"/>
          </a:xfrm>
        </p:spPr>
        <p:txBody>
          <a:bodyPr>
            <a:normAutofit/>
          </a:bodyPr>
          <a:lstStyle/>
          <a:p>
            <a:r>
              <a:rPr lang="en-US" sz="2400" dirty="0" smtClean="0"/>
              <a:t>Internet Access and Use of Technology 2010  </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457200"/>
          <a:ext cx="9143999" cy="6400800"/>
        </p:xfrm>
        <a:graphic>
          <a:graphicData uri="http://schemas.openxmlformats.org/drawingml/2006/table">
            <a:tbl>
              <a:tblPr firstRow="1" bandRow="1">
                <a:tableStyleId>{5C22544A-7EE6-4342-B048-85BDC9FD1C3A}</a:tableStyleId>
              </a:tblPr>
              <a:tblGrid>
                <a:gridCol w="1840516"/>
                <a:gridCol w="810484"/>
                <a:gridCol w="1481441"/>
                <a:gridCol w="1268971"/>
                <a:gridCol w="1304187"/>
                <a:gridCol w="1190871"/>
                <a:gridCol w="1247529"/>
              </a:tblGrid>
              <a:tr h="914400">
                <a:tc>
                  <a:txBody>
                    <a:bodyPr/>
                    <a:lstStyle/>
                    <a:p>
                      <a:r>
                        <a:rPr lang="en-US" dirty="0" smtClean="0"/>
                        <a:t>Demographic  characteristics</a:t>
                      </a:r>
                      <a:endParaRPr lang="en-US" dirty="0"/>
                    </a:p>
                  </a:txBody>
                  <a:tcPr/>
                </a:tc>
                <a:tc>
                  <a:txBody>
                    <a:bodyPr/>
                    <a:lstStyle/>
                    <a:p>
                      <a:r>
                        <a:rPr lang="en-US" dirty="0" smtClean="0"/>
                        <a:t>Cost</a:t>
                      </a:r>
                      <a:endParaRPr lang="en-US" dirty="0"/>
                    </a:p>
                  </a:txBody>
                  <a:tcPr/>
                </a:tc>
                <a:tc>
                  <a:txBody>
                    <a:bodyPr/>
                    <a:lstStyle/>
                    <a:p>
                      <a:r>
                        <a:rPr lang="en-US" dirty="0" smtClean="0"/>
                        <a:t>Availability</a:t>
                      </a:r>
                      <a:endParaRPr lang="en-US" dirty="0"/>
                    </a:p>
                  </a:txBody>
                  <a:tcPr/>
                </a:tc>
                <a:tc>
                  <a:txBody>
                    <a:bodyPr/>
                    <a:lstStyle/>
                    <a:p>
                      <a:r>
                        <a:rPr lang="en-US" dirty="0" smtClean="0"/>
                        <a:t>Cost/ computer</a:t>
                      </a:r>
                      <a:endParaRPr lang="en-US" dirty="0"/>
                    </a:p>
                  </a:txBody>
                  <a:tcPr/>
                </a:tc>
                <a:tc>
                  <a:txBody>
                    <a:bodyPr/>
                    <a:lstStyle/>
                    <a:p>
                      <a:r>
                        <a:rPr lang="en-US" dirty="0" smtClean="0"/>
                        <a:t>Unskilled in using computer</a:t>
                      </a:r>
                      <a:endParaRPr lang="en-US" dirty="0"/>
                    </a:p>
                  </a:txBody>
                  <a:tcPr/>
                </a:tc>
                <a:tc>
                  <a:txBody>
                    <a:bodyPr/>
                    <a:lstStyle/>
                    <a:p>
                      <a:r>
                        <a:rPr lang="en-US" dirty="0" smtClean="0"/>
                        <a:t>Don’t trust security </a:t>
                      </a:r>
                      <a:endParaRPr lang="en-US" dirty="0"/>
                    </a:p>
                  </a:txBody>
                  <a:tcPr/>
                </a:tc>
                <a:tc>
                  <a:txBody>
                    <a:bodyPr/>
                    <a:lstStyle/>
                    <a:p>
                      <a:r>
                        <a:rPr lang="en-US" dirty="0" smtClean="0"/>
                        <a:t>Nothing would prevent </a:t>
                      </a:r>
                      <a:endParaRPr lang="en-US" dirty="0"/>
                    </a:p>
                  </a:txBody>
                  <a:tcPr/>
                </a:tc>
              </a:tr>
              <a:tr h="425037">
                <a:tc>
                  <a:txBody>
                    <a:bodyPr/>
                    <a:lstStyle/>
                    <a:p>
                      <a:r>
                        <a:rPr lang="en-US" b="1" dirty="0" smtClean="0"/>
                        <a:t>Total</a:t>
                      </a:r>
                      <a:endParaRPr lang="en-US" b="1" dirty="0"/>
                    </a:p>
                  </a:txBody>
                  <a:tcPr/>
                </a:tc>
                <a:tc>
                  <a:txBody>
                    <a:bodyPr/>
                    <a:lstStyle/>
                    <a:p>
                      <a:r>
                        <a:rPr lang="en-US" dirty="0" smtClean="0"/>
                        <a:t>37%</a:t>
                      </a:r>
                      <a:endParaRPr lang="en-US" dirty="0"/>
                    </a:p>
                  </a:txBody>
                  <a:tcPr/>
                </a:tc>
                <a:tc>
                  <a:txBody>
                    <a:bodyPr/>
                    <a:lstStyle/>
                    <a:p>
                      <a:r>
                        <a:rPr lang="en-US" dirty="0" smtClean="0"/>
                        <a:t>13%</a:t>
                      </a:r>
                      <a:endParaRPr lang="en-US" dirty="0"/>
                    </a:p>
                  </a:txBody>
                  <a:tcPr/>
                </a:tc>
                <a:tc>
                  <a:txBody>
                    <a:bodyPr/>
                    <a:lstStyle/>
                    <a:p>
                      <a:r>
                        <a:rPr lang="en-US" dirty="0" smtClean="0"/>
                        <a:t>19%</a:t>
                      </a:r>
                      <a:endParaRPr lang="en-US" dirty="0"/>
                    </a:p>
                  </a:txBody>
                  <a:tcPr/>
                </a:tc>
                <a:tc>
                  <a:txBody>
                    <a:bodyPr/>
                    <a:lstStyle/>
                    <a:p>
                      <a:r>
                        <a:rPr lang="en-US" dirty="0" smtClean="0"/>
                        <a:t>6%</a:t>
                      </a:r>
                      <a:endParaRPr lang="en-US" dirty="0"/>
                    </a:p>
                  </a:txBody>
                  <a:tcPr/>
                </a:tc>
                <a:tc>
                  <a:txBody>
                    <a:bodyPr/>
                    <a:lstStyle/>
                    <a:p>
                      <a:r>
                        <a:rPr lang="en-US" dirty="0" smtClean="0"/>
                        <a:t>18%</a:t>
                      </a:r>
                      <a:endParaRPr lang="en-US" dirty="0"/>
                    </a:p>
                  </a:txBody>
                  <a:tcPr/>
                </a:tc>
                <a:tc>
                  <a:txBody>
                    <a:bodyPr/>
                    <a:lstStyle/>
                    <a:p>
                      <a:r>
                        <a:rPr lang="en-US" dirty="0" smtClean="0"/>
                        <a:t>52%</a:t>
                      </a:r>
                      <a:endParaRPr lang="en-US" dirty="0"/>
                    </a:p>
                  </a:txBody>
                  <a:tcPr/>
                </a:tc>
              </a:tr>
              <a:tr h="1175163">
                <a:tc>
                  <a:txBody>
                    <a:bodyPr/>
                    <a:lstStyle/>
                    <a:p>
                      <a:r>
                        <a:rPr lang="en-US" b="1" dirty="0" smtClean="0"/>
                        <a:t>Age</a:t>
                      </a:r>
                    </a:p>
                    <a:p>
                      <a:r>
                        <a:rPr lang="en-US" b="0" dirty="0" smtClean="0"/>
                        <a:t>   </a:t>
                      </a:r>
                      <a:r>
                        <a:rPr lang="en-US" dirty="0" smtClean="0"/>
                        <a:t>46-55</a:t>
                      </a:r>
                    </a:p>
                    <a:p>
                      <a:r>
                        <a:rPr lang="en-US" dirty="0" smtClean="0"/>
                        <a:t>  </a:t>
                      </a:r>
                      <a:r>
                        <a:rPr lang="en-US" baseline="0" dirty="0" smtClean="0"/>
                        <a:t> </a:t>
                      </a:r>
                      <a:r>
                        <a:rPr lang="en-US" dirty="0" smtClean="0"/>
                        <a:t>56-64</a:t>
                      </a:r>
                    </a:p>
                    <a:p>
                      <a:r>
                        <a:rPr lang="en-US" dirty="0" smtClean="0"/>
                        <a:t>   65-74</a:t>
                      </a:r>
                    </a:p>
                  </a:txBody>
                  <a:tcPr/>
                </a:tc>
                <a:tc>
                  <a:txBody>
                    <a:bodyPr/>
                    <a:lstStyle/>
                    <a:p>
                      <a:endParaRPr lang="en-US" dirty="0" smtClean="0"/>
                    </a:p>
                    <a:p>
                      <a:r>
                        <a:rPr lang="en-US" dirty="0" smtClean="0"/>
                        <a:t>43%</a:t>
                      </a:r>
                    </a:p>
                    <a:p>
                      <a:r>
                        <a:rPr lang="en-US" dirty="0" smtClean="0"/>
                        <a:t>37%</a:t>
                      </a:r>
                    </a:p>
                    <a:p>
                      <a:r>
                        <a:rPr lang="en-US" dirty="0" smtClean="0"/>
                        <a:t>28%</a:t>
                      </a:r>
                      <a:endParaRPr lang="en-US" dirty="0"/>
                    </a:p>
                  </a:txBody>
                  <a:tcPr/>
                </a:tc>
                <a:tc>
                  <a:txBody>
                    <a:bodyPr/>
                    <a:lstStyle/>
                    <a:p>
                      <a:endParaRPr lang="en-US" dirty="0" smtClean="0"/>
                    </a:p>
                    <a:p>
                      <a:r>
                        <a:rPr lang="en-US" dirty="0" smtClean="0"/>
                        <a:t>17%</a:t>
                      </a:r>
                    </a:p>
                    <a:p>
                      <a:r>
                        <a:rPr lang="en-US" dirty="0" smtClean="0"/>
                        <a:t>12%</a:t>
                      </a:r>
                    </a:p>
                    <a:p>
                      <a:r>
                        <a:rPr lang="en-US" dirty="0" smtClean="0"/>
                        <a:t>11%</a:t>
                      </a:r>
                      <a:endParaRPr lang="en-US" dirty="0"/>
                    </a:p>
                  </a:txBody>
                  <a:tcPr/>
                </a:tc>
                <a:tc>
                  <a:txBody>
                    <a:bodyPr/>
                    <a:lstStyle/>
                    <a:p>
                      <a:endParaRPr lang="en-US" dirty="0" smtClean="0"/>
                    </a:p>
                    <a:p>
                      <a:r>
                        <a:rPr lang="en-US" dirty="0" smtClean="0"/>
                        <a:t>22%</a:t>
                      </a:r>
                    </a:p>
                    <a:p>
                      <a:r>
                        <a:rPr lang="en-US" dirty="0" smtClean="0"/>
                        <a:t>21%</a:t>
                      </a:r>
                    </a:p>
                    <a:p>
                      <a:r>
                        <a:rPr lang="en-US" dirty="0" smtClean="0"/>
                        <a:t>17%</a:t>
                      </a:r>
                      <a:endParaRPr lang="en-US" dirty="0"/>
                    </a:p>
                  </a:txBody>
                  <a:tcPr/>
                </a:tc>
                <a:tc>
                  <a:txBody>
                    <a:bodyPr/>
                    <a:lstStyle/>
                    <a:p>
                      <a:endParaRPr lang="en-US" dirty="0" smtClean="0"/>
                    </a:p>
                    <a:p>
                      <a:r>
                        <a:rPr lang="en-US" dirty="0" smtClean="0"/>
                        <a:t>4%</a:t>
                      </a:r>
                    </a:p>
                    <a:p>
                      <a:r>
                        <a:rPr lang="en-US" dirty="0" smtClean="0"/>
                        <a:t>5%</a:t>
                      </a:r>
                    </a:p>
                    <a:p>
                      <a:r>
                        <a:rPr lang="en-US" dirty="0" smtClean="0"/>
                        <a:t>12%</a:t>
                      </a:r>
                      <a:endParaRPr lang="en-US" dirty="0"/>
                    </a:p>
                  </a:txBody>
                  <a:tcPr/>
                </a:tc>
                <a:tc>
                  <a:txBody>
                    <a:bodyPr/>
                    <a:lstStyle/>
                    <a:p>
                      <a:endParaRPr lang="en-US" dirty="0" smtClean="0"/>
                    </a:p>
                    <a:p>
                      <a:r>
                        <a:rPr lang="en-US" dirty="0" smtClean="0"/>
                        <a:t>16%</a:t>
                      </a:r>
                    </a:p>
                    <a:p>
                      <a:r>
                        <a:rPr lang="en-US" dirty="0" smtClean="0"/>
                        <a:t>22%</a:t>
                      </a:r>
                    </a:p>
                    <a:p>
                      <a:r>
                        <a:rPr lang="en-US" dirty="0" smtClean="0"/>
                        <a:t>19%</a:t>
                      </a:r>
                      <a:endParaRPr lang="en-US" dirty="0"/>
                    </a:p>
                  </a:txBody>
                  <a:tcPr/>
                </a:tc>
                <a:tc>
                  <a:txBody>
                    <a:bodyPr/>
                    <a:lstStyle/>
                    <a:p>
                      <a:endParaRPr lang="en-US" dirty="0" smtClean="0"/>
                    </a:p>
                    <a:p>
                      <a:r>
                        <a:rPr lang="en-US" dirty="0" smtClean="0"/>
                        <a:t>47%</a:t>
                      </a:r>
                    </a:p>
                    <a:p>
                      <a:r>
                        <a:rPr lang="en-US" dirty="0" smtClean="0"/>
                        <a:t>50%</a:t>
                      </a:r>
                    </a:p>
                    <a:p>
                      <a:r>
                        <a:rPr lang="en-US" dirty="0" smtClean="0"/>
                        <a:t>57%</a:t>
                      </a:r>
                      <a:endParaRPr lang="en-US" dirty="0"/>
                    </a:p>
                  </a:txBody>
                  <a:tcPr/>
                </a:tc>
              </a:tr>
              <a:tr h="900843">
                <a:tc>
                  <a:txBody>
                    <a:bodyPr/>
                    <a:lstStyle/>
                    <a:p>
                      <a:r>
                        <a:rPr lang="en-US" b="1" dirty="0" smtClean="0"/>
                        <a:t>Gender</a:t>
                      </a:r>
                    </a:p>
                    <a:p>
                      <a:r>
                        <a:rPr lang="en-US" dirty="0" smtClean="0"/>
                        <a:t>   Women</a:t>
                      </a:r>
                    </a:p>
                    <a:p>
                      <a:r>
                        <a:rPr lang="en-US" dirty="0" smtClean="0"/>
                        <a:t>   Men</a:t>
                      </a:r>
                      <a:endParaRPr lang="en-US" dirty="0"/>
                    </a:p>
                  </a:txBody>
                  <a:tcPr/>
                </a:tc>
                <a:tc>
                  <a:txBody>
                    <a:bodyPr/>
                    <a:lstStyle/>
                    <a:p>
                      <a:endParaRPr lang="en-US" dirty="0" smtClean="0"/>
                    </a:p>
                    <a:p>
                      <a:r>
                        <a:rPr lang="en-US" dirty="0" smtClean="0"/>
                        <a:t>39%</a:t>
                      </a:r>
                    </a:p>
                    <a:p>
                      <a:r>
                        <a:rPr lang="en-US" dirty="0" smtClean="0"/>
                        <a:t>27%</a:t>
                      </a:r>
                      <a:endParaRPr lang="en-US" dirty="0"/>
                    </a:p>
                  </a:txBody>
                  <a:tcPr/>
                </a:tc>
                <a:tc>
                  <a:txBody>
                    <a:bodyPr/>
                    <a:lstStyle/>
                    <a:p>
                      <a:endParaRPr lang="en-US" dirty="0" smtClean="0"/>
                    </a:p>
                    <a:p>
                      <a:r>
                        <a:rPr lang="en-US" dirty="0" smtClean="0"/>
                        <a:t>14%</a:t>
                      </a:r>
                    </a:p>
                    <a:p>
                      <a:r>
                        <a:rPr lang="en-US" dirty="0" smtClean="0"/>
                        <a:t>11%</a:t>
                      </a:r>
                      <a:endParaRPr lang="en-US" dirty="0"/>
                    </a:p>
                  </a:txBody>
                  <a:tcPr/>
                </a:tc>
                <a:tc>
                  <a:txBody>
                    <a:bodyPr/>
                    <a:lstStyle/>
                    <a:p>
                      <a:endParaRPr lang="en-US" dirty="0" smtClean="0"/>
                    </a:p>
                    <a:p>
                      <a:r>
                        <a:rPr lang="en-US" dirty="0" smtClean="0"/>
                        <a:t>20%</a:t>
                      </a:r>
                    </a:p>
                    <a:p>
                      <a:r>
                        <a:rPr lang="en-US" dirty="0" smtClean="0"/>
                        <a:t>16%</a:t>
                      </a:r>
                      <a:endParaRPr lang="en-US" dirty="0"/>
                    </a:p>
                  </a:txBody>
                  <a:tcPr/>
                </a:tc>
                <a:tc>
                  <a:txBody>
                    <a:bodyPr/>
                    <a:lstStyle/>
                    <a:p>
                      <a:endParaRPr lang="en-US" dirty="0" smtClean="0"/>
                    </a:p>
                    <a:p>
                      <a:r>
                        <a:rPr lang="en-US" dirty="0" smtClean="0"/>
                        <a:t>6%</a:t>
                      </a:r>
                    </a:p>
                    <a:p>
                      <a:r>
                        <a:rPr lang="en-US" dirty="0" smtClean="0"/>
                        <a:t>5%</a:t>
                      </a:r>
                      <a:endParaRPr lang="en-US" dirty="0"/>
                    </a:p>
                  </a:txBody>
                  <a:tcPr/>
                </a:tc>
                <a:tc>
                  <a:txBody>
                    <a:bodyPr/>
                    <a:lstStyle/>
                    <a:p>
                      <a:endParaRPr lang="en-US" dirty="0" smtClean="0"/>
                    </a:p>
                    <a:p>
                      <a:r>
                        <a:rPr lang="en-US" dirty="0" smtClean="0"/>
                        <a:t>18%</a:t>
                      </a:r>
                    </a:p>
                    <a:p>
                      <a:r>
                        <a:rPr lang="en-US" dirty="0" smtClean="0"/>
                        <a:t>16%</a:t>
                      </a:r>
                      <a:endParaRPr lang="en-US" dirty="0"/>
                    </a:p>
                  </a:txBody>
                  <a:tcPr/>
                </a:tc>
                <a:tc>
                  <a:txBody>
                    <a:bodyPr/>
                    <a:lstStyle/>
                    <a:p>
                      <a:endParaRPr lang="en-US" dirty="0" smtClean="0"/>
                    </a:p>
                    <a:p>
                      <a:r>
                        <a:rPr lang="en-US" dirty="0" smtClean="0"/>
                        <a:t>50%</a:t>
                      </a:r>
                    </a:p>
                    <a:p>
                      <a:r>
                        <a:rPr lang="en-US" dirty="0" smtClean="0"/>
                        <a:t>60%</a:t>
                      </a:r>
                      <a:endParaRPr lang="en-US" dirty="0"/>
                    </a:p>
                  </a:txBody>
                  <a:tcPr/>
                </a:tc>
              </a:tr>
              <a:tr h="1205643">
                <a:tc>
                  <a:txBody>
                    <a:bodyPr/>
                    <a:lstStyle/>
                    <a:p>
                      <a:r>
                        <a:rPr lang="en-US" b="1" dirty="0" smtClean="0"/>
                        <a:t>Race/ethnicity</a:t>
                      </a:r>
                    </a:p>
                    <a:p>
                      <a:r>
                        <a:rPr lang="en-US" dirty="0" smtClean="0"/>
                        <a:t>   White</a:t>
                      </a:r>
                    </a:p>
                    <a:p>
                      <a:r>
                        <a:rPr lang="en-US" dirty="0" smtClean="0"/>
                        <a:t>   Black</a:t>
                      </a:r>
                    </a:p>
                    <a:p>
                      <a:r>
                        <a:rPr lang="en-US" dirty="0" smtClean="0"/>
                        <a:t>   Hispanic</a:t>
                      </a:r>
                      <a:endParaRPr lang="en-US" dirty="0"/>
                    </a:p>
                  </a:txBody>
                  <a:tcPr/>
                </a:tc>
                <a:tc>
                  <a:txBody>
                    <a:bodyPr/>
                    <a:lstStyle/>
                    <a:p>
                      <a:endParaRPr lang="en-US" dirty="0" smtClean="0"/>
                    </a:p>
                    <a:p>
                      <a:r>
                        <a:rPr lang="en-US" dirty="0" smtClean="0"/>
                        <a:t>37%</a:t>
                      </a:r>
                    </a:p>
                    <a:p>
                      <a:r>
                        <a:rPr lang="en-US" dirty="0" smtClean="0"/>
                        <a:t>30%</a:t>
                      </a:r>
                    </a:p>
                    <a:p>
                      <a:r>
                        <a:rPr lang="en-US" dirty="0" smtClean="0"/>
                        <a:t>46%</a:t>
                      </a:r>
                      <a:endParaRPr lang="en-US" dirty="0"/>
                    </a:p>
                  </a:txBody>
                  <a:tcPr/>
                </a:tc>
                <a:tc>
                  <a:txBody>
                    <a:bodyPr/>
                    <a:lstStyle/>
                    <a:p>
                      <a:endParaRPr lang="en-US" dirty="0" smtClean="0"/>
                    </a:p>
                    <a:p>
                      <a:r>
                        <a:rPr lang="en-US" dirty="0" smtClean="0"/>
                        <a:t>13%</a:t>
                      </a:r>
                    </a:p>
                    <a:p>
                      <a:r>
                        <a:rPr lang="en-US" dirty="0" smtClean="0"/>
                        <a:t>9%</a:t>
                      </a:r>
                    </a:p>
                    <a:p>
                      <a:r>
                        <a:rPr lang="en-US" dirty="0" smtClean="0"/>
                        <a:t>14%</a:t>
                      </a:r>
                      <a:endParaRPr lang="en-US" dirty="0"/>
                    </a:p>
                  </a:txBody>
                  <a:tcPr/>
                </a:tc>
                <a:tc>
                  <a:txBody>
                    <a:bodyPr/>
                    <a:lstStyle/>
                    <a:p>
                      <a:endParaRPr lang="en-US" dirty="0" smtClean="0"/>
                    </a:p>
                    <a:p>
                      <a:r>
                        <a:rPr lang="en-US" dirty="0" smtClean="0"/>
                        <a:t>19%</a:t>
                      </a:r>
                    </a:p>
                    <a:p>
                      <a:r>
                        <a:rPr lang="en-US" dirty="0" smtClean="0"/>
                        <a:t>16%</a:t>
                      </a:r>
                    </a:p>
                    <a:p>
                      <a:r>
                        <a:rPr lang="en-US" dirty="0" smtClean="0"/>
                        <a:t>21%</a:t>
                      </a:r>
                      <a:endParaRPr lang="en-US" dirty="0"/>
                    </a:p>
                  </a:txBody>
                  <a:tcPr/>
                </a:tc>
                <a:tc>
                  <a:txBody>
                    <a:bodyPr/>
                    <a:lstStyle/>
                    <a:p>
                      <a:endParaRPr lang="en-US" dirty="0" smtClean="0"/>
                    </a:p>
                    <a:p>
                      <a:r>
                        <a:rPr lang="en-US" dirty="0" smtClean="0"/>
                        <a:t>6%</a:t>
                      </a:r>
                    </a:p>
                    <a:p>
                      <a:r>
                        <a:rPr lang="en-US" dirty="0" smtClean="0"/>
                        <a:t>4%</a:t>
                      </a:r>
                    </a:p>
                    <a:p>
                      <a:r>
                        <a:rPr lang="en-US" dirty="0" smtClean="0"/>
                        <a:t>6%</a:t>
                      </a:r>
                      <a:endParaRPr lang="en-US" dirty="0"/>
                    </a:p>
                  </a:txBody>
                  <a:tcPr/>
                </a:tc>
                <a:tc>
                  <a:txBody>
                    <a:bodyPr/>
                    <a:lstStyle/>
                    <a:p>
                      <a:endParaRPr lang="en-US" dirty="0" smtClean="0"/>
                    </a:p>
                    <a:p>
                      <a:r>
                        <a:rPr lang="en-US" dirty="0" smtClean="0"/>
                        <a:t>17%</a:t>
                      </a:r>
                    </a:p>
                    <a:p>
                      <a:r>
                        <a:rPr lang="en-US" dirty="0" smtClean="0"/>
                        <a:t>14%</a:t>
                      </a:r>
                    </a:p>
                    <a:p>
                      <a:r>
                        <a:rPr lang="en-US" dirty="0" smtClean="0"/>
                        <a:t>17%</a:t>
                      </a:r>
                      <a:endParaRPr lang="en-US" dirty="0"/>
                    </a:p>
                  </a:txBody>
                  <a:tcPr/>
                </a:tc>
                <a:tc>
                  <a:txBody>
                    <a:bodyPr/>
                    <a:lstStyle/>
                    <a:p>
                      <a:endParaRPr lang="en-US" dirty="0" smtClean="0"/>
                    </a:p>
                    <a:p>
                      <a:r>
                        <a:rPr lang="en-US" dirty="0" smtClean="0"/>
                        <a:t>52%</a:t>
                      </a:r>
                    </a:p>
                    <a:p>
                      <a:r>
                        <a:rPr lang="en-US" dirty="0" smtClean="0"/>
                        <a:t>59%</a:t>
                      </a:r>
                    </a:p>
                    <a:p>
                      <a:r>
                        <a:rPr lang="en-US" dirty="0" smtClean="0"/>
                        <a:t>46%</a:t>
                      </a:r>
                      <a:endParaRPr lang="en-US" dirty="0"/>
                    </a:p>
                  </a:txBody>
                  <a:tcPr/>
                </a:tc>
              </a:tr>
              <a:tr h="1752600">
                <a:tc>
                  <a:txBody>
                    <a:bodyPr/>
                    <a:lstStyle/>
                    <a:p>
                      <a:r>
                        <a:rPr lang="en-US" b="1" dirty="0" smtClean="0"/>
                        <a:t>Education</a:t>
                      </a:r>
                    </a:p>
                    <a:p>
                      <a:r>
                        <a:rPr lang="en-US" dirty="0" smtClean="0"/>
                        <a:t>  High school</a:t>
                      </a:r>
                    </a:p>
                    <a:p>
                      <a:r>
                        <a:rPr lang="en-US" dirty="0" smtClean="0"/>
                        <a:t> </a:t>
                      </a:r>
                      <a:r>
                        <a:rPr lang="en-US" baseline="0" dirty="0" smtClean="0"/>
                        <a:t> </a:t>
                      </a:r>
                      <a:r>
                        <a:rPr lang="en-US" dirty="0" smtClean="0"/>
                        <a:t>Technical/ </a:t>
                      </a:r>
                    </a:p>
                    <a:p>
                      <a:r>
                        <a:rPr lang="en-US" dirty="0" smtClean="0"/>
                        <a:t>    trade</a:t>
                      </a:r>
                    </a:p>
                    <a:p>
                      <a:r>
                        <a:rPr lang="en-US" dirty="0" smtClean="0"/>
                        <a:t>  College</a:t>
                      </a:r>
                    </a:p>
                    <a:p>
                      <a:r>
                        <a:rPr lang="en-US" baseline="0" dirty="0" smtClean="0"/>
                        <a:t>  Graduate</a:t>
                      </a:r>
                      <a:endParaRPr lang="en-US" dirty="0"/>
                    </a:p>
                  </a:txBody>
                  <a:tcPr/>
                </a:tc>
                <a:tc>
                  <a:txBody>
                    <a:bodyPr/>
                    <a:lstStyle/>
                    <a:p>
                      <a:endParaRPr lang="en-US" dirty="0" smtClean="0"/>
                    </a:p>
                    <a:p>
                      <a:r>
                        <a:rPr lang="en-US" dirty="0" smtClean="0"/>
                        <a:t>55%</a:t>
                      </a:r>
                    </a:p>
                    <a:p>
                      <a:r>
                        <a:rPr lang="en-US" dirty="0" smtClean="0"/>
                        <a:t>49%</a:t>
                      </a:r>
                    </a:p>
                    <a:p>
                      <a:endParaRPr lang="en-US" dirty="0" smtClean="0"/>
                    </a:p>
                    <a:p>
                      <a:r>
                        <a:rPr lang="en-US" dirty="0" smtClean="0"/>
                        <a:t>41%</a:t>
                      </a:r>
                    </a:p>
                    <a:p>
                      <a:r>
                        <a:rPr lang="en-US" dirty="0" smtClean="0"/>
                        <a:t>29%</a:t>
                      </a:r>
                      <a:endParaRPr lang="en-US" dirty="0"/>
                    </a:p>
                  </a:txBody>
                  <a:tcPr/>
                </a:tc>
                <a:tc>
                  <a:txBody>
                    <a:bodyPr/>
                    <a:lstStyle/>
                    <a:p>
                      <a:endParaRPr lang="en-US" dirty="0" smtClean="0"/>
                    </a:p>
                    <a:p>
                      <a:r>
                        <a:rPr lang="en-US" dirty="0" smtClean="0"/>
                        <a:t>18%</a:t>
                      </a:r>
                    </a:p>
                    <a:p>
                      <a:r>
                        <a:rPr lang="en-US" dirty="0" smtClean="0"/>
                        <a:t>11%</a:t>
                      </a:r>
                    </a:p>
                    <a:p>
                      <a:endParaRPr lang="en-US" dirty="0" smtClean="0"/>
                    </a:p>
                    <a:p>
                      <a:r>
                        <a:rPr lang="en-US" dirty="0" smtClean="0"/>
                        <a:t>16%</a:t>
                      </a:r>
                    </a:p>
                    <a:p>
                      <a:r>
                        <a:rPr lang="en-US" dirty="0" smtClean="0"/>
                        <a:t>12%</a:t>
                      </a:r>
                      <a:endParaRPr lang="en-US" dirty="0"/>
                    </a:p>
                  </a:txBody>
                  <a:tcPr/>
                </a:tc>
                <a:tc>
                  <a:txBody>
                    <a:bodyPr/>
                    <a:lstStyle/>
                    <a:p>
                      <a:endParaRPr lang="en-US" dirty="0" smtClean="0"/>
                    </a:p>
                    <a:p>
                      <a:r>
                        <a:rPr lang="en-US" dirty="0" smtClean="0"/>
                        <a:t>34%</a:t>
                      </a:r>
                    </a:p>
                    <a:p>
                      <a:r>
                        <a:rPr lang="en-US" dirty="0" smtClean="0"/>
                        <a:t>34%</a:t>
                      </a:r>
                    </a:p>
                    <a:p>
                      <a:endParaRPr lang="en-US" dirty="0" smtClean="0"/>
                    </a:p>
                    <a:p>
                      <a:r>
                        <a:rPr lang="en-US" dirty="0" smtClean="0"/>
                        <a:t>22%</a:t>
                      </a:r>
                    </a:p>
                    <a:p>
                      <a:r>
                        <a:rPr lang="en-US" dirty="0" smtClean="0"/>
                        <a:t>14%</a:t>
                      </a:r>
                      <a:endParaRPr lang="en-US" dirty="0"/>
                    </a:p>
                  </a:txBody>
                  <a:tcPr/>
                </a:tc>
                <a:tc>
                  <a:txBody>
                    <a:bodyPr/>
                    <a:lstStyle/>
                    <a:p>
                      <a:endParaRPr lang="en-US" dirty="0" smtClean="0"/>
                    </a:p>
                    <a:p>
                      <a:r>
                        <a:rPr lang="en-US" dirty="0" smtClean="0"/>
                        <a:t>13%</a:t>
                      </a:r>
                    </a:p>
                    <a:p>
                      <a:r>
                        <a:rPr lang="en-US" dirty="0" smtClean="0"/>
                        <a:t>9%</a:t>
                      </a:r>
                    </a:p>
                    <a:p>
                      <a:endParaRPr lang="en-US" dirty="0" smtClean="0"/>
                    </a:p>
                    <a:p>
                      <a:r>
                        <a:rPr lang="en-US" dirty="0" smtClean="0"/>
                        <a:t>7%</a:t>
                      </a:r>
                    </a:p>
                    <a:p>
                      <a:r>
                        <a:rPr lang="en-US" dirty="0" smtClean="0"/>
                        <a:t>4%</a:t>
                      </a:r>
                      <a:endParaRPr lang="en-US" dirty="0"/>
                    </a:p>
                  </a:txBody>
                  <a:tcPr/>
                </a:tc>
                <a:tc>
                  <a:txBody>
                    <a:bodyPr/>
                    <a:lstStyle/>
                    <a:p>
                      <a:endParaRPr lang="en-US" dirty="0" smtClean="0"/>
                    </a:p>
                    <a:p>
                      <a:r>
                        <a:rPr lang="en-US" dirty="0" smtClean="0"/>
                        <a:t>21%</a:t>
                      </a:r>
                    </a:p>
                    <a:p>
                      <a:r>
                        <a:rPr lang="en-US" dirty="0" smtClean="0"/>
                        <a:t>28%</a:t>
                      </a:r>
                    </a:p>
                    <a:p>
                      <a:endParaRPr lang="en-US" dirty="0" smtClean="0"/>
                    </a:p>
                    <a:p>
                      <a:r>
                        <a:rPr lang="en-US" dirty="0" smtClean="0"/>
                        <a:t>19%</a:t>
                      </a:r>
                    </a:p>
                    <a:p>
                      <a:r>
                        <a:rPr lang="en-US" dirty="0" smtClean="0"/>
                        <a:t>16%</a:t>
                      </a:r>
                      <a:endParaRPr lang="en-US" dirty="0"/>
                    </a:p>
                  </a:txBody>
                  <a:tcPr/>
                </a:tc>
                <a:tc>
                  <a:txBody>
                    <a:bodyPr/>
                    <a:lstStyle/>
                    <a:p>
                      <a:endParaRPr lang="en-US" dirty="0" smtClean="0"/>
                    </a:p>
                    <a:p>
                      <a:r>
                        <a:rPr lang="en-US" dirty="0" smtClean="0"/>
                        <a:t>34%</a:t>
                      </a:r>
                    </a:p>
                    <a:p>
                      <a:r>
                        <a:rPr lang="en-US" dirty="0" smtClean="0"/>
                        <a:t>40%</a:t>
                      </a:r>
                    </a:p>
                    <a:p>
                      <a:endParaRPr lang="en-US" dirty="0" smtClean="0"/>
                    </a:p>
                    <a:p>
                      <a:r>
                        <a:rPr lang="en-US" dirty="0" smtClean="0"/>
                        <a:t>46%</a:t>
                      </a:r>
                    </a:p>
                    <a:p>
                      <a:r>
                        <a:rPr lang="en-US" dirty="0" smtClean="0"/>
                        <a:t>60%</a:t>
                      </a:r>
                      <a:endParaRPr lang="en-US" dirty="0"/>
                    </a:p>
                  </a:txBody>
                  <a:tcPr/>
                </a:tc>
              </a:tr>
            </a:tbl>
          </a:graphicData>
        </a:graphic>
      </p:graphicFrame>
      <p:sp>
        <p:nvSpPr>
          <p:cNvPr id="2" name="Title 1"/>
          <p:cNvSpPr>
            <a:spLocks noGrp="1"/>
          </p:cNvSpPr>
          <p:nvPr>
            <p:ph type="title"/>
          </p:nvPr>
        </p:nvSpPr>
        <p:spPr>
          <a:xfrm>
            <a:off x="381000" y="-228600"/>
            <a:ext cx="8229600" cy="1143000"/>
          </a:xfrm>
        </p:spPr>
        <p:txBody>
          <a:bodyPr>
            <a:normAutofit/>
          </a:bodyPr>
          <a:lstStyle/>
          <a:p>
            <a:r>
              <a:rPr lang="en-US" sz="2000" dirty="0" smtClean="0"/>
              <a:t>Barriers to Internet Access and Use of Technology - 2011 </a:t>
            </a:r>
            <a:endParaRPr lang="en-US"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Autofit/>
          </a:bodyPr>
          <a:lstStyle/>
          <a:p>
            <a:r>
              <a:rPr lang="en-US" sz="1800" dirty="0" smtClean="0"/>
              <a:t>Concern about </a:t>
            </a:r>
            <a:r>
              <a:rPr lang="en-US" sz="1800" b="1" dirty="0" smtClean="0"/>
              <a:t>security of electronic information</a:t>
            </a:r>
            <a:r>
              <a:rPr lang="en-US" sz="1800" dirty="0" smtClean="0"/>
              <a:t>, especially medical records</a:t>
            </a:r>
          </a:p>
          <a:p>
            <a:pPr>
              <a:buNone/>
            </a:pPr>
            <a:r>
              <a:rPr lang="en-US" sz="1800" dirty="0" smtClean="0"/>
              <a:t> </a:t>
            </a:r>
          </a:p>
          <a:p>
            <a:r>
              <a:rPr lang="en-US" sz="1800" dirty="0" smtClean="0"/>
              <a:t>Reluctance about using email, social networking tools: concerns about </a:t>
            </a:r>
            <a:r>
              <a:rPr lang="en-US" sz="1800" b="1" dirty="0" smtClean="0"/>
              <a:t>privacy, potential for identity theft</a:t>
            </a:r>
            <a:endParaRPr lang="en-US" sz="1800" dirty="0" smtClean="0"/>
          </a:p>
          <a:p>
            <a:pPr>
              <a:buNone/>
            </a:pPr>
            <a:endParaRPr lang="en-US" sz="1800" dirty="0" smtClean="0"/>
          </a:p>
          <a:p>
            <a:r>
              <a:rPr lang="en-US" sz="1800" dirty="0" smtClean="0"/>
              <a:t>Concern that </a:t>
            </a:r>
            <a:r>
              <a:rPr lang="en-US" sz="1800" b="1" dirty="0" smtClean="0"/>
              <a:t>telemedicine might replace a personal, face-to-face relationship with health care providers </a:t>
            </a:r>
          </a:p>
          <a:p>
            <a:endParaRPr lang="en-US" sz="1800" b="1" dirty="0" smtClean="0"/>
          </a:p>
          <a:p>
            <a:r>
              <a:rPr lang="en-US" sz="1800" dirty="0" smtClean="0"/>
              <a:t>Concerns about </a:t>
            </a:r>
            <a:r>
              <a:rPr lang="en-US" sz="1800" b="1" dirty="0" smtClean="0"/>
              <a:t>keeping up with technological innovations</a:t>
            </a:r>
          </a:p>
          <a:p>
            <a:pPr>
              <a:buNone/>
            </a:pPr>
            <a:endParaRPr lang="en-US" sz="1800" dirty="0" smtClean="0"/>
          </a:p>
          <a:p>
            <a:r>
              <a:rPr lang="en-US" sz="1800" b="1" dirty="0" smtClean="0"/>
              <a:t>Physical impairments that often accompany aging </a:t>
            </a:r>
            <a:r>
              <a:rPr lang="en-US" sz="1800" dirty="0" smtClean="0"/>
              <a:t>(e.g., reduced visual acuity, arthritic conditions) potential barriers </a:t>
            </a:r>
          </a:p>
          <a:p>
            <a:endParaRPr lang="en-US" sz="1800" dirty="0" smtClean="0"/>
          </a:p>
          <a:p>
            <a:r>
              <a:rPr lang="en-US" sz="1800" dirty="0" smtClean="0"/>
              <a:t>Potentially positive role of technology in </a:t>
            </a:r>
            <a:r>
              <a:rPr lang="en-US" sz="1800" b="1" dirty="0" smtClean="0"/>
              <a:t>improving the management of aging in place</a:t>
            </a:r>
            <a:r>
              <a:rPr lang="en-US" sz="1800" dirty="0" smtClean="0"/>
              <a:t>; time</a:t>
            </a:r>
            <a:r>
              <a:rPr lang="en-US" sz="1800" b="1" dirty="0" smtClean="0"/>
              <a:t> </a:t>
            </a:r>
            <a:r>
              <a:rPr lang="en-US" sz="1800" dirty="0" smtClean="0"/>
              <a:t>to keep up with computer technology as age</a:t>
            </a:r>
          </a:p>
          <a:p>
            <a:pPr>
              <a:buNone/>
            </a:pPr>
            <a:endParaRPr lang="en-US" sz="1600" dirty="0" smtClean="0"/>
          </a:p>
        </p:txBody>
      </p:sp>
      <p:sp>
        <p:nvSpPr>
          <p:cNvPr id="2" name="Title 1"/>
          <p:cNvSpPr>
            <a:spLocks noGrp="1"/>
          </p:cNvSpPr>
          <p:nvPr>
            <p:ph type="title"/>
          </p:nvPr>
        </p:nvSpPr>
        <p:spPr>
          <a:xfrm>
            <a:off x="457200" y="152400"/>
            <a:ext cx="8229600" cy="1143000"/>
          </a:xfrm>
        </p:spPr>
        <p:txBody>
          <a:bodyPr>
            <a:normAutofit/>
          </a:bodyPr>
          <a:lstStyle/>
          <a:p>
            <a:r>
              <a:rPr lang="en-US" sz="2400" dirty="0" smtClean="0"/>
              <a:t>Internet Access and Use of Technology </a:t>
            </a:r>
            <a:r>
              <a:rPr lang="en-US" sz="2400" b="1" dirty="0" smtClean="0"/>
              <a:t/>
            </a:r>
            <a:br>
              <a:rPr lang="en-US" sz="2400" b="1" dirty="0" smtClean="0"/>
            </a:br>
            <a:r>
              <a:rPr lang="en-US" sz="1800" dirty="0" smtClean="0"/>
              <a:t>Qualitative Responses</a:t>
            </a:r>
            <a:endParaRPr lang="en-US" sz="1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1219200"/>
            <a:ext cx="8229600" cy="4525963"/>
          </a:xfrm>
        </p:spPr>
        <p:txBody>
          <a:bodyPr>
            <a:normAutofit fontScale="25000" lnSpcReduction="20000"/>
          </a:bodyPr>
          <a:lstStyle/>
          <a:p>
            <a:r>
              <a:rPr lang="en-US" sz="7200" b="1" dirty="0" smtClean="0"/>
              <a:t>Practice preventive health measures</a:t>
            </a:r>
          </a:p>
          <a:p>
            <a:pPr lvl="2">
              <a:buNone/>
            </a:pPr>
            <a:r>
              <a:rPr lang="en-US" sz="6600" dirty="0" smtClean="0"/>
              <a:t>	 2010  	Yes   93%</a:t>
            </a:r>
          </a:p>
          <a:p>
            <a:pPr>
              <a:buNone/>
            </a:pPr>
            <a:r>
              <a:rPr lang="en-US" sz="7200" dirty="0" smtClean="0"/>
              <a:t>       	2011  	Yes  </a:t>
            </a:r>
            <a:r>
              <a:rPr lang="en-US" sz="7200" dirty="0" smtClean="0"/>
              <a:t> 92</a:t>
            </a:r>
            <a:r>
              <a:rPr lang="en-US" sz="7200" dirty="0" smtClean="0"/>
              <a:t>%</a:t>
            </a:r>
          </a:p>
          <a:p>
            <a:endParaRPr lang="en-US" sz="7200" b="1" dirty="0" smtClean="0"/>
          </a:p>
          <a:p>
            <a:pPr>
              <a:buNone/>
            </a:pPr>
            <a:endParaRPr lang="en-US" sz="7200" b="1" dirty="0" smtClean="0"/>
          </a:p>
          <a:p>
            <a:r>
              <a:rPr lang="en-US" sz="7200" b="1" dirty="0" smtClean="0"/>
              <a:t>Diseases/conditions of most concern</a:t>
            </a:r>
          </a:p>
          <a:p>
            <a:pPr lvl="1"/>
            <a:r>
              <a:rPr lang="en-US" sz="7200" dirty="0" smtClean="0"/>
              <a:t>50% - Cancer  </a:t>
            </a:r>
          </a:p>
          <a:p>
            <a:pPr lvl="1"/>
            <a:r>
              <a:rPr lang="en-US" sz="7200" dirty="0" smtClean="0"/>
              <a:t>49% - Alzheimer’s </a:t>
            </a:r>
          </a:p>
          <a:p>
            <a:pPr lvl="1"/>
            <a:r>
              <a:rPr lang="en-US" sz="7200" dirty="0" smtClean="0"/>
              <a:t>43% - High blood pressure</a:t>
            </a:r>
          </a:p>
          <a:p>
            <a:pPr lvl="1"/>
            <a:r>
              <a:rPr lang="en-US" sz="7200" dirty="0" smtClean="0"/>
              <a:t>42% - Dementia</a:t>
            </a:r>
          </a:p>
          <a:p>
            <a:pPr lvl="1"/>
            <a:endParaRPr lang="en-US" sz="7200" dirty="0" smtClean="0"/>
          </a:p>
          <a:p>
            <a:pPr lvl="1">
              <a:buNone/>
            </a:pPr>
            <a:endParaRPr lang="en-US" sz="7200" dirty="0" smtClean="0"/>
          </a:p>
          <a:p>
            <a:r>
              <a:rPr lang="en-US" sz="7200" b="1" dirty="0" smtClean="0"/>
              <a:t>Self rated health</a:t>
            </a:r>
          </a:p>
          <a:p>
            <a:pPr lvl="1"/>
            <a:r>
              <a:rPr lang="en-US" sz="7200" dirty="0" smtClean="0"/>
              <a:t>Physical health  -  Very Good 37%</a:t>
            </a:r>
          </a:p>
          <a:p>
            <a:pPr lvl="1"/>
            <a:r>
              <a:rPr lang="en-US" sz="7200" dirty="0" smtClean="0"/>
              <a:t>Mental health    -  Very Good 33%</a:t>
            </a:r>
          </a:p>
          <a:p>
            <a:pPr>
              <a:buNone/>
            </a:pPr>
            <a:endParaRPr lang="en-US" sz="2200" dirty="0" smtClean="0"/>
          </a:p>
          <a:p>
            <a:pPr>
              <a:buNone/>
            </a:pPr>
            <a:r>
              <a:rPr lang="en-US" sz="2200" dirty="0" smtClean="0"/>
              <a:t> </a:t>
            </a:r>
          </a:p>
          <a:p>
            <a:pPr lvl="1">
              <a:buNone/>
            </a:pPr>
            <a:endParaRPr lang="en-US" sz="7200" b="1" dirty="0" smtClean="0"/>
          </a:p>
          <a:p>
            <a:pPr lvl="1">
              <a:buNone/>
            </a:pPr>
            <a:r>
              <a:rPr lang="en-US" sz="7200" dirty="0" smtClean="0"/>
              <a:t> </a:t>
            </a:r>
            <a:endParaRPr lang="en-US" sz="1600" dirty="0" smtClean="0"/>
          </a:p>
          <a:p>
            <a:endParaRPr lang="en-US" sz="1600" dirty="0"/>
          </a:p>
        </p:txBody>
      </p:sp>
      <p:sp>
        <p:nvSpPr>
          <p:cNvPr id="2" name="Title 1"/>
          <p:cNvSpPr>
            <a:spLocks noGrp="1"/>
          </p:cNvSpPr>
          <p:nvPr>
            <p:ph type="title"/>
          </p:nvPr>
        </p:nvSpPr>
        <p:spPr>
          <a:xfrm>
            <a:off x="381000" y="0"/>
            <a:ext cx="8229600" cy="1143000"/>
          </a:xfrm>
        </p:spPr>
        <p:txBody>
          <a:bodyPr>
            <a:normAutofit/>
          </a:bodyPr>
          <a:lstStyle/>
          <a:p>
            <a:r>
              <a:rPr lang="en-US" sz="2400" dirty="0" smtClean="0"/>
              <a:t>Health</a:t>
            </a:r>
            <a:endParaRPr lang="en-US" sz="2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143000" y="2514600"/>
          <a:ext cx="6858000" cy="3429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457200" y="152400"/>
            <a:ext cx="8229600" cy="1143000"/>
          </a:xfrm>
        </p:spPr>
        <p:txBody>
          <a:bodyPr>
            <a:normAutofit/>
          </a:bodyPr>
          <a:lstStyle/>
          <a:p>
            <a:r>
              <a:rPr lang="en-US" sz="2000" b="1" dirty="0" smtClean="0"/>
              <a:t>Confidence in Government’s Ability to Support Aging Population</a:t>
            </a:r>
            <a:endParaRPr lang="en-US" sz="2000" b="1" dirty="0"/>
          </a:p>
        </p:txBody>
      </p:sp>
      <p:sp>
        <p:nvSpPr>
          <p:cNvPr id="5" name="TextBox 4"/>
          <p:cNvSpPr txBox="1"/>
          <p:nvPr/>
        </p:nvSpPr>
        <p:spPr>
          <a:xfrm>
            <a:off x="1143000" y="1143000"/>
            <a:ext cx="6781800" cy="923330"/>
          </a:xfrm>
          <a:prstGeom prst="rect">
            <a:avLst/>
          </a:prstGeom>
          <a:noFill/>
        </p:spPr>
        <p:txBody>
          <a:bodyPr wrap="square" rtlCol="0">
            <a:spAutoFit/>
          </a:bodyPr>
          <a:lstStyle/>
          <a:p>
            <a:r>
              <a:rPr lang="en-US" dirty="0" smtClean="0"/>
              <a:t>Decreasing capacity of individuals to afford retirement has intensified concerns about federal government’s capacity to support its growing aging population, and about allocation of increasingly scarce resources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fontScale="32500" lnSpcReduction="20000"/>
          </a:bodyPr>
          <a:lstStyle/>
          <a:p>
            <a:r>
              <a:rPr lang="en-US" sz="5500" dirty="0" smtClean="0"/>
              <a:t>Over half 54%, 66%)* not confident at all that the federal government would support their needs as they aged</a:t>
            </a:r>
          </a:p>
          <a:p>
            <a:pPr>
              <a:buNone/>
            </a:pPr>
            <a:endParaRPr lang="en-US" sz="5500" b="1" dirty="0" smtClean="0"/>
          </a:p>
          <a:p>
            <a:r>
              <a:rPr lang="en-US" sz="5500" dirty="0" smtClean="0"/>
              <a:t>(46%  32%) of blacks somewhat confident, while (56%, 66%) of whites and (60%, 66%) of Hispanics not confident at all </a:t>
            </a:r>
          </a:p>
          <a:p>
            <a:endParaRPr lang="en-US" sz="5500" dirty="0" smtClean="0"/>
          </a:p>
          <a:p>
            <a:r>
              <a:rPr lang="en-US" sz="5500" dirty="0" smtClean="0"/>
              <a:t>Blacks rated the government as being somewhat prepared on more items than did whites or Hispanics</a:t>
            </a:r>
          </a:p>
          <a:p>
            <a:pPr>
              <a:buNone/>
            </a:pPr>
            <a:endParaRPr lang="en-US" sz="5500" dirty="0" smtClean="0"/>
          </a:p>
          <a:p>
            <a:r>
              <a:rPr lang="en-US" sz="5500" dirty="0" smtClean="0"/>
              <a:t>Significantly more women (57%, 68%) than men (46%, 54%) not confident that federal government would support their needs as they aged</a:t>
            </a:r>
          </a:p>
          <a:p>
            <a:pPr>
              <a:buNone/>
            </a:pPr>
            <a:endParaRPr lang="en-US" sz="5500" dirty="0" smtClean="0"/>
          </a:p>
          <a:p>
            <a:r>
              <a:rPr lang="en-US" sz="5500" dirty="0" smtClean="0"/>
              <a:t>Higher proportion of respondents with lower educational attainment and income not confident at all about government’s capacity to support their needs as they </a:t>
            </a:r>
            <a:r>
              <a:rPr lang="en-US" sz="4500" dirty="0" smtClean="0"/>
              <a:t>aged</a:t>
            </a:r>
          </a:p>
          <a:p>
            <a:endParaRPr lang="en-US" sz="2000" dirty="0" smtClean="0"/>
          </a:p>
          <a:p>
            <a:pPr>
              <a:buNone/>
            </a:pPr>
            <a:endParaRPr lang="en-US" sz="2000" dirty="0" smtClean="0"/>
          </a:p>
          <a:p>
            <a:pPr>
              <a:buNone/>
            </a:pPr>
            <a:r>
              <a:rPr lang="en-US" sz="2000" dirty="0" smtClean="0"/>
              <a:t>    </a:t>
            </a:r>
            <a:r>
              <a:rPr lang="en-US" sz="4000" dirty="0" smtClean="0"/>
              <a:t>*2010, 2011</a:t>
            </a:r>
            <a:endParaRPr lang="en-US" sz="4000" dirty="0"/>
          </a:p>
        </p:txBody>
      </p:sp>
      <p:sp>
        <p:nvSpPr>
          <p:cNvPr id="2" name="Title 1"/>
          <p:cNvSpPr>
            <a:spLocks noGrp="1"/>
          </p:cNvSpPr>
          <p:nvPr>
            <p:ph type="title"/>
          </p:nvPr>
        </p:nvSpPr>
        <p:spPr/>
        <p:txBody>
          <a:bodyPr>
            <a:normAutofit/>
          </a:bodyPr>
          <a:lstStyle/>
          <a:p>
            <a:r>
              <a:rPr lang="en-US" sz="2000" b="1" dirty="0" smtClean="0"/>
              <a:t>Confidence in Government’s Ability to Support Aging Population</a:t>
            </a:r>
            <a:endParaRPr lang="en-US" sz="20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990600" y="990600"/>
          <a:ext cx="7315201" cy="5196840"/>
        </p:xfrm>
        <a:graphic>
          <a:graphicData uri="http://schemas.openxmlformats.org/drawingml/2006/table">
            <a:tbl>
              <a:tblPr firstRow="1" bandRow="1">
                <a:tableStyleId>{5C22544A-7EE6-4342-B048-85BDC9FD1C3A}</a:tableStyleId>
              </a:tblPr>
              <a:tblGrid>
                <a:gridCol w="3522133"/>
                <a:gridCol w="993422"/>
                <a:gridCol w="1351845"/>
                <a:gridCol w="1447801"/>
              </a:tblGrid>
              <a:tr h="649605">
                <a:tc>
                  <a:txBody>
                    <a:bodyPr/>
                    <a:lstStyle/>
                    <a:p>
                      <a:endParaRPr lang="en-US" dirty="0"/>
                    </a:p>
                  </a:txBody>
                  <a:tcPr/>
                </a:tc>
                <a:tc>
                  <a:txBody>
                    <a:bodyPr/>
                    <a:lstStyle/>
                    <a:p>
                      <a:endParaRPr lang="en-US" dirty="0"/>
                    </a:p>
                  </a:txBody>
                  <a:tcPr/>
                </a:tc>
                <a:tc>
                  <a:txBody>
                    <a:bodyPr/>
                    <a:lstStyle/>
                    <a:p>
                      <a:r>
                        <a:rPr lang="en-US" dirty="0" smtClean="0"/>
                        <a:t>Somewhat </a:t>
                      </a:r>
                    </a:p>
                    <a:p>
                      <a:r>
                        <a:rPr lang="en-US" dirty="0" smtClean="0"/>
                        <a:t>prepared</a:t>
                      </a:r>
                      <a:endParaRPr lang="en-US" dirty="0"/>
                    </a:p>
                  </a:txBody>
                  <a:tcPr/>
                </a:tc>
                <a:tc>
                  <a:txBody>
                    <a:bodyPr/>
                    <a:lstStyle/>
                    <a:p>
                      <a:r>
                        <a:rPr lang="en-US" dirty="0" smtClean="0"/>
                        <a:t>Not Prepared </a:t>
                      </a:r>
                      <a:endParaRPr lang="en-US" dirty="0"/>
                    </a:p>
                  </a:txBody>
                  <a:tcPr/>
                </a:tc>
              </a:tr>
              <a:tr h="649605">
                <a:tc>
                  <a:txBody>
                    <a:bodyPr/>
                    <a:lstStyle/>
                    <a:p>
                      <a:r>
                        <a:rPr lang="en-US" dirty="0" smtClean="0"/>
                        <a:t>Affordable assisted living facilities</a:t>
                      </a:r>
                      <a:endParaRPr lang="en-US" dirty="0"/>
                    </a:p>
                  </a:txBody>
                  <a:tcPr/>
                </a:tc>
                <a:tc>
                  <a:txBody>
                    <a:bodyPr/>
                    <a:lstStyle/>
                    <a:p>
                      <a:r>
                        <a:rPr lang="en-US" dirty="0" smtClean="0"/>
                        <a:t>2010</a:t>
                      </a:r>
                    </a:p>
                    <a:p>
                      <a:r>
                        <a:rPr lang="en-US" dirty="0" smtClean="0"/>
                        <a:t>2011</a:t>
                      </a:r>
                      <a:endParaRPr lang="en-US" dirty="0"/>
                    </a:p>
                  </a:txBody>
                  <a:tcPr/>
                </a:tc>
                <a:tc>
                  <a:txBody>
                    <a:bodyPr/>
                    <a:lstStyle/>
                    <a:p>
                      <a:r>
                        <a:rPr lang="en-US" dirty="0" smtClean="0"/>
                        <a:t>30%</a:t>
                      </a:r>
                    </a:p>
                    <a:p>
                      <a:r>
                        <a:rPr lang="en-US" dirty="0" smtClean="0"/>
                        <a:t>23%</a:t>
                      </a:r>
                      <a:endParaRPr lang="en-US" dirty="0"/>
                    </a:p>
                  </a:txBody>
                  <a:tcPr/>
                </a:tc>
                <a:tc>
                  <a:txBody>
                    <a:bodyPr/>
                    <a:lstStyle/>
                    <a:p>
                      <a:r>
                        <a:rPr lang="en-US" dirty="0" smtClean="0"/>
                        <a:t>53%</a:t>
                      </a:r>
                    </a:p>
                    <a:p>
                      <a:r>
                        <a:rPr lang="en-US" dirty="0" smtClean="0"/>
                        <a:t>62%</a:t>
                      </a:r>
                      <a:endParaRPr lang="en-US" dirty="0"/>
                    </a:p>
                  </a:txBody>
                  <a:tcPr/>
                </a:tc>
              </a:tr>
              <a:tr h="649605">
                <a:tc>
                  <a:txBody>
                    <a:bodyPr/>
                    <a:lstStyle/>
                    <a:p>
                      <a:r>
                        <a:rPr lang="en-US" dirty="0" smtClean="0"/>
                        <a:t>Affordable nursing home facilities</a:t>
                      </a:r>
                      <a:endParaRPr lang="en-US" dirty="0"/>
                    </a:p>
                  </a:txBody>
                  <a:tcPr/>
                </a:tc>
                <a:tc>
                  <a:txBody>
                    <a:bodyPr/>
                    <a:lstStyle/>
                    <a:p>
                      <a:r>
                        <a:rPr lang="en-US" dirty="0" smtClean="0"/>
                        <a:t>2010</a:t>
                      </a:r>
                    </a:p>
                    <a:p>
                      <a:r>
                        <a:rPr lang="en-US" dirty="0" smtClean="0"/>
                        <a:t>2011</a:t>
                      </a:r>
                      <a:endParaRPr lang="en-US" dirty="0"/>
                    </a:p>
                  </a:txBody>
                  <a:tcPr/>
                </a:tc>
                <a:tc>
                  <a:txBody>
                    <a:bodyPr/>
                    <a:lstStyle/>
                    <a:p>
                      <a:r>
                        <a:rPr lang="en-US" dirty="0" smtClean="0"/>
                        <a:t>30%</a:t>
                      </a:r>
                    </a:p>
                    <a:p>
                      <a:r>
                        <a:rPr lang="en-US" dirty="0" smtClean="0"/>
                        <a:t>24%</a:t>
                      </a:r>
                      <a:endParaRPr lang="en-US" dirty="0"/>
                    </a:p>
                  </a:txBody>
                  <a:tcPr/>
                </a:tc>
                <a:tc>
                  <a:txBody>
                    <a:bodyPr/>
                    <a:lstStyle/>
                    <a:p>
                      <a:r>
                        <a:rPr lang="en-US" dirty="0" smtClean="0"/>
                        <a:t>53%</a:t>
                      </a:r>
                    </a:p>
                    <a:p>
                      <a:r>
                        <a:rPr lang="en-US" dirty="0" smtClean="0"/>
                        <a:t>62%</a:t>
                      </a:r>
                      <a:endParaRPr lang="en-US" dirty="0"/>
                    </a:p>
                  </a:txBody>
                  <a:tcPr/>
                </a:tc>
              </a:tr>
              <a:tr h="649605">
                <a:tc>
                  <a:txBody>
                    <a:bodyPr/>
                    <a:lstStyle/>
                    <a:p>
                      <a:r>
                        <a:rPr lang="en-US" dirty="0" smtClean="0"/>
                        <a:t>Affordable health care</a:t>
                      </a:r>
                      <a:endParaRPr lang="en-US" dirty="0"/>
                    </a:p>
                  </a:txBody>
                  <a:tcPr/>
                </a:tc>
                <a:tc>
                  <a:txBody>
                    <a:bodyPr/>
                    <a:lstStyle/>
                    <a:p>
                      <a:r>
                        <a:rPr lang="en-US" dirty="0" smtClean="0"/>
                        <a:t>2010</a:t>
                      </a:r>
                    </a:p>
                    <a:p>
                      <a:r>
                        <a:rPr lang="en-US" dirty="0" smtClean="0"/>
                        <a:t>2011</a:t>
                      </a:r>
                      <a:endParaRPr lang="en-US" dirty="0"/>
                    </a:p>
                  </a:txBody>
                  <a:tcPr/>
                </a:tc>
                <a:tc>
                  <a:txBody>
                    <a:bodyPr/>
                    <a:lstStyle/>
                    <a:p>
                      <a:r>
                        <a:rPr lang="en-US" dirty="0" smtClean="0"/>
                        <a:t>36%</a:t>
                      </a:r>
                    </a:p>
                    <a:p>
                      <a:r>
                        <a:rPr lang="en-US" dirty="0" smtClean="0"/>
                        <a:t>32%</a:t>
                      </a:r>
                      <a:endParaRPr lang="en-US" dirty="0"/>
                    </a:p>
                  </a:txBody>
                  <a:tcPr/>
                </a:tc>
                <a:tc>
                  <a:txBody>
                    <a:bodyPr/>
                    <a:lstStyle/>
                    <a:p>
                      <a:r>
                        <a:rPr lang="en-US" dirty="0" smtClean="0"/>
                        <a:t>49%</a:t>
                      </a:r>
                    </a:p>
                    <a:p>
                      <a:r>
                        <a:rPr lang="en-US" dirty="0" smtClean="0"/>
                        <a:t>56%</a:t>
                      </a:r>
                      <a:endParaRPr lang="en-US" dirty="0"/>
                    </a:p>
                  </a:txBody>
                  <a:tcPr/>
                </a:tc>
              </a:tr>
              <a:tr h="649605">
                <a:tc>
                  <a:txBody>
                    <a:bodyPr/>
                    <a:lstStyle/>
                    <a:p>
                      <a:r>
                        <a:rPr lang="en-US" dirty="0" smtClean="0"/>
                        <a:t>Affordable home health care</a:t>
                      </a:r>
                      <a:endParaRPr lang="en-US" dirty="0"/>
                    </a:p>
                  </a:txBody>
                  <a:tcPr/>
                </a:tc>
                <a:tc>
                  <a:txBody>
                    <a:bodyPr/>
                    <a:lstStyle/>
                    <a:p>
                      <a:r>
                        <a:rPr lang="en-US" dirty="0" smtClean="0"/>
                        <a:t>2010</a:t>
                      </a:r>
                    </a:p>
                    <a:p>
                      <a:r>
                        <a:rPr lang="en-US" dirty="0" smtClean="0"/>
                        <a:t>2011</a:t>
                      </a:r>
                      <a:endParaRPr lang="en-US" dirty="0"/>
                    </a:p>
                  </a:txBody>
                  <a:tcPr/>
                </a:tc>
                <a:tc>
                  <a:txBody>
                    <a:bodyPr/>
                    <a:lstStyle/>
                    <a:p>
                      <a:r>
                        <a:rPr lang="en-US" dirty="0" smtClean="0"/>
                        <a:t>31%</a:t>
                      </a:r>
                    </a:p>
                    <a:p>
                      <a:r>
                        <a:rPr lang="en-US" dirty="0" smtClean="0"/>
                        <a:t>25%</a:t>
                      </a:r>
                      <a:endParaRPr lang="en-US" dirty="0"/>
                    </a:p>
                  </a:txBody>
                  <a:tcPr/>
                </a:tc>
                <a:tc>
                  <a:txBody>
                    <a:bodyPr/>
                    <a:lstStyle/>
                    <a:p>
                      <a:r>
                        <a:rPr lang="en-US" dirty="0" smtClean="0"/>
                        <a:t>51%</a:t>
                      </a:r>
                    </a:p>
                    <a:p>
                      <a:r>
                        <a:rPr lang="en-US" dirty="0" smtClean="0"/>
                        <a:t>61%</a:t>
                      </a:r>
                      <a:endParaRPr lang="en-US" dirty="0"/>
                    </a:p>
                  </a:txBody>
                  <a:tcPr/>
                </a:tc>
              </a:tr>
              <a:tr h="649605">
                <a:tc>
                  <a:txBody>
                    <a:bodyPr/>
                    <a:lstStyle/>
                    <a:p>
                      <a:r>
                        <a:rPr lang="en-US" dirty="0" smtClean="0"/>
                        <a:t>Affordable transportation</a:t>
                      </a:r>
                      <a:endParaRPr lang="en-US" dirty="0"/>
                    </a:p>
                  </a:txBody>
                  <a:tcPr/>
                </a:tc>
                <a:tc>
                  <a:txBody>
                    <a:bodyPr/>
                    <a:lstStyle/>
                    <a:p>
                      <a:r>
                        <a:rPr lang="en-US" dirty="0" smtClean="0"/>
                        <a:t>2010</a:t>
                      </a:r>
                    </a:p>
                    <a:p>
                      <a:r>
                        <a:rPr lang="en-US" dirty="0" smtClean="0"/>
                        <a:t>2011</a:t>
                      </a:r>
                      <a:endParaRPr lang="en-US" dirty="0"/>
                    </a:p>
                  </a:txBody>
                  <a:tcPr/>
                </a:tc>
                <a:tc>
                  <a:txBody>
                    <a:bodyPr/>
                    <a:lstStyle/>
                    <a:p>
                      <a:r>
                        <a:rPr lang="en-US" dirty="0" smtClean="0"/>
                        <a:t>32%</a:t>
                      </a:r>
                    </a:p>
                    <a:p>
                      <a:r>
                        <a:rPr lang="en-US" dirty="0" smtClean="0"/>
                        <a:t>35%</a:t>
                      </a:r>
                      <a:endParaRPr lang="en-US" dirty="0"/>
                    </a:p>
                  </a:txBody>
                  <a:tcPr/>
                </a:tc>
                <a:tc>
                  <a:txBody>
                    <a:bodyPr/>
                    <a:lstStyle/>
                    <a:p>
                      <a:r>
                        <a:rPr lang="en-US" dirty="0" smtClean="0"/>
                        <a:t>46%</a:t>
                      </a:r>
                    </a:p>
                    <a:p>
                      <a:r>
                        <a:rPr lang="en-US" dirty="0" smtClean="0"/>
                        <a:t>46%</a:t>
                      </a:r>
                      <a:endParaRPr lang="en-US" dirty="0"/>
                    </a:p>
                  </a:txBody>
                  <a:tcPr/>
                </a:tc>
              </a:tr>
              <a:tr h="649605">
                <a:tc>
                  <a:txBody>
                    <a:bodyPr/>
                    <a:lstStyle/>
                    <a:p>
                      <a:r>
                        <a:rPr lang="en-US" dirty="0" smtClean="0"/>
                        <a:t>Affordable options for physical activity and exercise</a:t>
                      </a:r>
                      <a:endParaRPr lang="en-US" dirty="0"/>
                    </a:p>
                  </a:txBody>
                  <a:tcPr/>
                </a:tc>
                <a:tc>
                  <a:txBody>
                    <a:bodyPr/>
                    <a:lstStyle/>
                    <a:p>
                      <a:r>
                        <a:rPr lang="en-US" dirty="0" smtClean="0"/>
                        <a:t>2010</a:t>
                      </a:r>
                    </a:p>
                    <a:p>
                      <a:r>
                        <a:rPr lang="en-US" dirty="0" smtClean="0"/>
                        <a:t>2011</a:t>
                      </a:r>
                      <a:endParaRPr lang="en-US" dirty="0"/>
                    </a:p>
                  </a:txBody>
                  <a:tcPr/>
                </a:tc>
                <a:tc>
                  <a:txBody>
                    <a:bodyPr/>
                    <a:lstStyle/>
                    <a:p>
                      <a:r>
                        <a:rPr lang="en-US" dirty="0" smtClean="0"/>
                        <a:t>32%</a:t>
                      </a:r>
                    </a:p>
                    <a:p>
                      <a:r>
                        <a:rPr lang="en-US" dirty="0" smtClean="0"/>
                        <a:t>32%</a:t>
                      </a:r>
                      <a:endParaRPr lang="en-US" dirty="0"/>
                    </a:p>
                  </a:txBody>
                  <a:tcPr/>
                </a:tc>
                <a:tc>
                  <a:txBody>
                    <a:bodyPr/>
                    <a:lstStyle/>
                    <a:p>
                      <a:r>
                        <a:rPr lang="en-US" dirty="0" smtClean="0"/>
                        <a:t>35%</a:t>
                      </a:r>
                    </a:p>
                    <a:p>
                      <a:r>
                        <a:rPr lang="en-US" dirty="0" smtClean="0"/>
                        <a:t>47%</a:t>
                      </a:r>
                      <a:endParaRPr lang="en-US" dirty="0"/>
                    </a:p>
                  </a:txBody>
                  <a:tcPr/>
                </a:tc>
              </a:tr>
              <a:tr h="649605">
                <a:tc>
                  <a:txBody>
                    <a:bodyPr/>
                    <a:lstStyle/>
                    <a:p>
                      <a:r>
                        <a:rPr lang="en-US" dirty="0" smtClean="0"/>
                        <a:t>Adequate senior centers</a:t>
                      </a:r>
                      <a:endParaRPr lang="en-US" dirty="0"/>
                    </a:p>
                  </a:txBody>
                  <a:tcPr/>
                </a:tc>
                <a:tc>
                  <a:txBody>
                    <a:bodyPr/>
                    <a:lstStyle/>
                    <a:p>
                      <a:r>
                        <a:rPr lang="en-US" dirty="0" smtClean="0"/>
                        <a:t>2010</a:t>
                      </a:r>
                    </a:p>
                    <a:p>
                      <a:r>
                        <a:rPr lang="en-US" dirty="0" smtClean="0"/>
                        <a:t>2011</a:t>
                      </a:r>
                      <a:endParaRPr lang="en-US" dirty="0"/>
                    </a:p>
                  </a:txBody>
                  <a:tcPr/>
                </a:tc>
                <a:tc>
                  <a:txBody>
                    <a:bodyPr/>
                    <a:lstStyle/>
                    <a:p>
                      <a:r>
                        <a:rPr lang="en-US" dirty="0" smtClean="0"/>
                        <a:t>36%</a:t>
                      </a:r>
                    </a:p>
                    <a:p>
                      <a:r>
                        <a:rPr lang="en-US" dirty="0" smtClean="0"/>
                        <a:t>36%</a:t>
                      </a:r>
                      <a:endParaRPr lang="en-US" dirty="0"/>
                    </a:p>
                  </a:txBody>
                  <a:tcPr/>
                </a:tc>
                <a:tc>
                  <a:txBody>
                    <a:bodyPr/>
                    <a:lstStyle/>
                    <a:p>
                      <a:r>
                        <a:rPr lang="en-US" dirty="0" smtClean="0"/>
                        <a:t>33%</a:t>
                      </a:r>
                    </a:p>
                    <a:p>
                      <a:r>
                        <a:rPr lang="en-US" dirty="0" smtClean="0"/>
                        <a:t>45%</a:t>
                      </a:r>
                      <a:endParaRPr lang="en-US" dirty="0"/>
                    </a:p>
                  </a:txBody>
                  <a:tcPr/>
                </a:tc>
              </a:tr>
            </a:tbl>
          </a:graphicData>
        </a:graphic>
      </p:graphicFrame>
      <p:sp>
        <p:nvSpPr>
          <p:cNvPr id="3" name="TextBox 2"/>
          <p:cNvSpPr txBox="1"/>
          <p:nvPr/>
        </p:nvSpPr>
        <p:spPr>
          <a:xfrm>
            <a:off x="1447800" y="304800"/>
            <a:ext cx="6477000" cy="369332"/>
          </a:xfrm>
          <a:prstGeom prst="rect">
            <a:avLst/>
          </a:prstGeom>
          <a:noFill/>
        </p:spPr>
        <p:txBody>
          <a:bodyPr wrap="square" rtlCol="0">
            <a:spAutoFit/>
          </a:bodyPr>
          <a:lstStyle/>
          <a:p>
            <a:r>
              <a:rPr lang="en-US" b="1" dirty="0" smtClean="0"/>
              <a:t>How prepared is the federal government to address these needs?</a:t>
            </a:r>
            <a:endParaRPr lang="en-US"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066800"/>
            <a:ext cx="8229600" cy="4525963"/>
          </a:xfrm>
        </p:spPr>
        <p:txBody>
          <a:bodyPr>
            <a:normAutofit fontScale="25000" lnSpcReduction="20000"/>
          </a:bodyPr>
          <a:lstStyle/>
          <a:p>
            <a:r>
              <a:rPr lang="en-US" sz="7200" dirty="0" smtClean="0"/>
              <a:t>Individual not governmental responsibility to provide for aging needs </a:t>
            </a:r>
          </a:p>
          <a:p>
            <a:pPr>
              <a:buNone/>
            </a:pPr>
            <a:endParaRPr lang="en-US" sz="7200" dirty="0" smtClean="0"/>
          </a:p>
          <a:p>
            <a:r>
              <a:rPr lang="en-US" sz="7200" dirty="0" smtClean="0"/>
              <a:t>Seniors will have increased influence on legislation and federal programs due to growing numbers - baby boomers will push for better programs and services: “Baby boomers will change the face of aging.”</a:t>
            </a:r>
          </a:p>
          <a:p>
            <a:pPr>
              <a:buNone/>
            </a:pPr>
            <a:endParaRPr lang="en-US" sz="7200" dirty="0" smtClean="0"/>
          </a:p>
          <a:p>
            <a:r>
              <a:rPr lang="en-US" sz="7200" dirty="0" smtClean="0"/>
              <a:t>On other hand, growing size of aging population and diminished government capacity over time due to the numbers</a:t>
            </a:r>
          </a:p>
          <a:p>
            <a:pPr>
              <a:buNone/>
            </a:pPr>
            <a:endParaRPr lang="en-US" sz="7200" dirty="0" smtClean="0"/>
          </a:p>
          <a:p>
            <a:r>
              <a:rPr lang="en-US" sz="7200" dirty="0" smtClean="0"/>
              <a:t>Current recession will undermine government’s ability to provide resources for aging population. “The current state of the economy makes me unsure and uneasy.”</a:t>
            </a:r>
            <a:endParaRPr lang="en-US" sz="6400" dirty="0" smtClean="0"/>
          </a:p>
          <a:p>
            <a:endParaRPr lang="en-US" sz="6400" dirty="0" smtClean="0"/>
          </a:p>
          <a:p>
            <a:r>
              <a:rPr lang="en-US" sz="7200" dirty="0" smtClean="0"/>
              <a:t>“I feel somewhat confident the government will not let the aging population go without any assistance; however, how much assistance will be provided will be the question moving forward. “</a:t>
            </a:r>
          </a:p>
          <a:p>
            <a:endParaRPr lang="en-US" sz="7200" dirty="0" smtClean="0"/>
          </a:p>
          <a:p>
            <a:r>
              <a:rPr lang="en-US" sz="7200" dirty="0" smtClean="0"/>
              <a:t>Potential for emerging conflict between the generations due to shrinking resources</a:t>
            </a:r>
          </a:p>
          <a:p>
            <a:endParaRPr lang="en-US" sz="7200" dirty="0" smtClean="0"/>
          </a:p>
          <a:p>
            <a:endParaRPr lang="en-US" sz="7200" dirty="0" smtClean="0"/>
          </a:p>
          <a:p>
            <a:endParaRPr lang="en-US" sz="1800" dirty="0" smtClean="0"/>
          </a:p>
          <a:p>
            <a:endParaRPr lang="en-US" sz="1800" dirty="0"/>
          </a:p>
        </p:txBody>
      </p:sp>
      <p:sp>
        <p:nvSpPr>
          <p:cNvPr id="2" name="Title 1"/>
          <p:cNvSpPr>
            <a:spLocks noGrp="1"/>
          </p:cNvSpPr>
          <p:nvPr>
            <p:ph type="title"/>
          </p:nvPr>
        </p:nvSpPr>
        <p:spPr>
          <a:xfrm>
            <a:off x="457200" y="0"/>
            <a:ext cx="8229600" cy="1143000"/>
          </a:xfrm>
        </p:spPr>
        <p:txBody>
          <a:bodyPr>
            <a:normAutofit/>
          </a:bodyPr>
          <a:lstStyle/>
          <a:p>
            <a:r>
              <a:rPr lang="en-US" sz="2000" b="1" dirty="0" smtClean="0"/>
              <a:t>Confidence in Government’s Ability to Support Aging Population</a:t>
            </a:r>
            <a:br>
              <a:rPr lang="en-US" sz="2000" b="1" dirty="0" smtClean="0"/>
            </a:br>
            <a:r>
              <a:rPr lang="en-US" sz="2000" dirty="0" smtClean="0"/>
              <a:t>Qualitative Data</a:t>
            </a:r>
            <a:endParaRPr lang="en-US" sz="2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19200"/>
            <a:ext cx="8229600" cy="4525963"/>
          </a:xfrm>
        </p:spPr>
        <p:txBody>
          <a:bodyPr>
            <a:noAutofit/>
          </a:bodyPr>
          <a:lstStyle/>
          <a:p>
            <a:r>
              <a:rPr lang="en-US" sz="1800" b="1" dirty="0" smtClean="0"/>
              <a:t>Particular challenges facing low income and rural seniors:</a:t>
            </a:r>
          </a:p>
          <a:p>
            <a:pPr>
              <a:buNone/>
            </a:pPr>
            <a:r>
              <a:rPr lang="en-US" sz="1800" dirty="0" smtClean="0"/>
              <a:t>	 “The federal government does not understand the plight of low-income seniors nor do they understand the lack of resources for seniors in small rural communities.”</a:t>
            </a:r>
          </a:p>
          <a:p>
            <a:pPr>
              <a:buNone/>
            </a:pPr>
            <a:r>
              <a:rPr lang="en-US" sz="1800" dirty="0" smtClean="0"/>
              <a:t>	“The rich keep getting richer and the gap continues to grow.”</a:t>
            </a:r>
          </a:p>
          <a:p>
            <a:pPr>
              <a:buNone/>
            </a:pPr>
            <a:endParaRPr lang="en-US" sz="1800" dirty="0" smtClean="0"/>
          </a:p>
          <a:p>
            <a:pPr>
              <a:buNone/>
            </a:pPr>
            <a:endParaRPr lang="en-US" sz="1800" dirty="0" smtClean="0"/>
          </a:p>
          <a:p>
            <a:r>
              <a:rPr lang="en-US" sz="1800" b="1" dirty="0" smtClean="0"/>
              <a:t>Majority did not think the federal government alone could adequately prepare for the vast numbers of an aging population:</a:t>
            </a:r>
            <a:endParaRPr lang="en-US" sz="1800" dirty="0" smtClean="0"/>
          </a:p>
          <a:p>
            <a:pPr>
              <a:buNone/>
            </a:pPr>
            <a:r>
              <a:rPr lang="en-US" sz="1800" dirty="0" smtClean="0"/>
              <a:t>	Solicit help from:  individual communities, state, local governments, health care professionals, public health professionals, pharmaceutical companies, social service agencies, aging services, employers , faith community, educational institutions, policymakers</a:t>
            </a:r>
            <a:endParaRPr lang="en-US" sz="1800" dirty="0"/>
          </a:p>
        </p:txBody>
      </p:sp>
      <p:sp>
        <p:nvSpPr>
          <p:cNvPr id="2" name="Title 1"/>
          <p:cNvSpPr>
            <a:spLocks noGrp="1"/>
          </p:cNvSpPr>
          <p:nvPr>
            <p:ph type="title"/>
          </p:nvPr>
        </p:nvSpPr>
        <p:spPr>
          <a:xfrm>
            <a:off x="381000" y="304800"/>
            <a:ext cx="8229600" cy="1143000"/>
          </a:xfrm>
        </p:spPr>
        <p:txBody>
          <a:bodyPr>
            <a:normAutofit/>
          </a:bodyPr>
          <a:lstStyle/>
          <a:p>
            <a:r>
              <a:rPr lang="en-US" sz="2000" b="1" dirty="0" smtClean="0"/>
              <a:t>Confidence in Government’s Ability to Support Aging Population</a:t>
            </a:r>
            <a:r>
              <a:rPr lang="en-US" sz="2000" dirty="0" smtClean="0"/>
              <a:t/>
            </a:r>
            <a:br>
              <a:rPr lang="en-US" sz="2000" dirty="0" smtClean="0"/>
            </a:br>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noAutofit/>
          </a:bodyPr>
          <a:lstStyle/>
          <a:p>
            <a:r>
              <a:rPr lang="en-US" sz="1800" dirty="0" smtClean="0"/>
              <a:t>Higher levels of income and education relative to general US population</a:t>
            </a:r>
          </a:p>
          <a:p>
            <a:pPr>
              <a:buNone/>
            </a:pPr>
            <a:endParaRPr lang="en-US" sz="1800" dirty="0" smtClean="0"/>
          </a:p>
          <a:p>
            <a:r>
              <a:rPr lang="en-US" sz="1800" dirty="0" smtClean="0"/>
              <a:t>Notwithstanding higher SES, a more representative group of respondents would likely report similar, if not higher levels of concern about retirement resources</a:t>
            </a:r>
          </a:p>
          <a:p>
            <a:pPr>
              <a:buNone/>
            </a:pPr>
            <a:r>
              <a:rPr lang="en-US" sz="1800" dirty="0" smtClean="0"/>
              <a:t> </a:t>
            </a:r>
          </a:p>
          <a:p>
            <a:r>
              <a:rPr lang="en-US" sz="1800" dirty="0" smtClean="0"/>
              <a:t>Numbers of retired and oldest age respondents relatively small </a:t>
            </a:r>
          </a:p>
          <a:p>
            <a:pPr>
              <a:buNone/>
            </a:pPr>
            <a:endParaRPr lang="en-US" sz="1800" dirty="0" smtClean="0"/>
          </a:p>
          <a:p>
            <a:r>
              <a:rPr lang="en-US" sz="1800" dirty="0" smtClean="0"/>
              <a:t>Respondents age 41-64 represented largest number of survey participants, likely attributable to outreach strategies for the survey</a:t>
            </a:r>
          </a:p>
          <a:p>
            <a:pPr>
              <a:buNone/>
            </a:pPr>
            <a:endParaRPr lang="en-US" sz="1800" dirty="0" smtClean="0"/>
          </a:p>
          <a:p>
            <a:r>
              <a:rPr lang="en-US" sz="1800" dirty="0" smtClean="0"/>
              <a:t>Members of this age group likely to express concerns and provide insights most relevant/ informative on aging and retirement preparedness, given they are approaching the latter end of aging continuum</a:t>
            </a:r>
          </a:p>
          <a:p>
            <a:pPr>
              <a:buNone/>
            </a:pPr>
            <a:r>
              <a:rPr lang="en-US" sz="1800" dirty="0" smtClean="0"/>
              <a:t> </a:t>
            </a:r>
          </a:p>
          <a:p>
            <a:r>
              <a:rPr lang="en-US" sz="1800" dirty="0" smtClean="0"/>
              <a:t>Despite limitations, survey responses created a sufficient sample size to examine responses by ethnicity and gender</a:t>
            </a:r>
            <a:endParaRPr lang="en-US" sz="1800" dirty="0"/>
          </a:p>
        </p:txBody>
      </p:sp>
      <p:sp>
        <p:nvSpPr>
          <p:cNvPr id="2" name="Title 1"/>
          <p:cNvSpPr>
            <a:spLocks noGrp="1"/>
          </p:cNvSpPr>
          <p:nvPr>
            <p:ph type="title"/>
          </p:nvPr>
        </p:nvSpPr>
        <p:spPr>
          <a:xfrm>
            <a:off x="457200" y="0"/>
            <a:ext cx="8229600" cy="1143000"/>
          </a:xfrm>
        </p:spPr>
        <p:txBody>
          <a:bodyPr>
            <a:normAutofit/>
          </a:bodyPr>
          <a:lstStyle/>
          <a:p>
            <a:r>
              <a:rPr lang="en-US" sz="2400" dirty="0" smtClean="0"/>
              <a:t>Limitations</a:t>
            </a:r>
            <a:r>
              <a:rPr lang="en-US" sz="2400" b="1" dirty="0" smtClean="0"/>
              <a:t> </a:t>
            </a:r>
            <a:endParaRPr lang="en-US" sz="24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525963"/>
          </a:xfrm>
        </p:spPr>
        <p:txBody>
          <a:bodyPr>
            <a:normAutofit fontScale="92500" lnSpcReduction="10000"/>
          </a:bodyPr>
          <a:lstStyle/>
          <a:p>
            <a:r>
              <a:rPr lang="en-US" sz="1800" dirty="0" smtClean="0"/>
              <a:t>Pervasive uncertainty and apprehension about the government’s ability to support an aging population, the future cost and availability of health care, and the availability of affordable housing and transportation</a:t>
            </a:r>
          </a:p>
          <a:p>
            <a:pPr>
              <a:buNone/>
            </a:pPr>
            <a:endParaRPr lang="en-US" sz="1800" dirty="0" smtClean="0"/>
          </a:p>
          <a:p>
            <a:r>
              <a:rPr lang="en-US" sz="1800" dirty="0" smtClean="0"/>
              <a:t>Respondents hoped to remain independent and age in place but continue to be concerned about resources available to support their needs</a:t>
            </a:r>
          </a:p>
          <a:p>
            <a:pPr>
              <a:buNone/>
            </a:pPr>
            <a:endParaRPr lang="en-US" sz="1800" dirty="0" smtClean="0"/>
          </a:p>
          <a:p>
            <a:r>
              <a:rPr lang="en-US" sz="1800" dirty="0" smtClean="0"/>
              <a:t>Worried about impact of struggling economy on current and future resources</a:t>
            </a:r>
          </a:p>
          <a:p>
            <a:pPr>
              <a:buNone/>
            </a:pPr>
            <a:endParaRPr lang="en-US" sz="1800" dirty="0" smtClean="0"/>
          </a:p>
          <a:p>
            <a:r>
              <a:rPr lang="en-US" sz="1800" dirty="0" smtClean="0"/>
              <a:t>Women reported lower preparedness ratings than men to provide for their personal needs</a:t>
            </a:r>
          </a:p>
          <a:p>
            <a:pPr>
              <a:buNone/>
            </a:pPr>
            <a:endParaRPr lang="en-US" sz="1800" dirty="0" smtClean="0"/>
          </a:p>
          <a:p>
            <a:r>
              <a:rPr lang="en-US" sz="1800" dirty="0" smtClean="0"/>
              <a:t>Based upon existing economic and social challenges, women and older members of historically disadvantaged groups will be particularly vulnerable to reductions in government resources</a:t>
            </a:r>
          </a:p>
        </p:txBody>
      </p:sp>
      <p:sp>
        <p:nvSpPr>
          <p:cNvPr id="2" name="Title 1"/>
          <p:cNvSpPr>
            <a:spLocks noGrp="1"/>
          </p:cNvSpPr>
          <p:nvPr>
            <p:ph type="title"/>
          </p:nvPr>
        </p:nvSpPr>
        <p:spPr/>
        <p:txBody>
          <a:bodyPr>
            <a:normAutofit/>
          </a:bodyPr>
          <a:lstStyle/>
          <a:p>
            <a:r>
              <a:rPr lang="en-US" sz="2400" dirty="0" smtClean="0"/>
              <a:t>Conclusions </a:t>
            </a:r>
            <a:endParaRPr lang="en-US"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25000" lnSpcReduction="20000"/>
          </a:bodyPr>
          <a:lstStyle/>
          <a:p>
            <a:r>
              <a:rPr lang="en-US" sz="7200" dirty="0" smtClean="0"/>
              <a:t>Make recommendations for public policy to support community-based preparedness strategies</a:t>
            </a:r>
          </a:p>
          <a:p>
            <a:pPr>
              <a:buNone/>
            </a:pPr>
            <a:endParaRPr lang="en-US" sz="7200" dirty="0" smtClean="0"/>
          </a:p>
          <a:p>
            <a:r>
              <a:rPr lang="en-US" sz="7200" dirty="0" smtClean="0"/>
              <a:t>Leverage international research and evidence-based strategies and models to develop effective models for the US</a:t>
            </a:r>
          </a:p>
          <a:p>
            <a:pPr>
              <a:buNone/>
            </a:pPr>
            <a:endParaRPr lang="en-US" sz="7200" dirty="0" smtClean="0"/>
          </a:p>
          <a:p>
            <a:r>
              <a:rPr lang="en-US" sz="7200" dirty="0" smtClean="0"/>
              <a:t>Develop effective measures of aging preparedness and quality of life for seniors, identify gaps/areas for improvement, identify effective policies, models, practices</a:t>
            </a:r>
          </a:p>
          <a:p>
            <a:pPr>
              <a:buNone/>
            </a:pPr>
            <a:endParaRPr lang="en-US" sz="7200" dirty="0" smtClean="0"/>
          </a:p>
          <a:p>
            <a:r>
              <a:rPr lang="en-US" sz="7200" dirty="0" smtClean="0"/>
              <a:t>Work collaboratively to develop and pilot local community based models of aging preparedness that support healthy aging</a:t>
            </a:r>
          </a:p>
          <a:p>
            <a:pPr>
              <a:buNone/>
            </a:pPr>
            <a:endParaRPr lang="en-US" sz="7200" dirty="0" smtClean="0"/>
          </a:p>
          <a:p>
            <a:r>
              <a:rPr lang="en-US" sz="7200" dirty="0" smtClean="0"/>
              <a:t>Advocate for comprehensive resource allocation to advance aging in place</a:t>
            </a:r>
          </a:p>
          <a:p>
            <a:pPr>
              <a:buNone/>
            </a:pPr>
            <a:endParaRPr lang="en-US" sz="7200" dirty="0" smtClean="0"/>
          </a:p>
          <a:p>
            <a:r>
              <a:rPr lang="en-US" sz="7200" dirty="0" smtClean="0"/>
              <a:t>Conduct research to inform the development of effective public policy that supports healthy aging and improves the economic viability of the aging population </a:t>
            </a:r>
          </a:p>
          <a:p>
            <a:pPr>
              <a:buNone/>
            </a:pPr>
            <a:endParaRPr lang="en-US" sz="1800" dirty="0"/>
          </a:p>
        </p:txBody>
      </p:sp>
      <p:sp>
        <p:nvSpPr>
          <p:cNvPr id="2" name="Title 1"/>
          <p:cNvSpPr>
            <a:spLocks noGrp="1"/>
          </p:cNvSpPr>
          <p:nvPr>
            <p:ph type="title"/>
          </p:nvPr>
        </p:nvSpPr>
        <p:spPr/>
        <p:txBody>
          <a:bodyPr>
            <a:normAutofit/>
          </a:bodyPr>
          <a:lstStyle/>
          <a:p>
            <a:r>
              <a:rPr lang="en-US" sz="2400" dirty="0" smtClean="0"/>
              <a:t>Policy Implications</a:t>
            </a:r>
            <a:endParaRPr lang="en-US"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5162</TotalTime>
  <Words>3160</Words>
  <Application>Microsoft Office PowerPoint</Application>
  <PresentationFormat>On-screen Show (4:3)</PresentationFormat>
  <Paragraphs>761</Paragraphs>
  <Slides>39</Slides>
  <Notes>3</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Concourse</vt:lpstr>
      <vt:lpstr>Aging in America</vt:lpstr>
      <vt:lpstr>Presenter Disclosures</vt:lpstr>
      <vt:lpstr>Introduction</vt:lpstr>
      <vt:lpstr>Introduction</vt:lpstr>
      <vt:lpstr>Introduction</vt:lpstr>
      <vt:lpstr>Introduction</vt:lpstr>
      <vt:lpstr>Survey Design </vt:lpstr>
      <vt:lpstr>Survey Items</vt:lpstr>
      <vt:lpstr>Survey Items</vt:lpstr>
      <vt:lpstr>Survey Items</vt:lpstr>
      <vt:lpstr>Survey Items </vt:lpstr>
      <vt:lpstr>2011 Survey </vt:lpstr>
      <vt:lpstr>Slide 13</vt:lpstr>
      <vt:lpstr>Slide 14</vt:lpstr>
      <vt:lpstr>2010 Demographics</vt:lpstr>
      <vt:lpstr>2010 Demographics</vt:lpstr>
      <vt:lpstr>Demographics Education </vt:lpstr>
      <vt:lpstr>Retirement</vt:lpstr>
      <vt:lpstr>Retirement </vt:lpstr>
      <vt:lpstr>Retirement</vt:lpstr>
      <vt:lpstr>Slide 21</vt:lpstr>
      <vt:lpstr>Aging and Retirement Resources </vt:lpstr>
      <vt:lpstr>Slide 23</vt:lpstr>
      <vt:lpstr>Aging and Retirement Resources</vt:lpstr>
      <vt:lpstr>Aging and Retirement Resources  Qualitative Responses </vt:lpstr>
      <vt:lpstr>Aging and Retirement Resources - 2011</vt:lpstr>
      <vt:lpstr>Policy Changes Needed for Caretakers  Qualitative responses </vt:lpstr>
      <vt:lpstr>Internet Access and Use of Technology 2010  </vt:lpstr>
      <vt:lpstr>Barriers to Internet Access and Use of Technology - 2011 </vt:lpstr>
      <vt:lpstr>Internet Access and Use of Technology  Qualitative Responses</vt:lpstr>
      <vt:lpstr>Health</vt:lpstr>
      <vt:lpstr>Confidence in Government’s Ability to Support Aging Population</vt:lpstr>
      <vt:lpstr>Confidence in Government’s Ability to Support Aging Population</vt:lpstr>
      <vt:lpstr>Slide 34</vt:lpstr>
      <vt:lpstr>Confidence in Government’s Ability to Support Aging Population Qualitative Data</vt:lpstr>
      <vt:lpstr>Confidence in Government’s Ability to Support Aging Population  </vt:lpstr>
      <vt:lpstr>Limitations </vt:lpstr>
      <vt:lpstr>Conclusions </vt:lpstr>
      <vt:lpstr>Policy Implications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Aging in America</dc:title>
  <dc:creator>Myra</dc:creator>
  <cp:lastModifiedBy>Myra</cp:lastModifiedBy>
  <cp:revision>500</cp:revision>
  <dcterms:created xsi:type="dcterms:W3CDTF">2011-09-30T19:37:58Z</dcterms:created>
  <dcterms:modified xsi:type="dcterms:W3CDTF">2011-10-25T16:07:16Z</dcterms:modified>
</cp:coreProperties>
</file>