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19" r:id="rId1"/>
  </p:sldMasterIdLst>
  <p:notesMasterIdLst>
    <p:notesMasterId r:id="rId25"/>
  </p:notesMasterIdLst>
  <p:handoutMasterIdLst>
    <p:handoutMasterId r:id="rId26"/>
  </p:handoutMasterIdLst>
  <p:sldIdLst>
    <p:sldId id="352" r:id="rId2"/>
    <p:sldId id="359" r:id="rId3"/>
    <p:sldId id="274" r:id="rId4"/>
    <p:sldId id="342" r:id="rId5"/>
    <p:sldId id="361" r:id="rId6"/>
    <p:sldId id="325" r:id="rId7"/>
    <p:sldId id="360" r:id="rId8"/>
    <p:sldId id="326" r:id="rId9"/>
    <p:sldId id="329" r:id="rId10"/>
    <p:sldId id="331" r:id="rId11"/>
    <p:sldId id="358" r:id="rId12"/>
    <p:sldId id="349" r:id="rId13"/>
    <p:sldId id="355" r:id="rId14"/>
    <p:sldId id="353" r:id="rId15"/>
    <p:sldId id="354" r:id="rId16"/>
    <p:sldId id="284" r:id="rId17"/>
    <p:sldId id="350" r:id="rId18"/>
    <p:sldId id="347" r:id="rId19"/>
    <p:sldId id="367" r:id="rId20"/>
    <p:sldId id="368" r:id="rId21"/>
    <p:sldId id="369" r:id="rId22"/>
    <p:sldId id="348" r:id="rId23"/>
    <p:sldId id="365" r:id="rId24"/>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mita Signe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9F1"/>
    <a:srgbClr val="8EB4E3"/>
    <a:srgbClr val="F6BF69"/>
    <a:srgbClr val="FFFF66"/>
    <a:srgbClr val="9999FF"/>
    <a:srgbClr val="FF0000"/>
    <a:srgbClr val="FFFF99"/>
    <a:srgbClr val="558E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3" autoAdjust="0"/>
    <p:restoredTop sz="89960" autoAdjust="0"/>
  </p:normalViewPr>
  <p:slideViewPr>
    <p:cSldViewPr>
      <p:cViewPr>
        <p:scale>
          <a:sx n="84" d="100"/>
          <a:sy n="84" d="100"/>
        </p:scale>
        <p:origin x="-1546" y="39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p:scale>
          <a:sx n="100" d="100"/>
          <a:sy n="100" d="100"/>
        </p:scale>
        <p:origin x="-1230" y="-72"/>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49925357843281E-2"/>
          <c:y val="1.7015713648641094E-2"/>
          <c:w val="0.84029712163416903"/>
          <c:h val="0.68586387434554974"/>
        </c:manualLayout>
      </c:layout>
      <c:lineChart>
        <c:grouping val="standard"/>
        <c:varyColors val="0"/>
        <c:ser>
          <c:idx val="0"/>
          <c:order val="0"/>
          <c:tx>
            <c:strRef>
              <c:f>Sheet1!$A$2</c:f>
              <c:strCache>
                <c:ptCount val="1"/>
                <c:pt idx="0">
                  <c:v>Org Serves AA</c:v>
                </c:pt>
              </c:strCache>
            </c:strRef>
          </c:tx>
          <c:spPr>
            <a:ln w="31770">
              <a:solidFill>
                <a:srgbClr val="FFFFFF"/>
              </a:solidFill>
              <a:prstDash val="solid"/>
            </a:ln>
          </c:spPr>
          <c:cat>
            <c:strRef>
              <c:f>Sheet1!$B$1:$C$1</c:f>
              <c:strCache>
                <c:ptCount val="2"/>
                <c:pt idx="0">
                  <c:v>Disagree</c:v>
                </c:pt>
                <c:pt idx="1">
                  <c:v>Agree</c:v>
                </c:pt>
              </c:strCache>
            </c:strRef>
          </c:cat>
          <c:val>
            <c:numRef>
              <c:f>Sheet1!$B$2:$C$2</c:f>
              <c:numCache>
                <c:formatCode>General</c:formatCode>
                <c:ptCount val="2"/>
                <c:pt idx="0">
                  <c:v>4.2</c:v>
                </c:pt>
                <c:pt idx="1">
                  <c:v>3.9</c:v>
                </c:pt>
              </c:numCache>
            </c:numRef>
          </c:val>
          <c:smooth val="1"/>
        </c:ser>
        <c:ser>
          <c:idx val="2"/>
          <c:order val="1"/>
          <c:tx>
            <c:strRef>
              <c:f>Sheet1!$A$3</c:f>
              <c:strCache>
                <c:ptCount val="1"/>
                <c:pt idx="0">
                  <c:v>Org Serves Other</c:v>
                </c:pt>
              </c:strCache>
            </c:strRef>
          </c:tx>
          <c:spPr>
            <a:ln w="10590">
              <a:solidFill>
                <a:srgbClr val="FF6600"/>
              </a:solidFill>
              <a:prstDash val="solid"/>
            </a:ln>
          </c:spPr>
          <c:dPt>
            <c:idx val="1"/>
            <c:bubble3D val="0"/>
            <c:spPr>
              <a:ln w="31770">
                <a:solidFill>
                  <a:srgbClr val="FF6600"/>
                </a:solidFill>
                <a:prstDash val="solid"/>
              </a:ln>
            </c:spPr>
          </c:dPt>
          <c:cat>
            <c:strRef>
              <c:f>Sheet1!$B$1:$C$1</c:f>
              <c:strCache>
                <c:ptCount val="2"/>
                <c:pt idx="0">
                  <c:v>Disagree</c:v>
                </c:pt>
                <c:pt idx="1">
                  <c:v>Agree</c:v>
                </c:pt>
              </c:strCache>
            </c:strRef>
          </c:cat>
          <c:val>
            <c:numRef>
              <c:f>Sheet1!$B$3:$C$3</c:f>
              <c:numCache>
                <c:formatCode>General</c:formatCode>
                <c:ptCount val="2"/>
                <c:pt idx="0">
                  <c:v>3.8</c:v>
                </c:pt>
                <c:pt idx="1">
                  <c:v>2.6</c:v>
                </c:pt>
              </c:numCache>
            </c:numRef>
          </c:val>
          <c:smooth val="1"/>
        </c:ser>
        <c:dLbls>
          <c:showLegendKey val="0"/>
          <c:showVal val="0"/>
          <c:showCatName val="0"/>
          <c:showSerName val="0"/>
          <c:showPercent val="0"/>
          <c:showBubbleSize val="0"/>
        </c:dLbls>
        <c:marker val="1"/>
        <c:smooth val="0"/>
        <c:axId val="90231168"/>
        <c:axId val="77233536"/>
      </c:lineChart>
      <c:catAx>
        <c:axId val="90231168"/>
        <c:scaling>
          <c:orientation val="minMax"/>
        </c:scaling>
        <c:delete val="1"/>
        <c:axPos val="b"/>
        <c:title>
          <c:tx>
            <c:rich>
              <a:bodyPr anchor="b" anchorCtr="1"/>
              <a:lstStyle/>
              <a:p>
                <a:pPr>
                  <a:defRPr sz="1209" b="1" i="0" u="none" strike="noStrike" baseline="0">
                    <a:solidFill>
                      <a:schemeClr val="tx1"/>
                    </a:solidFill>
                    <a:latin typeface="Verdana"/>
                    <a:ea typeface="Verdana"/>
                    <a:cs typeface="Verdana"/>
                  </a:defRPr>
                </a:pPr>
                <a:r>
                  <a:rPr lang="en-US"/>
                  <a:t>Level of Agreement</a:t>
                </a:r>
              </a:p>
            </c:rich>
          </c:tx>
          <c:layout>
            <c:manualLayout>
              <c:xMode val="edge"/>
              <c:yMode val="edge"/>
              <c:x val="0.33982598132482511"/>
              <c:y val="0.73656707625283546"/>
            </c:manualLayout>
          </c:layout>
          <c:overlay val="0"/>
          <c:spPr>
            <a:noFill/>
            <a:ln w="21180">
              <a:noFill/>
            </a:ln>
          </c:spPr>
        </c:title>
        <c:numFmt formatCode="General" sourceLinked="1"/>
        <c:majorTickMark val="out"/>
        <c:minorTickMark val="none"/>
        <c:tickLblPos val="none"/>
        <c:crossAx val="77233536"/>
        <c:crossesAt val="0"/>
        <c:auto val="0"/>
        <c:lblAlgn val="ctr"/>
        <c:lblOffset val="100"/>
        <c:noMultiLvlLbl val="0"/>
      </c:catAx>
      <c:valAx>
        <c:axId val="77233536"/>
        <c:scaling>
          <c:orientation val="minMax"/>
          <c:max val="5"/>
          <c:min val="1"/>
        </c:scaling>
        <c:delete val="1"/>
        <c:axPos val="l"/>
        <c:title>
          <c:tx>
            <c:rich>
              <a:bodyPr/>
              <a:lstStyle/>
              <a:p>
                <a:pPr>
                  <a:defRPr sz="1209" b="1" i="0" u="none" strike="noStrike" baseline="0">
                    <a:solidFill>
                      <a:schemeClr val="tx1"/>
                    </a:solidFill>
                    <a:latin typeface="Verdana"/>
                    <a:ea typeface="Verdana"/>
                    <a:cs typeface="Verdana"/>
                  </a:defRPr>
                </a:pPr>
                <a:r>
                  <a:rPr lang="en-US" sz="1800" dirty="0" smtClean="0">
                    <a:latin typeface="Arial" pitchFamily="34" charset="0"/>
                    <a:cs typeface="Arial" pitchFamily="34" charset="0"/>
                  </a:rPr>
                  <a:t>Willing </a:t>
                </a:r>
                <a:r>
                  <a:rPr lang="en-US" sz="1800" dirty="0">
                    <a:latin typeface="Arial" pitchFamily="34" charset="0"/>
                    <a:cs typeface="Arial" pitchFamily="34" charset="0"/>
                  </a:rPr>
                  <a:t>to Speak to Client</a:t>
                </a:r>
              </a:p>
            </c:rich>
          </c:tx>
          <c:layout>
            <c:manualLayout>
              <c:xMode val="edge"/>
              <c:yMode val="edge"/>
              <c:x val="0"/>
              <c:y val="7.6302296226625266E-2"/>
            </c:manualLayout>
          </c:layout>
          <c:overlay val="0"/>
          <c:spPr>
            <a:noFill/>
            <a:ln w="21180">
              <a:noFill/>
            </a:ln>
            <a:effectLst>
              <a:glow rad="63500">
                <a:schemeClr val="accent3">
                  <a:satMod val="175000"/>
                  <a:alpha val="40000"/>
                </a:schemeClr>
              </a:glow>
            </a:effectLst>
          </c:spPr>
        </c:title>
        <c:numFmt formatCode="General" sourceLinked="1"/>
        <c:majorTickMark val="out"/>
        <c:minorTickMark val="none"/>
        <c:tickLblPos val="nextTo"/>
        <c:crossAx val="90231168"/>
        <c:crossesAt val="4"/>
        <c:crossBetween val="between"/>
        <c:majorUnit val="1"/>
        <c:minorUnit val="1"/>
      </c:valAx>
      <c:spPr>
        <a:noFill/>
        <a:ln w="10590">
          <a:solidFill>
            <a:schemeClr val="tx1"/>
          </a:solidFill>
          <a:prstDash val="solid"/>
        </a:ln>
      </c:spPr>
    </c:plotArea>
    <c:plotVisOnly val="1"/>
    <c:dispBlanksAs val="gap"/>
    <c:showDLblsOverMax val="0"/>
  </c:chart>
  <c:spPr>
    <a:noFill/>
    <a:ln>
      <a:noFill/>
    </a:ln>
  </c:spPr>
  <c:txPr>
    <a:bodyPr/>
    <a:lstStyle/>
    <a:p>
      <a:pPr>
        <a:defRPr sz="1459" b="1" i="0" u="none" strike="noStrike" baseline="0">
          <a:solidFill>
            <a:schemeClr val="tx1"/>
          </a:solidFill>
          <a:latin typeface="Verdana"/>
          <a:ea typeface="Verdana"/>
          <a:cs typeface="Verdana"/>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A2FAD0-7231-4E93-95AD-9EADE5732AFF}" type="doc">
      <dgm:prSet loTypeId="urn:microsoft.com/office/officeart/2005/8/layout/hList1" loCatId="list" qsTypeId="urn:microsoft.com/office/officeart/2005/8/quickstyle/simple1#1" qsCatId="simple" csTypeId="urn:microsoft.com/office/officeart/2005/8/colors/accent3_2" csCatId="accent3" phldr="1"/>
      <dgm:spPr/>
      <dgm:t>
        <a:bodyPr/>
        <a:lstStyle/>
        <a:p>
          <a:endParaRPr lang="en-US"/>
        </a:p>
      </dgm:t>
    </dgm:pt>
    <dgm:pt modelId="{F23C641E-96AC-450D-808C-A59804A80E45}">
      <dgm:prSet phldrT="[Text]" custT="1"/>
      <dgm:spPr>
        <a:solidFill>
          <a:schemeClr val="tx2"/>
        </a:solidFill>
        <a:ln>
          <a:solidFill>
            <a:schemeClr val="tx1"/>
          </a:solidFill>
        </a:ln>
      </dgm:spPr>
      <dgm:t>
        <a:bodyPr/>
        <a:lstStyle/>
        <a:p>
          <a:r>
            <a:rPr lang="en-US" sz="2000" dirty="0" smtClean="0">
              <a:solidFill>
                <a:schemeClr val="bg2"/>
              </a:solidFill>
              <a:latin typeface="Arial" pitchFamily="34" charset="0"/>
              <a:cs typeface="Arial" pitchFamily="34" charset="0"/>
            </a:rPr>
            <a:t>Partners</a:t>
          </a:r>
          <a:br>
            <a:rPr lang="en-US" sz="2000" dirty="0" smtClean="0">
              <a:solidFill>
                <a:schemeClr val="bg2"/>
              </a:solidFill>
              <a:latin typeface="Arial" pitchFamily="34" charset="0"/>
              <a:cs typeface="Arial" pitchFamily="34" charset="0"/>
            </a:rPr>
          </a:br>
          <a:r>
            <a:rPr lang="en-US" sz="2000" dirty="0" smtClean="0">
              <a:solidFill>
                <a:schemeClr val="bg2"/>
              </a:solidFill>
              <a:latin typeface="Arial" pitchFamily="34" charset="0"/>
              <a:cs typeface="Arial" pitchFamily="34" charset="0"/>
            </a:rPr>
            <a:t>(n=47)</a:t>
          </a:r>
          <a:endParaRPr lang="en-US" sz="2000" dirty="0">
            <a:solidFill>
              <a:schemeClr val="bg2"/>
            </a:solidFill>
            <a:latin typeface="Arial" pitchFamily="34" charset="0"/>
            <a:cs typeface="Arial" pitchFamily="34" charset="0"/>
          </a:endParaRPr>
        </a:p>
      </dgm:t>
    </dgm:pt>
    <dgm:pt modelId="{5C8D36A1-3DF5-40A8-B5FB-183D2490D042}" type="parTrans" cxnId="{FC4920C6-3AF0-4576-945E-F0C1E6BB2F0C}">
      <dgm:prSet/>
      <dgm:spPr/>
      <dgm:t>
        <a:bodyPr/>
        <a:lstStyle/>
        <a:p>
          <a:endParaRPr lang="en-US" sz="1800">
            <a:latin typeface="Arial" pitchFamily="34" charset="0"/>
            <a:cs typeface="Arial" pitchFamily="34" charset="0"/>
          </a:endParaRPr>
        </a:p>
      </dgm:t>
    </dgm:pt>
    <dgm:pt modelId="{074B3942-9245-42AA-B47A-C2D6BDA2DD7B}" type="sibTrans" cxnId="{FC4920C6-3AF0-4576-945E-F0C1E6BB2F0C}">
      <dgm:prSet/>
      <dgm:spPr/>
      <dgm:t>
        <a:bodyPr/>
        <a:lstStyle/>
        <a:p>
          <a:endParaRPr lang="en-US" sz="1800">
            <a:latin typeface="Arial" pitchFamily="34" charset="0"/>
            <a:cs typeface="Arial" pitchFamily="34" charset="0"/>
          </a:endParaRPr>
        </a:p>
      </dgm:t>
    </dgm:pt>
    <dgm:pt modelId="{AFE890DF-D40D-4E87-B306-8A4946071759}">
      <dgm:prSet phldrT="[Text]" custT="1"/>
      <dgm:spPr>
        <a:solidFill>
          <a:schemeClr val="tx2"/>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Funded to work on NHVREI</a:t>
          </a:r>
          <a:endParaRPr lang="en-US" sz="1800" dirty="0">
            <a:solidFill>
              <a:schemeClr val="bg2"/>
            </a:solidFill>
            <a:latin typeface="Arial" pitchFamily="34" charset="0"/>
            <a:cs typeface="Arial" pitchFamily="34" charset="0"/>
          </a:endParaRPr>
        </a:p>
      </dgm:t>
    </dgm:pt>
    <dgm:pt modelId="{8385C134-D8B3-48E3-9B26-A46300323681}" type="parTrans" cxnId="{390B730D-FB62-4632-B4A3-7A4A07F87FB2}">
      <dgm:prSet/>
      <dgm:spPr/>
      <dgm:t>
        <a:bodyPr/>
        <a:lstStyle/>
        <a:p>
          <a:endParaRPr lang="en-US" sz="1800">
            <a:latin typeface="Arial" pitchFamily="34" charset="0"/>
            <a:cs typeface="Arial" pitchFamily="34" charset="0"/>
          </a:endParaRPr>
        </a:p>
      </dgm:t>
    </dgm:pt>
    <dgm:pt modelId="{9F2527AA-0CD3-4F03-91F0-EF82C30402E8}" type="sibTrans" cxnId="{390B730D-FB62-4632-B4A3-7A4A07F87FB2}">
      <dgm:prSet/>
      <dgm:spPr/>
      <dgm:t>
        <a:bodyPr/>
        <a:lstStyle/>
        <a:p>
          <a:endParaRPr lang="en-US" sz="1800">
            <a:latin typeface="Arial" pitchFamily="34" charset="0"/>
            <a:cs typeface="Arial" pitchFamily="34" charset="0"/>
          </a:endParaRPr>
        </a:p>
      </dgm:t>
    </dgm:pt>
    <dgm:pt modelId="{8088647C-9412-465B-A195-DA1D95F04B45}">
      <dgm:prSet phldrT="[Text]" custT="1"/>
      <dgm:spPr>
        <a:solidFill>
          <a:schemeClr val="tx2">
            <a:lumMod val="40000"/>
            <a:lumOff val="60000"/>
          </a:schemeClr>
        </a:solidFill>
        <a:ln>
          <a:solidFill>
            <a:schemeClr val="tx1"/>
          </a:solidFill>
        </a:ln>
      </dgm:spPr>
      <dgm:t>
        <a:bodyPr/>
        <a:lstStyle/>
        <a:p>
          <a:r>
            <a:rPr lang="en-US" sz="2000" dirty="0" smtClean="0">
              <a:solidFill>
                <a:schemeClr val="bg2"/>
              </a:solidFill>
              <a:latin typeface="Arial" pitchFamily="34" charset="0"/>
              <a:cs typeface="Arial" pitchFamily="34" charset="0"/>
            </a:rPr>
            <a:t>Collaborators</a:t>
          </a:r>
        </a:p>
        <a:p>
          <a:r>
            <a:rPr lang="en-US" sz="2000" dirty="0" smtClean="0">
              <a:solidFill>
                <a:schemeClr val="bg2"/>
              </a:solidFill>
              <a:latin typeface="Arial" pitchFamily="34" charset="0"/>
              <a:cs typeface="Arial" pitchFamily="34" charset="0"/>
            </a:rPr>
            <a:t>(n=258)</a:t>
          </a:r>
          <a:endParaRPr lang="en-US" sz="2000" dirty="0">
            <a:solidFill>
              <a:schemeClr val="bg2"/>
            </a:solidFill>
            <a:latin typeface="Arial" pitchFamily="34" charset="0"/>
            <a:cs typeface="Arial" pitchFamily="34" charset="0"/>
          </a:endParaRPr>
        </a:p>
      </dgm:t>
    </dgm:pt>
    <dgm:pt modelId="{DC654F8B-C301-4F47-89A9-4F8D0A44E924}" type="parTrans" cxnId="{BFC65148-DDC8-42D0-B716-44D0E6C37B6C}">
      <dgm:prSet/>
      <dgm:spPr/>
      <dgm:t>
        <a:bodyPr/>
        <a:lstStyle/>
        <a:p>
          <a:endParaRPr lang="en-US" sz="1800">
            <a:latin typeface="Arial" pitchFamily="34" charset="0"/>
            <a:cs typeface="Arial" pitchFamily="34" charset="0"/>
          </a:endParaRPr>
        </a:p>
      </dgm:t>
    </dgm:pt>
    <dgm:pt modelId="{2949BEB7-3634-4FFF-A5AC-E23ABA2AC2B6}" type="sibTrans" cxnId="{BFC65148-DDC8-42D0-B716-44D0E6C37B6C}">
      <dgm:prSet/>
      <dgm:spPr/>
      <dgm:t>
        <a:bodyPr/>
        <a:lstStyle/>
        <a:p>
          <a:endParaRPr lang="en-US" sz="1800">
            <a:latin typeface="Arial" pitchFamily="34" charset="0"/>
            <a:cs typeface="Arial" pitchFamily="34" charset="0"/>
          </a:endParaRPr>
        </a:p>
      </dgm:t>
    </dgm:pt>
    <dgm:pt modelId="{056A7BD7-0344-452A-8C82-A842DC22AAAD}">
      <dgm:prSet phldrT="[Text]" custT="1"/>
      <dgm:spPr>
        <a:solidFill>
          <a:schemeClr val="tx2">
            <a:lumMod val="40000"/>
            <a:lumOff val="60000"/>
          </a:schemeClr>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Not funded</a:t>
          </a:r>
          <a:endParaRPr lang="en-US" sz="1800" dirty="0">
            <a:solidFill>
              <a:schemeClr val="bg2"/>
            </a:solidFill>
            <a:latin typeface="Arial" pitchFamily="34" charset="0"/>
            <a:cs typeface="Arial" pitchFamily="34" charset="0"/>
          </a:endParaRPr>
        </a:p>
      </dgm:t>
    </dgm:pt>
    <dgm:pt modelId="{CECEFF67-52C3-4977-87BE-CD1F7F5453EA}" type="parTrans" cxnId="{B32BC393-CDDF-419D-A3EE-77B6CA0DD87C}">
      <dgm:prSet/>
      <dgm:spPr/>
      <dgm:t>
        <a:bodyPr/>
        <a:lstStyle/>
        <a:p>
          <a:endParaRPr lang="en-US" sz="1800">
            <a:latin typeface="Arial" pitchFamily="34" charset="0"/>
            <a:cs typeface="Arial" pitchFamily="34" charset="0"/>
          </a:endParaRPr>
        </a:p>
      </dgm:t>
    </dgm:pt>
    <dgm:pt modelId="{0F04BAC1-52D5-4342-85EC-740535E39456}" type="sibTrans" cxnId="{B32BC393-CDDF-419D-A3EE-77B6CA0DD87C}">
      <dgm:prSet/>
      <dgm:spPr/>
      <dgm:t>
        <a:bodyPr/>
        <a:lstStyle/>
        <a:p>
          <a:endParaRPr lang="en-US" sz="1800">
            <a:latin typeface="Arial" pitchFamily="34" charset="0"/>
            <a:cs typeface="Arial" pitchFamily="34" charset="0"/>
          </a:endParaRPr>
        </a:p>
      </dgm:t>
    </dgm:pt>
    <dgm:pt modelId="{1F81FAD4-2BA6-4B7E-9240-DC70E38852C8}">
      <dgm:prSet phldrT="[Text]" custT="1"/>
      <dgm:spPr>
        <a:solidFill>
          <a:srgbClr val="C6D9F1"/>
        </a:solidFill>
        <a:ln>
          <a:solidFill>
            <a:schemeClr val="tx1"/>
          </a:solidFill>
        </a:ln>
      </dgm:spPr>
      <dgm:t>
        <a:bodyPr/>
        <a:lstStyle/>
        <a:p>
          <a:r>
            <a:rPr lang="en-US" sz="2000" dirty="0" smtClean="0">
              <a:solidFill>
                <a:schemeClr val="bg2"/>
              </a:solidFill>
              <a:latin typeface="Arial" pitchFamily="34" charset="0"/>
              <a:cs typeface="Arial" pitchFamily="34" charset="0"/>
            </a:rPr>
            <a:t>Matches</a:t>
          </a:r>
          <a:br>
            <a:rPr lang="en-US" sz="2000" dirty="0" smtClean="0">
              <a:solidFill>
                <a:schemeClr val="bg2"/>
              </a:solidFill>
              <a:latin typeface="Arial" pitchFamily="34" charset="0"/>
              <a:cs typeface="Arial" pitchFamily="34" charset="0"/>
            </a:rPr>
          </a:br>
          <a:r>
            <a:rPr lang="en-US" sz="2000" dirty="0" smtClean="0">
              <a:solidFill>
                <a:schemeClr val="bg2"/>
              </a:solidFill>
              <a:latin typeface="Arial" pitchFamily="34" charset="0"/>
              <a:cs typeface="Arial" pitchFamily="34" charset="0"/>
            </a:rPr>
            <a:t>(n=241)</a:t>
          </a:r>
          <a:endParaRPr lang="en-US" sz="2000" dirty="0">
            <a:solidFill>
              <a:schemeClr val="bg2"/>
            </a:solidFill>
            <a:latin typeface="Arial" pitchFamily="34" charset="0"/>
            <a:cs typeface="Arial" pitchFamily="34" charset="0"/>
          </a:endParaRPr>
        </a:p>
      </dgm:t>
    </dgm:pt>
    <dgm:pt modelId="{6DB76878-8641-46A5-A1D3-0A48800F5ED8}" type="parTrans" cxnId="{E688D093-0772-4F1B-BB0C-5E72A8A6514E}">
      <dgm:prSet/>
      <dgm:spPr/>
      <dgm:t>
        <a:bodyPr/>
        <a:lstStyle/>
        <a:p>
          <a:endParaRPr lang="en-US" sz="1800">
            <a:latin typeface="Arial" pitchFamily="34" charset="0"/>
            <a:cs typeface="Arial" pitchFamily="34" charset="0"/>
          </a:endParaRPr>
        </a:p>
      </dgm:t>
    </dgm:pt>
    <dgm:pt modelId="{5B7E6775-6A7D-476B-BCFF-753BE18798ED}" type="sibTrans" cxnId="{E688D093-0772-4F1B-BB0C-5E72A8A6514E}">
      <dgm:prSet/>
      <dgm:spPr/>
      <dgm:t>
        <a:bodyPr/>
        <a:lstStyle/>
        <a:p>
          <a:endParaRPr lang="en-US" sz="1800">
            <a:latin typeface="Arial" pitchFamily="34" charset="0"/>
            <a:cs typeface="Arial" pitchFamily="34" charset="0"/>
          </a:endParaRPr>
        </a:p>
      </dgm:t>
    </dgm:pt>
    <dgm:pt modelId="{3CCFE56D-F90F-4111-9A8F-6B94155A5405}">
      <dgm:prSet phldrT="[Text]" custT="1"/>
      <dgm:spPr>
        <a:solidFill>
          <a:srgbClr val="C6D9F1"/>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City without partner</a:t>
          </a:r>
          <a:endParaRPr lang="en-US" sz="1800" dirty="0">
            <a:solidFill>
              <a:schemeClr val="bg2"/>
            </a:solidFill>
            <a:latin typeface="Arial" pitchFamily="34" charset="0"/>
            <a:cs typeface="Arial" pitchFamily="34" charset="0"/>
          </a:endParaRPr>
        </a:p>
      </dgm:t>
    </dgm:pt>
    <dgm:pt modelId="{F2FC3210-81EA-4562-80C0-A6FA5866559E}" type="parTrans" cxnId="{3FE6A8CB-341A-4DA5-B0D6-F4ACB86AB642}">
      <dgm:prSet/>
      <dgm:spPr/>
      <dgm:t>
        <a:bodyPr/>
        <a:lstStyle/>
        <a:p>
          <a:endParaRPr lang="en-US" sz="1800">
            <a:latin typeface="Arial" pitchFamily="34" charset="0"/>
            <a:cs typeface="Arial" pitchFamily="34" charset="0"/>
          </a:endParaRPr>
        </a:p>
      </dgm:t>
    </dgm:pt>
    <dgm:pt modelId="{41B87B10-6B2D-4956-AAC0-884B43CFFCE4}" type="sibTrans" cxnId="{3FE6A8CB-341A-4DA5-B0D6-F4ACB86AB642}">
      <dgm:prSet/>
      <dgm:spPr/>
      <dgm:t>
        <a:bodyPr/>
        <a:lstStyle/>
        <a:p>
          <a:endParaRPr lang="en-US" sz="1800">
            <a:latin typeface="Arial" pitchFamily="34" charset="0"/>
            <a:cs typeface="Arial" pitchFamily="34" charset="0"/>
          </a:endParaRPr>
        </a:p>
      </dgm:t>
    </dgm:pt>
    <dgm:pt modelId="{83863E90-62E8-4FF1-93EB-C948EECBFC15}">
      <dgm:prSet phldrT="[Text]" custT="1"/>
      <dgm:spPr>
        <a:solidFill>
          <a:schemeClr val="tx2">
            <a:lumMod val="40000"/>
            <a:lumOff val="60000"/>
          </a:schemeClr>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Contact with NHVREI staff or Partners</a:t>
          </a:r>
          <a:endParaRPr lang="en-US" sz="1800" dirty="0">
            <a:solidFill>
              <a:schemeClr val="bg2"/>
            </a:solidFill>
            <a:latin typeface="Arial" pitchFamily="34" charset="0"/>
            <a:cs typeface="Arial" pitchFamily="34" charset="0"/>
          </a:endParaRPr>
        </a:p>
      </dgm:t>
    </dgm:pt>
    <dgm:pt modelId="{2141ED6E-E390-4665-A749-1DA164471656}" type="parTrans" cxnId="{5AE0FF2B-A375-4C67-8BE9-C9FD96C48B30}">
      <dgm:prSet/>
      <dgm:spPr/>
      <dgm:t>
        <a:bodyPr/>
        <a:lstStyle/>
        <a:p>
          <a:endParaRPr lang="en-US" sz="1800">
            <a:latin typeface="Arial" pitchFamily="34" charset="0"/>
            <a:cs typeface="Arial" pitchFamily="34" charset="0"/>
          </a:endParaRPr>
        </a:p>
      </dgm:t>
    </dgm:pt>
    <dgm:pt modelId="{C3C3573C-D45C-4007-8813-572F8368228F}" type="sibTrans" cxnId="{5AE0FF2B-A375-4C67-8BE9-C9FD96C48B30}">
      <dgm:prSet/>
      <dgm:spPr/>
      <dgm:t>
        <a:bodyPr/>
        <a:lstStyle/>
        <a:p>
          <a:endParaRPr lang="en-US" sz="1800">
            <a:latin typeface="Arial" pitchFamily="34" charset="0"/>
            <a:cs typeface="Arial" pitchFamily="34" charset="0"/>
          </a:endParaRPr>
        </a:p>
      </dgm:t>
    </dgm:pt>
    <dgm:pt modelId="{3739E16D-8B51-404F-9314-E886CA64C7E3}">
      <dgm:prSet phldrT="[Text]" custT="1"/>
      <dgm:spPr>
        <a:solidFill>
          <a:srgbClr val="C6D9F1"/>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Similar organization</a:t>
          </a:r>
          <a:endParaRPr lang="en-US" sz="1800" dirty="0">
            <a:solidFill>
              <a:schemeClr val="bg2"/>
            </a:solidFill>
            <a:latin typeface="Arial" pitchFamily="34" charset="0"/>
            <a:cs typeface="Arial" pitchFamily="34" charset="0"/>
          </a:endParaRPr>
        </a:p>
      </dgm:t>
    </dgm:pt>
    <dgm:pt modelId="{BEED9CDC-7476-4E1D-A10C-A496528A9740}" type="parTrans" cxnId="{47D0E598-0F2B-410E-A9F8-A3FA9A94A764}">
      <dgm:prSet/>
      <dgm:spPr/>
      <dgm:t>
        <a:bodyPr/>
        <a:lstStyle/>
        <a:p>
          <a:endParaRPr lang="en-US" sz="1800">
            <a:latin typeface="Arial" pitchFamily="34" charset="0"/>
            <a:cs typeface="Arial" pitchFamily="34" charset="0"/>
          </a:endParaRPr>
        </a:p>
      </dgm:t>
    </dgm:pt>
    <dgm:pt modelId="{979CF3DA-426D-466F-9300-C4F2828516FC}" type="sibTrans" cxnId="{47D0E598-0F2B-410E-A9F8-A3FA9A94A764}">
      <dgm:prSet/>
      <dgm:spPr/>
      <dgm:t>
        <a:bodyPr/>
        <a:lstStyle/>
        <a:p>
          <a:endParaRPr lang="en-US" sz="1800">
            <a:latin typeface="Arial" pitchFamily="34" charset="0"/>
            <a:cs typeface="Arial" pitchFamily="34" charset="0"/>
          </a:endParaRPr>
        </a:p>
      </dgm:t>
    </dgm:pt>
    <dgm:pt modelId="{311F409E-74DE-48EB-8042-6AE29A2D3325}">
      <dgm:prSet phldrT="[Text]" custT="1"/>
      <dgm:spPr>
        <a:solidFill>
          <a:srgbClr val="C6D9F1"/>
        </a:solidFill>
        <a:ln>
          <a:solidFill>
            <a:schemeClr val="tx1">
              <a:alpha val="90000"/>
            </a:schemeClr>
          </a:solidFill>
        </a:ln>
      </dgm:spPr>
      <dgm:t>
        <a:bodyPr/>
        <a:lstStyle/>
        <a:p>
          <a:pPr>
            <a:spcBef>
              <a:spcPts val="1200"/>
            </a:spcBef>
            <a:spcAft>
              <a:spcPts val="1800"/>
            </a:spcAft>
          </a:pPr>
          <a:r>
            <a:rPr lang="en-US" sz="1800" dirty="0" smtClean="0">
              <a:solidFill>
                <a:schemeClr val="bg2"/>
              </a:solidFill>
              <a:latin typeface="Arial" pitchFamily="34" charset="0"/>
              <a:cs typeface="Arial" pitchFamily="34" charset="0"/>
            </a:rPr>
            <a:t>Similar organizational position</a:t>
          </a:r>
          <a:endParaRPr lang="en-US" sz="1800" dirty="0">
            <a:solidFill>
              <a:schemeClr val="bg2"/>
            </a:solidFill>
            <a:latin typeface="Arial" pitchFamily="34" charset="0"/>
            <a:cs typeface="Arial" pitchFamily="34" charset="0"/>
          </a:endParaRPr>
        </a:p>
      </dgm:t>
    </dgm:pt>
    <dgm:pt modelId="{563F3086-4BF7-4C16-BF04-5742480D1C7D}" type="parTrans" cxnId="{30D28B88-9B16-4921-B64C-C98F9EEDAE79}">
      <dgm:prSet/>
      <dgm:spPr/>
      <dgm:t>
        <a:bodyPr/>
        <a:lstStyle/>
        <a:p>
          <a:endParaRPr lang="en-US" sz="1800">
            <a:latin typeface="Arial" pitchFamily="34" charset="0"/>
            <a:cs typeface="Arial" pitchFamily="34" charset="0"/>
          </a:endParaRPr>
        </a:p>
      </dgm:t>
    </dgm:pt>
    <dgm:pt modelId="{440F4DC1-D5D6-4868-9478-F2064096FDDC}" type="sibTrans" cxnId="{30D28B88-9B16-4921-B64C-C98F9EEDAE79}">
      <dgm:prSet/>
      <dgm:spPr/>
      <dgm:t>
        <a:bodyPr/>
        <a:lstStyle/>
        <a:p>
          <a:endParaRPr lang="en-US" sz="1800">
            <a:latin typeface="Arial" pitchFamily="34" charset="0"/>
            <a:cs typeface="Arial" pitchFamily="34" charset="0"/>
          </a:endParaRPr>
        </a:p>
      </dgm:t>
    </dgm:pt>
    <dgm:pt modelId="{96DA6389-15FA-4F67-9715-FA8D0DFEDF4E}" type="pres">
      <dgm:prSet presAssocID="{D6A2FAD0-7231-4E93-95AD-9EADE5732AFF}" presName="Name0" presStyleCnt="0">
        <dgm:presLayoutVars>
          <dgm:dir/>
          <dgm:animLvl val="lvl"/>
          <dgm:resizeHandles val="exact"/>
        </dgm:presLayoutVars>
      </dgm:prSet>
      <dgm:spPr/>
      <dgm:t>
        <a:bodyPr/>
        <a:lstStyle/>
        <a:p>
          <a:endParaRPr lang="en-US"/>
        </a:p>
      </dgm:t>
    </dgm:pt>
    <dgm:pt modelId="{91796D08-3103-4B25-BCC0-7B0107100028}" type="pres">
      <dgm:prSet presAssocID="{F23C641E-96AC-450D-808C-A59804A80E45}" presName="composite" presStyleCnt="0"/>
      <dgm:spPr/>
    </dgm:pt>
    <dgm:pt modelId="{DB61DC38-39E2-4B79-8DEB-CFB069C0195D}" type="pres">
      <dgm:prSet presAssocID="{F23C641E-96AC-450D-808C-A59804A80E45}" presName="parTx" presStyleLbl="alignNode1" presStyleIdx="0" presStyleCnt="3">
        <dgm:presLayoutVars>
          <dgm:chMax val="0"/>
          <dgm:chPref val="0"/>
          <dgm:bulletEnabled val="1"/>
        </dgm:presLayoutVars>
      </dgm:prSet>
      <dgm:spPr/>
      <dgm:t>
        <a:bodyPr/>
        <a:lstStyle/>
        <a:p>
          <a:endParaRPr lang="en-US"/>
        </a:p>
      </dgm:t>
    </dgm:pt>
    <dgm:pt modelId="{8071B6D6-9D2E-4193-8695-45240AD9B740}" type="pres">
      <dgm:prSet presAssocID="{F23C641E-96AC-450D-808C-A59804A80E45}" presName="desTx" presStyleLbl="alignAccFollowNode1" presStyleIdx="0" presStyleCnt="3">
        <dgm:presLayoutVars>
          <dgm:bulletEnabled val="1"/>
        </dgm:presLayoutVars>
      </dgm:prSet>
      <dgm:spPr/>
      <dgm:t>
        <a:bodyPr/>
        <a:lstStyle/>
        <a:p>
          <a:endParaRPr lang="en-US"/>
        </a:p>
      </dgm:t>
    </dgm:pt>
    <dgm:pt modelId="{1944946E-9553-4838-B8B8-7836D77E5DEB}" type="pres">
      <dgm:prSet presAssocID="{074B3942-9245-42AA-B47A-C2D6BDA2DD7B}" presName="space" presStyleCnt="0"/>
      <dgm:spPr/>
    </dgm:pt>
    <dgm:pt modelId="{D0FDE0F5-CD84-4078-B7CB-3E837E440113}" type="pres">
      <dgm:prSet presAssocID="{8088647C-9412-465B-A195-DA1D95F04B45}" presName="composite" presStyleCnt="0"/>
      <dgm:spPr/>
    </dgm:pt>
    <dgm:pt modelId="{A61E8558-82A4-4836-8521-BA1859B76278}" type="pres">
      <dgm:prSet presAssocID="{8088647C-9412-465B-A195-DA1D95F04B45}" presName="parTx" presStyleLbl="alignNode1" presStyleIdx="1" presStyleCnt="3">
        <dgm:presLayoutVars>
          <dgm:chMax val="0"/>
          <dgm:chPref val="0"/>
          <dgm:bulletEnabled val="1"/>
        </dgm:presLayoutVars>
      </dgm:prSet>
      <dgm:spPr/>
      <dgm:t>
        <a:bodyPr/>
        <a:lstStyle/>
        <a:p>
          <a:endParaRPr lang="en-US"/>
        </a:p>
      </dgm:t>
    </dgm:pt>
    <dgm:pt modelId="{E5DC8CBD-67B6-44E6-8EFA-2B74B8F0AD26}" type="pres">
      <dgm:prSet presAssocID="{8088647C-9412-465B-A195-DA1D95F04B45}" presName="desTx" presStyleLbl="alignAccFollowNode1" presStyleIdx="1" presStyleCnt="3">
        <dgm:presLayoutVars>
          <dgm:bulletEnabled val="1"/>
        </dgm:presLayoutVars>
      </dgm:prSet>
      <dgm:spPr/>
      <dgm:t>
        <a:bodyPr/>
        <a:lstStyle/>
        <a:p>
          <a:endParaRPr lang="en-US"/>
        </a:p>
      </dgm:t>
    </dgm:pt>
    <dgm:pt modelId="{BBA24742-C158-406D-9A30-E16224CB886A}" type="pres">
      <dgm:prSet presAssocID="{2949BEB7-3634-4FFF-A5AC-E23ABA2AC2B6}" presName="space" presStyleCnt="0"/>
      <dgm:spPr/>
    </dgm:pt>
    <dgm:pt modelId="{5B804B10-4189-4B77-A537-2DC83A96987A}" type="pres">
      <dgm:prSet presAssocID="{1F81FAD4-2BA6-4B7E-9240-DC70E38852C8}" presName="composite" presStyleCnt="0"/>
      <dgm:spPr/>
    </dgm:pt>
    <dgm:pt modelId="{5ED2901F-F524-4271-A59C-B0A7D0E59D19}" type="pres">
      <dgm:prSet presAssocID="{1F81FAD4-2BA6-4B7E-9240-DC70E38852C8}" presName="parTx" presStyleLbl="alignNode1" presStyleIdx="2" presStyleCnt="3">
        <dgm:presLayoutVars>
          <dgm:chMax val="0"/>
          <dgm:chPref val="0"/>
          <dgm:bulletEnabled val="1"/>
        </dgm:presLayoutVars>
      </dgm:prSet>
      <dgm:spPr/>
      <dgm:t>
        <a:bodyPr/>
        <a:lstStyle/>
        <a:p>
          <a:endParaRPr lang="en-US"/>
        </a:p>
      </dgm:t>
    </dgm:pt>
    <dgm:pt modelId="{D6B51A3F-C436-4CC7-A830-F558C3C3A385}" type="pres">
      <dgm:prSet presAssocID="{1F81FAD4-2BA6-4B7E-9240-DC70E38852C8}" presName="desTx" presStyleLbl="alignAccFollowNode1" presStyleIdx="2" presStyleCnt="3">
        <dgm:presLayoutVars>
          <dgm:bulletEnabled val="1"/>
        </dgm:presLayoutVars>
      </dgm:prSet>
      <dgm:spPr/>
      <dgm:t>
        <a:bodyPr/>
        <a:lstStyle/>
        <a:p>
          <a:endParaRPr lang="en-US"/>
        </a:p>
      </dgm:t>
    </dgm:pt>
  </dgm:ptLst>
  <dgm:cxnLst>
    <dgm:cxn modelId="{8DE5BEC4-D214-4075-8D2D-DD3E7752E8A3}" type="presOf" srcId="{056A7BD7-0344-452A-8C82-A842DC22AAAD}" destId="{E5DC8CBD-67B6-44E6-8EFA-2B74B8F0AD26}" srcOrd="0" destOrd="0" presId="urn:microsoft.com/office/officeart/2005/8/layout/hList1"/>
    <dgm:cxn modelId="{93A5C080-F086-457A-BF35-CB6CB838E569}" type="presOf" srcId="{311F409E-74DE-48EB-8042-6AE29A2D3325}" destId="{D6B51A3F-C436-4CC7-A830-F558C3C3A385}" srcOrd="0" destOrd="2" presId="urn:microsoft.com/office/officeart/2005/8/layout/hList1"/>
    <dgm:cxn modelId="{BFC65148-DDC8-42D0-B716-44D0E6C37B6C}" srcId="{D6A2FAD0-7231-4E93-95AD-9EADE5732AFF}" destId="{8088647C-9412-465B-A195-DA1D95F04B45}" srcOrd="1" destOrd="0" parTransId="{DC654F8B-C301-4F47-89A9-4F8D0A44E924}" sibTransId="{2949BEB7-3634-4FFF-A5AC-E23ABA2AC2B6}"/>
    <dgm:cxn modelId="{9CF250BF-D30C-488A-AE36-AA479120132E}" type="presOf" srcId="{1F81FAD4-2BA6-4B7E-9240-DC70E38852C8}" destId="{5ED2901F-F524-4271-A59C-B0A7D0E59D19}" srcOrd="0" destOrd="0" presId="urn:microsoft.com/office/officeart/2005/8/layout/hList1"/>
    <dgm:cxn modelId="{071712B0-E7D3-455B-A01C-0D4B1C3BE49F}" type="presOf" srcId="{AFE890DF-D40D-4E87-B306-8A4946071759}" destId="{8071B6D6-9D2E-4193-8695-45240AD9B740}" srcOrd="0" destOrd="0" presId="urn:microsoft.com/office/officeart/2005/8/layout/hList1"/>
    <dgm:cxn modelId="{21182EAB-9174-4F87-9FF0-B227134A8FEA}" type="presOf" srcId="{F23C641E-96AC-450D-808C-A59804A80E45}" destId="{DB61DC38-39E2-4B79-8DEB-CFB069C0195D}" srcOrd="0" destOrd="0" presId="urn:microsoft.com/office/officeart/2005/8/layout/hList1"/>
    <dgm:cxn modelId="{3FE6A8CB-341A-4DA5-B0D6-F4ACB86AB642}" srcId="{1F81FAD4-2BA6-4B7E-9240-DC70E38852C8}" destId="{3CCFE56D-F90F-4111-9A8F-6B94155A5405}" srcOrd="0" destOrd="0" parTransId="{F2FC3210-81EA-4562-80C0-A6FA5866559E}" sibTransId="{41B87B10-6B2D-4956-AAC0-884B43CFFCE4}"/>
    <dgm:cxn modelId="{47D0E598-0F2B-410E-A9F8-A3FA9A94A764}" srcId="{1F81FAD4-2BA6-4B7E-9240-DC70E38852C8}" destId="{3739E16D-8B51-404F-9314-E886CA64C7E3}" srcOrd="1" destOrd="0" parTransId="{BEED9CDC-7476-4E1D-A10C-A496528A9740}" sibTransId="{979CF3DA-426D-466F-9300-C4F2828516FC}"/>
    <dgm:cxn modelId="{B32BC393-CDDF-419D-A3EE-77B6CA0DD87C}" srcId="{8088647C-9412-465B-A195-DA1D95F04B45}" destId="{056A7BD7-0344-452A-8C82-A842DC22AAAD}" srcOrd="0" destOrd="0" parTransId="{CECEFF67-52C3-4977-87BE-CD1F7F5453EA}" sibTransId="{0F04BAC1-52D5-4342-85EC-740535E39456}"/>
    <dgm:cxn modelId="{D0945F79-4151-4E57-93CB-5AD86AE92644}" type="presOf" srcId="{8088647C-9412-465B-A195-DA1D95F04B45}" destId="{A61E8558-82A4-4836-8521-BA1859B76278}" srcOrd="0" destOrd="0" presId="urn:microsoft.com/office/officeart/2005/8/layout/hList1"/>
    <dgm:cxn modelId="{A1BD2B48-FDEB-419C-BC88-2D148DF2BDA5}" type="presOf" srcId="{3CCFE56D-F90F-4111-9A8F-6B94155A5405}" destId="{D6B51A3F-C436-4CC7-A830-F558C3C3A385}" srcOrd="0" destOrd="0" presId="urn:microsoft.com/office/officeart/2005/8/layout/hList1"/>
    <dgm:cxn modelId="{390B730D-FB62-4632-B4A3-7A4A07F87FB2}" srcId="{F23C641E-96AC-450D-808C-A59804A80E45}" destId="{AFE890DF-D40D-4E87-B306-8A4946071759}" srcOrd="0" destOrd="0" parTransId="{8385C134-D8B3-48E3-9B26-A46300323681}" sibTransId="{9F2527AA-0CD3-4F03-91F0-EF82C30402E8}"/>
    <dgm:cxn modelId="{F3D98D76-2379-4CD4-A820-EC48CF6D98C0}" type="presOf" srcId="{83863E90-62E8-4FF1-93EB-C948EECBFC15}" destId="{E5DC8CBD-67B6-44E6-8EFA-2B74B8F0AD26}" srcOrd="0" destOrd="1" presId="urn:microsoft.com/office/officeart/2005/8/layout/hList1"/>
    <dgm:cxn modelId="{2DE699D3-044A-4FAC-A041-C2D49E628CA5}" type="presOf" srcId="{3739E16D-8B51-404F-9314-E886CA64C7E3}" destId="{D6B51A3F-C436-4CC7-A830-F558C3C3A385}" srcOrd="0" destOrd="1" presId="urn:microsoft.com/office/officeart/2005/8/layout/hList1"/>
    <dgm:cxn modelId="{FC4920C6-3AF0-4576-945E-F0C1E6BB2F0C}" srcId="{D6A2FAD0-7231-4E93-95AD-9EADE5732AFF}" destId="{F23C641E-96AC-450D-808C-A59804A80E45}" srcOrd="0" destOrd="0" parTransId="{5C8D36A1-3DF5-40A8-B5FB-183D2490D042}" sibTransId="{074B3942-9245-42AA-B47A-C2D6BDA2DD7B}"/>
    <dgm:cxn modelId="{30D28B88-9B16-4921-B64C-C98F9EEDAE79}" srcId="{1F81FAD4-2BA6-4B7E-9240-DC70E38852C8}" destId="{311F409E-74DE-48EB-8042-6AE29A2D3325}" srcOrd="2" destOrd="0" parTransId="{563F3086-4BF7-4C16-BF04-5742480D1C7D}" sibTransId="{440F4DC1-D5D6-4868-9478-F2064096FDDC}"/>
    <dgm:cxn modelId="{E688D093-0772-4F1B-BB0C-5E72A8A6514E}" srcId="{D6A2FAD0-7231-4E93-95AD-9EADE5732AFF}" destId="{1F81FAD4-2BA6-4B7E-9240-DC70E38852C8}" srcOrd="2" destOrd="0" parTransId="{6DB76878-8641-46A5-A1D3-0A48800F5ED8}" sibTransId="{5B7E6775-6A7D-476B-BCFF-753BE18798ED}"/>
    <dgm:cxn modelId="{6260D82D-D0F8-4AF7-BB27-FFFF4737830C}" type="presOf" srcId="{D6A2FAD0-7231-4E93-95AD-9EADE5732AFF}" destId="{96DA6389-15FA-4F67-9715-FA8D0DFEDF4E}" srcOrd="0" destOrd="0" presId="urn:microsoft.com/office/officeart/2005/8/layout/hList1"/>
    <dgm:cxn modelId="{5AE0FF2B-A375-4C67-8BE9-C9FD96C48B30}" srcId="{8088647C-9412-465B-A195-DA1D95F04B45}" destId="{83863E90-62E8-4FF1-93EB-C948EECBFC15}" srcOrd="1" destOrd="0" parTransId="{2141ED6E-E390-4665-A749-1DA164471656}" sibTransId="{C3C3573C-D45C-4007-8813-572F8368228F}"/>
    <dgm:cxn modelId="{91AFB00F-756F-40F7-8605-18A053584B00}" type="presParOf" srcId="{96DA6389-15FA-4F67-9715-FA8D0DFEDF4E}" destId="{91796D08-3103-4B25-BCC0-7B0107100028}" srcOrd="0" destOrd="0" presId="urn:microsoft.com/office/officeart/2005/8/layout/hList1"/>
    <dgm:cxn modelId="{2E48B442-93E3-457C-B3B6-C08C4767E846}" type="presParOf" srcId="{91796D08-3103-4B25-BCC0-7B0107100028}" destId="{DB61DC38-39E2-4B79-8DEB-CFB069C0195D}" srcOrd="0" destOrd="0" presId="urn:microsoft.com/office/officeart/2005/8/layout/hList1"/>
    <dgm:cxn modelId="{54BB0FFC-6EA4-4AC4-BDDC-770DECE85844}" type="presParOf" srcId="{91796D08-3103-4B25-BCC0-7B0107100028}" destId="{8071B6D6-9D2E-4193-8695-45240AD9B740}" srcOrd="1" destOrd="0" presId="urn:microsoft.com/office/officeart/2005/8/layout/hList1"/>
    <dgm:cxn modelId="{501C84E2-8622-4A3D-AD39-43ED2745EC17}" type="presParOf" srcId="{96DA6389-15FA-4F67-9715-FA8D0DFEDF4E}" destId="{1944946E-9553-4838-B8B8-7836D77E5DEB}" srcOrd="1" destOrd="0" presId="urn:microsoft.com/office/officeart/2005/8/layout/hList1"/>
    <dgm:cxn modelId="{B899410A-0FB0-4C3C-A655-46B369AEB785}" type="presParOf" srcId="{96DA6389-15FA-4F67-9715-FA8D0DFEDF4E}" destId="{D0FDE0F5-CD84-4078-B7CB-3E837E440113}" srcOrd="2" destOrd="0" presId="urn:microsoft.com/office/officeart/2005/8/layout/hList1"/>
    <dgm:cxn modelId="{CFBBA5CF-FE56-4622-8FD4-0C1F63A7C86E}" type="presParOf" srcId="{D0FDE0F5-CD84-4078-B7CB-3E837E440113}" destId="{A61E8558-82A4-4836-8521-BA1859B76278}" srcOrd="0" destOrd="0" presId="urn:microsoft.com/office/officeart/2005/8/layout/hList1"/>
    <dgm:cxn modelId="{B53AC1E2-52AD-47CE-B656-03A206A65CE6}" type="presParOf" srcId="{D0FDE0F5-CD84-4078-B7CB-3E837E440113}" destId="{E5DC8CBD-67B6-44E6-8EFA-2B74B8F0AD26}" srcOrd="1" destOrd="0" presId="urn:microsoft.com/office/officeart/2005/8/layout/hList1"/>
    <dgm:cxn modelId="{EDE0DE6D-3CD2-4AED-A7B5-C2BD992A9800}" type="presParOf" srcId="{96DA6389-15FA-4F67-9715-FA8D0DFEDF4E}" destId="{BBA24742-C158-406D-9A30-E16224CB886A}" srcOrd="3" destOrd="0" presId="urn:microsoft.com/office/officeart/2005/8/layout/hList1"/>
    <dgm:cxn modelId="{D8098A07-190E-4E79-B2B7-0278E485CC4E}" type="presParOf" srcId="{96DA6389-15FA-4F67-9715-FA8D0DFEDF4E}" destId="{5B804B10-4189-4B77-A537-2DC83A96987A}" srcOrd="4" destOrd="0" presId="urn:microsoft.com/office/officeart/2005/8/layout/hList1"/>
    <dgm:cxn modelId="{06C8C4E3-9674-4EBF-A89F-962D081DAFEF}" type="presParOf" srcId="{5B804B10-4189-4B77-A537-2DC83A96987A}" destId="{5ED2901F-F524-4271-A59C-B0A7D0E59D19}" srcOrd="0" destOrd="0" presId="urn:microsoft.com/office/officeart/2005/8/layout/hList1"/>
    <dgm:cxn modelId="{12F4F66D-4480-4D1F-BA11-B0691808AD4E}" type="presParOf" srcId="{5B804B10-4189-4B77-A537-2DC83A96987A}" destId="{D6B51A3F-C436-4CC7-A830-F558C3C3A38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1DC38-39E2-4B79-8DEB-CFB069C0195D}">
      <dsp:nvSpPr>
        <dsp:cNvPr id="0" name=""/>
        <dsp:cNvSpPr/>
      </dsp:nvSpPr>
      <dsp:spPr>
        <a:xfrm>
          <a:off x="2510" y="480926"/>
          <a:ext cx="2447962" cy="979184"/>
        </a:xfrm>
        <a:prstGeom prst="rect">
          <a:avLst/>
        </a:prstGeom>
        <a:solidFill>
          <a:schemeClr val="tx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latin typeface="Arial" pitchFamily="34" charset="0"/>
              <a:cs typeface="Arial" pitchFamily="34" charset="0"/>
            </a:rPr>
            <a:t>Partners</a:t>
          </a:r>
          <a:br>
            <a:rPr lang="en-US" sz="2000" kern="1200" dirty="0" smtClean="0">
              <a:solidFill>
                <a:schemeClr val="bg2"/>
              </a:solidFill>
              <a:latin typeface="Arial" pitchFamily="34" charset="0"/>
              <a:cs typeface="Arial" pitchFamily="34" charset="0"/>
            </a:rPr>
          </a:br>
          <a:r>
            <a:rPr lang="en-US" sz="2000" kern="1200" dirty="0" smtClean="0">
              <a:solidFill>
                <a:schemeClr val="bg2"/>
              </a:solidFill>
              <a:latin typeface="Arial" pitchFamily="34" charset="0"/>
              <a:cs typeface="Arial" pitchFamily="34" charset="0"/>
            </a:rPr>
            <a:t>(n=47)</a:t>
          </a:r>
          <a:endParaRPr lang="en-US" sz="2000" kern="1200" dirty="0">
            <a:solidFill>
              <a:schemeClr val="bg2"/>
            </a:solidFill>
            <a:latin typeface="Arial" pitchFamily="34" charset="0"/>
            <a:cs typeface="Arial" pitchFamily="34" charset="0"/>
          </a:endParaRPr>
        </a:p>
      </dsp:txBody>
      <dsp:txXfrm>
        <a:off x="2510" y="480926"/>
        <a:ext cx="2447962" cy="979184"/>
      </dsp:txXfrm>
    </dsp:sp>
    <dsp:sp modelId="{8071B6D6-9D2E-4193-8695-45240AD9B740}">
      <dsp:nvSpPr>
        <dsp:cNvPr id="0" name=""/>
        <dsp:cNvSpPr/>
      </dsp:nvSpPr>
      <dsp:spPr>
        <a:xfrm>
          <a:off x="2510" y="1460111"/>
          <a:ext cx="2447962" cy="2854800"/>
        </a:xfrm>
        <a:prstGeom prst="rect">
          <a:avLst/>
        </a:prstGeom>
        <a:solidFill>
          <a:schemeClr val="tx2"/>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Funded to work on NHVREI</a:t>
          </a:r>
          <a:endParaRPr lang="en-US" sz="1800" kern="1200" dirty="0">
            <a:solidFill>
              <a:schemeClr val="bg2"/>
            </a:solidFill>
            <a:latin typeface="Arial" pitchFamily="34" charset="0"/>
            <a:cs typeface="Arial" pitchFamily="34" charset="0"/>
          </a:endParaRPr>
        </a:p>
      </dsp:txBody>
      <dsp:txXfrm>
        <a:off x="2510" y="1460111"/>
        <a:ext cx="2447962" cy="2854800"/>
      </dsp:txXfrm>
    </dsp:sp>
    <dsp:sp modelId="{A61E8558-82A4-4836-8521-BA1859B76278}">
      <dsp:nvSpPr>
        <dsp:cNvPr id="0" name=""/>
        <dsp:cNvSpPr/>
      </dsp:nvSpPr>
      <dsp:spPr>
        <a:xfrm>
          <a:off x="2793187" y="480926"/>
          <a:ext cx="2447962" cy="979184"/>
        </a:xfrm>
        <a:prstGeom prst="rect">
          <a:avLst/>
        </a:prstGeom>
        <a:solidFill>
          <a:schemeClr val="tx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latin typeface="Arial" pitchFamily="34" charset="0"/>
              <a:cs typeface="Arial" pitchFamily="34" charset="0"/>
            </a:rPr>
            <a:t>Collaborators</a:t>
          </a:r>
        </a:p>
        <a:p>
          <a:pPr lvl="0" algn="ctr" defTabSz="889000">
            <a:lnSpc>
              <a:spcPct val="90000"/>
            </a:lnSpc>
            <a:spcBef>
              <a:spcPct val="0"/>
            </a:spcBef>
            <a:spcAft>
              <a:spcPct val="35000"/>
            </a:spcAft>
          </a:pPr>
          <a:r>
            <a:rPr lang="en-US" sz="2000" kern="1200" dirty="0" smtClean="0">
              <a:solidFill>
                <a:schemeClr val="bg2"/>
              </a:solidFill>
              <a:latin typeface="Arial" pitchFamily="34" charset="0"/>
              <a:cs typeface="Arial" pitchFamily="34" charset="0"/>
            </a:rPr>
            <a:t>(n=258)</a:t>
          </a:r>
          <a:endParaRPr lang="en-US" sz="2000" kern="1200" dirty="0">
            <a:solidFill>
              <a:schemeClr val="bg2"/>
            </a:solidFill>
            <a:latin typeface="Arial" pitchFamily="34" charset="0"/>
            <a:cs typeface="Arial" pitchFamily="34" charset="0"/>
          </a:endParaRPr>
        </a:p>
      </dsp:txBody>
      <dsp:txXfrm>
        <a:off x="2793187" y="480926"/>
        <a:ext cx="2447962" cy="979184"/>
      </dsp:txXfrm>
    </dsp:sp>
    <dsp:sp modelId="{E5DC8CBD-67B6-44E6-8EFA-2B74B8F0AD26}">
      <dsp:nvSpPr>
        <dsp:cNvPr id="0" name=""/>
        <dsp:cNvSpPr/>
      </dsp:nvSpPr>
      <dsp:spPr>
        <a:xfrm>
          <a:off x="2793187" y="1460111"/>
          <a:ext cx="2447962" cy="2854800"/>
        </a:xfrm>
        <a:prstGeom prst="rect">
          <a:avLst/>
        </a:prstGeom>
        <a:solidFill>
          <a:schemeClr val="tx2">
            <a:lumMod val="40000"/>
            <a:lumOff val="6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Not funded</a:t>
          </a:r>
          <a:endParaRPr lang="en-US" sz="1800" kern="1200" dirty="0">
            <a:solidFill>
              <a:schemeClr val="bg2"/>
            </a:solidFill>
            <a:latin typeface="Arial" pitchFamily="34" charset="0"/>
            <a:cs typeface="Arial" pitchFamily="34" charset="0"/>
          </a:endParaRPr>
        </a:p>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Contact with NHVREI staff or Partners</a:t>
          </a:r>
          <a:endParaRPr lang="en-US" sz="1800" kern="1200" dirty="0">
            <a:solidFill>
              <a:schemeClr val="bg2"/>
            </a:solidFill>
            <a:latin typeface="Arial" pitchFamily="34" charset="0"/>
            <a:cs typeface="Arial" pitchFamily="34" charset="0"/>
          </a:endParaRPr>
        </a:p>
      </dsp:txBody>
      <dsp:txXfrm>
        <a:off x="2793187" y="1460111"/>
        <a:ext cx="2447962" cy="2854800"/>
      </dsp:txXfrm>
    </dsp:sp>
    <dsp:sp modelId="{5ED2901F-F524-4271-A59C-B0A7D0E59D19}">
      <dsp:nvSpPr>
        <dsp:cNvPr id="0" name=""/>
        <dsp:cNvSpPr/>
      </dsp:nvSpPr>
      <dsp:spPr>
        <a:xfrm>
          <a:off x="5583864" y="480926"/>
          <a:ext cx="2447962" cy="979184"/>
        </a:xfrm>
        <a:prstGeom prst="rect">
          <a:avLst/>
        </a:prstGeom>
        <a:solidFill>
          <a:srgbClr val="C6D9F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latin typeface="Arial" pitchFamily="34" charset="0"/>
              <a:cs typeface="Arial" pitchFamily="34" charset="0"/>
            </a:rPr>
            <a:t>Matches</a:t>
          </a:r>
          <a:br>
            <a:rPr lang="en-US" sz="2000" kern="1200" dirty="0" smtClean="0">
              <a:solidFill>
                <a:schemeClr val="bg2"/>
              </a:solidFill>
              <a:latin typeface="Arial" pitchFamily="34" charset="0"/>
              <a:cs typeface="Arial" pitchFamily="34" charset="0"/>
            </a:rPr>
          </a:br>
          <a:r>
            <a:rPr lang="en-US" sz="2000" kern="1200" dirty="0" smtClean="0">
              <a:solidFill>
                <a:schemeClr val="bg2"/>
              </a:solidFill>
              <a:latin typeface="Arial" pitchFamily="34" charset="0"/>
              <a:cs typeface="Arial" pitchFamily="34" charset="0"/>
            </a:rPr>
            <a:t>(n=241)</a:t>
          </a:r>
          <a:endParaRPr lang="en-US" sz="2000" kern="1200" dirty="0">
            <a:solidFill>
              <a:schemeClr val="bg2"/>
            </a:solidFill>
            <a:latin typeface="Arial" pitchFamily="34" charset="0"/>
            <a:cs typeface="Arial" pitchFamily="34" charset="0"/>
          </a:endParaRPr>
        </a:p>
      </dsp:txBody>
      <dsp:txXfrm>
        <a:off x="5583864" y="480926"/>
        <a:ext cx="2447962" cy="979184"/>
      </dsp:txXfrm>
    </dsp:sp>
    <dsp:sp modelId="{D6B51A3F-C436-4CC7-A830-F558C3C3A385}">
      <dsp:nvSpPr>
        <dsp:cNvPr id="0" name=""/>
        <dsp:cNvSpPr/>
      </dsp:nvSpPr>
      <dsp:spPr>
        <a:xfrm>
          <a:off x="5583864" y="1460111"/>
          <a:ext cx="2447962" cy="2854800"/>
        </a:xfrm>
        <a:prstGeom prst="rect">
          <a:avLst/>
        </a:prstGeom>
        <a:solidFill>
          <a:srgbClr val="C6D9F1"/>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City without partner</a:t>
          </a:r>
          <a:endParaRPr lang="en-US" sz="1800" kern="1200" dirty="0">
            <a:solidFill>
              <a:schemeClr val="bg2"/>
            </a:solidFill>
            <a:latin typeface="Arial" pitchFamily="34" charset="0"/>
            <a:cs typeface="Arial" pitchFamily="34" charset="0"/>
          </a:endParaRPr>
        </a:p>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Similar organization</a:t>
          </a:r>
          <a:endParaRPr lang="en-US" sz="1800" kern="1200" dirty="0">
            <a:solidFill>
              <a:schemeClr val="bg2"/>
            </a:solidFill>
            <a:latin typeface="Arial" pitchFamily="34" charset="0"/>
            <a:cs typeface="Arial" pitchFamily="34" charset="0"/>
          </a:endParaRPr>
        </a:p>
        <a:p>
          <a:pPr marL="171450" lvl="1" indent="-171450" algn="l" defTabSz="800100">
            <a:lnSpc>
              <a:spcPct val="90000"/>
            </a:lnSpc>
            <a:spcBef>
              <a:spcPct val="0"/>
            </a:spcBef>
            <a:spcAft>
              <a:spcPts val="1800"/>
            </a:spcAft>
            <a:buChar char="••"/>
          </a:pPr>
          <a:r>
            <a:rPr lang="en-US" sz="1800" kern="1200" dirty="0" smtClean="0">
              <a:solidFill>
                <a:schemeClr val="bg2"/>
              </a:solidFill>
              <a:latin typeface="Arial" pitchFamily="34" charset="0"/>
              <a:cs typeface="Arial" pitchFamily="34" charset="0"/>
            </a:rPr>
            <a:t>Similar organizational position</a:t>
          </a:r>
          <a:endParaRPr lang="en-US" sz="1800" kern="1200" dirty="0">
            <a:solidFill>
              <a:schemeClr val="bg2"/>
            </a:solidFill>
            <a:latin typeface="Arial" pitchFamily="34" charset="0"/>
            <a:cs typeface="Arial" pitchFamily="34" charset="0"/>
          </a:endParaRPr>
        </a:p>
      </dsp:txBody>
      <dsp:txXfrm>
        <a:off x="5583864" y="1460111"/>
        <a:ext cx="2447962"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a:defRPr sz="1200"/>
            </a:lvl1pPr>
          </a:lstStyle>
          <a:p>
            <a:pPr>
              <a:defRPr/>
            </a:pPr>
            <a:endParaRPr lang="en-US"/>
          </a:p>
        </p:txBody>
      </p:sp>
      <p:sp>
        <p:nvSpPr>
          <p:cNvPr id="71683"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vl1pPr>
          </a:lstStyle>
          <a:p>
            <a:pPr>
              <a:defRPr/>
            </a:pPr>
            <a:fld id="{82B8D24D-E093-4A6F-8C41-CEF6C7F96564}" type="datetimeFigureOut">
              <a:rPr lang="en-US"/>
              <a:pPr>
                <a:defRPr/>
              </a:pPr>
              <a:t>10/25/2011</a:t>
            </a:fld>
            <a:endParaRPr lang="en-US"/>
          </a:p>
        </p:txBody>
      </p:sp>
      <p:sp>
        <p:nvSpPr>
          <p:cNvPr id="71684"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a:defRPr sz="1200"/>
            </a:lvl1pPr>
          </a:lstStyle>
          <a:p>
            <a:pPr>
              <a:defRPr/>
            </a:pPr>
            <a:endParaRPr lang="en-US"/>
          </a:p>
        </p:txBody>
      </p:sp>
      <p:sp>
        <p:nvSpPr>
          <p:cNvPr id="71685"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vl1pPr>
          </a:lstStyle>
          <a:p>
            <a:pPr>
              <a:defRPr/>
            </a:pPr>
            <a:fld id="{65ACB1AB-13EA-4710-825B-E3A545A4480B}" type="slidenum">
              <a:rPr lang="en-US"/>
              <a:pPr>
                <a:defRPr/>
              </a:pPr>
              <a:t>‹#›</a:t>
            </a:fld>
            <a:endParaRPr lang="en-US"/>
          </a:p>
        </p:txBody>
      </p:sp>
    </p:spTree>
    <p:extLst>
      <p:ext uri="{BB962C8B-B14F-4D97-AF65-F5344CB8AC3E}">
        <p14:creationId xmlns:p14="http://schemas.microsoft.com/office/powerpoint/2010/main" val="330562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defTabSz="923925">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897313" y="0"/>
            <a:ext cx="2982912"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algn="r" defTabSz="923925">
              <a:defRPr sz="1200">
                <a:latin typeface="Calibri" pitchFamily="34" charset="0"/>
              </a:defRPr>
            </a:lvl1pPr>
          </a:lstStyle>
          <a:p>
            <a:pPr>
              <a:defRPr/>
            </a:pPr>
            <a:fld id="{172A03D8-F25C-4909-8B11-D9FA293A39EC}" type="datetimeFigureOut">
              <a:rPr lang="en-US"/>
              <a:pPr>
                <a:defRPr/>
              </a:pPr>
              <a:t>10/25/2011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688975" y="4416425"/>
            <a:ext cx="5505450" cy="4183063"/>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2982913" cy="465138"/>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defTabSz="923925">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897313" y="8829675"/>
            <a:ext cx="2982912" cy="465138"/>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algn="r" defTabSz="923925">
              <a:defRPr sz="1200">
                <a:latin typeface="Calibri" pitchFamily="34" charset="0"/>
              </a:defRPr>
            </a:lvl1pPr>
          </a:lstStyle>
          <a:p>
            <a:pPr>
              <a:defRPr/>
            </a:pPr>
            <a:fld id="{8FAD6DAB-70D1-4D2B-B33D-8C925DBC8B1F}" type="slidenum">
              <a:rPr lang="en-US"/>
              <a:pPr>
                <a:defRPr/>
              </a:pPr>
              <a:t>‹#›</a:t>
            </a:fld>
            <a:endParaRPr lang="en-US"/>
          </a:p>
        </p:txBody>
      </p:sp>
    </p:spTree>
    <p:extLst>
      <p:ext uri="{BB962C8B-B14F-4D97-AF65-F5344CB8AC3E}">
        <p14:creationId xmlns:p14="http://schemas.microsoft.com/office/powerpoint/2010/main" val="1512859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p:cNvSpPr>
          <p:nvPr>
            <p:ph type="sldImg"/>
          </p:nvPr>
        </p:nvSpPr>
        <p:spPr bwMode="auto">
          <a:noFill/>
          <a:ln>
            <a:solidFill>
              <a:srgbClr val="000000"/>
            </a:solidFill>
            <a:miter lim="800000"/>
            <a:headEnd/>
            <a:tailEnd/>
          </a:ln>
        </p:spPr>
      </p:sp>
      <p:sp>
        <p:nvSpPr>
          <p:cNvPr id="10242" name="Notes Placeholder 2"/>
          <p:cNvSpPr>
            <a:spLocks noGrp="1"/>
          </p:cNvSpPr>
          <p:nvPr>
            <p:ph type="body" idx="1"/>
          </p:nvPr>
        </p:nvSpPr>
        <p:spPr>
          <a:noFill/>
          <a:ln/>
        </p:spPr>
        <p:txBody>
          <a:bodyPr/>
          <a:lstStyle/>
          <a:p>
            <a:r>
              <a:rPr lang="en-US" smtClean="0"/>
              <a:t>We are external evaluators, contracted by NIAID to provide a different perspective on what is working in the Initiative, what could be improved. </a:t>
            </a:r>
          </a:p>
        </p:txBody>
      </p:sp>
      <p:sp>
        <p:nvSpPr>
          <p:cNvPr id="10243" name="Slide Number Placeholder 3"/>
          <p:cNvSpPr>
            <a:spLocks noGrp="1"/>
          </p:cNvSpPr>
          <p:nvPr>
            <p:ph type="sldNum" sz="quarter" idx="5"/>
          </p:nvPr>
        </p:nvSpPr>
        <p:spPr>
          <a:noFill/>
        </p:spPr>
        <p:txBody>
          <a:bodyPr/>
          <a:lstStyle/>
          <a:p>
            <a:fld id="{ED6FD582-698A-4CFF-BCAB-B293FE2E830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TextEdit="1"/>
          </p:cNvSpPr>
          <p:nvPr>
            <p:ph type="sldImg"/>
          </p:nvPr>
        </p:nvSpPr>
        <p:spPr bwMode="auto">
          <a:noFill/>
          <a:ln>
            <a:solidFill>
              <a:srgbClr val="000000"/>
            </a:solidFill>
            <a:miter lim="800000"/>
            <a:headEnd/>
            <a:tailEnd/>
          </a:ln>
        </p:spPr>
      </p:sp>
      <p:sp>
        <p:nvSpPr>
          <p:cNvPr id="12290" name="Rectangle 3"/>
          <p:cNvSpPr>
            <a:spLocks noGrp="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p:spPr>
      </p:sp>
      <p:sp>
        <p:nvSpPr>
          <p:cNvPr id="14338" name="Notes Placeholder 2"/>
          <p:cNvSpPr>
            <a:spLocks noGrp="1"/>
          </p:cNvSpPr>
          <p:nvPr>
            <p:ph type="body" idx="1"/>
          </p:nvPr>
        </p:nvSpPr>
        <p:spPr>
          <a:noFill/>
          <a:ln/>
        </p:spPr>
        <p:txBody>
          <a:bodyPr/>
          <a:lstStyle/>
          <a:p>
            <a:pPr eaLnBrk="1" hangingPunct="1">
              <a:spcBef>
                <a:spcPct val="0"/>
              </a:spcBef>
            </a:pPr>
            <a:r>
              <a:rPr lang="en-US" smtClean="0"/>
              <a:t>NHVREI was sponsored by NIAID</a:t>
            </a:r>
          </a:p>
          <a:p>
            <a:pPr eaLnBrk="1" hangingPunct="1">
              <a:spcBef>
                <a:spcPct val="0"/>
              </a:spcBef>
            </a:pPr>
            <a:endParaRPr lang="en-US" smtClean="0"/>
          </a:p>
        </p:txBody>
      </p:sp>
      <p:sp>
        <p:nvSpPr>
          <p:cNvPr id="14339" name="Slide Number Placeholder 3"/>
          <p:cNvSpPr>
            <a:spLocks noGrp="1"/>
          </p:cNvSpPr>
          <p:nvPr>
            <p:ph type="sldNum" sz="quarter" idx="5"/>
          </p:nvPr>
        </p:nvSpPr>
        <p:spPr>
          <a:noFill/>
        </p:spPr>
        <p:txBody>
          <a:bodyPr/>
          <a:lstStyle/>
          <a:p>
            <a:fld id="{6DA14D30-303D-420D-8A10-9B6B181C6763}"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6" name="Rectangle 3"/>
          <p:cNvSpPr>
            <a:spLocks noGrp="1" noChangeArrowheads="1"/>
          </p:cNvSpPr>
          <p:nvPr>
            <p:ph type="body" idx="1"/>
          </p:nvPr>
        </p:nvSpPr>
        <p:spPr>
          <a:noFill/>
          <a:ln/>
        </p:spPr>
        <p:txBody>
          <a:bodyPr/>
          <a:lstStyle/>
          <a:p>
            <a:r>
              <a:rPr lang="en-US" smtClean="0">
                <a:ea typeface="ＭＳ Ｐゴシック"/>
                <a:cs typeface="ＭＳ Ｐゴシック"/>
              </a:rPr>
              <a:t>NHVREI goals are to build knowledge and positive attitudes regarding HIV vaccine research, with a particular focus on AA, HL, and MSM. </a:t>
            </a:r>
          </a:p>
          <a:p>
            <a:endParaRPr lang="en-US" smtClean="0">
              <a:ea typeface="ＭＳ Ｐゴシック"/>
              <a:cs typeface="ＭＳ Ｐゴシック"/>
            </a:endParaRPr>
          </a:p>
          <a:p>
            <a:r>
              <a:rPr lang="en-US" smtClean="0">
                <a:ea typeface="ＭＳ Ｐゴシック"/>
                <a:cs typeface="ＭＳ Ｐゴシック"/>
              </a:rPr>
              <a:t>We’re using the term men who have sex with men to include gay men, bisexual men, and men who do not self-identify as either of these. </a:t>
            </a:r>
          </a:p>
          <a:p>
            <a:endParaRPr lang="en-US" smtClean="0">
              <a:ea typeface="ＭＳ Ｐゴシック"/>
              <a:cs typeface="ＭＳ Ｐゴシック"/>
            </a:endParaRPr>
          </a:p>
          <a:p>
            <a:r>
              <a:rPr lang="en-US" smtClean="0">
                <a:ea typeface="ＭＳ Ｐゴシック"/>
                <a:cs typeface="ＭＳ Ｐゴシック"/>
              </a:rPr>
              <a:t>The program was implemented by a company with a background in HIV prevention and relationships to members of communities highly impacted by HIV/AIDS. </a:t>
            </a:r>
          </a:p>
          <a:p>
            <a:endParaRPr lang="en-US" smtClean="0">
              <a:ea typeface="ＭＳ Ｐゴシック"/>
              <a:cs typeface="ＭＳ Ｐゴシック"/>
            </a:endParaRPr>
          </a:p>
          <a:p>
            <a:r>
              <a:rPr lang="en-US" smtClean="0">
                <a:ea typeface="ＭＳ Ｐゴシック"/>
                <a:cs typeface="ＭＳ Ｐゴシック"/>
              </a:rPr>
              <a:t>NOVA is an external evaluator of the project. </a:t>
            </a:r>
          </a:p>
          <a:p>
            <a:endParaRPr lang="en-US" smtClean="0">
              <a:ea typeface="ＭＳ Ｐゴシック"/>
              <a:cs typeface="ＭＳ Ｐゴシック"/>
            </a:endParaRPr>
          </a:p>
          <a:p>
            <a:endParaRPr lang="en-US" smtClean="0">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59658E13-34AB-469F-8A1B-1119250866A5}" type="slidenum">
              <a:rPr lang="en-US" smtClean="0">
                <a:latin typeface="Arial" charset="0"/>
                <a:ea typeface="ＭＳ Ｐゴシック"/>
                <a:cs typeface="ＭＳ Ｐゴシック"/>
              </a:rPr>
              <a:pPr/>
              <a:t>5</a:t>
            </a:fld>
            <a:endParaRPr lang="en-US" smtClean="0">
              <a:latin typeface="Arial" charset="0"/>
              <a:ea typeface="ＭＳ Ｐゴシック"/>
              <a:cs typeface="ＭＳ Ｐゴシック"/>
            </a:endParaRPr>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435" name="Rectangle 3"/>
          <p:cNvSpPr>
            <a:spLocks noGrp="1" noChangeArrowheads="1"/>
          </p:cNvSpPr>
          <p:nvPr>
            <p:ph type="body" idx="1"/>
          </p:nvPr>
        </p:nvSpPr>
        <p:spPr>
          <a:noFill/>
          <a:ln/>
        </p:spPr>
        <p:txBody>
          <a:bodyPr/>
          <a:lstStyle/>
          <a:p>
            <a:pPr eaLnBrk="1" hangingPunct="1"/>
            <a:r>
              <a:rPr lang="en-US" smtClean="0">
                <a:latin typeface="Arial" charset="0"/>
              </a:rPr>
              <a:t>Here is a simplified version of the logic model for NHVREI. </a:t>
            </a:r>
          </a:p>
          <a:p>
            <a:pPr eaLnBrk="1" hangingPunct="1"/>
            <a:r>
              <a:rPr lang="en-US" smtClean="0">
                <a:latin typeface="Arial" charset="0"/>
              </a:rPr>
              <a:t>Key Influencers are central to NHVREI activities, in their roles as funded National and Local Partners and members of Advisory Groups.</a:t>
            </a:r>
          </a:p>
          <a:p>
            <a:pPr eaLnBrk="1" hangingPunct="1"/>
            <a:r>
              <a:rPr lang="en-US" smtClean="0">
                <a:latin typeface="Arial" charset="0"/>
              </a:rPr>
              <a:t>Intermediate project objectives were the focus of the evaluation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D36DBD0C-5E1A-4D8E-A219-BB86665E0575}" type="slidenum">
              <a:rPr lang="en-US" smtClean="0">
                <a:latin typeface="Arial" charset="0"/>
                <a:ea typeface="ＭＳ Ｐゴシック"/>
                <a:cs typeface="ＭＳ Ｐゴシック"/>
              </a:rPr>
              <a:pPr/>
              <a:t>6</a:t>
            </a:fld>
            <a:endParaRPr lang="en-US" smtClean="0">
              <a:latin typeface="Arial" charset="0"/>
              <a:ea typeface="ＭＳ Ｐゴシック"/>
              <a:cs typeface="ＭＳ Ｐゴシック"/>
            </a:endParaRPr>
          </a:p>
        </p:txBody>
      </p:sp>
      <p:sp>
        <p:nvSpPr>
          <p:cNvPr id="20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3" name="Rectangle 3"/>
          <p:cNvSpPr>
            <a:spLocks noGrp="1" noChangeArrowheads="1"/>
          </p:cNvSpPr>
          <p:nvPr>
            <p:ph type="body" idx="1"/>
          </p:nvPr>
        </p:nvSpPr>
        <p:spPr>
          <a:noFill/>
          <a:ln/>
        </p:spPr>
        <p:txBody>
          <a:bodyPr/>
          <a:lstStyle/>
          <a:p>
            <a:pPr eaLnBrk="1" hangingPunct="1"/>
            <a:r>
              <a:rPr lang="en-US" smtClean="0">
                <a:latin typeface="Arial" charset="0"/>
              </a:rPr>
              <a:t>HIV vaccine research is being conducted in communities that have been disenfranchised in the past. Distrust is rampant based on historical facts (Tuskegee and Guatemala) and present experiences of discrimination. </a:t>
            </a:r>
          </a:p>
          <a:p>
            <a:pPr eaLnBrk="1" hangingPunct="1"/>
            <a:r>
              <a:rPr lang="en-US" smtClean="0">
                <a:latin typeface="Arial" charset="0"/>
              </a:rPr>
              <a:t>In addition, inaccurate information and myths abound.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a:noFill/>
          <a:ln/>
        </p:spPr>
        <p:txBody>
          <a:bodyPr/>
          <a:lstStyle/>
          <a:p>
            <a:r>
              <a:rPr lang="en-US" smtClean="0"/>
              <a:t>There are three parts to the evaluation. I will talk about parts of the evaluation that examined information from Key Influencers.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lIns="92446" tIns="46223" rIns="92446" bIns="46223" anchor="b"/>
          <a:lstStyle/>
          <a:p>
            <a:pPr algn="r" defTabSz="923925"/>
            <a:fld id="{4EB9504C-4C6C-4B25-8326-B888AA209E7B}" type="slidenum">
              <a:rPr lang="en-US" sz="1200"/>
              <a:pPr algn="r" defTabSz="923925"/>
              <a:t>8</a:t>
            </a:fld>
            <a:endParaRPr lang="en-US" sz="1200"/>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a:noFill/>
          <a:ln/>
        </p:spPr>
        <p:txBody>
          <a:bodyPr/>
          <a:lstStyle/>
          <a:p>
            <a:pPr eaLnBrk="1" hangingPunct="1"/>
            <a:r>
              <a:rPr lang="en-US" smtClean="0">
                <a:latin typeface="Arial" charset="0"/>
              </a:rPr>
              <a:t>We refined definition based on our observations of Partners in action during NHVREI. </a:t>
            </a:r>
          </a:p>
          <a:p>
            <a:pPr eaLnBrk="1" hangingPunct="1"/>
            <a:r>
              <a:rPr lang="en-US" smtClean="0">
                <a:latin typeface="Arial" charset="0"/>
              </a:rPr>
              <a:t>(Not passive conduits)</a:t>
            </a:r>
          </a:p>
          <a:p>
            <a:pPr eaLnBrk="1" hangingPunct="1"/>
            <a:endParaRPr lang="en-US" smtClean="0">
              <a:latin typeface="Arial" charset="0"/>
            </a:endParaRPr>
          </a:p>
          <a:p>
            <a:pPr eaLnBrk="1" hangingPunct="1"/>
            <a:r>
              <a:rPr lang="en-US" smtClean="0">
                <a:latin typeface="Arial" charset="0"/>
              </a:rPr>
              <a:t>Bidirectional nature of the relationship. </a:t>
            </a:r>
          </a:p>
          <a:p>
            <a:pPr eaLnBrk="1" hangingPunct="1"/>
            <a:r>
              <a:rPr lang="en-US" smtClean="0">
                <a:latin typeface="Arial" charset="0"/>
              </a:rPr>
              <a:t>We observed Partners informing NHVREI, particularly in development of materials and methods for communicating complex ideas.</a:t>
            </a:r>
          </a:p>
          <a:p>
            <a:pPr eaLnBrk="1" hangingPunct="1"/>
            <a:r>
              <a:rPr lang="en-US" smtClean="0">
                <a:latin typeface="Arial" charset="0"/>
              </a:rPr>
              <a:t> </a:t>
            </a:r>
          </a:p>
          <a:p>
            <a:pPr eaLnBrk="1" hangingPunct="1"/>
            <a:r>
              <a:rPr lang="en-US" smtClean="0">
                <a:latin typeface="Arial" charset="0"/>
              </a:rPr>
              <a:t> </a:t>
            </a:r>
          </a:p>
          <a:p>
            <a:pPr eaLnBrk="1" hangingPunct="1"/>
            <a:endParaRPr lang="en-US" smtClean="0">
              <a:latin typeface="Arial" charset="0"/>
            </a:endParaRPr>
          </a:p>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a:noFill/>
          <a:ln/>
        </p:spPr>
        <p:txBody>
          <a:bodyPr/>
          <a:lstStyle/>
          <a:p>
            <a:r>
              <a:rPr lang="en-US" i="1" smtClean="0"/>
              <a:t>Clinical trial results complex and hard to understand for persons without specific applicable background knowledge in virology, biology, clinical trails</a:t>
            </a:r>
          </a:p>
          <a:p>
            <a:r>
              <a:rPr lang="en-US" i="1" smtClean="0"/>
              <a:t>Encounter Racism, homophobia, health disparities, and immigration issues</a:t>
            </a:r>
          </a:p>
          <a:p>
            <a:endParaRPr lang="en-US" i="1" smtClean="0"/>
          </a:p>
          <a:p>
            <a:r>
              <a:rPr lang="en-US" smtClean="0"/>
              <a:t>Partners collaborate with a range of influential peers defined differently in different communities</a:t>
            </a:r>
          </a:p>
          <a:p>
            <a:endParaRPr lang="en-US" smtClean="0"/>
          </a:p>
        </p:txBody>
      </p:sp>
      <p:sp>
        <p:nvSpPr>
          <p:cNvPr id="24579" name="Slide Number Placeholder 3"/>
          <p:cNvSpPr>
            <a:spLocks noGrp="1"/>
          </p:cNvSpPr>
          <p:nvPr>
            <p:ph type="sldNum" sz="quarter" idx="5"/>
          </p:nvPr>
        </p:nvSpPr>
        <p:spPr>
          <a:noFill/>
        </p:spPr>
        <p:txBody>
          <a:bodyPr/>
          <a:lstStyle/>
          <a:p>
            <a:fld id="{B39BAD63-82FB-4E66-910B-6DE5CBBD94A9}"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a:noFill/>
          <a:ln/>
        </p:spPr>
        <p:txBody>
          <a:bodyPr/>
          <a:lstStyle/>
          <a:p>
            <a:r>
              <a:rPr lang="en-US" smtClean="0"/>
              <a:t>Six focus groups with ## Partners funded by NHVREI to assist in development and dissemination of vaccine research education</a:t>
            </a:r>
          </a:p>
          <a:p>
            <a:endParaRPr lang="en-US" smtClean="0"/>
          </a:p>
          <a:p>
            <a:r>
              <a:rPr lang="en-US" smtClean="0"/>
              <a:t>Dialogue rather than hard sell. </a:t>
            </a:r>
          </a:p>
          <a:p>
            <a:r>
              <a:rPr lang="en-US" smtClean="0"/>
              <a:t>Repeated contact with accurate message, be open to hearing disagreement.</a:t>
            </a:r>
          </a:p>
          <a:p>
            <a:endParaRPr lang="en-US" smtClean="0"/>
          </a:p>
          <a:p>
            <a:r>
              <a:rPr lang="en-US" smtClean="0"/>
              <a:t>Materials tailor made for community, but also need “one size fits all”. Materials used in different creative ways, dissemination of the right message critical</a:t>
            </a:r>
          </a:p>
          <a:p>
            <a:endParaRPr lang="en-US" smtClean="0"/>
          </a:p>
          <a:p>
            <a:r>
              <a:rPr lang="en-US" smtClean="0"/>
              <a:t>Local collaborations increase organizational capacity, a real attraction to organizations with tight funding. Collaborative relationships remain after funding leaves. </a:t>
            </a:r>
          </a:p>
          <a:p>
            <a:endParaRPr lang="en-US" smtClean="0"/>
          </a:p>
          <a:p>
            <a:r>
              <a:rPr lang="en-US" smtClean="0"/>
              <a:t>Increase in scientific knowledge among Key Influencers, including specific content, but more importantly the ability to analyze scientific information and communicate it to the community in accessible language.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lIns="92446" tIns="46223" rIns="92446" bIns="46223" anchor="b"/>
          <a:lstStyle/>
          <a:p>
            <a:pPr algn="r" defTabSz="923925"/>
            <a:fld id="{49791D5B-58E3-4E74-80F7-B98D94FE10D8}" type="slidenum">
              <a:rPr lang="en-US" sz="1200"/>
              <a:pPr algn="r" defTabSz="923925"/>
              <a:t>11</a:t>
            </a:fld>
            <a:endParaRPr lang="en-US" sz="1200"/>
          </a:p>
        </p:txBody>
      </p:sp>
      <p:sp>
        <p:nvSpPr>
          <p:cNvPr id="307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3" name="Rectangle 3"/>
          <p:cNvSpPr>
            <a:spLocks noGrp="1" noChangeArrowheads="1"/>
          </p:cNvSpPr>
          <p:nvPr>
            <p:ph type="body" idx="1"/>
          </p:nvPr>
        </p:nvSpPr>
        <p:spPr>
          <a:noFill/>
          <a:ln/>
        </p:spPr>
        <p:txBody>
          <a:bodyPr/>
          <a:lstStyle/>
          <a:p>
            <a:pPr eaLnBrk="1" hangingPunct="1"/>
            <a:r>
              <a:rPr lang="en-US" smtClean="0">
                <a:latin typeface="Arial" charset="0"/>
              </a:rPr>
              <a:t>Awareness is not enough. </a:t>
            </a:r>
          </a:p>
          <a:p>
            <a:pPr eaLnBrk="1" hangingPunct="1"/>
            <a:r>
              <a:rPr lang="en-US" smtClean="0">
                <a:latin typeface="Arial" charset="0"/>
              </a:rPr>
              <a:t>Social networks mediate attitudes and knowledge, and finally action.</a:t>
            </a:r>
          </a:p>
          <a:p>
            <a:pPr eaLnBrk="1" hangingPunct="1"/>
            <a:r>
              <a:rPr lang="en-US" smtClean="0">
                <a:latin typeface="Arial" charset="0"/>
              </a:rPr>
              <a:t>Relationships needed to allow accurate information to be considered</a:t>
            </a:r>
          </a:p>
          <a:p>
            <a:pPr eaLnBrk="1" hangingPunct="1"/>
            <a:r>
              <a:rPr lang="en-US" smtClean="0">
                <a:latin typeface="Arial" charset="0"/>
              </a:rPr>
              <a:t>Development of instrument.</a:t>
            </a:r>
          </a:p>
          <a:p>
            <a:pPr eaLnBrk="1" hangingPunct="1"/>
            <a:r>
              <a:rPr lang="en-US" smtClean="0">
                <a:latin typeface="Arial" charset="0"/>
              </a:rPr>
              <a:t>Need to understand the full continuum of attitudes and knowledge that lead to action in order to understand where intervention is necessary.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Placeholder 2"/>
          <p:cNvSpPr>
            <a:spLocks noGrp="1" noRot="1" noChangeAspect="1"/>
          </p:cNvSpPr>
          <p:nvPr>
            <p:ph type="sldImg"/>
          </p:nvPr>
        </p:nvSpPr>
        <p:spPr bwMode="auto">
          <a:noFill/>
          <a:ln>
            <a:solidFill>
              <a:srgbClr val="000000"/>
            </a:solidFill>
            <a:miter lim="800000"/>
            <a:headEnd/>
            <a:tailEnd/>
          </a:ln>
        </p:spPr>
      </p:sp>
      <p:sp>
        <p:nvSpPr>
          <p:cNvPr id="32770" name="Placeholder 3"/>
          <p:cNvSpPr>
            <a:spLocks noGrp="1"/>
          </p:cNvSpPr>
          <p:nvPr>
            <p:ph type="body" idx="1"/>
          </p:nvPr>
        </p:nvSpPr>
        <p:spPr>
          <a:noFill/>
          <a:ln/>
        </p:spPr>
        <p:txBody>
          <a:bodyPr/>
          <a:lstStyle/>
          <a:p>
            <a:pPr eaLnBrk="1" hangingPunct="1">
              <a:spcBef>
                <a:spcPct val="0"/>
              </a:spcBef>
            </a:pPr>
            <a:endParaRPr lang="en-US" sz="2400" smtClean="0">
              <a:latin typeface="Arial" charset="0"/>
              <a:ea typeface="ＭＳ Ｐゴシック"/>
              <a:cs typeface="ＭＳ Ｐゴシック"/>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Placeholder 2"/>
          <p:cNvSpPr>
            <a:spLocks noGrp="1" noRot="1" noChangeAspect="1"/>
          </p:cNvSpPr>
          <p:nvPr>
            <p:ph type="sldImg"/>
          </p:nvPr>
        </p:nvSpPr>
        <p:spPr bwMode="auto">
          <a:noFill/>
          <a:ln>
            <a:solidFill>
              <a:srgbClr val="000000"/>
            </a:solidFill>
            <a:miter lim="800000"/>
            <a:headEnd/>
            <a:tailEnd/>
          </a:ln>
        </p:spPr>
      </p:sp>
      <p:sp>
        <p:nvSpPr>
          <p:cNvPr id="34818" name="Placeholder 3"/>
          <p:cNvSpPr>
            <a:spLocks noGrp="1"/>
          </p:cNvSpPr>
          <p:nvPr>
            <p:ph type="body" idx="1"/>
          </p:nvPr>
        </p:nvSpPr>
        <p:spPr>
          <a:noFill/>
          <a:ln/>
        </p:spPr>
        <p:txBody>
          <a:bodyPr/>
          <a:lstStyle/>
          <a:p>
            <a:pPr eaLnBrk="1" hangingPunct="1">
              <a:spcBef>
                <a:spcPct val="0"/>
              </a:spcBef>
            </a:pPr>
            <a:r>
              <a:rPr lang="en-US" smtClean="0"/>
              <a:t>Collaborators did not include the NHVREI Local and National Partners, who received significant funding to conduct NHVREI-related activities.  Be sure to explain “HVTN site.”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a:noFill/>
          <a:ln/>
        </p:spPr>
        <p:txBody>
          <a:bodyPr/>
          <a:lstStyle/>
          <a:p>
            <a:r>
              <a:rPr lang="en-US" smtClean="0"/>
              <a:t>Most respondents are over 40</a:t>
            </a:r>
          </a:p>
          <a:p>
            <a:r>
              <a:rPr lang="en-US" smtClean="0"/>
              <a:t>Even male and female</a:t>
            </a:r>
          </a:p>
        </p:txBody>
      </p:sp>
      <p:sp>
        <p:nvSpPr>
          <p:cNvPr id="46083" name="Slide Number Placeholder 3"/>
          <p:cNvSpPr>
            <a:spLocks noGrp="1"/>
          </p:cNvSpPr>
          <p:nvPr>
            <p:ph type="sldNum" sz="quarter" idx="5"/>
          </p:nvPr>
        </p:nvSpPr>
        <p:spPr>
          <a:noFill/>
        </p:spPr>
        <p:txBody>
          <a:bodyPr/>
          <a:lstStyle/>
          <a:p>
            <a:fld id="{D390188E-C8EA-414A-87AD-B7344FA6FAC9}"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r>
              <a:rPr lang="en-US" smtClean="0"/>
              <a:t>61 percent have been to grad school. </a:t>
            </a:r>
          </a:p>
          <a:p>
            <a:r>
              <a:rPr lang="en-US" smtClean="0"/>
              <a:t>Half white, presumably most serving MSM communities</a:t>
            </a:r>
          </a:p>
          <a:p>
            <a:endParaRPr lang="en-US" smtClean="0"/>
          </a:p>
          <a:p>
            <a:r>
              <a:rPr lang="en-US" smtClean="0"/>
              <a:t>Asian and other 2%</a:t>
            </a:r>
          </a:p>
          <a:p>
            <a:r>
              <a:rPr lang="en-US" smtClean="0"/>
              <a:t>Black/African American Non-Hispanic 35%</a:t>
            </a:r>
          </a:p>
          <a:p>
            <a:r>
              <a:rPr lang="en-US" smtClean="0"/>
              <a:t>Hispanic Black/African-American Hispanic 2%</a:t>
            </a:r>
          </a:p>
          <a:p>
            <a:r>
              <a:rPr lang="en-US" smtClean="0"/>
              <a:t>White Hispanic 11%</a:t>
            </a:r>
          </a:p>
          <a:p>
            <a:r>
              <a:rPr lang="en-US" smtClean="0"/>
              <a:t>White Non-Hispanic 48%</a:t>
            </a:r>
          </a:p>
          <a:p>
            <a:r>
              <a:rPr lang="en-US" smtClean="0"/>
              <a:t>American Indian/Alaska Native and Other 3%</a:t>
            </a:r>
          </a:p>
        </p:txBody>
      </p:sp>
      <p:sp>
        <p:nvSpPr>
          <p:cNvPr id="48131" name="Slide Number Placeholder 3"/>
          <p:cNvSpPr>
            <a:spLocks noGrp="1"/>
          </p:cNvSpPr>
          <p:nvPr>
            <p:ph type="sldNum" sz="quarter" idx="5"/>
          </p:nvPr>
        </p:nvSpPr>
        <p:spPr>
          <a:noFill/>
        </p:spPr>
        <p:txBody>
          <a:bodyPr/>
          <a:lstStyle/>
          <a:p>
            <a:fld id="{85F19E72-1E66-4F95-A399-5A64627C50A4}"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a:noFill/>
          <a:ln/>
        </p:spPr>
        <p:txBody>
          <a:bodyPr/>
          <a:lstStyle/>
          <a:p>
            <a:r>
              <a:rPr lang="en-US" smtClean="0"/>
              <a:t>A bit more than one third of the sample work for organizations serving African Americans and men who have sex with men. About one quarter serve Hispanic Latinos</a:t>
            </a:r>
          </a:p>
        </p:txBody>
      </p:sp>
      <p:sp>
        <p:nvSpPr>
          <p:cNvPr id="50179" name="Slide Number Placeholder 3"/>
          <p:cNvSpPr>
            <a:spLocks noGrp="1"/>
          </p:cNvSpPr>
          <p:nvPr>
            <p:ph type="sldNum" sz="quarter" idx="5"/>
          </p:nvPr>
        </p:nvSpPr>
        <p:spPr>
          <a:noFill/>
        </p:spPr>
        <p:txBody>
          <a:bodyPr/>
          <a:lstStyle/>
          <a:p>
            <a:fld id="{53330A87-B1AE-4DA0-9D2E-FA422CEFD697}"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lIns="92446" tIns="46223" rIns="92446" bIns="46223" anchor="b"/>
          <a:lstStyle/>
          <a:p>
            <a:pPr algn="r" defTabSz="923925"/>
            <a:fld id="{20F4ACBD-D4B2-4392-B1E3-8AEEA56E53E9}" type="slidenum">
              <a:rPr lang="en-US" sz="1200"/>
              <a:pPr algn="r" defTabSz="923925"/>
              <a:t>17</a:t>
            </a:fld>
            <a:endParaRPr lang="en-US" sz="1200"/>
          </a:p>
        </p:txBody>
      </p:sp>
      <p:sp>
        <p:nvSpPr>
          <p:cNvPr id="5222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2227" name="Rectangle 3"/>
          <p:cNvSpPr>
            <a:spLocks noGrp="1" noChangeArrowheads="1"/>
          </p:cNvSpPr>
          <p:nvPr>
            <p:ph type="body" idx="1"/>
          </p:nvPr>
        </p:nvSpPr>
        <p:spPr>
          <a:noFill/>
          <a:ln>
            <a:solidFill>
              <a:srgbClr val="000000"/>
            </a:solidFill>
          </a:ln>
        </p:spPr>
        <p:txBody>
          <a:bodyPr/>
          <a:lstStyle/>
          <a:p>
            <a:pPr eaLnBrk="1" hangingPunct="1"/>
            <a:r>
              <a:rPr lang="en-US" smtClean="0">
                <a:latin typeface="Arial" charset="0"/>
              </a:rPr>
              <a:t>Three groups. Is there evidence for positive attitude and support moving from partners and NHVREI staff to collaborators? If so, collaborators should show signs of greater support for vaccine research then matches who have had no contact.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a:noFill/>
          <a:ln/>
        </p:spPr>
        <p:txBody>
          <a:bodyPr/>
          <a:lstStyle/>
          <a:p>
            <a:r>
              <a:rPr lang="en-US" smtClean="0"/>
              <a:t>Both groups aware. Awareness does not translate to action.</a:t>
            </a:r>
          </a:p>
          <a:p>
            <a:endParaRPr lang="en-US" smtClean="0"/>
          </a:p>
          <a:p>
            <a:r>
              <a:rPr lang="en-US" smtClean="0"/>
              <a:t>No differences between communities in attitudes or knowledge</a:t>
            </a:r>
          </a:p>
          <a:p>
            <a:endParaRPr lang="en-US" smtClean="0"/>
          </a:p>
          <a:p>
            <a:r>
              <a:rPr lang="en-US" smtClean="0"/>
              <a:t>Good consensus that HIV vaccine is relevant to the community, but after that, there are considerable differences between the groups. </a:t>
            </a:r>
          </a:p>
        </p:txBody>
      </p:sp>
      <p:sp>
        <p:nvSpPr>
          <p:cNvPr id="54275" name="Slide Number Placeholder 3"/>
          <p:cNvSpPr>
            <a:spLocks noGrp="1"/>
          </p:cNvSpPr>
          <p:nvPr>
            <p:ph type="sldNum" sz="quarter" idx="5"/>
          </p:nvPr>
        </p:nvSpPr>
        <p:spPr>
          <a:noFill/>
        </p:spPr>
        <p:txBody>
          <a:bodyPr/>
          <a:lstStyle/>
          <a:p>
            <a:fld id="{EDC78DCD-CD8B-40AE-9523-F147E361D823}"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a:noFill/>
          <a:ln/>
        </p:spPr>
        <p:txBody>
          <a:bodyPr/>
          <a:lstStyle/>
          <a:p>
            <a:r>
              <a:rPr lang="en-US" smtClean="0"/>
              <a:t>What factors are most important in building willingness to take supportive action? </a:t>
            </a:r>
          </a:p>
          <a:p>
            <a:r>
              <a:rPr lang="en-US" smtClean="0"/>
              <a:t>Forward stepwise regression to identify items. </a:t>
            </a:r>
          </a:p>
          <a:p>
            <a:r>
              <a:rPr lang="en-US" smtClean="0"/>
              <a:t>Five items that independently predicted willingness.</a:t>
            </a:r>
          </a:p>
          <a:p>
            <a:r>
              <a:rPr lang="en-US" smtClean="0"/>
              <a:t> Beta coefficients indicate strength of independent relationship.</a:t>
            </a:r>
          </a:p>
          <a:p>
            <a:endParaRPr lang="en-US" smtClean="0"/>
          </a:p>
          <a:p>
            <a:r>
              <a:rPr lang="en-US" smtClean="0"/>
              <a:t>CT volunteers highly correlated to concerns of risk and knowledge of clinical trials. </a:t>
            </a:r>
          </a:p>
          <a:p>
            <a:endParaRPr lang="en-US" smtClean="0"/>
          </a:p>
          <a:p>
            <a:endParaRPr lang="en-US" smtClean="0"/>
          </a:p>
          <a:p>
            <a:endParaRPr lang="en-US" smtClean="0"/>
          </a:p>
        </p:txBody>
      </p:sp>
      <p:sp>
        <p:nvSpPr>
          <p:cNvPr id="57347" name="Slide Number Placeholder 3"/>
          <p:cNvSpPr txBox="1">
            <a:spLocks noGrp="1"/>
          </p:cNvSpPr>
          <p:nvPr/>
        </p:nvSpPr>
        <p:spPr bwMode="auto">
          <a:xfrm>
            <a:off x="3897313" y="8829675"/>
            <a:ext cx="2982912" cy="465138"/>
          </a:xfrm>
          <a:prstGeom prst="rect">
            <a:avLst/>
          </a:prstGeom>
          <a:noFill/>
          <a:ln w="9525">
            <a:noFill/>
            <a:miter lim="800000"/>
            <a:headEnd/>
            <a:tailEnd/>
          </a:ln>
        </p:spPr>
        <p:txBody>
          <a:bodyPr lIns="92446" tIns="46223" rIns="92446" bIns="46223" anchor="b"/>
          <a:lstStyle/>
          <a:p>
            <a:pPr algn="r" defTabSz="923925"/>
            <a:fld id="{930CCD4F-D8B5-4306-8189-13FBFF6A67E0}" type="slidenum">
              <a:rPr lang="en-US" sz="1200">
                <a:latin typeface="Calibri" pitchFamily="34" charset="0"/>
              </a:rPr>
              <a:pPr algn="r" defTabSz="923925"/>
              <a:t>20</a:t>
            </a:fld>
            <a:endParaRPr lang="en-US"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bwMode="auto">
          <a:noFill/>
          <a:ln>
            <a:solidFill>
              <a:srgbClr val="000000"/>
            </a:solidFill>
            <a:miter lim="800000"/>
            <a:headEnd/>
            <a:tailEnd/>
          </a:ln>
        </p:spPr>
      </p:sp>
      <p:sp>
        <p:nvSpPr>
          <p:cNvPr id="70659" name="Rectangle 3"/>
          <p:cNvSpPr>
            <a:spLocks noGrp="1"/>
          </p:cNvSpPr>
          <p:nvPr>
            <p:ph type="body" idx="1"/>
          </p:nvPr>
        </p:nvSpPr>
        <p:spPr>
          <a:noFill/>
          <a:ln/>
        </p:spPr>
        <p:txBody>
          <a:bodyPr/>
          <a:lstStyle/>
          <a:p>
            <a:pPr>
              <a:lnSpc>
                <a:spcPct val="90000"/>
              </a:lnSpc>
            </a:pPr>
            <a:r>
              <a:rPr lang="en-US" altLang="zh-CN" smtClean="0"/>
              <a:t>We found no statistically significant differences in attitudes or beliefs between key influencers by the communities they served. </a:t>
            </a:r>
          </a:p>
          <a:p>
            <a:pPr>
              <a:lnSpc>
                <a:spcPct val="90000"/>
              </a:lnSpc>
            </a:pPr>
            <a:r>
              <a:rPr lang="en-US" altLang="zh-CN" smtClean="0"/>
              <a:t>We did find a few interactions, one of which is shown here. It appears that if the Key Influencers serves the AA community, belief in a conspiracy is unrelated to willingness to speak to a client about vaccine research. For everyone else, if you believe that there is a conspiracy, you are less willing to take action. </a:t>
            </a:r>
          </a:p>
          <a:p>
            <a:pPr>
              <a:lnSpc>
                <a:spcPct val="90000"/>
              </a:lnSpc>
            </a:pPr>
            <a:endParaRPr lang="en-US" altLang="zh-CN" smtClean="0"/>
          </a:p>
          <a:p>
            <a:pPr>
              <a:lnSpc>
                <a:spcPct val="90000"/>
              </a:lnSpc>
            </a:pPr>
            <a:r>
              <a:rPr lang="en-US" altLang="zh-CN" smtClean="0"/>
              <a:t>The SAS System             10:13 Friday, May 27, 2011 545</a:t>
            </a:r>
          </a:p>
          <a:p>
            <a:pPr>
              <a:lnSpc>
                <a:spcPct val="90000"/>
              </a:lnSpc>
            </a:pPr>
            <a:r>
              <a:rPr lang="en-US" altLang="zh-CN" smtClean="0"/>
              <a:t>                                         The REG Procedure</a:t>
            </a:r>
          </a:p>
          <a:p>
            <a:pPr>
              <a:lnSpc>
                <a:spcPct val="90000"/>
              </a:lnSpc>
            </a:pPr>
            <a:r>
              <a:rPr lang="en-US" altLang="zh-CN" smtClean="0"/>
              <a:t>                                           Model: MODEL1</a:t>
            </a:r>
          </a:p>
          <a:p>
            <a:pPr>
              <a:lnSpc>
                <a:spcPct val="90000"/>
              </a:lnSpc>
            </a:pPr>
            <a:r>
              <a:rPr lang="en-US" altLang="zh-CN" smtClean="0"/>
              <a:t>                Dependent Variable: WILLINT Willing: Initiate a conversation with cl</a:t>
            </a:r>
          </a:p>
          <a:p>
            <a:pPr>
              <a:lnSpc>
                <a:spcPct val="90000"/>
              </a:lnSpc>
            </a:pPr>
            <a:r>
              <a:rPr lang="en-US" altLang="zh-CN" smtClean="0"/>
              <a:t>                                     Forward Selection: Step 1</a:t>
            </a:r>
          </a:p>
          <a:p>
            <a:pPr>
              <a:lnSpc>
                <a:spcPct val="90000"/>
              </a:lnSpc>
            </a:pPr>
            <a:r>
              <a:rPr lang="en-US" altLang="zh-CN" smtClean="0"/>
              <a:t>                               Parameter     Standard</a:t>
            </a:r>
          </a:p>
          <a:p>
            <a:pPr>
              <a:lnSpc>
                <a:spcPct val="90000"/>
              </a:lnSpc>
            </a:pPr>
            <a:r>
              <a:rPr lang="en-US" altLang="zh-CN" smtClean="0"/>
              <a:t>                  Variable      Estimate        Error   Type II SS  F Value  Pr &gt; F</a:t>
            </a:r>
          </a:p>
          <a:p>
            <a:pPr>
              <a:lnSpc>
                <a:spcPct val="90000"/>
              </a:lnSpc>
            </a:pPr>
            <a:r>
              <a:rPr lang="en-US" altLang="zh-CN" smtClean="0"/>
              <a:t>                  Intercept      4.10399      0.16705    607.58290   603.53  &lt;.0001</a:t>
            </a:r>
          </a:p>
          <a:p>
            <a:pPr>
              <a:lnSpc>
                <a:spcPct val="90000"/>
              </a:lnSpc>
            </a:pPr>
            <a:r>
              <a:rPr lang="en-US" altLang="zh-CN" smtClean="0"/>
              <a:t>                * AAorg          0.16926      0.19319      0.77283     0.77  0.3813</a:t>
            </a:r>
          </a:p>
          <a:p>
            <a:pPr>
              <a:lnSpc>
                <a:spcPct val="90000"/>
              </a:lnSpc>
            </a:pPr>
            <a:r>
              <a:rPr lang="en-US" altLang="zh-CN" smtClean="0"/>
              <a:t>                * AGRDISB       -0.30033      0.08568     12.36926    12.29  0.0005</a:t>
            </a:r>
          </a:p>
          <a:p>
            <a:pPr>
              <a:lnSpc>
                <a:spcPct val="90000"/>
              </a:lnSpc>
            </a:pPr>
            <a:r>
              <a:rPr lang="en-US" altLang="zh-CN" smtClean="0"/>
              <a:t>                  aaoxadb        0.23006      0.09939      5.39416     5.36  0.0210</a:t>
            </a:r>
          </a:p>
          <a:p>
            <a:pPr>
              <a:lnSpc>
                <a:spcPct val="90000"/>
              </a:lnSpc>
            </a:pPr>
            <a:r>
              <a:rPr lang="en-US" altLang="zh-CN" smtClean="0"/>
              <a:t>                           * Forced into the model by the INCLUDE= option</a:t>
            </a: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a:noFill/>
          <a:ln/>
        </p:spPr>
        <p:txBody>
          <a:bodyPr/>
          <a:lstStyle/>
          <a:p>
            <a:r>
              <a:rPr lang="en-US" smtClean="0"/>
              <a:t>This slide in progress</a:t>
            </a:r>
          </a:p>
        </p:txBody>
      </p:sp>
      <p:sp>
        <p:nvSpPr>
          <p:cNvPr id="61443" name="Slide Number Placeholder 3"/>
          <p:cNvSpPr>
            <a:spLocks noGrp="1"/>
          </p:cNvSpPr>
          <p:nvPr>
            <p:ph type="sldNum" sz="quarter" idx="5"/>
          </p:nvPr>
        </p:nvSpPr>
        <p:spPr>
          <a:noFill/>
        </p:spPr>
        <p:txBody>
          <a:bodyPr/>
          <a:lstStyle/>
          <a:p>
            <a:fld id="{50AB5799-A99A-4942-976A-C31D5A74DD49}" type="slidenum">
              <a:rPr lang="en-US" smtClean="0"/>
              <a:pPr/>
              <a:t>22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1028"/>
          <p:cNvSpPr>
            <a:spLocks noChangeShapeType="1"/>
          </p:cNvSpPr>
          <p:nvPr/>
        </p:nvSpPr>
        <p:spPr bwMode="auto">
          <a:xfrm>
            <a:off x="457200" y="2667000"/>
            <a:ext cx="8312150" cy="0"/>
          </a:xfrm>
          <a:prstGeom prst="line">
            <a:avLst/>
          </a:prstGeom>
          <a:noFill/>
          <a:ln w="38100">
            <a:solidFill>
              <a:srgbClr val="FF0000"/>
            </a:solidFill>
            <a:round/>
            <a:headEnd/>
            <a:tailEnd/>
          </a:ln>
          <a:effectLst/>
        </p:spPr>
        <p:txBody>
          <a:bodyPr wrap="none" anchor="ctr"/>
          <a:lstStyle/>
          <a:p>
            <a:pPr>
              <a:defRPr/>
            </a:pPr>
            <a:endParaRPr lang="en-US"/>
          </a:p>
        </p:txBody>
      </p:sp>
      <p:sp>
        <p:nvSpPr>
          <p:cNvPr id="52226" name="Rectangle 1026"/>
          <p:cNvSpPr>
            <a:spLocks noGrp="1" noChangeArrowheads="1"/>
          </p:cNvSpPr>
          <p:nvPr>
            <p:ph type="ctrTitle"/>
          </p:nvPr>
        </p:nvSpPr>
        <p:spPr>
          <a:xfrm>
            <a:off x="685800" y="1447800"/>
            <a:ext cx="7772400" cy="1143000"/>
          </a:xfrm>
        </p:spPr>
        <p:txBody>
          <a:bodyPr/>
          <a:lstStyle>
            <a:lvl1pPr>
              <a:defRPr baseline="0">
                <a:latin typeface="Verdana" pitchFamily="34" charset="0"/>
                <a:cs typeface="Arial" pitchFamily="34" charset="0"/>
              </a:defRPr>
            </a:lvl1pPr>
          </a:lstStyle>
          <a:p>
            <a:r>
              <a:rPr lang="en-US" dirty="0" smtClean="0"/>
              <a:t>Click to edit Master title style</a:t>
            </a:r>
            <a:endParaRPr lang="en-US" dirty="0"/>
          </a:p>
        </p:txBody>
      </p:sp>
      <p:sp>
        <p:nvSpPr>
          <p:cNvPr id="52227" name="Rectangle 1027"/>
          <p:cNvSpPr>
            <a:spLocks noGrp="1" noChangeArrowheads="1"/>
          </p:cNvSpPr>
          <p:nvPr>
            <p:ph type="subTitle" idx="1"/>
          </p:nvPr>
        </p:nvSpPr>
        <p:spPr>
          <a:xfrm>
            <a:off x="1371600" y="3886200"/>
            <a:ext cx="6400800" cy="1752600"/>
          </a:xfrm>
        </p:spPr>
        <p:txBody>
          <a:bodyPr/>
          <a:lstStyle>
            <a:lvl1pPr marL="0" indent="0" algn="ctr">
              <a:spcBef>
                <a:spcPct val="0"/>
              </a:spcBef>
              <a:buFont typeface="Monotype Sorts" pitchFamily="2" charset="2"/>
              <a:buNone/>
              <a:defRPr sz="2800">
                <a:latin typeface="Arial" pitchFamily="34" charset="0"/>
                <a:cs typeface="Arial" pitchFamily="34" charset="0"/>
              </a:defRPr>
            </a:lvl1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baseline="0">
                <a:latin typeface="Verdan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1800"/>
              </a:spcBef>
              <a:spcAft>
                <a:spcPts val="600"/>
              </a:spcAft>
              <a:buSzPct val="100000"/>
              <a:buFont typeface="Symbol" pitchFamily="18" charset="2"/>
              <a:buChar char=""/>
              <a:defRPr baseline="0">
                <a:latin typeface="Arial" pitchFamily="34" charset="0"/>
                <a:cs typeface="Arial" pitchFamily="34" charset="0"/>
              </a:defRPr>
            </a:lvl1pPr>
            <a:lvl2pPr>
              <a:buFont typeface="Arial" pitchFamily="34" charset="0"/>
              <a:buChar char="–"/>
              <a:defRPr baseline="0">
                <a:latin typeface="Arial" pitchFamily="34" charset="0"/>
                <a:cs typeface="Arial" pitchFamily="34" charset="0"/>
              </a:defRPr>
            </a:lvl2pPr>
            <a:lvl3pPr>
              <a:buSzPct val="90000"/>
              <a:buFont typeface="Symbol" pitchFamily="18" charset="2"/>
              <a:buChar char=""/>
              <a:defRPr>
                <a:latin typeface="Arial" pitchFamily="34" charset="0"/>
                <a:cs typeface="Arial" pitchFamily="34" charset="0"/>
              </a:defRPr>
            </a:lvl3pPr>
            <a:lvl4pPr>
              <a:defRPr baseline="0">
                <a:latin typeface="Arial" pitchFamily="34" charset="0"/>
                <a:cs typeface="Arial" pitchFamily="34" charset="0"/>
              </a:defRPr>
            </a:lvl4pPr>
            <a:lvl5pPr>
              <a:defRPr baseline="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BC4BB371-A23D-4A5F-A262-9964CB3A827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623888" y="1524000"/>
            <a:ext cx="3940175" cy="4795838"/>
          </a:xfrm>
        </p:spPr>
        <p:txBody>
          <a:bodyPr/>
          <a:lstStyle>
            <a:lvl1pPr>
              <a:buClr>
                <a:srgbClr val="FF0000"/>
              </a:buCl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16463" y="1524000"/>
            <a:ext cx="3941762" cy="4795838"/>
          </a:xfrm>
        </p:spPr>
        <p:txBody>
          <a:bodyPr/>
          <a:lstStyle>
            <a:lvl1pPr>
              <a:buClr>
                <a:srgbClr val="FF0000"/>
              </a:buCl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10"/>
          </p:nvPr>
        </p:nvSpPr>
        <p:spPr/>
        <p:txBody>
          <a:bodyPr/>
          <a:lstStyle>
            <a:lvl1pPr>
              <a:defRPr/>
            </a:lvl1pPr>
          </a:lstStyle>
          <a:p>
            <a:pPr>
              <a:defRPr/>
            </a:pPr>
            <a:fld id="{BBB3F60E-3909-473D-9DDE-112930FFE9E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Verdana" pitchFamily="34" charset="0"/>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a:xfrm>
            <a:off x="6996113" y="6472238"/>
            <a:ext cx="2133600" cy="365125"/>
          </a:xfrm>
        </p:spPr>
        <p:txBody>
          <a:bodyPr/>
          <a:lstStyle>
            <a:lvl1pPr>
              <a:defRPr/>
            </a:lvl1pPr>
          </a:lstStyle>
          <a:p>
            <a:pPr>
              <a:defRPr/>
            </a:pPr>
            <a:fld id="{EBB035D2-A4C7-430D-9CF3-80BD79620B0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10"/>
          </p:nvPr>
        </p:nvSpPr>
        <p:spPr/>
        <p:txBody>
          <a:bodyPr/>
          <a:lstStyle>
            <a:lvl1pPr>
              <a:defRPr/>
            </a:lvl1pPr>
          </a:lstStyle>
          <a:p>
            <a:pPr>
              <a:defRPr/>
            </a:pPr>
            <a:fld id="{2345AD2C-6B3B-4DBE-92C6-BBB27BEFB95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9804"/>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415925" y="228600"/>
            <a:ext cx="8312150" cy="1096963"/>
          </a:xfrm>
          <a:prstGeom prst="rect">
            <a:avLst/>
          </a:prstGeom>
          <a:noFill/>
          <a:ln w="12700">
            <a:noFill/>
            <a:miter lim="800000"/>
            <a:headEnd/>
            <a:tailEnd/>
          </a:ln>
          <a:effectLst>
            <a:outerShdw dist="35921" dir="2700000" algn="ctr" rotWithShape="0">
              <a:schemeClr val="bg2"/>
            </a:outerShdw>
          </a:effec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51203" name="Rectangle 3"/>
          <p:cNvSpPr>
            <a:spLocks noGrp="1" noChangeArrowheads="1"/>
          </p:cNvSpPr>
          <p:nvPr>
            <p:ph type="body" idx="1"/>
          </p:nvPr>
        </p:nvSpPr>
        <p:spPr bwMode="auto">
          <a:xfrm>
            <a:off x="623888" y="1524000"/>
            <a:ext cx="8034337" cy="4795838"/>
          </a:xfrm>
          <a:prstGeom prst="rect">
            <a:avLst/>
          </a:prstGeom>
          <a:noFill/>
          <a:ln w="12700">
            <a:noFill/>
            <a:miter lim="800000"/>
            <a:headEnd/>
            <a:tailEnd/>
          </a:ln>
          <a:effectLst>
            <a:outerShdw dist="35921" dir="2700000" algn="ctr" rotWithShape="0">
              <a:schemeClr val="bg2"/>
            </a:outerShdw>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1204" name="Line 4"/>
          <p:cNvSpPr>
            <a:spLocks noChangeShapeType="1"/>
          </p:cNvSpPr>
          <p:nvPr/>
        </p:nvSpPr>
        <p:spPr bwMode="auto">
          <a:xfrm>
            <a:off x="415925" y="1371600"/>
            <a:ext cx="8312150" cy="0"/>
          </a:xfrm>
          <a:prstGeom prst="line">
            <a:avLst/>
          </a:prstGeom>
          <a:noFill/>
          <a:ln w="38100">
            <a:solidFill>
              <a:srgbClr val="FF0000"/>
            </a:solidFill>
            <a:round/>
            <a:headEnd/>
            <a:tailEnd/>
          </a:ln>
          <a:effectLst/>
        </p:spPr>
        <p:txBody>
          <a:bodyPr wrap="none" anchor="ctr"/>
          <a:lstStyle/>
          <a:p>
            <a:pPr>
              <a:defRPr/>
            </a:pPr>
            <a:endParaRPr lang="en-US"/>
          </a:p>
        </p:txBody>
      </p:sp>
      <p:sp>
        <p:nvSpPr>
          <p:cNvPr id="5" name="Slide Number Placeholder 4"/>
          <p:cNvSpPr>
            <a:spLocks noGrp="1"/>
          </p:cNvSpPr>
          <p:nvPr>
            <p:ph type="sldNum" sz="quarter" idx="4"/>
          </p:nvPr>
        </p:nvSpPr>
        <p:spPr>
          <a:xfrm>
            <a:off x="6996113" y="6492875"/>
            <a:ext cx="2133600" cy="365125"/>
          </a:xfrm>
          <a:prstGeom prst="rect">
            <a:avLst/>
          </a:prstGeom>
        </p:spPr>
        <p:txBody>
          <a:bodyPr vert="horz" lIns="91440" tIns="45720" rIns="91440" bIns="45720" rtlCol="0" anchor="ctr"/>
          <a:lstStyle>
            <a:lvl1pPr algn="r">
              <a:defRPr sz="1800">
                <a:solidFill>
                  <a:schemeClr val="tx1">
                    <a:tint val="75000"/>
                  </a:schemeClr>
                </a:solidFill>
                <a:latin typeface="Candara" pitchFamily="34" charset="0"/>
              </a:defRPr>
            </a:lvl1pPr>
          </a:lstStyle>
          <a:p>
            <a:pPr>
              <a:defRPr/>
            </a:pPr>
            <a:fld id="{B83B4D33-DC93-461E-8535-EF93C8210A2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625" r:id="rId1"/>
    <p:sldLayoutId id="2147484624" r:id="rId2"/>
    <p:sldLayoutId id="2147484623" r:id="rId3"/>
    <p:sldLayoutId id="2147484626" r:id="rId4"/>
    <p:sldLayoutId id="2147484622" r:id="rId5"/>
  </p:sldLayoutIdLst>
  <p:hf hdr="0" ftr="0" dt="0"/>
  <p:txStyles>
    <p:titleStyle>
      <a:lvl1pPr algn="l" rtl="0" eaLnBrk="0" fontAlgn="base" hangingPunct="0">
        <a:spcBef>
          <a:spcPct val="0"/>
        </a:spcBef>
        <a:spcAft>
          <a:spcPct val="0"/>
        </a:spcAft>
        <a:defRPr sz="4000">
          <a:solidFill>
            <a:schemeClr val="tx2"/>
          </a:solidFill>
          <a:effectLst>
            <a:outerShdw blurRad="38100" dist="38100" dir="2700000" algn="tl">
              <a:srgbClr val="000000"/>
            </a:outerShdw>
          </a:effectLst>
          <a:latin typeface="Verdana" pitchFamily="34" charset="0"/>
          <a:ea typeface="+mj-ea"/>
          <a:cs typeface="+mj-cs"/>
        </a:defRPr>
      </a:lvl1pPr>
      <a:lvl2pPr algn="l" rtl="0" eaLnBrk="0" fontAlgn="base" hangingPunct="0">
        <a:spcBef>
          <a:spcPct val="0"/>
        </a:spcBef>
        <a:spcAft>
          <a:spcPct val="0"/>
        </a:spcAft>
        <a:defRPr sz="4000">
          <a:solidFill>
            <a:schemeClr val="tx2"/>
          </a:solidFill>
          <a:effectLst>
            <a:outerShdw blurRad="38100" dist="38100" dir="2700000" algn="tl">
              <a:srgbClr val="000000"/>
            </a:outerShdw>
          </a:effectLst>
          <a:latin typeface="Verdana" pitchFamily="34" charset="0"/>
        </a:defRPr>
      </a:lvl2pPr>
      <a:lvl3pPr algn="l" rtl="0" eaLnBrk="0" fontAlgn="base" hangingPunct="0">
        <a:spcBef>
          <a:spcPct val="0"/>
        </a:spcBef>
        <a:spcAft>
          <a:spcPct val="0"/>
        </a:spcAft>
        <a:defRPr sz="4000">
          <a:solidFill>
            <a:schemeClr val="tx2"/>
          </a:solidFill>
          <a:effectLst>
            <a:outerShdw blurRad="38100" dist="38100" dir="2700000" algn="tl">
              <a:srgbClr val="000000"/>
            </a:outerShdw>
          </a:effectLst>
          <a:latin typeface="Verdana" pitchFamily="34" charset="0"/>
        </a:defRPr>
      </a:lvl3pPr>
      <a:lvl4pPr algn="l" rtl="0" eaLnBrk="0" fontAlgn="base" hangingPunct="0">
        <a:spcBef>
          <a:spcPct val="0"/>
        </a:spcBef>
        <a:spcAft>
          <a:spcPct val="0"/>
        </a:spcAft>
        <a:defRPr sz="4000">
          <a:solidFill>
            <a:schemeClr val="tx2"/>
          </a:solidFill>
          <a:effectLst>
            <a:outerShdw blurRad="38100" dist="38100" dir="2700000" algn="tl">
              <a:srgbClr val="000000"/>
            </a:outerShdw>
          </a:effectLst>
          <a:latin typeface="Verdana" pitchFamily="34" charset="0"/>
        </a:defRPr>
      </a:lvl4pPr>
      <a:lvl5pPr algn="l" rtl="0" eaLnBrk="0" fontAlgn="base" hangingPunct="0">
        <a:spcBef>
          <a:spcPct val="0"/>
        </a:spcBef>
        <a:spcAft>
          <a:spcPct val="0"/>
        </a:spcAft>
        <a:defRPr sz="4000">
          <a:solidFill>
            <a:schemeClr val="tx2"/>
          </a:solidFill>
          <a:effectLst>
            <a:outerShdw blurRad="38100" dist="38100" dir="2700000" algn="tl">
              <a:srgbClr val="000000"/>
            </a:outerShdw>
          </a:effectLst>
          <a:latin typeface="Verdana" pitchFamily="34" charset="0"/>
        </a:defRPr>
      </a:lvl5pPr>
      <a:lvl6pPr marL="457200" algn="l"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6pPr>
      <a:lvl7pPr marL="914400" algn="l"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7pPr>
      <a:lvl8pPr marL="1371600" algn="l"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8pPr>
      <a:lvl9pPr marL="1828800" algn="l"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30000"/>
        </a:spcBef>
        <a:spcAft>
          <a:spcPct val="0"/>
        </a:spcAft>
        <a:buClr>
          <a:srgbClr val="FF0000"/>
        </a:buClr>
        <a:buSzPct val="75000"/>
        <a:buFont typeface="Monotype Sorts"/>
        <a:buChar char="l"/>
        <a:defRPr sz="3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Clr>
          <a:schemeClr val="accent2"/>
        </a:buClr>
        <a:buSzPct val="65000"/>
        <a:buFont typeface="Monotype Sorts"/>
        <a:buChar char="l"/>
        <a:defRPr sz="24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latin typeface="Arial" pitchFamily="34" charset="0"/>
          <a:cs typeface="Arial" pitchFamily="34" charset="0"/>
        </a:defRPr>
      </a:lvl4pPr>
      <a:lvl5pPr marL="2057400" indent="-228600" algn="l" rtl="0" eaLnBrk="0" fontAlgn="base" hangingPunct="0">
        <a:spcBef>
          <a:spcPct val="20000"/>
        </a:spcBef>
        <a:spcAft>
          <a:spcPct val="0"/>
        </a:spcAft>
        <a:buClr>
          <a:schemeClr val="accent1"/>
        </a:buClr>
        <a:buSzPct val="100000"/>
        <a:buChar char="•"/>
        <a:defRPr sz="2000">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lr>
          <a:schemeClr val="accent1"/>
        </a:buClr>
        <a:buSzPct val="10000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10000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10000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png"/><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png"/><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7772400" cy="1143000"/>
          </a:xfrm>
        </p:spPr>
        <p:txBody>
          <a:bodyPr/>
          <a:lstStyle/>
          <a:p>
            <a:pPr eaLnBrk="1" hangingPunct="1">
              <a:defRPr/>
            </a:pPr>
            <a:r>
              <a:rPr lang="en-US" sz="2000" dirty="0" smtClean="0">
                <a:effectLst/>
              </a:rPr>
              <a:t>Finding opportunities for program refinement:</a:t>
            </a:r>
            <a:r>
              <a:rPr lang="en-US" sz="2000" dirty="0" smtClean="0"/>
              <a:t/>
            </a:r>
            <a:br>
              <a:rPr lang="en-US" sz="2000" dirty="0" smtClean="0"/>
            </a:br>
            <a:r>
              <a:rPr lang="en-US" sz="2800" dirty="0" smtClean="0">
                <a:effectLst/>
              </a:rPr>
              <a:t>An Evaluation of an Education Initiative Regarding HIV Vaccine Research Involving Key Influencers in Communities Impacted by HIV/AIDS</a:t>
            </a:r>
            <a:endParaRPr lang="en-US" sz="2800" dirty="0">
              <a:effectLst/>
            </a:endParaRPr>
          </a:p>
        </p:txBody>
      </p:sp>
      <p:sp>
        <p:nvSpPr>
          <p:cNvPr id="8" name="Subtitle 7"/>
          <p:cNvSpPr>
            <a:spLocks noGrp="1"/>
          </p:cNvSpPr>
          <p:nvPr>
            <p:ph type="subTitle" idx="1"/>
          </p:nvPr>
        </p:nvSpPr>
        <p:spPr>
          <a:xfrm>
            <a:off x="457200" y="3657600"/>
            <a:ext cx="8229600" cy="3108325"/>
          </a:xfrm>
        </p:spPr>
        <p:txBody>
          <a:bodyPr/>
          <a:lstStyle/>
          <a:p>
            <a:pPr algn="l" eaLnBrk="1" hangingPunct="1">
              <a:buFont typeface="Monotype Sorts"/>
              <a:buNone/>
              <a:defRPr/>
            </a:pPr>
            <a:r>
              <a:rPr lang="en-US" sz="2400" dirty="0" smtClean="0"/>
              <a:t>American Public Health Association </a:t>
            </a:r>
          </a:p>
          <a:p>
            <a:pPr algn="l" eaLnBrk="1" hangingPunct="1">
              <a:buFont typeface="Monotype Sorts"/>
              <a:buNone/>
              <a:defRPr/>
            </a:pPr>
            <a:r>
              <a:rPr lang="en-US" sz="2400" dirty="0" smtClean="0"/>
              <a:t>Annual Conference</a:t>
            </a:r>
          </a:p>
          <a:p>
            <a:pPr algn="l" eaLnBrk="1" hangingPunct="1">
              <a:buFont typeface="Monotype Sorts"/>
              <a:buNone/>
              <a:defRPr/>
            </a:pPr>
            <a:r>
              <a:rPr lang="en-US" sz="2400" dirty="0" smtClean="0"/>
              <a:t>October 31, 2011</a:t>
            </a:r>
          </a:p>
          <a:p>
            <a:pPr algn="l" eaLnBrk="1" hangingPunct="1">
              <a:buFont typeface="Monotype Sorts"/>
              <a:buNone/>
              <a:defRPr/>
            </a:pPr>
            <a:endParaRPr lang="en-US" sz="2400" dirty="0" smtClean="0"/>
          </a:p>
          <a:p>
            <a:pPr algn="l" eaLnBrk="1" hangingPunct="1">
              <a:defRPr/>
            </a:pPr>
            <a:r>
              <a:rPr lang="en-US" sz="2000" dirty="0" smtClean="0"/>
              <a:t>Caroline McLeod, PhD </a:t>
            </a:r>
          </a:p>
          <a:p>
            <a:pPr algn="l" eaLnBrk="1" hangingPunct="1">
              <a:defRPr/>
            </a:pPr>
            <a:r>
              <a:rPr lang="en-US" sz="2000" dirty="0" smtClean="0"/>
              <a:t>Dan Eckstein, MA</a:t>
            </a:r>
          </a:p>
          <a:p>
            <a:pPr algn="l" eaLnBrk="1" hangingPunct="1">
              <a:defRPr/>
            </a:pPr>
            <a:r>
              <a:rPr lang="en-US" sz="2000" dirty="0" err="1" smtClean="0"/>
              <a:t>Lisbeth</a:t>
            </a:r>
            <a:r>
              <a:rPr lang="en-US" sz="2000" dirty="0" smtClean="0"/>
              <a:t> </a:t>
            </a:r>
            <a:r>
              <a:rPr lang="en-US" sz="2000" dirty="0" err="1" smtClean="0"/>
              <a:t>Jarama</a:t>
            </a:r>
            <a:r>
              <a:rPr lang="en-US" sz="2000" dirty="0" smtClean="0"/>
              <a:t>, PhD </a:t>
            </a:r>
          </a:p>
          <a:p>
            <a:pPr algn="l" eaLnBrk="1" hangingPunct="1">
              <a:defRPr/>
            </a:pPr>
            <a:r>
              <a:rPr lang="en-US" sz="2000" dirty="0" smtClean="0"/>
              <a:t>Paul Young, MBA, MPH</a:t>
            </a:r>
          </a:p>
          <a:p>
            <a:pPr algn="l" eaLnBrk="1" hangingPunct="1">
              <a:defRPr/>
            </a:pPr>
            <a:r>
              <a:rPr lang="en-US" sz="2000" i="1" dirty="0" smtClean="0"/>
              <a:t>NOVA Research Company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ctrTitle"/>
          </p:nvPr>
        </p:nvSpPr>
        <p:spPr/>
        <p:txBody>
          <a:bodyPr/>
          <a:lstStyle/>
          <a:p>
            <a:pPr eaLnBrk="1" hangingPunct="1">
              <a:defRPr/>
            </a:pPr>
            <a:r>
              <a:rPr lang="en-US" dirty="0" smtClean="0">
                <a:solidFill>
                  <a:schemeClr val="tx1"/>
                </a:solidFill>
              </a:rPr>
              <a:t>Presenter Disclosures: </a:t>
            </a:r>
            <a:r>
              <a:rPr lang="en-US" dirty="0" smtClean="0"/>
              <a:t>Caroline McLeod</a:t>
            </a:r>
            <a:endParaRPr lang="en-US" dirty="0"/>
          </a:p>
        </p:txBody>
      </p:sp>
      <p:sp>
        <p:nvSpPr>
          <p:cNvPr id="6151" name="Rectangle 7"/>
          <p:cNvSpPr>
            <a:spLocks noGrp="1" noChangeArrowheads="1"/>
          </p:cNvSpPr>
          <p:nvPr>
            <p:ph type="subTitle" idx="1"/>
          </p:nvPr>
        </p:nvSpPr>
        <p:spPr>
          <a:xfrm>
            <a:off x="609600" y="2895600"/>
            <a:ext cx="8077200" cy="2438400"/>
          </a:xfrm>
        </p:spPr>
        <p:txBody>
          <a:bodyPr/>
          <a:lstStyle/>
          <a:p>
            <a:pPr algn="l" eaLnBrk="1" hangingPunct="1">
              <a:defRPr/>
            </a:pPr>
            <a:r>
              <a:rPr lang="en-US" dirty="0" smtClean="0"/>
              <a:t>The following personal financial relationships with commercial interests relevant to this presentation existed during the past 12 months:</a:t>
            </a:r>
            <a:br>
              <a:rPr lang="en-US" dirty="0" smtClean="0"/>
            </a:br>
            <a:r>
              <a:rPr lang="en-US" b="1" dirty="0" smtClean="0">
                <a:solidFill>
                  <a:schemeClr val="tx2"/>
                </a:solidFill>
              </a:rPr>
              <a:t>No relationships to disclose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p:txBody>
          <a:bodyPr/>
          <a:lstStyle/>
          <a:p>
            <a:pPr eaLnBrk="1" hangingPunct="1">
              <a:defRPr/>
            </a:pPr>
            <a:r>
              <a:rPr lang="en-US" dirty="0" smtClean="0"/>
              <a:t>Introduction</a:t>
            </a:r>
          </a:p>
        </p:txBody>
      </p:sp>
      <p:sp>
        <p:nvSpPr>
          <p:cNvPr id="15361" name="Content Placeholder 1"/>
          <p:cNvSpPr>
            <a:spLocks noGrp="1"/>
          </p:cNvSpPr>
          <p:nvPr>
            <p:ph idx="1"/>
          </p:nvPr>
        </p:nvSpPr>
        <p:spPr/>
        <p:txBody>
          <a:bodyPr/>
          <a:lstStyle/>
          <a:p>
            <a:pPr eaLnBrk="1" hangingPunct="1"/>
            <a:r>
              <a:rPr lang="en-US" smtClean="0">
                <a:latin typeface="Arial" charset="0"/>
                <a:cs typeface="Arial" charset="0"/>
              </a:rPr>
              <a:t>National Institute of Allergy and Infectious Disease (NIAID) HIV Vaccine Research Education Initiative (NHVREI)</a:t>
            </a:r>
          </a:p>
          <a:p>
            <a:pPr eaLnBrk="1" hangingPunct="1"/>
            <a:r>
              <a:rPr lang="en-US" smtClean="0">
                <a:latin typeface="Arial" charset="0"/>
                <a:cs typeface="Arial" charset="0"/>
              </a:rPr>
              <a:t>Key Influencers</a:t>
            </a:r>
          </a:p>
          <a:p>
            <a:pPr eaLnBrk="1" hangingPunct="1"/>
            <a:r>
              <a:rPr lang="en-US" smtClean="0">
                <a:latin typeface="Arial" charset="0"/>
                <a:cs typeface="Arial" charset="0"/>
              </a:rPr>
              <a:t>Lessons from the Evaluation</a:t>
            </a:r>
          </a:p>
        </p:txBody>
      </p:sp>
      <p:sp>
        <p:nvSpPr>
          <p:cNvPr id="4" name="Slide Number Placeholder 3"/>
          <p:cNvSpPr>
            <a:spLocks noGrp="1"/>
          </p:cNvSpPr>
          <p:nvPr>
            <p:ph type="sldNum" sz="quarter" idx="10"/>
          </p:nvPr>
        </p:nvSpPr>
        <p:spPr/>
        <p:txBody>
          <a:bodyPr/>
          <a:lstStyle/>
          <a:p>
            <a:pPr>
              <a:defRPr/>
            </a:pPr>
            <a:fld id="{3AA6615F-4923-4843-AC9F-80AD330BD2BE}" type="slidenum">
              <a:rPr lang="en-US">
                <a:latin typeface="Arial" pitchFamily="34" charset="0"/>
                <a:cs typeface="Arial" pitchFamily="34" charset="0"/>
              </a:rPr>
              <a:pPr>
                <a:defRPr/>
              </a:pPr>
              <a:t>3</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100" dirty="0" smtClean="0">
                <a:effectLst/>
              </a:rPr>
              <a:t>NIAID HIV Vaccine Research Education Initiative (NHVREI)</a:t>
            </a:r>
          </a:p>
        </p:txBody>
      </p:sp>
      <p:sp>
        <p:nvSpPr>
          <p:cNvPr id="5123" name="Content Placeholder 2"/>
          <p:cNvSpPr>
            <a:spLocks noGrp="1"/>
          </p:cNvSpPr>
          <p:nvPr>
            <p:ph idx="1"/>
          </p:nvPr>
        </p:nvSpPr>
        <p:spPr/>
        <p:txBody>
          <a:bodyPr/>
          <a:lstStyle/>
          <a:p>
            <a:pPr eaLnBrk="1" hangingPunct="1">
              <a:spcBef>
                <a:spcPts val="1200"/>
              </a:spcBef>
              <a:buFont typeface="Symbol" pitchFamily="18" charset="2"/>
              <a:buNone/>
              <a:defRPr/>
            </a:pPr>
            <a:r>
              <a:rPr lang="en-US" sz="2200" b="1" dirty="0" smtClean="0">
                <a:latin typeface="Arial" charset="0"/>
                <a:cs typeface="Arial" charset="0"/>
              </a:rPr>
              <a:t>Goals</a:t>
            </a:r>
          </a:p>
          <a:p>
            <a:pPr eaLnBrk="1" hangingPunct="1">
              <a:spcBef>
                <a:spcPts val="600"/>
              </a:spcBef>
              <a:defRPr/>
            </a:pPr>
            <a:r>
              <a:rPr lang="en-US" sz="2000" dirty="0" smtClean="0">
                <a:latin typeface="Arial" charset="0"/>
                <a:cs typeface="Arial" charset="0"/>
              </a:rPr>
              <a:t>Increase awareness of need for an HIV vaccine</a:t>
            </a:r>
          </a:p>
          <a:p>
            <a:pPr eaLnBrk="1" hangingPunct="1">
              <a:spcBef>
                <a:spcPts val="600"/>
              </a:spcBef>
              <a:defRPr/>
            </a:pPr>
            <a:r>
              <a:rPr lang="en-US" sz="2000" dirty="0" smtClean="0">
                <a:latin typeface="Arial" charset="0"/>
                <a:cs typeface="Arial" charset="0"/>
              </a:rPr>
              <a:t>Improve knowledge of and positive attitudes toward HIV vaccine research</a:t>
            </a:r>
          </a:p>
          <a:p>
            <a:pPr eaLnBrk="1" hangingPunct="1">
              <a:spcBef>
                <a:spcPts val="600"/>
              </a:spcBef>
              <a:defRPr/>
            </a:pPr>
            <a:r>
              <a:rPr lang="en-US" sz="2000" dirty="0" smtClean="0">
                <a:latin typeface="Arial" charset="0"/>
                <a:cs typeface="Arial" charset="0"/>
              </a:rPr>
              <a:t>Enhance partnership between community &amp; researchers</a:t>
            </a:r>
          </a:p>
          <a:p>
            <a:pPr eaLnBrk="1" hangingPunct="1">
              <a:spcBef>
                <a:spcPts val="600"/>
              </a:spcBef>
              <a:defRPr/>
            </a:pPr>
            <a:r>
              <a:rPr lang="en-US" sz="2000" dirty="0" smtClean="0">
                <a:latin typeface="Arial" charset="0"/>
                <a:cs typeface="Arial" charset="0"/>
              </a:rPr>
              <a:t>Create support for current and future HIV vaccine trials</a:t>
            </a:r>
          </a:p>
          <a:p>
            <a:pPr eaLnBrk="1" hangingPunct="1">
              <a:spcBef>
                <a:spcPts val="1200"/>
              </a:spcBef>
              <a:buFont typeface="Symbol" pitchFamily="18" charset="2"/>
              <a:buNone/>
              <a:defRPr/>
            </a:pPr>
            <a:r>
              <a:rPr lang="en-US" sz="2200" b="1" dirty="0" smtClean="0">
                <a:latin typeface="Arial" charset="0"/>
                <a:cs typeface="Arial" charset="0"/>
              </a:rPr>
              <a:t>Focus</a:t>
            </a:r>
          </a:p>
          <a:p>
            <a:pPr eaLnBrk="1" hangingPunct="1">
              <a:spcBef>
                <a:spcPts val="600"/>
              </a:spcBef>
              <a:defRPr/>
            </a:pPr>
            <a:r>
              <a:rPr lang="en-US" sz="2000" dirty="0" smtClean="0">
                <a:latin typeface="Arial" charset="0"/>
                <a:cs typeface="Arial" charset="0"/>
              </a:rPr>
              <a:t>Populations highly impacted by HIV/AIDS</a:t>
            </a:r>
          </a:p>
          <a:p>
            <a:pPr lvl="1" eaLnBrk="1" hangingPunct="1">
              <a:spcBef>
                <a:spcPts val="600"/>
              </a:spcBef>
              <a:spcAft>
                <a:spcPts val="600"/>
              </a:spcAft>
              <a:buFont typeface="Symbol" pitchFamily="18" charset="2"/>
              <a:buChar char=""/>
              <a:defRPr/>
            </a:pPr>
            <a:r>
              <a:rPr lang="en-US" sz="1800" dirty="0" smtClean="0">
                <a:latin typeface="Arial" charset="0"/>
                <a:cs typeface="Arial" charset="0"/>
              </a:rPr>
              <a:t>African American </a:t>
            </a:r>
          </a:p>
          <a:p>
            <a:pPr lvl="1" eaLnBrk="1" hangingPunct="1">
              <a:spcBef>
                <a:spcPts val="600"/>
              </a:spcBef>
              <a:spcAft>
                <a:spcPts val="600"/>
              </a:spcAft>
              <a:buFont typeface="Symbol" pitchFamily="18" charset="2"/>
              <a:buChar char=""/>
              <a:defRPr/>
            </a:pPr>
            <a:r>
              <a:rPr lang="en-US" sz="1800" dirty="0" smtClean="0">
                <a:latin typeface="Arial" charset="0"/>
                <a:cs typeface="Arial" charset="0"/>
              </a:rPr>
              <a:t>Hispanic/Latino </a:t>
            </a:r>
          </a:p>
          <a:p>
            <a:pPr lvl="1" eaLnBrk="1" hangingPunct="1">
              <a:spcBef>
                <a:spcPts val="600"/>
              </a:spcBef>
              <a:spcAft>
                <a:spcPts val="600"/>
              </a:spcAft>
              <a:buFont typeface="Symbol" pitchFamily="18" charset="2"/>
              <a:buChar char=""/>
              <a:defRPr/>
            </a:pPr>
            <a:r>
              <a:rPr lang="en-US" sz="1800" dirty="0" smtClean="0">
                <a:latin typeface="Arial" charset="0"/>
                <a:cs typeface="Arial" charset="0"/>
              </a:rPr>
              <a:t>Men who have Sex with Men (MSM) </a:t>
            </a:r>
          </a:p>
        </p:txBody>
      </p:sp>
      <p:sp>
        <p:nvSpPr>
          <p:cNvPr id="4" name="Slide Number Placeholder 3"/>
          <p:cNvSpPr>
            <a:spLocks noGrp="1"/>
          </p:cNvSpPr>
          <p:nvPr>
            <p:ph type="sldNum" sz="quarter" idx="10"/>
          </p:nvPr>
        </p:nvSpPr>
        <p:spPr/>
        <p:txBody>
          <a:bodyPr/>
          <a:lstStyle/>
          <a:p>
            <a:pPr>
              <a:defRPr/>
            </a:pPr>
            <a:fld id="{7F278B55-8A43-4D3B-85B0-59EC2EEC886C}" type="slidenum">
              <a:rPr lang="en-US">
                <a:latin typeface="Arial" pitchFamily="34" charset="0"/>
                <a:cs typeface="Arial" pitchFamily="34" charset="0"/>
              </a:rPr>
              <a:pPr>
                <a:defRPr/>
              </a:pPr>
              <a:t>4</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32"/>
          <p:cNvGrpSpPr>
            <a:grpSpLocks/>
          </p:cNvGrpSpPr>
          <p:nvPr/>
        </p:nvGrpSpPr>
        <p:grpSpPr bwMode="auto">
          <a:xfrm>
            <a:off x="941388" y="5529263"/>
            <a:ext cx="152400" cy="566737"/>
            <a:chOff x="5625" y="4023"/>
            <a:chExt cx="510" cy="573"/>
          </a:xfrm>
        </p:grpSpPr>
        <p:sp>
          <p:nvSpPr>
            <p:cNvPr id="17445" name="Line 33"/>
            <p:cNvSpPr>
              <a:spLocks noChangeShapeType="1"/>
            </p:cNvSpPr>
            <p:nvPr/>
          </p:nvSpPr>
          <p:spPr bwMode="auto">
            <a:xfrm flipV="1">
              <a:off x="6135" y="4236"/>
              <a:ext cx="0" cy="360"/>
            </a:xfrm>
            <a:prstGeom prst="line">
              <a:avLst/>
            </a:prstGeom>
            <a:noFill/>
            <a:ln w="19050">
              <a:solidFill>
                <a:schemeClr val="tx1"/>
              </a:solidFill>
              <a:round/>
              <a:headEnd/>
              <a:tailEnd type="triangle" w="med" len="med"/>
            </a:ln>
          </p:spPr>
          <p:txBody>
            <a:bodyPr anchor="ctr"/>
            <a:lstStyle/>
            <a:p>
              <a:endParaRPr lang="en-US"/>
            </a:p>
          </p:txBody>
        </p:sp>
        <p:sp>
          <p:nvSpPr>
            <p:cNvPr id="17446" name="Line 34"/>
            <p:cNvSpPr>
              <a:spLocks noChangeShapeType="1"/>
            </p:cNvSpPr>
            <p:nvPr/>
          </p:nvSpPr>
          <p:spPr bwMode="auto">
            <a:xfrm flipH="1">
              <a:off x="5625" y="4023"/>
              <a:ext cx="0" cy="390"/>
            </a:xfrm>
            <a:prstGeom prst="line">
              <a:avLst/>
            </a:prstGeom>
            <a:noFill/>
            <a:ln w="19050">
              <a:solidFill>
                <a:schemeClr val="tx1"/>
              </a:solidFill>
              <a:round/>
              <a:headEnd/>
              <a:tailEnd type="triangle" w="med" len="med"/>
            </a:ln>
          </p:spPr>
          <p:txBody>
            <a:bodyPr anchor="ctr"/>
            <a:lstStyle/>
            <a:p>
              <a:endParaRPr lang="en-US"/>
            </a:p>
          </p:txBody>
        </p:sp>
      </p:grpSp>
      <p:sp>
        <p:nvSpPr>
          <p:cNvPr id="17410" name="AutoShape 13"/>
          <p:cNvSpPr>
            <a:spLocks noChangeArrowheads="1"/>
          </p:cNvSpPr>
          <p:nvPr/>
        </p:nvSpPr>
        <p:spPr bwMode="auto">
          <a:xfrm>
            <a:off x="423863" y="1536700"/>
            <a:ext cx="1828800" cy="538163"/>
          </a:xfrm>
          <a:prstGeom prst="flowChartProcess">
            <a:avLst/>
          </a:prstGeom>
          <a:solidFill>
            <a:srgbClr val="C6D9F1"/>
          </a:solidFill>
          <a:ln w="9525">
            <a:solidFill>
              <a:schemeClr val="tx1"/>
            </a:solidFill>
            <a:miter lim="800000"/>
            <a:headEnd/>
            <a:tailEnd/>
          </a:ln>
        </p:spPr>
        <p:txBody>
          <a:bodyPr anchor="ctr"/>
          <a:lstStyle/>
          <a:p>
            <a:pPr algn="ctr" eaLnBrk="0" hangingPunct="0">
              <a:lnSpc>
                <a:spcPct val="90000"/>
              </a:lnSpc>
            </a:pPr>
            <a:r>
              <a:rPr lang="en-US" b="1">
                <a:solidFill>
                  <a:srgbClr val="000000"/>
                </a:solidFill>
                <a:ea typeface="ヒラギノ角ゴ Pro W3"/>
                <a:cs typeface="Arial" charset="0"/>
              </a:rPr>
              <a:t>Program Activities</a:t>
            </a:r>
            <a:endParaRPr lang="en-US" sz="1400">
              <a:solidFill>
                <a:srgbClr val="000000"/>
              </a:solidFill>
              <a:ea typeface="ヒラギノ角ゴ Pro W3"/>
              <a:cs typeface="Arial" charset="0"/>
            </a:endParaRPr>
          </a:p>
        </p:txBody>
      </p:sp>
      <p:sp>
        <p:nvSpPr>
          <p:cNvPr id="17411" name="AutoShape 14"/>
          <p:cNvSpPr>
            <a:spLocks noChangeArrowheads="1"/>
          </p:cNvSpPr>
          <p:nvPr/>
        </p:nvSpPr>
        <p:spPr bwMode="auto">
          <a:xfrm>
            <a:off x="2576513" y="1536700"/>
            <a:ext cx="1828800" cy="552450"/>
          </a:xfrm>
          <a:prstGeom prst="flowChartProcess">
            <a:avLst/>
          </a:prstGeom>
          <a:solidFill>
            <a:srgbClr val="C6D9F1"/>
          </a:solidFill>
          <a:ln w="9525">
            <a:solidFill>
              <a:schemeClr val="tx1"/>
            </a:solidFill>
            <a:miter lim="800000"/>
            <a:headEnd/>
            <a:tailEnd/>
          </a:ln>
        </p:spPr>
        <p:txBody>
          <a:bodyPr anchor="ctr"/>
          <a:lstStyle/>
          <a:p>
            <a:pPr algn="ctr" eaLnBrk="0" hangingPunct="0">
              <a:lnSpc>
                <a:spcPct val="90000"/>
              </a:lnSpc>
            </a:pPr>
            <a:r>
              <a:rPr lang="en-US" b="1">
                <a:solidFill>
                  <a:srgbClr val="000000"/>
                </a:solidFill>
                <a:ea typeface="ヒラギノ角ゴ Pro W3"/>
                <a:cs typeface="Arial" charset="0"/>
              </a:rPr>
              <a:t>Intermediate Objectives</a:t>
            </a:r>
            <a:endParaRPr lang="en-US" sz="1400">
              <a:solidFill>
                <a:srgbClr val="000000"/>
              </a:solidFill>
              <a:ea typeface="ヒラギノ角ゴ Pro W3"/>
              <a:cs typeface="Arial" charset="0"/>
            </a:endParaRPr>
          </a:p>
        </p:txBody>
      </p:sp>
      <p:sp>
        <p:nvSpPr>
          <p:cNvPr id="17412" name="AutoShape 15"/>
          <p:cNvSpPr>
            <a:spLocks noChangeArrowheads="1"/>
          </p:cNvSpPr>
          <p:nvPr/>
        </p:nvSpPr>
        <p:spPr bwMode="auto">
          <a:xfrm>
            <a:off x="4727575" y="1539875"/>
            <a:ext cx="1828800" cy="550863"/>
          </a:xfrm>
          <a:prstGeom prst="flowChartProcess">
            <a:avLst/>
          </a:prstGeom>
          <a:solidFill>
            <a:srgbClr val="C6D9F1"/>
          </a:solidFill>
          <a:ln w="9525">
            <a:solidFill>
              <a:schemeClr val="tx1"/>
            </a:solidFill>
            <a:miter lim="800000"/>
            <a:headEnd/>
            <a:tailEnd/>
          </a:ln>
        </p:spPr>
        <p:txBody>
          <a:bodyPr anchor="ctr"/>
          <a:lstStyle/>
          <a:p>
            <a:pPr algn="ctr" eaLnBrk="0" hangingPunct="0">
              <a:lnSpc>
                <a:spcPct val="90000"/>
              </a:lnSpc>
            </a:pPr>
            <a:r>
              <a:rPr lang="en-US" b="1">
                <a:solidFill>
                  <a:srgbClr val="000000"/>
                </a:solidFill>
                <a:ea typeface="ヒラギノ角ゴ Pro W3"/>
                <a:cs typeface="Arial" charset="0"/>
              </a:rPr>
              <a:t>Long-Term Objectives</a:t>
            </a:r>
            <a:endParaRPr lang="en-US" sz="1400">
              <a:solidFill>
                <a:srgbClr val="000000"/>
              </a:solidFill>
              <a:ea typeface="ヒラギノ角ゴ Pro W3"/>
              <a:cs typeface="Arial" charset="0"/>
            </a:endParaRPr>
          </a:p>
        </p:txBody>
      </p:sp>
      <p:sp>
        <p:nvSpPr>
          <p:cNvPr id="23557" name="Text Box 30"/>
          <p:cNvSpPr txBox="1">
            <a:spLocks noChangeArrowheads="1"/>
          </p:cNvSpPr>
          <p:nvPr/>
        </p:nvSpPr>
        <p:spPr bwMode="auto">
          <a:xfrm>
            <a:off x="425450" y="2382838"/>
            <a:ext cx="1463675" cy="550862"/>
          </a:xfrm>
          <a:prstGeom prst="rect">
            <a:avLst/>
          </a:prstGeom>
          <a:solidFill>
            <a:schemeClr val="tx1"/>
          </a:solidFill>
          <a:ln w="9525">
            <a:solidFill>
              <a:schemeClr val="tx1"/>
            </a:solidFill>
            <a:miter lim="800000"/>
            <a:headEnd/>
            <a:tailEnd/>
          </a:ln>
        </p:spPr>
        <p:txBody>
          <a:bodyPr anchor="ctr"/>
          <a:lstStyle/>
          <a:p>
            <a:pPr algn="ctr" eaLnBrk="0" hangingPunct="0">
              <a:defRPr/>
            </a:pPr>
            <a:r>
              <a:rPr lang="en-US" sz="1400" dirty="0">
                <a:solidFill>
                  <a:srgbClr val="000000"/>
                </a:solidFill>
                <a:latin typeface="Arial" pitchFamily="34" charset="0"/>
                <a:ea typeface="ヒラギノ角ゴ Pro W3"/>
                <a:cs typeface="Arial" pitchFamily="34" charset="0"/>
              </a:rPr>
              <a:t>National Partnerships</a:t>
            </a:r>
          </a:p>
        </p:txBody>
      </p:sp>
      <p:grpSp>
        <p:nvGrpSpPr>
          <p:cNvPr id="17414" name="Group 32"/>
          <p:cNvGrpSpPr>
            <a:grpSpLocks/>
          </p:cNvGrpSpPr>
          <p:nvPr/>
        </p:nvGrpSpPr>
        <p:grpSpPr bwMode="auto">
          <a:xfrm>
            <a:off x="1017588" y="2933700"/>
            <a:ext cx="152400" cy="533400"/>
            <a:chOff x="5625" y="4056"/>
            <a:chExt cx="510" cy="540"/>
          </a:xfrm>
        </p:grpSpPr>
        <p:sp>
          <p:nvSpPr>
            <p:cNvPr id="17443" name="Line 33"/>
            <p:cNvSpPr>
              <a:spLocks noChangeShapeType="1"/>
            </p:cNvSpPr>
            <p:nvPr/>
          </p:nvSpPr>
          <p:spPr bwMode="auto">
            <a:xfrm flipV="1">
              <a:off x="6135" y="4236"/>
              <a:ext cx="0" cy="360"/>
            </a:xfrm>
            <a:prstGeom prst="line">
              <a:avLst/>
            </a:prstGeom>
            <a:noFill/>
            <a:ln w="19050">
              <a:solidFill>
                <a:schemeClr val="tx1"/>
              </a:solidFill>
              <a:round/>
              <a:headEnd/>
              <a:tailEnd type="triangle" w="med" len="med"/>
            </a:ln>
          </p:spPr>
          <p:txBody>
            <a:bodyPr anchor="ctr"/>
            <a:lstStyle/>
            <a:p>
              <a:endParaRPr lang="en-US"/>
            </a:p>
          </p:txBody>
        </p:sp>
        <p:sp>
          <p:nvSpPr>
            <p:cNvPr id="17444" name="Line 34"/>
            <p:cNvSpPr>
              <a:spLocks noChangeShapeType="1"/>
            </p:cNvSpPr>
            <p:nvPr/>
          </p:nvSpPr>
          <p:spPr bwMode="auto">
            <a:xfrm flipH="1">
              <a:off x="5625" y="4056"/>
              <a:ext cx="0" cy="390"/>
            </a:xfrm>
            <a:prstGeom prst="line">
              <a:avLst/>
            </a:prstGeom>
            <a:noFill/>
            <a:ln w="19050">
              <a:solidFill>
                <a:schemeClr val="tx1"/>
              </a:solidFill>
              <a:round/>
              <a:headEnd/>
              <a:tailEnd type="triangle" w="med" len="med"/>
            </a:ln>
          </p:spPr>
          <p:txBody>
            <a:bodyPr anchor="ctr"/>
            <a:lstStyle/>
            <a:p>
              <a:endParaRPr lang="en-US"/>
            </a:p>
          </p:txBody>
        </p:sp>
      </p:grpSp>
      <p:sp>
        <p:nvSpPr>
          <p:cNvPr id="23560" name="Text Box 35"/>
          <p:cNvSpPr txBox="1">
            <a:spLocks noChangeArrowheads="1"/>
          </p:cNvSpPr>
          <p:nvPr/>
        </p:nvSpPr>
        <p:spPr bwMode="auto">
          <a:xfrm>
            <a:off x="420688" y="6019800"/>
            <a:ext cx="1463675" cy="549275"/>
          </a:xfrm>
          <a:prstGeom prst="rect">
            <a:avLst/>
          </a:prstGeom>
          <a:solidFill>
            <a:schemeClr val="tx1"/>
          </a:solidFill>
          <a:ln w="9525">
            <a:solidFill>
              <a:schemeClr val="tx1"/>
            </a:solidFill>
            <a:miter lim="800000"/>
            <a:headEnd/>
            <a:tailEnd/>
          </a:ln>
        </p:spPr>
        <p:txBody>
          <a:bodyPr anchor="ctr"/>
          <a:lstStyle/>
          <a:p>
            <a:pPr algn="ctr" eaLnBrk="0" hangingPunct="0">
              <a:defRPr/>
            </a:pPr>
            <a:r>
              <a:rPr lang="en-US" sz="1400" dirty="0">
                <a:solidFill>
                  <a:srgbClr val="000000"/>
                </a:solidFill>
                <a:latin typeface="Arial" pitchFamily="34" charset="0"/>
                <a:ea typeface="ヒラギノ角ゴ Pro W3"/>
                <a:cs typeface="Arial" pitchFamily="34" charset="0"/>
              </a:rPr>
              <a:t>Advisory Groups</a:t>
            </a:r>
            <a:endParaRPr lang="en-US" sz="1400" dirty="0">
              <a:latin typeface="Arial" pitchFamily="34" charset="0"/>
              <a:ea typeface="ヒラギノ角ゴ Pro W3"/>
              <a:cs typeface="Arial" pitchFamily="34" charset="0"/>
            </a:endParaRPr>
          </a:p>
        </p:txBody>
      </p:sp>
      <p:grpSp>
        <p:nvGrpSpPr>
          <p:cNvPr id="17416" name="Group 36"/>
          <p:cNvGrpSpPr>
            <a:grpSpLocks/>
          </p:cNvGrpSpPr>
          <p:nvPr/>
        </p:nvGrpSpPr>
        <p:grpSpPr bwMode="auto">
          <a:xfrm flipV="1">
            <a:off x="1981200" y="2362200"/>
            <a:ext cx="454025" cy="3962400"/>
            <a:chOff x="5040" y="5592"/>
            <a:chExt cx="706" cy="4320"/>
          </a:xfrm>
        </p:grpSpPr>
        <p:sp>
          <p:nvSpPr>
            <p:cNvPr id="17439" name="Line 37"/>
            <p:cNvSpPr>
              <a:spLocks noChangeShapeType="1"/>
            </p:cNvSpPr>
            <p:nvPr/>
          </p:nvSpPr>
          <p:spPr bwMode="auto">
            <a:xfrm flipV="1">
              <a:off x="5400" y="7572"/>
              <a:ext cx="346" cy="1"/>
            </a:xfrm>
            <a:prstGeom prst="line">
              <a:avLst/>
            </a:prstGeom>
            <a:noFill/>
            <a:ln w="9525">
              <a:solidFill>
                <a:schemeClr val="tx1"/>
              </a:solidFill>
              <a:round/>
              <a:headEnd/>
              <a:tailEnd type="triangle" w="med" len="med"/>
            </a:ln>
          </p:spPr>
          <p:txBody>
            <a:bodyPr anchor="ctr"/>
            <a:lstStyle/>
            <a:p>
              <a:endParaRPr lang="en-US"/>
            </a:p>
          </p:txBody>
        </p:sp>
        <p:sp>
          <p:nvSpPr>
            <p:cNvPr id="17440" name="Line 38"/>
            <p:cNvSpPr>
              <a:spLocks noChangeShapeType="1"/>
            </p:cNvSpPr>
            <p:nvPr/>
          </p:nvSpPr>
          <p:spPr bwMode="auto">
            <a:xfrm>
              <a:off x="5040" y="5592"/>
              <a:ext cx="360" cy="0"/>
            </a:xfrm>
            <a:prstGeom prst="line">
              <a:avLst/>
            </a:prstGeom>
            <a:noFill/>
            <a:ln w="9525">
              <a:solidFill>
                <a:schemeClr val="tx1"/>
              </a:solidFill>
              <a:round/>
              <a:headEnd/>
              <a:tailEnd/>
            </a:ln>
          </p:spPr>
          <p:txBody>
            <a:bodyPr anchor="ctr"/>
            <a:lstStyle/>
            <a:p>
              <a:endParaRPr lang="en-US"/>
            </a:p>
          </p:txBody>
        </p:sp>
        <p:sp>
          <p:nvSpPr>
            <p:cNvPr id="17441" name="Line 39"/>
            <p:cNvSpPr>
              <a:spLocks noChangeShapeType="1"/>
            </p:cNvSpPr>
            <p:nvPr/>
          </p:nvSpPr>
          <p:spPr bwMode="auto">
            <a:xfrm>
              <a:off x="5040" y="9911"/>
              <a:ext cx="360" cy="1"/>
            </a:xfrm>
            <a:prstGeom prst="line">
              <a:avLst/>
            </a:prstGeom>
            <a:noFill/>
            <a:ln w="9525">
              <a:solidFill>
                <a:schemeClr val="tx1"/>
              </a:solidFill>
              <a:round/>
              <a:headEnd/>
              <a:tailEnd/>
            </a:ln>
          </p:spPr>
          <p:txBody>
            <a:bodyPr anchor="ctr"/>
            <a:lstStyle/>
            <a:p>
              <a:endParaRPr lang="en-US"/>
            </a:p>
          </p:txBody>
        </p:sp>
        <p:sp>
          <p:nvSpPr>
            <p:cNvPr id="17442" name="Line 40"/>
            <p:cNvSpPr>
              <a:spLocks noChangeShapeType="1"/>
            </p:cNvSpPr>
            <p:nvPr/>
          </p:nvSpPr>
          <p:spPr bwMode="auto">
            <a:xfrm flipV="1">
              <a:off x="5400" y="5592"/>
              <a:ext cx="1" cy="4320"/>
            </a:xfrm>
            <a:prstGeom prst="line">
              <a:avLst/>
            </a:prstGeom>
            <a:noFill/>
            <a:ln w="9525">
              <a:solidFill>
                <a:schemeClr val="tx1"/>
              </a:solidFill>
              <a:round/>
              <a:headEnd/>
              <a:tailEnd/>
            </a:ln>
          </p:spPr>
          <p:txBody>
            <a:bodyPr anchor="ctr"/>
            <a:lstStyle/>
            <a:p>
              <a:endParaRPr lang="en-US"/>
            </a:p>
          </p:txBody>
        </p:sp>
      </p:grpSp>
      <p:sp>
        <p:nvSpPr>
          <p:cNvPr id="17417" name="Text Box 47"/>
          <p:cNvSpPr txBox="1">
            <a:spLocks noChangeArrowheads="1"/>
          </p:cNvSpPr>
          <p:nvPr/>
        </p:nvSpPr>
        <p:spPr bwMode="auto">
          <a:xfrm>
            <a:off x="2590800" y="2590800"/>
            <a:ext cx="1371600" cy="3505200"/>
          </a:xfrm>
          <a:prstGeom prst="rect">
            <a:avLst/>
          </a:prstGeom>
          <a:solidFill>
            <a:srgbClr val="FFFFFF"/>
          </a:solidFill>
          <a:ln w="9525">
            <a:solidFill>
              <a:schemeClr val="tx1"/>
            </a:solidFill>
            <a:miter lim="800000"/>
            <a:headEnd/>
            <a:tailEnd/>
          </a:ln>
        </p:spPr>
        <p:txBody>
          <a:bodyPr anchor="ctr"/>
          <a:lstStyle/>
          <a:p>
            <a:pPr marL="115888" indent="-115888" eaLnBrk="0" hangingPunct="0">
              <a:spcBef>
                <a:spcPts val="600"/>
              </a:spcBef>
              <a:buFontTx/>
              <a:buChar char="•"/>
            </a:pPr>
            <a:r>
              <a:rPr lang="en-US" sz="1400">
                <a:solidFill>
                  <a:srgbClr val="000000"/>
                </a:solidFill>
                <a:ea typeface="ヒラギノ角ゴ Pro W3"/>
                <a:cs typeface="Arial" charset="0"/>
              </a:rPr>
              <a:t>Increase support through key influencers/ community leaders.</a:t>
            </a:r>
          </a:p>
          <a:p>
            <a:pPr marL="115888" indent="-115888" eaLnBrk="0" hangingPunct="0">
              <a:spcBef>
                <a:spcPts val="600"/>
              </a:spcBef>
              <a:buFontTx/>
              <a:buChar char="•"/>
            </a:pPr>
            <a:r>
              <a:rPr lang="en-US" sz="1400">
                <a:solidFill>
                  <a:srgbClr val="000000"/>
                </a:solidFill>
                <a:ea typeface="ヒラギノ角ゴ Pro W3"/>
                <a:cs typeface="Arial" charset="0"/>
              </a:rPr>
              <a:t>Disseminate accurate HIV vaccine messages through formal and informal media channels.</a:t>
            </a:r>
          </a:p>
        </p:txBody>
      </p:sp>
      <p:sp>
        <p:nvSpPr>
          <p:cNvPr id="17418" name="Text Box 48"/>
          <p:cNvSpPr txBox="1">
            <a:spLocks noChangeArrowheads="1"/>
          </p:cNvSpPr>
          <p:nvPr/>
        </p:nvSpPr>
        <p:spPr bwMode="auto">
          <a:xfrm>
            <a:off x="4724400" y="3429000"/>
            <a:ext cx="1447800" cy="2073275"/>
          </a:xfrm>
          <a:prstGeom prst="rect">
            <a:avLst/>
          </a:prstGeom>
          <a:solidFill>
            <a:srgbClr val="FFFFFF"/>
          </a:solidFill>
          <a:ln w="9525">
            <a:solidFill>
              <a:schemeClr val="tx1"/>
            </a:solidFill>
            <a:miter lim="800000"/>
            <a:headEnd/>
            <a:tailEnd/>
          </a:ln>
        </p:spPr>
        <p:txBody>
          <a:bodyPr anchor="ctr"/>
          <a:lstStyle/>
          <a:p>
            <a:pPr marL="115888" indent="-115888" eaLnBrk="0" hangingPunct="0">
              <a:spcBef>
                <a:spcPts val="600"/>
              </a:spcBef>
            </a:pPr>
            <a:r>
              <a:rPr lang="en-US" sz="1400">
                <a:solidFill>
                  <a:srgbClr val="000000"/>
                </a:solidFill>
                <a:ea typeface="ヒラギノ角ゴ Pro W3"/>
                <a:cs typeface="Arial" charset="0"/>
              </a:rPr>
              <a:t>  Increase support at multiple levels: </a:t>
            </a:r>
          </a:p>
          <a:p>
            <a:pPr marL="115888" indent="-115888" eaLnBrk="0" hangingPunct="0">
              <a:spcBef>
                <a:spcPts val="600"/>
              </a:spcBef>
              <a:buFontTx/>
              <a:buChar char="•"/>
            </a:pPr>
            <a:r>
              <a:rPr lang="en-US" sz="1400">
                <a:solidFill>
                  <a:srgbClr val="000000"/>
                </a:solidFill>
                <a:ea typeface="ヒラギノ角ゴ Pro W3"/>
                <a:cs typeface="Arial" charset="0"/>
              </a:rPr>
              <a:t>Individual</a:t>
            </a:r>
          </a:p>
          <a:p>
            <a:pPr marL="115888" indent="-115888" eaLnBrk="0" hangingPunct="0">
              <a:spcBef>
                <a:spcPts val="600"/>
              </a:spcBef>
              <a:buFontTx/>
              <a:buChar char="•"/>
            </a:pPr>
            <a:r>
              <a:rPr lang="en-US" sz="1400">
                <a:solidFill>
                  <a:srgbClr val="000000"/>
                </a:solidFill>
                <a:ea typeface="ヒラギノ角ゴ Pro W3"/>
                <a:cs typeface="Arial" charset="0"/>
              </a:rPr>
              <a:t>Social Networks</a:t>
            </a:r>
          </a:p>
          <a:p>
            <a:pPr marL="115888" indent="-115888" eaLnBrk="0" hangingPunct="0">
              <a:spcBef>
                <a:spcPts val="600"/>
              </a:spcBef>
              <a:buFontTx/>
              <a:buChar char="•"/>
            </a:pPr>
            <a:r>
              <a:rPr lang="en-US" sz="1400">
                <a:solidFill>
                  <a:srgbClr val="000000"/>
                </a:solidFill>
                <a:ea typeface="ヒラギノ角ゴ Pro W3"/>
                <a:cs typeface="Arial" charset="0"/>
              </a:rPr>
              <a:t>Communities. </a:t>
            </a:r>
          </a:p>
        </p:txBody>
      </p:sp>
      <p:grpSp>
        <p:nvGrpSpPr>
          <p:cNvPr id="17419" name="Group 51"/>
          <p:cNvGrpSpPr>
            <a:grpSpLocks/>
          </p:cNvGrpSpPr>
          <p:nvPr/>
        </p:nvGrpSpPr>
        <p:grpSpPr bwMode="auto">
          <a:xfrm flipV="1">
            <a:off x="4114800" y="2590800"/>
            <a:ext cx="474663" cy="3475038"/>
            <a:chOff x="5040" y="5592"/>
            <a:chExt cx="586" cy="4320"/>
          </a:xfrm>
        </p:grpSpPr>
        <p:sp>
          <p:nvSpPr>
            <p:cNvPr id="17435" name="Line 52"/>
            <p:cNvSpPr>
              <a:spLocks noChangeShapeType="1"/>
            </p:cNvSpPr>
            <p:nvPr/>
          </p:nvSpPr>
          <p:spPr bwMode="auto">
            <a:xfrm flipV="1">
              <a:off x="5400" y="7572"/>
              <a:ext cx="226" cy="1"/>
            </a:xfrm>
            <a:prstGeom prst="line">
              <a:avLst/>
            </a:prstGeom>
            <a:noFill/>
            <a:ln w="9525">
              <a:solidFill>
                <a:schemeClr val="tx1"/>
              </a:solidFill>
              <a:round/>
              <a:headEnd/>
              <a:tailEnd type="triangle" w="med" len="med"/>
            </a:ln>
          </p:spPr>
          <p:txBody>
            <a:bodyPr anchor="ctr"/>
            <a:lstStyle/>
            <a:p>
              <a:endParaRPr lang="en-US"/>
            </a:p>
          </p:txBody>
        </p:sp>
        <p:sp>
          <p:nvSpPr>
            <p:cNvPr id="17436" name="Line 53"/>
            <p:cNvSpPr>
              <a:spLocks noChangeShapeType="1"/>
            </p:cNvSpPr>
            <p:nvPr/>
          </p:nvSpPr>
          <p:spPr bwMode="auto">
            <a:xfrm>
              <a:off x="5040" y="5592"/>
              <a:ext cx="360" cy="0"/>
            </a:xfrm>
            <a:prstGeom prst="line">
              <a:avLst/>
            </a:prstGeom>
            <a:noFill/>
            <a:ln w="9525">
              <a:solidFill>
                <a:schemeClr val="tx1"/>
              </a:solidFill>
              <a:round/>
              <a:headEnd/>
              <a:tailEnd/>
            </a:ln>
          </p:spPr>
          <p:txBody>
            <a:bodyPr anchor="ctr"/>
            <a:lstStyle/>
            <a:p>
              <a:endParaRPr lang="en-US"/>
            </a:p>
          </p:txBody>
        </p:sp>
        <p:sp>
          <p:nvSpPr>
            <p:cNvPr id="17437" name="Line 54"/>
            <p:cNvSpPr>
              <a:spLocks noChangeShapeType="1"/>
            </p:cNvSpPr>
            <p:nvPr/>
          </p:nvSpPr>
          <p:spPr bwMode="auto">
            <a:xfrm>
              <a:off x="5040" y="9911"/>
              <a:ext cx="360" cy="1"/>
            </a:xfrm>
            <a:prstGeom prst="line">
              <a:avLst/>
            </a:prstGeom>
            <a:noFill/>
            <a:ln w="9525">
              <a:solidFill>
                <a:schemeClr val="tx1"/>
              </a:solidFill>
              <a:round/>
              <a:headEnd/>
              <a:tailEnd/>
            </a:ln>
          </p:spPr>
          <p:txBody>
            <a:bodyPr anchor="ctr"/>
            <a:lstStyle/>
            <a:p>
              <a:endParaRPr lang="en-US"/>
            </a:p>
          </p:txBody>
        </p:sp>
        <p:sp>
          <p:nvSpPr>
            <p:cNvPr id="17438" name="Line 55"/>
            <p:cNvSpPr>
              <a:spLocks noChangeShapeType="1"/>
            </p:cNvSpPr>
            <p:nvPr/>
          </p:nvSpPr>
          <p:spPr bwMode="auto">
            <a:xfrm flipV="1">
              <a:off x="5400" y="5592"/>
              <a:ext cx="1" cy="4320"/>
            </a:xfrm>
            <a:prstGeom prst="line">
              <a:avLst/>
            </a:prstGeom>
            <a:noFill/>
            <a:ln w="9525">
              <a:solidFill>
                <a:schemeClr val="tx1"/>
              </a:solidFill>
              <a:round/>
              <a:headEnd/>
              <a:tailEnd/>
            </a:ln>
          </p:spPr>
          <p:txBody>
            <a:bodyPr anchor="ctr"/>
            <a:lstStyle/>
            <a:p>
              <a:endParaRPr lang="en-US"/>
            </a:p>
          </p:txBody>
        </p:sp>
      </p:grpSp>
      <p:sp>
        <p:nvSpPr>
          <p:cNvPr id="17420" name="AutoShape 56"/>
          <p:cNvSpPr>
            <a:spLocks noChangeArrowheads="1"/>
          </p:cNvSpPr>
          <p:nvPr/>
        </p:nvSpPr>
        <p:spPr bwMode="auto">
          <a:xfrm>
            <a:off x="6858000" y="3657600"/>
            <a:ext cx="1828800" cy="1554163"/>
          </a:xfrm>
          <a:prstGeom prst="flowChartProcess">
            <a:avLst/>
          </a:prstGeom>
          <a:solidFill>
            <a:srgbClr val="FFFFFF"/>
          </a:solidFill>
          <a:ln w="9525">
            <a:solidFill>
              <a:schemeClr val="tx1"/>
            </a:solidFill>
            <a:miter lim="800000"/>
            <a:headEnd/>
            <a:tailEnd/>
          </a:ln>
        </p:spPr>
        <p:txBody>
          <a:bodyPr anchor="ctr"/>
          <a:lstStyle/>
          <a:p>
            <a:pPr eaLnBrk="0" hangingPunct="0"/>
            <a:r>
              <a:rPr lang="en-US" sz="1400">
                <a:solidFill>
                  <a:srgbClr val="000000"/>
                </a:solidFill>
                <a:ea typeface="ヒラギノ角ゴ Pro W3"/>
                <a:cs typeface="Arial" charset="0"/>
              </a:rPr>
              <a:t>Increase support for HIV vaccine research among populations most affected by the epidemic.</a:t>
            </a:r>
          </a:p>
        </p:txBody>
      </p:sp>
      <p:grpSp>
        <p:nvGrpSpPr>
          <p:cNvPr id="17421" name="Group 57"/>
          <p:cNvGrpSpPr>
            <a:grpSpLocks/>
          </p:cNvGrpSpPr>
          <p:nvPr/>
        </p:nvGrpSpPr>
        <p:grpSpPr bwMode="auto">
          <a:xfrm flipV="1">
            <a:off x="6400800" y="3657600"/>
            <a:ext cx="355600" cy="1419225"/>
            <a:chOff x="5040" y="5592"/>
            <a:chExt cx="742" cy="4320"/>
          </a:xfrm>
        </p:grpSpPr>
        <p:sp>
          <p:nvSpPr>
            <p:cNvPr id="17431" name="Line 58"/>
            <p:cNvSpPr>
              <a:spLocks noChangeShapeType="1"/>
            </p:cNvSpPr>
            <p:nvPr/>
          </p:nvSpPr>
          <p:spPr bwMode="auto">
            <a:xfrm flipV="1">
              <a:off x="5400" y="7572"/>
              <a:ext cx="382" cy="1"/>
            </a:xfrm>
            <a:prstGeom prst="line">
              <a:avLst/>
            </a:prstGeom>
            <a:noFill/>
            <a:ln w="9525">
              <a:solidFill>
                <a:schemeClr val="tx1"/>
              </a:solidFill>
              <a:round/>
              <a:headEnd/>
              <a:tailEnd type="triangle" w="med" len="med"/>
            </a:ln>
          </p:spPr>
          <p:txBody>
            <a:bodyPr anchor="ctr"/>
            <a:lstStyle/>
            <a:p>
              <a:endParaRPr lang="en-US"/>
            </a:p>
          </p:txBody>
        </p:sp>
        <p:sp>
          <p:nvSpPr>
            <p:cNvPr id="17432" name="Line 59"/>
            <p:cNvSpPr>
              <a:spLocks noChangeShapeType="1"/>
            </p:cNvSpPr>
            <p:nvPr/>
          </p:nvSpPr>
          <p:spPr bwMode="auto">
            <a:xfrm>
              <a:off x="5040" y="5592"/>
              <a:ext cx="360" cy="0"/>
            </a:xfrm>
            <a:prstGeom prst="line">
              <a:avLst/>
            </a:prstGeom>
            <a:noFill/>
            <a:ln w="9525">
              <a:solidFill>
                <a:schemeClr val="tx1"/>
              </a:solidFill>
              <a:round/>
              <a:headEnd/>
              <a:tailEnd/>
            </a:ln>
          </p:spPr>
          <p:txBody>
            <a:bodyPr anchor="ctr"/>
            <a:lstStyle/>
            <a:p>
              <a:endParaRPr lang="en-US"/>
            </a:p>
          </p:txBody>
        </p:sp>
        <p:sp>
          <p:nvSpPr>
            <p:cNvPr id="17433" name="Line 60"/>
            <p:cNvSpPr>
              <a:spLocks noChangeShapeType="1"/>
            </p:cNvSpPr>
            <p:nvPr/>
          </p:nvSpPr>
          <p:spPr bwMode="auto">
            <a:xfrm>
              <a:off x="5040" y="9911"/>
              <a:ext cx="360" cy="1"/>
            </a:xfrm>
            <a:prstGeom prst="line">
              <a:avLst/>
            </a:prstGeom>
            <a:noFill/>
            <a:ln w="9525">
              <a:solidFill>
                <a:schemeClr val="tx1"/>
              </a:solidFill>
              <a:round/>
              <a:headEnd/>
              <a:tailEnd/>
            </a:ln>
          </p:spPr>
          <p:txBody>
            <a:bodyPr anchor="ctr"/>
            <a:lstStyle/>
            <a:p>
              <a:endParaRPr lang="en-US"/>
            </a:p>
          </p:txBody>
        </p:sp>
        <p:sp>
          <p:nvSpPr>
            <p:cNvPr id="17434" name="Line 61"/>
            <p:cNvSpPr>
              <a:spLocks noChangeShapeType="1"/>
            </p:cNvSpPr>
            <p:nvPr/>
          </p:nvSpPr>
          <p:spPr bwMode="auto">
            <a:xfrm flipV="1">
              <a:off x="5400" y="5592"/>
              <a:ext cx="1" cy="4320"/>
            </a:xfrm>
            <a:prstGeom prst="line">
              <a:avLst/>
            </a:prstGeom>
            <a:noFill/>
            <a:ln w="9525">
              <a:solidFill>
                <a:schemeClr val="tx1"/>
              </a:solidFill>
              <a:round/>
              <a:headEnd/>
              <a:tailEnd/>
            </a:ln>
          </p:spPr>
          <p:txBody>
            <a:bodyPr anchor="ctr"/>
            <a:lstStyle/>
            <a:p>
              <a:endParaRPr lang="en-US"/>
            </a:p>
          </p:txBody>
        </p:sp>
      </p:grpSp>
      <p:sp>
        <p:nvSpPr>
          <p:cNvPr id="17422" name="AutoShape 62"/>
          <p:cNvSpPr>
            <a:spLocks noChangeArrowheads="1"/>
          </p:cNvSpPr>
          <p:nvPr/>
        </p:nvSpPr>
        <p:spPr bwMode="auto">
          <a:xfrm>
            <a:off x="6880225" y="1536700"/>
            <a:ext cx="1828800" cy="547688"/>
          </a:xfrm>
          <a:prstGeom prst="flowChartProcess">
            <a:avLst/>
          </a:prstGeom>
          <a:solidFill>
            <a:srgbClr val="C6D9F1"/>
          </a:solidFill>
          <a:ln w="9525">
            <a:solidFill>
              <a:schemeClr val="tx1"/>
            </a:solidFill>
            <a:miter lim="800000"/>
            <a:headEnd/>
            <a:tailEnd/>
          </a:ln>
        </p:spPr>
        <p:txBody>
          <a:bodyPr anchor="ctr"/>
          <a:lstStyle/>
          <a:p>
            <a:pPr algn="ctr" eaLnBrk="0" hangingPunct="0">
              <a:lnSpc>
                <a:spcPct val="140000"/>
              </a:lnSpc>
            </a:pPr>
            <a:r>
              <a:rPr lang="en-US" b="1">
                <a:solidFill>
                  <a:srgbClr val="000000"/>
                </a:solidFill>
                <a:ea typeface="ヒラギノ角ゴ Pro W3"/>
                <a:cs typeface="Arial" charset="0"/>
              </a:rPr>
              <a:t>Goal</a:t>
            </a:r>
            <a:endParaRPr lang="en-US">
              <a:solidFill>
                <a:srgbClr val="000000"/>
              </a:solidFill>
              <a:ea typeface="ヒラギノ角ゴ Pro W3"/>
              <a:cs typeface="Arial" charset="0"/>
            </a:endParaRPr>
          </a:p>
        </p:txBody>
      </p:sp>
      <p:grpSp>
        <p:nvGrpSpPr>
          <p:cNvPr id="17423" name="Group 32"/>
          <p:cNvGrpSpPr>
            <a:grpSpLocks/>
          </p:cNvGrpSpPr>
          <p:nvPr/>
        </p:nvGrpSpPr>
        <p:grpSpPr bwMode="auto">
          <a:xfrm>
            <a:off x="1017588" y="3924300"/>
            <a:ext cx="152400" cy="533400"/>
            <a:chOff x="5625" y="4056"/>
            <a:chExt cx="510" cy="540"/>
          </a:xfrm>
        </p:grpSpPr>
        <p:sp>
          <p:nvSpPr>
            <p:cNvPr id="17429" name="Line 33"/>
            <p:cNvSpPr>
              <a:spLocks noChangeShapeType="1"/>
            </p:cNvSpPr>
            <p:nvPr/>
          </p:nvSpPr>
          <p:spPr bwMode="auto">
            <a:xfrm flipV="1">
              <a:off x="6135" y="4236"/>
              <a:ext cx="0" cy="360"/>
            </a:xfrm>
            <a:prstGeom prst="line">
              <a:avLst/>
            </a:prstGeom>
            <a:noFill/>
            <a:ln w="19050">
              <a:solidFill>
                <a:schemeClr val="tx1"/>
              </a:solidFill>
              <a:round/>
              <a:headEnd/>
              <a:tailEnd type="triangle" w="med" len="med"/>
            </a:ln>
          </p:spPr>
          <p:txBody>
            <a:bodyPr anchor="ctr"/>
            <a:lstStyle/>
            <a:p>
              <a:endParaRPr lang="en-US"/>
            </a:p>
          </p:txBody>
        </p:sp>
        <p:sp>
          <p:nvSpPr>
            <p:cNvPr id="17430" name="Line 34"/>
            <p:cNvSpPr>
              <a:spLocks noChangeShapeType="1"/>
            </p:cNvSpPr>
            <p:nvPr/>
          </p:nvSpPr>
          <p:spPr bwMode="auto">
            <a:xfrm flipH="1">
              <a:off x="5625" y="4056"/>
              <a:ext cx="0" cy="390"/>
            </a:xfrm>
            <a:prstGeom prst="line">
              <a:avLst/>
            </a:prstGeom>
            <a:noFill/>
            <a:ln w="19050">
              <a:solidFill>
                <a:schemeClr val="tx1"/>
              </a:solidFill>
              <a:round/>
              <a:headEnd/>
              <a:tailEnd type="triangle" w="med" len="med"/>
            </a:ln>
          </p:spPr>
          <p:txBody>
            <a:bodyPr anchor="ctr"/>
            <a:lstStyle/>
            <a:p>
              <a:endParaRPr lang="en-US"/>
            </a:p>
          </p:txBody>
        </p:sp>
      </p:grpSp>
      <p:sp>
        <p:nvSpPr>
          <p:cNvPr id="17424" name="Text Box 35"/>
          <p:cNvSpPr txBox="1">
            <a:spLocks noChangeArrowheads="1"/>
          </p:cNvSpPr>
          <p:nvPr/>
        </p:nvSpPr>
        <p:spPr bwMode="auto">
          <a:xfrm>
            <a:off x="425450" y="4419600"/>
            <a:ext cx="1463675" cy="1189038"/>
          </a:xfrm>
          <a:prstGeom prst="rect">
            <a:avLst/>
          </a:prstGeom>
          <a:solidFill>
            <a:srgbClr val="FFFFFF"/>
          </a:solidFill>
          <a:ln w="9525">
            <a:solidFill>
              <a:schemeClr val="tx1"/>
            </a:solidFill>
            <a:miter lim="800000"/>
            <a:headEnd/>
            <a:tailEnd/>
          </a:ln>
        </p:spPr>
        <p:txBody>
          <a:bodyPr anchor="ctr"/>
          <a:lstStyle/>
          <a:p>
            <a:pPr algn="ctr" eaLnBrk="0" hangingPunct="0">
              <a:spcAft>
                <a:spcPts val="600"/>
              </a:spcAft>
            </a:pPr>
            <a:r>
              <a:rPr lang="en-US" sz="1400">
                <a:solidFill>
                  <a:srgbClr val="000000"/>
                </a:solidFill>
                <a:ea typeface="ヒラギノ角ゴ Pro W3"/>
                <a:cs typeface="Arial" charset="0"/>
              </a:rPr>
              <a:t>Media &amp; Message</a:t>
            </a:r>
          </a:p>
          <a:p>
            <a:pPr algn="ctr" eaLnBrk="0" hangingPunct="0">
              <a:spcAft>
                <a:spcPts val="600"/>
              </a:spcAft>
            </a:pPr>
            <a:r>
              <a:rPr lang="en-US" sz="1400">
                <a:solidFill>
                  <a:srgbClr val="000000"/>
                </a:solidFill>
                <a:ea typeface="ヒラギノ角ゴ Pro W3"/>
                <a:cs typeface="Arial" charset="0"/>
              </a:rPr>
              <a:t>Development &amp; Dissemination</a:t>
            </a:r>
            <a:endParaRPr lang="en-US" sz="1400">
              <a:ea typeface="ヒラギノ角ゴ Pro W3"/>
              <a:cs typeface="Arial" charset="0"/>
            </a:endParaRPr>
          </a:p>
        </p:txBody>
      </p:sp>
      <p:sp>
        <p:nvSpPr>
          <p:cNvPr id="41" name="Title 40"/>
          <p:cNvSpPr>
            <a:spLocks noGrp="1"/>
          </p:cNvSpPr>
          <p:nvPr>
            <p:ph type="title"/>
          </p:nvPr>
        </p:nvSpPr>
        <p:spPr/>
        <p:txBody>
          <a:bodyPr/>
          <a:lstStyle/>
          <a:p>
            <a:pPr eaLnBrk="1" hangingPunct="1">
              <a:defRPr/>
            </a:pPr>
            <a:r>
              <a:rPr lang="en-US" dirty="0" smtClean="0"/>
              <a:t>NHVREI Simplified Logic Model</a:t>
            </a:r>
            <a:endParaRPr lang="en-US" dirty="0"/>
          </a:p>
        </p:txBody>
      </p:sp>
      <p:sp>
        <p:nvSpPr>
          <p:cNvPr id="39" name="Slide Number Placeholder 38"/>
          <p:cNvSpPr>
            <a:spLocks noGrp="1"/>
          </p:cNvSpPr>
          <p:nvPr>
            <p:ph type="sldNum" sz="quarter" idx="10"/>
          </p:nvPr>
        </p:nvSpPr>
        <p:spPr/>
        <p:txBody>
          <a:bodyPr/>
          <a:lstStyle/>
          <a:p>
            <a:pPr>
              <a:defRPr/>
            </a:pPr>
            <a:fld id="{9469D164-CD8F-495F-B5B2-70F4FA4EFF47}" type="slidenum">
              <a:rPr lang="en-US">
                <a:latin typeface="Arial" pitchFamily="34" charset="0"/>
                <a:cs typeface="Arial" pitchFamily="34" charset="0"/>
              </a:rPr>
              <a:pPr>
                <a:defRPr/>
              </a:pPr>
              <a:t>5</a:t>
            </a:fld>
            <a:endParaRPr lang="en-US">
              <a:latin typeface="Arial" pitchFamily="34" charset="0"/>
              <a:cs typeface="Arial" pitchFamily="34" charset="0"/>
            </a:endParaRPr>
          </a:p>
        </p:txBody>
      </p:sp>
      <p:sp>
        <p:nvSpPr>
          <p:cNvPr id="23558" name="Text Box 31"/>
          <p:cNvSpPr txBox="1">
            <a:spLocks noChangeArrowheads="1"/>
          </p:cNvSpPr>
          <p:nvPr/>
        </p:nvSpPr>
        <p:spPr bwMode="auto">
          <a:xfrm>
            <a:off x="425450" y="3467100"/>
            <a:ext cx="1463675" cy="549275"/>
          </a:xfrm>
          <a:prstGeom prst="rect">
            <a:avLst/>
          </a:prstGeom>
          <a:solidFill>
            <a:schemeClr val="tx1"/>
          </a:solidFill>
          <a:ln w="9525">
            <a:solidFill>
              <a:schemeClr val="tx1"/>
            </a:solidFill>
            <a:miter lim="800000"/>
            <a:headEnd/>
            <a:tailEnd/>
          </a:ln>
        </p:spPr>
        <p:txBody>
          <a:bodyPr anchor="ctr"/>
          <a:lstStyle/>
          <a:p>
            <a:pPr algn="ctr" eaLnBrk="0" hangingPunct="0">
              <a:lnSpc>
                <a:spcPct val="90000"/>
              </a:lnSpc>
              <a:defRPr/>
            </a:pPr>
            <a:r>
              <a:rPr lang="en-US" sz="1400" dirty="0">
                <a:solidFill>
                  <a:srgbClr val="000000"/>
                </a:solidFill>
                <a:latin typeface="Arial" pitchFamily="34" charset="0"/>
                <a:ea typeface="ヒラギノ角ゴ Pro W3"/>
                <a:cs typeface="Arial" pitchFamily="34" charset="0"/>
              </a:rPr>
              <a:t>Local Partnerships</a:t>
            </a:r>
            <a:endParaRPr lang="en-US" sz="1400" dirty="0">
              <a:latin typeface="Arial" pitchFamily="34" charset="0"/>
              <a:ea typeface="ヒラギノ角ゴ Pro W3"/>
              <a:cs typeface="Arial" pitchFamily="34" charset="0"/>
            </a:endParaRPr>
          </a:p>
        </p:txBody>
      </p:sp>
      <p:cxnSp>
        <p:nvCxnSpPr>
          <p:cNvPr id="17428" name="Curved Connector 41"/>
          <p:cNvCxnSpPr>
            <a:cxnSpLocks noChangeShapeType="1"/>
            <a:stCxn id="23557" idx="3"/>
            <a:endCxn id="17424" idx="3"/>
          </p:cNvCxnSpPr>
          <p:nvPr/>
        </p:nvCxnSpPr>
        <p:spPr bwMode="auto">
          <a:xfrm>
            <a:off x="1889125" y="2659063"/>
            <a:ext cx="1588" cy="2355850"/>
          </a:xfrm>
          <a:prstGeom prst="curvedConnector3">
            <a:avLst>
              <a:gd name="adj1" fmla="val 14400005"/>
            </a:avLst>
          </a:prstGeom>
          <a:noFill/>
          <a:ln w="19050" algn="ctr">
            <a:solidFill>
              <a:schemeClr val="tx1"/>
            </a:solidFill>
            <a:round/>
            <a:headEnd/>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23558"/>
                                        </p:tgtEl>
                                        <p:attrNameLst>
                                          <p:attrName>fillcolor</p:attrName>
                                        </p:attrNameLst>
                                      </p:cBhvr>
                                      <p:to>
                                        <a:schemeClr val="hlink"/>
                                      </p:to>
                                    </p:animClr>
                                    <p:set>
                                      <p:cBhvr>
                                        <p:cTn id="7" dur="1000" fill="hold"/>
                                        <p:tgtEl>
                                          <p:spTgt spid="23558"/>
                                        </p:tgtEl>
                                        <p:attrNameLst>
                                          <p:attrName>fill.type</p:attrName>
                                        </p:attrNameLst>
                                      </p:cBhvr>
                                      <p:to>
                                        <p:strVal val="solid"/>
                                      </p:to>
                                    </p:set>
                                    <p:set>
                                      <p:cBhvr>
                                        <p:cTn id="8" dur="1000" fill="hold"/>
                                        <p:tgtEl>
                                          <p:spTgt spid="23558"/>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1000" fill="hold"/>
                                        <p:tgtEl>
                                          <p:spTgt spid="23557"/>
                                        </p:tgtEl>
                                        <p:attrNameLst>
                                          <p:attrName>fillcolor</p:attrName>
                                        </p:attrNameLst>
                                      </p:cBhvr>
                                      <p:to>
                                        <a:schemeClr val="hlink"/>
                                      </p:to>
                                    </p:animClr>
                                    <p:set>
                                      <p:cBhvr>
                                        <p:cTn id="11" dur="1000" fill="hold"/>
                                        <p:tgtEl>
                                          <p:spTgt spid="23557"/>
                                        </p:tgtEl>
                                        <p:attrNameLst>
                                          <p:attrName>fill.type</p:attrName>
                                        </p:attrNameLst>
                                      </p:cBhvr>
                                      <p:to>
                                        <p:strVal val="solid"/>
                                      </p:to>
                                    </p:set>
                                    <p:set>
                                      <p:cBhvr>
                                        <p:cTn id="12" dur="1000" fill="hold"/>
                                        <p:tgtEl>
                                          <p:spTgt spid="23557"/>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1000" fill="hold"/>
                                        <p:tgtEl>
                                          <p:spTgt spid="23560"/>
                                        </p:tgtEl>
                                        <p:attrNameLst>
                                          <p:attrName>fillcolor</p:attrName>
                                        </p:attrNameLst>
                                      </p:cBhvr>
                                      <p:to>
                                        <a:schemeClr val="hlink"/>
                                      </p:to>
                                    </p:animClr>
                                    <p:set>
                                      <p:cBhvr>
                                        <p:cTn id="15" dur="1000" fill="hold"/>
                                        <p:tgtEl>
                                          <p:spTgt spid="23560"/>
                                        </p:tgtEl>
                                        <p:attrNameLst>
                                          <p:attrName>fill.type</p:attrName>
                                        </p:attrNameLst>
                                      </p:cBhvr>
                                      <p:to>
                                        <p:strVal val="solid"/>
                                      </p:to>
                                    </p:set>
                                    <p:set>
                                      <p:cBhvr>
                                        <p:cTn id="16" dur="1000" fill="hold"/>
                                        <p:tgtEl>
                                          <p:spTgt spid="2356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smtClean="0"/>
              <a:t>Environment</a:t>
            </a:r>
            <a:endParaRPr lang="en-US" dirty="0"/>
          </a:p>
        </p:txBody>
      </p:sp>
      <p:sp>
        <p:nvSpPr>
          <p:cNvPr id="14338" name="Rectangle 4"/>
          <p:cNvSpPr>
            <a:spLocks noGrp="1" noChangeArrowheads="1"/>
          </p:cNvSpPr>
          <p:nvPr>
            <p:ph idx="1"/>
          </p:nvPr>
        </p:nvSpPr>
        <p:spPr/>
        <p:txBody>
          <a:bodyPr/>
          <a:lstStyle/>
          <a:p>
            <a:pPr eaLnBrk="1" hangingPunct="1">
              <a:defRPr/>
            </a:pPr>
            <a:r>
              <a:rPr lang="en-US" dirty="0" smtClean="0">
                <a:latin typeface="Arial" charset="0"/>
                <a:cs typeface="Arial" charset="0"/>
              </a:rPr>
              <a:t>Wide distrust of clinical trials and health care providers in communities highly impacted by HIV/AIDS</a:t>
            </a:r>
          </a:p>
          <a:p>
            <a:pPr lvl="1" eaLnBrk="1" hangingPunct="1">
              <a:buFontTx/>
              <a:buChar char="–"/>
              <a:defRPr/>
            </a:pPr>
            <a:r>
              <a:rPr lang="en-US" dirty="0" smtClean="0">
                <a:latin typeface="Arial" charset="0"/>
                <a:cs typeface="Arial" charset="0"/>
              </a:rPr>
              <a:t>Distrust founded on actual historical events</a:t>
            </a:r>
          </a:p>
          <a:p>
            <a:pPr lvl="1" eaLnBrk="1" hangingPunct="1">
              <a:buFontTx/>
              <a:buChar char="–"/>
              <a:defRPr/>
            </a:pPr>
            <a:r>
              <a:rPr lang="en-US" dirty="0" smtClean="0">
                <a:latin typeface="Arial" charset="0"/>
                <a:cs typeface="Arial" charset="0"/>
              </a:rPr>
              <a:t>Inaccurate information/myths abound</a:t>
            </a:r>
          </a:p>
          <a:p>
            <a:pPr eaLnBrk="1" hangingPunct="1">
              <a:defRPr/>
            </a:pPr>
            <a:r>
              <a:rPr lang="en-US" dirty="0" smtClean="0">
                <a:latin typeface="Arial" charset="0"/>
                <a:cs typeface="Arial" charset="0"/>
              </a:rPr>
              <a:t>Results of HIV vaccine trials</a:t>
            </a:r>
          </a:p>
        </p:txBody>
      </p:sp>
      <p:sp>
        <p:nvSpPr>
          <p:cNvPr id="4" name="Slide Number Placeholder 3"/>
          <p:cNvSpPr>
            <a:spLocks noGrp="1"/>
          </p:cNvSpPr>
          <p:nvPr>
            <p:ph type="sldNum" sz="quarter" idx="10"/>
          </p:nvPr>
        </p:nvSpPr>
        <p:spPr/>
        <p:txBody>
          <a:bodyPr/>
          <a:lstStyle/>
          <a:p>
            <a:pPr>
              <a:defRPr/>
            </a:pPr>
            <a:fld id="{CEC55FC5-BC47-413E-8D0A-800F53799001}" type="slidenum">
              <a:rPr lang="en-US">
                <a:latin typeface="Arial" pitchFamily="34" charset="0"/>
                <a:cs typeface="Arial" pitchFamily="34" charset="0"/>
              </a:rPr>
              <a:pPr>
                <a:defRPr/>
              </a:pPr>
              <a:t>6</a:t>
            </a:fld>
            <a:endParaRPr lang="en-US">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1517" name="Group 32"/>
          <p:cNvGrpSpPr>
            <a:grpSpLocks/>
          </p:cNvGrpSpPr>
          <p:nvPr/>
        </p:nvGrpSpPr>
        <p:grpSpPr bwMode="auto">
          <a:xfrm>
            <a:off x="3810000" y="2971800"/>
            <a:ext cx="1600200" cy="457200"/>
            <a:chOff x="624" y="1872"/>
            <a:chExt cx="1008" cy="288"/>
          </a:xfrm>
        </p:grpSpPr>
        <p:sp>
          <p:nvSpPr>
            <p:cNvPr id="21521" name="Line 33"/>
            <p:cNvSpPr>
              <a:spLocks noChangeShapeType="1"/>
            </p:cNvSpPr>
            <p:nvPr/>
          </p:nvSpPr>
          <p:spPr bwMode="auto">
            <a:xfrm>
              <a:off x="1104" y="1872"/>
              <a:ext cx="0" cy="240"/>
            </a:xfrm>
            <a:prstGeom prst="line">
              <a:avLst/>
            </a:prstGeom>
            <a:noFill/>
            <a:ln w="9525">
              <a:solidFill>
                <a:schemeClr val="tx1"/>
              </a:solidFill>
              <a:round/>
              <a:headEnd/>
              <a:tailEnd/>
            </a:ln>
          </p:spPr>
          <p:txBody>
            <a:bodyPr/>
            <a:lstStyle/>
            <a:p>
              <a:endParaRPr lang="en-US"/>
            </a:p>
          </p:txBody>
        </p:sp>
        <p:sp>
          <p:nvSpPr>
            <p:cNvPr id="21522" name="Line 34"/>
            <p:cNvSpPr>
              <a:spLocks noChangeShapeType="1"/>
            </p:cNvSpPr>
            <p:nvPr/>
          </p:nvSpPr>
          <p:spPr bwMode="auto">
            <a:xfrm>
              <a:off x="624" y="2112"/>
              <a:ext cx="1008" cy="0"/>
            </a:xfrm>
            <a:prstGeom prst="line">
              <a:avLst/>
            </a:prstGeom>
            <a:noFill/>
            <a:ln w="9525">
              <a:solidFill>
                <a:schemeClr val="tx1"/>
              </a:solidFill>
              <a:round/>
              <a:headEnd/>
              <a:tailEnd/>
            </a:ln>
          </p:spPr>
          <p:txBody>
            <a:bodyPr/>
            <a:lstStyle/>
            <a:p>
              <a:endParaRPr lang="en-US"/>
            </a:p>
          </p:txBody>
        </p:sp>
        <p:sp>
          <p:nvSpPr>
            <p:cNvPr id="21523" name="Line 35"/>
            <p:cNvSpPr>
              <a:spLocks noChangeShapeType="1"/>
            </p:cNvSpPr>
            <p:nvPr/>
          </p:nvSpPr>
          <p:spPr bwMode="auto">
            <a:xfrm>
              <a:off x="624" y="2112"/>
              <a:ext cx="0" cy="48"/>
            </a:xfrm>
            <a:prstGeom prst="line">
              <a:avLst/>
            </a:prstGeom>
            <a:noFill/>
            <a:ln w="9525">
              <a:solidFill>
                <a:schemeClr val="tx1"/>
              </a:solidFill>
              <a:round/>
              <a:headEnd/>
              <a:tailEnd/>
            </a:ln>
          </p:spPr>
          <p:txBody>
            <a:bodyPr/>
            <a:lstStyle/>
            <a:p>
              <a:endParaRPr lang="en-US"/>
            </a:p>
          </p:txBody>
        </p:sp>
        <p:sp>
          <p:nvSpPr>
            <p:cNvPr id="21524" name="Line 36"/>
            <p:cNvSpPr>
              <a:spLocks noChangeShapeType="1"/>
            </p:cNvSpPr>
            <p:nvPr/>
          </p:nvSpPr>
          <p:spPr bwMode="auto">
            <a:xfrm>
              <a:off x="1632" y="2112"/>
              <a:ext cx="0" cy="48"/>
            </a:xfrm>
            <a:prstGeom prst="line">
              <a:avLst/>
            </a:prstGeom>
            <a:noFill/>
            <a:ln w="9525">
              <a:solidFill>
                <a:schemeClr val="tx1"/>
              </a:solidFill>
              <a:round/>
              <a:headEnd/>
              <a:tailEnd/>
            </a:ln>
          </p:spPr>
          <p:txBody>
            <a:bodyPr/>
            <a:lstStyle/>
            <a:p>
              <a:endParaRPr lang="en-US"/>
            </a:p>
          </p:txBody>
        </p:sp>
      </p:grpSp>
      <p:grpSp>
        <p:nvGrpSpPr>
          <p:cNvPr id="21505" name="Group 31"/>
          <p:cNvGrpSpPr>
            <a:grpSpLocks/>
          </p:cNvGrpSpPr>
          <p:nvPr/>
        </p:nvGrpSpPr>
        <p:grpSpPr bwMode="auto">
          <a:xfrm>
            <a:off x="990600" y="2971800"/>
            <a:ext cx="1600200" cy="457200"/>
            <a:chOff x="624" y="1872"/>
            <a:chExt cx="1008" cy="288"/>
          </a:xfrm>
        </p:grpSpPr>
        <p:sp>
          <p:nvSpPr>
            <p:cNvPr id="21525" name="Line 24"/>
            <p:cNvSpPr>
              <a:spLocks noChangeShapeType="1"/>
            </p:cNvSpPr>
            <p:nvPr/>
          </p:nvSpPr>
          <p:spPr bwMode="auto">
            <a:xfrm>
              <a:off x="1104" y="1872"/>
              <a:ext cx="0" cy="240"/>
            </a:xfrm>
            <a:prstGeom prst="line">
              <a:avLst/>
            </a:prstGeom>
            <a:noFill/>
            <a:ln w="9525">
              <a:solidFill>
                <a:schemeClr val="tx1"/>
              </a:solidFill>
              <a:round/>
              <a:headEnd/>
              <a:tailEnd/>
            </a:ln>
          </p:spPr>
          <p:txBody>
            <a:bodyPr/>
            <a:lstStyle/>
            <a:p>
              <a:endParaRPr lang="en-US"/>
            </a:p>
          </p:txBody>
        </p:sp>
        <p:sp>
          <p:nvSpPr>
            <p:cNvPr id="21526" name="Line 25"/>
            <p:cNvSpPr>
              <a:spLocks noChangeShapeType="1"/>
            </p:cNvSpPr>
            <p:nvPr/>
          </p:nvSpPr>
          <p:spPr bwMode="auto">
            <a:xfrm>
              <a:off x="624" y="2112"/>
              <a:ext cx="1008" cy="0"/>
            </a:xfrm>
            <a:prstGeom prst="line">
              <a:avLst/>
            </a:prstGeom>
            <a:noFill/>
            <a:ln w="9525">
              <a:solidFill>
                <a:schemeClr val="tx1"/>
              </a:solidFill>
              <a:round/>
              <a:headEnd/>
              <a:tailEnd/>
            </a:ln>
          </p:spPr>
          <p:txBody>
            <a:bodyPr/>
            <a:lstStyle/>
            <a:p>
              <a:endParaRPr lang="en-US"/>
            </a:p>
          </p:txBody>
        </p:sp>
        <p:sp>
          <p:nvSpPr>
            <p:cNvPr id="21527" name="Line 26"/>
            <p:cNvSpPr>
              <a:spLocks noChangeShapeType="1"/>
            </p:cNvSpPr>
            <p:nvPr/>
          </p:nvSpPr>
          <p:spPr bwMode="auto">
            <a:xfrm>
              <a:off x="624" y="2112"/>
              <a:ext cx="0" cy="48"/>
            </a:xfrm>
            <a:prstGeom prst="line">
              <a:avLst/>
            </a:prstGeom>
            <a:noFill/>
            <a:ln w="9525">
              <a:solidFill>
                <a:schemeClr val="tx1"/>
              </a:solidFill>
              <a:round/>
              <a:headEnd/>
              <a:tailEnd/>
            </a:ln>
          </p:spPr>
          <p:txBody>
            <a:bodyPr/>
            <a:lstStyle/>
            <a:p>
              <a:endParaRPr lang="en-US"/>
            </a:p>
          </p:txBody>
        </p:sp>
        <p:sp>
          <p:nvSpPr>
            <p:cNvPr id="21528" name="Line 29"/>
            <p:cNvSpPr>
              <a:spLocks noChangeShapeType="1"/>
            </p:cNvSpPr>
            <p:nvPr/>
          </p:nvSpPr>
          <p:spPr bwMode="auto">
            <a:xfrm>
              <a:off x="1632" y="2112"/>
              <a:ext cx="0" cy="48"/>
            </a:xfrm>
            <a:prstGeom prst="line">
              <a:avLst/>
            </a:prstGeom>
            <a:noFill/>
            <a:ln w="9525">
              <a:solidFill>
                <a:schemeClr val="tx1"/>
              </a:solidFill>
              <a:round/>
              <a:headEnd/>
              <a:tailEnd/>
            </a:ln>
          </p:spPr>
          <p:txBody>
            <a:bodyPr/>
            <a:lstStyle/>
            <a:p>
              <a:endParaRPr lang="en-US"/>
            </a:p>
          </p:txBody>
        </p:sp>
      </p:grpSp>
      <p:sp>
        <p:nvSpPr>
          <p:cNvPr id="21506" name="Rectangle 5"/>
          <p:cNvSpPr>
            <a:spLocks noChangeArrowheads="1"/>
          </p:cNvSpPr>
          <p:nvPr/>
        </p:nvSpPr>
        <p:spPr bwMode="auto">
          <a:xfrm>
            <a:off x="3352800" y="2133600"/>
            <a:ext cx="2468563" cy="914400"/>
          </a:xfrm>
          <a:prstGeom prst="rect">
            <a:avLst/>
          </a:prstGeom>
          <a:solidFill>
            <a:schemeClr val="tx1"/>
          </a:solidFill>
          <a:ln w="9525">
            <a:solidFill>
              <a:schemeClr val="tx1"/>
            </a:solidFill>
            <a:miter lim="800000"/>
            <a:headEnd/>
            <a:tailEnd/>
          </a:ln>
        </p:spPr>
        <p:txBody>
          <a:bodyPr wrap="none" anchor="ctr"/>
          <a:lstStyle/>
          <a:p>
            <a:pPr algn="ctr" eaLnBrk="0" hangingPunct="0"/>
            <a:r>
              <a:rPr lang="en-US" b="1">
                <a:solidFill>
                  <a:schemeClr val="bg2"/>
                </a:solidFill>
                <a:ea typeface="ヒラギノ角ゴ Pro W3"/>
                <a:cs typeface="Arial" charset="0"/>
              </a:rPr>
              <a:t>Key </a:t>
            </a:r>
            <a:br>
              <a:rPr lang="en-US" b="1">
                <a:solidFill>
                  <a:schemeClr val="bg2"/>
                </a:solidFill>
                <a:ea typeface="ヒラギノ角ゴ Pro W3"/>
                <a:cs typeface="Arial" charset="0"/>
              </a:rPr>
            </a:br>
            <a:r>
              <a:rPr lang="en-US" b="1">
                <a:solidFill>
                  <a:schemeClr val="bg2"/>
                </a:solidFill>
                <a:ea typeface="ヒラギノ角ゴ Pro W3"/>
                <a:cs typeface="Arial" charset="0"/>
              </a:rPr>
              <a:t>Influencers (2)</a:t>
            </a:r>
          </a:p>
        </p:txBody>
      </p:sp>
      <p:sp>
        <p:nvSpPr>
          <p:cNvPr id="21507" name="Rectangle 10"/>
          <p:cNvSpPr>
            <a:spLocks noChangeArrowheads="1"/>
          </p:cNvSpPr>
          <p:nvPr/>
        </p:nvSpPr>
        <p:spPr bwMode="auto">
          <a:xfrm>
            <a:off x="6172200" y="2133600"/>
            <a:ext cx="2468563" cy="914400"/>
          </a:xfrm>
          <a:prstGeom prst="rect">
            <a:avLst/>
          </a:prstGeom>
          <a:solidFill>
            <a:schemeClr val="tx1"/>
          </a:solidFill>
          <a:ln w="9525">
            <a:solidFill>
              <a:schemeClr val="tx1"/>
            </a:solidFill>
            <a:miter lim="800000"/>
            <a:headEnd/>
            <a:tailEnd/>
          </a:ln>
        </p:spPr>
        <p:txBody>
          <a:bodyPr wrap="none" anchor="ctr"/>
          <a:lstStyle/>
          <a:p>
            <a:pPr algn="ctr" eaLnBrk="0" hangingPunct="0"/>
            <a:r>
              <a:rPr lang="en-US" b="1">
                <a:solidFill>
                  <a:schemeClr val="bg2"/>
                </a:solidFill>
                <a:ea typeface="ヒラギノ角ゴ Pro W3"/>
                <a:cs typeface="Arial" charset="0"/>
              </a:rPr>
              <a:t>Target </a:t>
            </a:r>
            <a:br>
              <a:rPr lang="en-US" b="1">
                <a:solidFill>
                  <a:schemeClr val="bg2"/>
                </a:solidFill>
                <a:ea typeface="ヒラギノ角ゴ Pro W3"/>
                <a:cs typeface="Arial" charset="0"/>
              </a:rPr>
            </a:br>
            <a:r>
              <a:rPr lang="en-US" b="1">
                <a:solidFill>
                  <a:schemeClr val="bg2"/>
                </a:solidFill>
                <a:ea typeface="ヒラギノ角ゴ Pro W3"/>
                <a:cs typeface="Arial" charset="0"/>
              </a:rPr>
              <a:t>Populations (3) </a:t>
            </a:r>
          </a:p>
        </p:txBody>
      </p:sp>
      <p:sp>
        <p:nvSpPr>
          <p:cNvPr id="21508" name="Text Box 12"/>
          <p:cNvSpPr txBox="1">
            <a:spLocks noChangeArrowheads="1"/>
          </p:cNvSpPr>
          <p:nvPr/>
        </p:nvSpPr>
        <p:spPr bwMode="auto">
          <a:xfrm>
            <a:off x="533400" y="2133600"/>
            <a:ext cx="2468563" cy="914400"/>
          </a:xfrm>
          <a:prstGeom prst="rect">
            <a:avLst/>
          </a:prstGeom>
          <a:solidFill>
            <a:schemeClr val="tx1"/>
          </a:solidFill>
          <a:ln w="9525">
            <a:noFill/>
            <a:miter lim="800000"/>
            <a:headEnd/>
            <a:tailEnd/>
          </a:ln>
        </p:spPr>
        <p:txBody>
          <a:bodyPr anchor="ctr"/>
          <a:lstStyle/>
          <a:p>
            <a:pPr algn="ctr" eaLnBrk="0" hangingPunct="0">
              <a:spcBef>
                <a:spcPct val="50000"/>
              </a:spcBef>
            </a:pPr>
            <a:r>
              <a:rPr lang="en-US" b="1">
                <a:solidFill>
                  <a:schemeClr val="bg2"/>
                </a:solidFill>
                <a:ea typeface="ヒラギノ角ゴ Pro W3"/>
                <a:cs typeface="Arial" charset="0"/>
              </a:rPr>
              <a:t>Program Implementation (1)</a:t>
            </a:r>
          </a:p>
        </p:txBody>
      </p:sp>
      <p:sp>
        <p:nvSpPr>
          <p:cNvPr id="21509" name="Text Box 14"/>
          <p:cNvSpPr txBox="1">
            <a:spLocks noChangeArrowheads="1"/>
          </p:cNvSpPr>
          <p:nvPr/>
        </p:nvSpPr>
        <p:spPr bwMode="auto">
          <a:xfrm>
            <a:off x="152400" y="3733800"/>
            <a:ext cx="1143000" cy="366713"/>
          </a:xfrm>
          <a:prstGeom prst="rect">
            <a:avLst/>
          </a:prstGeom>
          <a:noFill/>
          <a:ln w="9525">
            <a:noFill/>
            <a:miter lim="800000"/>
            <a:headEnd/>
            <a:tailEnd/>
          </a:ln>
        </p:spPr>
        <p:txBody>
          <a:bodyPr>
            <a:spAutoFit/>
          </a:bodyPr>
          <a:lstStyle/>
          <a:p>
            <a:pPr eaLnBrk="0" hangingPunct="0">
              <a:spcBef>
                <a:spcPct val="50000"/>
              </a:spcBef>
            </a:pPr>
            <a:endParaRPr lang="en-US">
              <a:solidFill>
                <a:schemeClr val="bg2"/>
              </a:solidFill>
              <a:ea typeface="ヒラギノ角ゴ Pro W3"/>
              <a:cs typeface="Arial" charset="0"/>
            </a:endParaRPr>
          </a:p>
        </p:txBody>
      </p:sp>
      <p:sp>
        <p:nvSpPr>
          <p:cNvPr id="53264" name="Text Box 16"/>
          <p:cNvSpPr txBox="1">
            <a:spLocks noChangeArrowheads="1"/>
          </p:cNvSpPr>
          <p:nvPr/>
        </p:nvSpPr>
        <p:spPr bwMode="auto">
          <a:xfrm>
            <a:off x="304800" y="3429000"/>
            <a:ext cx="1219200" cy="581025"/>
          </a:xfrm>
          <a:prstGeom prst="rect">
            <a:avLst/>
          </a:prstGeom>
          <a:solidFill>
            <a:schemeClr val="tx1"/>
          </a:solidFill>
          <a:ln w="9525">
            <a:noFill/>
            <a:miter lim="800000"/>
            <a:headEnd/>
            <a:tailEnd/>
          </a:ln>
        </p:spPr>
        <p:txBody>
          <a:bodyPr>
            <a:spAutoFit/>
          </a:bodyPr>
          <a:lstStyle/>
          <a:p>
            <a:pPr algn="ctr" eaLnBrk="0" hangingPunct="0">
              <a:spcBef>
                <a:spcPct val="50000"/>
              </a:spcBef>
            </a:pPr>
            <a:r>
              <a:rPr lang="en-US" sz="1600" b="1">
                <a:solidFill>
                  <a:schemeClr val="bg2"/>
                </a:solidFill>
                <a:ea typeface="ヒラギノ角ゴ Pro W3"/>
                <a:cs typeface="Arial" charset="0"/>
              </a:rPr>
              <a:t>Document Review</a:t>
            </a:r>
          </a:p>
        </p:txBody>
      </p:sp>
      <p:sp>
        <p:nvSpPr>
          <p:cNvPr id="21511" name="Text Box 17"/>
          <p:cNvSpPr txBox="1">
            <a:spLocks noChangeArrowheads="1"/>
          </p:cNvSpPr>
          <p:nvPr/>
        </p:nvSpPr>
        <p:spPr bwMode="auto">
          <a:xfrm>
            <a:off x="1828800" y="3429000"/>
            <a:ext cx="1295400" cy="581025"/>
          </a:xfrm>
          <a:prstGeom prst="rect">
            <a:avLst/>
          </a:prstGeom>
          <a:solidFill>
            <a:srgbClr val="F19C13"/>
          </a:solidFill>
          <a:ln w="9525">
            <a:noFill/>
            <a:miter lim="800000"/>
            <a:headEnd/>
            <a:tailEnd/>
          </a:ln>
        </p:spPr>
        <p:txBody>
          <a:bodyPr>
            <a:spAutoFit/>
          </a:bodyPr>
          <a:lstStyle/>
          <a:p>
            <a:pPr algn="ctr" eaLnBrk="0" hangingPunct="0">
              <a:spcBef>
                <a:spcPct val="50000"/>
              </a:spcBef>
            </a:pPr>
            <a:r>
              <a:rPr lang="en-US" sz="1600" b="1">
                <a:solidFill>
                  <a:schemeClr val="bg2"/>
                </a:solidFill>
                <a:ea typeface="ヒラギノ角ゴ Pro W3"/>
                <a:cs typeface="Arial" charset="0"/>
              </a:rPr>
              <a:t>Staff Interviews</a:t>
            </a:r>
          </a:p>
        </p:txBody>
      </p:sp>
      <p:sp>
        <p:nvSpPr>
          <p:cNvPr id="21512" name="Text Box 18"/>
          <p:cNvSpPr txBox="1">
            <a:spLocks noChangeArrowheads="1"/>
          </p:cNvSpPr>
          <p:nvPr/>
        </p:nvSpPr>
        <p:spPr bwMode="auto">
          <a:xfrm>
            <a:off x="3276600" y="3429000"/>
            <a:ext cx="1143000" cy="581025"/>
          </a:xfrm>
          <a:prstGeom prst="rect">
            <a:avLst/>
          </a:prstGeom>
          <a:solidFill>
            <a:schemeClr val="tx1"/>
          </a:solidFill>
          <a:ln w="9525">
            <a:noFill/>
            <a:miter lim="800000"/>
            <a:headEnd/>
            <a:tailEnd/>
          </a:ln>
        </p:spPr>
        <p:txBody>
          <a:bodyPr>
            <a:spAutoFit/>
          </a:bodyPr>
          <a:lstStyle/>
          <a:p>
            <a:pPr algn="ctr" eaLnBrk="0" hangingPunct="0">
              <a:spcBef>
                <a:spcPct val="50000"/>
              </a:spcBef>
            </a:pPr>
            <a:r>
              <a:rPr lang="en-US" sz="1600" b="1">
                <a:solidFill>
                  <a:schemeClr val="bg2"/>
                </a:solidFill>
                <a:ea typeface="ヒラギノ角ゴ Pro W3"/>
                <a:cs typeface="Arial" charset="0"/>
              </a:rPr>
              <a:t>Focus Groups</a:t>
            </a:r>
          </a:p>
        </p:txBody>
      </p:sp>
      <p:sp>
        <p:nvSpPr>
          <p:cNvPr id="21513" name="Text Box 19"/>
          <p:cNvSpPr txBox="1">
            <a:spLocks noChangeArrowheads="1"/>
          </p:cNvSpPr>
          <p:nvPr/>
        </p:nvSpPr>
        <p:spPr bwMode="auto">
          <a:xfrm>
            <a:off x="4724400" y="3429000"/>
            <a:ext cx="1143000" cy="585788"/>
          </a:xfrm>
          <a:prstGeom prst="rect">
            <a:avLst/>
          </a:prstGeom>
          <a:solidFill>
            <a:schemeClr val="tx1"/>
          </a:solidFill>
          <a:ln w="9525">
            <a:noFill/>
            <a:miter lim="800000"/>
            <a:headEnd/>
            <a:tailEnd/>
          </a:ln>
        </p:spPr>
        <p:txBody>
          <a:bodyPr anchor="ctr"/>
          <a:lstStyle/>
          <a:p>
            <a:pPr algn="ctr" eaLnBrk="0" hangingPunct="0">
              <a:spcBef>
                <a:spcPct val="50000"/>
              </a:spcBef>
            </a:pPr>
            <a:r>
              <a:rPr lang="en-US" sz="1600" b="1">
                <a:solidFill>
                  <a:schemeClr val="bg2"/>
                </a:solidFill>
                <a:ea typeface="ヒラギノ角ゴ Pro W3"/>
                <a:cs typeface="Arial" charset="0"/>
              </a:rPr>
              <a:t>KI  Survey</a:t>
            </a:r>
          </a:p>
        </p:txBody>
      </p:sp>
      <p:sp>
        <p:nvSpPr>
          <p:cNvPr id="21514" name="Text Box 21"/>
          <p:cNvSpPr txBox="1">
            <a:spLocks noChangeArrowheads="1"/>
          </p:cNvSpPr>
          <p:nvPr/>
        </p:nvSpPr>
        <p:spPr bwMode="auto">
          <a:xfrm>
            <a:off x="6172200" y="3429000"/>
            <a:ext cx="2362200" cy="581025"/>
          </a:xfrm>
          <a:prstGeom prst="rect">
            <a:avLst/>
          </a:prstGeom>
          <a:solidFill>
            <a:schemeClr val="tx1"/>
          </a:solidFill>
          <a:ln w="9525">
            <a:noFill/>
            <a:miter lim="800000"/>
            <a:headEnd/>
            <a:tailEnd/>
          </a:ln>
        </p:spPr>
        <p:txBody>
          <a:bodyPr>
            <a:spAutoFit/>
          </a:bodyPr>
          <a:lstStyle/>
          <a:p>
            <a:pPr algn="ctr" eaLnBrk="0" hangingPunct="0">
              <a:spcBef>
                <a:spcPct val="50000"/>
              </a:spcBef>
            </a:pPr>
            <a:r>
              <a:rPr lang="en-US" sz="1600" b="1">
                <a:solidFill>
                  <a:schemeClr val="bg2"/>
                </a:solidFill>
                <a:ea typeface="ヒラギノ角ゴ Pro W3"/>
                <a:cs typeface="Arial" charset="0"/>
              </a:rPr>
              <a:t>Highly Impacted Population Survey </a:t>
            </a:r>
          </a:p>
        </p:txBody>
      </p:sp>
      <p:sp>
        <p:nvSpPr>
          <p:cNvPr id="21515" name="Line 27"/>
          <p:cNvSpPr>
            <a:spLocks noChangeShapeType="1"/>
          </p:cNvSpPr>
          <p:nvPr/>
        </p:nvSpPr>
        <p:spPr bwMode="auto">
          <a:xfrm>
            <a:off x="2590800" y="3352800"/>
            <a:ext cx="0" cy="76200"/>
          </a:xfrm>
          <a:prstGeom prst="line">
            <a:avLst/>
          </a:prstGeom>
          <a:noFill/>
          <a:ln w="9525">
            <a:solidFill>
              <a:schemeClr val="tx1"/>
            </a:solidFill>
            <a:round/>
            <a:headEnd/>
            <a:tailEnd/>
          </a:ln>
        </p:spPr>
        <p:txBody>
          <a:bodyPr/>
          <a:lstStyle/>
          <a:p>
            <a:endParaRPr lang="en-US"/>
          </a:p>
        </p:txBody>
      </p:sp>
      <p:sp>
        <p:nvSpPr>
          <p:cNvPr id="53276" name="Text Box 28"/>
          <p:cNvSpPr txBox="1">
            <a:spLocks noChangeArrowheads="1"/>
          </p:cNvSpPr>
          <p:nvPr/>
        </p:nvSpPr>
        <p:spPr bwMode="auto">
          <a:xfrm>
            <a:off x="1714500" y="3429000"/>
            <a:ext cx="1409700" cy="581025"/>
          </a:xfrm>
          <a:prstGeom prst="rect">
            <a:avLst/>
          </a:prstGeom>
          <a:solidFill>
            <a:schemeClr val="tx1"/>
          </a:solidFill>
          <a:ln w="9525">
            <a:noFill/>
            <a:miter lim="800000"/>
            <a:headEnd/>
            <a:tailEnd/>
          </a:ln>
        </p:spPr>
        <p:txBody>
          <a:bodyPr>
            <a:spAutoFit/>
          </a:bodyPr>
          <a:lstStyle/>
          <a:p>
            <a:pPr algn="ctr" eaLnBrk="0" hangingPunct="0">
              <a:spcBef>
                <a:spcPct val="50000"/>
              </a:spcBef>
            </a:pPr>
            <a:r>
              <a:rPr lang="en-US" sz="1600" b="1">
                <a:solidFill>
                  <a:schemeClr val="bg2"/>
                </a:solidFill>
                <a:ea typeface="ヒラギノ角ゴ Pro W3"/>
                <a:cs typeface="Arial" charset="0"/>
              </a:rPr>
              <a:t>Stakeholder Interviews</a:t>
            </a:r>
          </a:p>
        </p:txBody>
      </p:sp>
      <p:sp>
        <p:nvSpPr>
          <p:cNvPr id="21518" name="Line 38"/>
          <p:cNvSpPr>
            <a:spLocks noChangeShapeType="1"/>
          </p:cNvSpPr>
          <p:nvPr/>
        </p:nvSpPr>
        <p:spPr bwMode="auto">
          <a:xfrm>
            <a:off x="7391400" y="3048000"/>
            <a:ext cx="0" cy="381000"/>
          </a:xfrm>
          <a:prstGeom prst="line">
            <a:avLst/>
          </a:prstGeom>
          <a:noFill/>
          <a:ln w="9525">
            <a:solidFill>
              <a:schemeClr val="tx1"/>
            </a:solidFill>
            <a:round/>
            <a:headEnd/>
            <a:tailEnd/>
          </a:ln>
        </p:spPr>
        <p:txBody>
          <a:bodyPr/>
          <a:lstStyle/>
          <a:p>
            <a:endParaRPr lang="en-US"/>
          </a:p>
        </p:txBody>
      </p:sp>
      <p:sp>
        <p:nvSpPr>
          <p:cNvPr id="27" name="Title 26"/>
          <p:cNvSpPr>
            <a:spLocks noGrp="1"/>
          </p:cNvSpPr>
          <p:nvPr>
            <p:ph type="title"/>
          </p:nvPr>
        </p:nvSpPr>
        <p:spPr/>
        <p:txBody>
          <a:bodyPr/>
          <a:lstStyle/>
          <a:p>
            <a:pPr eaLnBrk="1" hangingPunct="1">
              <a:defRPr/>
            </a:pPr>
            <a:r>
              <a:rPr lang="en-US" dirty="0" smtClean="0"/>
              <a:t>Overview of NHVREI Evaluation</a:t>
            </a:r>
            <a:endParaRPr lang="en-US" dirty="0"/>
          </a:p>
        </p:txBody>
      </p:sp>
      <p:sp>
        <p:nvSpPr>
          <p:cNvPr id="25" name="Slide Number Placeholder 24"/>
          <p:cNvSpPr>
            <a:spLocks noGrp="1"/>
          </p:cNvSpPr>
          <p:nvPr>
            <p:ph type="sldNum" sz="quarter" idx="10"/>
          </p:nvPr>
        </p:nvSpPr>
        <p:spPr/>
        <p:txBody>
          <a:bodyPr/>
          <a:lstStyle/>
          <a:p>
            <a:pPr>
              <a:defRPr/>
            </a:pPr>
            <a:fld id="{EED12EE5-FB6E-4F72-B989-510373566290}" type="slidenum">
              <a:rPr lang="en-US">
                <a:latin typeface="Arial" pitchFamily="34" charset="0"/>
                <a:cs typeface="Arial" pitchFamily="34" charset="0"/>
              </a:rPr>
              <a:pPr>
                <a:defRPr/>
              </a:pPr>
              <a:t>7</a:t>
            </a:fld>
            <a:endParaRPr lang="en-US">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53276"/>
                                        </p:tgtEl>
                                        <p:attrNameLst>
                                          <p:attrName>fillcolor</p:attrName>
                                        </p:attrNameLst>
                                      </p:cBhvr>
                                      <p:to>
                                        <a:schemeClr val="hlink"/>
                                      </p:to>
                                    </p:animClr>
                                    <p:set>
                                      <p:cBhvr>
                                        <p:cTn id="7" dur="1000" fill="hold"/>
                                        <p:tgtEl>
                                          <p:spTgt spid="53276"/>
                                        </p:tgtEl>
                                        <p:attrNameLst>
                                          <p:attrName>fill.type</p:attrName>
                                        </p:attrNameLst>
                                      </p:cBhvr>
                                      <p:to>
                                        <p:strVal val="solid"/>
                                      </p:to>
                                    </p:set>
                                    <p:set>
                                      <p:cBhvr>
                                        <p:cTn id="8" dur="1000" fill="hold"/>
                                        <p:tgtEl>
                                          <p:spTgt spid="53276"/>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1000" fill="hold"/>
                                        <p:tgtEl>
                                          <p:spTgt spid="21512"/>
                                        </p:tgtEl>
                                        <p:attrNameLst>
                                          <p:attrName>fillcolor</p:attrName>
                                        </p:attrNameLst>
                                      </p:cBhvr>
                                      <p:to>
                                        <a:schemeClr val="hlink"/>
                                      </p:to>
                                    </p:animClr>
                                    <p:set>
                                      <p:cBhvr>
                                        <p:cTn id="11" dur="1000" fill="hold"/>
                                        <p:tgtEl>
                                          <p:spTgt spid="21512"/>
                                        </p:tgtEl>
                                        <p:attrNameLst>
                                          <p:attrName>fill.type</p:attrName>
                                        </p:attrNameLst>
                                      </p:cBhvr>
                                      <p:to>
                                        <p:strVal val="solid"/>
                                      </p:to>
                                    </p:set>
                                    <p:set>
                                      <p:cBhvr>
                                        <p:cTn id="12" dur="1000" fill="hold"/>
                                        <p:tgtEl>
                                          <p:spTgt spid="21512"/>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1000" fill="hold"/>
                                        <p:tgtEl>
                                          <p:spTgt spid="21513"/>
                                        </p:tgtEl>
                                        <p:attrNameLst>
                                          <p:attrName>fillcolor</p:attrName>
                                        </p:attrNameLst>
                                      </p:cBhvr>
                                      <p:to>
                                        <a:schemeClr val="hlink"/>
                                      </p:to>
                                    </p:animClr>
                                    <p:set>
                                      <p:cBhvr>
                                        <p:cTn id="15" dur="1000" fill="hold"/>
                                        <p:tgtEl>
                                          <p:spTgt spid="21513"/>
                                        </p:tgtEl>
                                        <p:attrNameLst>
                                          <p:attrName>fill.type</p:attrName>
                                        </p:attrNameLst>
                                      </p:cBhvr>
                                      <p:to>
                                        <p:strVal val="solid"/>
                                      </p:to>
                                    </p:set>
                                    <p:set>
                                      <p:cBhvr>
                                        <p:cTn id="16" dur="1000" fill="hold"/>
                                        <p:tgtEl>
                                          <p:spTgt spid="21513"/>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1000" fill="hold"/>
                                        <p:tgtEl>
                                          <p:spTgt spid="21506"/>
                                        </p:tgtEl>
                                        <p:attrNameLst>
                                          <p:attrName>fillcolor</p:attrName>
                                        </p:attrNameLst>
                                      </p:cBhvr>
                                      <p:to>
                                        <a:schemeClr val="hlink"/>
                                      </p:to>
                                    </p:animClr>
                                    <p:set>
                                      <p:cBhvr>
                                        <p:cTn id="19" dur="1000" fill="hold"/>
                                        <p:tgtEl>
                                          <p:spTgt spid="21506"/>
                                        </p:tgtEl>
                                        <p:attrNameLst>
                                          <p:attrName>fill.type</p:attrName>
                                        </p:attrNameLst>
                                      </p:cBhvr>
                                      <p:to>
                                        <p:strVal val="solid"/>
                                      </p:to>
                                    </p:set>
                                    <p:set>
                                      <p:cBhvr>
                                        <p:cTn id="20" dur="1000" fill="hold"/>
                                        <p:tgtEl>
                                          <p:spTgt spid="2150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Qualities of Key Influencers</a:t>
            </a:r>
            <a:endParaRPr lang="en-US" dirty="0"/>
          </a:p>
        </p:txBody>
      </p:sp>
      <p:sp>
        <p:nvSpPr>
          <p:cNvPr id="16386" name="Rectangle 4"/>
          <p:cNvSpPr>
            <a:spLocks noGrp="1" noChangeArrowheads="1"/>
          </p:cNvSpPr>
          <p:nvPr>
            <p:ph idx="1"/>
          </p:nvPr>
        </p:nvSpPr>
        <p:spPr>
          <a:xfrm>
            <a:off x="533400" y="1524000"/>
            <a:ext cx="8305800" cy="4795838"/>
          </a:xfrm>
        </p:spPr>
        <p:txBody>
          <a:bodyPr/>
          <a:lstStyle/>
          <a:p>
            <a:pPr eaLnBrk="1" hangingPunct="1">
              <a:spcBef>
                <a:spcPts val="1200"/>
              </a:spcBef>
              <a:defRPr/>
            </a:pPr>
            <a:r>
              <a:rPr lang="en-US" sz="2800" smtClean="0">
                <a:latin typeface="Arial" charset="0"/>
                <a:cs typeface="Arial" charset="0"/>
              </a:rPr>
              <a:t>Act as trusted evaluators of information</a:t>
            </a:r>
          </a:p>
          <a:p>
            <a:pPr eaLnBrk="1" hangingPunct="1">
              <a:spcBef>
                <a:spcPts val="1200"/>
              </a:spcBef>
              <a:defRPr/>
            </a:pPr>
            <a:r>
              <a:rPr lang="en-US" sz="2800" smtClean="0">
                <a:latin typeface="Arial" charset="0"/>
                <a:cs typeface="Arial" charset="0"/>
              </a:rPr>
              <a:t>Influence lay persons’ knowledge, attitudes, and behaviors</a:t>
            </a:r>
          </a:p>
          <a:p>
            <a:pPr eaLnBrk="1" hangingPunct="1">
              <a:spcBef>
                <a:spcPts val="1200"/>
              </a:spcBef>
              <a:defRPr/>
            </a:pPr>
            <a:r>
              <a:rPr lang="en-US" sz="2800" smtClean="0">
                <a:latin typeface="Arial" charset="0"/>
                <a:cs typeface="Arial" charset="0"/>
              </a:rPr>
              <a:t>Impact policymakers’ and researchers’ understanding of community concerns and priorities </a:t>
            </a:r>
          </a:p>
          <a:p>
            <a:pPr eaLnBrk="1" hangingPunct="1">
              <a:spcBef>
                <a:spcPts val="1200"/>
              </a:spcBef>
              <a:defRPr/>
            </a:pPr>
            <a:r>
              <a:rPr lang="en-US" sz="2800" smtClean="0">
                <a:latin typeface="Arial" charset="0"/>
                <a:cs typeface="Arial" charset="0"/>
              </a:rPr>
              <a:t>Exert influence via social networks</a:t>
            </a:r>
          </a:p>
          <a:p>
            <a:pPr lvl="1" eaLnBrk="1" hangingPunct="1">
              <a:buFontTx/>
              <a:buChar char="–"/>
              <a:defRPr/>
            </a:pPr>
            <a:r>
              <a:rPr lang="en-US" sz="2400" smtClean="0">
                <a:latin typeface="Arial" charset="0"/>
                <a:cs typeface="Arial" charset="0"/>
              </a:rPr>
              <a:t>Facilitate adoption of accurate knowledge</a:t>
            </a:r>
          </a:p>
          <a:p>
            <a:pPr lvl="1" eaLnBrk="1" hangingPunct="1">
              <a:buFontTx/>
              <a:buChar char="–"/>
              <a:defRPr/>
            </a:pPr>
            <a:r>
              <a:rPr lang="en-US" sz="2400" smtClean="0">
                <a:latin typeface="Arial" charset="0"/>
                <a:cs typeface="Arial" charset="0"/>
              </a:rPr>
              <a:t>Can catalyze positive attitudes within the community</a:t>
            </a:r>
          </a:p>
          <a:p>
            <a:pPr eaLnBrk="1" hangingPunct="1">
              <a:defRPr/>
            </a:pPr>
            <a:endParaRPr lang="en-US" sz="2400" smtClean="0">
              <a:latin typeface="Arial" charset="0"/>
              <a:cs typeface="Arial" charset="0"/>
            </a:endParaRPr>
          </a:p>
        </p:txBody>
      </p:sp>
      <p:sp>
        <p:nvSpPr>
          <p:cNvPr id="5" name="Slide Number Placeholder 4"/>
          <p:cNvSpPr>
            <a:spLocks noGrp="1"/>
          </p:cNvSpPr>
          <p:nvPr>
            <p:ph type="sldNum" sz="quarter" idx="10"/>
          </p:nvPr>
        </p:nvSpPr>
        <p:spPr/>
        <p:txBody>
          <a:bodyPr/>
          <a:lstStyle/>
          <a:p>
            <a:pPr>
              <a:defRPr/>
            </a:pPr>
            <a:fld id="{B27D8853-2A60-4E48-990B-ECB2AE9C2CD3}" type="slidenum">
              <a:rPr lang="en-US">
                <a:latin typeface="Arial" pitchFamily="34" charset="0"/>
                <a:cs typeface="Arial" pitchFamily="34" charset="0"/>
              </a:rPr>
              <a:pPr>
                <a:defRPr/>
              </a:pPr>
              <a:t>8</a:t>
            </a:fld>
            <a:endParaRPr lang="en-US"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mtClean="0"/>
              <a:t>Stakeholder Interviews</a:t>
            </a:r>
          </a:p>
        </p:txBody>
      </p:sp>
      <p:sp>
        <p:nvSpPr>
          <p:cNvPr id="3" name="Content Placeholder 2"/>
          <p:cNvSpPr>
            <a:spLocks noGrp="1"/>
          </p:cNvSpPr>
          <p:nvPr>
            <p:ph idx="1"/>
          </p:nvPr>
        </p:nvSpPr>
        <p:spPr/>
        <p:txBody>
          <a:bodyPr/>
          <a:lstStyle/>
          <a:p>
            <a:pPr eaLnBrk="1" hangingPunct="1">
              <a:defRPr/>
            </a:pPr>
            <a:r>
              <a:rPr lang="en-US" smtClean="0"/>
              <a:t>Challenges</a:t>
            </a:r>
          </a:p>
          <a:p>
            <a:pPr lvl="1" eaLnBrk="1" hangingPunct="1">
              <a:defRPr/>
            </a:pPr>
            <a:r>
              <a:rPr lang="en-US" smtClean="0"/>
              <a:t>Translation of scientific language to lay community</a:t>
            </a:r>
          </a:p>
          <a:p>
            <a:pPr lvl="1" eaLnBrk="1" hangingPunct="1">
              <a:defRPr/>
            </a:pPr>
            <a:r>
              <a:rPr lang="en-US" smtClean="0"/>
              <a:t>Deep-rooted societal problems </a:t>
            </a:r>
          </a:p>
          <a:p>
            <a:pPr eaLnBrk="1" hangingPunct="1">
              <a:defRPr/>
            </a:pPr>
            <a:r>
              <a:rPr lang="en-US" smtClean="0"/>
              <a:t>Key Influencers</a:t>
            </a:r>
          </a:p>
          <a:p>
            <a:pPr lvl="1" eaLnBrk="1" hangingPunct="1">
              <a:defRPr/>
            </a:pPr>
            <a:r>
              <a:rPr lang="en-US" smtClean="0"/>
              <a:t>Defined differently in different communities; need for flexibility</a:t>
            </a:r>
            <a:endParaRPr lang="en-US" dirty="0"/>
          </a:p>
        </p:txBody>
      </p:sp>
      <p:sp>
        <p:nvSpPr>
          <p:cNvPr id="4" name="Slide Number Placeholder 3"/>
          <p:cNvSpPr>
            <a:spLocks noGrp="1"/>
          </p:cNvSpPr>
          <p:nvPr>
            <p:ph type="sldNum" sz="quarter" idx="10"/>
          </p:nvPr>
        </p:nvSpPr>
        <p:spPr/>
        <p:txBody>
          <a:bodyPr/>
          <a:lstStyle/>
          <a:p>
            <a:pPr>
              <a:defRPr/>
            </a:pPr>
            <a:fld id="{D9E0744D-319C-4D42-8D53-E4583122F6A5}" type="slidenum">
              <a:rPr lang="en-US">
                <a:latin typeface="Arial" pitchFamily="34" charset="0"/>
                <a:cs typeface="Arial" pitchFamily="34" charset="0"/>
              </a:rPr>
              <a:pPr>
                <a:defRPr/>
              </a:pPr>
              <a:t>9</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mtClean="0"/>
              <a:t>Partner Focus Groups</a:t>
            </a:r>
          </a:p>
        </p:txBody>
      </p:sp>
      <p:sp>
        <p:nvSpPr>
          <p:cNvPr id="3" name="Content Placeholder 2"/>
          <p:cNvSpPr>
            <a:spLocks noGrp="1"/>
          </p:cNvSpPr>
          <p:nvPr>
            <p:ph idx="1"/>
          </p:nvPr>
        </p:nvSpPr>
        <p:spPr/>
        <p:txBody>
          <a:bodyPr/>
          <a:lstStyle/>
          <a:p>
            <a:pPr eaLnBrk="1" hangingPunct="1">
              <a:spcBef>
                <a:spcPts val="1200"/>
              </a:spcBef>
              <a:defRPr/>
            </a:pPr>
            <a:r>
              <a:rPr lang="en-US" sz="2800" smtClean="0">
                <a:latin typeface="Arial" charset="0"/>
                <a:cs typeface="Arial" charset="0"/>
              </a:rPr>
              <a:t>Work to create dialogue with the community </a:t>
            </a:r>
          </a:p>
          <a:p>
            <a:pPr eaLnBrk="1" hangingPunct="1">
              <a:spcBef>
                <a:spcPts val="1200"/>
              </a:spcBef>
              <a:defRPr/>
            </a:pPr>
            <a:r>
              <a:rPr lang="en-US" sz="2800" smtClean="0">
                <a:latin typeface="Arial" charset="0"/>
                <a:cs typeface="Arial" charset="0"/>
              </a:rPr>
              <a:t>Address myths and misperceptions at all levels</a:t>
            </a:r>
          </a:p>
          <a:p>
            <a:pPr eaLnBrk="1" hangingPunct="1">
              <a:spcBef>
                <a:spcPts val="1200"/>
              </a:spcBef>
              <a:defRPr/>
            </a:pPr>
            <a:r>
              <a:rPr lang="en-US" sz="2800" smtClean="0">
                <a:latin typeface="Arial" charset="0"/>
                <a:cs typeface="Arial" charset="0"/>
              </a:rPr>
              <a:t>Tailor materials for maximum effect</a:t>
            </a:r>
          </a:p>
          <a:p>
            <a:pPr eaLnBrk="1" hangingPunct="1">
              <a:spcBef>
                <a:spcPts val="1200"/>
              </a:spcBef>
              <a:defRPr/>
            </a:pPr>
            <a:r>
              <a:rPr lang="en-US" sz="2800" smtClean="0">
                <a:latin typeface="Arial" charset="0"/>
                <a:cs typeface="Arial" charset="0"/>
              </a:rPr>
              <a:t>Local collaborations build permanent improvement in organizational capacity</a:t>
            </a:r>
          </a:p>
          <a:p>
            <a:pPr eaLnBrk="1" hangingPunct="1">
              <a:spcBef>
                <a:spcPts val="1200"/>
              </a:spcBef>
              <a:defRPr/>
            </a:pPr>
            <a:r>
              <a:rPr lang="en-US" sz="2800" smtClean="0">
                <a:latin typeface="Arial" charset="0"/>
                <a:cs typeface="Arial" charset="0"/>
              </a:rPr>
              <a:t>Improve KI scientific knowledge</a:t>
            </a:r>
          </a:p>
          <a:p>
            <a:pPr lvl="1" eaLnBrk="1" hangingPunct="1">
              <a:lnSpc>
                <a:spcPct val="80000"/>
              </a:lnSpc>
              <a:buFontTx/>
              <a:buChar char="–"/>
              <a:defRPr/>
            </a:pPr>
            <a:r>
              <a:rPr lang="en-US" sz="2400" smtClean="0">
                <a:latin typeface="Arial" charset="0"/>
                <a:cs typeface="Arial" charset="0"/>
              </a:rPr>
              <a:t>Content</a:t>
            </a:r>
          </a:p>
          <a:p>
            <a:pPr lvl="1" eaLnBrk="1" hangingPunct="1">
              <a:lnSpc>
                <a:spcPct val="80000"/>
              </a:lnSpc>
              <a:buFontTx/>
              <a:buChar char="–"/>
              <a:defRPr/>
            </a:pPr>
            <a:r>
              <a:rPr lang="en-US" sz="2400" smtClean="0">
                <a:latin typeface="Arial" charset="0"/>
                <a:cs typeface="Arial" charset="0"/>
              </a:rPr>
              <a:t>Analysis</a:t>
            </a:r>
          </a:p>
          <a:p>
            <a:pPr lvl="1" eaLnBrk="1" hangingPunct="1">
              <a:lnSpc>
                <a:spcPct val="80000"/>
              </a:lnSpc>
              <a:buFontTx/>
              <a:buChar char="–"/>
              <a:defRPr/>
            </a:pPr>
            <a:r>
              <a:rPr lang="en-US" sz="2400" smtClean="0">
                <a:latin typeface="Arial" charset="0"/>
                <a:cs typeface="Arial" charset="0"/>
              </a:rPr>
              <a:t>Communication</a:t>
            </a:r>
          </a:p>
        </p:txBody>
      </p:sp>
      <p:sp>
        <p:nvSpPr>
          <p:cNvPr id="4" name="Slide Number Placeholder 3"/>
          <p:cNvSpPr>
            <a:spLocks noGrp="1"/>
          </p:cNvSpPr>
          <p:nvPr>
            <p:ph type="sldNum" sz="quarter" idx="10"/>
          </p:nvPr>
        </p:nvSpPr>
        <p:spPr/>
        <p:txBody>
          <a:bodyPr/>
          <a:lstStyle/>
          <a:p>
            <a:pPr>
              <a:defRPr/>
            </a:pPr>
            <a:fld id="{05B41F1E-9DB8-41E0-A37E-BB3EC90BFA5F}" type="slidenum">
              <a:rPr lang="en-US">
                <a:latin typeface="Arial" pitchFamily="34" charset="0"/>
                <a:cs typeface="Arial" pitchFamily="34" charset="0"/>
              </a:rPr>
              <a:pPr>
                <a:defRPr/>
              </a:pPr>
              <a:t>10</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Arrow 13"/>
          <p:cNvSpPr>
            <a:spLocks noChangeArrowheads="1"/>
          </p:cNvSpPr>
          <p:nvPr/>
        </p:nvSpPr>
        <p:spPr bwMode="auto">
          <a:xfrm>
            <a:off x="2009775" y="2243138"/>
            <a:ext cx="5121275" cy="4572000"/>
          </a:xfrm>
          <a:prstGeom prst="rightArrow">
            <a:avLst>
              <a:gd name="adj1" fmla="val 50000"/>
              <a:gd name="adj2" fmla="val 47305"/>
            </a:avLst>
          </a:prstGeom>
          <a:solidFill>
            <a:schemeClr val="accent1">
              <a:alpha val="21960"/>
            </a:schemeClr>
          </a:solidFill>
          <a:ln w="9525">
            <a:solidFill>
              <a:schemeClr val="tx1"/>
            </a:solidFill>
            <a:round/>
            <a:headEnd/>
            <a:tailEnd/>
          </a:ln>
        </p:spPr>
        <p:txBody>
          <a:bodyPr/>
          <a:lstStyle/>
          <a:p>
            <a:pPr eaLnBrk="0" hangingPunct="0"/>
            <a:endParaRPr lang="en-US"/>
          </a:p>
        </p:txBody>
      </p:sp>
      <p:sp>
        <p:nvSpPr>
          <p:cNvPr id="8198" name="AutoShape 6"/>
          <p:cNvSpPr>
            <a:spLocks noChangeArrowheads="1"/>
          </p:cNvSpPr>
          <p:nvPr/>
        </p:nvSpPr>
        <p:spPr bwMode="auto">
          <a:xfrm>
            <a:off x="228600" y="1600200"/>
            <a:ext cx="8686800" cy="838200"/>
          </a:xfrm>
          <a:prstGeom prst="rightArrow">
            <a:avLst/>
          </a:prstGeom>
          <a:gradFill rotWithShape="1">
            <a:gsLst>
              <a:gs pos="7000">
                <a:schemeClr val="bg1">
                  <a:lumMod val="40000"/>
                  <a:lumOff val="60000"/>
                </a:schemeClr>
              </a:gs>
              <a:gs pos="100000">
                <a:srgbClr val="FF0000"/>
              </a:gs>
              <a:gs pos="30000">
                <a:srgbClr val="008000"/>
              </a:gs>
              <a:gs pos="58000">
                <a:srgbClr val="FFFF00"/>
              </a:gs>
            </a:gsLst>
            <a:lin ang="0" scaled="1"/>
          </a:gradFill>
          <a:ln w="9525">
            <a:solidFill>
              <a:schemeClr val="tx1"/>
            </a:solidFill>
            <a:miter lim="800000"/>
            <a:headEnd/>
            <a:tailEnd/>
          </a:ln>
          <a:effectLst/>
        </p:spPr>
        <p:txBody>
          <a:bodyPr wrap="none" anchor="ctr"/>
          <a:lstStyle/>
          <a:p>
            <a:pPr algn="r">
              <a:defRPr/>
            </a:pPr>
            <a:endParaRPr lang="en-US">
              <a:latin typeface="Arial" pitchFamily="34" charset="0"/>
              <a:ea typeface="ＭＳ Ｐゴシック" charset="-128"/>
              <a:cs typeface="Arial" pitchFamily="34" charset="0"/>
            </a:endParaRPr>
          </a:p>
        </p:txBody>
      </p:sp>
      <p:sp>
        <p:nvSpPr>
          <p:cNvPr id="29699" name="Text Box 7"/>
          <p:cNvSpPr txBox="1">
            <a:spLocks noChangeArrowheads="1"/>
          </p:cNvSpPr>
          <p:nvPr/>
        </p:nvSpPr>
        <p:spPr bwMode="auto">
          <a:xfrm>
            <a:off x="228600" y="1819275"/>
            <a:ext cx="1828800" cy="396875"/>
          </a:xfrm>
          <a:prstGeom prst="rect">
            <a:avLst/>
          </a:prstGeom>
          <a:noFill/>
          <a:ln w="9525">
            <a:noFill/>
            <a:miter lim="800000"/>
            <a:headEnd/>
            <a:tailEnd/>
          </a:ln>
        </p:spPr>
        <p:txBody>
          <a:bodyPr>
            <a:spAutoFit/>
          </a:bodyPr>
          <a:lstStyle/>
          <a:p>
            <a:pPr algn="ctr">
              <a:spcBef>
                <a:spcPct val="50000"/>
              </a:spcBef>
            </a:pPr>
            <a:r>
              <a:rPr lang="en-US" sz="2000" b="1">
                <a:solidFill>
                  <a:schemeClr val="bg2"/>
                </a:solidFill>
                <a:cs typeface="Arial" charset="0"/>
              </a:rPr>
              <a:t>Awareness</a:t>
            </a:r>
          </a:p>
        </p:txBody>
      </p:sp>
      <p:sp>
        <p:nvSpPr>
          <p:cNvPr id="29700" name="AutoShape 14"/>
          <p:cNvSpPr>
            <a:spLocks noChangeArrowheads="1"/>
          </p:cNvSpPr>
          <p:nvPr/>
        </p:nvSpPr>
        <p:spPr bwMode="auto">
          <a:xfrm>
            <a:off x="7162800" y="3614738"/>
            <a:ext cx="1828800" cy="1828800"/>
          </a:xfrm>
          <a:prstGeom prst="roundRect">
            <a:avLst>
              <a:gd name="adj" fmla="val 16667"/>
            </a:avLst>
          </a:prstGeom>
          <a:solidFill>
            <a:srgbClr val="FF0000"/>
          </a:solidFill>
          <a:ln w="9525">
            <a:solidFill>
              <a:schemeClr val="tx1"/>
            </a:solidFill>
            <a:round/>
            <a:headEnd/>
            <a:tailEnd/>
          </a:ln>
        </p:spPr>
        <p:txBody>
          <a:bodyPr wrap="none" anchor="ctr"/>
          <a:lstStyle/>
          <a:p>
            <a:pPr algn="ctr"/>
            <a:r>
              <a:rPr lang="en-US" sz="2000" b="1">
                <a:solidFill>
                  <a:schemeClr val="bg2"/>
                </a:solidFill>
                <a:cs typeface="Arial" charset="0"/>
              </a:rPr>
              <a:t>Supportive</a:t>
            </a:r>
          </a:p>
          <a:p>
            <a:pPr algn="ctr"/>
            <a:r>
              <a:rPr lang="en-US" sz="2000" b="1">
                <a:solidFill>
                  <a:schemeClr val="bg2"/>
                </a:solidFill>
                <a:cs typeface="Arial" charset="0"/>
              </a:rPr>
              <a:t>Actions</a:t>
            </a:r>
            <a:endParaRPr lang="en-US" sz="2000">
              <a:solidFill>
                <a:schemeClr val="bg2"/>
              </a:solidFill>
              <a:cs typeface="Arial" charset="0"/>
            </a:endParaRPr>
          </a:p>
          <a:p>
            <a:pPr algn="ctr">
              <a:spcBef>
                <a:spcPct val="50000"/>
              </a:spcBef>
            </a:pPr>
            <a:r>
              <a:rPr lang="en-US" sz="2000">
                <a:solidFill>
                  <a:schemeClr val="bg2"/>
                </a:solidFill>
                <a:cs typeface="Arial" charset="0"/>
              </a:rPr>
              <a:t>Personal</a:t>
            </a:r>
          </a:p>
          <a:p>
            <a:pPr algn="ctr">
              <a:spcBef>
                <a:spcPct val="50000"/>
              </a:spcBef>
            </a:pPr>
            <a:r>
              <a:rPr lang="en-US" sz="2000">
                <a:solidFill>
                  <a:schemeClr val="bg2"/>
                </a:solidFill>
                <a:cs typeface="Arial" charset="0"/>
              </a:rPr>
              <a:t>Work-Related</a:t>
            </a:r>
          </a:p>
        </p:txBody>
      </p:sp>
      <p:sp>
        <p:nvSpPr>
          <p:cNvPr id="29701" name="Text Box 8"/>
          <p:cNvSpPr txBox="1">
            <a:spLocks noChangeArrowheads="1"/>
          </p:cNvSpPr>
          <p:nvPr/>
        </p:nvSpPr>
        <p:spPr bwMode="auto">
          <a:xfrm>
            <a:off x="6781800" y="1819275"/>
            <a:ext cx="1600200" cy="400050"/>
          </a:xfrm>
          <a:prstGeom prst="rect">
            <a:avLst/>
          </a:prstGeom>
          <a:noFill/>
          <a:ln w="9525">
            <a:noFill/>
            <a:miter lim="800000"/>
            <a:headEnd/>
            <a:tailEnd/>
          </a:ln>
        </p:spPr>
        <p:txBody>
          <a:bodyPr>
            <a:spAutoFit/>
          </a:bodyPr>
          <a:lstStyle/>
          <a:p>
            <a:pPr algn="ctr">
              <a:spcBef>
                <a:spcPct val="50000"/>
              </a:spcBef>
            </a:pPr>
            <a:r>
              <a:rPr lang="en-US" sz="2000" b="1">
                <a:solidFill>
                  <a:schemeClr val="bg2"/>
                </a:solidFill>
                <a:cs typeface="Arial" charset="0"/>
              </a:rPr>
              <a:t>Action</a:t>
            </a:r>
          </a:p>
        </p:txBody>
      </p:sp>
      <p:cxnSp>
        <p:nvCxnSpPr>
          <p:cNvPr id="19" name="Straight Arrow Connector 18"/>
          <p:cNvCxnSpPr/>
          <p:nvPr/>
        </p:nvCxnSpPr>
        <p:spPr bwMode="auto">
          <a:xfrm>
            <a:off x="1676400" y="4527550"/>
            <a:ext cx="1981200" cy="1588"/>
          </a:xfrm>
          <a:prstGeom prst="straightConnector1">
            <a:avLst/>
          </a:prstGeom>
          <a:solidFill>
            <a:schemeClr val="accent1"/>
          </a:solidFill>
          <a:ln w="76200" cap="flat" cmpd="sng" algn="ctr">
            <a:solidFill>
              <a:schemeClr val="tx1">
                <a:lumMod val="20000"/>
                <a:lumOff val="80000"/>
              </a:schemeClr>
            </a:solidFill>
            <a:prstDash val="solid"/>
            <a:round/>
            <a:headEnd type="none" w="med" len="med"/>
            <a:tailEnd type="arrow" w="med" len="med"/>
          </a:ln>
          <a:effectLst/>
        </p:spPr>
      </p:cxnSp>
      <p:cxnSp>
        <p:nvCxnSpPr>
          <p:cNvPr id="20" name="Straight Arrow Connector 19"/>
          <p:cNvCxnSpPr/>
          <p:nvPr/>
        </p:nvCxnSpPr>
        <p:spPr bwMode="auto">
          <a:xfrm>
            <a:off x="5257800" y="4527550"/>
            <a:ext cx="1828800" cy="1588"/>
          </a:xfrm>
          <a:prstGeom prst="straightConnector1">
            <a:avLst/>
          </a:prstGeom>
          <a:solidFill>
            <a:schemeClr val="accent1"/>
          </a:solidFill>
          <a:ln w="76200" cap="flat" cmpd="sng" algn="ctr">
            <a:solidFill>
              <a:schemeClr val="tx1">
                <a:lumMod val="20000"/>
                <a:lumOff val="80000"/>
              </a:schemeClr>
            </a:solidFill>
            <a:prstDash val="solid"/>
            <a:round/>
            <a:headEnd type="none" w="med" len="med"/>
            <a:tailEnd type="arrow" w="med" len="med"/>
          </a:ln>
          <a:effectLst/>
        </p:spPr>
      </p:cxnSp>
      <p:sp>
        <p:nvSpPr>
          <p:cNvPr id="29704" name="TextBox 11"/>
          <p:cNvSpPr txBox="1">
            <a:spLocks noChangeArrowheads="1"/>
          </p:cNvSpPr>
          <p:nvPr/>
        </p:nvSpPr>
        <p:spPr bwMode="auto">
          <a:xfrm>
            <a:off x="2057400" y="4019550"/>
            <a:ext cx="1447800" cy="400050"/>
          </a:xfrm>
          <a:prstGeom prst="rect">
            <a:avLst/>
          </a:prstGeom>
          <a:noFill/>
          <a:ln w="9525">
            <a:noFill/>
            <a:miter lim="800000"/>
            <a:headEnd/>
            <a:tailEnd/>
          </a:ln>
        </p:spPr>
        <p:txBody>
          <a:bodyPr>
            <a:spAutoFit/>
          </a:bodyPr>
          <a:lstStyle/>
          <a:p>
            <a:pPr algn="ctr"/>
            <a:r>
              <a:rPr lang="en-US" sz="2000">
                <a:cs typeface="Arial" charset="0"/>
              </a:rPr>
              <a:t>Attitudes</a:t>
            </a:r>
          </a:p>
        </p:txBody>
      </p:sp>
      <p:sp>
        <p:nvSpPr>
          <p:cNvPr id="29705" name="TextBox 12"/>
          <p:cNvSpPr txBox="1">
            <a:spLocks noChangeArrowheads="1"/>
          </p:cNvSpPr>
          <p:nvPr/>
        </p:nvSpPr>
        <p:spPr bwMode="auto">
          <a:xfrm>
            <a:off x="1828800" y="4681538"/>
            <a:ext cx="1905000" cy="400050"/>
          </a:xfrm>
          <a:prstGeom prst="rect">
            <a:avLst/>
          </a:prstGeom>
          <a:noFill/>
          <a:ln w="9525">
            <a:noFill/>
            <a:miter lim="800000"/>
            <a:headEnd/>
            <a:tailEnd/>
          </a:ln>
        </p:spPr>
        <p:txBody>
          <a:bodyPr>
            <a:spAutoFit/>
          </a:bodyPr>
          <a:lstStyle/>
          <a:p>
            <a:pPr algn="ctr"/>
            <a:r>
              <a:rPr lang="en-US" sz="2000">
                <a:cs typeface="Arial" charset="0"/>
              </a:rPr>
              <a:t>Knowledge</a:t>
            </a:r>
          </a:p>
        </p:txBody>
      </p:sp>
      <p:sp>
        <p:nvSpPr>
          <p:cNvPr id="15" name="TextBox 14"/>
          <p:cNvSpPr txBox="1">
            <a:spLocks noChangeArrowheads="1"/>
          </p:cNvSpPr>
          <p:nvPr/>
        </p:nvSpPr>
        <p:spPr bwMode="auto">
          <a:xfrm>
            <a:off x="1981200" y="5667375"/>
            <a:ext cx="2971800" cy="400050"/>
          </a:xfrm>
          <a:prstGeom prst="rect">
            <a:avLst/>
          </a:prstGeom>
          <a:noFill/>
          <a:ln w="9525">
            <a:noFill/>
            <a:miter lim="800000"/>
            <a:headEnd/>
            <a:tailEnd/>
          </a:ln>
        </p:spPr>
        <p:txBody>
          <a:bodyPr>
            <a:spAutoFit/>
          </a:bodyPr>
          <a:lstStyle/>
          <a:p>
            <a:r>
              <a:rPr lang="en-US" sz="2000" b="1">
                <a:cs typeface="Arial" charset="0"/>
              </a:rPr>
              <a:t>Social Networks</a:t>
            </a:r>
          </a:p>
        </p:txBody>
      </p:sp>
      <p:sp>
        <p:nvSpPr>
          <p:cNvPr id="16" name="Title 15"/>
          <p:cNvSpPr>
            <a:spLocks noGrp="1"/>
          </p:cNvSpPr>
          <p:nvPr>
            <p:ph type="title"/>
          </p:nvPr>
        </p:nvSpPr>
        <p:spPr/>
        <p:txBody>
          <a:bodyPr>
            <a:normAutofit fontScale="90000"/>
          </a:bodyPr>
          <a:lstStyle/>
          <a:p>
            <a:pPr eaLnBrk="1" hangingPunct="1">
              <a:defRPr/>
            </a:pPr>
            <a:r>
              <a:rPr lang="en-US" dirty="0" smtClean="0"/>
              <a:t>Creating Support for HIV Vaccine Research</a:t>
            </a:r>
            <a:endParaRPr lang="en-US" dirty="0"/>
          </a:p>
        </p:txBody>
      </p:sp>
      <p:sp>
        <p:nvSpPr>
          <p:cNvPr id="257031" name="Rounded Rectangle 23"/>
          <p:cNvSpPr>
            <a:spLocks noChangeArrowheads="1"/>
          </p:cNvSpPr>
          <p:nvPr/>
        </p:nvSpPr>
        <p:spPr bwMode="auto">
          <a:xfrm>
            <a:off x="136525" y="3614738"/>
            <a:ext cx="1828800" cy="1828800"/>
          </a:xfrm>
          <a:prstGeom prst="roundRect">
            <a:avLst>
              <a:gd name="adj" fmla="val 16667"/>
            </a:avLst>
          </a:prstGeom>
          <a:solidFill>
            <a:schemeClr val="bg1">
              <a:lumMod val="40000"/>
              <a:lumOff val="60000"/>
            </a:schemeClr>
          </a:solidFill>
          <a:ln w="9525">
            <a:solidFill>
              <a:schemeClr val="tx1"/>
            </a:solidFill>
            <a:round/>
            <a:headEnd/>
            <a:tailEnd/>
          </a:ln>
        </p:spPr>
        <p:txBody>
          <a:bodyPr anchor="ctr"/>
          <a:lstStyle/>
          <a:p>
            <a:pPr algn="ctr" eaLnBrk="0" hangingPunct="0">
              <a:defRPr/>
            </a:pPr>
            <a:r>
              <a:rPr lang="en-US" sz="2000" b="1" dirty="0">
                <a:solidFill>
                  <a:schemeClr val="bg2"/>
                </a:solidFill>
                <a:latin typeface="Arial" pitchFamily="34" charset="0"/>
                <a:cs typeface="Arial" pitchFamily="34" charset="0"/>
              </a:rPr>
              <a:t>Awareness</a:t>
            </a:r>
            <a:r>
              <a:rPr lang="en-US" sz="2000" dirty="0">
                <a:solidFill>
                  <a:schemeClr val="bg2"/>
                </a:solidFill>
                <a:latin typeface="Arial" pitchFamily="34" charset="0"/>
                <a:cs typeface="Arial" pitchFamily="34" charset="0"/>
              </a:rPr>
              <a:t> of HIV Vaccine Research</a:t>
            </a:r>
          </a:p>
        </p:txBody>
      </p:sp>
      <p:sp>
        <p:nvSpPr>
          <p:cNvPr id="29709" name="AutoShape 11"/>
          <p:cNvSpPr>
            <a:spLocks noChangeArrowheads="1"/>
          </p:cNvSpPr>
          <p:nvPr/>
        </p:nvSpPr>
        <p:spPr bwMode="auto">
          <a:xfrm>
            <a:off x="3725863" y="3614738"/>
            <a:ext cx="1828800" cy="1828800"/>
          </a:xfrm>
          <a:prstGeom prst="roundRect">
            <a:avLst>
              <a:gd name="adj" fmla="val 16667"/>
            </a:avLst>
          </a:prstGeom>
          <a:solidFill>
            <a:srgbClr val="FFFF00"/>
          </a:solidFill>
          <a:ln w="9525">
            <a:solidFill>
              <a:schemeClr val="tx1"/>
            </a:solidFill>
            <a:round/>
            <a:headEnd/>
            <a:tailEnd/>
          </a:ln>
        </p:spPr>
        <p:txBody>
          <a:bodyPr wrap="none" anchor="ctr"/>
          <a:lstStyle/>
          <a:p>
            <a:pPr algn="ctr"/>
            <a:r>
              <a:rPr lang="en-US" sz="2000" b="1">
                <a:solidFill>
                  <a:schemeClr val="bg2"/>
                </a:solidFill>
                <a:cs typeface="Arial" charset="0"/>
              </a:rPr>
              <a:t>Willingness</a:t>
            </a:r>
          </a:p>
          <a:p>
            <a:pPr algn="ctr"/>
            <a:r>
              <a:rPr lang="en-US" sz="2000" b="1">
                <a:solidFill>
                  <a:schemeClr val="bg2"/>
                </a:solidFill>
                <a:cs typeface="Arial" charset="0"/>
              </a:rPr>
              <a:t> </a:t>
            </a:r>
            <a:r>
              <a:rPr lang="en-US" sz="2000">
                <a:solidFill>
                  <a:schemeClr val="bg2"/>
                </a:solidFill>
                <a:cs typeface="Arial" charset="0"/>
              </a:rPr>
              <a:t>to </a:t>
            </a:r>
          </a:p>
          <a:p>
            <a:pPr algn="ctr"/>
            <a:r>
              <a:rPr lang="en-US" sz="2000">
                <a:solidFill>
                  <a:schemeClr val="bg2"/>
                </a:solidFill>
                <a:cs typeface="Arial" charset="0"/>
              </a:rPr>
              <a:t>Take Action</a:t>
            </a:r>
          </a:p>
        </p:txBody>
      </p:sp>
      <p:sp>
        <p:nvSpPr>
          <p:cNvPr id="17" name="Slide Number Placeholder 16"/>
          <p:cNvSpPr>
            <a:spLocks noGrp="1"/>
          </p:cNvSpPr>
          <p:nvPr>
            <p:ph type="sldNum" sz="quarter" idx="10"/>
          </p:nvPr>
        </p:nvSpPr>
        <p:spPr/>
        <p:txBody>
          <a:bodyPr/>
          <a:lstStyle/>
          <a:p>
            <a:pPr>
              <a:defRPr/>
            </a:pPr>
            <a:fld id="{69CDD16B-692F-463D-B0CC-AD345F279BEE}" type="slidenum">
              <a:rPr lang="en-US">
                <a:latin typeface="Arial" pitchFamily="34" charset="0"/>
                <a:cs typeface="Arial" pitchFamily="34" charset="0"/>
              </a:rPr>
              <a:pPr>
                <a:defRPr/>
              </a:pPr>
              <a:t>11</a:t>
            </a:fld>
            <a:endParaRPr lang="en-US">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mtClean="0"/>
              <a:t>Key Influencer Survey</a:t>
            </a:r>
            <a:endParaRPr lang="en-US" dirty="0" smtClean="0"/>
          </a:p>
        </p:txBody>
      </p:sp>
      <p:sp>
        <p:nvSpPr>
          <p:cNvPr id="3" name="Content Placeholder 2"/>
          <p:cNvSpPr>
            <a:spLocks noGrp="1"/>
          </p:cNvSpPr>
          <p:nvPr>
            <p:ph idx="1"/>
          </p:nvPr>
        </p:nvSpPr>
        <p:spPr/>
        <p:txBody>
          <a:bodyPr/>
          <a:lstStyle/>
          <a:p>
            <a:pPr eaLnBrk="1" hangingPunct="1">
              <a:defRPr/>
            </a:pPr>
            <a:r>
              <a:rPr lang="en-US" smtClean="0">
                <a:latin typeface="Arial" charset="0"/>
                <a:cs typeface="Arial" charset="0"/>
              </a:rPr>
              <a:t>Online survey</a:t>
            </a:r>
          </a:p>
          <a:p>
            <a:pPr eaLnBrk="1" hangingPunct="1">
              <a:defRPr/>
            </a:pPr>
            <a:r>
              <a:rPr lang="en-US" smtClean="0">
                <a:latin typeface="Arial" charset="0"/>
                <a:cs typeface="Arial" charset="0"/>
              </a:rPr>
              <a:t>Respondents were individuals associated with influential organizations (N=546)</a:t>
            </a:r>
          </a:p>
          <a:p>
            <a:pPr eaLnBrk="1" hangingPunct="1">
              <a:defRPr/>
            </a:pPr>
            <a:r>
              <a:rPr lang="en-US" smtClean="0">
                <a:latin typeface="Arial" charset="0"/>
                <a:cs typeface="Arial" charset="0"/>
              </a:rPr>
              <a:t>Recruitment by mail, email, telephone</a:t>
            </a:r>
          </a:p>
          <a:p>
            <a:pPr eaLnBrk="1" hangingPunct="1">
              <a:defRPr/>
            </a:pPr>
            <a:r>
              <a:rPr lang="en-US" smtClean="0">
                <a:latin typeface="Arial" charset="0"/>
                <a:cs typeface="Arial" charset="0"/>
              </a:rPr>
              <a:t>Incentive</a:t>
            </a:r>
          </a:p>
          <a:p>
            <a:pPr lvl="1" eaLnBrk="1" hangingPunct="1">
              <a:buFontTx/>
              <a:buChar char="–"/>
              <a:defRPr/>
            </a:pPr>
            <a:r>
              <a:rPr lang="en-US" smtClean="0">
                <a:latin typeface="Arial" charset="0"/>
                <a:cs typeface="Arial" charset="0"/>
              </a:rPr>
              <a:t>$25 amazon.com link</a:t>
            </a:r>
          </a:p>
          <a:p>
            <a:pPr eaLnBrk="1" hangingPunct="1">
              <a:defRPr/>
            </a:pPr>
            <a:r>
              <a:rPr lang="en-US" smtClean="0">
                <a:latin typeface="Arial" charset="0"/>
                <a:cs typeface="Arial" charset="0"/>
              </a:rPr>
              <a:t>Response rate of 69%</a:t>
            </a:r>
          </a:p>
        </p:txBody>
      </p:sp>
      <p:sp>
        <p:nvSpPr>
          <p:cNvPr id="4" name="Slide Number Placeholder 3"/>
          <p:cNvSpPr>
            <a:spLocks noGrp="1"/>
          </p:cNvSpPr>
          <p:nvPr>
            <p:ph type="sldNum" sz="quarter" idx="10"/>
          </p:nvPr>
        </p:nvSpPr>
        <p:spPr/>
        <p:txBody>
          <a:bodyPr/>
          <a:lstStyle/>
          <a:p>
            <a:pPr>
              <a:defRPr/>
            </a:pPr>
            <a:fld id="{5B3971F7-6CA2-47B1-B6C3-5CD8368F3641}" type="slidenum">
              <a:rPr lang="en-US">
                <a:latin typeface="Arial" pitchFamily="34" charset="0"/>
                <a:cs typeface="Arial" pitchFamily="34" charset="0"/>
              </a:rPr>
              <a:pPr>
                <a:defRPr/>
              </a:pPr>
              <a:t>12</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mtClean="0"/>
              <a:t>Key Influencer Survey</a:t>
            </a:r>
            <a:endParaRPr lang="en-US" dirty="0" smtClean="0"/>
          </a:p>
        </p:txBody>
      </p:sp>
      <p:sp>
        <p:nvSpPr>
          <p:cNvPr id="3" name="Content Placeholder 2"/>
          <p:cNvSpPr>
            <a:spLocks noGrp="1"/>
          </p:cNvSpPr>
          <p:nvPr>
            <p:ph idx="1"/>
          </p:nvPr>
        </p:nvSpPr>
        <p:spPr/>
        <p:txBody>
          <a:bodyPr/>
          <a:lstStyle/>
          <a:p>
            <a:pPr eaLnBrk="1" hangingPunct="1">
              <a:defRPr/>
            </a:pPr>
            <a:r>
              <a:rPr lang="en-US" smtClean="0">
                <a:latin typeface="Arial" charset="0"/>
                <a:cs typeface="Arial" charset="0"/>
              </a:rPr>
              <a:t>Collaborators</a:t>
            </a:r>
          </a:p>
          <a:p>
            <a:pPr lvl="1" eaLnBrk="1" hangingPunct="1">
              <a:buFontTx/>
              <a:buChar char="–"/>
              <a:defRPr/>
            </a:pPr>
            <a:r>
              <a:rPr lang="en-US" smtClean="0">
                <a:latin typeface="Arial" charset="0"/>
                <a:cs typeface="Arial" charset="0"/>
              </a:rPr>
              <a:t>Contact with NHVREI or Partners</a:t>
            </a:r>
          </a:p>
          <a:p>
            <a:pPr eaLnBrk="1" hangingPunct="1">
              <a:defRPr/>
            </a:pPr>
            <a:r>
              <a:rPr lang="en-US" smtClean="0">
                <a:latin typeface="Arial" charset="0"/>
                <a:cs typeface="Arial" charset="0"/>
              </a:rPr>
              <a:t>Matches </a:t>
            </a:r>
          </a:p>
          <a:p>
            <a:pPr lvl="1" eaLnBrk="1" hangingPunct="1">
              <a:buFontTx/>
              <a:buChar char="–"/>
              <a:defRPr/>
            </a:pPr>
            <a:r>
              <a:rPr lang="en-US" smtClean="0">
                <a:latin typeface="Arial" charset="0"/>
                <a:cs typeface="Arial" charset="0"/>
              </a:rPr>
              <a:t>No direct contact reported with NHVREI</a:t>
            </a:r>
          </a:p>
          <a:p>
            <a:pPr lvl="1" eaLnBrk="1" hangingPunct="1">
              <a:buFontTx/>
              <a:buChar char="–"/>
              <a:defRPr/>
            </a:pPr>
            <a:r>
              <a:rPr lang="en-US" smtClean="0">
                <a:latin typeface="Arial" charset="0"/>
                <a:cs typeface="Arial" charset="0"/>
              </a:rPr>
              <a:t>From cities without local partner or clinical trials site</a:t>
            </a:r>
          </a:p>
          <a:p>
            <a:pPr lvl="1" eaLnBrk="1" hangingPunct="1">
              <a:buFontTx/>
              <a:buChar char="–"/>
              <a:defRPr/>
            </a:pPr>
            <a:r>
              <a:rPr lang="en-US" smtClean="0">
                <a:latin typeface="Arial" charset="0"/>
                <a:cs typeface="Arial" charset="0"/>
              </a:rPr>
              <a:t>Matched for type of org, target population, similar organizational position</a:t>
            </a:r>
          </a:p>
        </p:txBody>
      </p:sp>
      <p:sp>
        <p:nvSpPr>
          <p:cNvPr id="4" name="Slide Number Placeholder 3"/>
          <p:cNvSpPr>
            <a:spLocks noGrp="1"/>
          </p:cNvSpPr>
          <p:nvPr>
            <p:ph type="sldNum" sz="quarter" idx="10"/>
          </p:nvPr>
        </p:nvSpPr>
        <p:spPr/>
        <p:txBody>
          <a:bodyPr/>
          <a:lstStyle/>
          <a:p>
            <a:pPr>
              <a:defRPr/>
            </a:pPr>
            <a:fld id="{DA240938-C078-41D7-B125-831F794E79A0}" type="slidenum">
              <a:rPr lang="en-US">
                <a:latin typeface="Arial" pitchFamily="34" charset="0"/>
                <a:cs typeface="Arial" pitchFamily="34" charset="0"/>
              </a:rPr>
              <a:pPr>
                <a:defRPr/>
              </a:pPr>
              <a:t>13</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5"/>
          <p:cNvSpPr>
            <a:spLocks noGrp="1" noChangeArrowheads="1"/>
          </p:cNvSpPr>
          <p:nvPr>
            <p:ph type="title"/>
          </p:nvPr>
        </p:nvSpPr>
        <p:spPr/>
        <p:txBody>
          <a:bodyPr/>
          <a:lstStyle/>
          <a:p>
            <a:pPr eaLnBrk="1" hangingPunct="1">
              <a:defRPr/>
            </a:pPr>
            <a:r>
              <a:rPr lang="en-US" smtClean="0"/>
              <a:t>Sample Characteristics</a:t>
            </a:r>
            <a:endParaRPr lang="en-US" dirty="0" smtClean="0"/>
          </a:p>
        </p:txBody>
      </p:sp>
      <p:graphicFrame>
        <p:nvGraphicFramePr>
          <p:cNvPr id="45058" name="Content Placeholder 12"/>
          <p:cNvGraphicFramePr>
            <a:graphicFrameLocks noGrp="1"/>
          </p:cNvGraphicFramePr>
          <p:nvPr>
            <p:ph sz="half" idx="1"/>
          </p:nvPr>
        </p:nvGraphicFramePr>
        <p:xfrm>
          <a:off x="573088" y="1473200"/>
          <a:ext cx="4041775" cy="4897438"/>
        </p:xfrm>
        <a:graphic>
          <a:graphicData uri="http://schemas.openxmlformats.org/presentationml/2006/ole">
            <mc:AlternateContent xmlns:mc="http://schemas.openxmlformats.org/markup-compatibility/2006">
              <mc:Choice xmlns:v="urn:schemas-microsoft-com:vml" Requires="v">
                <p:oleObj spid="_x0000_s45064" r:id="rId4" imgW="4041998" imgH="4895512" progId="Excel.Sheet.8">
                  <p:embed/>
                </p:oleObj>
              </mc:Choice>
              <mc:Fallback>
                <p:oleObj r:id="rId4" imgW="4041998" imgH="4895512" progId="Excel.Sheet.8">
                  <p:embed/>
                  <p:pic>
                    <p:nvPicPr>
                      <p:cNvPr id="0" name="Content Placeholder 1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088" y="1473200"/>
                        <a:ext cx="4041775" cy="489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59" name="Content Placeholder 13"/>
          <p:cNvGraphicFramePr>
            <a:graphicFrameLocks noGrp="1"/>
          </p:cNvGraphicFramePr>
          <p:nvPr>
            <p:ph sz="half" idx="2"/>
          </p:nvPr>
        </p:nvGraphicFramePr>
        <p:xfrm>
          <a:off x="4665663" y="1473200"/>
          <a:ext cx="4043362" cy="4897438"/>
        </p:xfrm>
        <a:graphic>
          <a:graphicData uri="http://schemas.openxmlformats.org/presentationml/2006/ole">
            <mc:AlternateContent xmlns:mc="http://schemas.openxmlformats.org/markup-compatibility/2006">
              <mc:Choice xmlns:v="urn:schemas-microsoft-com:vml" Requires="v">
                <p:oleObj spid="_x0000_s45065" r:id="rId6" imgW="4048095" imgH="4895512" progId="Excel.Sheet.8">
                  <p:embed/>
                </p:oleObj>
              </mc:Choice>
              <mc:Fallback>
                <p:oleObj r:id="rId6" imgW="4048095" imgH="4895512" progId="Excel.Sheet.8">
                  <p:embed/>
                  <p:pic>
                    <p:nvPicPr>
                      <p:cNvPr id="0" name="Content Placeholder 13"/>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5663" y="1473200"/>
                        <a:ext cx="4043362" cy="489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1" name="Text Box 9"/>
          <p:cNvSpPr txBox="1">
            <a:spLocks noChangeArrowheads="1"/>
          </p:cNvSpPr>
          <p:nvPr/>
        </p:nvSpPr>
        <p:spPr bwMode="auto">
          <a:xfrm>
            <a:off x="1828800" y="5943600"/>
            <a:ext cx="1524000" cy="579438"/>
          </a:xfrm>
          <a:prstGeom prst="rect">
            <a:avLst/>
          </a:prstGeom>
          <a:noFill/>
          <a:ln w="9525">
            <a:noFill/>
            <a:miter lim="800000"/>
            <a:headEnd/>
            <a:tailEnd/>
          </a:ln>
        </p:spPr>
        <p:txBody>
          <a:bodyPr>
            <a:spAutoFit/>
          </a:bodyPr>
          <a:lstStyle/>
          <a:p>
            <a:pPr algn="ctr">
              <a:spcBef>
                <a:spcPct val="50000"/>
              </a:spcBef>
            </a:pPr>
            <a:r>
              <a:rPr lang="en-US" sz="2000" b="1">
                <a:solidFill>
                  <a:srgbClr val="FFFFFF"/>
                </a:solidFill>
                <a:cs typeface="Arial" charset="0"/>
              </a:rPr>
              <a:t>Age</a:t>
            </a:r>
            <a:br>
              <a:rPr lang="en-US" sz="2000" b="1">
                <a:solidFill>
                  <a:srgbClr val="FFFFFF"/>
                </a:solidFill>
                <a:cs typeface="Arial" charset="0"/>
              </a:rPr>
            </a:br>
            <a:endParaRPr lang="en-US" sz="1200" b="1">
              <a:solidFill>
                <a:srgbClr val="FFFFFF"/>
              </a:solidFill>
              <a:cs typeface="Arial" charset="0"/>
            </a:endParaRPr>
          </a:p>
        </p:txBody>
      </p:sp>
      <p:sp>
        <p:nvSpPr>
          <p:cNvPr id="45062" name="Text Box 11"/>
          <p:cNvSpPr txBox="1">
            <a:spLocks noChangeArrowheads="1"/>
          </p:cNvSpPr>
          <p:nvPr/>
        </p:nvSpPr>
        <p:spPr bwMode="auto">
          <a:xfrm>
            <a:off x="5943600" y="5943600"/>
            <a:ext cx="1905000" cy="396875"/>
          </a:xfrm>
          <a:prstGeom prst="rect">
            <a:avLst/>
          </a:prstGeom>
          <a:noFill/>
          <a:ln w="9525">
            <a:noFill/>
            <a:miter lim="800000"/>
            <a:headEnd/>
            <a:tailEnd/>
          </a:ln>
        </p:spPr>
        <p:txBody>
          <a:bodyPr>
            <a:spAutoFit/>
          </a:bodyPr>
          <a:lstStyle/>
          <a:p>
            <a:pPr algn="ctr">
              <a:spcBef>
                <a:spcPct val="50000"/>
              </a:spcBef>
            </a:pPr>
            <a:r>
              <a:rPr lang="en-US" sz="2000" b="1">
                <a:solidFill>
                  <a:srgbClr val="FFFFFF"/>
                </a:solidFill>
                <a:cs typeface="Arial" charset="0"/>
              </a:rPr>
              <a:t>Gender</a:t>
            </a:r>
            <a:endParaRPr lang="en-US" sz="1400" b="1">
              <a:solidFill>
                <a:srgbClr val="FFFFFF"/>
              </a:solidFill>
              <a:cs typeface="Arial" charset="0"/>
            </a:endParaRPr>
          </a:p>
        </p:txBody>
      </p:sp>
      <p:sp>
        <p:nvSpPr>
          <p:cNvPr id="45063" name="Rectangle 15"/>
          <p:cNvSpPr>
            <a:spLocks noChangeArrowheads="1"/>
          </p:cNvSpPr>
          <p:nvPr/>
        </p:nvSpPr>
        <p:spPr bwMode="auto">
          <a:xfrm>
            <a:off x="0" y="6492875"/>
            <a:ext cx="1371600" cy="338138"/>
          </a:xfrm>
          <a:prstGeom prst="rect">
            <a:avLst/>
          </a:prstGeom>
          <a:noFill/>
          <a:ln w="9525">
            <a:noFill/>
            <a:miter lim="800000"/>
            <a:headEnd/>
            <a:tailEnd/>
          </a:ln>
        </p:spPr>
        <p:txBody>
          <a:bodyPr>
            <a:spAutoFit/>
          </a:bodyPr>
          <a:lstStyle/>
          <a:p>
            <a:pPr algn="ctr">
              <a:spcBef>
                <a:spcPct val="50000"/>
              </a:spcBef>
            </a:pPr>
            <a:endParaRPr lang="en-US" sz="1600">
              <a:cs typeface="Arial" charset="0"/>
            </a:endParaRPr>
          </a:p>
        </p:txBody>
      </p:sp>
      <p:sp>
        <p:nvSpPr>
          <p:cNvPr id="45064" name="TextBox 14"/>
          <p:cNvSpPr txBox="1">
            <a:spLocks noChangeArrowheads="1"/>
          </p:cNvSpPr>
          <p:nvPr/>
        </p:nvSpPr>
        <p:spPr bwMode="auto">
          <a:xfrm>
            <a:off x="6886575" y="1524000"/>
            <a:ext cx="1484313" cy="646113"/>
          </a:xfrm>
          <a:prstGeom prst="rect">
            <a:avLst/>
          </a:prstGeom>
          <a:noFill/>
          <a:ln w="9525">
            <a:noFill/>
            <a:miter lim="800000"/>
            <a:headEnd/>
            <a:tailEnd/>
          </a:ln>
        </p:spPr>
        <p:txBody>
          <a:bodyPr wrap="none">
            <a:spAutoFit/>
          </a:bodyPr>
          <a:lstStyle/>
          <a:p>
            <a:pPr algn="ctr"/>
            <a:r>
              <a:rPr lang="en-US">
                <a:cs typeface="Arial" charset="0"/>
              </a:rPr>
              <a:t>Transgender</a:t>
            </a:r>
          </a:p>
          <a:p>
            <a:pPr algn="ctr"/>
            <a:r>
              <a:rPr lang="en-US">
                <a:cs typeface="Arial" charset="0"/>
              </a:rPr>
              <a:t>1%</a:t>
            </a:r>
          </a:p>
        </p:txBody>
      </p:sp>
      <p:sp>
        <p:nvSpPr>
          <p:cNvPr id="45065" name="TextBox 15"/>
          <p:cNvSpPr txBox="1">
            <a:spLocks noChangeArrowheads="1"/>
          </p:cNvSpPr>
          <p:nvPr/>
        </p:nvSpPr>
        <p:spPr bwMode="auto">
          <a:xfrm>
            <a:off x="5189538" y="3810000"/>
            <a:ext cx="954087" cy="646113"/>
          </a:xfrm>
          <a:prstGeom prst="rect">
            <a:avLst/>
          </a:prstGeom>
          <a:noFill/>
          <a:ln w="9525">
            <a:noFill/>
            <a:miter lim="800000"/>
            <a:headEnd/>
            <a:tailEnd/>
          </a:ln>
        </p:spPr>
        <p:txBody>
          <a:bodyPr wrap="none">
            <a:spAutoFit/>
          </a:bodyPr>
          <a:lstStyle/>
          <a:p>
            <a:pPr algn="ctr"/>
            <a:r>
              <a:rPr lang="en-US">
                <a:solidFill>
                  <a:schemeClr val="bg2"/>
                </a:solidFill>
                <a:cs typeface="Arial" charset="0"/>
              </a:rPr>
              <a:t>Female</a:t>
            </a:r>
            <a:br>
              <a:rPr lang="en-US">
                <a:solidFill>
                  <a:schemeClr val="bg2"/>
                </a:solidFill>
                <a:cs typeface="Arial" charset="0"/>
              </a:rPr>
            </a:br>
            <a:r>
              <a:rPr lang="en-US">
                <a:solidFill>
                  <a:schemeClr val="bg2"/>
                </a:solidFill>
                <a:cs typeface="Arial" charset="0"/>
              </a:rPr>
              <a:t>53%</a:t>
            </a:r>
          </a:p>
        </p:txBody>
      </p:sp>
      <p:sp>
        <p:nvSpPr>
          <p:cNvPr id="45066" name="TextBox 16"/>
          <p:cNvSpPr txBox="1">
            <a:spLocks noChangeArrowheads="1"/>
          </p:cNvSpPr>
          <p:nvPr/>
        </p:nvSpPr>
        <p:spPr bwMode="auto">
          <a:xfrm>
            <a:off x="7334250" y="3429000"/>
            <a:ext cx="684213" cy="646113"/>
          </a:xfrm>
          <a:prstGeom prst="rect">
            <a:avLst/>
          </a:prstGeom>
          <a:noFill/>
          <a:ln w="9525">
            <a:noFill/>
            <a:miter lim="800000"/>
            <a:headEnd/>
            <a:tailEnd/>
          </a:ln>
        </p:spPr>
        <p:txBody>
          <a:bodyPr wrap="none">
            <a:spAutoFit/>
          </a:bodyPr>
          <a:lstStyle/>
          <a:p>
            <a:pPr algn="ctr"/>
            <a:r>
              <a:rPr lang="en-US">
                <a:cs typeface="Arial" charset="0"/>
              </a:rPr>
              <a:t>Male</a:t>
            </a:r>
            <a:br>
              <a:rPr lang="en-US">
                <a:cs typeface="Arial" charset="0"/>
              </a:rPr>
            </a:br>
            <a:r>
              <a:rPr lang="en-US">
                <a:cs typeface="Arial" charset="0"/>
              </a:rPr>
              <a:t>46%</a:t>
            </a:r>
          </a:p>
        </p:txBody>
      </p:sp>
      <p:cxnSp>
        <p:nvCxnSpPr>
          <p:cNvPr id="45067" name="Straight Connector 18"/>
          <p:cNvCxnSpPr>
            <a:cxnSpLocks noChangeShapeType="1"/>
          </p:cNvCxnSpPr>
          <p:nvPr/>
        </p:nvCxnSpPr>
        <p:spPr bwMode="auto">
          <a:xfrm flipH="1">
            <a:off x="6629400" y="1849438"/>
            <a:ext cx="152400" cy="255587"/>
          </a:xfrm>
          <a:prstGeom prst="line">
            <a:avLst/>
          </a:prstGeom>
          <a:noFill/>
          <a:ln w="19050" algn="ctr">
            <a:solidFill>
              <a:schemeClr val="tx1"/>
            </a:solidFill>
            <a:round/>
            <a:headEnd/>
            <a:tailEnd/>
          </a:ln>
        </p:spPr>
      </p:cxnSp>
      <p:sp>
        <p:nvSpPr>
          <p:cNvPr id="45068" name="TextBox 19"/>
          <p:cNvSpPr txBox="1">
            <a:spLocks noChangeArrowheads="1"/>
          </p:cNvSpPr>
          <p:nvPr/>
        </p:nvSpPr>
        <p:spPr bwMode="auto">
          <a:xfrm>
            <a:off x="1785938" y="4625975"/>
            <a:ext cx="1403350" cy="646113"/>
          </a:xfrm>
          <a:prstGeom prst="rect">
            <a:avLst/>
          </a:prstGeom>
          <a:noFill/>
          <a:ln w="9525">
            <a:noFill/>
            <a:miter lim="800000"/>
            <a:headEnd/>
            <a:tailEnd/>
          </a:ln>
        </p:spPr>
        <p:txBody>
          <a:bodyPr wrap="none">
            <a:spAutoFit/>
          </a:bodyPr>
          <a:lstStyle/>
          <a:p>
            <a:pPr algn="ctr"/>
            <a:r>
              <a:rPr lang="en-US">
                <a:solidFill>
                  <a:schemeClr val="bg2"/>
                </a:solidFill>
                <a:cs typeface="Arial" charset="0"/>
              </a:rPr>
              <a:t>41-50 years</a:t>
            </a:r>
            <a:br>
              <a:rPr lang="en-US">
                <a:solidFill>
                  <a:schemeClr val="bg2"/>
                </a:solidFill>
                <a:cs typeface="Arial" charset="0"/>
              </a:rPr>
            </a:br>
            <a:r>
              <a:rPr lang="en-US">
                <a:solidFill>
                  <a:schemeClr val="bg2"/>
                </a:solidFill>
                <a:cs typeface="Arial" charset="0"/>
              </a:rPr>
              <a:t>33%</a:t>
            </a:r>
          </a:p>
        </p:txBody>
      </p:sp>
      <p:sp>
        <p:nvSpPr>
          <p:cNvPr id="45069" name="TextBox 20"/>
          <p:cNvSpPr txBox="1">
            <a:spLocks noChangeArrowheads="1"/>
          </p:cNvSpPr>
          <p:nvPr/>
        </p:nvSpPr>
        <p:spPr bwMode="auto">
          <a:xfrm>
            <a:off x="2955925" y="3581400"/>
            <a:ext cx="1403350" cy="646113"/>
          </a:xfrm>
          <a:prstGeom prst="rect">
            <a:avLst/>
          </a:prstGeom>
          <a:noFill/>
          <a:ln w="9525">
            <a:noFill/>
            <a:miter lim="800000"/>
            <a:headEnd/>
            <a:tailEnd/>
          </a:ln>
        </p:spPr>
        <p:txBody>
          <a:bodyPr wrap="none">
            <a:spAutoFit/>
          </a:bodyPr>
          <a:lstStyle/>
          <a:p>
            <a:pPr algn="ctr"/>
            <a:r>
              <a:rPr lang="en-US">
                <a:cs typeface="Arial" charset="0"/>
              </a:rPr>
              <a:t>31-40 years</a:t>
            </a:r>
            <a:br>
              <a:rPr lang="en-US">
                <a:cs typeface="Arial" charset="0"/>
              </a:rPr>
            </a:br>
            <a:r>
              <a:rPr lang="en-US">
                <a:cs typeface="Arial" charset="0"/>
              </a:rPr>
              <a:t>24%</a:t>
            </a:r>
          </a:p>
        </p:txBody>
      </p:sp>
      <p:sp>
        <p:nvSpPr>
          <p:cNvPr id="45070" name="TextBox 21"/>
          <p:cNvSpPr txBox="1">
            <a:spLocks noChangeArrowheads="1"/>
          </p:cNvSpPr>
          <p:nvPr/>
        </p:nvSpPr>
        <p:spPr bwMode="auto">
          <a:xfrm>
            <a:off x="825500" y="3276600"/>
            <a:ext cx="1403350" cy="646113"/>
          </a:xfrm>
          <a:prstGeom prst="rect">
            <a:avLst/>
          </a:prstGeom>
          <a:noFill/>
          <a:ln w="9525">
            <a:noFill/>
            <a:miter lim="800000"/>
            <a:headEnd/>
            <a:tailEnd/>
          </a:ln>
        </p:spPr>
        <p:txBody>
          <a:bodyPr wrap="none">
            <a:spAutoFit/>
          </a:bodyPr>
          <a:lstStyle/>
          <a:p>
            <a:pPr algn="ctr"/>
            <a:r>
              <a:rPr lang="en-US">
                <a:solidFill>
                  <a:schemeClr val="bg2"/>
                </a:solidFill>
                <a:cs typeface="Arial" charset="0"/>
              </a:rPr>
              <a:t>51-60 years</a:t>
            </a:r>
            <a:br>
              <a:rPr lang="en-US">
                <a:solidFill>
                  <a:schemeClr val="bg2"/>
                </a:solidFill>
                <a:cs typeface="Arial" charset="0"/>
              </a:rPr>
            </a:br>
            <a:r>
              <a:rPr lang="en-US">
                <a:solidFill>
                  <a:schemeClr val="bg2"/>
                </a:solidFill>
                <a:cs typeface="Arial" charset="0"/>
              </a:rPr>
              <a:t>23%</a:t>
            </a:r>
          </a:p>
        </p:txBody>
      </p:sp>
      <p:sp>
        <p:nvSpPr>
          <p:cNvPr id="45071" name="TextBox 22"/>
          <p:cNvSpPr txBox="1">
            <a:spLocks noChangeArrowheads="1"/>
          </p:cNvSpPr>
          <p:nvPr/>
        </p:nvSpPr>
        <p:spPr bwMode="auto">
          <a:xfrm>
            <a:off x="2590800" y="2286000"/>
            <a:ext cx="838200" cy="923925"/>
          </a:xfrm>
          <a:prstGeom prst="rect">
            <a:avLst/>
          </a:prstGeom>
          <a:noFill/>
          <a:ln w="9525">
            <a:noFill/>
            <a:miter lim="800000"/>
            <a:headEnd/>
            <a:tailEnd/>
          </a:ln>
        </p:spPr>
        <p:txBody>
          <a:bodyPr wrap="none">
            <a:spAutoFit/>
          </a:bodyPr>
          <a:lstStyle/>
          <a:p>
            <a:pPr algn="ctr"/>
            <a:r>
              <a:rPr lang="en-US">
                <a:solidFill>
                  <a:schemeClr val="bg2"/>
                </a:solidFill>
                <a:cs typeface="Arial" charset="0"/>
              </a:rPr>
              <a:t>21-30 </a:t>
            </a:r>
            <a:br>
              <a:rPr lang="en-US">
                <a:solidFill>
                  <a:schemeClr val="bg2"/>
                </a:solidFill>
                <a:cs typeface="Arial" charset="0"/>
              </a:rPr>
            </a:br>
            <a:r>
              <a:rPr lang="en-US">
                <a:solidFill>
                  <a:schemeClr val="bg2"/>
                </a:solidFill>
                <a:cs typeface="Arial" charset="0"/>
              </a:rPr>
              <a:t>years</a:t>
            </a:r>
          </a:p>
          <a:p>
            <a:pPr algn="ctr"/>
            <a:r>
              <a:rPr lang="en-US">
                <a:solidFill>
                  <a:schemeClr val="bg2"/>
                </a:solidFill>
                <a:cs typeface="Arial" charset="0"/>
              </a:rPr>
              <a:t>12%</a:t>
            </a:r>
          </a:p>
        </p:txBody>
      </p:sp>
      <p:sp>
        <p:nvSpPr>
          <p:cNvPr id="45072" name="TextBox 23"/>
          <p:cNvSpPr txBox="1">
            <a:spLocks noChangeArrowheads="1"/>
          </p:cNvSpPr>
          <p:nvPr/>
        </p:nvSpPr>
        <p:spPr bwMode="auto">
          <a:xfrm>
            <a:off x="2601913" y="1447800"/>
            <a:ext cx="1004887" cy="646113"/>
          </a:xfrm>
          <a:prstGeom prst="rect">
            <a:avLst/>
          </a:prstGeom>
          <a:noFill/>
          <a:ln w="9525">
            <a:noFill/>
            <a:miter lim="800000"/>
            <a:headEnd/>
            <a:tailEnd/>
          </a:ln>
        </p:spPr>
        <p:txBody>
          <a:bodyPr wrap="none">
            <a:spAutoFit/>
          </a:bodyPr>
          <a:lstStyle/>
          <a:p>
            <a:pPr algn="ctr"/>
            <a:r>
              <a:rPr lang="en-US">
                <a:cs typeface="Arial" charset="0"/>
              </a:rPr>
              <a:t>Over 70</a:t>
            </a:r>
            <a:br>
              <a:rPr lang="en-US">
                <a:cs typeface="Arial" charset="0"/>
              </a:rPr>
            </a:br>
            <a:r>
              <a:rPr lang="en-US">
                <a:cs typeface="Arial" charset="0"/>
              </a:rPr>
              <a:t>1%</a:t>
            </a:r>
          </a:p>
        </p:txBody>
      </p:sp>
      <p:sp>
        <p:nvSpPr>
          <p:cNvPr id="45073" name="TextBox 24"/>
          <p:cNvSpPr txBox="1">
            <a:spLocks noChangeArrowheads="1"/>
          </p:cNvSpPr>
          <p:nvPr/>
        </p:nvSpPr>
        <p:spPr bwMode="auto">
          <a:xfrm>
            <a:off x="315913" y="1676400"/>
            <a:ext cx="1403350" cy="646113"/>
          </a:xfrm>
          <a:prstGeom prst="rect">
            <a:avLst/>
          </a:prstGeom>
          <a:noFill/>
          <a:ln w="9525">
            <a:noFill/>
            <a:miter lim="800000"/>
            <a:headEnd/>
            <a:tailEnd/>
          </a:ln>
        </p:spPr>
        <p:txBody>
          <a:bodyPr wrap="none">
            <a:spAutoFit/>
          </a:bodyPr>
          <a:lstStyle/>
          <a:p>
            <a:pPr algn="ctr"/>
            <a:r>
              <a:rPr lang="en-US">
                <a:cs typeface="Arial" charset="0"/>
              </a:rPr>
              <a:t>71-70 years</a:t>
            </a:r>
            <a:br>
              <a:rPr lang="en-US">
                <a:cs typeface="Arial" charset="0"/>
              </a:rPr>
            </a:br>
            <a:r>
              <a:rPr lang="en-US">
                <a:cs typeface="Arial" charset="0"/>
              </a:rPr>
              <a:t>7%</a:t>
            </a:r>
          </a:p>
        </p:txBody>
      </p:sp>
      <p:cxnSp>
        <p:nvCxnSpPr>
          <p:cNvPr id="45074" name="Straight Connector 25"/>
          <p:cNvCxnSpPr>
            <a:cxnSpLocks noChangeShapeType="1"/>
          </p:cNvCxnSpPr>
          <p:nvPr/>
        </p:nvCxnSpPr>
        <p:spPr bwMode="auto">
          <a:xfrm flipH="1">
            <a:off x="2590800" y="1828800"/>
            <a:ext cx="152400" cy="255588"/>
          </a:xfrm>
          <a:prstGeom prst="line">
            <a:avLst/>
          </a:prstGeom>
          <a:noFill/>
          <a:ln w="19050" algn="ctr">
            <a:solidFill>
              <a:schemeClr val="tx1"/>
            </a:solidFill>
            <a:round/>
            <a:headEnd/>
            <a:tailEnd/>
          </a:ln>
        </p:spPr>
      </p:cxnSp>
      <p:cxnSp>
        <p:nvCxnSpPr>
          <p:cNvPr id="45075" name="Straight Connector 26"/>
          <p:cNvCxnSpPr>
            <a:cxnSpLocks noChangeShapeType="1"/>
            <a:stCxn id="45073" idx="3"/>
          </p:cNvCxnSpPr>
          <p:nvPr/>
        </p:nvCxnSpPr>
        <p:spPr bwMode="auto">
          <a:xfrm>
            <a:off x="1719263" y="2000250"/>
            <a:ext cx="261937" cy="160338"/>
          </a:xfrm>
          <a:prstGeom prst="line">
            <a:avLst/>
          </a:prstGeom>
          <a:noFill/>
          <a:ln w="19050" algn="ctr">
            <a:solidFill>
              <a:schemeClr val="tx1"/>
            </a:solidFill>
            <a:round/>
            <a:headEnd/>
            <a:tailEnd/>
          </a:ln>
        </p:spPr>
      </p:cxnSp>
      <p:sp>
        <p:nvSpPr>
          <p:cNvPr id="45076" name="Slide Number Placeholder 27"/>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2526A51D-B8F3-4AF9-B14B-81966EC1A55D}" type="slidenum">
              <a:rPr lang="en-US" smtClean="0">
                <a:solidFill>
                  <a:srgbClr val="FFFFFF"/>
                </a:solidFill>
                <a:latin typeface="Arial" charset="0"/>
                <a:cs typeface="Arial" charset="0"/>
              </a:rPr>
              <a:pPr/>
              <a:t>14</a:t>
            </a:fld>
            <a:endParaRPr lang="en-US" smtClean="0">
              <a:solidFill>
                <a:srgbClr val="FFFFFF"/>
              </a:solidFill>
              <a:latin typeface="Arial" charset="0"/>
              <a:cs typeface="Arial" charset="0"/>
            </a:endParaRPr>
          </a:p>
        </p:txBody>
      </p:sp>
      <p:sp>
        <p:nvSpPr>
          <p:cNvPr id="45077" name="Text Box 22"/>
          <p:cNvSpPr txBox="1">
            <a:spLocks noChangeArrowheads="1"/>
          </p:cNvSpPr>
          <p:nvPr/>
        </p:nvSpPr>
        <p:spPr bwMode="auto">
          <a:xfrm>
            <a:off x="3717925" y="5672138"/>
            <a:ext cx="736600" cy="274637"/>
          </a:xfrm>
          <a:prstGeom prst="rect">
            <a:avLst/>
          </a:prstGeom>
          <a:noFill/>
          <a:ln w="9525">
            <a:noFill/>
            <a:miter lim="800000"/>
            <a:headEnd/>
            <a:tailEnd/>
          </a:ln>
        </p:spPr>
        <p:txBody>
          <a:bodyPr>
            <a:spAutoFit/>
          </a:bodyPr>
          <a:lstStyle/>
          <a:p>
            <a:pPr>
              <a:spcBef>
                <a:spcPct val="50000"/>
              </a:spcBef>
            </a:pPr>
            <a:r>
              <a:rPr lang="en-US" sz="1200" b="1">
                <a:solidFill>
                  <a:srgbClr val="FFFFFF"/>
                </a:solidFill>
              </a:rPr>
              <a:t>(N=543)</a:t>
            </a:r>
            <a:endParaRPr lang="en-US"/>
          </a:p>
        </p:txBody>
      </p:sp>
      <p:sp>
        <p:nvSpPr>
          <p:cNvPr id="45078" name="Rectangle 25"/>
          <p:cNvSpPr>
            <a:spLocks noChangeArrowheads="1"/>
          </p:cNvSpPr>
          <p:nvPr/>
        </p:nvSpPr>
        <p:spPr bwMode="auto">
          <a:xfrm>
            <a:off x="8001000" y="5715000"/>
            <a:ext cx="736600" cy="274638"/>
          </a:xfrm>
          <a:prstGeom prst="rect">
            <a:avLst/>
          </a:prstGeom>
          <a:noFill/>
          <a:ln w="9525">
            <a:noFill/>
            <a:miter lim="800000"/>
            <a:headEnd/>
            <a:tailEnd/>
          </a:ln>
        </p:spPr>
        <p:txBody>
          <a:bodyPr wrap="none">
            <a:spAutoFit/>
          </a:bodyPr>
          <a:lstStyle/>
          <a:p>
            <a:pPr>
              <a:spcBef>
                <a:spcPct val="50000"/>
              </a:spcBef>
            </a:pPr>
            <a:r>
              <a:rPr lang="en-US" sz="1200" b="1">
                <a:solidFill>
                  <a:srgbClr val="FFFFFF"/>
                </a:solidFill>
              </a:rPr>
              <a:t>(N=542)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112" name="Straight Connector 31"/>
          <p:cNvCxnSpPr>
            <a:cxnSpLocks noChangeShapeType="1"/>
          </p:cNvCxnSpPr>
          <p:nvPr/>
        </p:nvCxnSpPr>
        <p:spPr bwMode="auto">
          <a:xfrm>
            <a:off x="8034338" y="4953000"/>
            <a:ext cx="195262" cy="152400"/>
          </a:xfrm>
          <a:prstGeom prst="line">
            <a:avLst/>
          </a:prstGeom>
          <a:noFill/>
          <a:ln w="19050" algn="ctr">
            <a:solidFill>
              <a:schemeClr val="tx1"/>
            </a:solidFill>
            <a:round/>
            <a:headEnd/>
            <a:tailEnd/>
          </a:ln>
        </p:spPr>
      </p:cxnSp>
      <p:cxnSp>
        <p:nvCxnSpPr>
          <p:cNvPr id="47113" name="Straight Connector 27"/>
          <p:cNvCxnSpPr>
            <a:cxnSpLocks noChangeShapeType="1"/>
            <a:stCxn id="47128" idx="3"/>
          </p:cNvCxnSpPr>
          <p:nvPr/>
        </p:nvCxnSpPr>
        <p:spPr bwMode="auto">
          <a:xfrm>
            <a:off x="5943600" y="1817688"/>
            <a:ext cx="360363" cy="552450"/>
          </a:xfrm>
          <a:prstGeom prst="line">
            <a:avLst/>
          </a:prstGeom>
          <a:noFill/>
          <a:ln w="19050" algn="ctr">
            <a:solidFill>
              <a:schemeClr val="tx1"/>
            </a:solidFill>
            <a:round/>
            <a:headEnd/>
            <a:tailEnd/>
          </a:ln>
        </p:spPr>
      </p:cxnSp>
      <p:cxnSp>
        <p:nvCxnSpPr>
          <p:cNvPr id="47114" name="Straight Connector 28"/>
          <p:cNvCxnSpPr>
            <a:cxnSpLocks noChangeShapeType="1"/>
            <a:stCxn id="47127" idx="1"/>
          </p:cNvCxnSpPr>
          <p:nvPr/>
        </p:nvCxnSpPr>
        <p:spPr bwMode="auto">
          <a:xfrm flipH="1">
            <a:off x="6586538" y="1687513"/>
            <a:ext cx="388937" cy="484187"/>
          </a:xfrm>
          <a:prstGeom prst="line">
            <a:avLst/>
          </a:prstGeom>
          <a:noFill/>
          <a:ln w="19050" algn="ctr">
            <a:solidFill>
              <a:schemeClr val="tx1"/>
            </a:solidFill>
            <a:round/>
            <a:headEnd/>
            <a:tailEnd/>
          </a:ln>
        </p:spPr>
      </p:cxnSp>
      <p:cxnSp>
        <p:nvCxnSpPr>
          <p:cNvPr id="47115" name="Straight Connector 16"/>
          <p:cNvCxnSpPr>
            <a:cxnSpLocks noChangeShapeType="1"/>
            <a:stCxn id="47122" idx="3"/>
          </p:cNvCxnSpPr>
          <p:nvPr/>
        </p:nvCxnSpPr>
        <p:spPr bwMode="auto">
          <a:xfrm>
            <a:off x="2524125" y="1687513"/>
            <a:ext cx="219075" cy="493712"/>
          </a:xfrm>
          <a:prstGeom prst="line">
            <a:avLst/>
          </a:prstGeom>
          <a:noFill/>
          <a:ln w="19050" algn="ctr">
            <a:solidFill>
              <a:schemeClr val="tx1"/>
            </a:solidFill>
            <a:round/>
            <a:headEnd/>
            <a:tailEnd/>
          </a:ln>
        </p:spPr>
      </p:cxnSp>
      <p:sp>
        <p:nvSpPr>
          <p:cNvPr id="35842" name="Rectangle 5"/>
          <p:cNvSpPr>
            <a:spLocks noGrp="1" noChangeArrowheads="1"/>
          </p:cNvSpPr>
          <p:nvPr>
            <p:ph type="title"/>
          </p:nvPr>
        </p:nvSpPr>
        <p:spPr/>
        <p:txBody>
          <a:bodyPr/>
          <a:lstStyle/>
          <a:p>
            <a:pPr eaLnBrk="1" hangingPunct="1">
              <a:defRPr/>
            </a:pPr>
            <a:r>
              <a:rPr lang="en-US" smtClean="0"/>
              <a:t>Sample Characteristics</a:t>
            </a:r>
          </a:p>
        </p:txBody>
      </p:sp>
      <p:graphicFrame>
        <p:nvGraphicFramePr>
          <p:cNvPr id="47110" name="Content Placeholder 9"/>
          <p:cNvGraphicFramePr>
            <a:graphicFrameLocks noGrp="1"/>
          </p:cNvGraphicFramePr>
          <p:nvPr>
            <p:ph sz="half" idx="1"/>
          </p:nvPr>
        </p:nvGraphicFramePr>
        <p:xfrm>
          <a:off x="573088" y="1473200"/>
          <a:ext cx="4041775" cy="4897438"/>
        </p:xfrm>
        <a:graphic>
          <a:graphicData uri="http://schemas.openxmlformats.org/presentationml/2006/ole">
            <mc:AlternateContent xmlns:mc="http://schemas.openxmlformats.org/markup-compatibility/2006">
              <mc:Choice xmlns:v="urn:schemas-microsoft-com:vml" Requires="v">
                <p:oleObj spid="_x0000_s47116" r:id="rId4" imgW="4041998" imgH="4895512" progId="Excel.Sheet.8">
                  <p:embed/>
                </p:oleObj>
              </mc:Choice>
              <mc:Fallback>
                <p:oleObj r:id="rId4" imgW="4041998" imgH="4895512" progId="Excel.Sheet.8">
                  <p:embed/>
                  <p:pic>
                    <p:nvPicPr>
                      <p:cNvPr id="0" name="Content Placeholder 9"/>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088" y="1473200"/>
                        <a:ext cx="4041775" cy="489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11" name="Content Placeholder 20"/>
          <p:cNvGraphicFramePr>
            <a:graphicFrameLocks noGrp="1"/>
          </p:cNvGraphicFramePr>
          <p:nvPr>
            <p:ph sz="half" idx="2"/>
          </p:nvPr>
        </p:nvGraphicFramePr>
        <p:xfrm>
          <a:off x="4667250" y="1473200"/>
          <a:ext cx="4040188" cy="4897438"/>
        </p:xfrm>
        <a:graphic>
          <a:graphicData uri="http://schemas.openxmlformats.org/presentationml/2006/ole">
            <mc:AlternateContent xmlns:mc="http://schemas.openxmlformats.org/markup-compatibility/2006">
              <mc:Choice xmlns:v="urn:schemas-microsoft-com:vml" Requires="v">
                <p:oleObj spid="_x0000_s47117" name="Chart" r:id="rId6" imgW="4038600" imgH="4895850" progId="Excel.Sheet.8">
                  <p:embed/>
                </p:oleObj>
              </mc:Choice>
              <mc:Fallback>
                <p:oleObj name="Chart" r:id="rId6" imgW="4038600" imgH="4895850" progId="Excel.Sheet.8">
                  <p:embed/>
                  <p:pic>
                    <p:nvPicPr>
                      <p:cNvPr id="0" name="Content Placeholder 20"/>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7250" y="1473200"/>
                        <a:ext cx="4040188" cy="489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17" name="Text Box 10"/>
          <p:cNvSpPr txBox="1">
            <a:spLocks noChangeArrowheads="1"/>
          </p:cNvSpPr>
          <p:nvPr/>
        </p:nvSpPr>
        <p:spPr bwMode="auto">
          <a:xfrm>
            <a:off x="1371600" y="5948363"/>
            <a:ext cx="2362200" cy="396875"/>
          </a:xfrm>
          <a:prstGeom prst="rect">
            <a:avLst/>
          </a:prstGeom>
          <a:noFill/>
          <a:ln w="9525">
            <a:noFill/>
            <a:miter lim="800000"/>
            <a:headEnd/>
            <a:tailEnd/>
          </a:ln>
        </p:spPr>
        <p:txBody>
          <a:bodyPr>
            <a:spAutoFit/>
          </a:bodyPr>
          <a:lstStyle/>
          <a:p>
            <a:pPr algn="ctr">
              <a:spcBef>
                <a:spcPct val="50000"/>
              </a:spcBef>
            </a:pPr>
            <a:r>
              <a:rPr lang="en-US" sz="2000" b="1">
                <a:solidFill>
                  <a:srgbClr val="FFFFFF"/>
                </a:solidFill>
                <a:cs typeface="Arial" charset="0"/>
              </a:rPr>
              <a:t>Education</a:t>
            </a:r>
          </a:p>
        </p:txBody>
      </p:sp>
      <p:sp>
        <p:nvSpPr>
          <p:cNvPr id="47118" name="Text Box 14"/>
          <p:cNvSpPr txBox="1">
            <a:spLocks noChangeArrowheads="1"/>
          </p:cNvSpPr>
          <p:nvPr/>
        </p:nvSpPr>
        <p:spPr bwMode="auto">
          <a:xfrm>
            <a:off x="5334000" y="5943600"/>
            <a:ext cx="2819400" cy="396875"/>
          </a:xfrm>
          <a:prstGeom prst="rect">
            <a:avLst/>
          </a:prstGeom>
          <a:noFill/>
          <a:ln w="9525">
            <a:noFill/>
            <a:miter lim="800000"/>
            <a:headEnd/>
            <a:tailEnd/>
          </a:ln>
        </p:spPr>
        <p:txBody>
          <a:bodyPr>
            <a:spAutoFit/>
          </a:bodyPr>
          <a:lstStyle/>
          <a:p>
            <a:pPr algn="ctr">
              <a:spcBef>
                <a:spcPct val="50000"/>
              </a:spcBef>
            </a:pPr>
            <a:r>
              <a:rPr lang="en-US" sz="2000" b="1">
                <a:solidFill>
                  <a:srgbClr val="FFFFFF"/>
                </a:solidFill>
                <a:cs typeface="Arial" charset="0"/>
              </a:rPr>
              <a:t>Race/Ethnicity</a:t>
            </a:r>
          </a:p>
        </p:txBody>
      </p:sp>
      <p:sp>
        <p:nvSpPr>
          <p:cNvPr id="47119" name="TextBox 10"/>
          <p:cNvSpPr txBox="1">
            <a:spLocks noChangeArrowheads="1"/>
          </p:cNvSpPr>
          <p:nvPr/>
        </p:nvSpPr>
        <p:spPr bwMode="auto">
          <a:xfrm>
            <a:off x="1177925" y="3581400"/>
            <a:ext cx="841375" cy="738188"/>
          </a:xfrm>
          <a:prstGeom prst="rect">
            <a:avLst/>
          </a:prstGeom>
          <a:noFill/>
          <a:ln w="9525">
            <a:noFill/>
            <a:miter lim="800000"/>
            <a:headEnd/>
            <a:tailEnd/>
          </a:ln>
        </p:spPr>
        <p:txBody>
          <a:bodyPr wrap="none">
            <a:spAutoFit/>
          </a:bodyPr>
          <a:lstStyle/>
          <a:p>
            <a:pPr algn="ctr"/>
            <a:r>
              <a:rPr lang="en-US" sz="1400">
                <a:solidFill>
                  <a:schemeClr val="bg2"/>
                </a:solidFill>
                <a:cs typeface="Arial" charset="0"/>
              </a:rPr>
              <a:t>Beyond </a:t>
            </a:r>
            <a:br>
              <a:rPr lang="en-US" sz="1400">
                <a:solidFill>
                  <a:schemeClr val="bg2"/>
                </a:solidFill>
                <a:cs typeface="Arial" charset="0"/>
              </a:rPr>
            </a:br>
            <a:r>
              <a:rPr lang="en-US" sz="1400">
                <a:solidFill>
                  <a:schemeClr val="bg2"/>
                </a:solidFill>
                <a:cs typeface="Arial" charset="0"/>
              </a:rPr>
              <a:t>College</a:t>
            </a:r>
            <a:br>
              <a:rPr lang="en-US" sz="1400">
                <a:solidFill>
                  <a:schemeClr val="bg2"/>
                </a:solidFill>
                <a:cs typeface="Arial" charset="0"/>
              </a:rPr>
            </a:br>
            <a:r>
              <a:rPr lang="en-US" sz="1400">
                <a:solidFill>
                  <a:schemeClr val="bg2"/>
                </a:solidFill>
                <a:cs typeface="Arial" charset="0"/>
              </a:rPr>
              <a:t>61%</a:t>
            </a:r>
          </a:p>
        </p:txBody>
      </p:sp>
      <p:sp>
        <p:nvSpPr>
          <p:cNvPr id="47120" name="TextBox 13"/>
          <p:cNvSpPr txBox="1">
            <a:spLocks noChangeArrowheads="1"/>
          </p:cNvSpPr>
          <p:nvPr/>
        </p:nvSpPr>
        <p:spPr bwMode="auto">
          <a:xfrm>
            <a:off x="3113088" y="3733800"/>
            <a:ext cx="928687" cy="738188"/>
          </a:xfrm>
          <a:prstGeom prst="rect">
            <a:avLst/>
          </a:prstGeom>
          <a:noFill/>
          <a:ln w="9525">
            <a:noFill/>
            <a:miter lim="800000"/>
            <a:headEnd/>
            <a:tailEnd/>
          </a:ln>
        </p:spPr>
        <p:txBody>
          <a:bodyPr wrap="none">
            <a:spAutoFit/>
          </a:bodyPr>
          <a:lstStyle/>
          <a:p>
            <a:pPr algn="ctr"/>
            <a:r>
              <a:rPr lang="en-US" sz="1400">
                <a:solidFill>
                  <a:schemeClr val="bg2"/>
                </a:solidFill>
                <a:cs typeface="Arial" charset="0"/>
              </a:rPr>
              <a:t>College </a:t>
            </a:r>
            <a:br>
              <a:rPr lang="en-US" sz="1400">
                <a:solidFill>
                  <a:schemeClr val="bg2"/>
                </a:solidFill>
                <a:cs typeface="Arial" charset="0"/>
              </a:rPr>
            </a:br>
            <a:r>
              <a:rPr lang="en-US" sz="1400">
                <a:solidFill>
                  <a:schemeClr val="bg2"/>
                </a:solidFill>
                <a:cs typeface="Arial" charset="0"/>
              </a:rPr>
              <a:t>Graduate</a:t>
            </a:r>
            <a:br>
              <a:rPr lang="en-US" sz="1400">
                <a:solidFill>
                  <a:schemeClr val="bg2"/>
                </a:solidFill>
                <a:cs typeface="Arial" charset="0"/>
              </a:rPr>
            </a:br>
            <a:r>
              <a:rPr lang="en-US" sz="1400">
                <a:solidFill>
                  <a:schemeClr val="bg2"/>
                </a:solidFill>
                <a:cs typeface="Arial" charset="0"/>
              </a:rPr>
              <a:t>23%</a:t>
            </a:r>
          </a:p>
        </p:txBody>
      </p:sp>
      <p:sp>
        <p:nvSpPr>
          <p:cNvPr id="47121" name="TextBox 14"/>
          <p:cNvSpPr txBox="1">
            <a:spLocks noChangeArrowheads="1"/>
          </p:cNvSpPr>
          <p:nvPr/>
        </p:nvSpPr>
        <p:spPr bwMode="auto">
          <a:xfrm>
            <a:off x="2916238" y="2336800"/>
            <a:ext cx="793750" cy="738188"/>
          </a:xfrm>
          <a:prstGeom prst="rect">
            <a:avLst/>
          </a:prstGeom>
          <a:noFill/>
          <a:ln w="9525">
            <a:noFill/>
            <a:miter lim="800000"/>
            <a:headEnd/>
            <a:tailEnd/>
          </a:ln>
        </p:spPr>
        <p:txBody>
          <a:bodyPr wrap="none">
            <a:spAutoFit/>
          </a:bodyPr>
          <a:lstStyle/>
          <a:p>
            <a:pPr algn="ctr"/>
            <a:r>
              <a:rPr lang="en-US" sz="1400">
                <a:cs typeface="Arial" charset="0"/>
              </a:rPr>
              <a:t>Some </a:t>
            </a:r>
            <a:br>
              <a:rPr lang="en-US" sz="1400">
                <a:cs typeface="Arial" charset="0"/>
              </a:rPr>
            </a:br>
            <a:r>
              <a:rPr lang="en-US" sz="1400">
                <a:cs typeface="Arial" charset="0"/>
              </a:rPr>
              <a:t>College</a:t>
            </a:r>
            <a:br>
              <a:rPr lang="en-US" sz="1400">
                <a:cs typeface="Arial" charset="0"/>
              </a:rPr>
            </a:br>
            <a:r>
              <a:rPr lang="en-US" sz="1400">
                <a:cs typeface="Arial" charset="0"/>
              </a:rPr>
              <a:t>13%</a:t>
            </a:r>
          </a:p>
        </p:txBody>
      </p:sp>
      <p:sp>
        <p:nvSpPr>
          <p:cNvPr id="47122" name="TextBox 15"/>
          <p:cNvSpPr txBox="1">
            <a:spLocks noChangeArrowheads="1"/>
          </p:cNvSpPr>
          <p:nvPr/>
        </p:nvSpPr>
        <p:spPr bwMode="auto">
          <a:xfrm>
            <a:off x="1203325" y="1425575"/>
            <a:ext cx="1320800" cy="523875"/>
          </a:xfrm>
          <a:prstGeom prst="rect">
            <a:avLst/>
          </a:prstGeom>
          <a:noFill/>
          <a:ln w="9525">
            <a:noFill/>
            <a:miter lim="800000"/>
            <a:headEnd/>
            <a:tailEnd/>
          </a:ln>
        </p:spPr>
        <p:txBody>
          <a:bodyPr wrap="none">
            <a:spAutoFit/>
          </a:bodyPr>
          <a:lstStyle/>
          <a:p>
            <a:pPr algn="ctr"/>
            <a:r>
              <a:rPr lang="en-US" sz="1400">
                <a:cs typeface="Arial" charset="0"/>
              </a:rPr>
              <a:t>HS Grad/GED</a:t>
            </a:r>
            <a:br>
              <a:rPr lang="en-US" sz="1400">
                <a:cs typeface="Arial" charset="0"/>
              </a:rPr>
            </a:br>
            <a:r>
              <a:rPr lang="en-US" sz="1400">
                <a:cs typeface="Arial" charset="0"/>
              </a:rPr>
              <a:t>3%</a:t>
            </a:r>
          </a:p>
        </p:txBody>
      </p:sp>
      <p:sp>
        <p:nvSpPr>
          <p:cNvPr id="47123" name="TextBox 21"/>
          <p:cNvSpPr txBox="1">
            <a:spLocks noChangeArrowheads="1"/>
          </p:cNvSpPr>
          <p:nvPr/>
        </p:nvSpPr>
        <p:spPr bwMode="auto">
          <a:xfrm>
            <a:off x="6870700" y="2946400"/>
            <a:ext cx="1428750" cy="738188"/>
          </a:xfrm>
          <a:prstGeom prst="rect">
            <a:avLst/>
          </a:prstGeom>
          <a:noFill/>
          <a:ln w="9525">
            <a:noFill/>
            <a:miter lim="800000"/>
            <a:headEnd/>
            <a:tailEnd/>
          </a:ln>
        </p:spPr>
        <p:txBody>
          <a:bodyPr wrap="none">
            <a:spAutoFit/>
          </a:bodyPr>
          <a:lstStyle/>
          <a:p>
            <a:pPr algn="ctr"/>
            <a:r>
              <a:rPr lang="en-US" sz="1400">
                <a:cs typeface="Arial" charset="0"/>
              </a:rPr>
              <a:t>Black/AA </a:t>
            </a:r>
            <a:br>
              <a:rPr lang="en-US" sz="1400">
                <a:cs typeface="Arial" charset="0"/>
              </a:rPr>
            </a:br>
            <a:r>
              <a:rPr lang="en-US" sz="1400">
                <a:cs typeface="Arial" charset="0"/>
              </a:rPr>
              <a:t>(Non-Hispanic) </a:t>
            </a:r>
            <a:br>
              <a:rPr lang="en-US" sz="1400">
                <a:cs typeface="Arial" charset="0"/>
              </a:rPr>
            </a:br>
            <a:r>
              <a:rPr lang="en-US" sz="1400">
                <a:cs typeface="Arial" charset="0"/>
              </a:rPr>
              <a:t>35%</a:t>
            </a:r>
          </a:p>
        </p:txBody>
      </p:sp>
      <p:sp>
        <p:nvSpPr>
          <p:cNvPr id="47124" name="TextBox 22"/>
          <p:cNvSpPr txBox="1">
            <a:spLocks noChangeArrowheads="1"/>
          </p:cNvSpPr>
          <p:nvPr/>
        </p:nvSpPr>
        <p:spPr bwMode="auto">
          <a:xfrm>
            <a:off x="8153400" y="4876800"/>
            <a:ext cx="1041400" cy="738188"/>
          </a:xfrm>
          <a:prstGeom prst="rect">
            <a:avLst/>
          </a:prstGeom>
          <a:noFill/>
          <a:ln w="9525">
            <a:noFill/>
            <a:miter lim="800000"/>
            <a:headEnd/>
            <a:tailEnd/>
          </a:ln>
        </p:spPr>
        <p:txBody>
          <a:bodyPr wrap="none">
            <a:spAutoFit/>
          </a:bodyPr>
          <a:lstStyle/>
          <a:p>
            <a:pPr algn="ctr"/>
            <a:r>
              <a:rPr lang="en-US" sz="1400">
                <a:cs typeface="Arial" charset="0"/>
              </a:rPr>
              <a:t>Black/AA </a:t>
            </a:r>
            <a:br>
              <a:rPr lang="en-US" sz="1400">
                <a:cs typeface="Arial" charset="0"/>
              </a:rPr>
            </a:br>
            <a:r>
              <a:rPr lang="en-US" sz="1400">
                <a:cs typeface="Arial" charset="0"/>
              </a:rPr>
              <a:t>(Hispanic) </a:t>
            </a:r>
            <a:br>
              <a:rPr lang="en-US" sz="1400">
                <a:cs typeface="Arial" charset="0"/>
              </a:rPr>
            </a:br>
            <a:r>
              <a:rPr lang="en-US" sz="1400">
                <a:cs typeface="Arial" charset="0"/>
              </a:rPr>
              <a:t>2%</a:t>
            </a:r>
          </a:p>
        </p:txBody>
      </p:sp>
      <p:sp>
        <p:nvSpPr>
          <p:cNvPr id="47125" name="TextBox 23"/>
          <p:cNvSpPr txBox="1">
            <a:spLocks noChangeArrowheads="1"/>
          </p:cNvSpPr>
          <p:nvPr/>
        </p:nvSpPr>
        <p:spPr bwMode="auto">
          <a:xfrm>
            <a:off x="5257800" y="4138613"/>
            <a:ext cx="1617663" cy="738187"/>
          </a:xfrm>
          <a:prstGeom prst="rect">
            <a:avLst/>
          </a:prstGeom>
          <a:noFill/>
          <a:ln w="9525">
            <a:noFill/>
            <a:miter lim="800000"/>
            <a:headEnd/>
            <a:tailEnd/>
          </a:ln>
        </p:spPr>
        <p:txBody>
          <a:bodyPr>
            <a:spAutoFit/>
          </a:bodyPr>
          <a:lstStyle/>
          <a:p>
            <a:pPr algn="ctr"/>
            <a:r>
              <a:rPr lang="en-US" sz="1400">
                <a:solidFill>
                  <a:schemeClr val="bg2"/>
                </a:solidFill>
                <a:cs typeface="Arial" charset="0"/>
              </a:rPr>
              <a:t>White </a:t>
            </a:r>
            <a:br>
              <a:rPr lang="en-US" sz="1400">
                <a:solidFill>
                  <a:schemeClr val="bg2"/>
                </a:solidFill>
                <a:cs typeface="Arial" charset="0"/>
              </a:rPr>
            </a:br>
            <a:r>
              <a:rPr lang="en-US" sz="1400">
                <a:solidFill>
                  <a:schemeClr val="bg2"/>
                </a:solidFill>
                <a:cs typeface="Arial" charset="0"/>
              </a:rPr>
              <a:t>(Non-Hispanic) </a:t>
            </a:r>
            <a:br>
              <a:rPr lang="en-US" sz="1400">
                <a:solidFill>
                  <a:schemeClr val="bg2"/>
                </a:solidFill>
                <a:cs typeface="Arial" charset="0"/>
              </a:rPr>
            </a:br>
            <a:r>
              <a:rPr lang="en-US" sz="1400">
                <a:solidFill>
                  <a:schemeClr val="bg2"/>
                </a:solidFill>
                <a:cs typeface="Arial" charset="0"/>
              </a:rPr>
              <a:t>48%</a:t>
            </a:r>
          </a:p>
        </p:txBody>
      </p:sp>
      <p:sp>
        <p:nvSpPr>
          <p:cNvPr id="47126" name="TextBox 24"/>
          <p:cNvSpPr txBox="1">
            <a:spLocks noChangeArrowheads="1"/>
          </p:cNvSpPr>
          <p:nvPr/>
        </p:nvSpPr>
        <p:spPr bwMode="auto">
          <a:xfrm>
            <a:off x="5314950" y="2438400"/>
            <a:ext cx="1039813" cy="738188"/>
          </a:xfrm>
          <a:prstGeom prst="rect">
            <a:avLst/>
          </a:prstGeom>
          <a:noFill/>
          <a:ln w="9525">
            <a:noFill/>
            <a:miter lim="800000"/>
            <a:headEnd/>
            <a:tailEnd/>
          </a:ln>
        </p:spPr>
        <p:txBody>
          <a:bodyPr wrap="none">
            <a:spAutoFit/>
          </a:bodyPr>
          <a:lstStyle/>
          <a:p>
            <a:pPr algn="ctr"/>
            <a:r>
              <a:rPr lang="en-US" sz="1400">
                <a:solidFill>
                  <a:schemeClr val="bg2"/>
                </a:solidFill>
                <a:cs typeface="Arial" charset="0"/>
              </a:rPr>
              <a:t>White </a:t>
            </a:r>
            <a:br>
              <a:rPr lang="en-US" sz="1400">
                <a:solidFill>
                  <a:schemeClr val="bg2"/>
                </a:solidFill>
                <a:cs typeface="Arial" charset="0"/>
              </a:rPr>
            </a:br>
            <a:r>
              <a:rPr lang="en-US" sz="1400">
                <a:solidFill>
                  <a:schemeClr val="bg2"/>
                </a:solidFill>
                <a:cs typeface="Arial" charset="0"/>
              </a:rPr>
              <a:t>(Hispanic) </a:t>
            </a:r>
            <a:br>
              <a:rPr lang="en-US" sz="1400">
                <a:solidFill>
                  <a:schemeClr val="bg2"/>
                </a:solidFill>
                <a:cs typeface="Arial" charset="0"/>
              </a:rPr>
            </a:br>
            <a:r>
              <a:rPr lang="en-US" sz="1400">
                <a:solidFill>
                  <a:schemeClr val="bg2"/>
                </a:solidFill>
                <a:cs typeface="Arial" charset="0"/>
              </a:rPr>
              <a:t>11%</a:t>
            </a:r>
          </a:p>
        </p:txBody>
      </p:sp>
      <p:sp>
        <p:nvSpPr>
          <p:cNvPr id="47127" name="TextBox 25"/>
          <p:cNvSpPr txBox="1">
            <a:spLocks noChangeArrowheads="1"/>
          </p:cNvSpPr>
          <p:nvPr/>
        </p:nvSpPr>
        <p:spPr bwMode="auto">
          <a:xfrm>
            <a:off x="6975475" y="1425575"/>
            <a:ext cx="1179513" cy="523875"/>
          </a:xfrm>
          <a:prstGeom prst="rect">
            <a:avLst/>
          </a:prstGeom>
          <a:noFill/>
          <a:ln w="9525">
            <a:noFill/>
            <a:miter lim="800000"/>
            <a:headEnd/>
            <a:tailEnd/>
          </a:ln>
        </p:spPr>
        <p:txBody>
          <a:bodyPr wrap="none">
            <a:spAutoFit/>
          </a:bodyPr>
          <a:lstStyle/>
          <a:p>
            <a:pPr algn="ctr"/>
            <a:r>
              <a:rPr lang="en-US" sz="1400">
                <a:cs typeface="Arial" charset="0"/>
              </a:rPr>
              <a:t>Asian/Other </a:t>
            </a:r>
            <a:br>
              <a:rPr lang="en-US" sz="1400">
                <a:cs typeface="Arial" charset="0"/>
              </a:rPr>
            </a:br>
            <a:r>
              <a:rPr lang="en-US" sz="1400">
                <a:cs typeface="Arial" charset="0"/>
              </a:rPr>
              <a:t>2%</a:t>
            </a:r>
          </a:p>
        </p:txBody>
      </p:sp>
      <p:sp>
        <p:nvSpPr>
          <p:cNvPr id="47128" name="TextBox 26"/>
          <p:cNvSpPr txBox="1">
            <a:spLocks noChangeArrowheads="1"/>
          </p:cNvSpPr>
          <p:nvPr/>
        </p:nvSpPr>
        <p:spPr bwMode="auto">
          <a:xfrm>
            <a:off x="4343400" y="1447800"/>
            <a:ext cx="1600200" cy="738188"/>
          </a:xfrm>
          <a:prstGeom prst="rect">
            <a:avLst/>
          </a:prstGeom>
          <a:noFill/>
          <a:ln w="9525">
            <a:noFill/>
            <a:miter lim="800000"/>
            <a:headEnd/>
            <a:tailEnd/>
          </a:ln>
        </p:spPr>
        <p:txBody>
          <a:bodyPr>
            <a:spAutoFit/>
          </a:bodyPr>
          <a:lstStyle/>
          <a:p>
            <a:pPr algn="ctr"/>
            <a:r>
              <a:rPr lang="en-US" sz="1400">
                <a:cs typeface="Arial" charset="0"/>
              </a:rPr>
              <a:t>American Indian/</a:t>
            </a:r>
            <a:br>
              <a:rPr lang="en-US" sz="1400">
                <a:cs typeface="Arial" charset="0"/>
              </a:rPr>
            </a:br>
            <a:r>
              <a:rPr lang="en-US" sz="1400">
                <a:cs typeface="Arial" charset="0"/>
              </a:rPr>
              <a:t>Alaska Native/ </a:t>
            </a:r>
            <a:br>
              <a:rPr lang="en-US" sz="1400">
                <a:cs typeface="Arial" charset="0"/>
              </a:rPr>
            </a:br>
            <a:r>
              <a:rPr lang="en-US" sz="1400">
                <a:cs typeface="Arial" charset="0"/>
              </a:rPr>
              <a:t>3% </a:t>
            </a:r>
          </a:p>
        </p:txBody>
      </p:sp>
      <p:sp>
        <p:nvSpPr>
          <p:cNvPr id="47129" name="Slide Number Placeholder 29"/>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D9B07AF8-2F61-4D1E-AFAC-0F48A4F7749C}" type="slidenum">
              <a:rPr lang="en-US" smtClean="0">
                <a:solidFill>
                  <a:srgbClr val="FFFFFF"/>
                </a:solidFill>
                <a:latin typeface="Arial" charset="0"/>
                <a:cs typeface="Arial" charset="0"/>
              </a:rPr>
              <a:pPr/>
              <a:t>15</a:t>
            </a:fld>
            <a:endParaRPr lang="en-US" smtClean="0">
              <a:solidFill>
                <a:srgbClr val="FFFFFF"/>
              </a:solidFill>
              <a:latin typeface="Arial" charset="0"/>
              <a:cs typeface="Arial" charset="0"/>
            </a:endParaRPr>
          </a:p>
        </p:txBody>
      </p:sp>
      <p:sp>
        <p:nvSpPr>
          <p:cNvPr id="47130" name="Rectangle 27"/>
          <p:cNvSpPr>
            <a:spLocks noChangeArrowheads="1"/>
          </p:cNvSpPr>
          <p:nvPr/>
        </p:nvSpPr>
        <p:spPr bwMode="auto">
          <a:xfrm>
            <a:off x="3581400" y="5559425"/>
            <a:ext cx="736600" cy="274638"/>
          </a:xfrm>
          <a:prstGeom prst="rect">
            <a:avLst/>
          </a:prstGeom>
          <a:noFill/>
          <a:ln w="9525">
            <a:noFill/>
            <a:miter lim="800000"/>
            <a:headEnd/>
            <a:tailEnd/>
          </a:ln>
        </p:spPr>
        <p:txBody>
          <a:bodyPr wrap="none">
            <a:spAutoFit/>
          </a:bodyPr>
          <a:lstStyle/>
          <a:p>
            <a:pPr>
              <a:spcBef>
                <a:spcPct val="50000"/>
              </a:spcBef>
            </a:pPr>
            <a:r>
              <a:rPr lang="en-US" sz="1200" b="1">
                <a:solidFill>
                  <a:srgbClr val="FFFFFF"/>
                </a:solidFill>
              </a:rPr>
              <a:t>(N=543)</a:t>
            </a:r>
          </a:p>
        </p:txBody>
      </p:sp>
      <p:sp>
        <p:nvSpPr>
          <p:cNvPr id="47131" name="Rectangle 28"/>
          <p:cNvSpPr>
            <a:spLocks noChangeArrowheads="1"/>
          </p:cNvSpPr>
          <p:nvPr/>
        </p:nvSpPr>
        <p:spPr bwMode="auto">
          <a:xfrm>
            <a:off x="7620000" y="5559425"/>
            <a:ext cx="736600" cy="274638"/>
          </a:xfrm>
          <a:prstGeom prst="rect">
            <a:avLst/>
          </a:prstGeom>
          <a:noFill/>
          <a:ln w="9525">
            <a:noFill/>
            <a:miter lim="800000"/>
            <a:headEnd/>
            <a:tailEnd/>
          </a:ln>
        </p:spPr>
        <p:txBody>
          <a:bodyPr wrap="none">
            <a:spAutoFit/>
          </a:bodyPr>
          <a:lstStyle/>
          <a:p>
            <a:pPr>
              <a:spcBef>
                <a:spcPct val="50000"/>
              </a:spcBef>
            </a:pPr>
            <a:r>
              <a:rPr lang="en-US" sz="1200" b="1">
                <a:solidFill>
                  <a:srgbClr val="FFFFFF"/>
                </a:solidFill>
              </a:rPr>
              <a:t>(N=543)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p:txBody>
          <a:bodyPr/>
          <a:lstStyle/>
          <a:p>
            <a:pPr eaLnBrk="1" hangingPunct="1">
              <a:defRPr/>
            </a:pPr>
            <a:r>
              <a:rPr lang="en-US" sz="3200" dirty="0" smtClean="0"/>
              <a:t>Respondents by Organization Target</a:t>
            </a:r>
          </a:p>
        </p:txBody>
      </p:sp>
      <p:graphicFrame>
        <p:nvGraphicFramePr>
          <p:cNvPr id="49154" name="Content Placeholder 12"/>
          <p:cNvGraphicFramePr>
            <a:graphicFrameLocks noGrp="1"/>
          </p:cNvGraphicFramePr>
          <p:nvPr>
            <p:ph idx="1"/>
          </p:nvPr>
        </p:nvGraphicFramePr>
        <p:xfrm>
          <a:off x="504825" y="1473200"/>
          <a:ext cx="8135938" cy="4897438"/>
        </p:xfrm>
        <a:graphic>
          <a:graphicData uri="http://schemas.openxmlformats.org/presentationml/2006/ole">
            <mc:AlternateContent xmlns:mc="http://schemas.openxmlformats.org/markup-compatibility/2006">
              <mc:Choice xmlns:v="urn:schemas-microsoft-com:vml" Requires="v">
                <p:oleObj spid="_x0000_s49157" r:id="rId4" imgW="8132769" imgH="4895512" progId="Excel.Sheet.8">
                  <p:embed/>
                </p:oleObj>
              </mc:Choice>
              <mc:Fallback>
                <p:oleObj r:id="rId4" imgW="8132769" imgH="4895512" progId="Excel.Sheet.8">
                  <p:embed/>
                  <p:pic>
                    <p:nvPicPr>
                      <p:cNvPr id="0" name="Content Placeholder 1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825" y="1473200"/>
                        <a:ext cx="8135938" cy="489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6" name="Text Box 4"/>
          <p:cNvSpPr txBox="1">
            <a:spLocks noChangeArrowheads="1"/>
          </p:cNvSpPr>
          <p:nvPr/>
        </p:nvSpPr>
        <p:spPr bwMode="auto">
          <a:xfrm>
            <a:off x="0" y="6488113"/>
            <a:ext cx="677863" cy="274637"/>
          </a:xfrm>
          <a:prstGeom prst="rect">
            <a:avLst/>
          </a:prstGeom>
          <a:noFill/>
          <a:ln w="9525">
            <a:noFill/>
            <a:miter lim="800000"/>
            <a:headEnd/>
            <a:tailEnd/>
          </a:ln>
        </p:spPr>
        <p:txBody>
          <a:bodyPr wrap="none">
            <a:spAutoFit/>
          </a:bodyPr>
          <a:lstStyle/>
          <a:p>
            <a:pPr eaLnBrk="0" hangingPunct="0"/>
            <a:r>
              <a:rPr lang="en-US" sz="1200">
                <a:ea typeface="ＭＳ Ｐゴシック"/>
                <a:cs typeface="Arial" charset="0"/>
              </a:rPr>
              <a:t>N=543 </a:t>
            </a:r>
          </a:p>
        </p:txBody>
      </p:sp>
      <p:sp>
        <p:nvSpPr>
          <p:cNvPr id="5" name="Slide Number Placeholder 4"/>
          <p:cNvSpPr>
            <a:spLocks noGrp="1"/>
          </p:cNvSpPr>
          <p:nvPr>
            <p:ph type="sldNum" sz="quarter" idx="10"/>
          </p:nvPr>
        </p:nvSpPr>
        <p:spPr/>
        <p:txBody>
          <a:bodyPr/>
          <a:lstStyle/>
          <a:p>
            <a:pPr>
              <a:defRPr/>
            </a:pPr>
            <a:fld id="{E41B908F-0785-4817-98E3-79273C6D53F1}" type="slidenum">
              <a:rPr lang="en-US">
                <a:latin typeface="Arial" pitchFamily="34" charset="0"/>
                <a:cs typeface="Arial" pitchFamily="34" charset="0"/>
              </a:rPr>
              <a:pPr>
                <a:defRPr/>
              </a:pPr>
              <a:t>16</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eaLnBrk="1" hangingPunct="1">
              <a:defRPr/>
            </a:pPr>
            <a:r>
              <a:rPr lang="en-US" smtClean="0"/>
              <a:t>Key Influencer Survey</a:t>
            </a:r>
            <a:endParaRPr lang="en-US" dirty="0"/>
          </a:p>
        </p:txBody>
      </p:sp>
      <p:graphicFrame>
        <p:nvGraphicFramePr>
          <p:cNvPr id="19" name="Content Placeholder 18"/>
          <p:cNvGraphicFramePr>
            <a:graphicFrameLocks noGrp="1"/>
          </p:cNvGraphicFramePr>
          <p:nvPr>
            <p:ph idx="1"/>
          </p:nvPr>
        </p:nvGraphicFramePr>
        <p:xfrm>
          <a:off x="554832" y="1524000"/>
          <a:ext cx="8034337" cy="4795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ight Arrow 1"/>
          <p:cNvSpPr/>
          <p:nvPr/>
        </p:nvSpPr>
        <p:spPr bwMode="auto">
          <a:xfrm>
            <a:off x="2438400" y="4548188"/>
            <a:ext cx="1371600" cy="644525"/>
          </a:xfrm>
          <a:prstGeom prst="rightArrow">
            <a:avLst/>
          </a:prstGeom>
          <a:solidFill>
            <a:schemeClr val="tx2">
              <a:lumMod val="75000"/>
            </a:schemeClr>
          </a:solidFill>
          <a:ln w="3175" cap="flat" cmpd="sng" algn="ctr">
            <a:solidFill>
              <a:schemeClr val="bg2"/>
            </a:solidFill>
            <a:prstDash val="solid"/>
            <a:round/>
            <a:headEnd type="none" w="med" len="med"/>
            <a:tailEnd type="none" w="med" len="med"/>
          </a:ln>
          <a:effectLst/>
        </p:spPr>
        <p:txBody>
          <a:bodyPr>
            <a:spAutoFit/>
          </a:bodyPr>
          <a:lstStyle/>
          <a:p>
            <a:pPr eaLnBrk="0" fontAlgn="ctr" hangingPunct="0">
              <a:defRPr/>
            </a:pPr>
            <a:endParaRPr lang="en-US" dirty="0">
              <a:solidFill>
                <a:schemeClr val="bg2"/>
              </a:solidFill>
              <a:latin typeface="Arial" pitchFamily="34" charset="0"/>
            </a:endParaRPr>
          </a:p>
        </p:txBody>
      </p:sp>
      <p:sp>
        <p:nvSpPr>
          <p:cNvPr id="5" name="Slide Number Placeholder 4"/>
          <p:cNvSpPr>
            <a:spLocks noGrp="1"/>
          </p:cNvSpPr>
          <p:nvPr>
            <p:ph type="sldNum" sz="quarter" idx="10"/>
          </p:nvPr>
        </p:nvSpPr>
        <p:spPr/>
        <p:txBody>
          <a:bodyPr/>
          <a:lstStyle/>
          <a:p>
            <a:pPr>
              <a:defRPr/>
            </a:pPr>
            <a:fld id="{EEFD3357-FB22-4464-A731-432A42485CC4}" type="slidenum">
              <a:rPr lang="en-US">
                <a:latin typeface="Arial" pitchFamily="34" charset="0"/>
                <a:cs typeface="Arial" pitchFamily="34" charset="0"/>
              </a:rPr>
              <a:pPr>
                <a:defRPr/>
              </a:pPr>
              <a:t>17</a:t>
            </a:fld>
            <a:endParaRPr lang="en-US"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pPr eaLnBrk="1" hangingPunct="1">
              <a:defRPr/>
            </a:pPr>
            <a:r>
              <a:rPr lang="en-US" smtClean="0"/>
              <a:t>Differences in Support for </a:t>
            </a:r>
            <a:br>
              <a:rPr lang="en-US" smtClean="0"/>
            </a:br>
            <a:r>
              <a:rPr lang="en-US" smtClean="0"/>
              <a:t>Vaccine Research</a:t>
            </a:r>
            <a:endParaRPr lang="en-US" dirty="0"/>
          </a:p>
        </p:txBody>
      </p:sp>
      <p:graphicFrame>
        <p:nvGraphicFramePr>
          <p:cNvPr id="147660" name="Group 204"/>
          <p:cNvGraphicFramePr>
            <a:graphicFrameLocks noGrp="1"/>
          </p:cNvGraphicFramePr>
          <p:nvPr>
            <p:ph idx="1"/>
          </p:nvPr>
        </p:nvGraphicFramePr>
        <p:xfrm>
          <a:off x="990600" y="1600200"/>
          <a:ext cx="7772400" cy="4693932"/>
        </p:xfrm>
        <a:graphic>
          <a:graphicData uri="http://schemas.openxmlformats.org/drawingml/2006/table">
            <a:tbl>
              <a:tblPr/>
              <a:tblGrid>
                <a:gridCol w="5943600"/>
                <a:gridCol w="914400"/>
                <a:gridCol w="914400"/>
              </a:tblGrid>
              <a:tr h="503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dirty="0" smtClean="0">
                          <a:ln>
                            <a:noFill/>
                          </a:ln>
                          <a:solidFill>
                            <a:schemeClr val="bg2"/>
                          </a:solidFill>
                          <a:effectLst/>
                          <a:latin typeface="Arial" charset="0"/>
                          <a:ea typeface="ＭＳ Ｐゴシック"/>
                          <a:cs typeface="ＭＳ Ｐゴシック"/>
                        </a:rPr>
                        <a:t>Items Related to Support for HIV Vaccine Research</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bg2"/>
                          </a:solidFill>
                          <a:effectLst/>
                          <a:latin typeface="Arial" charset="0"/>
                          <a:ea typeface="ＭＳ Ｐゴシック"/>
                          <a:cs typeface="ＭＳ Ｐゴシック"/>
                        </a:rPr>
                        <a:t>Coll. </a:t>
                      </a:r>
                      <a:br>
                        <a:rPr kumimoji="0" lang="en-US" sz="1600" b="1" i="0" u="none" strike="noStrike" cap="none" normalizeH="0" baseline="0" smtClean="0">
                          <a:ln>
                            <a:noFill/>
                          </a:ln>
                          <a:solidFill>
                            <a:schemeClr val="bg2"/>
                          </a:solidFill>
                          <a:effectLst/>
                          <a:latin typeface="Arial" charset="0"/>
                          <a:ea typeface="ＭＳ Ｐゴシック"/>
                          <a:cs typeface="ＭＳ Ｐゴシック"/>
                        </a:rPr>
                      </a:br>
                      <a:r>
                        <a:rPr kumimoji="0" lang="en-US" sz="1600" b="1" i="0" u="none" strike="noStrike" cap="none" normalizeH="0" baseline="0" smtClean="0">
                          <a:ln>
                            <a:noFill/>
                          </a:ln>
                          <a:solidFill>
                            <a:schemeClr val="bg2"/>
                          </a:solidFill>
                          <a:effectLst/>
                          <a:latin typeface="Arial" charset="0"/>
                          <a:ea typeface="ＭＳ Ｐゴシック"/>
                          <a:cs typeface="ＭＳ Ｐゴシック"/>
                        </a:rPr>
                        <a:t>(%)</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bg2"/>
                          </a:solidFill>
                          <a:effectLst/>
                          <a:latin typeface="Arial" charset="0"/>
                          <a:ea typeface="ＭＳ Ｐゴシック"/>
                          <a:cs typeface="ＭＳ Ｐゴシック"/>
                        </a:rPr>
                        <a:t>Match (%)</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Have heard about HIV vaccine research</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100</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99</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dirty="0" smtClean="0">
                          <a:ln>
                            <a:noFill/>
                          </a:ln>
                          <a:solidFill>
                            <a:schemeClr val="bg2"/>
                          </a:solidFill>
                          <a:effectLst/>
                          <a:latin typeface="Arial" charset="0"/>
                          <a:ea typeface="ＭＳ Ｐゴシック"/>
                          <a:cs typeface="ＭＳ Ｐゴシック"/>
                        </a:rPr>
                        <a:t>Very or extremely relevant to the community</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93</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87</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Have opportunity to spread the word</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77</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67</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Very or extremely willing to initiate conversation with client</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78</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58</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Have confidence in ability to increase support in community</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74</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66</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Confident that an HIV vaccine will be developed</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64</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62</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Have knowledge necessary to spread the word</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69</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43</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Have resources necessary to spread the word</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47</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25</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Initiated conversation at least 3 times in the last 3 months</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smtClean="0">
                          <a:ln>
                            <a:noFill/>
                          </a:ln>
                          <a:solidFill>
                            <a:schemeClr val="bg2"/>
                          </a:solidFill>
                          <a:effectLst/>
                          <a:latin typeface="Arial" charset="0"/>
                          <a:ea typeface="ＭＳ Ｐゴシック"/>
                          <a:cs typeface="ＭＳ Ｐゴシック"/>
                        </a:rPr>
                        <a:t>31</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0" i="0" u="none" strike="noStrike" cap="none" normalizeH="0" baseline="0" dirty="0" smtClean="0">
                          <a:ln>
                            <a:noFill/>
                          </a:ln>
                          <a:solidFill>
                            <a:schemeClr val="bg2"/>
                          </a:solidFill>
                          <a:effectLst/>
                          <a:latin typeface="Arial" charset="0"/>
                          <a:ea typeface="ＭＳ Ｐゴシック"/>
                          <a:cs typeface="ＭＳ Ｐゴシック"/>
                        </a:rPr>
                        <a:t>10</a:t>
                      </a:r>
                    </a:p>
                  </a:txBody>
                  <a:tcPr marL="92206" marR="92206"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tr>
            </a:tbl>
          </a:graphicData>
        </a:graphic>
      </p:graphicFrame>
      <p:sp>
        <p:nvSpPr>
          <p:cNvPr id="4" name="AutoShape 6"/>
          <p:cNvSpPr>
            <a:spLocks noChangeArrowheads="1"/>
          </p:cNvSpPr>
          <p:nvPr/>
        </p:nvSpPr>
        <p:spPr bwMode="auto">
          <a:xfrm rot="5400000">
            <a:off x="-1881982" y="3558382"/>
            <a:ext cx="4754563" cy="838200"/>
          </a:xfrm>
          <a:prstGeom prst="rightArrow">
            <a:avLst/>
          </a:prstGeom>
          <a:gradFill rotWithShape="1">
            <a:gsLst>
              <a:gs pos="7000">
                <a:schemeClr val="bg1">
                  <a:lumMod val="40000"/>
                  <a:lumOff val="60000"/>
                </a:schemeClr>
              </a:gs>
              <a:gs pos="100000">
                <a:srgbClr val="FF0000"/>
              </a:gs>
              <a:gs pos="30000">
                <a:srgbClr val="008000"/>
              </a:gs>
              <a:gs pos="58000">
                <a:srgbClr val="FFFF00"/>
              </a:gs>
            </a:gsLst>
            <a:lin ang="0" scaled="1"/>
          </a:gradFill>
          <a:ln w="9525">
            <a:solidFill>
              <a:schemeClr val="tx1"/>
            </a:solidFill>
            <a:miter lim="800000"/>
            <a:headEnd/>
            <a:tailEnd/>
          </a:ln>
          <a:effectLst/>
        </p:spPr>
        <p:txBody>
          <a:bodyPr wrap="none" anchor="ctr"/>
          <a:lstStyle/>
          <a:p>
            <a:pPr algn="r">
              <a:defRPr/>
            </a:pPr>
            <a:endParaRPr lang="en-US" sz="1600">
              <a:latin typeface="Arial" pitchFamily="34" charset="0"/>
              <a:ea typeface="ＭＳ Ｐゴシック" charset="-128"/>
              <a:cs typeface="Arial" pitchFamily="34" charset="0"/>
            </a:endParaRPr>
          </a:p>
        </p:txBody>
      </p:sp>
      <p:sp>
        <p:nvSpPr>
          <p:cNvPr id="53297" name="Text Box 7"/>
          <p:cNvSpPr txBox="1">
            <a:spLocks noChangeArrowheads="1"/>
          </p:cNvSpPr>
          <p:nvPr/>
        </p:nvSpPr>
        <p:spPr bwMode="auto">
          <a:xfrm rot="5400000">
            <a:off x="-266699" y="2268537"/>
            <a:ext cx="1524000" cy="339725"/>
          </a:xfrm>
          <a:prstGeom prst="rect">
            <a:avLst/>
          </a:prstGeom>
          <a:noFill/>
          <a:ln w="9525">
            <a:noFill/>
            <a:miter lim="800000"/>
            <a:headEnd/>
            <a:tailEnd/>
          </a:ln>
        </p:spPr>
        <p:txBody>
          <a:bodyPr anchor="ctr">
            <a:spAutoFit/>
          </a:bodyPr>
          <a:lstStyle/>
          <a:p>
            <a:pPr algn="ctr">
              <a:spcBef>
                <a:spcPct val="50000"/>
              </a:spcBef>
            </a:pPr>
            <a:r>
              <a:rPr lang="en-US" sz="1600" b="1">
                <a:cs typeface="Arial" charset="0"/>
              </a:rPr>
              <a:t>Awareness</a:t>
            </a:r>
          </a:p>
        </p:txBody>
      </p:sp>
      <p:sp>
        <p:nvSpPr>
          <p:cNvPr id="53298" name="Text Box 8"/>
          <p:cNvSpPr txBox="1">
            <a:spLocks noChangeArrowheads="1"/>
          </p:cNvSpPr>
          <p:nvPr/>
        </p:nvSpPr>
        <p:spPr bwMode="auto">
          <a:xfrm rot="5400000">
            <a:off x="84138" y="5575300"/>
            <a:ext cx="822325" cy="339725"/>
          </a:xfrm>
          <a:prstGeom prst="rect">
            <a:avLst/>
          </a:prstGeom>
          <a:noFill/>
          <a:ln w="9525">
            <a:noFill/>
            <a:miter lim="800000"/>
            <a:headEnd/>
            <a:tailEnd/>
          </a:ln>
        </p:spPr>
        <p:txBody>
          <a:bodyPr anchor="ctr">
            <a:spAutoFit/>
          </a:bodyPr>
          <a:lstStyle/>
          <a:p>
            <a:pPr algn="ctr">
              <a:spcBef>
                <a:spcPct val="50000"/>
              </a:spcBef>
            </a:pPr>
            <a:r>
              <a:rPr lang="en-US" sz="1600" b="1">
                <a:cs typeface="Arial" charset="0"/>
              </a:rPr>
              <a:t>Action</a:t>
            </a:r>
          </a:p>
        </p:txBody>
      </p:sp>
      <p:sp>
        <p:nvSpPr>
          <p:cNvPr id="7" name="Slide Number Placeholder 6"/>
          <p:cNvSpPr>
            <a:spLocks noGrp="1"/>
          </p:cNvSpPr>
          <p:nvPr>
            <p:ph type="sldNum" sz="quarter" idx="10"/>
          </p:nvPr>
        </p:nvSpPr>
        <p:spPr/>
        <p:txBody>
          <a:bodyPr/>
          <a:lstStyle/>
          <a:p>
            <a:pPr>
              <a:defRPr/>
            </a:pPr>
            <a:fld id="{22CCB304-4028-4B62-9CF7-379ED8A5EA55}" type="slidenum">
              <a:rPr lang="en-US">
                <a:latin typeface="Arial" pitchFamily="34" charset="0"/>
                <a:cs typeface="Arial" pitchFamily="34" charset="0"/>
              </a:rPr>
              <a:pPr>
                <a:defRPr/>
              </a:pPr>
              <a:t>18</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mtClean="0"/>
              <a:t>Which Items Best Predict </a:t>
            </a:r>
            <a:br>
              <a:rPr lang="en-US" smtClean="0"/>
            </a:br>
            <a:r>
              <a:rPr lang="en-US" smtClean="0"/>
              <a:t>Willingness to Take Action?</a:t>
            </a:r>
            <a:endParaRPr lang="en-US" dirty="0" smtClean="0"/>
          </a:p>
        </p:txBody>
      </p:sp>
      <p:sp>
        <p:nvSpPr>
          <p:cNvPr id="3" name="Content Placeholder 2"/>
          <p:cNvSpPr>
            <a:spLocks noGrp="1"/>
          </p:cNvSpPr>
          <p:nvPr>
            <p:ph idx="1"/>
          </p:nvPr>
        </p:nvSpPr>
        <p:spPr/>
        <p:txBody>
          <a:bodyPr/>
          <a:lstStyle/>
          <a:p>
            <a:pPr>
              <a:defRPr/>
            </a:pPr>
            <a:r>
              <a:rPr lang="en-US" sz="2400" dirty="0" smtClean="0"/>
              <a:t>Forward Stepwise Regression 21 items </a:t>
            </a:r>
          </a:p>
          <a:p>
            <a:pPr lvl="1">
              <a:defRPr/>
            </a:pPr>
            <a:r>
              <a:rPr lang="en-US" sz="2000" dirty="0" smtClean="0"/>
              <a:t>Assessment of need for skills, knowledge, opportunity, resources, and materials</a:t>
            </a:r>
          </a:p>
          <a:p>
            <a:pPr lvl="1">
              <a:defRPr/>
            </a:pPr>
            <a:r>
              <a:rPr lang="en-US" sz="2000" dirty="0" smtClean="0"/>
              <a:t>Confident that vaccine will be developed</a:t>
            </a:r>
          </a:p>
          <a:p>
            <a:pPr lvl="1">
              <a:defRPr/>
            </a:pPr>
            <a:r>
              <a:rPr lang="en-US" sz="2000" dirty="0" smtClean="0"/>
              <a:t>Confidence in ability to increase support </a:t>
            </a:r>
          </a:p>
          <a:p>
            <a:pPr lvl="1">
              <a:defRPr/>
            </a:pPr>
            <a:r>
              <a:rPr lang="en-US" sz="2000" dirty="0" smtClean="0"/>
              <a:t>Safety concerns</a:t>
            </a:r>
          </a:p>
          <a:p>
            <a:pPr lvl="1">
              <a:defRPr/>
            </a:pPr>
            <a:r>
              <a:rPr lang="en-US" sz="2000" dirty="0" smtClean="0"/>
              <a:t>Factual knowledge about clinical trials</a:t>
            </a:r>
          </a:p>
          <a:p>
            <a:pPr lvl="1">
              <a:defRPr/>
            </a:pPr>
            <a:r>
              <a:rPr lang="en-US" sz="2000" dirty="0" smtClean="0"/>
              <a:t>Conspiracy (an HIV vaccine is being withheld as part of discrimination against certain groups)</a:t>
            </a:r>
          </a:p>
          <a:p>
            <a:pPr lvl="1">
              <a:defRPr/>
            </a:pPr>
            <a:r>
              <a:rPr lang="en-US" sz="2000" dirty="0" smtClean="0"/>
              <a:t>Social consequences</a:t>
            </a:r>
          </a:p>
          <a:p>
            <a:pPr lvl="1">
              <a:defRPr/>
            </a:pPr>
            <a:r>
              <a:rPr lang="en-US" sz="2000" dirty="0" smtClean="0"/>
              <a:t>Personal importance for increasing support</a:t>
            </a:r>
          </a:p>
          <a:p>
            <a:pPr>
              <a:defRPr/>
            </a:pPr>
            <a:r>
              <a:rPr lang="en-US" sz="2400" dirty="0" smtClean="0"/>
              <a:t>All items significantly correlated to willingness to speak to client about HIV vaccine research</a:t>
            </a:r>
          </a:p>
        </p:txBody>
      </p:sp>
      <p:sp>
        <p:nvSpPr>
          <p:cNvPr id="55299" name="Slide Number Placeholder 3"/>
          <p:cNvSpPr txBox="1">
            <a:spLocks noGrp="1"/>
          </p:cNvSpPr>
          <p:nvPr/>
        </p:nvSpPr>
        <p:spPr bwMode="auto">
          <a:xfrm>
            <a:off x="6996113" y="6492875"/>
            <a:ext cx="2133600" cy="365125"/>
          </a:xfrm>
          <a:prstGeom prst="rect">
            <a:avLst/>
          </a:prstGeom>
          <a:noFill/>
          <a:ln w="9525">
            <a:noFill/>
            <a:miter lim="800000"/>
            <a:headEnd/>
            <a:tailEnd/>
          </a:ln>
        </p:spPr>
        <p:txBody>
          <a:bodyPr anchor="ctr"/>
          <a:lstStyle/>
          <a:p>
            <a:pPr algn="r"/>
            <a:fld id="{46956542-B26D-416A-A59B-FFEB11D98695}" type="slidenum">
              <a:rPr lang="en-US">
                <a:solidFill>
                  <a:srgbClr val="FFFFFF"/>
                </a:solidFill>
              </a:rPr>
              <a:pPr algn="r"/>
              <a:t>19</a:t>
            </a:fld>
            <a:endParaRPr lang="en-US">
              <a:solidFill>
                <a:srgbClr val="FFFF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Arrow 15"/>
          <p:cNvSpPr>
            <a:spLocks noChangeArrowheads="1"/>
          </p:cNvSpPr>
          <p:nvPr/>
        </p:nvSpPr>
        <p:spPr bwMode="auto">
          <a:xfrm>
            <a:off x="76200" y="2163763"/>
            <a:ext cx="9051925" cy="3932237"/>
          </a:xfrm>
          <a:prstGeom prst="rightArrow">
            <a:avLst>
              <a:gd name="adj1" fmla="val 50000"/>
              <a:gd name="adj2" fmla="val 47297"/>
            </a:avLst>
          </a:prstGeom>
          <a:solidFill>
            <a:schemeClr val="accent1">
              <a:alpha val="21960"/>
            </a:schemeClr>
          </a:solidFill>
          <a:ln w="9525">
            <a:solidFill>
              <a:schemeClr val="tx1"/>
            </a:solidFill>
            <a:round/>
            <a:headEnd/>
            <a:tailEnd/>
          </a:ln>
        </p:spPr>
        <p:txBody>
          <a:bodyPr/>
          <a:lstStyle/>
          <a:p>
            <a:pPr eaLnBrk="0" hangingPunct="0"/>
            <a:endParaRPr lang="en-US"/>
          </a:p>
        </p:txBody>
      </p:sp>
      <p:sp>
        <p:nvSpPr>
          <p:cNvPr id="8" name="Title 7"/>
          <p:cNvSpPr>
            <a:spLocks noGrp="1"/>
          </p:cNvSpPr>
          <p:nvPr>
            <p:ph type="title" idx="4294967295"/>
          </p:nvPr>
        </p:nvSpPr>
        <p:spPr/>
        <p:txBody>
          <a:bodyPr/>
          <a:lstStyle/>
          <a:p>
            <a:pPr eaLnBrk="1" hangingPunct="1">
              <a:defRPr/>
            </a:pPr>
            <a:r>
              <a:rPr lang="en-US" sz="3200" smtClean="0"/>
              <a:t>Items Predicting </a:t>
            </a:r>
            <a:br>
              <a:rPr lang="en-US" sz="3200" smtClean="0"/>
            </a:br>
            <a:r>
              <a:rPr lang="en-US" sz="3200" smtClean="0"/>
              <a:t>Willingness to Speak to </a:t>
            </a:r>
            <a:r>
              <a:rPr lang="en-US" sz="3200" u="sng" smtClean="0"/>
              <a:t>Client</a:t>
            </a:r>
          </a:p>
        </p:txBody>
      </p:sp>
      <p:sp>
        <p:nvSpPr>
          <p:cNvPr id="56323" name="AutoShape 11"/>
          <p:cNvSpPr>
            <a:spLocks noChangeArrowheads="1"/>
          </p:cNvSpPr>
          <p:nvPr/>
        </p:nvSpPr>
        <p:spPr bwMode="auto">
          <a:xfrm>
            <a:off x="7543800" y="3352800"/>
            <a:ext cx="1447800" cy="1524000"/>
          </a:xfrm>
          <a:prstGeom prst="roundRect">
            <a:avLst>
              <a:gd name="adj" fmla="val 16667"/>
            </a:avLst>
          </a:prstGeom>
          <a:solidFill>
            <a:srgbClr val="8EB4E3"/>
          </a:solidFill>
          <a:ln w="9525">
            <a:noFill/>
            <a:round/>
            <a:headEnd/>
            <a:tailEnd/>
          </a:ln>
        </p:spPr>
        <p:txBody>
          <a:bodyPr wrap="none" anchor="ctr"/>
          <a:lstStyle/>
          <a:p>
            <a:pPr algn="ctr"/>
            <a:r>
              <a:rPr lang="en-US" sz="2000" b="1">
                <a:cs typeface="Arial" charset="0"/>
              </a:rPr>
              <a:t>Willing</a:t>
            </a:r>
          </a:p>
          <a:p>
            <a:pPr algn="ctr"/>
            <a:r>
              <a:rPr lang="en-US" sz="2000" b="1">
                <a:cs typeface="Arial" charset="0"/>
              </a:rPr>
              <a:t> </a:t>
            </a:r>
            <a:r>
              <a:rPr lang="en-US" sz="2000">
                <a:cs typeface="Arial" charset="0"/>
              </a:rPr>
              <a:t>to </a:t>
            </a:r>
          </a:p>
          <a:p>
            <a:pPr algn="ctr"/>
            <a:r>
              <a:rPr lang="en-US" sz="2000" b="1">
                <a:cs typeface="Arial" charset="0"/>
              </a:rPr>
              <a:t>Speak to </a:t>
            </a:r>
          </a:p>
          <a:p>
            <a:pPr algn="ctr"/>
            <a:r>
              <a:rPr lang="en-US" sz="2000" b="1">
                <a:cs typeface="Arial" charset="0"/>
              </a:rPr>
              <a:t>Client</a:t>
            </a:r>
          </a:p>
        </p:txBody>
      </p:sp>
      <p:sp>
        <p:nvSpPr>
          <p:cNvPr id="56324" name="AutoShape 11"/>
          <p:cNvSpPr>
            <a:spLocks noChangeArrowheads="1"/>
          </p:cNvSpPr>
          <p:nvPr/>
        </p:nvSpPr>
        <p:spPr bwMode="auto">
          <a:xfrm>
            <a:off x="152400" y="3352800"/>
            <a:ext cx="1447800" cy="1524000"/>
          </a:xfrm>
          <a:prstGeom prst="roundRect">
            <a:avLst>
              <a:gd name="adj" fmla="val 16667"/>
            </a:avLst>
          </a:prstGeom>
          <a:solidFill>
            <a:srgbClr val="8EB4E3"/>
          </a:solidFill>
          <a:ln w="9525">
            <a:noFill/>
            <a:round/>
            <a:headEnd/>
            <a:tailEnd/>
          </a:ln>
        </p:spPr>
        <p:txBody>
          <a:bodyPr wrap="none" anchor="ctr"/>
          <a:lstStyle/>
          <a:p>
            <a:pPr algn="ctr"/>
            <a:r>
              <a:rPr lang="en-US" sz="2000" b="1">
                <a:cs typeface="Arial" charset="0"/>
              </a:rPr>
              <a:t>Awareness </a:t>
            </a:r>
            <a:br>
              <a:rPr lang="en-US" sz="2000" b="1">
                <a:cs typeface="Arial" charset="0"/>
              </a:rPr>
            </a:br>
            <a:r>
              <a:rPr lang="en-US" sz="2000">
                <a:cs typeface="Arial" charset="0"/>
              </a:rPr>
              <a:t>of HIV </a:t>
            </a:r>
            <a:br>
              <a:rPr lang="en-US" sz="2000">
                <a:cs typeface="Arial" charset="0"/>
              </a:rPr>
            </a:br>
            <a:r>
              <a:rPr lang="en-US" sz="2000">
                <a:cs typeface="Arial" charset="0"/>
              </a:rPr>
              <a:t>Vaccine</a:t>
            </a:r>
          </a:p>
        </p:txBody>
      </p:sp>
      <p:cxnSp>
        <p:nvCxnSpPr>
          <p:cNvPr id="56325" name="Straight Arrow Connector 10"/>
          <p:cNvCxnSpPr>
            <a:cxnSpLocks noChangeShapeType="1"/>
            <a:stCxn id="56323" idx="1"/>
            <a:endCxn id="56323" idx="1"/>
          </p:cNvCxnSpPr>
          <p:nvPr/>
        </p:nvCxnSpPr>
        <p:spPr bwMode="auto">
          <a:xfrm>
            <a:off x="7543800" y="4114800"/>
            <a:ext cx="0" cy="0"/>
          </a:xfrm>
          <a:prstGeom prst="straightConnector1">
            <a:avLst/>
          </a:prstGeom>
          <a:noFill/>
          <a:ln w="38100" algn="ctr">
            <a:noFill/>
            <a:round/>
            <a:headEnd/>
            <a:tailEnd type="arrow" w="med" len="med"/>
          </a:ln>
        </p:spPr>
      </p:cxnSp>
      <p:graphicFrame>
        <p:nvGraphicFramePr>
          <p:cNvPr id="59419" name="Group 27"/>
          <p:cNvGraphicFramePr>
            <a:graphicFrameLocks noGrp="1"/>
          </p:cNvGraphicFramePr>
          <p:nvPr/>
        </p:nvGraphicFramePr>
        <p:xfrm>
          <a:off x="1981200" y="1616075"/>
          <a:ext cx="5029200" cy="4937125"/>
        </p:xfrm>
        <a:graphic>
          <a:graphicData uri="http://schemas.openxmlformats.org/drawingml/2006/table">
            <a:tbl>
              <a:tblPr/>
              <a:tblGrid>
                <a:gridCol w="3765550"/>
                <a:gridCol w="1263650"/>
              </a:tblGrid>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Important to me to increase support for…</a:t>
                      </a:r>
                      <a:endParaRPr kumimoji="0" lang="en-US" sz="2000" b="1" i="0" u="none" strike="noStrike" cap="none" normalizeH="0" baseline="0" smtClean="0">
                        <a:ln>
                          <a:noFill/>
                        </a:ln>
                        <a:solidFill>
                          <a:schemeClr val="bg2"/>
                        </a:solidFill>
                        <a:effectLst/>
                        <a:latin typeface="Verdana" pitchFamily="34" charset="0"/>
                        <a:cs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2"/>
                          </a:solidFill>
                          <a:effectLst/>
                          <a:latin typeface="Symbol" pitchFamily="18" charset="2"/>
                          <a:ea typeface="ヒラギノ角ゴ Pro W3"/>
                          <a:cs typeface="ヒラギノ角ゴ Pro W3"/>
                        </a:rPr>
                        <a:t>b=.21</a:t>
                      </a:r>
                      <a:endParaRPr kumimoji="0" lang="en-US" sz="2400" b="0" i="0" u="none" strike="noStrike" cap="none" normalizeH="0" baseline="0" smtClean="0">
                        <a:ln>
                          <a:noFill/>
                        </a:ln>
                        <a:solidFill>
                          <a:schemeClr val="bg2"/>
                        </a:solidFill>
                        <a:effectLst/>
                        <a:latin typeface="Symbol" pitchFamily="18" charset="2"/>
                        <a:cs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I have the opportunity to </a:t>
                      </a:r>
                      <a:br>
                        <a:rPr kumimoji="0" lang="en-US" sz="2000" b="1" i="0" u="none" strike="noStrike" cap="none" normalizeH="0" baseline="0" smtClean="0">
                          <a:ln>
                            <a:noFill/>
                          </a:ln>
                          <a:solidFill>
                            <a:schemeClr val="bg2"/>
                          </a:solidFill>
                          <a:effectLst/>
                          <a:latin typeface="Arial" charset="0"/>
                          <a:ea typeface="ヒラギノ角ゴ Pro W3"/>
                          <a:cs typeface="ヒラギノ角ゴ Pro W3"/>
                        </a:rPr>
                      </a:b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increase support for… </a:t>
                      </a:r>
                      <a:endParaRPr kumimoji="0" lang="en-US" sz="2000" b="1" i="0" u="none" strike="noStrike" cap="none" normalizeH="0" baseline="0" smtClean="0">
                        <a:ln>
                          <a:noFill/>
                        </a:ln>
                        <a:solidFill>
                          <a:schemeClr val="bg2"/>
                        </a:solidFill>
                        <a:effectLst/>
                        <a:latin typeface="Verdana" pitchFamily="34" charset="0"/>
                        <a:cs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2"/>
                          </a:solidFill>
                          <a:effectLst/>
                          <a:latin typeface="Symbol" pitchFamily="18" charset="2"/>
                          <a:ea typeface="ヒラギノ角ゴ Pro W3"/>
                          <a:cs typeface="ヒラギノ角ゴ Pro W3"/>
                        </a:rPr>
                        <a:t>b=.19</a:t>
                      </a:r>
                      <a:endParaRPr kumimoji="0" lang="en-US" sz="2400" b="0" i="0" u="none" strike="noStrike" cap="none" normalizeH="0" baseline="0" smtClean="0">
                        <a:ln>
                          <a:noFill/>
                        </a:ln>
                        <a:solidFill>
                          <a:schemeClr val="bg2"/>
                        </a:solidFill>
                        <a:effectLst/>
                        <a:latin typeface="Symbol" pitchFamily="18" charset="2"/>
                        <a:cs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Confident able to increase </a:t>
                      </a:r>
                      <a:br>
                        <a:rPr kumimoji="0" lang="en-US" sz="2000" b="1" i="0" u="none" strike="noStrike" cap="none" normalizeH="0" baseline="0" smtClean="0">
                          <a:ln>
                            <a:noFill/>
                          </a:ln>
                          <a:solidFill>
                            <a:schemeClr val="bg2"/>
                          </a:solidFill>
                          <a:effectLst/>
                          <a:latin typeface="Arial" charset="0"/>
                          <a:ea typeface="ヒラギノ角ゴ Pro W3"/>
                          <a:cs typeface="ヒラギノ角ゴ Pro W3"/>
                        </a:rPr>
                      </a:b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coworkers’ support for… </a:t>
                      </a:r>
                      <a:endParaRPr kumimoji="0" lang="en-US" sz="2000" b="1" i="0" u="none" strike="noStrike" cap="none" normalizeH="0" baseline="0" smtClean="0">
                        <a:ln>
                          <a:noFill/>
                        </a:ln>
                        <a:solidFill>
                          <a:schemeClr val="bg2"/>
                        </a:solidFill>
                        <a:effectLst/>
                        <a:latin typeface="Verdana" pitchFamily="34" charset="0"/>
                        <a:cs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2"/>
                          </a:solidFill>
                          <a:effectLst/>
                          <a:latin typeface="Symbol" pitchFamily="18" charset="2"/>
                          <a:ea typeface="ヒラギノ角ゴ Pro W3"/>
                          <a:cs typeface="ヒラギノ角ゴ Pro W3"/>
                        </a:rPr>
                        <a:t>b=.21</a:t>
                      </a:r>
                      <a:endParaRPr kumimoji="0" lang="en-US" sz="2400" b="0" i="0" u="none" strike="noStrike" cap="none" normalizeH="0" baseline="0" smtClean="0">
                        <a:ln>
                          <a:noFill/>
                        </a:ln>
                        <a:solidFill>
                          <a:schemeClr val="bg2"/>
                        </a:solidFill>
                        <a:effectLst/>
                        <a:latin typeface="Symbol" pitchFamily="18" charset="2"/>
                        <a:cs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Confident able to increase community’s support for...</a:t>
                      </a:r>
                      <a:endParaRPr kumimoji="0" lang="en-US" sz="2000" b="1" i="0" u="none" strike="noStrike" cap="none" normalizeH="0" baseline="0" smtClean="0">
                        <a:ln>
                          <a:noFill/>
                        </a:ln>
                        <a:solidFill>
                          <a:schemeClr val="bg2"/>
                        </a:solidFill>
                        <a:effectLst/>
                        <a:latin typeface="Verdana" pitchFamily="34" charset="0"/>
                        <a:cs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2"/>
                          </a:solidFill>
                          <a:effectLst/>
                          <a:latin typeface="Symbol" pitchFamily="18" charset="2"/>
                          <a:ea typeface="ヒラギノ角ゴ Pro W3"/>
                          <a:cs typeface="ヒラギノ角ゴ Pro W3"/>
                        </a:rPr>
                        <a:t>b=.17</a:t>
                      </a:r>
                      <a:endParaRPr kumimoji="0" lang="en-US" sz="2400" b="0" i="0" u="none" strike="noStrike" cap="none" normalizeH="0" baseline="0" smtClean="0">
                        <a:ln>
                          <a:noFill/>
                        </a:ln>
                        <a:solidFill>
                          <a:schemeClr val="bg2"/>
                        </a:solidFill>
                        <a:effectLst/>
                        <a:latin typeface="Symbol" pitchFamily="18" charset="2"/>
                        <a:cs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bg2"/>
                          </a:solidFill>
                          <a:effectLst/>
                          <a:latin typeface="Arial" charset="0"/>
                          <a:ea typeface="ヒラギノ角ゴ Pro W3"/>
                          <a:cs typeface="ヒラギノ角ゴ Pro W3"/>
                        </a:rPr>
                        <a:t>CT volunteers counseled to avoid risky behaviors </a:t>
                      </a:r>
                      <a:endParaRPr kumimoji="0" lang="en-US" sz="2000" b="1" i="0" u="none" strike="noStrike" cap="none" normalizeH="0" baseline="0" smtClean="0">
                        <a:ln>
                          <a:noFill/>
                        </a:ln>
                        <a:solidFill>
                          <a:schemeClr val="bg2"/>
                        </a:solidFill>
                        <a:effectLst/>
                        <a:latin typeface="Verdana" pitchFamily="34" charset="0"/>
                        <a:cs typeface="Arial"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2"/>
                          </a:solidFill>
                          <a:effectLst/>
                          <a:latin typeface="Symbol" pitchFamily="18" charset="2"/>
                          <a:ea typeface="ヒラギノ角ゴ Pro W3"/>
                          <a:cs typeface="ヒラギノ角ゴ Pro W3"/>
                        </a:rPr>
                        <a:t>b=.22</a:t>
                      </a:r>
                      <a:endParaRPr kumimoji="0" lang="en-US" sz="2400" b="0" i="0" u="none" strike="noStrike" cap="none" normalizeH="0" baseline="0" smtClean="0">
                        <a:ln>
                          <a:noFill/>
                        </a:ln>
                        <a:solidFill>
                          <a:schemeClr val="bg2"/>
                        </a:solidFill>
                        <a:effectLst/>
                        <a:latin typeface="Symbol" pitchFamily="18" charset="2"/>
                        <a:cs typeface="Arial"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EB4E3"/>
                    </a:solidFill>
                  </a:tcPr>
                </a:tc>
              </a:tr>
            </a:tbl>
          </a:graphicData>
        </a:graphic>
      </p:graphicFrame>
      <p:sp>
        <p:nvSpPr>
          <p:cNvPr id="56345" name="Slide Number Placeholder 9"/>
          <p:cNvSpPr txBox="1">
            <a:spLocks noGrp="1"/>
          </p:cNvSpPr>
          <p:nvPr/>
        </p:nvSpPr>
        <p:spPr bwMode="auto">
          <a:xfrm>
            <a:off x="6996113" y="6472238"/>
            <a:ext cx="2133600" cy="365125"/>
          </a:xfrm>
          <a:prstGeom prst="rect">
            <a:avLst/>
          </a:prstGeom>
          <a:noFill/>
          <a:ln w="9525">
            <a:noFill/>
            <a:miter lim="800000"/>
            <a:headEnd/>
            <a:tailEnd/>
          </a:ln>
        </p:spPr>
        <p:txBody>
          <a:bodyPr anchor="ctr"/>
          <a:lstStyle/>
          <a:p>
            <a:pPr algn="r"/>
            <a:fld id="{C537B01C-D2EB-43A2-A3E9-AD3F166FAF79}" type="slidenum">
              <a:rPr lang="en-US">
                <a:solidFill>
                  <a:srgbClr val="FFFFFF"/>
                </a:solidFill>
              </a:rPr>
              <a:pPr algn="r"/>
              <a:t>20</a:t>
            </a:fld>
            <a:endParaRPr lang="en-US">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4"/>
          <p:cNvGraphicFramePr>
            <a:graphicFrameLocks noGrp="1" noChangeAspect="1"/>
          </p:cNvGraphicFramePr>
          <p:nvPr>
            <p:ph idx="4294967295"/>
            <p:extLst>
              <p:ext uri="{D42A27DB-BD31-4B8C-83A1-F6EECF244321}">
                <p14:modId xmlns:p14="http://schemas.microsoft.com/office/powerpoint/2010/main" val="552856067"/>
              </p:ext>
            </p:extLst>
          </p:nvPr>
        </p:nvGraphicFramePr>
        <p:xfrm>
          <a:off x="1172672" y="2456832"/>
          <a:ext cx="6832600" cy="4973638"/>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9"/>
          <p:cNvSpPr>
            <a:spLocks/>
          </p:cNvSpPr>
          <p:nvPr/>
        </p:nvSpPr>
        <p:spPr bwMode="auto">
          <a:xfrm>
            <a:off x="152400" y="228600"/>
            <a:ext cx="8839200" cy="1066800"/>
          </a:xfrm>
          <a:prstGeom prst="rect">
            <a:avLst/>
          </a:prstGeom>
          <a:noFill/>
          <a:ln w="12700">
            <a:noFill/>
            <a:miter lim="800000"/>
            <a:headEnd/>
            <a:tailEnd/>
          </a:ln>
          <a:effectLst>
            <a:outerShdw dist="35921" dir="2700000" algn="ctr" rotWithShape="0">
              <a:schemeClr val="bg2"/>
            </a:outerShdw>
          </a:effectLst>
        </p:spPr>
        <p:txBody>
          <a:bodyPr anchor="b"/>
          <a:lstStyle/>
          <a:p>
            <a:r>
              <a:rPr lang="en-US" sz="2400">
                <a:solidFill>
                  <a:schemeClr val="tx2"/>
                </a:solidFill>
                <a:effectLst>
                  <a:outerShdw blurRad="38100" dist="38100" dir="2700000" algn="tl">
                    <a:srgbClr val="000000"/>
                  </a:outerShdw>
                </a:effectLst>
                <a:latin typeface="Verdana" pitchFamily="34" charset="0"/>
              </a:rPr>
              <a:t>Predicting Willingness to Speak to Client:</a:t>
            </a:r>
            <a:br>
              <a:rPr lang="en-US" sz="2400">
                <a:solidFill>
                  <a:schemeClr val="tx2"/>
                </a:solidFill>
                <a:effectLst>
                  <a:outerShdw blurRad="38100" dist="38100" dir="2700000" algn="tl">
                    <a:srgbClr val="000000"/>
                  </a:outerShdw>
                </a:effectLst>
                <a:latin typeface="Verdana" pitchFamily="34" charset="0"/>
              </a:rPr>
            </a:br>
            <a:r>
              <a:rPr lang="en-US" sz="2400">
                <a:solidFill>
                  <a:schemeClr val="tx2"/>
                </a:solidFill>
                <a:effectLst>
                  <a:outerShdw blurRad="38100" dist="38100" dir="2700000" algn="tl">
                    <a:srgbClr val="000000"/>
                  </a:outerShdw>
                </a:effectLst>
                <a:latin typeface="Verdana" pitchFamily="34" charset="0"/>
              </a:rPr>
              <a:t>Interaction Between Conspiracy Belief and Community Served</a:t>
            </a:r>
          </a:p>
        </p:txBody>
      </p:sp>
      <p:sp>
        <p:nvSpPr>
          <p:cNvPr id="68615" name="Text Box 7"/>
          <p:cNvSpPr txBox="1">
            <a:spLocks noChangeArrowheads="1"/>
          </p:cNvSpPr>
          <p:nvPr/>
        </p:nvSpPr>
        <p:spPr bwMode="auto">
          <a:xfrm>
            <a:off x="5882206" y="4537075"/>
            <a:ext cx="2047875" cy="650875"/>
          </a:xfrm>
          <a:prstGeom prst="rect">
            <a:avLst/>
          </a:prstGeom>
          <a:solidFill>
            <a:schemeClr val="bg1"/>
          </a:solidFill>
          <a:ln w="9525">
            <a:solidFill>
              <a:schemeClr val="tx1"/>
            </a:solidFill>
            <a:miter lim="800000"/>
            <a:headEnd/>
            <a:tailEnd/>
          </a:ln>
          <a:effectLst/>
        </p:spPr>
        <p:txBody>
          <a:bodyPr wrap="none">
            <a:spAutoFit/>
          </a:bodyPr>
          <a:lstStyle/>
          <a:p>
            <a:r>
              <a:rPr lang="en-US" i="1"/>
              <a:t>Org Serves Other </a:t>
            </a:r>
          </a:p>
          <a:p>
            <a:r>
              <a:rPr lang="en-US" i="1"/>
              <a:t>r = </a:t>
            </a:r>
            <a:r>
              <a:rPr lang="en-US"/>
              <a:t>-.25*</a:t>
            </a:r>
          </a:p>
        </p:txBody>
      </p:sp>
      <p:sp>
        <p:nvSpPr>
          <p:cNvPr id="68616" name="Text Box 8"/>
          <p:cNvSpPr txBox="1">
            <a:spLocks noChangeArrowheads="1"/>
          </p:cNvSpPr>
          <p:nvPr/>
        </p:nvSpPr>
        <p:spPr bwMode="auto">
          <a:xfrm>
            <a:off x="5867400" y="2819400"/>
            <a:ext cx="1717675" cy="650875"/>
          </a:xfrm>
          <a:prstGeom prst="rect">
            <a:avLst/>
          </a:prstGeom>
          <a:solidFill>
            <a:schemeClr val="bg1"/>
          </a:solidFill>
          <a:ln w="9525">
            <a:solidFill>
              <a:schemeClr val="tx1"/>
            </a:solidFill>
            <a:miter lim="800000"/>
            <a:headEnd/>
            <a:tailEnd/>
          </a:ln>
          <a:effectLst/>
        </p:spPr>
        <p:txBody>
          <a:bodyPr wrap="none">
            <a:spAutoFit/>
          </a:bodyPr>
          <a:lstStyle/>
          <a:p>
            <a:r>
              <a:rPr lang="en-US" i="1"/>
              <a:t>Org Serves AA</a:t>
            </a:r>
          </a:p>
          <a:p>
            <a:r>
              <a:rPr lang="en-US" i="1"/>
              <a:t>r = </a:t>
            </a:r>
            <a:r>
              <a:rPr lang="en-US"/>
              <a:t>-.07</a:t>
            </a:r>
          </a:p>
        </p:txBody>
      </p:sp>
      <p:sp>
        <p:nvSpPr>
          <p:cNvPr id="68617" name="Rectangle 9"/>
          <p:cNvSpPr>
            <a:spLocks noChangeArrowheads="1"/>
          </p:cNvSpPr>
          <p:nvPr/>
        </p:nvSpPr>
        <p:spPr bwMode="auto">
          <a:xfrm>
            <a:off x="0" y="1676400"/>
            <a:ext cx="8915400" cy="641350"/>
          </a:xfrm>
          <a:prstGeom prst="rect">
            <a:avLst/>
          </a:prstGeom>
          <a:noFill/>
          <a:ln w="9525">
            <a:noFill/>
            <a:miter lim="800000"/>
            <a:headEnd/>
            <a:tailEnd/>
          </a:ln>
          <a:effectLst/>
        </p:spPr>
        <p:txBody>
          <a:bodyPr>
            <a:spAutoFit/>
          </a:bodyPr>
          <a:lstStyle/>
          <a:p>
            <a:pPr algn="ctr"/>
            <a:r>
              <a:rPr lang="en-US" b="1"/>
              <a:t>“Vaccine is being unfairly withheld </a:t>
            </a:r>
          </a:p>
          <a:p>
            <a:pPr algn="ctr"/>
            <a:r>
              <a:rPr lang="en-US" b="1"/>
              <a:t>related to discrimination against certain groups” </a:t>
            </a:r>
          </a:p>
        </p:txBody>
      </p:sp>
      <p:sp>
        <p:nvSpPr>
          <p:cNvPr id="68618" name="Slide Number Placeholder 9"/>
          <p:cNvSpPr txBox="1">
            <a:spLocks noGrp="1"/>
          </p:cNvSpPr>
          <p:nvPr/>
        </p:nvSpPr>
        <p:spPr bwMode="auto">
          <a:xfrm>
            <a:off x="6858000" y="6324600"/>
            <a:ext cx="2133600" cy="365125"/>
          </a:xfrm>
          <a:prstGeom prst="rect">
            <a:avLst/>
          </a:prstGeom>
          <a:noFill/>
          <a:ln w="9525">
            <a:noFill/>
            <a:miter lim="800000"/>
            <a:headEnd/>
            <a:tailEnd/>
          </a:ln>
        </p:spPr>
        <p:txBody>
          <a:bodyPr anchor="ctr"/>
          <a:lstStyle/>
          <a:p>
            <a:pPr algn="r"/>
            <a:fld id="{1552FE43-752A-4BF0-A3F3-EEF82D1D9EA7}" type="slidenum">
              <a:rPr lang="en-US">
                <a:solidFill>
                  <a:srgbClr val="FFFFFF"/>
                </a:solidFill>
              </a:rPr>
              <a:pPr algn="r"/>
              <a:t>21</a:t>
            </a:fld>
            <a:endParaRPr lang="en-US">
              <a:solidFill>
                <a:srgbClr val="FFFFFF"/>
              </a:solidFill>
            </a:endParaRPr>
          </a:p>
        </p:txBody>
      </p:sp>
      <p:sp>
        <p:nvSpPr>
          <p:cNvPr id="68619" name="Text Box 4"/>
          <p:cNvSpPr txBox="1">
            <a:spLocks noChangeArrowheads="1"/>
          </p:cNvSpPr>
          <p:nvPr/>
        </p:nvSpPr>
        <p:spPr bwMode="auto">
          <a:xfrm>
            <a:off x="147119" y="6187281"/>
            <a:ext cx="677863" cy="274638"/>
          </a:xfrm>
          <a:prstGeom prst="rect">
            <a:avLst/>
          </a:prstGeom>
          <a:noFill/>
          <a:ln w="9525">
            <a:noFill/>
            <a:miter lim="800000"/>
            <a:headEnd/>
            <a:tailEnd/>
          </a:ln>
        </p:spPr>
        <p:txBody>
          <a:bodyPr wrap="none">
            <a:spAutoFit/>
          </a:bodyPr>
          <a:lstStyle/>
          <a:p>
            <a:pPr eaLnBrk="0" hangingPunct="0"/>
            <a:r>
              <a:rPr lang="en-US" sz="1200" dirty="0">
                <a:ea typeface="ＭＳ Ｐゴシック"/>
                <a:cs typeface="Arial" charset="0"/>
              </a:rPr>
              <a:t>N=516 </a:t>
            </a:r>
          </a:p>
        </p:txBody>
      </p:sp>
      <p:sp>
        <p:nvSpPr>
          <p:cNvPr id="3" name="TextBox 2"/>
          <p:cNvSpPr txBox="1"/>
          <p:nvPr/>
        </p:nvSpPr>
        <p:spPr>
          <a:xfrm>
            <a:off x="688718" y="5652381"/>
            <a:ext cx="790601" cy="276999"/>
          </a:xfrm>
          <a:prstGeom prst="rect">
            <a:avLst/>
          </a:prstGeom>
          <a:noFill/>
        </p:spPr>
        <p:txBody>
          <a:bodyPr wrap="none" rtlCol="0">
            <a:spAutoFit/>
          </a:bodyPr>
          <a:lstStyle/>
          <a:p>
            <a:r>
              <a:rPr lang="en-US" sz="1200" dirty="0" smtClean="0"/>
              <a:t>Not at all</a:t>
            </a:r>
            <a:endParaRPr lang="en-US" sz="1200" dirty="0"/>
          </a:p>
        </p:txBody>
      </p:sp>
      <p:sp>
        <p:nvSpPr>
          <p:cNvPr id="11" name="TextBox 10"/>
          <p:cNvSpPr txBox="1"/>
          <p:nvPr/>
        </p:nvSpPr>
        <p:spPr>
          <a:xfrm>
            <a:off x="679665" y="2456832"/>
            <a:ext cx="867545" cy="276999"/>
          </a:xfrm>
          <a:prstGeom prst="rect">
            <a:avLst/>
          </a:prstGeom>
          <a:noFill/>
        </p:spPr>
        <p:txBody>
          <a:bodyPr wrap="none" rtlCol="0">
            <a:spAutoFit/>
          </a:bodyPr>
          <a:lstStyle/>
          <a:p>
            <a:r>
              <a:rPr lang="en-US" sz="1200" dirty="0" smtClean="0"/>
              <a:t>Extremely</a:t>
            </a:r>
            <a:endParaRPr lang="en-US" sz="1200" dirty="0"/>
          </a:p>
        </p:txBody>
      </p:sp>
      <p:sp>
        <p:nvSpPr>
          <p:cNvPr id="12" name="TextBox 11"/>
          <p:cNvSpPr txBox="1"/>
          <p:nvPr/>
        </p:nvSpPr>
        <p:spPr>
          <a:xfrm>
            <a:off x="1479319" y="5932399"/>
            <a:ext cx="797013" cy="461665"/>
          </a:xfrm>
          <a:prstGeom prst="rect">
            <a:avLst/>
          </a:prstGeom>
          <a:noFill/>
        </p:spPr>
        <p:txBody>
          <a:bodyPr wrap="none" rtlCol="0">
            <a:spAutoFit/>
          </a:bodyPr>
          <a:lstStyle/>
          <a:p>
            <a:r>
              <a:rPr lang="en-US" sz="1200" dirty="0" smtClean="0"/>
              <a:t>Strongly</a:t>
            </a:r>
          </a:p>
          <a:p>
            <a:r>
              <a:rPr lang="en-US" sz="1200" dirty="0" smtClean="0"/>
              <a:t>Disagree</a:t>
            </a:r>
            <a:endParaRPr lang="en-US" sz="1200" dirty="0"/>
          </a:p>
        </p:txBody>
      </p:sp>
      <p:sp>
        <p:nvSpPr>
          <p:cNvPr id="13" name="TextBox 12"/>
          <p:cNvSpPr txBox="1"/>
          <p:nvPr/>
        </p:nvSpPr>
        <p:spPr>
          <a:xfrm>
            <a:off x="7189774" y="5909003"/>
            <a:ext cx="790601" cy="461665"/>
          </a:xfrm>
          <a:prstGeom prst="rect">
            <a:avLst/>
          </a:prstGeom>
          <a:noFill/>
        </p:spPr>
        <p:txBody>
          <a:bodyPr wrap="none" rtlCol="0">
            <a:spAutoFit/>
          </a:bodyPr>
          <a:lstStyle/>
          <a:p>
            <a:r>
              <a:rPr lang="en-US" sz="1200" dirty="0" smtClean="0"/>
              <a:t>Strongly </a:t>
            </a:r>
          </a:p>
          <a:p>
            <a:r>
              <a:rPr lang="en-US" sz="1200" dirty="0" smtClean="0"/>
              <a:t>Agree</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Summary</a:t>
            </a:r>
            <a:endParaRPr lang="en-US" dirty="0"/>
          </a:p>
        </p:txBody>
      </p:sp>
      <p:sp>
        <p:nvSpPr>
          <p:cNvPr id="5" name="Content Placeholder 4"/>
          <p:cNvSpPr>
            <a:spLocks noGrp="1"/>
          </p:cNvSpPr>
          <p:nvPr>
            <p:ph idx="1"/>
          </p:nvPr>
        </p:nvSpPr>
        <p:spPr/>
        <p:txBody>
          <a:bodyPr/>
          <a:lstStyle/>
          <a:p>
            <a:pPr eaLnBrk="1" hangingPunct="1"/>
            <a:r>
              <a:rPr lang="en-US" sz="2000" smtClean="0">
                <a:latin typeface="Arial" charset="0"/>
                <a:cs typeface="Arial" charset="0"/>
              </a:rPr>
              <a:t>High levels of awareness do not translate into action</a:t>
            </a:r>
          </a:p>
          <a:p>
            <a:pPr eaLnBrk="1" hangingPunct="1">
              <a:spcBef>
                <a:spcPts val="1200"/>
              </a:spcBef>
            </a:pPr>
            <a:r>
              <a:rPr lang="en-US" sz="2000" smtClean="0">
                <a:latin typeface="Arial" charset="0"/>
                <a:cs typeface="Arial" charset="0"/>
              </a:rPr>
              <a:t>Information moving along social networks can address distrust and suspicion that otherwise undermine consideration of accurate or compelling messages</a:t>
            </a:r>
          </a:p>
          <a:p>
            <a:pPr eaLnBrk="1" hangingPunct="1"/>
            <a:r>
              <a:rPr lang="en-US" sz="2000" smtClean="0">
                <a:latin typeface="Arial" charset="0"/>
                <a:cs typeface="Arial" charset="0"/>
              </a:rPr>
              <a:t>Key Influencers have similar attitudes across communities highly impacted by HIV/AIDS </a:t>
            </a:r>
          </a:p>
          <a:p>
            <a:pPr lvl="1" eaLnBrk="1" hangingPunct="1">
              <a:buFontTx/>
              <a:buChar char="–"/>
            </a:pPr>
            <a:r>
              <a:rPr lang="en-US" sz="2000" smtClean="0">
                <a:latin typeface="Arial" charset="0"/>
                <a:cs typeface="Arial" charset="0"/>
              </a:rPr>
              <a:t>Except for issues of trust </a:t>
            </a:r>
          </a:p>
          <a:p>
            <a:pPr eaLnBrk="1" hangingPunct="1"/>
            <a:r>
              <a:rPr lang="en-US" sz="2000" smtClean="0">
                <a:latin typeface="Arial" charset="0"/>
                <a:cs typeface="Arial" charset="0"/>
              </a:rPr>
              <a:t>More information needed about effect of NHVREI on Key Influencers over time to differentiate impact from selection effects</a:t>
            </a:r>
          </a:p>
          <a:p>
            <a:pPr eaLnBrk="1" hangingPunct="1"/>
            <a:r>
              <a:rPr lang="en-US" sz="2000" smtClean="0">
                <a:latin typeface="Arial" charset="0"/>
                <a:cs typeface="Arial" charset="0"/>
              </a:rPr>
              <a:t>More information needed about “lay” Key Influencers </a:t>
            </a:r>
            <a:br>
              <a:rPr lang="en-US" sz="2000" smtClean="0">
                <a:latin typeface="Arial" charset="0"/>
                <a:cs typeface="Arial" charset="0"/>
              </a:rPr>
            </a:br>
            <a:r>
              <a:rPr lang="en-US" sz="2000" smtClean="0">
                <a:latin typeface="Arial" charset="0"/>
                <a:cs typeface="Arial" charset="0"/>
              </a:rPr>
              <a:t>(i.e., those who are not professional educators)</a:t>
            </a:r>
          </a:p>
        </p:txBody>
      </p:sp>
      <p:sp>
        <p:nvSpPr>
          <p:cNvPr id="6" name="Slide Number Placeholder 5"/>
          <p:cNvSpPr>
            <a:spLocks noGrp="1"/>
          </p:cNvSpPr>
          <p:nvPr>
            <p:ph type="sldNum" sz="quarter" idx="10"/>
          </p:nvPr>
        </p:nvSpPr>
        <p:spPr/>
        <p:txBody>
          <a:bodyPr/>
          <a:lstStyle/>
          <a:p>
            <a:pPr>
              <a:defRPr/>
            </a:pPr>
            <a:fld id="{E56A43DB-3D39-446B-A290-6266AD5E5E05}" type="slidenum">
              <a:rPr lang="en-US">
                <a:latin typeface="Arial" pitchFamily="34" charset="0"/>
                <a:cs typeface="Arial" pitchFamily="34" charset="0"/>
              </a:rPr>
              <a:pPr>
                <a:defRPr/>
              </a:pPr>
              <a:t>22</a:t>
            </a:fld>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p:txBody>
          <a:bodyPr/>
          <a:lstStyle/>
          <a:p>
            <a:pPr eaLnBrk="1" hangingPunct="1">
              <a:defRPr/>
            </a:pPr>
            <a:r>
              <a:rPr lang="en-US" dirty="0" smtClean="0"/>
              <a:t>Contact Information </a:t>
            </a:r>
          </a:p>
        </p:txBody>
      </p:sp>
      <p:sp>
        <p:nvSpPr>
          <p:cNvPr id="2" name="Content Placeholder 1"/>
          <p:cNvSpPr>
            <a:spLocks noGrp="1"/>
          </p:cNvSpPr>
          <p:nvPr>
            <p:ph idx="1"/>
          </p:nvPr>
        </p:nvSpPr>
        <p:spPr/>
        <p:txBody>
          <a:bodyPr/>
          <a:lstStyle/>
          <a:p>
            <a:pPr marL="0" indent="4763" eaLnBrk="1" hangingPunct="1">
              <a:spcBef>
                <a:spcPts val="3600"/>
              </a:spcBef>
              <a:buFont typeface="Symbol" pitchFamily="18" charset="2"/>
              <a:buNone/>
              <a:defRPr/>
            </a:pPr>
            <a:r>
              <a:rPr lang="en-US" sz="2800" dirty="0" smtClean="0">
                <a:latin typeface="Arial" charset="0"/>
                <a:cs typeface="Arial" charset="0"/>
              </a:rPr>
              <a:t>Caroline McLeod, PhD</a:t>
            </a:r>
            <a:br>
              <a:rPr lang="en-US" sz="2800" dirty="0" smtClean="0">
                <a:latin typeface="Arial" charset="0"/>
                <a:cs typeface="Arial" charset="0"/>
              </a:rPr>
            </a:br>
            <a:r>
              <a:rPr lang="en-US" sz="2800" dirty="0" smtClean="0">
                <a:latin typeface="Arial" charset="0"/>
                <a:cs typeface="Arial" charset="0"/>
              </a:rPr>
              <a:t>NOVA Research Company</a:t>
            </a:r>
            <a:br>
              <a:rPr lang="en-US" sz="2800" dirty="0" smtClean="0">
                <a:latin typeface="Arial" charset="0"/>
                <a:cs typeface="Arial" charset="0"/>
              </a:rPr>
            </a:br>
            <a:r>
              <a:rPr lang="en-US" sz="2800" dirty="0" smtClean="0">
                <a:solidFill>
                  <a:schemeClr val="tx2"/>
                </a:solidFill>
                <a:latin typeface="Arial" charset="0"/>
                <a:cs typeface="Arial" charset="0"/>
              </a:rPr>
              <a:t>cmcleod@novaresearch.com</a:t>
            </a:r>
          </a:p>
          <a:p>
            <a:pPr marL="0" indent="4763" eaLnBrk="1" hangingPunct="1">
              <a:spcBef>
                <a:spcPts val="3600"/>
              </a:spcBef>
              <a:buFont typeface="Symbol" pitchFamily="18" charset="2"/>
              <a:buNone/>
              <a:defRPr/>
            </a:pPr>
            <a:r>
              <a:rPr lang="en-US" sz="2800" dirty="0" smtClean="0">
                <a:latin typeface="Arial" charset="0"/>
                <a:cs typeface="Arial" charset="0"/>
              </a:rPr>
              <a:t>Dan Eckstein, MA</a:t>
            </a:r>
            <a:br>
              <a:rPr lang="en-US" sz="2800" dirty="0" smtClean="0">
                <a:latin typeface="Arial" charset="0"/>
                <a:cs typeface="Arial" charset="0"/>
              </a:rPr>
            </a:br>
            <a:r>
              <a:rPr lang="en-US" sz="2800" dirty="0" smtClean="0">
                <a:latin typeface="Arial" charset="0"/>
                <a:cs typeface="Arial" charset="0"/>
              </a:rPr>
              <a:t>NOVA Research Company</a:t>
            </a:r>
            <a:br>
              <a:rPr lang="en-US" sz="2800" dirty="0" smtClean="0">
                <a:latin typeface="Arial" charset="0"/>
                <a:cs typeface="Arial" charset="0"/>
              </a:rPr>
            </a:br>
            <a:r>
              <a:rPr lang="en-US" sz="2800" dirty="0" smtClean="0">
                <a:solidFill>
                  <a:schemeClr val="tx2"/>
                </a:solidFill>
                <a:latin typeface="Arial" charset="0"/>
                <a:cs typeface="Arial" charset="0"/>
              </a:rPr>
              <a:t>deckstein@novaresearch.com</a:t>
            </a:r>
          </a:p>
        </p:txBody>
      </p:sp>
      <p:sp>
        <p:nvSpPr>
          <p:cNvPr id="4" name="Slide Number Placeholder 3"/>
          <p:cNvSpPr>
            <a:spLocks noGrp="1"/>
          </p:cNvSpPr>
          <p:nvPr>
            <p:ph type="sldNum" sz="quarter" idx="10"/>
          </p:nvPr>
        </p:nvSpPr>
        <p:spPr/>
        <p:txBody>
          <a:bodyPr/>
          <a:lstStyle/>
          <a:p>
            <a:pPr>
              <a:defRPr/>
            </a:pPr>
            <a:fld id="{582CFE54-EC85-46A8-BDAC-1A547D040907}" type="slidenum">
              <a:rPr lang="en-US">
                <a:latin typeface="Arial" pitchFamily="34" charset="0"/>
                <a:cs typeface="Arial" pitchFamily="34" charset="0"/>
              </a:rPr>
              <a:pPr>
                <a:defRPr/>
              </a:pPr>
              <a:t>23</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LA">
  <a:themeElements>
    <a:clrScheme name="Custom 4">
      <a:dk1>
        <a:srgbClr val="000000"/>
      </a:dk1>
      <a:lt1>
        <a:srgbClr val="FFFFFF"/>
      </a:lt1>
      <a:dk2>
        <a:srgbClr val="0000FF"/>
      </a:dk2>
      <a:lt2>
        <a:srgbClr val="F6BF69"/>
      </a:lt2>
      <a:accent1>
        <a:srgbClr val="C6D9F1"/>
      </a:accent1>
      <a:accent2>
        <a:srgbClr val="8EB4E3"/>
      </a:accent2>
      <a:accent3>
        <a:srgbClr val="558ED5"/>
      </a:accent3>
      <a:accent4>
        <a:srgbClr val="DADADA"/>
      </a:accent4>
      <a:accent5>
        <a:srgbClr val="AAFFFF"/>
      </a:accent5>
      <a:accent6>
        <a:srgbClr val="E3E500"/>
      </a:accent6>
      <a:hlink>
        <a:srgbClr val="F19B16"/>
      </a:hlink>
      <a:folHlink>
        <a:srgbClr val="F6BF69"/>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381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ctr"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bg2"/>
            </a:solidFill>
            <a:effectLst/>
            <a:latin typeface="Tahoma" pitchFamily="34" charset="0"/>
          </a:defRPr>
        </a:defPPr>
      </a:lstStyle>
    </a:spDef>
    <a:lnDef>
      <a:spPr bwMode="auto">
        <a:xfrm>
          <a:off x="0" y="0"/>
          <a:ext cx="1" cy="1"/>
        </a:xfrm>
        <a:custGeom>
          <a:avLst/>
          <a:gdLst/>
          <a:ahLst/>
          <a:cxnLst/>
          <a:rect l="0" t="0" r="0" b="0"/>
          <a:pathLst/>
        </a:custGeom>
        <a:solidFill>
          <a:srgbClr val="FFFF99"/>
        </a:solidFill>
        <a:ln w="381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ctr"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bg2"/>
            </a:solidFill>
            <a:effectLst/>
            <a:latin typeface="Tahoma" pitchFamily="34" charset="0"/>
          </a:defRPr>
        </a:defPPr>
      </a:lstStyle>
    </a:lnDef>
  </a:objectDefaults>
  <a:extraClrSchemeLst>
    <a:extraClrScheme>
      <a:clrScheme name="OL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L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L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L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L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L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L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NHVREIapha_Oct242011.v2</Template>
  <TotalTime>5672</TotalTime>
  <Words>1876</Words>
  <Application>Microsoft Office PowerPoint</Application>
  <PresentationFormat>On-screen Show (4:3)</PresentationFormat>
  <Paragraphs>357</Paragraphs>
  <Slides>23</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OLA</vt:lpstr>
      <vt:lpstr>Microsoft Excel 97-2003 Worksheet</vt:lpstr>
      <vt:lpstr>Chart</vt:lpstr>
      <vt:lpstr>Finding opportunities for program refinement: An Evaluation of an Education Initiative Regarding HIV Vaccine Research Involving Key Influencers in Communities Impacted by HIV/AIDS</vt:lpstr>
      <vt:lpstr>Presenter Disclosures: Caroline McLeod</vt:lpstr>
      <vt:lpstr>Introduction</vt:lpstr>
      <vt:lpstr>NIAID HIV Vaccine Research Education Initiative (NHVREI)</vt:lpstr>
      <vt:lpstr>NHVREI Simplified Logic Model</vt:lpstr>
      <vt:lpstr>Environment</vt:lpstr>
      <vt:lpstr>Overview of NHVREI Evaluation</vt:lpstr>
      <vt:lpstr>Qualities of Key Influencers</vt:lpstr>
      <vt:lpstr>Stakeholder Interviews</vt:lpstr>
      <vt:lpstr>Partner Focus Groups</vt:lpstr>
      <vt:lpstr>Creating Support for HIV Vaccine Research</vt:lpstr>
      <vt:lpstr>Key Influencer Survey</vt:lpstr>
      <vt:lpstr>Key Influencer Survey</vt:lpstr>
      <vt:lpstr>Sample Characteristics</vt:lpstr>
      <vt:lpstr>Sample Characteristics</vt:lpstr>
      <vt:lpstr>Respondents by Organization Target</vt:lpstr>
      <vt:lpstr>Key Influencer Survey</vt:lpstr>
      <vt:lpstr>Differences in Support for  Vaccine Research</vt:lpstr>
      <vt:lpstr>Which Items Best Predict  Willingness to Take Action?</vt:lpstr>
      <vt:lpstr>Items Predicting  Willingness to Speak to Client</vt:lpstr>
      <vt:lpstr>PowerPoint Presentation</vt:lpstr>
      <vt:lpstr>Summary</vt:lpstr>
      <vt:lpstr>Contact Information </vt:lpstr>
    </vt:vector>
  </TitlesOfParts>
  <Company>Motion Computing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Navigation Provided by Community Health Workers</dc:title>
  <dc:creator>CMcLeod</dc:creator>
  <cp:lastModifiedBy>CMcLeod</cp:lastModifiedBy>
  <cp:revision>313</cp:revision>
  <dcterms:created xsi:type="dcterms:W3CDTF">2011-10-24T16:19:58Z</dcterms:created>
  <dcterms:modified xsi:type="dcterms:W3CDTF">2011-10-26T02:38:05Z</dcterms:modified>
</cp:coreProperties>
</file>