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1"/>
  </p:notesMasterIdLst>
  <p:sldIdLst>
    <p:sldId id="256" r:id="rId2"/>
    <p:sldId id="262" r:id="rId3"/>
    <p:sldId id="263" r:id="rId4"/>
    <p:sldId id="264" r:id="rId5"/>
    <p:sldId id="265" r:id="rId6"/>
    <p:sldId id="266" r:id="rId7"/>
    <p:sldId id="267" r:id="rId8"/>
    <p:sldId id="268" r:id="rId9"/>
    <p:sldId id="272" r:id="rId10"/>
    <p:sldId id="259" r:id="rId11"/>
    <p:sldId id="285" r:id="rId12"/>
    <p:sldId id="282" r:id="rId13"/>
    <p:sldId id="283" r:id="rId14"/>
    <p:sldId id="269" r:id="rId15"/>
    <p:sldId id="271" r:id="rId16"/>
    <p:sldId id="273" r:id="rId17"/>
    <p:sldId id="270" r:id="rId18"/>
    <p:sldId id="284" r:id="rId19"/>
    <p:sldId id="274" r:id="rId20"/>
    <p:sldId id="276" r:id="rId21"/>
    <p:sldId id="277" r:id="rId22"/>
    <p:sldId id="286" r:id="rId23"/>
    <p:sldId id="281" r:id="rId24"/>
    <p:sldId id="289" r:id="rId25"/>
    <p:sldId id="293" r:id="rId26"/>
    <p:sldId id="290" r:id="rId27"/>
    <p:sldId id="292" r:id="rId28"/>
    <p:sldId id="279" r:id="rId29"/>
    <p:sldId id="28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lea Sarnquist" initials="CS" lastIdx="11" clrIdx="0"/>
  <p:cmAuthor id="1" name="Erin Moix Grieb" initials="EMG"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p:cViewPr varScale="1">
        <p:scale>
          <a:sx n="107" d="100"/>
          <a:sy n="107" d="100"/>
        </p:scale>
        <p:origin x="-2466" y="-90"/>
      </p:cViewPr>
      <p:guideLst>
        <p:guide orient="horz" pos="2160"/>
        <p:guide pos="2880"/>
      </p:guideLst>
    </p:cSldViewPr>
  </p:slideViewPr>
  <p:notesTextViewPr>
    <p:cViewPr>
      <p:scale>
        <a:sx n="1" d="1"/>
        <a:sy n="1" d="1"/>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User\My%20Documents\Salima\Publications\APHA-Nov2010\mode%20of%20HIV%20Transmiss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9"/>
    </mc:Choice>
    <mc:Fallback>
      <c:style val="9"/>
    </mc:Fallback>
  </mc:AlternateContent>
  <c:chart>
    <c:autoTitleDeleted val="1"/>
    <c:plotArea>
      <c:layout>
        <c:manualLayout>
          <c:layoutTarget val="inner"/>
          <c:xMode val="edge"/>
          <c:yMode val="edge"/>
          <c:x val="0"/>
          <c:y val="0.15629240467733022"/>
          <c:w val="0.6869512273445455"/>
          <c:h val="0.75703579680237765"/>
        </c:manualLayout>
      </c:layout>
      <c:pieChart>
        <c:varyColors val="1"/>
        <c:ser>
          <c:idx val="0"/>
          <c:order val="0"/>
          <c:tx>
            <c:strRef>
              <c:f>Sheet1!$B$11</c:f>
              <c:strCache>
                <c:ptCount val="1"/>
                <c:pt idx="0">
                  <c:v>Frequency</c:v>
                </c:pt>
              </c:strCache>
            </c:strRef>
          </c:tx>
          <c:dLbls>
            <c:numFmt formatCode="0%" sourceLinked="0"/>
            <c:showLegendKey val="0"/>
            <c:showVal val="0"/>
            <c:showCatName val="0"/>
            <c:showSerName val="0"/>
            <c:showPercent val="1"/>
            <c:showBubbleSize val="0"/>
            <c:showLeaderLines val="0"/>
          </c:dLbls>
          <c:cat>
            <c:strRef>
              <c:f>Sheet1!$A$12:$A$16</c:f>
              <c:strCache>
                <c:ptCount val="5"/>
                <c:pt idx="0">
                  <c:v>Black</c:v>
                </c:pt>
                <c:pt idx="1">
                  <c:v>White</c:v>
                </c:pt>
                <c:pt idx="2">
                  <c:v>Latina</c:v>
                </c:pt>
                <c:pt idx="3">
                  <c:v>Asian</c:v>
                </c:pt>
                <c:pt idx="4">
                  <c:v>American Indian, Alaska Native</c:v>
                </c:pt>
              </c:strCache>
            </c:strRef>
          </c:cat>
          <c:val>
            <c:numRef>
              <c:f>Sheet1!$B$12:$B$16</c:f>
              <c:numCache>
                <c:formatCode>General</c:formatCode>
                <c:ptCount val="5"/>
                <c:pt idx="0">
                  <c:v>10</c:v>
                </c:pt>
                <c:pt idx="1">
                  <c:v>32</c:v>
                </c:pt>
                <c:pt idx="2">
                  <c:v>19</c:v>
                </c:pt>
                <c:pt idx="3">
                  <c:v>1</c:v>
                </c:pt>
                <c:pt idx="4">
                  <c:v>2</c:v>
                </c:pt>
              </c:numCache>
            </c:numRef>
          </c:val>
        </c:ser>
        <c:ser>
          <c:idx val="1"/>
          <c:order val="1"/>
          <c:tx>
            <c:strRef>
              <c:f>Sheet1!$C$11</c:f>
              <c:strCache>
                <c:ptCount val="1"/>
                <c:pt idx="0">
                  <c:v>Percent</c:v>
                </c:pt>
              </c:strCache>
            </c:strRef>
          </c:tx>
          <c:cat>
            <c:strRef>
              <c:f>Sheet1!$A$12:$A$16</c:f>
              <c:strCache>
                <c:ptCount val="5"/>
                <c:pt idx="0">
                  <c:v>Black</c:v>
                </c:pt>
                <c:pt idx="1">
                  <c:v>White</c:v>
                </c:pt>
                <c:pt idx="2">
                  <c:v>Latina</c:v>
                </c:pt>
                <c:pt idx="3">
                  <c:v>Asian</c:v>
                </c:pt>
                <c:pt idx="4">
                  <c:v>American Indian, Alaska Native</c:v>
                </c:pt>
              </c:strCache>
            </c:strRef>
          </c:cat>
          <c:val>
            <c:numRef>
              <c:f>Sheet1!$C$12:$C$16</c:f>
              <c:numCache>
                <c:formatCode>General</c:formatCode>
                <c:ptCount val="5"/>
                <c:pt idx="0">
                  <c:v>15.629999999999999</c:v>
                </c:pt>
                <c:pt idx="1">
                  <c:v>50</c:v>
                </c:pt>
                <c:pt idx="2">
                  <c:v>29.69</c:v>
                </c:pt>
                <c:pt idx="3">
                  <c:v>1.56</c:v>
                </c:pt>
                <c:pt idx="4">
                  <c:v>3.13</c:v>
                </c:pt>
              </c:numCache>
            </c:numRef>
          </c:val>
        </c:ser>
        <c:dLbls>
          <c:showLegendKey val="0"/>
          <c:showVal val="0"/>
          <c:showCatName val="0"/>
          <c:showSerName val="0"/>
          <c:showPercent val="0"/>
          <c:showBubbleSize val="0"/>
          <c:showLeaderLines val="0"/>
        </c:dLbls>
        <c:firstSliceAng val="0"/>
      </c:pieChart>
    </c:plotArea>
    <c:legend>
      <c:legendPos val="b"/>
      <c:layout>
        <c:manualLayout>
          <c:xMode val="edge"/>
          <c:yMode val="edge"/>
          <c:x val="0.68505553125303797"/>
          <c:y val="1.0172250101722395E-4"/>
          <c:w val="0.31494444515805953"/>
          <c:h val="0.94907913992096116"/>
        </c:manualLayout>
      </c:layout>
      <c:overlay val="1"/>
    </c:legend>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3"/>
    </mc:Choice>
    <mc:Fallback>
      <c:style val="13"/>
    </mc:Fallback>
  </mc:AlternateContent>
  <c:chart>
    <c:autoTitleDeleted val="1"/>
    <c:plotArea>
      <c:layout/>
      <c:pieChart>
        <c:varyColors val="1"/>
        <c:ser>
          <c:idx val="0"/>
          <c:order val="0"/>
          <c:tx>
            <c:strRef>
              <c:f>Sheet1!$B$1</c:f>
              <c:strCache>
                <c:ptCount val="1"/>
                <c:pt idx="0">
                  <c:v>Mode of HIV Infection</c:v>
                </c:pt>
              </c:strCache>
            </c:strRef>
          </c:tx>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dLbl>
              <c:idx val="2"/>
              <c:layout/>
              <c:showLegendKey val="0"/>
              <c:showVal val="1"/>
              <c:showCatName val="0"/>
              <c:showSerName val="0"/>
              <c:showPercent val="0"/>
              <c:showBubbleSize val="0"/>
            </c:dLbl>
            <c:dLbl>
              <c:idx val="3"/>
              <c:layout/>
              <c:showLegendKey val="0"/>
              <c:showVal val="1"/>
              <c:showCatName val="0"/>
              <c:showSerName val="0"/>
              <c:showPercent val="0"/>
              <c:showBubbleSize val="0"/>
            </c:dLbl>
            <c:showLegendKey val="0"/>
            <c:showVal val="0"/>
            <c:showCatName val="0"/>
            <c:showSerName val="0"/>
            <c:showPercent val="0"/>
            <c:showBubbleSize val="0"/>
          </c:dLbls>
          <c:cat>
            <c:strRef>
              <c:f>Sheet1!$B$2:$B$5</c:f>
              <c:strCache>
                <c:ptCount val="4"/>
                <c:pt idx="0">
                  <c:v>Heterosexual contact</c:v>
                </c:pt>
                <c:pt idx="1">
                  <c:v>Needle sharing</c:v>
                </c:pt>
                <c:pt idx="2">
                  <c:v>Transfusions</c:v>
                </c:pt>
                <c:pt idx="3">
                  <c:v>Other/not sure</c:v>
                </c:pt>
              </c:strCache>
            </c:strRef>
          </c:cat>
          <c:val>
            <c:numRef>
              <c:f>Sheet1!$A$2:$A$5</c:f>
              <c:numCache>
                <c:formatCode>0.0%</c:formatCode>
                <c:ptCount val="4"/>
                <c:pt idx="0">
                  <c:v>0.79700000000000004</c:v>
                </c:pt>
                <c:pt idx="1">
                  <c:v>6.3000000000000014E-2</c:v>
                </c:pt>
                <c:pt idx="2">
                  <c:v>6.3000000000000014E-2</c:v>
                </c:pt>
                <c:pt idx="3">
                  <c:v>7.8000000000000139E-2</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zero"/>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A48D6B-50DB-4961-946D-1037EB87498D}" type="datetimeFigureOut">
              <a:rPr lang="en-US" smtClean="0"/>
              <a:pPr/>
              <a:t>10/28/2011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64C8FA-8C1F-46BD-A440-2C6F5608EB17}" type="slidenum">
              <a:rPr lang="en-US" smtClean="0"/>
              <a:pPr/>
              <a:t>‹#›</a:t>
            </a:fld>
            <a:endParaRPr lang="en-US"/>
          </a:p>
        </p:txBody>
      </p:sp>
    </p:spTree>
    <p:extLst>
      <p:ext uri="{BB962C8B-B14F-4D97-AF65-F5344CB8AC3E}">
        <p14:creationId xmlns:p14="http://schemas.microsoft.com/office/powerpoint/2010/main" val="3338481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64C8FA-8C1F-46BD-A440-2C6F5608EB1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64C8FA-8C1F-46BD-A440-2C6F5608EB1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Did not have HIV named</a:t>
            </a:r>
            <a:r>
              <a:rPr lang="en-US" baseline="0" dirty="0" smtClean="0"/>
              <a:t> reporting until recently in all states so cannot compare 85 to later except on AIDS</a:t>
            </a:r>
          </a:p>
          <a:p>
            <a:r>
              <a:rPr lang="en-US" dirty="0" smtClean="0"/>
              <a:t>Ask professions of audience: clinical, research,</a:t>
            </a:r>
            <a:r>
              <a:rPr lang="en-US" baseline="0" dirty="0" smtClean="0"/>
              <a:t> policy, other?</a:t>
            </a:r>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64C8FA-8C1F-46BD-A440-2C6F5608EB1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Talk about difficulty defining rural?</a:t>
            </a:r>
          </a:p>
          <a:p>
            <a:pPr eaLnBrk="1" hangingPunct="1">
              <a:spcBef>
                <a:spcPct val="0"/>
              </a:spcBef>
            </a:pPr>
            <a:r>
              <a:rPr lang="en-US" dirty="0" err="1" smtClean="0"/>
              <a:t>Wilcoxon</a:t>
            </a:r>
            <a:r>
              <a:rPr lang="en-US" dirty="0" smtClean="0"/>
              <a:t> used as can’t assume equivalent distributions btw groups</a:t>
            </a:r>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A19091-68C5-433B-803A-5E7C1BF2E1BD}"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 white than statewide breakdown, about same for Latina,</a:t>
            </a:r>
            <a:r>
              <a:rPr lang="en-US" baseline="0" dirty="0" smtClean="0"/>
              <a:t> may be because less Black women in rural areas</a:t>
            </a:r>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dirty="0" smtClean="0"/>
              <a:t>Single=</a:t>
            </a:r>
            <a:r>
              <a:rPr lang="en-US" sz="1200" dirty="0" smtClean="0">
                <a:cs typeface="Arial" pitchFamily="34" charset="0"/>
              </a:rPr>
              <a:t>divorced, separated, or widowed never married</a:t>
            </a:r>
          </a:p>
          <a:p>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Typical pattern for women in CA; mainly heterosexual</a:t>
            </a:r>
          </a:p>
          <a:p>
            <a:pPr eaLnBrk="1" hangingPunct="1">
              <a:spcBef>
                <a:spcPct val="0"/>
              </a:spcBef>
            </a:pPr>
            <a:endParaRPr lang="en-US" dirty="0"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55FF10-165D-48EA-B19E-58248631E918}"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17.46 % for Genital Herpes, 12.77 % of HPV, 4.92% for Syphilis, and 1.96 % of Chlamydia.</a:t>
            </a:r>
          </a:p>
          <a:p>
            <a:pPr eaLnBrk="1" hangingPunct="1">
              <a:spcBef>
                <a:spcPct val="0"/>
              </a:spcBef>
            </a:pPr>
            <a:r>
              <a:rPr lang="en-US" dirty="0" smtClean="0"/>
              <a:t>Rates</a:t>
            </a:r>
            <a:r>
              <a:rPr lang="en-US" baseline="0" dirty="0" smtClean="0"/>
              <a:t> are all very high, depression </a:t>
            </a:r>
            <a:r>
              <a:rPr lang="en-US" baseline="0" dirty="0" err="1" smtClean="0"/>
              <a:t>esp</a:t>
            </a:r>
            <a:r>
              <a:rPr lang="en-US" baseline="0" dirty="0" smtClean="0"/>
              <a:t> stands out, also anxiety and TB</a:t>
            </a:r>
          </a:p>
          <a:p>
            <a:pPr marL="0" marR="0" indent="0" algn="l" defTabSz="914400" rtl="0" eaLnBrk="1" fontAlgn="auto" latinLnBrk="0" hangingPunct="1">
              <a:lnSpc>
                <a:spcPct val="100000"/>
              </a:lnSpc>
              <a:spcBef>
                <a:spcPct val="0"/>
              </a:spcBef>
              <a:spcAft>
                <a:spcPts val="0"/>
              </a:spcAft>
              <a:buClrTx/>
              <a:buSzTx/>
              <a:buFontTx/>
              <a:buNone/>
              <a:tabLst/>
              <a:defRPr/>
            </a:pPr>
            <a:r>
              <a:rPr lang="en-US" dirty="0" smtClean="0"/>
              <a:t>36% of women had ever progressed to AIDS.</a:t>
            </a:r>
            <a:endParaRPr lang="en-US" u="sng" dirty="0" smtClean="0"/>
          </a:p>
          <a:p>
            <a:pPr eaLnBrk="1" hangingPunct="1">
              <a:spcBef>
                <a:spcPct val="0"/>
              </a:spcBef>
            </a:pPr>
            <a:endParaRPr lang="en-US" dirty="0"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55C48B2-5A66-41E2-8E96-A46B1AB2E73A}"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64C8FA-8C1F-46BD-A440-2C6F5608EB1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64C8FA-8C1F-46BD-A440-2C6F5608EB1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64C8FA-8C1F-46BD-A440-2C6F5608EB1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64C8FA-8C1F-46BD-A440-2C6F5608EB1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Would generally like to see more folks on combination therapy</a:t>
            </a:r>
          </a:p>
          <a:p>
            <a:pPr marL="320040" indent="-320040" eaLnBrk="1" fontAlgn="auto" hangingPunct="1">
              <a:spcAft>
                <a:spcPts val="0"/>
              </a:spcAft>
              <a:buFont typeface="Wingdings"/>
              <a:buNone/>
              <a:defRPr/>
            </a:pPr>
            <a:r>
              <a:rPr lang="en-US" sz="1200" dirty="0" smtClean="0"/>
              <a:t>Antiretroviral Regimens Recommended for Treatment-Naïve Patients: Initiate treatment with one of the following 3 types of combinations regimens</a:t>
            </a:r>
          </a:p>
          <a:p>
            <a:pPr marL="320040" indent="-320040" eaLnBrk="1" fontAlgn="auto" hangingPunct="1">
              <a:spcAft>
                <a:spcPts val="0"/>
              </a:spcAft>
              <a:buFont typeface="Wingdings"/>
              <a:buChar char=""/>
              <a:defRPr/>
            </a:pPr>
            <a:r>
              <a:rPr lang="en-US" sz="1200" dirty="0" smtClean="0"/>
              <a:t>NNRTI + 2 NRTIs; or</a:t>
            </a:r>
          </a:p>
          <a:p>
            <a:pPr marL="320040" indent="-320040" eaLnBrk="1" fontAlgn="auto" hangingPunct="1">
              <a:spcAft>
                <a:spcPts val="0"/>
              </a:spcAft>
              <a:buFont typeface="Wingdings"/>
              <a:buChar char=""/>
              <a:defRPr/>
            </a:pPr>
            <a:r>
              <a:rPr lang="en-US" sz="1200" dirty="0" smtClean="0"/>
              <a:t>PI (preferably boosted with </a:t>
            </a:r>
            <a:r>
              <a:rPr lang="en-US" sz="1200" dirty="0" err="1" smtClean="0"/>
              <a:t>ritonavir</a:t>
            </a:r>
            <a:r>
              <a:rPr lang="en-US" sz="1200" dirty="0" smtClean="0"/>
              <a:t>) + 2 NRTIs; or</a:t>
            </a:r>
          </a:p>
          <a:p>
            <a:pPr marL="320040" indent="-320040" eaLnBrk="1" fontAlgn="auto" hangingPunct="1">
              <a:spcAft>
                <a:spcPts val="0"/>
              </a:spcAft>
              <a:buFont typeface="Wingdings"/>
              <a:buChar char=""/>
              <a:defRPr/>
            </a:pPr>
            <a:r>
              <a:rPr lang="en-US" sz="1200" dirty="0" smtClean="0"/>
              <a:t>INSTI + 2 NRTIs</a:t>
            </a:r>
          </a:p>
          <a:p>
            <a:pPr marL="320040" indent="-320040" eaLnBrk="1" fontAlgn="auto" hangingPunct="1">
              <a:spcAft>
                <a:spcPts val="0"/>
              </a:spcAft>
              <a:buFont typeface="Wingdings"/>
              <a:buNone/>
              <a:defRPr/>
            </a:pPr>
            <a:r>
              <a:rPr lang="en-US" sz="1200" dirty="0" smtClean="0"/>
              <a:t>Selection of a regimen should be individualized based on </a:t>
            </a:r>
            <a:r>
              <a:rPr lang="en-US" sz="1200" dirty="0" err="1" smtClean="0"/>
              <a:t>virologic</a:t>
            </a:r>
            <a:r>
              <a:rPr lang="en-US" sz="1200" dirty="0" smtClean="0"/>
              <a:t> efficacy, toxicity, pill burden. Dosing frequency, drug-drug interaction potential, resistance testing results, and </a:t>
            </a:r>
            <a:r>
              <a:rPr lang="en-US" sz="1200" dirty="0" err="1" smtClean="0"/>
              <a:t>comorbid</a:t>
            </a:r>
            <a:r>
              <a:rPr lang="en-US" sz="1200" dirty="0" smtClean="0"/>
              <a:t> conditions.</a:t>
            </a:r>
          </a:p>
          <a:p>
            <a:pPr marL="320040" indent="-320040" eaLnBrk="1" fontAlgn="auto" hangingPunct="1">
              <a:spcAft>
                <a:spcPts val="0"/>
              </a:spcAft>
              <a:buFont typeface="Wingdings"/>
              <a:buNone/>
              <a:defRPr/>
            </a:pPr>
            <a:endParaRPr lang="en-US" sz="1200" dirty="0" smtClean="0"/>
          </a:p>
          <a:p>
            <a:pPr marL="320040" indent="-320040" eaLnBrk="1" fontAlgn="auto" hangingPunct="1">
              <a:spcAft>
                <a:spcPts val="0"/>
              </a:spcAft>
              <a:buFont typeface="Wingdings"/>
              <a:buNone/>
              <a:defRPr/>
            </a:pPr>
            <a:r>
              <a:rPr lang="en-US" sz="1200" dirty="0" smtClean="0"/>
              <a:t>Antiretroviral Regimens Not Recommended At Any Time:</a:t>
            </a:r>
          </a:p>
          <a:p>
            <a:pPr marL="320040" indent="-320040" eaLnBrk="1" fontAlgn="auto" hangingPunct="1">
              <a:spcAft>
                <a:spcPts val="0"/>
              </a:spcAft>
              <a:buFont typeface="Wingdings"/>
              <a:buChar char=""/>
              <a:defRPr/>
            </a:pPr>
            <a:r>
              <a:rPr lang="en-US" sz="1200" dirty="0" err="1" smtClean="0"/>
              <a:t>Monotherapy</a:t>
            </a:r>
            <a:r>
              <a:rPr lang="en-US" sz="1200" dirty="0" smtClean="0"/>
              <a:t> with NRTI</a:t>
            </a:r>
          </a:p>
          <a:p>
            <a:pPr marL="320040" indent="-320040" eaLnBrk="1" fontAlgn="auto" hangingPunct="1">
              <a:spcAft>
                <a:spcPts val="0"/>
              </a:spcAft>
              <a:buFont typeface="Wingdings"/>
              <a:buChar char=""/>
              <a:defRPr/>
            </a:pPr>
            <a:r>
              <a:rPr lang="en-US" sz="1200" dirty="0" smtClean="0"/>
              <a:t>Dual –NRTI regimens</a:t>
            </a:r>
          </a:p>
          <a:p>
            <a:pPr marL="320040" indent="-320040" eaLnBrk="1" fontAlgn="auto" hangingPunct="1">
              <a:spcAft>
                <a:spcPts val="0"/>
              </a:spcAft>
              <a:buFont typeface="Wingdings"/>
              <a:buChar char=""/>
              <a:defRPr/>
            </a:pPr>
            <a:r>
              <a:rPr lang="en-US" sz="1200" dirty="0" smtClean="0"/>
              <a:t>Triple –NRTI regimens except for </a:t>
            </a:r>
            <a:r>
              <a:rPr lang="en-US" sz="1200" dirty="0" err="1" smtClean="0"/>
              <a:t>abacavir</a:t>
            </a:r>
            <a:r>
              <a:rPr lang="en-US" sz="1200" dirty="0" smtClean="0"/>
              <a:t>/</a:t>
            </a:r>
            <a:r>
              <a:rPr lang="en-US" sz="1200" dirty="0" err="1" smtClean="0"/>
              <a:t>zidovudine</a:t>
            </a:r>
            <a:r>
              <a:rPr lang="en-US" sz="1200" dirty="0" smtClean="0"/>
              <a:t>/</a:t>
            </a:r>
            <a:r>
              <a:rPr lang="en-US" sz="1200" dirty="0" err="1" smtClean="0"/>
              <a:t>lamivudine</a:t>
            </a:r>
            <a:r>
              <a:rPr lang="en-US" sz="1200" dirty="0" smtClean="0"/>
              <a:t> or possibly </a:t>
            </a:r>
            <a:r>
              <a:rPr lang="en-US" sz="1200" dirty="0" err="1" smtClean="0"/>
              <a:t>tenofovir</a:t>
            </a:r>
            <a:r>
              <a:rPr lang="en-US" sz="1200" dirty="0" smtClean="0"/>
              <a:t> + </a:t>
            </a:r>
            <a:r>
              <a:rPr lang="en-US" sz="1200" dirty="0" err="1" smtClean="0"/>
              <a:t>zidovudine</a:t>
            </a:r>
            <a:r>
              <a:rPr lang="en-US" sz="1200" dirty="0" smtClean="0"/>
              <a:t>/</a:t>
            </a:r>
            <a:r>
              <a:rPr lang="en-US" sz="1200" dirty="0" err="1" smtClean="0"/>
              <a:t>lamivudine</a:t>
            </a:r>
            <a:r>
              <a:rPr lang="en-US" sz="1200" dirty="0" smtClean="0"/>
              <a:t> </a:t>
            </a:r>
          </a:p>
          <a:p>
            <a:pPr eaLnBrk="1" hangingPunct="1">
              <a:spcBef>
                <a:spcPct val="0"/>
              </a:spcBef>
            </a:pPr>
            <a:endParaRPr lang="en-US" dirty="0" smtClean="0"/>
          </a:p>
        </p:txBody>
      </p:sp>
      <p:sp>
        <p:nvSpPr>
          <p:cNvPr id="450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DDCC4C9-2C0E-473C-AD5A-A0D335922716}"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buFont typeface="Wingdings" pitchFamily="2" charset="2"/>
              <a:buNone/>
            </a:pPr>
            <a:r>
              <a:rPr lang="en-US" dirty="0" smtClean="0"/>
              <a:t>CD4 showing improvement</a:t>
            </a:r>
          </a:p>
          <a:p>
            <a:pPr eaLnBrk="1" hangingPunct="1">
              <a:buFont typeface="Wingdings" pitchFamily="2" charset="2"/>
              <a:buNone/>
            </a:pPr>
            <a:endParaRPr lang="en-US" dirty="0" smtClean="0"/>
          </a:p>
          <a:p>
            <a:pPr eaLnBrk="1" hangingPunct="1">
              <a:buFont typeface="Wingdings" pitchFamily="2" charset="2"/>
              <a:buNone/>
            </a:pPr>
            <a:r>
              <a:rPr lang="en-US" dirty="0" smtClean="0"/>
              <a:t>Laboratory monitoring schedule :</a:t>
            </a:r>
          </a:p>
          <a:p>
            <a:pPr eaLnBrk="1" hangingPunct="1"/>
            <a:r>
              <a:rPr lang="en-US" dirty="0" smtClean="0"/>
              <a:t>CD4 counts: Entry of care, F/U before ARV every 3-6 months, ART initiation or switch every 3-6 months</a:t>
            </a:r>
          </a:p>
          <a:p>
            <a:pPr eaLnBrk="1" hangingPunct="1"/>
            <a:r>
              <a:rPr lang="en-US" dirty="0" smtClean="0"/>
              <a:t>HIV RNA  testing (Viral Load testing): same as for CD4 counts, plus 2-8 weeks post ARV initiation or switch</a:t>
            </a:r>
          </a:p>
          <a:p>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20040" indent="-320040" eaLnBrk="1" fontAlgn="auto" hangingPunct="1">
              <a:spcAft>
                <a:spcPts val="0"/>
              </a:spcAft>
              <a:buFont typeface="Wingdings"/>
              <a:buNone/>
              <a:defRPr/>
            </a:pPr>
            <a:r>
              <a:rPr lang="en-US" sz="1200" dirty="0" smtClean="0"/>
              <a:t>Screening: </a:t>
            </a:r>
          </a:p>
          <a:p>
            <a:pPr marL="320040" indent="-320040" eaLnBrk="1" fontAlgn="auto" hangingPunct="1">
              <a:spcAft>
                <a:spcPts val="0"/>
              </a:spcAft>
              <a:buFont typeface="Wingdings"/>
              <a:buChar char=""/>
              <a:defRPr/>
            </a:pPr>
            <a:r>
              <a:rPr lang="en-US" sz="1200" dirty="0" smtClean="0"/>
              <a:t>Hepatitis B serology: at Entry of Care, repeat if no immune and if </a:t>
            </a:r>
            <a:r>
              <a:rPr lang="en-US" sz="1200" dirty="0" err="1" smtClean="0"/>
              <a:t>HBsAg</a:t>
            </a:r>
            <a:r>
              <a:rPr lang="en-US" sz="1200" dirty="0" smtClean="0"/>
              <a:t> was (-) at baseline</a:t>
            </a:r>
          </a:p>
          <a:p>
            <a:pPr marL="320040" indent="-320040" eaLnBrk="1" fontAlgn="auto" hangingPunct="1">
              <a:spcAft>
                <a:spcPts val="0"/>
              </a:spcAft>
              <a:buFont typeface="Wingdings"/>
              <a:buChar char=""/>
              <a:defRPr/>
            </a:pPr>
            <a:r>
              <a:rPr lang="en-US" sz="1200" dirty="0" smtClean="0"/>
              <a:t>TB: annually if ongoing risk of TB exposure</a:t>
            </a:r>
          </a:p>
          <a:p>
            <a:pPr marL="320040" indent="-320040" eaLnBrk="1" fontAlgn="auto" hangingPunct="1">
              <a:spcAft>
                <a:spcPts val="0"/>
              </a:spcAft>
              <a:buFont typeface="Wingdings"/>
              <a:buChar char=""/>
              <a:defRPr/>
            </a:pPr>
            <a:r>
              <a:rPr lang="en-US" sz="1200" dirty="0" smtClean="0"/>
              <a:t>Pap smear (HPV): annually</a:t>
            </a:r>
          </a:p>
          <a:p>
            <a:pPr marL="320040" indent="-320040" eaLnBrk="1" fontAlgn="auto" hangingPunct="1">
              <a:spcAft>
                <a:spcPts val="0"/>
              </a:spcAft>
              <a:buFont typeface="Wingdings"/>
              <a:buChar char=""/>
              <a:defRPr/>
            </a:pPr>
            <a:r>
              <a:rPr lang="en-US" sz="1200" dirty="0" smtClean="0"/>
              <a:t>STDs: annually if ongoing risk of exposure</a:t>
            </a:r>
          </a:p>
          <a:p>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Adherence typically over-reported, numbers here not great, and at least 5% probably should be on but are not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Adherent is &gt;95% of doses</a:t>
            </a:r>
          </a:p>
          <a:p>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64C8FA-8C1F-46BD-A440-2C6F5608EB17}"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lack of provider knowledge and confidentiality issues not reported here, different</a:t>
            </a:r>
            <a:r>
              <a:rPr lang="en-US" baseline="0" dirty="0" smtClean="0"/>
              <a:t> than most other studies of rural women</a:t>
            </a:r>
          </a:p>
          <a:p>
            <a:pPr eaLnBrk="1" hangingPunct="1">
              <a:spcBef>
                <a:spcPct val="0"/>
              </a:spcBef>
            </a:pPr>
            <a:r>
              <a:rPr lang="en-US" baseline="0" dirty="0" smtClean="0"/>
              <a:t>37% missed a medical appointment in last year</a:t>
            </a:r>
          </a:p>
          <a:p>
            <a:pPr>
              <a:buClr>
                <a:schemeClr val="accent2"/>
              </a:buClr>
              <a:buFont typeface="Wingdings" pitchFamily="2" charset="2"/>
              <a:buChar char="§"/>
            </a:pPr>
            <a:r>
              <a:rPr lang="en-US" dirty="0" smtClean="0"/>
              <a:t> Several factors associated with barriers:</a:t>
            </a:r>
          </a:p>
          <a:p>
            <a:pPr lvl="1"/>
            <a:r>
              <a:rPr lang="en-US" dirty="0" smtClean="0"/>
              <a:t>Being separated from a partner, being poor, speaking English, and being unemployed</a:t>
            </a:r>
          </a:p>
          <a:p>
            <a:pPr eaLnBrk="1" hangingPunct="1">
              <a:spcBef>
                <a:spcPct val="0"/>
              </a:spcBef>
            </a:pPr>
            <a:r>
              <a:rPr lang="en-US" dirty="0" smtClean="0"/>
              <a:t>Speaking</a:t>
            </a:r>
            <a:r>
              <a:rPr lang="en-US" baseline="0" dirty="0" smtClean="0"/>
              <a:t> </a:t>
            </a:r>
            <a:r>
              <a:rPr lang="en-US" baseline="0" dirty="0" err="1" smtClean="0"/>
              <a:t>english</a:t>
            </a:r>
            <a:r>
              <a:rPr lang="en-US" baseline="0" dirty="0" smtClean="0"/>
              <a:t>: more black women, may have good Spanish-language </a:t>
            </a:r>
            <a:r>
              <a:rPr lang="en-US" baseline="0" dirty="0" err="1" smtClean="0"/>
              <a:t>svcs</a:t>
            </a:r>
            <a:r>
              <a:rPr lang="en-US" baseline="0" dirty="0" smtClean="0"/>
              <a:t>, Latinas less likely to complain about healthcare, other things?</a:t>
            </a:r>
            <a:endParaRPr lang="en-US" dirty="0" smtClean="0"/>
          </a:p>
          <a:p>
            <a:pPr eaLnBrk="1" hangingPunct="1">
              <a:spcBef>
                <a:spcPct val="0"/>
              </a:spcBef>
            </a:pPr>
            <a:endParaRPr lang="en-US" dirty="0" smtClean="0"/>
          </a:p>
          <a:p>
            <a:pPr eaLnBrk="1" hangingPunct="1">
              <a:spcBef>
                <a:spcPct val="0"/>
              </a:spcBef>
            </a:pPr>
            <a:r>
              <a:rPr lang="en-US" dirty="0" smtClean="0"/>
              <a:t>these barriers are prominent in the existing literature on HIV-infected populations in rural areas (Cohn et al., 2001; Heckman et al., 1998; </a:t>
            </a:r>
            <a:r>
              <a:rPr lang="en-US" dirty="0" err="1" smtClean="0"/>
              <a:t>Mainous</a:t>
            </a:r>
            <a:r>
              <a:rPr lang="en-US" dirty="0" smtClean="0"/>
              <a:t>, Noble, Neill, &amp; Matheny, 1997; Whyte &amp; Carr, 1992). The absence of these barriers may be because the population in this study were generally older, less likely to be racial/ethnic minorities, and better-educated than the populations in much of the literature. In addition, in California much of the rural population lives in reasonably close proximity to urban areas and therefore seeks care in urban settings, which may limit concerns about both provider knowledge and confidentiality (Buehler, Frey, &amp; Chu, 1995; </a:t>
            </a:r>
            <a:r>
              <a:rPr lang="en-US" dirty="0" err="1" smtClean="0"/>
              <a:t>Groft</a:t>
            </a:r>
            <a:r>
              <a:rPr lang="en-US" dirty="0" smtClean="0"/>
              <a:t> &amp; Robinson </a:t>
            </a:r>
            <a:r>
              <a:rPr lang="en-US" dirty="0" err="1" smtClean="0"/>
              <a:t>Vollman</a:t>
            </a:r>
            <a:r>
              <a:rPr lang="en-US" dirty="0" smtClean="0"/>
              <a:t>, 2007; McKinney, 2002; </a:t>
            </a:r>
            <a:r>
              <a:rPr lang="en-US" dirty="0" err="1" smtClean="0"/>
              <a:t>Schur</a:t>
            </a:r>
            <a:r>
              <a:rPr lang="en-US" dirty="0" smtClean="0"/>
              <a:t> et al., 2002)</a:t>
            </a:r>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921E2D-8D47-4A36-B9B4-2A75B9B1EB42}"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smtClean="0">
                <a:latin typeface="Arial" pitchFamily="34" charset="0"/>
              </a:rPr>
              <a:t>*</a:t>
            </a:r>
            <a:r>
              <a:rPr lang="en-US" sz="1200" b="0" i="1" u="none" strike="noStrike" baseline="0" dirty="0" smtClean="0">
                <a:latin typeface="Arial" pitchFamily="34" charset="0"/>
              </a:rPr>
              <a:t>Of those who needed the service, % who were NOT able to get this service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baseline="0" dirty="0" smtClean="0">
                <a:latin typeface="Arial" pitchFamily="34" charset="0"/>
              </a:rPr>
              <a:t>Notice very high numbers across the board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baseline="0" dirty="0" smtClean="0">
                <a:latin typeface="Arial" pitchFamily="34" charset="0"/>
              </a:rPr>
              <a:t>Crazy first one as these are folks IN CARE, housing always a concern, leads to less positive outcomes, and chore services (grocery shopping, house cleaning) are often not offered by any service organization</a:t>
            </a:r>
          </a:p>
          <a:p>
            <a:r>
              <a:rPr lang="en-US" dirty="0" smtClean="0"/>
              <a:t>In interviews, specific chore and volunteer services needed were help with gr</a:t>
            </a:r>
            <a:r>
              <a:rPr lang="en-US" sz="1200" dirty="0" smtClean="0"/>
              <a:t>ocery shopping, house cleaning, and cooking.</a:t>
            </a:r>
          </a:p>
          <a:p>
            <a:pPr marL="0" lvl="1"/>
            <a:r>
              <a:rPr lang="en-US" sz="3200" dirty="0" smtClean="0"/>
              <a:t>The most commonly-reported reasons that women could not access services were: </a:t>
            </a:r>
          </a:p>
          <a:p>
            <a:pPr marL="0" lvl="1"/>
            <a:endParaRPr lang="en-US" sz="3200" dirty="0" smtClean="0"/>
          </a:p>
          <a:p>
            <a:pPr marL="274320" lvl="2"/>
            <a:r>
              <a:rPr lang="en-US" sz="3200" dirty="0" smtClean="0"/>
              <a:t>Women did not think that the service was available in their area,</a:t>
            </a:r>
          </a:p>
          <a:p>
            <a:pPr marL="274320" lvl="2"/>
            <a:r>
              <a:rPr lang="en-US" sz="3200" dirty="0" smtClean="0"/>
              <a:t>Women did not know where to go or who to call to access the service,</a:t>
            </a:r>
          </a:p>
          <a:p>
            <a:pPr marL="274320" lvl="2"/>
            <a:r>
              <a:rPr lang="en-US" sz="3200" u="sng" dirty="0" smtClean="0"/>
              <a:t>Tied for 3rd</a:t>
            </a:r>
            <a:r>
              <a:rPr lang="en-US" sz="3200" dirty="0" smtClean="0"/>
              <a:t>: Women felt the system is too confusing to navigate or too much of a hassle, AND</a:t>
            </a:r>
          </a:p>
          <a:p>
            <a:pPr marL="274320" lvl="2"/>
            <a:r>
              <a:rPr lang="en-US" sz="3200" dirty="0" smtClean="0"/>
              <a:t>Women were not eligible for or were denied services.</a:t>
            </a:r>
            <a:endParaRPr lang="en-US" dirty="0" smtClean="0"/>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Despite these limitations, little is known about HIV disease in rural women in California. Therefore, this study increases knowledge about, and can inform efforts to strengthen care for, this understudied population. </a:t>
            </a:r>
          </a:p>
          <a:p>
            <a:pPr eaLnBrk="1" hangingPunct="1">
              <a:spcBef>
                <a:spcPct val="0"/>
              </a:spcBef>
            </a:pPr>
            <a:endParaRPr lang="en-US" smtClean="0"/>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483A6C-A16A-417A-B95D-88B634732DDF}"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Lower satisfaction in “provider knowledge” category may be especially affected</a:t>
            </a:r>
            <a:r>
              <a:rPr lang="en-US" baseline="0" dirty="0" smtClean="0"/>
              <a:t> by lower quality care</a:t>
            </a:r>
          </a:p>
          <a:p>
            <a:pPr eaLnBrk="1" hangingPunct="1"/>
            <a:r>
              <a:rPr lang="en-US" dirty="0" smtClean="0"/>
              <a:t>Majority had recommended care, but issues remain:</a:t>
            </a:r>
          </a:p>
          <a:p>
            <a:pPr lvl="1" eaLnBrk="1" hangingPunct="1"/>
            <a:r>
              <a:rPr lang="en-US" dirty="0" smtClean="0"/>
              <a:t>ARV adherence</a:t>
            </a:r>
          </a:p>
          <a:p>
            <a:pPr lvl="1" eaLnBrk="1" hangingPunct="1"/>
            <a:r>
              <a:rPr lang="en-US" dirty="0" smtClean="0"/>
              <a:t>Regular CD4 and viral load testing</a:t>
            </a:r>
          </a:p>
          <a:p>
            <a:pPr lvl="1" eaLnBrk="1" hangingPunct="1"/>
            <a:r>
              <a:rPr lang="en-US" dirty="0" smtClean="0"/>
              <a:t>Screenings/IZs, etc. </a:t>
            </a:r>
          </a:p>
        </p:txBody>
      </p:sp>
      <p:sp>
        <p:nvSpPr>
          <p:cNvPr id="4" name="Slide Number Placeholder 3"/>
          <p:cNvSpPr>
            <a:spLocks noGrp="1"/>
          </p:cNvSpPr>
          <p:nvPr>
            <p:ph type="sldNum" sz="quarter" idx="10"/>
          </p:nvPr>
        </p:nvSpPr>
        <p:spPr/>
        <p:txBody>
          <a:bodyPr/>
          <a:lstStyle/>
          <a:p>
            <a:fld id="{E164C8FA-8C1F-46BD-A440-2C6F5608EB17}" type="slidenum">
              <a:rPr lang="en-US" smtClean="0"/>
              <a:pPr/>
              <a:t>23</a:t>
            </a:fld>
            <a:endParaRPr lang="en-US"/>
          </a:p>
        </p:txBody>
      </p:sp>
    </p:spTree>
    <p:extLst>
      <p:ext uri="{BB962C8B-B14F-4D97-AF65-F5344CB8AC3E}">
        <p14:creationId xmlns:p14="http://schemas.microsoft.com/office/powerpoint/2010/main" val="1494612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1200" i="0" dirty="0" smtClean="0"/>
              <a:t>Patient Rights:	</a:t>
            </a:r>
          </a:p>
          <a:p>
            <a:pPr>
              <a:buNone/>
            </a:pPr>
            <a:r>
              <a:rPr lang="en-US" sz="1200" i="0" dirty="0" smtClean="0"/>
              <a:t>-The right to accurate information</a:t>
            </a:r>
          </a:p>
          <a:p>
            <a:pPr>
              <a:buNone/>
            </a:pPr>
            <a:r>
              <a:rPr lang="en-US" sz="1200" i="0" dirty="0" smtClean="0"/>
              <a:t>-The right to make decisions</a:t>
            </a:r>
          </a:p>
          <a:p>
            <a:pPr>
              <a:buNone/>
            </a:pPr>
            <a:r>
              <a:rPr lang="en-US" sz="1200" i="0" dirty="0" smtClean="0"/>
              <a:t>-The right to “courtesy, respect, dignity, responsiveness, and timely attention to (the patient’s) needs”</a:t>
            </a:r>
          </a:p>
          <a:p>
            <a:pPr>
              <a:buNone/>
            </a:pPr>
            <a:r>
              <a:rPr lang="en-US" sz="1200" i="0" dirty="0" smtClean="0"/>
              <a:t>-The right to confidentiality</a:t>
            </a:r>
          </a:p>
          <a:p>
            <a:pPr>
              <a:buNone/>
            </a:pPr>
            <a:r>
              <a:rPr lang="en-US" sz="1200" dirty="0" smtClean="0"/>
              <a:t>-The right to continuity of care</a:t>
            </a:r>
          </a:p>
          <a:p>
            <a:pPr>
              <a:buNone/>
            </a:pPr>
            <a:r>
              <a:rPr lang="en-US" sz="1200" dirty="0" smtClean="0"/>
              <a:t>-The right to the availability of adequate health care</a:t>
            </a:r>
          </a:p>
          <a:p>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0" dirty="0" smtClean="0"/>
              <a:t>Dual Relationship: http://dms.dartmouth.edu/cfm/resources/ethics/chapter-05.pdf</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dirty="0" smtClean="0"/>
              <a:t>Interdependent and overlapping relationships exist in small, closed communities;</a:t>
            </a:r>
            <a:r>
              <a:rPr lang="en-US" sz="1200" i="0" baseline="0" dirty="0" smtClean="0"/>
              <a:t> h</a:t>
            </a:r>
            <a:r>
              <a:rPr lang="en-US" sz="1200" i="0" dirty="0" smtClean="0"/>
              <a:t>ealth care providers routinely interact with patients in non-medical roles.</a:t>
            </a:r>
          </a:p>
          <a:p>
            <a:endParaRPr lang="en-US" dirty="0"/>
          </a:p>
        </p:txBody>
      </p:sp>
      <p:sp>
        <p:nvSpPr>
          <p:cNvPr id="4" name="Slide Number Placeholder 3"/>
          <p:cNvSpPr>
            <a:spLocks noGrp="1"/>
          </p:cNvSpPr>
          <p:nvPr>
            <p:ph type="sldNum" sz="quarter" idx="10"/>
          </p:nvPr>
        </p:nvSpPr>
        <p:spPr/>
        <p:txBody>
          <a:bodyPr/>
          <a:lstStyle/>
          <a:p>
            <a:fld id="{E164C8FA-8C1F-46BD-A440-2C6F5608EB17}"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Additional obstacles to health care for rural residents include inadequate training and evaluation resources, insufficient referrals, lack of transportation options, remoteness of secondary and</a:t>
            </a:r>
          </a:p>
          <a:p>
            <a:r>
              <a:rPr lang="en-US" sz="1200" kern="1200" baseline="0" dirty="0" smtClean="0">
                <a:solidFill>
                  <a:schemeClr val="tx1"/>
                </a:solidFill>
                <a:latin typeface="+mn-lt"/>
                <a:ea typeface="+mn-ea"/>
                <a:cs typeface="+mn-cs"/>
              </a:rPr>
              <a:t>tertiary facilities, lack of financial resources, and absence of current information on disabilities (</a:t>
            </a:r>
            <a:r>
              <a:rPr lang="en-US" sz="1200" kern="1200" baseline="0" dirty="0" err="1" smtClean="0">
                <a:solidFill>
                  <a:schemeClr val="tx1"/>
                </a:solidFill>
                <a:latin typeface="+mn-lt"/>
                <a:ea typeface="+mn-ea"/>
                <a:cs typeface="+mn-cs"/>
              </a:rPr>
              <a:t>Offner</a:t>
            </a:r>
            <a:r>
              <a:rPr lang="en-US"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et al., 1992).</a:t>
            </a:r>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Good discussion starting point will be what resources for training</a:t>
            </a:r>
            <a:r>
              <a:rPr lang="en-US" baseline="0" dirty="0" smtClean="0"/>
              <a:t> and knowledge DO exist in different areas. </a:t>
            </a:r>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Recommendations</a:t>
            </a:r>
            <a:r>
              <a:rPr lang="en-US" baseline="0" dirty="0" smtClean="0"/>
              <a:t> are not exhaustive as could be whole papers in themselves, but some suggestions</a:t>
            </a:r>
          </a:p>
          <a:p>
            <a:r>
              <a:rPr lang="en-US" baseline="0" dirty="0" smtClean="0"/>
              <a:t>Mobile clinics have been shown to improve care, also address at least 2 of our top barriers (physical health and transportation)</a:t>
            </a:r>
          </a:p>
          <a:p>
            <a:pPr lvl="1">
              <a:buFont typeface="Courier New" pitchFamily="49" charset="0"/>
              <a:buChar char="o"/>
            </a:pPr>
            <a:r>
              <a:rPr lang="en-US" sz="3200" dirty="0" smtClean="0"/>
              <a:t>Some of these services are likely not available within a reasonable distance of the areas in which these women live. </a:t>
            </a:r>
          </a:p>
          <a:p>
            <a:pPr lvl="1">
              <a:buFont typeface="Courier New" pitchFamily="49" charset="0"/>
              <a:buChar char="o"/>
            </a:pPr>
            <a:r>
              <a:rPr lang="en-US" sz="3200" dirty="0" smtClean="0"/>
              <a:t> Nonetheless, these women could benefit from having their existing HIV service providers link them with services that are available in the community. </a:t>
            </a:r>
          </a:p>
          <a:p>
            <a:pPr lvl="1">
              <a:buFont typeface="Courier New" pitchFamily="49" charset="0"/>
              <a:buChar char="o"/>
            </a:pPr>
            <a:r>
              <a:rPr lang="en-US" sz="3200" dirty="0" smtClean="0"/>
              <a:t> In particular, since the need for case management seems to be largely met, perhaps case managers could take an expanded role in linking individuals to existing services.</a:t>
            </a:r>
          </a:p>
          <a:p>
            <a:pPr lvl="1">
              <a:buFont typeface="Courier New" pitchFamily="49" charset="0"/>
              <a:buChar char="o"/>
            </a:pPr>
            <a:r>
              <a:rPr lang="en-US" sz="3200" dirty="0" smtClean="0"/>
              <a:t>Chore</a:t>
            </a:r>
            <a:r>
              <a:rPr lang="en-US" sz="3200" baseline="0" dirty="0" smtClean="0"/>
              <a:t> services may be hard to get funded but possible do-able, or if there is discretionary $</a:t>
            </a:r>
            <a:endParaRPr lang="en-US" sz="3200" dirty="0" smtClean="0"/>
          </a:p>
          <a:p>
            <a:endParaRPr lang="en-US" dirty="0"/>
          </a:p>
        </p:txBody>
      </p:sp>
      <p:sp>
        <p:nvSpPr>
          <p:cNvPr id="4" name="Slide Number Placeholder 3"/>
          <p:cNvSpPr>
            <a:spLocks noGrp="1"/>
          </p:cNvSpPr>
          <p:nvPr>
            <p:ph type="sldNum" sz="quarter" idx="10"/>
          </p:nvPr>
        </p:nvSpPr>
        <p:spPr/>
        <p:txBody>
          <a:bodyPr/>
          <a:lstStyle/>
          <a:p>
            <a:fld id="{417A062C-6993-4E61-9ECF-CBBEC5ADEAEA}"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64C8FA-8C1F-46BD-A440-2C6F5608EB17}"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ltGray">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FAABF9BB-DF3E-4E9D-A900-C04D53C721C4}" type="datetimeFigureOut">
              <a:rPr lang="en-US" smtClean="0"/>
              <a:pPr/>
              <a:t>10/28/2011</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A86BD4E-E972-4239-847E-69317DD5D2E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FAABF9BB-DF3E-4E9D-A900-C04D53C721C4}" type="datetimeFigureOut">
              <a:rPr lang="en-US" smtClean="0"/>
              <a:pPr/>
              <a:t>10/28/2011</a:t>
            </a:fld>
            <a:endParaRPr lang="en-US"/>
          </a:p>
        </p:txBody>
      </p:sp>
      <p:sp>
        <p:nvSpPr>
          <p:cNvPr id="9" name="Slide Number Placeholder 8"/>
          <p:cNvSpPr>
            <a:spLocks noGrp="1"/>
          </p:cNvSpPr>
          <p:nvPr>
            <p:ph type="sldNum" sz="quarter" idx="15"/>
          </p:nvPr>
        </p:nvSpPr>
        <p:spPr/>
        <p:txBody>
          <a:bodyPr rtlCol="0"/>
          <a:lstStyle/>
          <a:p>
            <a:fld id="{0A86BD4E-E972-4239-847E-69317DD5D2EC}"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FAABF9BB-DF3E-4E9D-A900-C04D53C721C4}" type="datetimeFigureOut">
              <a:rPr lang="en-US" smtClean="0"/>
              <a:pPr/>
              <a:t>10/28/2011</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A86BD4E-E972-4239-847E-69317DD5D2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AABF9BB-DF3E-4E9D-A900-C04D53C721C4}" type="datetimeFigureOut">
              <a:rPr lang="en-US" smtClean="0"/>
              <a:pPr/>
              <a:t>10/28/2011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6BD4E-E972-4239-847E-69317DD5D2EC}"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AABF9BB-DF3E-4E9D-A900-C04D53C721C4}" type="datetimeFigureOut">
              <a:rPr lang="en-US" smtClean="0"/>
              <a:pPr/>
              <a:t>10/28/2011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86BD4E-E972-4239-847E-69317DD5D2EC}"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FAABF9BB-DF3E-4E9D-A900-C04D53C721C4}" type="datetimeFigureOut">
              <a:rPr lang="en-US" smtClean="0"/>
              <a:pPr/>
              <a:t>10/28/2011</a:t>
            </a:fld>
            <a:endParaRPr lang="en-US"/>
          </a:p>
        </p:txBody>
      </p:sp>
      <p:sp>
        <p:nvSpPr>
          <p:cNvPr id="7" name="Slide Number Placeholder 6"/>
          <p:cNvSpPr>
            <a:spLocks noGrp="1"/>
          </p:cNvSpPr>
          <p:nvPr>
            <p:ph type="sldNum" sz="quarter" idx="11"/>
          </p:nvPr>
        </p:nvSpPr>
        <p:spPr/>
        <p:txBody>
          <a:bodyPr rtlCol="0"/>
          <a:lstStyle/>
          <a:p>
            <a:fld id="{0A86BD4E-E972-4239-847E-69317DD5D2EC}"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ABF9BB-DF3E-4E9D-A900-C04D53C721C4}" type="datetimeFigureOut">
              <a:rPr lang="en-US" smtClean="0"/>
              <a:pPr/>
              <a:t>10/28/2011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86BD4E-E972-4239-847E-69317DD5D2E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FAABF9BB-DF3E-4E9D-A900-C04D53C721C4}" type="datetimeFigureOut">
              <a:rPr lang="en-US" smtClean="0"/>
              <a:pPr/>
              <a:t>10/28/2011</a:t>
            </a:fld>
            <a:endParaRPr lang="en-US"/>
          </a:p>
        </p:txBody>
      </p:sp>
      <p:sp>
        <p:nvSpPr>
          <p:cNvPr id="22" name="Slide Number Placeholder 21"/>
          <p:cNvSpPr>
            <a:spLocks noGrp="1"/>
          </p:cNvSpPr>
          <p:nvPr>
            <p:ph type="sldNum" sz="quarter" idx="15"/>
          </p:nvPr>
        </p:nvSpPr>
        <p:spPr/>
        <p:txBody>
          <a:bodyPr rtlCol="0"/>
          <a:lstStyle/>
          <a:p>
            <a:fld id="{0A86BD4E-E972-4239-847E-69317DD5D2EC}"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FAABF9BB-DF3E-4E9D-A900-C04D53C721C4}" type="datetimeFigureOut">
              <a:rPr lang="en-US" smtClean="0"/>
              <a:pPr/>
              <a:t>10/28/2011</a:t>
            </a:fld>
            <a:endParaRPr lang="en-US"/>
          </a:p>
        </p:txBody>
      </p:sp>
      <p:sp>
        <p:nvSpPr>
          <p:cNvPr id="18" name="Slide Number Placeholder 17"/>
          <p:cNvSpPr>
            <a:spLocks noGrp="1"/>
          </p:cNvSpPr>
          <p:nvPr>
            <p:ph type="sldNum" sz="quarter" idx="11"/>
          </p:nvPr>
        </p:nvSpPr>
        <p:spPr/>
        <p:txBody>
          <a:bodyPr rtlCol="0"/>
          <a:lstStyle/>
          <a:p>
            <a:fld id="{0A86BD4E-E972-4239-847E-69317DD5D2EC}"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ABF9BB-DF3E-4E9D-A900-C04D53C721C4}" type="datetimeFigureOut">
              <a:rPr lang="en-US" smtClean="0"/>
              <a:pPr/>
              <a:t>10/28/2011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6BD4E-E972-4239-847E-69317DD5D2E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ABF9BB-DF3E-4E9D-A900-C04D53C721C4}" type="datetimeFigureOut">
              <a:rPr lang="en-US" smtClean="0"/>
              <a:pPr/>
              <a:t>10/28/2011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6BD4E-E972-4239-847E-69317DD5D2E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p:txBody>
          <a:bodyPr/>
          <a:lstStyle>
            <a:lvl1pPr>
              <a:defRPr/>
            </a:lvl1pPr>
          </a:lstStyle>
          <a:p>
            <a:pPr>
              <a:defRPr/>
            </a:pPr>
            <a:endParaRPr lang="en-US"/>
          </a:p>
        </p:txBody>
      </p:sp>
      <p:sp>
        <p:nvSpPr>
          <p:cNvPr id="6" name="Rectangle 41"/>
          <p:cNvSpPr>
            <a:spLocks noGrp="1" noChangeArrowheads="1"/>
          </p:cNvSpPr>
          <p:nvPr>
            <p:ph type="ftr" sz="quarter" idx="11"/>
          </p:nvPr>
        </p:nvSpPr>
        <p:spPr/>
        <p:txBody>
          <a:bodyPr/>
          <a:lstStyle>
            <a:lvl1pPr>
              <a:defRPr/>
            </a:lvl1pPr>
          </a:lstStyle>
          <a:p>
            <a:pPr>
              <a:defRPr/>
            </a:pPr>
            <a:endParaRPr lang="en-US"/>
          </a:p>
        </p:txBody>
      </p:sp>
      <p:sp>
        <p:nvSpPr>
          <p:cNvPr id="7" name="Rectangle 42"/>
          <p:cNvSpPr>
            <a:spLocks noGrp="1" noChangeArrowheads="1"/>
          </p:cNvSpPr>
          <p:nvPr>
            <p:ph type="sldNum" sz="quarter" idx="12"/>
          </p:nvPr>
        </p:nvSpPr>
        <p:spPr/>
        <p:txBody>
          <a:bodyPr/>
          <a:lstStyle>
            <a:lvl1pPr>
              <a:defRPr/>
            </a:lvl1pPr>
          </a:lstStyle>
          <a:p>
            <a:pPr>
              <a:defRPr/>
            </a:pPr>
            <a:fld id="{E75E7C86-ED6E-44C7-A662-1C0ED6E6D92C}" type="slidenum">
              <a:rPr lang="en-US"/>
              <a:pPr>
                <a:defRPr/>
              </a:pPr>
              <a:t>‹#›</a:t>
            </a:fld>
            <a:endParaRPr lang="en-US"/>
          </a:p>
        </p:txBody>
      </p:sp>
    </p:spTree>
    <p:extLst>
      <p:ext uri="{BB962C8B-B14F-4D97-AF65-F5344CB8AC3E}">
        <p14:creationId xmlns:p14="http://schemas.microsoft.com/office/powerpoint/2010/main" val="2197929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AABF9BB-DF3E-4E9D-A900-C04D53C721C4}" type="datetimeFigureOut">
              <a:rPr lang="en-US" smtClean="0"/>
              <a:pPr/>
              <a:t>10/28/2011</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A86BD4E-E972-4239-847E-69317DD5D2E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cleas@stanford.edu"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304800"/>
            <a:ext cx="6324600" cy="2590800"/>
          </a:xfrm>
        </p:spPr>
        <p:txBody>
          <a:bodyPr>
            <a:normAutofit/>
          </a:bodyPr>
          <a:lstStyle/>
          <a:p>
            <a:r>
              <a:rPr lang="en-US" dirty="0"/>
              <a:t>Satisfaction with medical care among HIV-infected women in rural California</a:t>
            </a:r>
            <a:br>
              <a:rPr lang="en-US" dirty="0"/>
            </a:br>
            <a:endParaRPr lang="en-US" dirty="0"/>
          </a:p>
        </p:txBody>
      </p:sp>
      <p:sp>
        <p:nvSpPr>
          <p:cNvPr id="3" name="Subtitle 2"/>
          <p:cNvSpPr>
            <a:spLocks noGrp="1"/>
          </p:cNvSpPr>
          <p:nvPr>
            <p:ph type="subTitle" idx="1"/>
          </p:nvPr>
        </p:nvSpPr>
        <p:spPr>
          <a:xfrm>
            <a:off x="2667000" y="5410200"/>
            <a:ext cx="5867400" cy="990600"/>
          </a:xfrm>
        </p:spPr>
        <p:txBody>
          <a:bodyPr>
            <a:normAutofit/>
          </a:bodyPr>
          <a:lstStyle/>
          <a:p>
            <a:r>
              <a:rPr lang="en-US" dirty="0" smtClean="0">
                <a:solidFill>
                  <a:schemeClr val="tx1"/>
                </a:solidFill>
              </a:rPr>
              <a:t>Erin </a:t>
            </a:r>
            <a:r>
              <a:rPr lang="en-US" dirty="0" err="1" smtClean="0">
                <a:solidFill>
                  <a:schemeClr val="tx1"/>
                </a:solidFill>
              </a:rPr>
              <a:t>Moix</a:t>
            </a:r>
            <a:r>
              <a:rPr lang="en-US" dirty="0" smtClean="0">
                <a:solidFill>
                  <a:schemeClr val="tx1"/>
                </a:solidFill>
              </a:rPr>
              <a:t> </a:t>
            </a:r>
            <a:r>
              <a:rPr lang="en-US" dirty="0" err="1" smtClean="0">
                <a:solidFill>
                  <a:schemeClr val="tx1"/>
                </a:solidFill>
              </a:rPr>
              <a:t>Grieb</a:t>
            </a:r>
            <a:r>
              <a:rPr lang="en-US" dirty="0" smtClean="0">
                <a:solidFill>
                  <a:schemeClr val="tx1"/>
                </a:solidFill>
              </a:rPr>
              <a:t>, MA, </a:t>
            </a:r>
            <a:r>
              <a:rPr lang="en-US" dirty="0">
                <a:solidFill>
                  <a:schemeClr val="tx1"/>
                </a:solidFill>
              </a:rPr>
              <a:t>Clea Sarnquist, </a:t>
            </a:r>
            <a:r>
              <a:rPr lang="en-US" dirty="0" err="1">
                <a:solidFill>
                  <a:schemeClr val="tx1"/>
                </a:solidFill>
              </a:rPr>
              <a:t>DrPH</a:t>
            </a:r>
            <a:r>
              <a:rPr lang="en-US" dirty="0">
                <a:solidFill>
                  <a:schemeClr val="tx1"/>
                </a:solidFill>
              </a:rPr>
              <a:t>, </a:t>
            </a:r>
            <a:r>
              <a:rPr lang="en-US" dirty="0" smtClean="0">
                <a:solidFill>
                  <a:schemeClr val="tx1"/>
                </a:solidFill>
              </a:rPr>
              <a:t>MPH, </a:t>
            </a:r>
            <a:r>
              <a:rPr lang="en-US" dirty="0">
                <a:solidFill>
                  <a:schemeClr val="tx1"/>
                </a:solidFill>
              </a:rPr>
              <a:t>Yvonne </a:t>
            </a:r>
            <a:r>
              <a:rPr lang="en-US" dirty="0" smtClean="0">
                <a:solidFill>
                  <a:schemeClr val="tx1"/>
                </a:solidFill>
              </a:rPr>
              <a:t>Maldonado, MD </a:t>
            </a:r>
          </a:p>
          <a:p>
            <a:r>
              <a:rPr lang="en-US" dirty="0" smtClean="0">
                <a:solidFill>
                  <a:schemeClr val="tx1"/>
                </a:solidFill>
              </a:rPr>
              <a:t>Stanford University</a:t>
            </a:r>
          </a:p>
          <a:p>
            <a:endParaRPr lang="en-US" dirty="0"/>
          </a:p>
        </p:txBody>
      </p:sp>
    </p:spTree>
    <p:extLst>
      <p:ext uri="{BB962C8B-B14F-4D97-AF65-F5344CB8AC3E}">
        <p14:creationId xmlns:p14="http://schemas.microsoft.com/office/powerpoint/2010/main" val="22484702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0" y="277813"/>
            <a:ext cx="9144000" cy="560387"/>
          </a:xfrm>
        </p:spPr>
        <p:txBody>
          <a:bodyPr>
            <a:normAutofit fontScale="90000"/>
          </a:bodyPr>
          <a:lstStyle/>
          <a:p>
            <a:pPr algn="ctr" eaLnBrk="1" hangingPunct="1"/>
            <a:r>
              <a:rPr lang="en-US" sz="3200" b="1" dirty="0" smtClean="0"/>
              <a:t>Presenter Disclosures: </a:t>
            </a:r>
            <a:r>
              <a:rPr lang="en-US" sz="3200" b="1" dirty="0" err="1" smtClean="0"/>
              <a:t>Clea</a:t>
            </a:r>
            <a:r>
              <a:rPr lang="en-US" sz="3200" b="1" dirty="0" smtClean="0"/>
              <a:t> </a:t>
            </a:r>
            <a:r>
              <a:rPr lang="en-US" sz="3200" b="1" dirty="0" err="1" smtClean="0"/>
              <a:t>Sarnquist</a:t>
            </a:r>
            <a:endParaRPr lang="en-US" sz="3200" b="1" dirty="0" smtClean="0"/>
          </a:p>
        </p:txBody>
      </p:sp>
      <p:sp>
        <p:nvSpPr>
          <p:cNvPr id="12291" name="Rectangle 7"/>
          <p:cNvSpPr>
            <a:spLocks noGrp="1" noChangeArrowheads="1"/>
          </p:cNvSpPr>
          <p:nvPr>
            <p:ph type="body" sz="half" idx="2"/>
          </p:nvPr>
        </p:nvSpPr>
        <p:spPr>
          <a:xfrm>
            <a:off x="0" y="2057400"/>
            <a:ext cx="9144000" cy="1143000"/>
          </a:xfrm>
        </p:spPr>
        <p:txBody>
          <a:bodyPr>
            <a:normAutofit lnSpcReduction="10000"/>
          </a:bodyPr>
          <a:lstStyle/>
          <a:p>
            <a:pPr algn="ctr" eaLnBrk="1" hangingPunct="1">
              <a:spcBef>
                <a:spcPct val="0"/>
              </a:spcBef>
              <a:buFont typeface="Wingdings" pitchFamily="2" charset="2"/>
              <a:buNone/>
            </a:pPr>
            <a:r>
              <a:rPr lang="en-US" sz="2400" b="1" dirty="0" smtClean="0">
                <a:solidFill>
                  <a:srgbClr val="66CCFF"/>
                </a:solidFill>
                <a:latin typeface="Arial" charset="0"/>
              </a:rPr>
              <a:t>The following personal financial relationships with commercial interests relevant to this presentation </a:t>
            </a:r>
            <a:endParaRPr lang="en-US" sz="2400" b="1" dirty="0" smtClean="0">
              <a:solidFill>
                <a:srgbClr val="66CCFF"/>
              </a:solidFill>
              <a:latin typeface="Arial" charset="0"/>
            </a:endParaRPr>
          </a:p>
          <a:p>
            <a:pPr algn="ctr" eaLnBrk="1" hangingPunct="1">
              <a:spcBef>
                <a:spcPct val="0"/>
              </a:spcBef>
              <a:buFont typeface="Wingdings" pitchFamily="2" charset="2"/>
              <a:buNone/>
            </a:pPr>
            <a:r>
              <a:rPr lang="en-US" sz="2400" b="1" dirty="0" smtClean="0">
                <a:solidFill>
                  <a:srgbClr val="66CCFF"/>
                </a:solidFill>
                <a:latin typeface="Arial" charset="0"/>
              </a:rPr>
              <a:t>existed </a:t>
            </a:r>
            <a:r>
              <a:rPr lang="en-US" sz="2400" b="1" dirty="0" smtClean="0">
                <a:solidFill>
                  <a:srgbClr val="66CCFF"/>
                </a:solidFill>
                <a:latin typeface="Arial" charset="0"/>
              </a:rPr>
              <a:t>during the past 12 months:</a:t>
            </a:r>
            <a:endParaRPr lang="en-US" sz="2400" dirty="0" smtClean="0">
              <a:solidFill>
                <a:srgbClr val="66CCFF"/>
              </a:solidFill>
            </a:endParaRPr>
          </a:p>
        </p:txBody>
      </p:sp>
      <p:sp>
        <p:nvSpPr>
          <p:cNvPr id="12292" name="Text Box 10"/>
          <p:cNvSpPr txBox="1">
            <a:spLocks noChangeArrowheads="1"/>
          </p:cNvSpPr>
          <p:nvPr/>
        </p:nvSpPr>
        <p:spPr bwMode="auto">
          <a:xfrm>
            <a:off x="685800" y="1712913"/>
            <a:ext cx="7848600" cy="366712"/>
          </a:xfrm>
          <a:prstGeom prst="rect">
            <a:avLst/>
          </a:prstGeom>
          <a:noFill/>
          <a:ln w="9525">
            <a:noFill/>
            <a:miter lim="800000"/>
            <a:headEnd/>
            <a:tailEnd/>
          </a:ln>
        </p:spPr>
        <p:txBody>
          <a:bodyPr>
            <a:spAutoFit/>
          </a:bodyPr>
          <a:lstStyle/>
          <a:p>
            <a:endParaRPr lang="en-US"/>
          </a:p>
        </p:txBody>
      </p:sp>
      <p:sp>
        <p:nvSpPr>
          <p:cNvPr id="12293" name="Text Box 11"/>
          <p:cNvSpPr txBox="1">
            <a:spLocks noChangeArrowheads="1"/>
          </p:cNvSpPr>
          <p:nvPr/>
        </p:nvSpPr>
        <p:spPr bwMode="auto">
          <a:xfrm>
            <a:off x="685800" y="1789113"/>
            <a:ext cx="7924800" cy="366712"/>
          </a:xfrm>
          <a:prstGeom prst="rect">
            <a:avLst/>
          </a:prstGeom>
          <a:noFill/>
          <a:ln w="9525">
            <a:noFill/>
            <a:miter lim="800000"/>
            <a:headEnd/>
            <a:tailEnd/>
          </a:ln>
        </p:spPr>
        <p:txBody>
          <a:bodyPr>
            <a:spAutoFit/>
          </a:bodyPr>
          <a:lstStyle/>
          <a:p>
            <a:endParaRPr lang="en-US"/>
          </a:p>
        </p:txBody>
      </p:sp>
      <p:sp>
        <p:nvSpPr>
          <p:cNvPr id="12295" name="Text Box 13"/>
          <p:cNvSpPr txBox="1">
            <a:spLocks noChangeArrowheads="1"/>
          </p:cNvSpPr>
          <p:nvPr/>
        </p:nvSpPr>
        <p:spPr bwMode="auto">
          <a:xfrm>
            <a:off x="0" y="3276600"/>
            <a:ext cx="9144000" cy="461963"/>
          </a:xfrm>
          <a:prstGeom prst="rect">
            <a:avLst/>
          </a:prstGeom>
          <a:noFill/>
          <a:ln w="9525">
            <a:noFill/>
            <a:miter lim="800000"/>
            <a:headEnd/>
            <a:tailEnd/>
          </a:ln>
        </p:spPr>
        <p:txBody>
          <a:bodyPr wrap="square">
            <a:spAutoFit/>
          </a:bodyPr>
          <a:lstStyle/>
          <a:p>
            <a:pPr algn="ctr"/>
            <a:r>
              <a:rPr lang="en-US" sz="2400" dirty="0" smtClean="0">
                <a:solidFill>
                  <a:schemeClr val="tx2"/>
                </a:solidFill>
              </a:rPr>
              <a:t>No </a:t>
            </a:r>
            <a:r>
              <a:rPr lang="en-US" sz="2400" dirty="0">
                <a:solidFill>
                  <a:schemeClr val="tx2"/>
                </a:solidFill>
              </a:rPr>
              <a:t>relationships to disclose</a:t>
            </a:r>
          </a:p>
        </p:txBody>
      </p:sp>
      <p:sp>
        <p:nvSpPr>
          <p:cNvPr id="12296" name="Text Box 14"/>
          <p:cNvSpPr txBox="1">
            <a:spLocks noChangeArrowheads="1"/>
          </p:cNvSpPr>
          <p:nvPr/>
        </p:nvSpPr>
        <p:spPr bwMode="auto">
          <a:xfrm>
            <a:off x="457200" y="3617913"/>
            <a:ext cx="8153400" cy="366712"/>
          </a:xfrm>
          <a:prstGeom prst="rect">
            <a:avLst/>
          </a:prstGeom>
          <a:noFill/>
          <a:ln w="9525">
            <a:noFill/>
            <a:miter lim="800000"/>
            <a:headEnd/>
            <a:tailEnd/>
          </a:ln>
        </p:spPr>
        <p:txBody>
          <a:bodyPr>
            <a:spAutoFit/>
          </a:bodyPr>
          <a:lstStyle/>
          <a:p>
            <a:endParaRPr lang="en-US"/>
          </a:p>
        </p:txBody>
      </p:sp>
    </p:spTree>
    <p:extLst>
      <p:ext uri="{BB962C8B-B14F-4D97-AF65-F5344CB8AC3E}">
        <p14:creationId xmlns:p14="http://schemas.microsoft.com/office/powerpoint/2010/main" val="30320869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12775" y="228600"/>
            <a:ext cx="8153400" cy="990600"/>
          </a:xfrm>
        </p:spPr>
        <p:txBody>
          <a:bodyPr/>
          <a:lstStyle/>
          <a:p>
            <a:pPr eaLnBrk="1" hangingPunct="1"/>
            <a:r>
              <a:rPr lang="en-US" smtClean="0"/>
              <a:t>Introduction</a:t>
            </a:r>
          </a:p>
        </p:txBody>
      </p:sp>
      <p:sp>
        <p:nvSpPr>
          <p:cNvPr id="13315" name="Content Placeholder 2"/>
          <p:cNvSpPr>
            <a:spLocks noGrp="1"/>
          </p:cNvSpPr>
          <p:nvPr>
            <p:ph sz="quarter" idx="1"/>
          </p:nvPr>
        </p:nvSpPr>
        <p:spPr>
          <a:xfrm>
            <a:off x="612775" y="1600200"/>
            <a:ext cx="8153400" cy="4495800"/>
          </a:xfrm>
        </p:spPr>
        <p:txBody>
          <a:bodyPr>
            <a:normAutofit/>
          </a:bodyPr>
          <a:lstStyle/>
          <a:p>
            <a:pPr eaLnBrk="1" hangingPunct="1"/>
            <a:r>
              <a:rPr lang="en-US" dirty="0" smtClean="0">
                <a:cs typeface="Arial" charset="0"/>
              </a:rPr>
              <a:t>AIDS has increased among women nationally:</a:t>
            </a:r>
          </a:p>
          <a:p>
            <a:pPr lvl="1"/>
            <a:r>
              <a:rPr lang="en-US" dirty="0" smtClean="0">
                <a:cs typeface="Arial" charset="0"/>
              </a:rPr>
              <a:t>8% in 1985, 27% in 2006</a:t>
            </a:r>
          </a:p>
          <a:p>
            <a:pPr eaLnBrk="1" hangingPunct="1"/>
            <a:r>
              <a:rPr lang="en-US" dirty="0" smtClean="0">
                <a:cs typeface="Arial" charset="0"/>
              </a:rPr>
              <a:t>The HIV epidemic has increasingly spread throughout rural areas:</a:t>
            </a:r>
          </a:p>
          <a:p>
            <a:pPr lvl="1"/>
            <a:r>
              <a:rPr lang="en-US" dirty="0" smtClean="0">
                <a:cs typeface="Arial" charset="0"/>
              </a:rPr>
              <a:t>Only 1 California county does not have currently living HIV/AIDS cases. </a:t>
            </a:r>
          </a:p>
          <a:p>
            <a:pPr eaLnBrk="1" hangingPunct="1"/>
            <a:r>
              <a:rPr lang="en-US" dirty="0" smtClean="0">
                <a:cs typeface="Arial" charset="0"/>
              </a:rPr>
              <a:t>Minimal research exists on rural women living with HIV in the Western U.S. </a:t>
            </a:r>
          </a:p>
          <a:p>
            <a:pPr eaLnBrk="1" hangingPunct="1"/>
            <a:r>
              <a:rPr lang="en-US" dirty="0" smtClean="0"/>
              <a:t>HIV-infected women in rural areas have less </a:t>
            </a:r>
            <a:r>
              <a:rPr lang="en-US" dirty="0" smtClean="0"/>
              <a:t>access to care, and may have worse outcomes, than </a:t>
            </a:r>
            <a:r>
              <a:rPr lang="en-US" dirty="0" smtClean="0"/>
              <a:t>their urban counterparts.</a:t>
            </a:r>
          </a:p>
          <a:p>
            <a:pPr eaLnBrk="1" hangingPunct="1"/>
            <a:endParaRPr lang="en-US" dirty="0" smtClean="0">
              <a:latin typeface="Arial" charset="0"/>
              <a:cs typeface="Arial" charset="0"/>
            </a:endParaRPr>
          </a:p>
          <a:p>
            <a:pPr eaLnBrk="1" hangingPunct="1"/>
            <a:endParaRPr lang="en-US" dirty="0" smtClean="0">
              <a:latin typeface="Arial" charset="0"/>
              <a:cs typeface="Arial" charset="0"/>
            </a:endParaRPr>
          </a:p>
          <a:p>
            <a:pPr eaLnBrk="1" hangingPunct="1"/>
            <a:endParaRPr lang="en-US" dirty="0" smtClean="0"/>
          </a:p>
        </p:txBody>
      </p:sp>
    </p:spTree>
    <p:extLst>
      <p:ext uri="{BB962C8B-B14F-4D97-AF65-F5344CB8AC3E}">
        <p14:creationId xmlns:p14="http://schemas.microsoft.com/office/powerpoint/2010/main" val="38525524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12775" y="228600"/>
            <a:ext cx="8153400" cy="990600"/>
          </a:xfrm>
        </p:spPr>
        <p:txBody>
          <a:bodyPr/>
          <a:lstStyle/>
          <a:p>
            <a:pPr eaLnBrk="1" hangingPunct="1"/>
            <a:r>
              <a:rPr lang="en-US" dirty="0" smtClean="0"/>
              <a:t>Objectives</a:t>
            </a:r>
          </a:p>
        </p:txBody>
      </p:sp>
      <p:sp>
        <p:nvSpPr>
          <p:cNvPr id="3" name="Content Placeholder 2"/>
          <p:cNvSpPr>
            <a:spLocks noGrp="1"/>
          </p:cNvSpPr>
          <p:nvPr>
            <p:ph sz="quarter" idx="1"/>
          </p:nvPr>
        </p:nvSpPr>
        <p:spPr>
          <a:xfrm>
            <a:off x="457200" y="1447800"/>
            <a:ext cx="8229600" cy="4678363"/>
          </a:xfrm>
        </p:spPr>
        <p:txBody>
          <a:bodyPr>
            <a:normAutofit/>
          </a:bodyPr>
          <a:lstStyle/>
          <a:p>
            <a:pPr marL="514350" indent="-514350">
              <a:buNone/>
              <a:defRPr/>
            </a:pPr>
            <a:r>
              <a:rPr lang="en-US" sz="3200" dirty="0" smtClean="0"/>
              <a:t>For this population of </a:t>
            </a:r>
            <a:r>
              <a:rPr lang="en-US" sz="3200" dirty="0" smtClean="0">
                <a:cs typeface="Arial" pitchFamily="34" charset="0"/>
              </a:rPr>
              <a:t>HIV-infected women in rural areas of California:</a:t>
            </a:r>
            <a:endParaRPr lang="en-US" sz="3200" dirty="0"/>
          </a:p>
          <a:p>
            <a:pPr marL="514350" indent="-514350">
              <a:buNone/>
              <a:defRPr/>
            </a:pPr>
            <a:endParaRPr lang="en-US" sz="3200" dirty="0">
              <a:cs typeface="Arial" pitchFamily="34" charset="0"/>
            </a:endParaRPr>
          </a:p>
          <a:p>
            <a:pPr marL="514350" indent="-514350">
              <a:buFont typeface="Wingdings"/>
              <a:buAutoNum type="arabicParenBoth"/>
              <a:defRPr/>
            </a:pPr>
            <a:r>
              <a:rPr lang="en-US" sz="3200" dirty="0">
                <a:cs typeface="Arial" pitchFamily="34" charset="0"/>
              </a:rPr>
              <a:t>Evaluate satisfaction </a:t>
            </a:r>
            <a:r>
              <a:rPr lang="en-US" sz="3200" dirty="0" smtClean="0">
                <a:cs typeface="Arial" pitchFamily="34" charset="0"/>
              </a:rPr>
              <a:t>with </a:t>
            </a:r>
            <a:r>
              <a:rPr lang="en-US" sz="3200" dirty="0">
                <a:cs typeface="Arial" pitchFamily="34" charset="0"/>
              </a:rPr>
              <a:t>medical care, </a:t>
            </a:r>
          </a:p>
          <a:p>
            <a:pPr marL="514350" indent="-514350">
              <a:buFont typeface="Wingdings"/>
              <a:buAutoNum type="arabicParenBoth"/>
              <a:defRPr/>
            </a:pPr>
            <a:r>
              <a:rPr lang="en-US" sz="3200" dirty="0" smtClean="0">
                <a:cs typeface="Arial" pitchFamily="34" charset="0"/>
              </a:rPr>
              <a:t>Evaluate quality of life, </a:t>
            </a:r>
            <a:r>
              <a:rPr lang="en-US" sz="3200" dirty="0">
                <a:cs typeface="Arial" pitchFamily="34" charset="0"/>
              </a:rPr>
              <a:t>and</a:t>
            </a:r>
          </a:p>
          <a:p>
            <a:pPr marL="514350" indent="-514350">
              <a:buFont typeface="Wingdings"/>
              <a:buAutoNum type="arabicParenBoth"/>
              <a:defRPr/>
            </a:pPr>
            <a:r>
              <a:rPr lang="en-US" sz="3200" dirty="0">
                <a:cs typeface="Arial" pitchFamily="34" charset="0"/>
              </a:rPr>
              <a:t>Discuss </a:t>
            </a:r>
            <a:r>
              <a:rPr lang="en-US" sz="3200" dirty="0" smtClean="0">
                <a:cs typeface="Arial" pitchFamily="34" charset="0"/>
              </a:rPr>
              <a:t>solutions for improvements. </a:t>
            </a:r>
            <a:endParaRPr lang="en-US" sz="3200" dirty="0">
              <a:cs typeface="Arial" pitchFamily="34" charset="0"/>
            </a:endParaRPr>
          </a:p>
          <a:p>
            <a:pPr marL="514350" indent="-514350" eaLnBrk="1" fontAlgn="auto" hangingPunct="1">
              <a:spcAft>
                <a:spcPts val="0"/>
              </a:spcAft>
              <a:buFont typeface="Wingdings"/>
              <a:buAutoNum type="arabicParenBoth"/>
              <a:defRPr/>
            </a:pPr>
            <a:endParaRPr lang="en-US" sz="3600" dirty="0">
              <a:latin typeface="Arial" pitchFamily="34" charset="0"/>
              <a:cs typeface="Arial" pitchFamily="34" charset="0"/>
            </a:endParaRPr>
          </a:p>
        </p:txBody>
      </p:sp>
    </p:spTree>
    <p:extLst>
      <p:ext uri="{BB962C8B-B14F-4D97-AF65-F5344CB8AC3E}">
        <p14:creationId xmlns:p14="http://schemas.microsoft.com/office/powerpoint/2010/main" val="31933476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12775" y="228600"/>
            <a:ext cx="8153400" cy="533400"/>
          </a:xfrm>
        </p:spPr>
        <p:txBody>
          <a:bodyPr>
            <a:normAutofit fontScale="90000"/>
          </a:bodyPr>
          <a:lstStyle/>
          <a:p>
            <a:pPr eaLnBrk="1" hangingPunct="1"/>
            <a:r>
              <a:rPr lang="en-US" dirty="0" smtClean="0"/>
              <a:t>Methods</a:t>
            </a:r>
          </a:p>
        </p:txBody>
      </p:sp>
      <p:sp>
        <p:nvSpPr>
          <p:cNvPr id="15363" name="Content Placeholder 2"/>
          <p:cNvSpPr>
            <a:spLocks noGrp="1"/>
          </p:cNvSpPr>
          <p:nvPr>
            <p:ph sz="quarter" idx="1"/>
          </p:nvPr>
        </p:nvSpPr>
        <p:spPr>
          <a:xfrm>
            <a:off x="304800" y="990600"/>
            <a:ext cx="8461375" cy="5867400"/>
          </a:xfrm>
        </p:spPr>
        <p:txBody>
          <a:bodyPr>
            <a:normAutofit fontScale="77500" lnSpcReduction="20000"/>
          </a:bodyPr>
          <a:lstStyle/>
          <a:p>
            <a:r>
              <a:rPr lang="en-US" sz="3600" dirty="0" smtClean="0"/>
              <a:t>Retrospective cohort</a:t>
            </a:r>
          </a:p>
          <a:p>
            <a:r>
              <a:rPr lang="en-US" sz="3600" dirty="0" smtClean="0"/>
              <a:t>11 randomly-selected facilities serving rural areas</a:t>
            </a:r>
          </a:p>
          <a:p>
            <a:r>
              <a:rPr lang="en-US" sz="3600" dirty="0" smtClean="0"/>
              <a:t>Face-to-face interviews and medical chart abstractions</a:t>
            </a:r>
          </a:p>
          <a:p>
            <a:r>
              <a:rPr lang="en-US" sz="3600" dirty="0" smtClean="0"/>
              <a:t>Eligibility: HIV-infected, female patients in care Jan. 1 – Apr. 31, 2007 (4 months) </a:t>
            </a:r>
          </a:p>
          <a:p>
            <a:r>
              <a:rPr lang="en-US" sz="3600" dirty="0" smtClean="0"/>
              <a:t>Women asked to confirm they lived in a rural area </a:t>
            </a:r>
          </a:p>
          <a:p>
            <a:r>
              <a:rPr lang="en-US" sz="3600" dirty="0" smtClean="0"/>
              <a:t>Response rate: 24.7% (64/259)</a:t>
            </a:r>
          </a:p>
          <a:p>
            <a:pPr lvl="1"/>
            <a:r>
              <a:rPr lang="en-US" sz="3300" dirty="0" smtClean="0">
                <a:cs typeface="Arial" charset="0"/>
              </a:rPr>
              <a:t>Confidentiality requirements limited recruitment efforts</a:t>
            </a:r>
            <a:endParaRPr lang="en-US" sz="3300" dirty="0" smtClean="0"/>
          </a:p>
          <a:p>
            <a:r>
              <a:rPr lang="en-US" sz="3600" dirty="0" smtClean="0"/>
              <a:t>Statistical Analysis</a:t>
            </a:r>
          </a:p>
          <a:p>
            <a:pPr lvl="1"/>
            <a:r>
              <a:rPr lang="en-US" sz="3400" dirty="0" smtClean="0"/>
              <a:t>Frequencies</a:t>
            </a:r>
          </a:p>
          <a:p>
            <a:pPr lvl="1" eaLnBrk="1" hangingPunct="1"/>
            <a:endParaRPr lang="en-US" sz="3200" dirty="0" smtClean="0"/>
          </a:p>
          <a:p>
            <a:pPr lvl="1" eaLnBrk="1" hangingPunct="1">
              <a:buFont typeface="Wingdings" pitchFamily="2" charset="2"/>
              <a:buChar char="Ø"/>
            </a:pPr>
            <a:endParaRPr lang="en-US" sz="3200" dirty="0" smtClean="0"/>
          </a:p>
        </p:txBody>
      </p:sp>
    </p:spTree>
    <p:extLst>
      <p:ext uri="{BB962C8B-B14F-4D97-AF65-F5344CB8AC3E}">
        <p14:creationId xmlns:p14="http://schemas.microsoft.com/office/powerpoint/2010/main" val="447940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73050"/>
            <a:ext cx="7543800" cy="641350"/>
          </a:xfrm>
        </p:spPr>
        <p:txBody>
          <a:bodyPr/>
          <a:lstStyle/>
          <a:p>
            <a:r>
              <a:rPr lang="en-US" dirty="0" smtClean="0"/>
              <a:t>Results: Race/Ethnicity</a:t>
            </a:r>
          </a:p>
        </p:txBody>
      </p:sp>
      <p:graphicFrame>
        <p:nvGraphicFramePr>
          <p:cNvPr id="7" name="Object 336"/>
          <p:cNvGraphicFramePr>
            <a:graphicFrameLocks noGrp="1" noChangeAspect="1"/>
          </p:cNvGraphicFramePr>
          <p:nvPr>
            <p:ph sz="quarter" idx="4"/>
            <p:extLst>
              <p:ext uri="{D42A27DB-BD31-4B8C-83A1-F6EECF244321}">
                <p14:modId xmlns:p14="http://schemas.microsoft.com/office/powerpoint/2010/main" val="3335544438"/>
              </p:ext>
            </p:extLst>
          </p:nvPr>
        </p:nvGraphicFramePr>
        <p:xfrm>
          <a:off x="381000" y="1295400"/>
          <a:ext cx="8229600" cy="51292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5052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Socio-economic Status</a:t>
            </a:r>
            <a:endParaRPr lang="en-US" dirty="0"/>
          </a:p>
        </p:txBody>
      </p:sp>
      <p:sp>
        <p:nvSpPr>
          <p:cNvPr id="3" name="Content Placeholder 2"/>
          <p:cNvSpPr>
            <a:spLocks noGrp="1"/>
          </p:cNvSpPr>
          <p:nvPr>
            <p:ph sz="quarter" idx="1"/>
          </p:nvPr>
        </p:nvSpPr>
        <p:spPr>
          <a:xfrm>
            <a:off x="612648" y="1600200"/>
            <a:ext cx="8153400" cy="5105400"/>
          </a:xfrm>
        </p:spPr>
        <p:txBody>
          <a:bodyPr>
            <a:normAutofit fontScale="77500" lnSpcReduction="20000"/>
          </a:bodyPr>
          <a:lstStyle/>
          <a:p>
            <a:pPr>
              <a:lnSpc>
                <a:spcPct val="120000"/>
              </a:lnSpc>
              <a:defRPr/>
            </a:pPr>
            <a:r>
              <a:rPr lang="en-US" sz="2800" dirty="0" smtClean="0">
                <a:cs typeface="Arial" pitchFamily="34" charset="0"/>
              </a:rPr>
              <a:t>Age:</a:t>
            </a:r>
          </a:p>
          <a:p>
            <a:pPr lvl="1">
              <a:lnSpc>
                <a:spcPct val="120000"/>
              </a:lnSpc>
              <a:defRPr/>
            </a:pPr>
            <a:r>
              <a:rPr lang="en-US" sz="2800" dirty="0" smtClean="0">
                <a:cs typeface="Arial" pitchFamily="34" charset="0"/>
              </a:rPr>
              <a:t>Median 47.5 years </a:t>
            </a:r>
          </a:p>
          <a:p>
            <a:pPr>
              <a:lnSpc>
                <a:spcPct val="120000"/>
              </a:lnSpc>
              <a:defRPr/>
            </a:pPr>
            <a:r>
              <a:rPr lang="en-US" sz="2800" dirty="0" smtClean="0">
                <a:cs typeface="Arial" pitchFamily="34" charset="0"/>
              </a:rPr>
              <a:t>Health Insurance:</a:t>
            </a:r>
          </a:p>
          <a:p>
            <a:pPr lvl="1">
              <a:lnSpc>
                <a:spcPct val="120000"/>
              </a:lnSpc>
              <a:defRPr/>
            </a:pPr>
            <a:r>
              <a:rPr lang="en-US" sz="2800" dirty="0" smtClean="0">
                <a:cs typeface="Arial" pitchFamily="34" charset="0"/>
              </a:rPr>
              <a:t>75% Medicare/Medicaid</a:t>
            </a:r>
          </a:p>
          <a:p>
            <a:pPr lvl="1">
              <a:lnSpc>
                <a:spcPct val="120000"/>
              </a:lnSpc>
              <a:defRPr/>
            </a:pPr>
            <a:r>
              <a:rPr lang="en-US" sz="2800" dirty="0" smtClean="0">
                <a:cs typeface="Arial" pitchFamily="34" charset="0"/>
              </a:rPr>
              <a:t>&gt;90% covered</a:t>
            </a:r>
          </a:p>
          <a:p>
            <a:pPr>
              <a:lnSpc>
                <a:spcPct val="120000"/>
              </a:lnSpc>
              <a:defRPr/>
            </a:pPr>
            <a:r>
              <a:rPr lang="en-US" sz="2800" dirty="0" smtClean="0">
                <a:cs typeface="Arial" pitchFamily="34" charset="0"/>
              </a:rPr>
              <a:t>Marital Status:</a:t>
            </a:r>
          </a:p>
          <a:p>
            <a:pPr lvl="1">
              <a:lnSpc>
                <a:spcPct val="120000"/>
              </a:lnSpc>
              <a:defRPr/>
            </a:pPr>
            <a:r>
              <a:rPr lang="en-US" sz="2800" dirty="0" smtClean="0">
                <a:cs typeface="Arial" pitchFamily="34" charset="0"/>
              </a:rPr>
              <a:t>84.4% single</a:t>
            </a:r>
          </a:p>
          <a:p>
            <a:pPr lvl="1">
              <a:lnSpc>
                <a:spcPct val="120000"/>
              </a:lnSpc>
              <a:defRPr/>
            </a:pPr>
            <a:r>
              <a:rPr lang="en-US" sz="2800" dirty="0" smtClean="0">
                <a:cs typeface="Arial" pitchFamily="34" charset="0"/>
              </a:rPr>
              <a:t>15.6% married or with partner</a:t>
            </a:r>
          </a:p>
          <a:p>
            <a:pPr>
              <a:lnSpc>
                <a:spcPct val="120000"/>
              </a:lnSpc>
              <a:defRPr/>
            </a:pPr>
            <a:r>
              <a:rPr lang="en-US" sz="2800" dirty="0" smtClean="0">
                <a:cs typeface="Arial" pitchFamily="34" charset="0"/>
              </a:rPr>
              <a:t>Economic Status:</a:t>
            </a:r>
          </a:p>
          <a:p>
            <a:pPr lvl="1">
              <a:lnSpc>
                <a:spcPct val="120000"/>
              </a:lnSpc>
              <a:defRPr/>
            </a:pPr>
            <a:r>
              <a:rPr lang="en-US" sz="2800" dirty="0" smtClean="0">
                <a:cs typeface="Arial" pitchFamily="34" charset="0"/>
              </a:rPr>
              <a:t>45% below Federal Poverty level</a:t>
            </a:r>
          </a:p>
          <a:p>
            <a:pPr lvl="1">
              <a:lnSpc>
                <a:spcPct val="120000"/>
              </a:lnSpc>
              <a:defRPr/>
            </a:pPr>
            <a:r>
              <a:rPr lang="en-US" sz="2800" dirty="0" smtClean="0">
                <a:cs typeface="Arial" pitchFamily="34" charset="0"/>
              </a:rPr>
              <a:t>33% sole providers for minor(s) &lt;18</a:t>
            </a:r>
          </a:p>
          <a:p>
            <a:pPr lvl="1">
              <a:lnSpc>
                <a:spcPct val="120000"/>
              </a:lnSpc>
              <a:defRPr/>
            </a:pPr>
            <a:r>
              <a:rPr lang="en-US" sz="2800" dirty="0" smtClean="0">
                <a:cs typeface="Arial" pitchFamily="34" charset="0"/>
              </a:rPr>
              <a:t>70% currently unemployed</a:t>
            </a:r>
          </a:p>
          <a:p>
            <a:pPr lvl="1">
              <a:lnSpc>
                <a:spcPct val="120000"/>
              </a:lnSpc>
              <a:defRPr/>
            </a:pPr>
            <a:endParaRPr lang="en-US" sz="2800" dirty="0" smtClean="0">
              <a:cs typeface="Arial" pitchFamily="34" charset="0"/>
            </a:endParaRPr>
          </a:p>
          <a:p>
            <a:endParaRPr lang="en-US" dirty="0"/>
          </a:p>
        </p:txBody>
      </p:sp>
    </p:spTree>
    <p:extLst>
      <p:ext uri="{BB962C8B-B14F-4D97-AF65-F5344CB8AC3E}">
        <p14:creationId xmlns:p14="http://schemas.microsoft.com/office/powerpoint/2010/main" val="41939838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12775" y="228600"/>
            <a:ext cx="8153400" cy="533400"/>
          </a:xfrm>
        </p:spPr>
        <p:txBody>
          <a:bodyPr>
            <a:normAutofit fontScale="90000"/>
          </a:bodyPr>
          <a:lstStyle/>
          <a:p>
            <a:pPr eaLnBrk="1" hangingPunct="1"/>
            <a:r>
              <a:rPr lang="en-US" dirty="0" smtClean="0"/>
              <a:t>Results: Route of Infection</a:t>
            </a:r>
          </a:p>
        </p:txBody>
      </p:sp>
      <p:graphicFrame>
        <p:nvGraphicFramePr>
          <p:cNvPr id="4" name="Chart 3"/>
          <p:cNvGraphicFramePr/>
          <p:nvPr>
            <p:extLst>
              <p:ext uri="{D42A27DB-BD31-4B8C-83A1-F6EECF244321}">
                <p14:modId xmlns:p14="http://schemas.microsoft.com/office/powerpoint/2010/main" val="3942644652"/>
              </p:ext>
            </p:extLst>
          </p:nvPr>
        </p:nvGraphicFramePr>
        <p:xfrm>
          <a:off x="457200" y="1295400"/>
          <a:ext cx="8001000" cy="5181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101329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dirty="0" smtClean="0"/>
              <a:t>Results: Co-morbidities</a:t>
            </a:r>
          </a:p>
        </p:txBody>
      </p:sp>
      <p:sp>
        <p:nvSpPr>
          <p:cNvPr id="18435" name="Content Placeholder 2"/>
          <p:cNvSpPr>
            <a:spLocks noGrp="1"/>
          </p:cNvSpPr>
          <p:nvPr>
            <p:ph sz="quarter" idx="1"/>
          </p:nvPr>
        </p:nvSpPr>
        <p:spPr>
          <a:xfrm>
            <a:off x="609600" y="1589088"/>
            <a:ext cx="3886200" cy="4572000"/>
          </a:xfrm>
        </p:spPr>
        <p:txBody>
          <a:bodyPr/>
          <a:lstStyle/>
          <a:p>
            <a:pPr eaLnBrk="1" hangingPunct="1"/>
            <a:r>
              <a:rPr lang="en-US" dirty="0" smtClean="0"/>
              <a:t>Hepatitis:</a:t>
            </a:r>
          </a:p>
          <a:p>
            <a:pPr lvl="1" eaLnBrk="1" hangingPunct="1"/>
            <a:r>
              <a:rPr lang="en-US" dirty="0" smtClean="0"/>
              <a:t>26.4% </a:t>
            </a:r>
            <a:r>
              <a:rPr lang="en-US" dirty="0" err="1" smtClean="0"/>
              <a:t>Hep</a:t>
            </a:r>
            <a:r>
              <a:rPr lang="en-US" dirty="0" smtClean="0"/>
              <a:t> A</a:t>
            </a:r>
          </a:p>
          <a:p>
            <a:pPr lvl="1"/>
            <a:r>
              <a:rPr lang="en-US" dirty="0" smtClean="0"/>
              <a:t>7.1% </a:t>
            </a:r>
            <a:r>
              <a:rPr lang="en-US" dirty="0" err="1" smtClean="0"/>
              <a:t>Hep</a:t>
            </a:r>
            <a:r>
              <a:rPr lang="en-US" dirty="0" smtClean="0"/>
              <a:t> B</a:t>
            </a:r>
          </a:p>
          <a:p>
            <a:pPr lvl="1" eaLnBrk="1" hangingPunct="1"/>
            <a:r>
              <a:rPr lang="en-US" dirty="0" smtClean="0"/>
              <a:t>22.6%  </a:t>
            </a:r>
            <a:r>
              <a:rPr lang="en-US" dirty="0" err="1" smtClean="0"/>
              <a:t>Hep</a:t>
            </a:r>
            <a:r>
              <a:rPr lang="en-US" dirty="0" smtClean="0"/>
              <a:t> C</a:t>
            </a:r>
          </a:p>
          <a:p>
            <a:pPr lvl="1" eaLnBrk="1" hangingPunct="1">
              <a:buNone/>
            </a:pPr>
            <a:endParaRPr lang="en-US" dirty="0" smtClean="0"/>
          </a:p>
          <a:p>
            <a:pPr eaLnBrk="1" hangingPunct="1"/>
            <a:r>
              <a:rPr lang="en-US" dirty="0" smtClean="0"/>
              <a:t>Tuberculosis: 10.9%</a:t>
            </a:r>
          </a:p>
        </p:txBody>
      </p:sp>
      <p:sp>
        <p:nvSpPr>
          <p:cNvPr id="18436" name="Content Placeholder 3"/>
          <p:cNvSpPr>
            <a:spLocks noGrp="1"/>
          </p:cNvSpPr>
          <p:nvPr>
            <p:ph sz="quarter" idx="2"/>
          </p:nvPr>
        </p:nvSpPr>
        <p:spPr>
          <a:xfrm>
            <a:off x="4845050" y="1589088"/>
            <a:ext cx="4070350" cy="4572000"/>
          </a:xfrm>
        </p:spPr>
        <p:txBody>
          <a:bodyPr/>
          <a:lstStyle/>
          <a:p>
            <a:pPr eaLnBrk="1" hangingPunct="1"/>
            <a:r>
              <a:rPr lang="en-US" dirty="0" smtClean="0"/>
              <a:t>Mental Health: </a:t>
            </a:r>
          </a:p>
          <a:p>
            <a:pPr lvl="1" eaLnBrk="1" hangingPunct="1"/>
            <a:r>
              <a:rPr lang="en-US" dirty="0" smtClean="0"/>
              <a:t>56.2% Depression </a:t>
            </a:r>
          </a:p>
          <a:p>
            <a:pPr lvl="1" eaLnBrk="1" hangingPunct="1"/>
            <a:r>
              <a:rPr lang="en-US" dirty="0" smtClean="0"/>
              <a:t>23.4% Anxiety</a:t>
            </a:r>
          </a:p>
          <a:p>
            <a:pPr lvl="1" eaLnBrk="1" hangingPunct="1"/>
            <a:r>
              <a:rPr lang="en-US" dirty="0" smtClean="0"/>
              <a:t>14.1% Bipolar disorder </a:t>
            </a:r>
          </a:p>
          <a:p>
            <a:pPr lvl="1" eaLnBrk="1" hangingPunct="1"/>
            <a:r>
              <a:rPr lang="en-US" dirty="0" smtClean="0"/>
              <a:t>12.5% Other</a:t>
            </a:r>
          </a:p>
          <a:p>
            <a:pPr eaLnBrk="1" hangingPunct="1"/>
            <a:endParaRPr lang="en-US" dirty="0" smtClean="0"/>
          </a:p>
        </p:txBody>
      </p:sp>
    </p:spTree>
    <p:extLst>
      <p:ext uri="{BB962C8B-B14F-4D97-AF65-F5344CB8AC3E}">
        <p14:creationId xmlns:p14="http://schemas.microsoft.com/office/powerpoint/2010/main" val="2005358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dirty="0" smtClean="0"/>
              <a:t>Results: Satisfaction with Care</a:t>
            </a:r>
            <a:endParaRPr lang="en-US" dirty="0"/>
          </a:p>
        </p:txBody>
      </p:sp>
      <p:sp>
        <p:nvSpPr>
          <p:cNvPr id="3" name="Content Placeholder 2"/>
          <p:cNvSpPr>
            <a:spLocks noGrp="1"/>
          </p:cNvSpPr>
          <p:nvPr>
            <p:ph sz="quarter" idx="1"/>
          </p:nvPr>
        </p:nvSpPr>
        <p:spPr>
          <a:xfrm>
            <a:off x="457200" y="1295400"/>
            <a:ext cx="7467600" cy="5178552"/>
          </a:xfrm>
        </p:spPr>
        <p:txBody>
          <a:bodyPr>
            <a:normAutofit/>
          </a:bodyPr>
          <a:lstStyle/>
          <a:p>
            <a:r>
              <a:rPr lang="en-US" sz="3200" dirty="0" smtClean="0"/>
              <a:t> 96.9</a:t>
            </a:r>
            <a:r>
              <a:rPr lang="en-US" sz="3200" dirty="0"/>
              <a:t>% </a:t>
            </a:r>
            <a:r>
              <a:rPr lang="en-US" sz="3200" dirty="0" smtClean="0"/>
              <a:t>rated services </a:t>
            </a:r>
            <a:r>
              <a:rPr lang="en-US" sz="3200" dirty="0"/>
              <a:t>at their facility as ‘good’ or </a:t>
            </a:r>
            <a:r>
              <a:rPr lang="en-US" sz="3200" dirty="0" smtClean="0"/>
              <a:t>better.</a:t>
            </a:r>
          </a:p>
          <a:p>
            <a:pPr marL="0" indent="0">
              <a:buNone/>
            </a:pPr>
            <a:endParaRPr lang="en-US" sz="3200" dirty="0" smtClean="0"/>
          </a:p>
          <a:p>
            <a:r>
              <a:rPr lang="en-US" sz="3200" dirty="0" smtClean="0"/>
              <a:t> 89.1</a:t>
            </a:r>
            <a:r>
              <a:rPr lang="en-US" sz="3200" dirty="0" smtClean="0"/>
              <a:t>% would ‘definitely’ recommend their facility to friends</a:t>
            </a:r>
          </a:p>
        </p:txBody>
      </p:sp>
    </p:spTree>
    <p:extLst>
      <p:ext uri="{BB962C8B-B14F-4D97-AF65-F5344CB8AC3E}">
        <p14:creationId xmlns:p14="http://schemas.microsoft.com/office/powerpoint/2010/main" val="2361920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dirty="0"/>
              <a:t>Results: Satisfaction with Care</a:t>
            </a:r>
          </a:p>
        </p:txBody>
      </p:sp>
      <p:sp>
        <p:nvSpPr>
          <p:cNvPr id="3" name="Content Placeholder 2"/>
          <p:cNvSpPr>
            <a:spLocks noGrp="1"/>
          </p:cNvSpPr>
          <p:nvPr>
            <p:ph sz="quarter" idx="1"/>
          </p:nvPr>
        </p:nvSpPr>
        <p:spPr>
          <a:xfrm>
            <a:off x="457200" y="1143000"/>
            <a:ext cx="7467600" cy="5330952"/>
          </a:xfrm>
        </p:spPr>
        <p:txBody>
          <a:bodyPr/>
          <a:lstStyle/>
          <a:p>
            <a:r>
              <a:rPr lang="en-US" dirty="0"/>
              <a:t>BUT, only:</a:t>
            </a:r>
          </a:p>
          <a:p>
            <a:r>
              <a:rPr lang="en-US" dirty="0"/>
              <a:t>28.1% </a:t>
            </a:r>
            <a:r>
              <a:rPr lang="en-US" dirty="0" smtClean="0"/>
              <a:t>are </a:t>
            </a:r>
            <a:r>
              <a:rPr lang="en-US" dirty="0"/>
              <a:t>told in advance most/all of the time about treatment procedures they should have</a:t>
            </a:r>
            <a:r>
              <a:rPr lang="en-US" dirty="0" smtClean="0"/>
              <a:t>.</a:t>
            </a:r>
          </a:p>
          <a:p>
            <a:r>
              <a:rPr lang="en-US" dirty="0"/>
              <a:t>20.4% said staff understood the treatment needs of women most/all of the time.  </a:t>
            </a:r>
          </a:p>
          <a:p>
            <a:r>
              <a:rPr lang="en-US" dirty="0"/>
              <a:t>17.2% said the staff answered their questions most/all of the </a:t>
            </a:r>
            <a:r>
              <a:rPr lang="en-US" dirty="0" smtClean="0"/>
              <a:t>time</a:t>
            </a:r>
            <a:r>
              <a:rPr lang="en-US" dirty="0"/>
              <a:t>.</a:t>
            </a:r>
          </a:p>
          <a:p>
            <a:r>
              <a:rPr lang="en-US" dirty="0"/>
              <a:t>17.2% reported feeling </a:t>
            </a:r>
            <a:r>
              <a:rPr lang="en-US" dirty="0" smtClean="0"/>
              <a:t>‘like </a:t>
            </a:r>
            <a:r>
              <a:rPr lang="en-US" dirty="0"/>
              <a:t>an individual with unique needs and </a:t>
            </a:r>
            <a:r>
              <a:rPr lang="en-US" dirty="0" smtClean="0"/>
              <a:t>concerns’ </a:t>
            </a:r>
            <a:r>
              <a:rPr lang="en-US" dirty="0"/>
              <a:t>most/all of the </a:t>
            </a:r>
            <a:r>
              <a:rPr lang="en-US" dirty="0" smtClean="0"/>
              <a:t>time</a:t>
            </a:r>
            <a:r>
              <a:rPr lang="en-US" dirty="0"/>
              <a:t>.</a:t>
            </a:r>
          </a:p>
          <a:p>
            <a:r>
              <a:rPr lang="en-US" dirty="0"/>
              <a:t>6.2% said staff respected their privacy most/all of the </a:t>
            </a:r>
            <a:r>
              <a:rPr lang="en-US" dirty="0" smtClean="0"/>
              <a:t>time</a:t>
            </a:r>
            <a:r>
              <a:rPr lang="en-US" dirty="0"/>
              <a:t>.</a:t>
            </a:r>
          </a:p>
          <a:p>
            <a:pPr lvl="1"/>
            <a:endParaRPr lang="en-US" dirty="0"/>
          </a:p>
          <a:p>
            <a:endParaRPr lang="en-US" dirty="0"/>
          </a:p>
        </p:txBody>
      </p:sp>
    </p:spTree>
    <p:extLst>
      <p:ext uri="{BB962C8B-B14F-4D97-AF65-F5344CB8AC3E}">
        <p14:creationId xmlns:p14="http://schemas.microsoft.com/office/powerpoint/2010/main" val="21618212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dirty="0" smtClean="0"/>
              <a:t>Results: Quality of Life</a:t>
            </a:r>
            <a:endParaRPr lang="en-US" dirty="0"/>
          </a:p>
        </p:txBody>
      </p:sp>
      <p:sp>
        <p:nvSpPr>
          <p:cNvPr id="3" name="Content Placeholder 2"/>
          <p:cNvSpPr>
            <a:spLocks noGrp="1"/>
          </p:cNvSpPr>
          <p:nvPr>
            <p:ph sz="quarter" idx="1"/>
          </p:nvPr>
        </p:nvSpPr>
        <p:spPr>
          <a:xfrm>
            <a:off x="457200" y="1143000"/>
            <a:ext cx="7467600" cy="5330952"/>
          </a:xfrm>
        </p:spPr>
        <p:txBody>
          <a:bodyPr>
            <a:normAutofit/>
          </a:bodyPr>
          <a:lstStyle/>
          <a:p>
            <a:r>
              <a:rPr lang="en-US" dirty="0" smtClean="0"/>
              <a:t>47.5% said </a:t>
            </a:r>
            <a:r>
              <a:rPr lang="en-US" dirty="0"/>
              <a:t>their health limited their daily </a:t>
            </a:r>
            <a:r>
              <a:rPr lang="en-US" dirty="0" smtClean="0"/>
              <a:t>activities</a:t>
            </a:r>
          </a:p>
          <a:p>
            <a:pPr lvl="1"/>
            <a:r>
              <a:rPr lang="en-US" dirty="0" smtClean="0"/>
              <a:t>For example, walking </a:t>
            </a:r>
            <a:r>
              <a:rPr lang="en-US" dirty="0"/>
              <a:t>several </a:t>
            </a:r>
            <a:r>
              <a:rPr lang="en-US" dirty="0" smtClean="0"/>
              <a:t>blocks. </a:t>
            </a:r>
          </a:p>
          <a:p>
            <a:pPr lvl="1"/>
            <a:endParaRPr lang="en-US" dirty="0" smtClean="0"/>
          </a:p>
          <a:p>
            <a:r>
              <a:rPr lang="en-US" dirty="0" smtClean="0"/>
              <a:t>Women reported accomplishing less than they would like due to their:</a:t>
            </a:r>
          </a:p>
          <a:p>
            <a:pPr lvl="1"/>
            <a:r>
              <a:rPr lang="en-US" dirty="0" smtClean="0"/>
              <a:t>physical health (49.2</a:t>
            </a:r>
            <a:r>
              <a:rPr lang="en-US" dirty="0"/>
              <a:t>%) </a:t>
            </a:r>
            <a:r>
              <a:rPr lang="en-US" dirty="0" smtClean="0"/>
              <a:t>and</a:t>
            </a:r>
          </a:p>
          <a:p>
            <a:pPr lvl="1"/>
            <a:r>
              <a:rPr lang="en-US" dirty="0" smtClean="0"/>
              <a:t>emotional problems </a:t>
            </a:r>
            <a:r>
              <a:rPr lang="en-US" dirty="0"/>
              <a:t>(50.8%). </a:t>
            </a:r>
            <a:endParaRPr lang="en-US" dirty="0" smtClean="0"/>
          </a:p>
          <a:p>
            <a:pPr lvl="1"/>
            <a:endParaRPr lang="en-US" dirty="0" smtClean="0"/>
          </a:p>
          <a:p>
            <a:r>
              <a:rPr lang="en-US" dirty="0" smtClean="0"/>
              <a:t>44.3</a:t>
            </a:r>
            <a:r>
              <a:rPr lang="en-US" dirty="0"/>
              <a:t>% said they ‘felt so down in the dumps that nothing could cheer them up’ some or most of the time. </a:t>
            </a:r>
          </a:p>
          <a:p>
            <a:endParaRPr lang="en-US" dirty="0"/>
          </a:p>
          <a:p>
            <a:endParaRPr lang="en-US" dirty="0"/>
          </a:p>
        </p:txBody>
      </p:sp>
    </p:spTree>
    <p:extLst>
      <p:ext uri="{BB962C8B-B14F-4D97-AF65-F5344CB8AC3E}">
        <p14:creationId xmlns:p14="http://schemas.microsoft.com/office/powerpoint/2010/main" val="37243207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of care and Life: A guidelines-based perspective</a:t>
            </a:r>
            <a:endParaRPr lang="en-US" dirty="0"/>
          </a:p>
        </p:txBody>
      </p:sp>
      <p:sp>
        <p:nvSpPr>
          <p:cNvPr id="7" name="Content Placeholder 6"/>
          <p:cNvSpPr>
            <a:spLocks noGrp="1"/>
          </p:cNvSpPr>
          <p:nvPr>
            <p:ph sz="quarter" idx="1"/>
          </p:nvPr>
        </p:nvSpPr>
        <p:spPr>
          <a:xfrm>
            <a:off x="457200" y="1828800"/>
            <a:ext cx="7467600" cy="4645152"/>
          </a:xfrm>
        </p:spPr>
        <p:txBody>
          <a:bodyPr/>
          <a:lstStyle/>
          <a:p>
            <a:r>
              <a:rPr lang="en-US" dirty="0" smtClean="0"/>
              <a:t>Understanding quality of care received, compared to national guidelines, might help explain women’s satisfaction with care and quality of life.</a:t>
            </a:r>
          </a:p>
          <a:p>
            <a:pPr marL="0" indent="0">
              <a:buNone/>
            </a:pPr>
            <a:endParaRPr lang="en-US" dirty="0" smtClean="0"/>
          </a:p>
          <a:p>
            <a:r>
              <a:rPr lang="en-US" dirty="0" smtClean="0"/>
              <a:t>Statistics based on chart-review data </a:t>
            </a:r>
          </a:p>
        </p:txBody>
      </p:sp>
    </p:spTree>
    <p:extLst>
      <p:ext uri="{BB962C8B-B14F-4D97-AF65-F5344CB8AC3E}">
        <p14:creationId xmlns:p14="http://schemas.microsoft.com/office/powerpoint/2010/main" val="2085956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12775" y="228600"/>
            <a:ext cx="8153400" cy="990600"/>
          </a:xfrm>
        </p:spPr>
        <p:txBody>
          <a:bodyPr>
            <a:normAutofit fontScale="90000"/>
          </a:bodyPr>
          <a:lstStyle/>
          <a:p>
            <a:pPr eaLnBrk="1" hangingPunct="1"/>
            <a:r>
              <a:rPr lang="en-US" dirty="0" smtClean="0"/>
              <a:t>Quality of Care: Antiretroviral (ARV) Use</a:t>
            </a:r>
          </a:p>
        </p:txBody>
      </p:sp>
      <p:sp>
        <p:nvSpPr>
          <p:cNvPr id="3" name="Content Placeholder 2"/>
          <p:cNvSpPr>
            <a:spLocks noGrp="1"/>
          </p:cNvSpPr>
          <p:nvPr>
            <p:ph sz="quarter" idx="1"/>
          </p:nvPr>
        </p:nvSpPr>
        <p:spPr>
          <a:xfrm>
            <a:off x="612774" y="1600200"/>
            <a:ext cx="8531226" cy="5105400"/>
          </a:xfrm>
        </p:spPr>
        <p:txBody>
          <a:bodyPr>
            <a:normAutofit/>
          </a:bodyPr>
          <a:lstStyle/>
          <a:p>
            <a:pPr marL="320040" indent="-320040">
              <a:defRPr/>
            </a:pPr>
            <a:r>
              <a:rPr lang="en-US" dirty="0" smtClean="0"/>
              <a:t>94% ever took ARVs</a:t>
            </a:r>
          </a:p>
          <a:p>
            <a:pPr marL="320040" indent="-320040">
              <a:defRPr/>
            </a:pPr>
            <a:endParaRPr lang="en-US" dirty="0" smtClean="0"/>
          </a:p>
          <a:p>
            <a:pPr marL="320040" indent="-320040">
              <a:defRPr/>
            </a:pPr>
            <a:r>
              <a:rPr lang="en-US" dirty="0" smtClean="0"/>
              <a:t>89% were taking ARVs at time of interview</a:t>
            </a:r>
          </a:p>
          <a:p>
            <a:pPr lvl="1" indent="-320040">
              <a:defRPr/>
            </a:pPr>
            <a:r>
              <a:rPr lang="en-US" dirty="0" smtClean="0"/>
              <a:t>Half of those not taking ARVs cited high CD4 counts as reason</a:t>
            </a:r>
          </a:p>
          <a:p>
            <a:pPr lvl="1" indent="-320040">
              <a:defRPr/>
            </a:pPr>
            <a:endParaRPr lang="en-US" dirty="0" smtClean="0"/>
          </a:p>
          <a:p>
            <a:pPr marL="320040" lvl="1" indent="-320040">
              <a:spcBef>
                <a:spcPts val="600"/>
              </a:spcBef>
              <a:buSzPct val="70000"/>
              <a:buFont typeface="Wingdings"/>
              <a:buChar char=""/>
              <a:defRPr/>
            </a:pPr>
            <a:r>
              <a:rPr lang="en-US" sz="2400" dirty="0" smtClean="0"/>
              <a:t>Only 20% on combination therapy (ex. </a:t>
            </a:r>
            <a:r>
              <a:rPr lang="en-US" sz="2400" dirty="0" err="1" smtClean="0"/>
              <a:t>Truvada</a:t>
            </a:r>
            <a:r>
              <a:rPr lang="en-US" sz="2400" dirty="0" smtClean="0"/>
              <a:t>, </a:t>
            </a:r>
            <a:r>
              <a:rPr lang="en-US" sz="2400" dirty="0" err="1" smtClean="0"/>
              <a:t>Combivir</a:t>
            </a:r>
            <a:r>
              <a:rPr lang="en-US" sz="2400" dirty="0" smtClean="0"/>
              <a:t>, and </a:t>
            </a:r>
            <a:r>
              <a:rPr lang="en-US" sz="2400" dirty="0" err="1" smtClean="0"/>
              <a:t>Trizivir</a:t>
            </a:r>
            <a:r>
              <a:rPr lang="en-US" sz="2400" dirty="0" smtClean="0"/>
              <a:t>)</a:t>
            </a:r>
          </a:p>
          <a:p>
            <a:pPr marL="320040" indent="-320040">
              <a:buNone/>
              <a:defRPr/>
            </a:pPr>
            <a:endParaRPr lang="en-US" dirty="0" smtClean="0"/>
          </a:p>
          <a:p>
            <a:pPr marL="320040" indent="-320040">
              <a:defRPr/>
            </a:pPr>
            <a:endParaRPr lang="en-US" dirty="0" smtClean="0"/>
          </a:p>
          <a:p>
            <a:pPr marL="320040" indent="-320040" eaLnBrk="1" fontAlgn="auto" hangingPunct="1">
              <a:spcAft>
                <a:spcPts val="0"/>
              </a:spcAft>
              <a:buFont typeface="Wingdings"/>
              <a:buChar char=""/>
              <a:defRPr/>
            </a:pPr>
            <a:endParaRPr lang="en-US" dirty="0" smtClean="0"/>
          </a:p>
          <a:p>
            <a:pPr lvl="1" indent="-320040">
              <a:buFont typeface="Wingdings"/>
              <a:buChar char=""/>
              <a:defRPr/>
            </a:pPr>
            <a:endParaRPr lang="en-US" dirty="0" smtClean="0"/>
          </a:p>
          <a:p>
            <a:pPr marL="320040" indent="-320040" eaLnBrk="1" fontAlgn="auto" hangingPunct="1">
              <a:spcAft>
                <a:spcPts val="0"/>
              </a:spcAft>
              <a:buFont typeface="Wingdings"/>
              <a:buChar char=""/>
              <a:defRPr/>
            </a:pPr>
            <a:endParaRPr lang="en-US" dirty="0" smtClean="0"/>
          </a:p>
          <a:p>
            <a:pPr marL="320040" indent="-320040" eaLnBrk="1" fontAlgn="auto" hangingPunct="1">
              <a:spcAft>
                <a:spcPts val="0"/>
              </a:spcAft>
              <a:buNone/>
              <a:defRPr/>
            </a:pPr>
            <a:endParaRPr lang="en-US" dirty="0" smtClean="0"/>
          </a:p>
        </p:txBody>
      </p:sp>
    </p:spTree>
    <p:extLst>
      <p:ext uri="{BB962C8B-B14F-4D97-AF65-F5344CB8AC3E}">
        <p14:creationId xmlns:p14="http://schemas.microsoft.com/office/powerpoint/2010/main" val="33273070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3050"/>
            <a:ext cx="8458200" cy="869950"/>
          </a:xfrm>
        </p:spPr>
        <p:txBody>
          <a:bodyPr>
            <a:normAutofit fontScale="90000"/>
          </a:bodyPr>
          <a:lstStyle/>
          <a:p>
            <a:pPr eaLnBrk="1" fontAlgn="auto" hangingPunct="1">
              <a:spcAft>
                <a:spcPts val="0"/>
              </a:spcAft>
              <a:defRPr/>
            </a:pPr>
            <a:r>
              <a:rPr lang="en-US" dirty="0" smtClean="0"/>
              <a:t>Quality of care: </a:t>
            </a:r>
            <a:br>
              <a:rPr lang="en-US" dirty="0" smtClean="0"/>
            </a:br>
            <a:r>
              <a:rPr lang="en-US" dirty="0" smtClean="0"/>
              <a:t>CD4 Counts &amp; Viral Load Testing </a:t>
            </a:r>
            <a:endParaRPr lang="en-US" dirty="0"/>
          </a:p>
        </p:txBody>
      </p:sp>
      <p:sp>
        <p:nvSpPr>
          <p:cNvPr id="3" name="Content Placeholder 2"/>
          <p:cNvSpPr>
            <a:spLocks noGrp="1"/>
          </p:cNvSpPr>
          <p:nvPr>
            <p:ph sz="quarter" idx="2"/>
          </p:nvPr>
        </p:nvSpPr>
        <p:spPr>
          <a:xfrm>
            <a:off x="609600" y="3581400"/>
            <a:ext cx="3886200" cy="3276600"/>
          </a:xfrm>
        </p:spPr>
        <p:txBody>
          <a:bodyPr>
            <a:normAutofit/>
          </a:bodyPr>
          <a:lstStyle/>
          <a:p>
            <a:pPr marL="320040" indent="-320040">
              <a:defRPr/>
            </a:pPr>
            <a:r>
              <a:rPr lang="en-US" dirty="0" smtClean="0"/>
              <a:t>Initial CD4 counts were 27% &lt;200 and 35% &gt;500.</a:t>
            </a:r>
          </a:p>
          <a:p>
            <a:pPr marL="320040" indent="-320040">
              <a:defRPr/>
            </a:pPr>
            <a:r>
              <a:rPr lang="en-US" dirty="0" smtClean="0"/>
              <a:t>Most recent CD4 were 5% &lt;200 and 65% &gt;500.</a:t>
            </a:r>
          </a:p>
          <a:p>
            <a:pPr marL="640080" lvl="1" indent="-274320" eaLnBrk="1" fontAlgn="auto" hangingPunct="1">
              <a:spcAft>
                <a:spcPts val="0"/>
              </a:spcAft>
              <a:buNone/>
              <a:defRPr/>
            </a:pPr>
            <a:endParaRPr lang="en-US" dirty="0" smtClean="0"/>
          </a:p>
        </p:txBody>
      </p:sp>
      <p:sp>
        <p:nvSpPr>
          <p:cNvPr id="24580" name="Content Placeholder 5"/>
          <p:cNvSpPr>
            <a:spLocks noGrp="1"/>
          </p:cNvSpPr>
          <p:nvPr>
            <p:ph sz="quarter" idx="4"/>
          </p:nvPr>
        </p:nvSpPr>
        <p:spPr>
          <a:xfrm>
            <a:off x="4800600" y="3733800"/>
            <a:ext cx="3886200" cy="2971800"/>
          </a:xfrm>
        </p:spPr>
        <p:txBody>
          <a:bodyPr>
            <a:normAutofit/>
          </a:bodyPr>
          <a:lstStyle/>
          <a:p>
            <a:pPr eaLnBrk="1" hangingPunct="1"/>
            <a:r>
              <a:rPr lang="en-US" dirty="0" smtClean="0"/>
              <a:t>84.4% undetectable at most recent test</a:t>
            </a:r>
          </a:p>
          <a:p>
            <a:pPr eaLnBrk="1" hangingPunct="1"/>
            <a:endParaRPr lang="en-US" dirty="0" smtClean="0"/>
          </a:p>
        </p:txBody>
      </p:sp>
      <p:sp>
        <p:nvSpPr>
          <p:cNvPr id="24581" name="Text Placeholder 3"/>
          <p:cNvSpPr>
            <a:spLocks noGrp="1"/>
          </p:cNvSpPr>
          <p:nvPr>
            <p:ph type="body" sz="quarter" idx="1"/>
          </p:nvPr>
        </p:nvSpPr>
        <p:spPr>
          <a:xfrm>
            <a:off x="609600" y="2971800"/>
            <a:ext cx="3886200" cy="639763"/>
          </a:xfrm>
        </p:spPr>
        <p:style>
          <a:lnRef idx="2">
            <a:schemeClr val="accent5">
              <a:shade val="50000"/>
            </a:schemeClr>
          </a:lnRef>
          <a:fillRef idx="1">
            <a:schemeClr val="accent5"/>
          </a:fillRef>
          <a:effectRef idx="0">
            <a:schemeClr val="accent5"/>
          </a:effectRef>
          <a:fontRef idx="minor">
            <a:schemeClr val="lt1"/>
          </a:fontRef>
        </p:style>
        <p:txBody>
          <a:bodyPr/>
          <a:lstStyle/>
          <a:p>
            <a:pPr eaLnBrk="1" hangingPunct="1"/>
            <a:r>
              <a:rPr lang="en-US" dirty="0" smtClean="0"/>
              <a:t>CD4 Counts</a:t>
            </a:r>
          </a:p>
        </p:txBody>
      </p:sp>
      <p:sp>
        <p:nvSpPr>
          <p:cNvPr id="5" name="Text Placeholder 4"/>
          <p:cNvSpPr>
            <a:spLocks noGrp="1"/>
          </p:cNvSpPr>
          <p:nvPr>
            <p:ph type="body" sz="quarter" idx="3"/>
          </p:nvPr>
        </p:nvSpPr>
        <p:spPr>
          <a:xfrm>
            <a:off x="4876800" y="2971800"/>
            <a:ext cx="3886200" cy="639763"/>
          </a:xfrm>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eaLnBrk="1" fontAlgn="auto" hangingPunct="1">
              <a:spcAft>
                <a:spcPts val="0"/>
              </a:spcAft>
              <a:defRPr/>
            </a:pPr>
            <a:r>
              <a:rPr lang="en-US" dirty="0" smtClean="0"/>
              <a:t>Viral Loads</a:t>
            </a:r>
            <a:endParaRPr lang="en-US" dirty="0"/>
          </a:p>
        </p:txBody>
      </p:sp>
      <p:sp>
        <p:nvSpPr>
          <p:cNvPr id="24583" name="TextBox 6"/>
          <p:cNvSpPr txBox="1">
            <a:spLocks noChangeArrowheads="1"/>
          </p:cNvSpPr>
          <p:nvPr/>
        </p:nvSpPr>
        <p:spPr bwMode="auto">
          <a:xfrm>
            <a:off x="609600" y="1524000"/>
            <a:ext cx="8153400" cy="1231106"/>
          </a:xfrm>
          <a:prstGeom prst="rect">
            <a:avLst/>
          </a:prstGeom>
          <a:noFill/>
          <a:ln w="9525">
            <a:noFill/>
            <a:miter lim="800000"/>
            <a:headEnd/>
            <a:tailEnd/>
          </a:ln>
        </p:spPr>
        <p:txBody>
          <a:bodyPr wrap="square">
            <a:spAutoFit/>
          </a:bodyPr>
          <a:lstStyle/>
          <a:p>
            <a:pPr>
              <a:buClr>
                <a:schemeClr val="accent2"/>
              </a:buClr>
              <a:buSzPct val="75000"/>
              <a:buFont typeface="Arial" pitchFamily="34" charset="0"/>
              <a:buChar char="•"/>
            </a:pPr>
            <a:r>
              <a:rPr lang="en-US" sz="2800" dirty="0" smtClean="0"/>
              <a:t> 85.9</a:t>
            </a:r>
            <a:r>
              <a:rPr lang="en-US" sz="2800" dirty="0"/>
              <a:t>% </a:t>
            </a:r>
            <a:r>
              <a:rPr lang="en-US" sz="2800" dirty="0" smtClean="0"/>
              <a:t>had </a:t>
            </a:r>
            <a:r>
              <a:rPr lang="en-US" sz="2800" dirty="0"/>
              <a:t>a CD4 and viral load test </a:t>
            </a:r>
            <a:r>
              <a:rPr lang="en-US" sz="2800" dirty="0" smtClean="0"/>
              <a:t>within </a:t>
            </a:r>
            <a:r>
              <a:rPr lang="en-US" sz="2800" dirty="0"/>
              <a:t>the past 6 months (guidelines are every 3-6 months)</a:t>
            </a:r>
          </a:p>
          <a:p>
            <a:endParaRPr lang="en-US" dirty="0">
              <a:latin typeface="Tw Cen MT" pitchFamily="34" charset="0"/>
            </a:endParaRPr>
          </a:p>
        </p:txBody>
      </p:sp>
    </p:spTree>
    <p:extLst>
      <p:ext uri="{BB962C8B-B14F-4D97-AF65-F5344CB8AC3E}">
        <p14:creationId xmlns:p14="http://schemas.microsoft.com/office/powerpoint/2010/main" val="20293884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a:bodyPr>
          <a:lstStyle/>
          <a:p>
            <a:pPr eaLnBrk="1" hangingPunct="1"/>
            <a:r>
              <a:rPr lang="en-US" dirty="0" smtClean="0"/>
              <a:t>Quality of Care: </a:t>
            </a:r>
            <a:br>
              <a:rPr lang="en-US" dirty="0" smtClean="0"/>
            </a:br>
            <a:r>
              <a:rPr lang="en-US" dirty="0" smtClean="0"/>
              <a:t>Screening and Immunizations</a:t>
            </a:r>
          </a:p>
        </p:txBody>
      </p:sp>
      <p:sp>
        <p:nvSpPr>
          <p:cNvPr id="25603" name="Content Placeholder 2"/>
          <p:cNvSpPr>
            <a:spLocks noGrp="1"/>
          </p:cNvSpPr>
          <p:nvPr>
            <p:ph sz="quarter" idx="2"/>
          </p:nvPr>
        </p:nvSpPr>
        <p:spPr/>
        <p:txBody>
          <a:bodyPr>
            <a:normAutofit/>
          </a:bodyPr>
          <a:lstStyle/>
          <a:p>
            <a:r>
              <a:rPr lang="en-US" dirty="0" smtClean="0"/>
              <a:t>Hepatitis</a:t>
            </a:r>
          </a:p>
          <a:p>
            <a:pPr lvl="1"/>
            <a:r>
              <a:rPr lang="en-US" dirty="0" err="1" smtClean="0"/>
              <a:t>Hep</a:t>
            </a:r>
            <a:r>
              <a:rPr lang="en-US" dirty="0" smtClean="0"/>
              <a:t> B: 85.9% </a:t>
            </a:r>
          </a:p>
          <a:p>
            <a:pPr lvl="1"/>
            <a:r>
              <a:rPr lang="en-US" dirty="0" err="1" smtClean="0"/>
              <a:t>Hep</a:t>
            </a:r>
            <a:r>
              <a:rPr lang="en-US" dirty="0" smtClean="0"/>
              <a:t> C: 79.7% </a:t>
            </a:r>
          </a:p>
          <a:p>
            <a:pPr lvl="1">
              <a:buNone/>
            </a:pPr>
            <a:endParaRPr lang="en-US" dirty="0" smtClean="0"/>
          </a:p>
          <a:p>
            <a:pPr eaLnBrk="1" hangingPunct="1"/>
            <a:r>
              <a:rPr lang="en-US" dirty="0" smtClean="0"/>
              <a:t>Tuberculosis: 89.1%</a:t>
            </a:r>
          </a:p>
          <a:p>
            <a:pPr eaLnBrk="1" hangingPunct="1">
              <a:buNone/>
            </a:pPr>
            <a:endParaRPr lang="en-US" dirty="0" smtClean="0"/>
          </a:p>
          <a:p>
            <a:r>
              <a:rPr lang="en-US" dirty="0" smtClean="0"/>
              <a:t>Pap smear: 87.5%</a:t>
            </a:r>
          </a:p>
          <a:p>
            <a:pPr eaLnBrk="1" hangingPunct="1">
              <a:buNone/>
            </a:pPr>
            <a:endParaRPr lang="en-US" dirty="0" smtClean="0"/>
          </a:p>
          <a:p>
            <a:pPr eaLnBrk="1" hangingPunct="1"/>
            <a:endParaRPr lang="en-US" dirty="0" smtClean="0"/>
          </a:p>
        </p:txBody>
      </p:sp>
      <p:sp>
        <p:nvSpPr>
          <p:cNvPr id="8" name="Content Placeholder 7"/>
          <p:cNvSpPr>
            <a:spLocks noGrp="1"/>
          </p:cNvSpPr>
          <p:nvPr>
            <p:ph sz="quarter" idx="4"/>
          </p:nvPr>
        </p:nvSpPr>
        <p:spPr>
          <a:xfrm>
            <a:off x="4419600" y="2438400"/>
            <a:ext cx="4495800" cy="3581400"/>
          </a:xfrm>
        </p:spPr>
        <p:txBody>
          <a:bodyPr>
            <a:normAutofit/>
          </a:bodyPr>
          <a:lstStyle/>
          <a:p>
            <a:pPr lvl="1"/>
            <a:r>
              <a:rPr lang="en-US" sz="2900" dirty="0" smtClean="0"/>
              <a:t>Influenza: 88.9%</a:t>
            </a:r>
          </a:p>
          <a:p>
            <a:pPr lvl="1">
              <a:buNone/>
            </a:pPr>
            <a:endParaRPr lang="en-US" sz="2900" dirty="0" smtClean="0"/>
          </a:p>
          <a:p>
            <a:pPr lvl="1"/>
            <a:r>
              <a:rPr lang="en-US" sz="2900" dirty="0" err="1" smtClean="0"/>
              <a:t>Pneumococcus</a:t>
            </a:r>
            <a:r>
              <a:rPr lang="en-US" sz="2900" dirty="0" smtClean="0"/>
              <a:t>: 84.4%</a:t>
            </a:r>
          </a:p>
          <a:p>
            <a:pPr lvl="1">
              <a:buNone/>
            </a:pPr>
            <a:endParaRPr lang="en-US" sz="2900" dirty="0" smtClean="0"/>
          </a:p>
          <a:p>
            <a:pPr lvl="1"/>
            <a:r>
              <a:rPr lang="en-US" sz="2900" dirty="0" smtClean="0"/>
              <a:t>Hepatitis B: 73.5%</a:t>
            </a:r>
          </a:p>
        </p:txBody>
      </p:sp>
      <p:sp>
        <p:nvSpPr>
          <p:cNvPr id="6" name="Text Placeholder 5"/>
          <p:cNvSpPr>
            <a:spLocks noGrp="1"/>
          </p:cNvSpPr>
          <p:nvPr>
            <p:ph type="body" sz="quarter" idx="1"/>
          </p:nvPr>
        </p:nvSpPr>
        <p:spPr/>
        <p:style>
          <a:lnRef idx="2">
            <a:schemeClr val="accent4">
              <a:shade val="50000"/>
            </a:schemeClr>
          </a:lnRef>
          <a:fillRef idx="1">
            <a:schemeClr val="accent4"/>
          </a:fillRef>
          <a:effectRef idx="0">
            <a:schemeClr val="accent4"/>
          </a:effectRef>
          <a:fontRef idx="minor">
            <a:schemeClr val="lt1"/>
          </a:fontRef>
        </p:style>
        <p:txBody>
          <a:bodyPr/>
          <a:lstStyle/>
          <a:p>
            <a:r>
              <a:rPr lang="en-US" dirty="0" smtClean="0"/>
              <a:t>Screenings</a:t>
            </a:r>
            <a:endParaRPr lang="en-US" dirty="0"/>
          </a:p>
        </p:txBody>
      </p:sp>
      <p:sp>
        <p:nvSpPr>
          <p:cNvPr id="7" name="Text Placeholder 6"/>
          <p:cNvSpPr>
            <a:spLocks noGrp="1"/>
          </p:cNvSpPr>
          <p:nvPr>
            <p:ph type="body" sz="quarter" idx="3"/>
          </p:nvPr>
        </p:nvSpPr>
        <p:spPr/>
        <p:style>
          <a:lnRef idx="2">
            <a:schemeClr val="accent4">
              <a:shade val="50000"/>
            </a:schemeClr>
          </a:lnRef>
          <a:fillRef idx="1">
            <a:schemeClr val="accent4"/>
          </a:fillRef>
          <a:effectRef idx="0">
            <a:schemeClr val="accent4"/>
          </a:effectRef>
          <a:fontRef idx="minor">
            <a:schemeClr val="lt1"/>
          </a:fontRef>
        </p:style>
        <p:txBody>
          <a:bodyPr/>
          <a:lstStyle/>
          <a:p>
            <a:r>
              <a:rPr lang="en-US" dirty="0" smtClean="0"/>
              <a:t>Immunizations</a:t>
            </a:r>
            <a:endParaRPr lang="en-US" dirty="0"/>
          </a:p>
        </p:txBody>
      </p:sp>
    </p:spTree>
    <p:extLst>
      <p:ext uri="{BB962C8B-B14F-4D97-AF65-F5344CB8AC3E}">
        <p14:creationId xmlns:p14="http://schemas.microsoft.com/office/powerpoint/2010/main" val="13831156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Quality of Life: Adherence</a:t>
            </a:r>
            <a:endParaRPr lang="en-US" dirty="0"/>
          </a:p>
        </p:txBody>
      </p:sp>
      <p:sp>
        <p:nvSpPr>
          <p:cNvPr id="5" name="Content Placeholder 4"/>
          <p:cNvSpPr>
            <a:spLocks noGrp="1"/>
          </p:cNvSpPr>
          <p:nvPr>
            <p:ph sz="quarter" idx="1"/>
          </p:nvPr>
        </p:nvSpPr>
        <p:spPr>
          <a:xfrm>
            <a:off x="609600" y="3352800"/>
            <a:ext cx="3886200" cy="2808766"/>
          </a:xfrm>
        </p:spPr>
        <p:txBody>
          <a:bodyPr/>
          <a:lstStyle/>
          <a:p>
            <a:pPr>
              <a:buFont typeface="Courier New" pitchFamily="49" charset="0"/>
              <a:buChar char="o"/>
              <a:defRPr/>
            </a:pPr>
            <a:r>
              <a:rPr lang="en-US" sz="3200" dirty="0" smtClean="0"/>
              <a:t>8.8% reported missing a dose in the last 48 hours</a:t>
            </a:r>
          </a:p>
          <a:p>
            <a:pPr>
              <a:buNone/>
            </a:pPr>
            <a:endParaRPr lang="en-US" dirty="0"/>
          </a:p>
        </p:txBody>
      </p:sp>
      <p:sp>
        <p:nvSpPr>
          <p:cNvPr id="6" name="Content Placeholder 5"/>
          <p:cNvSpPr>
            <a:spLocks noGrp="1"/>
          </p:cNvSpPr>
          <p:nvPr>
            <p:ph sz="quarter" idx="2"/>
          </p:nvPr>
        </p:nvSpPr>
        <p:spPr>
          <a:xfrm>
            <a:off x="4844901" y="3352800"/>
            <a:ext cx="3886200" cy="2808766"/>
          </a:xfrm>
        </p:spPr>
        <p:txBody>
          <a:bodyPr/>
          <a:lstStyle/>
          <a:p>
            <a:pPr marL="320040" lvl="1" indent="-320040">
              <a:spcBef>
                <a:spcPts val="700"/>
              </a:spcBef>
              <a:buClr>
                <a:schemeClr val="accent2"/>
              </a:buClr>
              <a:buSzPct val="60000"/>
              <a:buFont typeface="Courier New" pitchFamily="49" charset="0"/>
              <a:buChar char="o"/>
            </a:pPr>
            <a:r>
              <a:rPr lang="en-US" sz="3200" dirty="0" smtClean="0"/>
              <a:t>18.6% reported missing a dose in last 30 days</a:t>
            </a:r>
          </a:p>
          <a:p>
            <a:pPr>
              <a:buNone/>
            </a:pPr>
            <a:endParaRPr lang="en-US" dirty="0"/>
          </a:p>
        </p:txBody>
      </p:sp>
      <p:sp>
        <p:nvSpPr>
          <p:cNvPr id="7" name="TextBox 6"/>
          <p:cNvSpPr txBox="1"/>
          <p:nvPr/>
        </p:nvSpPr>
        <p:spPr>
          <a:xfrm>
            <a:off x="152400" y="1752600"/>
            <a:ext cx="8763000" cy="1354217"/>
          </a:xfrm>
          <a:prstGeom prst="rect">
            <a:avLst/>
          </a:prstGeom>
          <a:noFill/>
        </p:spPr>
        <p:txBody>
          <a:bodyPr wrap="square" rtlCol="0">
            <a:spAutoFit/>
          </a:bodyPr>
          <a:lstStyle/>
          <a:p>
            <a:pPr marL="0" lvl="2" algn="ctr"/>
            <a:r>
              <a:rPr lang="en-US" sz="3200" dirty="0" smtClean="0"/>
              <a:t>For optimal health, adherence needs to be &gt;=95% of medications </a:t>
            </a:r>
          </a:p>
          <a:p>
            <a:endParaRPr lang="en-US" dirty="0"/>
          </a:p>
        </p:txBody>
      </p:sp>
    </p:spTree>
    <p:extLst>
      <p:ext uri="{BB962C8B-B14F-4D97-AF65-F5344CB8AC3E}">
        <p14:creationId xmlns:p14="http://schemas.microsoft.com/office/powerpoint/2010/main" val="19939733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Care/Unmet needs</a:t>
            </a:r>
            <a:endParaRPr lang="en-US" dirty="0"/>
          </a:p>
        </p:txBody>
      </p:sp>
      <p:sp>
        <p:nvSpPr>
          <p:cNvPr id="3" name="Content Placeholder 2"/>
          <p:cNvSpPr>
            <a:spLocks noGrp="1"/>
          </p:cNvSpPr>
          <p:nvPr>
            <p:ph sz="quarter" idx="1"/>
          </p:nvPr>
        </p:nvSpPr>
        <p:spPr/>
        <p:txBody>
          <a:bodyPr/>
          <a:lstStyle/>
          <a:p>
            <a:r>
              <a:rPr lang="en-US" dirty="0" smtClean="0"/>
              <a:t>Understanding barriers to care may help clarify both satisfaction with care and quality of life.</a:t>
            </a:r>
            <a:endParaRPr lang="en-US" dirty="0"/>
          </a:p>
        </p:txBody>
      </p:sp>
    </p:spTree>
    <p:extLst>
      <p:ext uri="{BB962C8B-B14F-4D97-AF65-F5344CB8AC3E}">
        <p14:creationId xmlns:p14="http://schemas.microsoft.com/office/powerpoint/2010/main" val="38683437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12775" y="228600"/>
            <a:ext cx="8153400" cy="990600"/>
          </a:xfrm>
        </p:spPr>
        <p:txBody>
          <a:bodyPr/>
          <a:lstStyle/>
          <a:p>
            <a:pPr eaLnBrk="1" hangingPunct="1"/>
            <a:r>
              <a:rPr lang="en-US" dirty="0" smtClean="0"/>
              <a:t>Results: Barriers to Care</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366461938"/>
              </p:ext>
            </p:extLst>
          </p:nvPr>
        </p:nvGraphicFramePr>
        <p:xfrm>
          <a:off x="304800" y="1752600"/>
          <a:ext cx="8382000" cy="2632653"/>
        </p:xfrm>
        <a:graphic>
          <a:graphicData uri="http://schemas.openxmlformats.org/drawingml/2006/table">
            <a:tbl>
              <a:tblPr firstRow="1" bandRow="1">
                <a:tableStyleId>{16D9F66E-5EB9-4882-86FB-DCBF35E3C3E4}</a:tableStyleId>
              </a:tblPr>
              <a:tblGrid>
                <a:gridCol w="6173964"/>
                <a:gridCol w="2208036"/>
              </a:tblGrid>
              <a:tr h="152400">
                <a:tc>
                  <a:txBody>
                    <a:bodyPr/>
                    <a:lstStyle/>
                    <a:p>
                      <a:pPr algn="l" fontAlgn="b"/>
                      <a:endParaRPr lang="en-US" sz="2000" b="0" i="0" u="none" strike="noStrike" dirty="0">
                        <a:latin typeface="Arial"/>
                      </a:endParaRPr>
                    </a:p>
                  </a:txBody>
                  <a:tcPr marL="9525" marR="9525" marT="9525" marB="0" anchor="b"/>
                </a:tc>
                <a:tc>
                  <a:txBody>
                    <a:bodyPr/>
                    <a:lstStyle/>
                    <a:p>
                      <a:pPr algn="ctr" fontAlgn="b"/>
                      <a:endParaRPr lang="en-US" sz="2000" b="0" i="0" u="none" strike="noStrike" dirty="0">
                        <a:solidFill>
                          <a:schemeClr val="tx1"/>
                        </a:solidFill>
                        <a:latin typeface="Arial"/>
                      </a:endParaRPr>
                    </a:p>
                  </a:txBody>
                  <a:tcPr marL="9525" marR="9525" marT="9525" marB="0" anchor="b"/>
                </a:tc>
              </a:tr>
              <a:tr h="1054768">
                <a:tc>
                  <a:txBody>
                    <a:bodyPr/>
                    <a:lstStyle/>
                    <a:p>
                      <a:pPr algn="l" fontAlgn="b"/>
                      <a:r>
                        <a:rPr lang="en-US" sz="2000" u="none" strike="noStrike" dirty="0"/>
                        <a:t>Your physical health has not allowed you to get to the </a:t>
                      </a:r>
                      <a:r>
                        <a:rPr lang="en-US" sz="2000" u="none" strike="noStrike" dirty="0" smtClean="0"/>
                        <a:t>service</a:t>
                      </a:r>
                      <a:endParaRPr lang="en-US" sz="2000" b="0" i="0" u="none" strike="noStrike" dirty="0">
                        <a:solidFill>
                          <a:schemeClr val="bg1">
                            <a:lumMod val="50000"/>
                          </a:schemeClr>
                        </a:solidFill>
                        <a:latin typeface="Arial"/>
                      </a:endParaRPr>
                    </a:p>
                  </a:txBody>
                  <a:tcPr marL="9525" marR="9525" marT="9525" marB="0" anchor="b"/>
                </a:tc>
                <a:tc>
                  <a:txBody>
                    <a:bodyPr/>
                    <a:lstStyle/>
                    <a:p>
                      <a:pPr algn="ctr" fontAlgn="b"/>
                      <a:r>
                        <a:rPr lang="en-US" sz="2000" u="none" strike="noStrike" dirty="0" smtClean="0"/>
                        <a:t>32.8</a:t>
                      </a:r>
                      <a:r>
                        <a:rPr lang="en-US" sz="2000" u="none" strike="noStrike" dirty="0"/>
                        <a:t>%</a:t>
                      </a:r>
                      <a:endParaRPr lang="en-US" sz="2000" b="0" i="0" u="none" strike="noStrike" dirty="0">
                        <a:solidFill>
                          <a:schemeClr val="bg1">
                            <a:lumMod val="50000"/>
                          </a:schemeClr>
                        </a:solidFill>
                        <a:latin typeface="Arial"/>
                      </a:endParaRPr>
                    </a:p>
                  </a:txBody>
                  <a:tcPr marL="9525" marR="9525" marT="9525" marB="0" anchor="b"/>
                </a:tc>
              </a:tr>
              <a:tr h="631780">
                <a:tc>
                  <a:txBody>
                    <a:bodyPr/>
                    <a:lstStyle/>
                    <a:p>
                      <a:pPr algn="l" fontAlgn="b"/>
                      <a:r>
                        <a:rPr lang="en-US" sz="2000" u="none" strike="noStrike" dirty="0" smtClean="0"/>
                        <a:t>Transportation</a:t>
                      </a:r>
                      <a:endParaRPr lang="en-US" sz="2000" b="0" i="0" u="none" strike="noStrike" dirty="0">
                        <a:solidFill>
                          <a:schemeClr val="bg1">
                            <a:lumMod val="50000"/>
                          </a:schemeClr>
                        </a:solidFill>
                        <a:latin typeface="Arial"/>
                      </a:endParaRPr>
                    </a:p>
                  </a:txBody>
                  <a:tcPr marL="9525" marR="9525" marT="9525" marB="0" anchor="b"/>
                </a:tc>
                <a:tc>
                  <a:txBody>
                    <a:bodyPr/>
                    <a:lstStyle/>
                    <a:p>
                      <a:pPr algn="ctr" fontAlgn="b"/>
                      <a:r>
                        <a:rPr lang="en-US" sz="2000" u="none" strike="noStrike" dirty="0" smtClean="0"/>
                        <a:t>31.2</a:t>
                      </a:r>
                      <a:r>
                        <a:rPr lang="en-US" sz="2000" u="none" strike="noStrike" dirty="0"/>
                        <a:t>%</a:t>
                      </a:r>
                      <a:endParaRPr lang="en-US" sz="2000" b="0" i="0" u="none" strike="noStrike" dirty="0">
                        <a:solidFill>
                          <a:schemeClr val="bg1">
                            <a:lumMod val="50000"/>
                          </a:schemeClr>
                        </a:solidFill>
                        <a:latin typeface="Arial"/>
                      </a:endParaRPr>
                    </a:p>
                  </a:txBody>
                  <a:tcPr marL="9525" marR="9525" marT="9525" marB="0" anchor="b"/>
                </a:tc>
              </a:tr>
              <a:tr h="631780">
                <a:tc>
                  <a:txBody>
                    <a:bodyPr/>
                    <a:lstStyle/>
                    <a:p>
                      <a:pPr algn="l" fontAlgn="b"/>
                      <a:r>
                        <a:rPr lang="en-US" sz="2000" u="none" strike="noStrike" dirty="0"/>
                        <a:t>Your ability to find your way through the </a:t>
                      </a:r>
                      <a:r>
                        <a:rPr lang="en-US" sz="2000" u="none" strike="noStrike" dirty="0" smtClean="0"/>
                        <a:t>system</a:t>
                      </a:r>
                      <a:endParaRPr lang="en-US" sz="2000" b="0" i="0" u="none" strike="noStrike" dirty="0">
                        <a:solidFill>
                          <a:schemeClr val="bg1">
                            <a:lumMod val="50000"/>
                          </a:schemeClr>
                        </a:solidFill>
                        <a:latin typeface="Arial"/>
                      </a:endParaRPr>
                    </a:p>
                  </a:txBody>
                  <a:tcPr marL="9525" marR="9525" marT="9525" marB="0" anchor="b"/>
                </a:tc>
                <a:tc>
                  <a:txBody>
                    <a:bodyPr/>
                    <a:lstStyle/>
                    <a:p>
                      <a:pPr algn="ctr" fontAlgn="b"/>
                      <a:r>
                        <a:rPr lang="en-US" sz="2000" u="none" strike="noStrike" dirty="0" smtClean="0"/>
                        <a:t>25.0</a:t>
                      </a:r>
                      <a:r>
                        <a:rPr lang="en-US" sz="2000" u="none" strike="noStrike" dirty="0"/>
                        <a:t>%</a:t>
                      </a:r>
                      <a:endParaRPr lang="en-US" sz="2000" b="0" i="0" u="none" strike="noStrike" dirty="0">
                        <a:solidFill>
                          <a:schemeClr val="bg1">
                            <a:lumMod val="50000"/>
                          </a:schemeClr>
                        </a:solidFill>
                        <a:latin typeface="Arial"/>
                      </a:endParaRPr>
                    </a:p>
                  </a:txBody>
                  <a:tcPr marL="9525" marR="9525" marT="9525" marB="0" anchor="b"/>
                </a:tc>
              </a:tr>
            </a:tbl>
          </a:graphicData>
        </a:graphic>
      </p:graphicFrame>
    </p:spTree>
    <p:extLst>
      <p:ext uri="{BB962C8B-B14F-4D97-AF65-F5344CB8AC3E}">
        <p14:creationId xmlns:p14="http://schemas.microsoft.com/office/powerpoint/2010/main" val="1065275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Results: Unmet service needs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722188098"/>
              </p:ext>
            </p:extLst>
          </p:nvPr>
        </p:nvGraphicFramePr>
        <p:xfrm>
          <a:off x="228600" y="1752600"/>
          <a:ext cx="8458200" cy="3005967"/>
        </p:xfrm>
        <a:graphic>
          <a:graphicData uri="http://schemas.openxmlformats.org/drawingml/2006/table">
            <a:tbl>
              <a:tblPr firstRow="1" bandRow="1">
                <a:tableStyleId>{16D9F66E-5EB9-4882-86FB-DCBF35E3C3E4}</a:tableStyleId>
              </a:tblPr>
              <a:tblGrid>
                <a:gridCol w="7206953"/>
                <a:gridCol w="1251247"/>
              </a:tblGrid>
              <a:tr h="589239">
                <a:tc>
                  <a:txBody>
                    <a:bodyPr/>
                    <a:lstStyle/>
                    <a:p>
                      <a:pPr algn="l" fontAlgn="b"/>
                      <a:r>
                        <a:rPr lang="en-US" sz="2000" u="none" strike="noStrike" dirty="0" smtClean="0"/>
                        <a:t>Service</a:t>
                      </a:r>
                      <a:endParaRPr lang="en-US" sz="2000" b="0" i="0" u="none" strike="noStrike" dirty="0">
                        <a:solidFill>
                          <a:schemeClr val="tx1"/>
                        </a:solidFill>
                        <a:latin typeface="Arial" pitchFamily="34" charset="0"/>
                      </a:endParaRPr>
                    </a:p>
                  </a:txBody>
                  <a:tcPr marL="9436" marR="9436" marT="9525" marB="0" anchor="b"/>
                </a:tc>
                <a:tc>
                  <a:txBody>
                    <a:bodyPr/>
                    <a:lstStyle/>
                    <a:p>
                      <a:pPr algn="l" fontAlgn="b"/>
                      <a:r>
                        <a:rPr lang="en-US" sz="2000" u="none" strike="noStrike" dirty="0"/>
                        <a:t>% unmet </a:t>
                      </a:r>
                      <a:r>
                        <a:rPr lang="en-US" sz="2000" u="none" strike="noStrike" dirty="0" smtClean="0"/>
                        <a:t>need</a:t>
                      </a:r>
                      <a:endParaRPr lang="en-US" sz="2000" b="0" i="0" u="none" strike="noStrike" dirty="0">
                        <a:solidFill>
                          <a:schemeClr val="tx1"/>
                        </a:solidFill>
                        <a:latin typeface="Arial" pitchFamily="34" charset="0"/>
                      </a:endParaRPr>
                    </a:p>
                  </a:txBody>
                  <a:tcPr marL="9436" marR="9436" marT="9525" marB="0" anchor="b"/>
                </a:tc>
              </a:tr>
              <a:tr h="589239">
                <a:tc>
                  <a:txBody>
                    <a:bodyPr/>
                    <a:lstStyle/>
                    <a:p>
                      <a:pPr algn="l" fontAlgn="b"/>
                      <a:r>
                        <a:rPr lang="en-US" sz="2000" u="none" strike="noStrike" dirty="0"/>
                        <a:t>Assistance in finding a doctor for ongoing medical care</a:t>
                      </a:r>
                      <a:endParaRPr lang="en-US" sz="2000" b="0" i="0" u="none" strike="noStrike" dirty="0">
                        <a:solidFill>
                          <a:schemeClr val="bg1">
                            <a:lumMod val="50000"/>
                          </a:schemeClr>
                        </a:solidFill>
                        <a:latin typeface="Arial" pitchFamily="34" charset="0"/>
                      </a:endParaRPr>
                    </a:p>
                  </a:txBody>
                  <a:tcPr marL="9436" marR="9436" marT="9525" marB="0" anchor="b"/>
                </a:tc>
                <a:tc>
                  <a:txBody>
                    <a:bodyPr/>
                    <a:lstStyle/>
                    <a:p>
                      <a:pPr algn="ctr" fontAlgn="b"/>
                      <a:r>
                        <a:rPr lang="en-US" sz="2000" u="none" strike="noStrike" dirty="0" smtClean="0"/>
                        <a:t>62%</a:t>
                      </a:r>
                      <a:endParaRPr lang="en-US" sz="2000" b="0" i="0" u="none" strike="noStrike" dirty="0">
                        <a:solidFill>
                          <a:schemeClr val="bg1">
                            <a:lumMod val="50000"/>
                          </a:schemeClr>
                        </a:solidFill>
                        <a:latin typeface="Arial" pitchFamily="34" charset="0"/>
                      </a:endParaRPr>
                    </a:p>
                  </a:txBody>
                  <a:tcPr marL="9436" marR="9436" marT="9525" marB="0" anchor="b"/>
                </a:tc>
              </a:tr>
              <a:tr h="589239">
                <a:tc>
                  <a:txBody>
                    <a:bodyPr/>
                    <a:lstStyle/>
                    <a:p>
                      <a:pPr algn="l" fontAlgn="b"/>
                      <a:r>
                        <a:rPr lang="en-US" sz="2000" u="none" strike="noStrike" dirty="0"/>
                        <a:t>Chore or homemaker services (paid or volunteer)</a:t>
                      </a:r>
                      <a:endParaRPr lang="en-US" sz="2000" b="0" i="0" u="none" strike="noStrike" dirty="0">
                        <a:solidFill>
                          <a:schemeClr val="bg1">
                            <a:lumMod val="50000"/>
                          </a:schemeClr>
                        </a:solidFill>
                        <a:latin typeface="Arial" pitchFamily="34" charset="0"/>
                      </a:endParaRPr>
                    </a:p>
                  </a:txBody>
                  <a:tcPr marL="9436" marR="9436" marT="9525" marB="0" anchor="b"/>
                </a:tc>
                <a:tc>
                  <a:txBody>
                    <a:bodyPr/>
                    <a:lstStyle/>
                    <a:p>
                      <a:pPr algn="ctr" fontAlgn="b"/>
                      <a:r>
                        <a:rPr lang="en-US" sz="2000" u="none" strike="noStrike" dirty="0"/>
                        <a:t>50%</a:t>
                      </a:r>
                      <a:endParaRPr lang="en-US" sz="2000" b="0" i="0" u="none" strike="noStrike" dirty="0">
                        <a:solidFill>
                          <a:schemeClr val="bg1">
                            <a:lumMod val="50000"/>
                          </a:schemeClr>
                        </a:solidFill>
                        <a:latin typeface="Arial" pitchFamily="34" charset="0"/>
                      </a:endParaRPr>
                    </a:p>
                  </a:txBody>
                  <a:tcPr marL="9436" marR="9436" marT="9525" marB="0" anchor="b"/>
                </a:tc>
              </a:tr>
              <a:tr h="589239">
                <a:tc>
                  <a:txBody>
                    <a:bodyPr/>
                    <a:lstStyle/>
                    <a:p>
                      <a:pPr algn="l" fontAlgn="b"/>
                      <a:r>
                        <a:rPr lang="en-US" sz="2000" u="none" strike="noStrike" dirty="0" smtClean="0"/>
                        <a:t>Assistance </a:t>
                      </a:r>
                      <a:r>
                        <a:rPr lang="en-US" sz="2000" u="none" strike="noStrike" dirty="0"/>
                        <a:t>in finding shelter or </a:t>
                      </a:r>
                      <a:r>
                        <a:rPr lang="en-US" sz="2000" u="none" strike="noStrike" dirty="0" smtClean="0"/>
                        <a:t>housing</a:t>
                      </a:r>
                      <a:endParaRPr lang="en-US" sz="2000" b="0" i="0" u="none" strike="noStrike" dirty="0" smtClean="0">
                        <a:solidFill>
                          <a:schemeClr val="bg1">
                            <a:lumMod val="50000"/>
                          </a:schemeClr>
                        </a:solidFill>
                        <a:latin typeface="Arial" pitchFamily="34" charset="0"/>
                      </a:endParaRPr>
                    </a:p>
                  </a:txBody>
                  <a:tcPr marL="9436" marR="9436" marT="9525" marB="0" anchor="b"/>
                </a:tc>
                <a:tc>
                  <a:txBody>
                    <a:bodyPr/>
                    <a:lstStyle/>
                    <a:p>
                      <a:pPr algn="ctr" fontAlgn="b"/>
                      <a:r>
                        <a:rPr lang="en-US" sz="2000" u="none" strike="noStrike" dirty="0"/>
                        <a:t>44%</a:t>
                      </a:r>
                      <a:endParaRPr lang="en-US" sz="2000" b="0" i="0" u="none" strike="noStrike" dirty="0">
                        <a:solidFill>
                          <a:schemeClr val="bg1">
                            <a:lumMod val="50000"/>
                          </a:schemeClr>
                        </a:solidFill>
                        <a:latin typeface="Arial" pitchFamily="34" charset="0"/>
                      </a:endParaRPr>
                    </a:p>
                  </a:txBody>
                  <a:tcPr marL="9436" marR="9436" marT="9525" marB="0" anchor="b"/>
                </a:tc>
              </a:tr>
              <a:tr h="614843">
                <a:tc>
                  <a:txBody>
                    <a:bodyPr/>
                    <a:lstStyle/>
                    <a:p>
                      <a:pPr algn="l" fontAlgn="b"/>
                      <a:r>
                        <a:rPr lang="en-US" sz="2000" u="none" strike="noStrike" dirty="0"/>
                        <a:t>Local </a:t>
                      </a:r>
                      <a:r>
                        <a:rPr lang="en-US" sz="2000" u="none" strike="noStrike" baseline="0" dirty="0"/>
                        <a:t>volunteer</a:t>
                      </a:r>
                      <a:r>
                        <a:rPr lang="en-US" sz="2000" u="none" strike="noStrike" dirty="0"/>
                        <a:t> support services </a:t>
                      </a:r>
                      <a:r>
                        <a:rPr lang="en-US" sz="2000" u="none" strike="noStrike" dirty="0" smtClean="0"/>
                        <a:t>designed </a:t>
                      </a:r>
                      <a:r>
                        <a:rPr lang="en-US" sz="2000" u="none" strike="noStrike" dirty="0"/>
                        <a:t>to assist persons with HIV </a:t>
                      </a:r>
                      <a:endParaRPr lang="en-US" sz="2000" b="0" i="0" u="none" strike="noStrike" dirty="0">
                        <a:solidFill>
                          <a:schemeClr val="bg1">
                            <a:lumMod val="50000"/>
                          </a:schemeClr>
                        </a:solidFill>
                        <a:latin typeface="Arial" pitchFamily="34" charset="0"/>
                      </a:endParaRPr>
                    </a:p>
                  </a:txBody>
                  <a:tcPr marL="9436" marR="9436" marT="9525" marB="0" anchor="b"/>
                </a:tc>
                <a:tc>
                  <a:txBody>
                    <a:bodyPr/>
                    <a:lstStyle/>
                    <a:p>
                      <a:pPr algn="ctr" fontAlgn="b"/>
                      <a:r>
                        <a:rPr lang="en-US" sz="2000" u="none" strike="noStrike" dirty="0"/>
                        <a:t>44%</a:t>
                      </a:r>
                      <a:endParaRPr lang="en-US" sz="2000" b="0" i="0" u="none" strike="noStrike" dirty="0">
                        <a:solidFill>
                          <a:schemeClr val="bg1">
                            <a:lumMod val="50000"/>
                          </a:schemeClr>
                        </a:solidFill>
                        <a:latin typeface="Arial" pitchFamily="34" charset="0"/>
                      </a:endParaRPr>
                    </a:p>
                  </a:txBody>
                  <a:tcPr marL="9436" marR="9436" marT="9525" marB="0" anchor="b"/>
                </a:tc>
              </a:tr>
            </a:tbl>
          </a:graphicData>
        </a:graphic>
      </p:graphicFrame>
    </p:spTree>
    <p:extLst>
      <p:ext uri="{BB962C8B-B14F-4D97-AF65-F5344CB8AC3E}">
        <p14:creationId xmlns:p14="http://schemas.microsoft.com/office/powerpoint/2010/main" val="25757462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12775" y="228600"/>
            <a:ext cx="8153400" cy="990600"/>
          </a:xfrm>
        </p:spPr>
        <p:txBody>
          <a:bodyPr/>
          <a:lstStyle/>
          <a:p>
            <a:pPr eaLnBrk="1" hangingPunct="1"/>
            <a:r>
              <a:rPr lang="en-US" smtClean="0"/>
              <a:t>Limitations</a:t>
            </a:r>
          </a:p>
        </p:txBody>
      </p:sp>
      <p:sp>
        <p:nvSpPr>
          <p:cNvPr id="3" name="Content Placeholder 2"/>
          <p:cNvSpPr>
            <a:spLocks noGrp="1"/>
          </p:cNvSpPr>
          <p:nvPr>
            <p:ph sz="quarter" idx="1"/>
          </p:nvPr>
        </p:nvSpPr>
        <p:spPr>
          <a:xfrm>
            <a:off x="612775" y="1600200"/>
            <a:ext cx="8153400" cy="4495800"/>
          </a:xfrm>
        </p:spPr>
        <p:txBody>
          <a:bodyPr>
            <a:normAutofit/>
          </a:bodyPr>
          <a:lstStyle/>
          <a:p>
            <a:pPr marL="320040" indent="-320040">
              <a:defRPr/>
            </a:pPr>
            <a:r>
              <a:rPr lang="en-US" dirty="0" smtClean="0"/>
              <a:t>Likely biased sample:</a:t>
            </a:r>
          </a:p>
          <a:p>
            <a:pPr marL="685800" lvl="1" indent="-320040">
              <a:buFont typeface="Courier New" pitchFamily="49" charset="0"/>
              <a:buChar char="o"/>
              <a:defRPr/>
            </a:pPr>
            <a:r>
              <a:rPr lang="en-US" dirty="0" smtClean="0"/>
              <a:t>Low </a:t>
            </a:r>
            <a:r>
              <a:rPr lang="en-US" dirty="0"/>
              <a:t>response </a:t>
            </a:r>
            <a:r>
              <a:rPr lang="en-US" dirty="0" smtClean="0"/>
              <a:t>rate (24.7%)</a:t>
            </a:r>
          </a:p>
          <a:p>
            <a:pPr marL="960120" lvl="2" indent="-320040">
              <a:buFont typeface="Courier New" pitchFamily="49" charset="0"/>
              <a:buChar char="o"/>
              <a:defRPr/>
            </a:pPr>
            <a:r>
              <a:rPr lang="en-US" dirty="0" smtClean="0"/>
              <a:t>Recruitment procedures likely a major cause </a:t>
            </a:r>
          </a:p>
          <a:p>
            <a:pPr lvl="1">
              <a:buFont typeface="Courier New" pitchFamily="49" charset="0"/>
              <a:buChar char="o"/>
              <a:defRPr/>
            </a:pPr>
            <a:r>
              <a:rPr lang="en-US" dirty="0" smtClean="0"/>
              <a:t>Opt-in approach probably selected for healthier individuals</a:t>
            </a:r>
          </a:p>
          <a:p>
            <a:pPr lvl="1">
              <a:buFont typeface="Courier New" pitchFamily="49" charset="0"/>
              <a:buChar char="o"/>
              <a:defRPr/>
            </a:pPr>
            <a:r>
              <a:rPr lang="en-US" dirty="0" smtClean="0"/>
              <a:t>Recall bias</a:t>
            </a:r>
          </a:p>
          <a:p>
            <a:pPr marL="320040" indent="-320040">
              <a:defRPr/>
            </a:pPr>
            <a:r>
              <a:rPr lang="en-US" dirty="0" smtClean="0"/>
              <a:t>Only looked at in-care </a:t>
            </a:r>
            <a:r>
              <a:rPr lang="en-US" dirty="0" smtClean="0"/>
              <a:t>women.</a:t>
            </a:r>
          </a:p>
          <a:p>
            <a:pPr marL="320040" indent="-320040">
              <a:defRPr/>
            </a:pPr>
            <a:r>
              <a:rPr lang="en-US" dirty="0" smtClean="0"/>
              <a:t>No </a:t>
            </a:r>
            <a:r>
              <a:rPr lang="en-US" dirty="0" smtClean="0"/>
              <a:t>multivariable analysis due to small sample size. </a:t>
            </a:r>
            <a:endParaRPr lang="en-US" dirty="0"/>
          </a:p>
          <a:p>
            <a:pPr marL="320040" indent="-320040">
              <a:defRPr/>
            </a:pPr>
            <a:r>
              <a:rPr lang="en-US" dirty="0" smtClean="0"/>
              <a:t>Incomplete medical charts.</a:t>
            </a:r>
          </a:p>
          <a:p>
            <a:pPr marL="320040" indent="-320040">
              <a:defRPr/>
            </a:pPr>
            <a:r>
              <a:rPr lang="en-US" dirty="0" smtClean="0"/>
              <a:t>Defining ‘</a:t>
            </a:r>
            <a:r>
              <a:rPr lang="en-US" dirty="0" err="1" smtClean="0"/>
              <a:t>rurality</a:t>
            </a:r>
            <a:r>
              <a:rPr lang="en-US" dirty="0" smtClean="0"/>
              <a:t>’ difficult.</a:t>
            </a:r>
            <a:endParaRPr lang="en-US" dirty="0"/>
          </a:p>
          <a:p>
            <a:pPr marL="320040" indent="-320040" eaLnBrk="1" fontAlgn="auto" hangingPunct="1">
              <a:spcAft>
                <a:spcPts val="0"/>
              </a:spcAft>
              <a:buFont typeface="Wingdings"/>
              <a:buChar char=""/>
              <a:defRPr/>
            </a:pPr>
            <a:endParaRPr lang="en-US" dirty="0"/>
          </a:p>
        </p:txBody>
      </p:sp>
    </p:spTree>
    <p:extLst>
      <p:ext uri="{BB962C8B-B14F-4D97-AF65-F5344CB8AC3E}">
        <p14:creationId xmlns:p14="http://schemas.microsoft.com/office/powerpoint/2010/main" val="1434228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274638"/>
            <a:ext cx="7467600" cy="715962"/>
          </a:xfrm>
        </p:spPr>
        <p:txBody>
          <a:bodyPr/>
          <a:lstStyle/>
          <a:p>
            <a:pPr eaLnBrk="1" hangingPunct="1"/>
            <a:r>
              <a:rPr lang="en-US" dirty="0" smtClean="0"/>
              <a:t>Discussion: Satisfaction with care</a:t>
            </a:r>
          </a:p>
        </p:txBody>
      </p:sp>
      <p:sp>
        <p:nvSpPr>
          <p:cNvPr id="31747" name="Content Placeholder 2"/>
          <p:cNvSpPr>
            <a:spLocks noGrp="1"/>
          </p:cNvSpPr>
          <p:nvPr>
            <p:ph idx="1"/>
          </p:nvPr>
        </p:nvSpPr>
        <p:spPr>
          <a:xfrm>
            <a:off x="612775" y="1219200"/>
            <a:ext cx="8153400" cy="5486400"/>
          </a:xfrm>
        </p:spPr>
        <p:txBody>
          <a:bodyPr>
            <a:normAutofit/>
          </a:bodyPr>
          <a:lstStyle/>
          <a:p>
            <a:pPr eaLnBrk="1" hangingPunct="1"/>
            <a:r>
              <a:rPr lang="en-US" sz="2800" dirty="0" smtClean="0"/>
              <a:t>Despite the majority being satisfied with their care overall, issues remain:</a:t>
            </a:r>
          </a:p>
          <a:p>
            <a:pPr lvl="1"/>
            <a:r>
              <a:rPr lang="en-US" sz="2400" dirty="0" smtClean="0"/>
              <a:t>Staff do not respect privacy of patients,</a:t>
            </a:r>
          </a:p>
          <a:p>
            <a:pPr lvl="1" eaLnBrk="1" hangingPunct="1"/>
            <a:r>
              <a:rPr lang="en-US" sz="2400" dirty="0" smtClean="0"/>
              <a:t>Staff unable to answer questions,</a:t>
            </a:r>
          </a:p>
          <a:p>
            <a:pPr lvl="1" eaLnBrk="1" hangingPunct="1"/>
            <a:r>
              <a:rPr lang="en-US" sz="2400" dirty="0" smtClean="0"/>
              <a:t>Patients not informed of needed procedures,</a:t>
            </a:r>
          </a:p>
          <a:p>
            <a:pPr lvl="1"/>
            <a:r>
              <a:rPr lang="en-US" sz="2400" dirty="0" smtClean="0"/>
              <a:t>Patients do not feel like individuals,</a:t>
            </a:r>
          </a:p>
          <a:p>
            <a:pPr lvl="1"/>
            <a:r>
              <a:rPr lang="en-US" sz="2400" dirty="0" smtClean="0"/>
              <a:t>Staff </a:t>
            </a:r>
            <a:r>
              <a:rPr lang="en-US" sz="2400" dirty="0" smtClean="0"/>
              <a:t>may</a:t>
            </a:r>
            <a:r>
              <a:rPr lang="en-US" sz="2400" dirty="0" smtClean="0"/>
              <a:t> </a:t>
            </a:r>
            <a:r>
              <a:rPr lang="en-US" sz="2400" dirty="0" smtClean="0"/>
              <a:t>not understand treatment needs of women.</a:t>
            </a:r>
            <a:endParaRPr lang="en-US" dirty="0" smtClean="0"/>
          </a:p>
          <a:p>
            <a:pPr lvl="1">
              <a:buNone/>
            </a:pPr>
            <a:endParaRPr lang="en-US" dirty="0" smtClean="0"/>
          </a:p>
          <a:p>
            <a:pPr lvl="1">
              <a:buNone/>
            </a:pPr>
            <a:endParaRPr lang="en-US" dirty="0" smtClean="0"/>
          </a:p>
        </p:txBody>
      </p:sp>
    </p:spTree>
    <p:extLst>
      <p:ext uri="{BB962C8B-B14F-4D97-AF65-F5344CB8AC3E}">
        <p14:creationId xmlns:p14="http://schemas.microsoft.com/office/powerpoint/2010/main" val="1898055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a:t>
            </a:r>
            <a:br>
              <a:rPr lang="en-US" dirty="0" smtClean="0"/>
            </a:br>
            <a:r>
              <a:rPr lang="en-US" dirty="0" smtClean="0"/>
              <a:t>Factors related to satisfaction</a:t>
            </a:r>
            <a:endParaRPr lang="en-US" dirty="0"/>
          </a:p>
        </p:txBody>
      </p:sp>
      <p:sp>
        <p:nvSpPr>
          <p:cNvPr id="3" name="Content Placeholder 2"/>
          <p:cNvSpPr>
            <a:spLocks noGrp="1"/>
          </p:cNvSpPr>
          <p:nvPr>
            <p:ph sz="quarter" idx="1"/>
          </p:nvPr>
        </p:nvSpPr>
        <p:spPr/>
        <p:txBody>
          <a:bodyPr>
            <a:normAutofit/>
          </a:bodyPr>
          <a:lstStyle/>
          <a:p>
            <a:r>
              <a:rPr lang="en-US" dirty="0" smtClean="0"/>
              <a:t>Care quality shortcomings, compared to national guidelines, may contribute to lower satisfaction:</a:t>
            </a:r>
          </a:p>
          <a:p>
            <a:pPr lvl="1"/>
            <a:r>
              <a:rPr lang="en-US" dirty="0" smtClean="0"/>
              <a:t>Regular </a:t>
            </a:r>
            <a:r>
              <a:rPr lang="en-US" dirty="0"/>
              <a:t>CD4 and viral load </a:t>
            </a:r>
            <a:r>
              <a:rPr lang="en-US" dirty="0" smtClean="0"/>
              <a:t>testing</a:t>
            </a:r>
          </a:p>
          <a:p>
            <a:pPr lvl="1"/>
            <a:r>
              <a:rPr lang="en-US" dirty="0"/>
              <a:t>ARV </a:t>
            </a:r>
            <a:r>
              <a:rPr lang="en-US" dirty="0" smtClean="0"/>
              <a:t>access and adherence</a:t>
            </a:r>
            <a:endParaRPr lang="en-US" dirty="0"/>
          </a:p>
          <a:p>
            <a:pPr lvl="1"/>
            <a:r>
              <a:rPr lang="en-US" dirty="0"/>
              <a:t>Screenings/IZs, etc. </a:t>
            </a:r>
            <a:endParaRPr lang="en-US" dirty="0" smtClean="0"/>
          </a:p>
          <a:p>
            <a:pPr marL="365760" lvl="1" indent="0">
              <a:buNone/>
            </a:pPr>
            <a:endParaRPr lang="en-US" dirty="0" smtClean="0"/>
          </a:p>
          <a:p>
            <a:pPr marL="274320" lvl="1">
              <a:spcBef>
                <a:spcPts val="600"/>
              </a:spcBef>
              <a:buSzPct val="70000"/>
              <a:buFont typeface="Wingdings"/>
              <a:buChar char=""/>
            </a:pPr>
            <a:r>
              <a:rPr lang="en-US" sz="2400" dirty="0"/>
              <a:t>B</a:t>
            </a:r>
            <a:r>
              <a:rPr lang="en-US" sz="2400" dirty="0" smtClean="0"/>
              <a:t>arriers </a:t>
            </a:r>
            <a:r>
              <a:rPr lang="en-US" sz="2400" dirty="0"/>
              <a:t>to </a:t>
            </a:r>
            <a:r>
              <a:rPr lang="en-US" sz="2400" dirty="0" smtClean="0"/>
              <a:t>care and service needs may </a:t>
            </a:r>
            <a:r>
              <a:rPr lang="en-US" sz="2400" dirty="0"/>
              <a:t>contribute to women reporting poor care </a:t>
            </a:r>
            <a:r>
              <a:rPr lang="en-US" sz="2400" dirty="0" smtClean="0"/>
              <a:t>or </a:t>
            </a:r>
            <a:r>
              <a:rPr lang="en-US" sz="2400" dirty="0"/>
              <a:t>quality of </a:t>
            </a:r>
            <a:r>
              <a:rPr lang="en-US" sz="2400" dirty="0" smtClean="0"/>
              <a:t>life:</a:t>
            </a:r>
          </a:p>
          <a:p>
            <a:pPr lvl="1"/>
            <a:r>
              <a:rPr lang="en-US" dirty="0" smtClean="0"/>
              <a:t>Barriers: </a:t>
            </a:r>
            <a:r>
              <a:rPr lang="en-US" dirty="0" smtClean="0"/>
              <a:t>Physical </a:t>
            </a:r>
            <a:r>
              <a:rPr lang="en-US" dirty="0" smtClean="0"/>
              <a:t>Health, Transportation</a:t>
            </a:r>
            <a:endParaRPr lang="en-US" dirty="0"/>
          </a:p>
          <a:p>
            <a:pPr lvl="1"/>
            <a:r>
              <a:rPr lang="en-US" dirty="0" smtClean="0"/>
              <a:t>Needs: </a:t>
            </a:r>
            <a:r>
              <a:rPr lang="en-US" dirty="0" smtClean="0"/>
              <a:t>Medical </a:t>
            </a:r>
            <a:r>
              <a:rPr lang="en-US" dirty="0" smtClean="0"/>
              <a:t>home, Chore assistance, Housing</a:t>
            </a:r>
            <a:endParaRPr lang="en-US" dirty="0"/>
          </a:p>
          <a:p>
            <a:pPr lvl="1"/>
            <a:endParaRPr lang="en-US" dirty="0" smtClean="0"/>
          </a:p>
        </p:txBody>
      </p:sp>
    </p:spTree>
    <p:extLst>
      <p:ext uri="{BB962C8B-B14F-4D97-AF65-F5344CB8AC3E}">
        <p14:creationId xmlns:p14="http://schemas.microsoft.com/office/powerpoint/2010/main" val="9765462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Patient Rights</a:t>
            </a:r>
            <a:endParaRPr lang="en-US" dirty="0"/>
          </a:p>
        </p:txBody>
      </p:sp>
      <p:sp>
        <p:nvSpPr>
          <p:cNvPr id="3" name="Content Placeholder 2"/>
          <p:cNvSpPr>
            <a:spLocks noGrp="1"/>
          </p:cNvSpPr>
          <p:nvPr>
            <p:ph idx="1"/>
          </p:nvPr>
        </p:nvSpPr>
        <p:spPr/>
        <p:txBody>
          <a:bodyPr>
            <a:normAutofit/>
          </a:bodyPr>
          <a:lstStyle/>
          <a:p>
            <a:r>
              <a:rPr lang="en-US" sz="2800" dirty="0" smtClean="0"/>
              <a:t>Healthcare staff and patients may benefit from education on patient rights: </a:t>
            </a:r>
            <a:endParaRPr lang="en-US" sz="2800" dirty="0"/>
          </a:p>
          <a:p>
            <a:pPr lvl="1"/>
            <a:r>
              <a:rPr lang="en-US" sz="2400" dirty="0" smtClean="0"/>
              <a:t>Right to accurate information,</a:t>
            </a:r>
          </a:p>
          <a:p>
            <a:pPr lvl="1"/>
            <a:r>
              <a:rPr lang="en-US" sz="2400" dirty="0" smtClean="0"/>
              <a:t>Right to make decisions,</a:t>
            </a:r>
          </a:p>
          <a:p>
            <a:pPr lvl="1"/>
            <a:r>
              <a:rPr lang="en-US" sz="2400" dirty="0" smtClean="0"/>
              <a:t>Right to confidentiality. </a:t>
            </a:r>
            <a:endParaRPr lang="en-US" sz="2400" dirty="0"/>
          </a:p>
          <a:p>
            <a:pPr>
              <a:buNone/>
            </a:pPr>
            <a:endParaRPr lang="en-US" dirty="0" smtClean="0"/>
          </a:p>
          <a:p>
            <a:pPr lvl="1"/>
            <a:endParaRPr lang="en-US" dirty="0" smtClean="0"/>
          </a:p>
          <a:p>
            <a:pPr marL="342900" lvl="1" indent="-342900">
              <a:buNone/>
            </a:pPr>
            <a:endParaRPr lang="en-US" dirty="0" smtClean="0"/>
          </a:p>
          <a:p>
            <a:pPr>
              <a:buNone/>
            </a:pPr>
            <a:endParaRPr lang="en-US" dirty="0" smtClean="0"/>
          </a:p>
          <a:p>
            <a:pPr>
              <a:buNone/>
            </a:pPr>
            <a:endParaRPr lang="en-US" sz="2000" dirty="0"/>
          </a:p>
        </p:txBody>
      </p:sp>
    </p:spTree>
    <p:extLst>
      <p:ext uri="{BB962C8B-B14F-4D97-AF65-F5344CB8AC3E}">
        <p14:creationId xmlns:p14="http://schemas.microsoft.com/office/powerpoint/2010/main" val="12147991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Dual Relationships</a:t>
            </a:r>
            <a:endParaRPr lang="en-US" dirty="0"/>
          </a:p>
        </p:txBody>
      </p:sp>
      <p:sp>
        <p:nvSpPr>
          <p:cNvPr id="3" name="Content Placeholder 2"/>
          <p:cNvSpPr>
            <a:spLocks noGrp="1"/>
          </p:cNvSpPr>
          <p:nvPr>
            <p:ph sz="quarter" idx="1"/>
          </p:nvPr>
        </p:nvSpPr>
        <p:spPr/>
        <p:txBody>
          <a:bodyPr/>
          <a:lstStyle/>
          <a:p>
            <a:r>
              <a:rPr lang="en-US" sz="2800" dirty="0" smtClean="0"/>
              <a:t>Healthcare providers may interact with patients outside of the healthcare setting.</a:t>
            </a:r>
          </a:p>
          <a:p>
            <a:r>
              <a:rPr lang="en-US" sz="2800" dirty="0" smtClean="0"/>
              <a:t>Common in rural areas.</a:t>
            </a:r>
          </a:p>
          <a:p>
            <a:r>
              <a:rPr lang="en-US" sz="2800" dirty="0" smtClean="0"/>
              <a:t>Can complicate the </a:t>
            </a:r>
            <a:r>
              <a:rPr lang="en-US" sz="2800" dirty="0"/>
              <a:t>patient-provider </a:t>
            </a:r>
            <a:r>
              <a:rPr lang="en-US" sz="2800" dirty="0" smtClean="0"/>
              <a:t>interaction:</a:t>
            </a:r>
            <a:endParaRPr lang="en-US" sz="2800" dirty="0"/>
          </a:p>
          <a:p>
            <a:pPr lvl="1"/>
            <a:r>
              <a:rPr lang="en-US" sz="2400" dirty="0"/>
              <a:t>P</a:t>
            </a:r>
            <a:r>
              <a:rPr lang="en-US" sz="2400" dirty="0" smtClean="0"/>
              <a:t>roviders may feel it </a:t>
            </a:r>
            <a:r>
              <a:rPr lang="en-US" sz="2400" dirty="0"/>
              <a:t>is acceptable to share </a:t>
            </a:r>
            <a:r>
              <a:rPr lang="en-US" sz="2400" dirty="0" smtClean="0"/>
              <a:t>information outside of clinic, </a:t>
            </a:r>
            <a:endParaRPr lang="en-US" sz="2400" dirty="0"/>
          </a:p>
          <a:p>
            <a:pPr lvl="1"/>
            <a:r>
              <a:rPr lang="en-US" sz="2400" dirty="0" smtClean="0"/>
              <a:t>Patients may perceive a lack of confidentiality.</a:t>
            </a:r>
            <a:endParaRPr lang="en-US" sz="2400" dirty="0"/>
          </a:p>
          <a:p>
            <a:pPr marL="0" indent="0">
              <a:buNone/>
            </a:pPr>
            <a:endParaRPr lang="en-US" dirty="0"/>
          </a:p>
        </p:txBody>
      </p:sp>
    </p:spTree>
    <p:extLst>
      <p:ext uri="{BB962C8B-B14F-4D97-AF65-F5344CB8AC3E}">
        <p14:creationId xmlns:p14="http://schemas.microsoft.com/office/powerpoint/2010/main" val="31893939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077200" cy="1143000"/>
          </a:xfrm>
        </p:spPr>
        <p:txBody>
          <a:bodyPr>
            <a:normAutofit fontScale="90000"/>
          </a:bodyPr>
          <a:lstStyle/>
          <a:p>
            <a:r>
              <a:rPr lang="en-US" dirty="0" smtClean="0"/>
              <a:t>Discussion: </a:t>
            </a:r>
            <a:br>
              <a:rPr lang="en-US" dirty="0" smtClean="0"/>
            </a:br>
            <a:r>
              <a:rPr lang="en-US" dirty="0" smtClean="0"/>
              <a:t>Provider Knowledge, Training, Resources</a:t>
            </a:r>
            <a:endParaRPr lang="en-US" dirty="0"/>
          </a:p>
        </p:txBody>
      </p:sp>
      <p:sp>
        <p:nvSpPr>
          <p:cNvPr id="3" name="Content Placeholder 2"/>
          <p:cNvSpPr>
            <a:spLocks noGrp="1"/>
          </p:cNvSpPr>
          <p:nvPr>
            <p:ph idx="1"/>
          </p:nvPr>
        </p:nvSpPr>
        <p:spPr/>
        <p:txBody>
          <a:bodyPr>
            <a:normAutofit/>
          </a:bodyPr>
          <a:lstStyle/>
          <a:p>
            <a:r>
              <a:rPr lang="en-US" dirty="0" smtClean="0"/>
              <a:t>Several reported issues (inability to answer questions, lack of knowledge about HIV issues in women) speak to lack of training and resources.</a:t>
            </a:r>
          </a:p>
          <a:p>
            <a:r>
              <a:rPr lang="en-US" dirty="0" smtClean="0"/>
              <a:t>Rural practices may only see a few HIV-infected individuals, especially women.</a:t>
            </a:r>
          </a:p>
          <a:p>
            <a:pPr marL="548640" lvl="2">
              <a:spcBef>
                <a:spcPts val="600"/>
              </a:spcBef>
              <a:buSzPct val="70000"/>
            </a:pPr>
            <a:r>
              <a:rPr lang="en-US" dirty="0"/>
              <a:t>Thus, time and resources are minimally expended to understand such sub-group needs</a:t>
            </a:r>
            <a:r>
              <a:rPr lang="en-US" dirty="0" smtClean="0"/>
              <a:t>.</a:t>
            </a:r>
          </a:p>
          <a:p>
            <a:r>
              <a:rPr lang="en-US" sz="2400" dirty="0" smtClean="0"/>
              <a:t>Even in larger practices, training </a:t>
            </a:r>
            <a:r>
              <a:rPr lang="en-US" sz="2400" dirty="0"/>
              <a:t>and evaluation </a:t>
            </a:r>
            <a:r>
              <a:rPr lang="en-US" sz="2400" dirty="0" smtClean="0"/>
              <a:t>resources</a:t>
            </a:r>
            <a:r>
              <a:rPr lang="en-US" dirty="0"/>
              <a:t> </a:t>
            </a:r>
            <a:r>
              <a:rPr lang="en-US" dirty="0" smtClean="0"/>
              <a:t> are frequently more limited in rural areas.</a:t>
            </a:r>
            <a:endParaRPr lang="en-US" sz="2400" dirty="0"/>
          </a:p>
        </p:txBody>
      </p:sp>
    </p:spTree>
    <p:extLst>
      <p:ext uri="{BB962C8B-B14F-4D97-AF65-F5344CB8AC3E}">
        <p14:creationId xmlns:p14="http://schemas.microsoft.com/office/powerpoint/2010/main" val="32224674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Recommendations: </a:t>
            </a:r>
            <a:br>
              <a:rPr lang="en-US" dirty="0" smtClean="0"/>
            </a:br>
            <a:r>
              <a:rPr lang="en-US" dirty="0" smtClean="0"/>
              <a:t>Provider support and Training</a:t>
            </a:r>
          </a:p>
        </p:txBody>
      </p:sp>
      <p:sp>
        <p:nvSpPr>
          <p:cNvPr id="32771" name="Content Placeholder 2"/>
          <p:cNvSpPr>
            <a:spLocks noGrp="1"/>
          </p:cNvSpPr>
          <p:nvPr>
            <p:ph idx="1"/>
          </p:nvPr>
        </p:nvSpPr>
        <p:spPr>
          <a:xfrm>
            <a:off x="612775" y="1600200"/>
            <a:ext cx="8153400" cy="4953000"/>
          </a:xfrm>
        </p:spPr>
        <p:txBody>
          <a:bodyPr>
            <a:normAutofit/>
          </a:bodyPr>
          <a:lstStyle/>
          <a:p>
            <a:pPr eaLnBrk="1" hangingPunct="1"/>
            <a:r>
              <a:rPr lang="en-US" dirty="0" smtClean="0"/>
              <a:t>Utilize existing resources such as AIDS Education and Training Centers (AETCs), partnerships with referral centers, </a:t>
            </a:r>
            <a:r>
              <a:rPr lang="en-US" dirty="0" smtClean="0"/>
              <a:t>telemedicine, </a:t>
            </a:r>
            <a:r>
              <a:rPr lang="en-US" dirty="0" smtClean="0"/>
              <a:t>etc.</a:t>
            </a:r>
          </a:p>
          <a:p>
            <a:pPr eaLnBrk="1" hangingPunct="1"/>
            <a:r>
              <a:rPr lang="en-US" dirty="0" smtClean="0"/>
              <a:t>Ensure that:</a:t>
            </a:r>
          </a:p>
          <a:p>
            <a:pPr lvl="1"/>
            <a:r>
              <a:rPr lang="en-US" dirty="0" smtClean="0"/>
              <a:t>Providers </a:t>
            </a:r>
            <a:r>
              <a:rPr lang="en-US" dirty="0" smtClean="0"/>
              <a:t>have training opportunities and are encouraged to utilize them</a:t>
            </a:r>
            <a:endParaRPr lang="en-US" dirty="0"/>
          </a:p>
          <a:p>
            <a:pPr lvl="1"/>
            <a:r>
              <a:rPr lang="en-US" dirty="0" smtClean="0"/>
              <a:t>Training regarding HIV emphasizes privacy </a:t>
            </a:r>
            <a:r>
              <a:rPr lang="en-US" dirty="0" smtClean="0"/>
              <a:t>issues and patient rights</a:t>
            </a:r>
            <a:endParaRPr lang="en-US" dirty="0" smtClean="0"/>
          </a:p>
          <a:p>
            <a:pPr lvl="1"/>
            <a:r>
              <a:rPr lang="en-US" dirty="0" err="1" smtClean="0"/>
              <a:t>Adress</a:t>
            </a:r>
            <a:r>
              <a:rPr lang="en-US" dirty="0" smtClean="0"/>
              <a:t> ‘Dual </a:t>
            </a:r>
            <a:r>
              <a:rPr lang="en-US" dirty="0" smtClean="0"/>
              <a:t>role’ of physicians in rural settings </a:t>
            </a:r>
            <a:endParaRPr lang="en-US" dirty="0" smtClean="0"/>
          </a:p>
          <a:p>
            <a:pPr lvl="1"/>
            <a:r>
              <a:rPr lang="en-US" dirty="0" smtClean="0"/>
              <a:t>Example</a:t>
            </a:r>
            <a:r>
              <a:rPr lang="en-US" dirty="0" smtClean="0"/>
              <a:t>: PAETC’s Perinatal Summit 2011 in Fresno</a:t>
            </a:r>
          </a:p>
          <a:p>
            <a:pPr lvl="1"/>
            <a:r>
              <a:rPr lang="en-US" dirty="0" smtClean="0"/>
              <a:t>Example: NCCC National Perinatal HIV Hotline and </a:t>
            </a:r>
            <a:r>
              <a:rPr lang="en-US" dirty="0" smtClean="0"/>
              <a:t>HIV Clinical </a:t>
            </a:r>
            <a:r>
              <a:rPr lang="en-US" dirty="0" smtClean="0"/>
              <a:t>Consultation </a:t>
            </a:r>
            <a:r>
              <a:rPr lang="en-US" dirty="0" err="1"/>
              <a:t>W</a:t>
            </a:r>
            <a:r>
              <a:rPr lang="en-US" dirty="0" err="1" smtClean="0"/>
              <a:t>armline</a:t>
            </a:r>
            <a:endParaRPr lang="en-US" dirty="0" smtClean="0"/>
          </a:p>
        </p:txBody>
      </p:sp>
    </p:spTree>
    <p:extLst>
      <p:ext uri="{BB962C8B-B14F-4D97-AF65-F5344CB8AC3E}">
        <p14:creationId xmlns:p14="http://schemas.microsoft.com/office/powerpoint/2010/main" val="7123970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12775" y="228600"/>
            <a:ext cx="8153400" cy="990600"/>
          </a:xfrm>
        </p:spPr>
        <p:txBody>
          <a:bodyPr/>
          <a:lstStyle/>
          <a:p>
            <a:pPr eaLnBrk="1" hangingPunct="1"/>
            <a:r>
              <a:rPr lang="en-US" dirty="0" smtClean="0"/>
              <a:t>Recommendations: Patient support</a:t>
            </a:r>
          </a:p>
        </p:txBody>
      </p:sp>
      <p:sp>
        <p:nvSpPr>
          <p:cNvPr id="32771" name="Content Placeholder 2"/>
          <p:cNvSpPr>
            <a:spLocks noGrp="1"/>
          </p:cNvSpPr>
          <p:nvPr>
            <p:ph sz="quarter" idx="1"/>
          </p:nvPr>
        </p:nvSpPr>
        <p:spPr>
          <a:xfrm>
            <a:off x="612775" y="1600200"/>
            <a:ext cx="8153400" cy="4953000"/>
          </a:xfrm>
        </p:spPr>
        <p:txBody>
          <a:bodyPr>
            <a:normAutofit/>
          </a:bodyPr>
          <a:lstStyle/>
          <a:p>
            <a:pPr eaLnBrk="1" hangingPunct="1"/>
            <a:r>
              <a:rPr lang="en-US" dirty="0" smtClean="0"/>
              <a:t>Education </a:t>
            </a:r>
            <a:r>
              <a:rPr lang="en-US" dirty="0" smtClean="0"/>
              <a:t>on rights </a:t>
            </a:r>
            <a:r>
              <a:rPr lang="en-US" dirty="0" smtClean="0"/>
              <a:t>and </a:t>
            </a:r>
            <a:r>
              <a:rPr lang="en-US" dirty="0" smtClean="0"/>
              <a:t>responsibilities.</a:t>
            </a:r>
            <a:endParaRPr lang="en-US" dirty="0" smtClean="0"/>
          </a:p>
          <a:p>
            <a:pPr eaLnBrk="1" hangingPunct="1"/>
            <a:r>
              <a:rPr lang="en-US" dirty="0" smtClean="0"/>
              <a:t>Mobile </a:t>
            </a:r>
            <a:r>
              <a:rPr lang="en-US" dirty="0" smtClean="0"/>
              <a:t>clinics.</a:t>
            </a:r>
            <a:endParaRPr lang="en-US" dirty="0" smtClean="0"/>
          </a:p>
          <a:p>
            <a:pPr eaLnBrk="1" hangingPunct="1"/>
            <a:r>
              <a:rPr lang="en-US" dirty="0" smtClean="0"/>
              <a:t>Transportation provision and </a:t>
            </a:r>
            <a:r>
              <a:rPr lang="en-US" dirty="0" smtClean="0"/>
              <a:t>reimbursement.</a:t>
            </a:r>
            <a:endParaRPr lang="en-US" dirty="0" smtClean="0"/>
          </a:p>
          <a:p>
            <a:pPr eaLnBrk="1" hangingPunct="1"/>
            <a:r>
              <a:rPr lang="en-US" dirty="0" smtClean="0"/>
              <a:t>Electronic reminders: Text messaging, etc.</a:t>
            </a:r>
          </a:p>
          <a:p>
            <a:r>
              <a:rPr lang="en-US" dirty="0" smtClean="0"/>
              <a:t>Case managers providing more linkages to services.</a:t>
            </a:r>
          </a:p>
          <a:p>
            <a:pPr eaLnBrk="1" hangingPunct="1"/>
            <a:r>
              <a:rPr lang="en-US" dirty="0" smtClean="0"/>
              <a:t>Virtual support groups.</a:t>
            </a:r>
          </a:p>
          <a:p>
            <a:pPr eaLnBrk="1" hangingPunct="1"/>
            <a:r>
              <a:rPr lang="en-US" dirty="0" smtClean="0"/>
              <a:t>Assess clients on a regular basis</a:t>
            </a:r>
            <a:r>
              <a:rPr lang="en-US" dirty="0"/>
              <a:t> </a:t>
            </a:r>
            <a:r>
              <a:rPr lang="en-US" dirty="0" smtClean="0"/>
              <a:t>to understand needs and shortcomings. </a:t>
            </a:r>
          </a:p>
        </p:txBody>
      </p:sp>
    </p:spTree>
    <p:extLst>
      <p:ext uri="{BB962C8B-B14F-4D97-AF65-F5344CB8AC3E}">
        <p14:creationId xmlns:p14="http://schemas.microsoft.com/office/powerpoint/2010/main" val="29395621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612775" y="228600"/>
            <a:ext cx="8153400" cy="990600"/>
          </a:xfrm>
        </p:spPr>
        <p:txBody>
          <a:bodyPr/>
          <a:lstStyle/>
          <a:p>
            <a:pPr eaLnBrk="1" hangingPunct="1"/>
            <a:r>
              <a:rPr lang="en-US" smtClean="0"/>
              <a:t>Acknowledgements</a:t>
            </a:r>
          </a:p>
        </p:txBody>
      </p:sp>
      <p:sp>
        <p:nvSpPr>
          <p:cNvPr id="36867" name="Content Placeholder 2"/>
          <p:cNvSpPr>
            <a:spLocks noGrp="1"/>
          </p:cNvSpPr>
          <p:nvPr>
            <p:ph sz="quarter" idx="1"/>
          </p:nvPr>
        </p:nvSpPr>
        <p:spPr>
          <a:xfrm>
            <a:off x="612775" y="1600200"/>
            <a:ext cx="8153400" cy="5029200"/>
          </a:xfrm>
        </p:spPr>
        <p:txBody>
          <a:bodyPr>
            <a:normAutofit/>
          </a:bodyPr>
          <a:lstStyle/>
          <a:p>
            <a:pPr eaLnBrk="1" hangingPunct="1"/>
            <a:r>
              <a:rPr lang="en-US" dirty="0" smtClean="0"/>
              <a:t>Stanford University interview team:</a:t>
            </a:r>
          </a:p>
          <a:p>
            <a:pPr lvl="1"/>
            <a:r>
              <a:rPr lang="en-US" dirty="0" smtClean="0"/>
              <a:t>Helen Hwang, MPH, </a:t>
            </a:r>
            <a:r>
              <a:rPr lang="en-US" dirty="0" err="1" smtClean="0"/>
              <a:t>Ariadna</a:t>
            </a:r>
            <a:r>
              <a:rPr lang="en-US" dirty="0" smtClean="0"/>
              <a:t> Gomez, MBA, Alma Gonzalez, MPH, </a:t>
            </a:r>
            <a:r>
              <a:rPr lang="en-US" dirty="0" err="1" smtClean="0"/>
              <a:t>Salima</a:t>
            </a:r>
            <a:r>
              <a:rPr lang="en-US" dirty="0" smtClean="0"/>
              <a:t> </a:t>
            </a:r>
            <a:r>
              <a:rPr lang="en-US" dirty="0" err="1" smtClean="0"/>
              <a:t>Mutima</a:t>
            </a:r>
            <a:r>
              <a:rPr lang="en-US" dirty="0" smtClean="0"/>
              <a:t>, MD, MPH, and Neal Patel.</a:t>
            </a:r>
          </a:p>
          <a:p>
            <a:pPr eaLnBrk="1" hangingPunct="1"/>
            <a:r>
              <a:rPr lang="en-US" dirty="0" smtClean="0"/>
              <a:t>Survey assistance: </a:t>
            </a:r>
            <a:r>
              <a:rPr lang="en-US" dirty="0" err="1" smtClean="0"/>
              <a:t>Shayna</a:t>
            </a:r>
            <a:r>
              <a:rPr lang="en-US" dirty="0" smtClean="0"/>
              <a:t> Cunningham, PhD</a:t>
            </a:r>
          </a:p>
          <a:p>
            <a:pPr eaLnBrk="1" hangingPunct="1"/>
            <a:r>
              <a:rPr lang="en-US" dirty="0" smtClean="0"/>
              <a:t>Facilities &amp; subjects for their participation</a:t>
            </a:r>
          </a:p>
          <a:p>
            <a:r>
              <a:rPr lang="en-US" dirty="0" smtClean="0"/>
              <a:t>For further information, please contact:</a:t>
            </a:r>
          </a:p>
          <a:p>
            <a:pPr>
              <a:buNone/>
            </a:pPr>
            <a:r>
              <a:rPr lang="en-US" dirty="0" smtClean="0"/>
              <a:t>	</a:t>
            </a:r>
            <a:r>
              <a:rPr lang="en-US" dirty="0" err="1" smtClean="0"/>
              <a:t>Clea</a:t>
            </a:r>
            <a:r>
              <a:rPr lang="en-US" dirty="0" smtClean="0"/>
              <a:t> </a:t>
            </a:r>
            <a:r>
              <a:rPr lang="en-US" dirty="0" err="1" smtClean="0"/>
              <a:t>Sarnquist</a:t>
            </a:r>
            <a:r>
              <a:rPr lang="en-US" dirty="0" smtClean="0"/>
              <a:t>: </a:t>
            </a:r>
            <a:r>
              <a:rPr lang="en-US" dirty="0" smtClean="0">
                <a:hlinkClick r:id="rId3"/>
              </a:rPr>
              <a:t>cleas@stanford.edu</a:t>
            </a:r>
            <a:endParaRPr lang="en-US" dirty="0" smtClean="0"/>
          </a:p>
          <a:p>
            <a:pPr eaLnBrk="1" hangingPunct="1">
              <a:buNone/>
            </a:pPr>
            <a:endParaRPr lang="en-US" dirty="0" smtClean="0"/>
          </a:p>
          <a:p>
            <a:pPr eaLnBrk="1" hangingPunct="1"/>
            <a:endParaRPr lang="en-US" dirty="0" smtClean="0"/>
          </a:p>
        </p:txBody>
      </p:sp>
    </p:spTree>
    <p:extLst>
      <p:ext uri="{BB962C8B-B14F-4D97-AF65-F5344CB8AC3E}">
        <p14:creationId xmlns:p14="http://schemas.microsoft.com/office/powerpoint/2010/main" val="7478973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ustom 1">
      <a:dk1>
        <a:sysClr val="windowText" lastClr="000000"/>
      </a:dk1>
      <a:lt1>
        <a:sysClr val="window" lastClr="FFFFFF"/>
      </a:lt1>
      <a:dk2>
        <a:srgbClr val="000000"/>
      </a:dk2>
      <a:lt2>
        <a:srgbClr val="F8F8F8"/>
      </a:lt2>
      <a:accent1>
        <a:srgbClr val="B2B2B2"/>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5820</TotalTime>
  <Words>2422</Words>
  <Application>Microsoft Office PowerPoint</Application>
  <PresentationFormat>On-screen Show (4:3)</PresentationFormat>
  <Paragraphs>315</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Oriel</vt:lpstr>
      <vt:lpstr>Satisfaction with medical care among HIV-infected women in rural California </vt:lpstr>
      <vt:lpstr>Presenter Disclosures: Clea Sarnquist</vt:lpstr>
      <vt:lpstr>Introduction</vt:lpstr>
      <vt:lpstr>Objectives</vt:lpstr>
      <vt:lpstr>Methods</vt:lpstr>
      <vt:lpstr>Results: Race/Ethnicity</vt:lpstr>
      <vt:lpstr>Results: Socio-economic Status</vt:lpstr>
      <vt:lpstr>Results: Route of Infection</vt:lpstr>
      <vt:lpstr>Results: Co-morbidities</vt:lpstr>
      <vt:lpstr>Results: Satisfaction with Care</vt:lpstr>
      <vt:lpstr>Results: Satisfaction with Care</vt:lpstr>
      <vt:lpstr>Results: Quality of Life</vt:lpstr>
      <vt:lpstr>Quality of care and Life: A guidelines-based perspective</vt:lpstr>
      <vt:lpstr>Quality of Care: Antiretroviral (ARV) Use</vt:lpstr>
      <vt:lpstr>Quality of care:  CD4 Counts &amp; Viral Load Testing </vt:lpstr>
      <vt:lpstr>Quality of Care:  Screening and Immunizations</vt:lpstr>
      <vt:lpstr>Quality of Life: Adherence</vt:lpstr>
      <vt:lpstr>Barriers to Care/Unmet needs</vt:lpstr>
      <vt:lpstr>Results: Barriers to Care</vt:lpstr>
      <vt:lpstr>Results: Unmet service needs</vt:lpstr>
      <vt:lpstr>Limitations</vt:lpstr>
      <vt:lpstr>Discussion: Satisfaction with care</vt:lpstr>
      <vt:lpstr>Discussion:  Factors related to satisfaction</vt:lpstr>
      <vt:lpstr>Discussion: Patient Rights</vt:lpstr>
      <vt:lpstr>Discussion: Dual Relationships</vt:lpstr>
      <vt:lpstr>Discussion:  Provider Knowledge, Training, Resources</vt:lpstr>
      <vt:lpstr>Recommendations:  Provider support and Training</vt:lpstr>
      <vt:lpstr>Recommendations: Patient support</vt:lpstr>
      <vt:lpstr>Acknowledgements</vt:lpstr>
    </vt:vector>
  </TitlesOfParts>
  <Company>Stanford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Clea Sarnquist</dc:creator>
  <cp:lastModifiedBy>Clea Sarnquist</cp:lastModifiedBy>
  <cp:revision>108</cp:revision>
  <dcterms:created xsi:type="dcterms:W3CDTF">2011-10-10T23:05:05Z</dcterms:created>
  <dcterms:modified xsi:type="dcterms:W3CDTF">2011-10-28T19:21:56Z</dcterms:modified>
</cp:coreProperties>
</file>