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48"/>
  </p:notesMasterIdLst>
  <p:sldIdLst>
    <p:sldId id="256" r:id="rId2"/>
    <p:sldId id="260" r:id="rId3"/>
    <p:sldId id="323" r:id="rId4"/>
    <p:sldId id="262" r:id="rId5"/>
    <p:sldId id="321" r:id="rId6"/>
    <p:sldId id="319" r:id="rId7"/>
    <p:sldId id="268" r:id="rId8"/>
    <p:sldId id="269" r:id="rId9"/>
    <p:sldId id="270" r:id="rId10"/>
    <p:sldId id="271" r:id="rId11"/>
    <p:sldId id="272" r:id="rId12"/>
    <p:sldId id="274" r:id="rId13"/>
    <p:sldId id="275" r:id="rId14"/>
    <p:sldId id="276" r:id="rId15"/>
    <p:sldId id="324" r:id="rId16"/>
    <p:sldId id="279" r:id="rId17"/>
    <p:sldId id="280" r:id="rId18"/>
    <p:sldId id="281" r:id="rId19"/>
    <p:sldId id="282" r:id="rId20"/>
    <p:sldId id="325" r:id="rId21"/>
    <p:sldId id="322" r:id="rId22"/>
    <p:sldId id="285" r:id="rId23"/>
    <p:sldId id="286" r:id="rId24"/>
    <p:sldId id="287" r:id="rId25"/>
    <p:sldId id="288" r:id="rId26"/>
    <p:sldId id="289" r:id="rId27"/>
    <p:sldId id="290" r:id="rId28"/>
    <p:sldId id="291" r:id="rId29"/>
    <p:sldId id="292" r:id="rId30"/>
    <p:sldId id="293" r:id="rId31"/>
    <p:sldId id="296" r:id="rId32"/>
    <p:sldId id="297" r:id="rId33"/>
    <p:sldId id="298" r:id="rId34"/>
    <p:sldId id="299" r:id="rId35"/>
    <p:sldId id="302" r:id="rId36"/>
    <p:sldId id="303" r:id="rId37"/>
    <p:sldId id="304" r:id="rId38"/>
    <p:sldId id="305" r:id="rId39"/>
    <p:sldId id="306" r:id="rId40"/>
    <p:sldId id="307" r:id="rId41"/>
    <p:sldId id="308" r:id="rId42"/>
    <p:sldId id="314" r:id="rId43"/>
    <p:sldId id="315" r:id="rId44"/>
    <p:sldId id="316" r:id="rId45"/>
    <p:sldId id="317" r:id="rId46"/>
    <p:sldId id="318"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57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24EC7A-1057-432F-B6FC-F3C011D5722D}" type="datetimeFigureOut">
              <a:rPr lang="en-US" smtClean="0"/>
              <a:t>10/30/2011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EE9491-1ED4-4CAD-8DCD-7467BF45173B}"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EE9491-1ED4-4CAD-8DCD-7467BF45173B}"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pPr eaLnBrk="1" hangingPunct="1"/>
            <a:endParaRPr lang="en-US" smtClean="0">
              <a:latin typeface="Arial" pitchFamily="34" charset="0"/>
            </a:endParaRPr>
          </a:p>
        </p:txBody>
      </p:sp>
      <p:sp>
        <p:nvSpPr>
          <p:cNvPr id="72708" name="Slide Number Placeholder 3"/>
          <p:cNvSpPr>
            <a:spLocks noGrp="1"/>
          </p:cNvSpPr>
          <p:nvPr>
            <p:ph type="sldNum" sz="quarter" idx="5"/>
          </p:nvPr>
        </p:nvSpPr>
        <p:spPr>
          <a:noFill/>
        </p:spPr>
        <p:txBody>
          <a:bodyPr/>
          <a:lstStyle/>
          <a:p>
            <a:pPr defTabSz="914437"/>
            <a:fld id="{7662563C-96D7-4114-9033-5AE4DCB376FD}" type="slidenum">
              <a:rPr lang="en-US" smtClean="0">
                <a:latin typeface="Arial" pitchFamily="34" charset="0"/>
              </a:rPr>
              <a:pPr defTabSz="914437"/>
              <a:t>2</a:t>
            </a:fld>
            <a:endParaRPr lang="en-US" dirty="0"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endParaRPr lang="en-US" smtClean="0">
              <a:latin typeface="Arial" pitchFamily="34" charset="0"/>
            </a:endParaRPr>
          </a:p>
        </p:txBody>
      </p:sp>
      <p:sp>
        <p:nvSpPr>
          <p:cNvPr id="79876" name="Slide Number Placeholder 3"/>
          <p:cNvSpPr>
            <a:spLocks noGrp="1"/>
          </p:cNvSpPr>
          <p:nvPr>
            <p:ph type="sldNum" sz="quarter" idx="5"/>
          </p:nvPr>
        </p:nvSpPr>
        <p:spPr>
          <a:noFill/>
        </p:spPr>
        <p:txBody>
          <a:bodyPr/>
          <a:lstStyle/>
          <a:p>
            <a:pPr defTabSz="914437"/>
            <a:fld id="{75E3F5BD-4EFA-45BE-9615-18D32AC89BF7}" type="slidenum">
              <a:rPr lang="en-US" smtClean="0">
                <a:latin typeface="Arial" pitchFamily="34" charset="0"/>
              </a:rPr>
              <a:pPr defTabSz="914437"/>
              <a:t>3</a:t>
            </a:fld>
            <a:endParaRPr lang="en-US" dirty="0"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pPr defTabSz="914437"/>
            <a:fld id="{068DF924-2693-48DF-832C-C08F1C3AD639}" type="slidenum">
              <a:rPr lang="en-US" smtClean="0">
                <a:latin typeface="Arial" pitchFamily="34" charset="0"/>
              </a:rPr>
              <a:pPr defTabSz="914437"/>
              <a:t>4</a:t>
            </a:fld>
            <a:endParaRPr lang="en-US" dirty="0" smtClean="0">
              <a:latin typeface="Arial" pitchFamily="34" charset="0"/>
            </a:endParaRPr>
          </a:p>
        </p:txBody>
      </p:sp>
      <p:sp>
        <p:nvSpPr>
          <p:cNvPr id="74755" name="Rectangle 2"/>
          <p:cNvSpPr>
            <a:spLocks noRo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pPr defTabSz="914437"/>
            <a:fld id="{5FF29777-B17C-40F7-8C2C-96B4FE687587}" type="slidenum">
              <a:rPr lang="en-US" smtClean="0">
                <a:latin typeface="Arial" pitchFamily="34" charset="0"/>
              </a:rPr>
              <a:pPr defTabSz="914437"/>
              <a:t>5</a:t>
            </a:fld>
            <a:endParaRPr lang="en-US" dirty="0" smtClean="0">
              <a:latin typeface="Arial" pitchFamily="34" charset="0"/>
            </a:endParaRPr>
          </a:p>
        </p:txBody>
      </p:sp>
      <p:sp>
        <p:nvSpPr>
          <p:cNvPr id="75779" name="Rectangle 2"/>
          <p:cNvSpPr>
            <a:spLocks noRo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pPr eaLnBrk="1" hangingPunct="1">
              <a:spcBef>
                <a:spcPct val="0"/>
              </a:spcBef>
            </a:pPr>
            <a:endParaRPr lang="en-US" smtClean="0">
              <a:latin typeface="Arial" pitchFamily="34" charset="0"/>
            </a:endParaRPr>
          </a:p>
        </p:txBody>
      </p:sp>
      <p:sp>
        <p:nvSpPr>
          <p:cNvPr id="76804" name="Slide Number Placeholder 3"/>
          <p:cNvSpPr txBox="1">
            <a:spLocks noGrp="1"/>
          </p:cNvSpPr>
          <p:nvPr/>
        </p:nvSpPr>
        <p:spPr bwMode="auto">
          <a:xfrm>
            <a:off x="3884027" y="8684926"/>
            <a:ext cx="2972421" cy="457513"/>
          </a:xfrm>
          <a:prstGeom prst="rect">
            <a:avLst/>
          </a:prstGeom>
          <a:noFill/>
          <a:ln w="9525">
            <a:noFill/>
            <a:miter lim="800000"/>
            <a:headEnd/>
            <a:tailEnd/>
          </a:ln>
        </p:spPr>
        <p:txBody>
          <a:bodyPr lIns="91435" tIns="45718" rIns="91435" bIns="45718" anchor="b"/>
          <a:lstStyle/>
          <a:p>
            <a:pPr algn="r"/>
            <a:fld id="{A4D4EA56-2FA3-4E57-B32C-F4CA8F587F5B}" type="slidenum">
              <a:rPr lang="en-US" sz="1200">
                <a:latin typeface="20th Century Font"/>
              </a:rPr>
              <a:pPr algn="r"/>
              <a:t>6</a:t>
            </a:fld>
            <a:endParaRPr lang="en-US" sz="1200" dirty="0">
              <a:latin typeface="20th Century Font"/>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pPr defTabSz="914437"/>
            <a:fld id="{A8169938-D4F3-41AC-A5CD-B10D9D69C9F9}" type="slidenum">
              <a:rPr lang="en-US" smtClean="0">
                <a:latin typeface="Arial" pitchFamily="34" charset="0"/>
              </a:rPr>
              <a:pPr defTabSz="914437"/>
              <a:t>7</a:t>
            </a:fld>
            <a:endParaRPr lang="en-US" dirty="0" smtClean="0">
              <a:latin typeface="Arial" pitchFamily="34" charset="0"/>
            </a:endParaRPr>
          </a:p>
        </p:txBody>
      </p:sp>
      <p:sp>
        <p:nvSpPr>
          <p:cNvPr id="80899" name="Rectangle 2"/>
          <p:cNvSpPr>
            <a:spLocks noRo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pPr eaLnBrk="1" hangingPunct="1">
              <a:spcBef>
                <a:spcPct val="0"/>
              </a:spcBef>
            </a:pPr>
            <a:endParaRPr lang="en-US" smtClean="0">
              <a:latin typeface="Arial" pitchFamily="34" charset="0"/>
            </a:endParaRPr>
          </a:p>
        </p:txBody>
      </p:sp>
      <p:sp>
        <p:nvSpPr>
          <p:cNvPr id="81924" name="Slide Number Placeholder 3"/>
          <p:cNvSpPr txBox="1">
            <a:spLocks noGrp="1"/>
          </p:cNvSpPr>
          <p:nvPr/>
        </p:nvSpPr>
        <p:spPr bwMode="auto">
          <a:xfrm>
            <a:off x="3884027" y="8684926"/>
            <a:ext cx="2972421" cy="457513"/>
          </a:xfrm>
          <a:prstGeom prst="rect">
            <a:avLst/>
          </a:prstGeom>
          <a:noFill/>
          <a:ln w="9525">
            <a:noFill/>
            <a:miter lim="800000"/>
            <a:headEnd/>
            <a:tailEnd/>
          </a:ln>
        </p:spPr>
        <p:txBody>
          <a:bodyPr lIns="91435" tIns="45718" rIns="91435" bIns="45718" anchor="b"/>
          <a:lstStyle/>
          <a:p>
            <a:pPr algn="r"/>
            <a:fld id="{D0E201BA-FD9B-4449-9139-63707EDC42E1}" type="slidenum">
              <a:rPr lang="en-US" sz="1200">
                <a:latin typeface="20th Century Font"/>
              </a:rPr>
              <a:pPr algn="r"/>
              <a:t>8</a:t>
            </a:fld>
            <a:endParaRPr lang="en-US" sz="1200" dirty="0">
              <a:latin typeface="20th Century Font"/>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endParaRPr lang="en-US" smtClean="0">
              <a:latin typeface="Arial" pitchFamily="34" charset="0"/>
            </a:endParaRPr>
          </a:p>
        </p:txBody>
      </p:sp>
      <p:sp>
        <p:nvSpPr>
          <p:cNvPr id="82948" name="Slide Number Placeholder 3"/>
          <p:cNvSpPr>
            <a:spLocks noGrp="1"/>
          </p:cNvSpPr>
          <p:nvPr>
            <p:ph type="sldNum" sz="quarter" idx="5"/>
          </p:nvPr>
        </p:nvSpPr>
        <p:spPr>
          <a:noFill/>
        </p:spPr>
        <p:txBody>
          <a:bodyPr/>
          <a:lstStyle/>
          <a:p>
            <a:pPr defTabSz="914437"/>
            <a:fld id="{A06381C3-DF49-4E24-B566-98F4690C5855}" type="slidenum">
              <a:rPr lang="en-US" smtClean="0">
                <a:latin typeface="Arial" pitchFamily="34" charset="0"/>
              </a:rPr>
              <a:pPr defTabSz="914437"/>
              <a:t>9</a:t>
            </a:fld>
            <a:endParaRPr lang="en-US" dirty="0"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endParaRPr lang="en-US" smtClean="0">
              <a:latin typeface="Arial" pitchFamily="34" charset="0"/>
            </a:endParaRPr>
          </a:p>
        </p:txBody>
      </p:sp>
      <p:sp>
        <p:nvSpPr>
          <p:cNvPr id="83972" name="Slide Number Placeholder 3"/>
          <p:cNvSpPr>
            <a:spLocks noGrp="1"/>
          </p:cNvSpPr>
          <p:nvPr>
            <p:ph type="sldNum" sz="quarter" idx="5"/>
          </p:nvPr>
        </p:nvSpPr>
        <p:spPr>
          <a:noFill/>
        </p:spPr>
        <p:txBody>
          <a:bodyPr/>
          <a:lstStyle/>
          <a:p>
            <a:pPr defTabSz="914437"/>
            <a:fld id="{8C622512-2C0C-4E87-A9A7-F7239CC336CD}" type="slidenum">
              <a:rPr lang="en-US" smtClean="0">
                <a:latin typeface="Arial" pitchFamily="34" charset="0"/>
              </a:rPr>
              <a:pPr defTabSz="914437"/>
              <a:t>10</a:t>
            </a:fld>
            <a:endParaRPr lang="en-US" dirty="0"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endParaRPr lang="en-US" smtClean="0">
              <a:latin typeface="Arial" pitchFamily="34" charset="0"/>
            </a:endParaRPr>
          </a:p>
        </p:txBody>
      </p:sp>
      <p:sp>
        <p:nvSpPr>
          <p:cNvPr id="84996" name="Slide Number Placeholder 3"/>
          <p:cNvSpPr>
            <a:spLocks noGrp="1"/>
          </p:cNvSpPr>
          <p:nvPr>
            <p:ph type="sldNum" sz="quarter" idx="5"/>
          </p:nvPr>
        </p:nvSpPr>
        <p:spPr>
          <a:noFill/>
        </p:spPr>
        <p:txBody>
          <a:bodyPr/>
          <a:lstStyle/>
          <a:p>
            <a:pPr defTabSz="914437"/>
            <a:fld id="{6E8A1076-344A-44EC-9CF2-03C86E1535D9}" type="slidenum">
              <a:rPr lang="en-US" smtClean="0">
                <a:latin typeface="Arial" pitchFamily="34" charset="0"/>
              </a:rPr>
              <a:pPr defTabSz="914437"/>
              <a:t>11</a:t>
            </a:fld>
            <a:endParaRPr lang="en-US" dirty="0"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p:spPr>
        <p:txBody>
          <a:bodyPr/>
          <a:lstStyle/>
          <a:p>
            <a:endParaRPr lang="en-US" smtClean="0">
              <a:latin typeface="Arial" pitchFamily="34" charset="0"/>
            </a:endParaRPr>
          </a:p>
        </p:txBody>
      </p:sp>
      <p:sp>
        <p:nvSpPr>
          <p:cNvPr id="87044" name="Slide Number Placeholder 3"/>
          <p:cNvSpPr>
            <a:spLocks noGrp="1"/>
          </p:cNvSpPr>
          <p:nvPr>
            <p:ph type="sldNum" sz="quarter" idx="5"/>
          </p:nvPr>
        </p:nvSpPr>
        <p:spPr>
          <a:noFill/>
        </p:spPr>
        <p:txBody>
          <a:bodyPr/>
          <a:lstStyle/>
          <a:p>
            <a:pPr defTabSz="914437"/>
            <a:fld id="{C781E94B-97A1-4A43-BF9C-DF759FFE1403}" type="slidenum">
              <a:rPr lang="en-US" smtClean="0">
                <a:latin typeface="Arial" pitchFamily="34" charset="0"/>
              </a:rPr>
              <a:pPr defTabSz="914437"/>
              <a:t>12</a:t>
            </a:fld>
            <a:endParaRPr lang="en-US" dirty="0" smtClean="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endParaRPr lang="en-US" smtClean="0">
              <a:latin typeface="Arial" pitchFamily="34" charset="0"/>
            </a:endParaRPr>
          </a:p>
        </p:txBody>
      </p:sp>
      <p:sp>
        <p:nvSpPr>
          <p:cNvPr id="88068" name="Slide Number Placeholder 3"/>
          <p:cNvSpPr>
            <a:spLocks noGrp="1"/>
          </p:cNvSpPr>
          <p:nvPr>
            <p:ph type="sldNum" sz="quarter" idx="5"/>
          </p:nvPr>
        </p:nvSpPr>
        <p:spPr>
          <a:noFill/>
        </p:spPr>
        <p:txBody>
          <a:bodyPr/>
          <a:lstStyle/>
          <a:p>
            <a:pPr defTabSz="914437"/>
            <a:fld id="{B2101FDE-74F1-47C2-998F-2E50DA4D8893}" type="slidenum">
              <a:rPr lang="en-US" smtClean="0">
                <a:latin typeface="Arial" pitchFamily="34" charset="0"/>
              </a:rPr>
              <a:pPr defTabSz="914437"/>
              <a:t>13</a:t>
            </a:fld>
            <a:endParaRPr lang="en-US" dirty="0"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p:spPr>
        <p:txBody>
          <a:bodyPr/>
          <a:lstStyle/>
          <a:p>
            <a:endParaRPr lang="en-US" smtClean="0">
              <a:latin typeface="Arial" pitchFamily="34" charset="0"/>
            </a:endParaRPr>
          </a:p>
        </p:txBody>
      </p:sp>
      <p:sp>
        <p:nvSpPr>
          <p:cNvPr id="89092" name="Slide Number Placeholder 3"/>
          <p:cNvSpPr>
            <a:spLocks noGrp="1"/>
          </p:cNvSpPr>
          <p:nvPr>
            <p:ph type="sldNum" sz="quarter" idx="5"/>
          </p:nvPr>
        </p:nvSpPr>
        <p:spPr>
          <a:noFill/>
        </p:spPr>
        <p:txBody>
          <a:bodyPr/>
          <a:lstStyle/>
          <a:p>
            <a:pPr defTabSz="914437"/>
            <a:fld id="{BF67AA91-155F-4BF9-8D8D-5E42F79FAE17}" type="slidenum">
              <a:rPr lang="en-US" smtClean="0">
                <a:latin typeface="Arial" pitchFamily="34" charset="0"/>
              </a:rPr>
              <a:pPr defTabSz="914437"/>
              <a:t>14</a:t>
            </a:fld>
            <a:endParaRPr lang="en-US" dirty="0"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endParaRPr lang="en-US" smtClean="0">
              <a:latin typeface="Arial" pitchFamily="34" charset="0"/>
            </a:endParaRPr>
          </a:p>
        </p:txBody>
      </p:sp>
      <p:sp>
        <p:nvSpPr>
          <p:cNvPr id="90116" name="Slide Number Placeholder 3"/>
          <p:cNvSpPr>
            <a:spLocks noGrp="1"/>
          </p:cNvSpPr>
          <p:nvPr>
            <p:ph type="sldNum" sz="quarter" idx="5"/>
          </p:nvPr>
        </p:nvSpPr>
        <p:spPr>
          <a:noFill/>
        </p:spPr>
        <p:txBody>
          <a:bodyPr/>
          <a:lstStyle/>
          <a:p>
            <a:pPr defTabSz="914437"/>
            <a:fld id="{4EB530D9-1D4E-4FAE-8627-09EEDBE8E5D5}" type="slidenum">
              <a:rPr lang="en-US" smtClean="0">
                <a:latin typeface="Arial" pitchFamily="34" charset="0"/>
              </a:rPr>
              <a:pPr defTabSz="914437"/>
              <a:t>15</a:t>
            </a:fld>
            <a:endParaRPr lang="en-US" dirty="0"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p:spPr>
        <p:txBody>
          <a:bodyPr/>
          <a:lstStyle/>
          <a:p>
            <a:endParaRPr lang="en-US" smtClean="0">
              <a:latin typeface="Arial" pitchFamily="34" charset="0"/>
            </a:endParaRPr>
          </a:p>
        </p:txBody>
      </p:sp>
      <p:sp>
        <p:nvSpPr>
          <p:cNvPr id="92164" name="Slide Number Placeholder 3"/>
          <p:cNvSpPr>
            <a:spLocks noGrp="1"/>
          </p:cNvSpPr>
          <p:nvPr>
            <p:ph type="sldNum" sz="quarter" idx="5"/>
          </p:nvPr>
        </p:nvSpPr>
        <p:spPr>
          <a:noFill/>
        </p:spPr>
        <p:txBody>
          <a:bodyPr/>
          <a:lstStyle/>
          <a:p>
            <a:pPr defTabSz="914437"/>
            <a:fld id="{F33DB78F-2D17-4A8D-852E-0F892449A95F}" type="slidenum">
              <a:rPr lang="en-US" smtClean="0">
                <a:latin typeface="Arial" pitchFamily="34" charset="0"/>
              </a:rPr>
              <a:pPr defTabSz="914437"/>
              <a:t>16</a:t>
            </a:fld>
            <a:endParaRPr lang="en-US" dirty="0"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p:spPr>
        <p:txBody>
          <a:bodyPr/>
          <a:lstStyle/>
          <a:p>
            <a:endParaRPr lang="en-US" smtClean="0">
              <a:latin typeface="Arial" pitchFamily="34" charset="0"/>
            </a:endParaRPr>
          </a:p>
        </p:txBody>
      </p:sp>
      <p:sp>
        <p:nvSpPr>
          <p:cNvPr id="93188" name="Slide Number Placeholder 3"/>
          <p:cNvSpPr>
            <a:spLocks noGrp="1"/>
          </p:cNvSpPr>
          <p:nvPr>
            <p:ph type="sldNum" sz="quarter" idx="5"/>
          </p:nvPr>
        </p:nvSpPr>
        <p:spPr>
          <a:noFill/>
        </p:spPr>
        <p:txBody>
          <a:bodyPr/>
          <a:lstStyle/>
          <a:p>
            <a:pPr defTabSz="914437"/>
            <a:fld id="{679A7D8F-E3BC-41C2-A449-46D059D8AB7F}" type="slidenum">
              <a:rPr lang="en-US" smtClean="0">
                <a:latin typeface="Arial" pitchFamily="34" charset="0"/>
              </a:rPr>
              <a:pPr defTabSz="914437"/>
              <a:t>17</a:t>
            </a:fld>
            <a:endParaRPr lang="en-US" dirty="0" smtClean="0">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p:spPr>
        <p:txBody>
          <a:bodyPr/>
          <a:lstStyle/>
          <a:p>
            <a:endParaRPr lang="en-US" smtClean="0">
              <a:latin typeface="Arial" pitchFamily="34" charset="0"/>
            </a:endParaRPr>
          </a:p>
        </p:txBody>
      </p:sp>
      <p:sp>
        <p:nvSpPr>
          <p:cNvPr id="94212" name="Slide Number Placeholder 3"/>
          <p:cNvSpPr>
            <a:spLocks noGrp="1"/>
          </p:cNvSpPr>
          <p:nvPr>
            <p:ph type="sldNum" sz="quarter" idx="5"/>
          </p:nvPr>
        </p:nvSpPr>
        <p:spPr>
          <a:noFill/>
        </p:spPr>
        <p:txBody>
          <a:bodyPr/>
          <a:lstStyle/>
          <a:p>
            <a:pPr defTabSz="914437"/>
            <a:fld id="{69573207-B346-4A8F-8119-A6D4BFEEEAF8}" type="slidenum">
              <a:rPr lang="en-US" smtClean="0">
                <a:latin typeface="Arial" pitchFamily="34" charset="0"/>
              </a:rPr>
              <a:pPr defTabSz="914437"/>
              <a:t>18</a:t>
            </a:fld>
            <a:endParaRPr lang="en-US" dirty="0" smtClean="0">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endParaRPr lang="en-US" smtClean="0">
              <a:latin typeface="Arial" pitchFamily="34" charset="0"/>
            </a:endParaRPr>
          </a:p>
        </p:txBody>
      </p:sp>
      <p:sp>
        <p:nvSpPr>
          <p:cNvPr id="95236" name="Slide Number Placeholder 3"/>
          <p:cNvSpPr>
            <a:spLocks noGrp="1"/>
          </p:cNvSpPr>
          <p:nvPr>
            <p:ph type="sldNum" sz="quarter" idx="5"/>
          </p:nvPr>
        </p:nvSpPr>
        <p:spPr>
          <a:noFill/>
        </p:spPr>
        <p:txBody>
          <a:bodyPr/>
          <a:lstStyle/>
          <a:p>
            <a:pPr defTabSz="914437"/>
            <a:fld id="{98589EF4-F58E-4A87-B80E-5E7D30138B20}" type="slidenum">
              <a:rPr lang="en-US" smtClean="0">
                <a:latin typeface="Arial" pitchFamily="34" charset="0"/>
              </a:rPr>
              <a:pPr defTabSz="914437"/>
              <a:t>19</a:t>
            </a:fld>
            <a:endParaRPr lang="en-US" dirty="0" smtClean="0">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p:spPr>
        <p:txBody>
          <a:bodyPr/>
          <a:lstStyle/>
          <a:p>
            <a:endParaRPr lang="en-US" smtClean="0">
              <a:latin typeface="Arial" pitchFamily="34" charset="0"/>
            </a:endParaRPr>
          </a:p>
        </p:txBody>
      </p:sp>
      <p:sp>
        <p:nvSpPr>
          <p:cNvPr id="107524" name="Slide Number Placeholder 3"/>
          <p:cNvSpPr>
            <a:spLocks noGrp="1"/>
          </p:cNvSpPr>
          <p:nvPr>
            <p:ph type="sldNum" sz="quarter" idx="5"/>
          </p:nvPr>
        </p:nvSpPr>
        <p:spPr>
          <a:noFill/>
        </p:spPr>
        <p:txBody>
          <a:bodyPr/>
          <a:lstStyle/>
          <a:p>
            <a:pPr defTabSz="914437"/>
            <a:fld id="{F7121CCC-FCE5-4238-B0FA-9227F64DEDE3}" type="slidenum">
              <a:rPr lang="en-US" smtClean="0">
                <a:latin typeface="Arial" pitchFamily="34" charset="0"/>
              </a:rPr>
              <a:pPr defTabSz="914437"/>
              <a:t>20</a:t>
            </a:fld>
            <a:endParaRPr lang="en-US" dirty="0" smtClean="0">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Rot="1" noChangeArrowheads="1" noTextEdit="1"/>
          </p:cNvSpPr>
          <p:nvPr>
            <p:ph type="sldImg"/>
          </p:nvPr>
        </p:nvSpPr>
        <p:spPr>
          <a:ln/>
        </p:spPr>
      </p:sp>
      <p:sp>
        <p:nvSpPr>
          <p:cNvPr id="96259" name="Rectangle 3"/>
          <p:cNvSpPr>
            <a:spLocks noGrp="1" noChangeArrowheads="1"/>
          </p:cNvSpPr>
          <p:nvPr>
            <p:ph type="body" idx="1"/>
          </p:nvPr>
        </p:nvSpPr>
        <p:spPr>
          <a:noFill/>
          <a:ln/>
        </p:spPr>
        <p:txBody>
          <a:bodyPr/>
          <a:lstStyle/>
          <a:p>
            <a:endParaRPr lang="en-US" smtClean="0">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Rot="1" noChangeArrowheads="1" noTextEdit="1"/>
          </p:cNvSpPr>
          <p:nvPr>
            <p:ph type="sldImg"/>
          </p:nvPr>
        </p:nvSpPr>
        <p:spPr>
          <a:ln/>
        </p:spPr>
      </p:sp>
      <p:sp>
        <p:nvSpPr>
          <p:cNvPr id="98307" name="Rectangle 3"/>
          <p:cNvSpPr>
            <a:spLocks noGrp="1" noChangeArrowheads="1"/>
          </p:cNvSpPr>
          <p:nvPr>
            <p:ph type="body" idx="1"/>
          </p:nvPr>
        </p:nvSpPr>
        <p:spPr>
          <a:noFill/>
          <a:ln/>
        </p:spPr>
        <p:txBody>
          <a:bodyPr/>
          <a:lstStyle/>
          <a:p>
            <a:endParaRPr lang="en-US" smtClean="0">
              <a:latin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p:spPr>
        <p:txBody>
          <a:bodyPr/>
          <a:lstStyle/>
          <a:p>
            <a:endParaRPr lang="en-US" smtClean="0">
              <a:latin typeface="Arial" pitchFamily="34" charset="0"/>
            </a:endParaRPr>
          </a:p>
        </p:txBody>
      </p:sp>
      <p:sp>
        <p:nvSpPr>
          <p:cNvPr id="99332" name="Slide Number Placeholder 3"/>
          <p:cNvSpPr>
            <a:spLocks noGrp="1"/>
          </p:cNvSpPr>
          <p:nvPr>
            <p:ph type="sldNum" sz="quarter" idx="5"/>
          </p:nvPr>
        </p:nvSpPr>
        <p:spPr>
          <a:noFill/>
        </p:spPr>
        <p:txBody>
          <a:bodyPr/>
          <a:lstStyle/>
          <a:p>
            <a:pPr defTabSz="914437"/>
            <a:fld id="{DFC443C2-0717-4BC3-B037-1E1BF7A5BBB4}" type="slidenum">
              <a:rPr lang="en-US" smtClean="0">
                <a:latin typeface="Arial" pitchFamily="34" charset="0"/>
              </a:rPr>
              <a:pPr defTabSz="914437"/>
              <a:t>23</a:t>
            </a:fld>
            <a:endParaRPr lang="en-US" dirty="0" smtClean="0">
              <a:latin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p:spPr>
        <p:txBody>
          <a:bodyPr/>
          <a:lstStyle/>
          <a:p>
            <a:endParaRPr lang="en-US" smtClean="0">
              <a:latin typeface="Arial" pitchFamily="34" charset="0"/>
            </a:endParaRPr>
          </a:p>
        </p:txBody>
      </p:sp>
      <p:sp>
        <p:nvSpPr>
          <p:cNvPr id="100356" name="Slide Number Placeholder 3"/>
          <p:cNvSpPr>
            <a:spLocks noGrp="1"/>
          </p:cNvSpPr>
          <p:nvPr>
            <p:ph type="sldNum" sz="quarter" idx="5"/>
          </p:nvPr>
        </p:nvSpPr>
        <p:spPr>
          <a:noFill/>
        </p:spPr>
        <p:txBody>
          <a:bodyPr/>
          <a:lstStyle/>
          <a:p>
            <a:pPr defTabSz="914437"/>
            <a:fld id="{A984A703-6718-4D56-95A4-D8D045F399B0}" type="slidenum">
              <a:rPr lang="en-US" smtClean="0">
                <a:latin typeface="Arial" pitchFamily="34" charset="0"/>
              </a:rPr>
              <a:pPr defTabSz="914437"/>
              <a:t>24</a:t>
            </a:fld>
            <a:endParaRPr lang="en-US" dirty="0" smtClean="0">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p:spPr>
        <p:txBody>
          <a:bodyPr/>
          <a:lstStyle/>
          <a:p>
            <a:endParaRPr lang="en-US" smtClean="0">
              <a:latin typeface="Arial" pitchFamily="34" charset="0"/>
            </a:endParaRPr>
          </a:p>
        </p:txBody>
      </p:sp>
      <p:sp>
        <p:nvSpPr>
          <p:cNvPr id="101380" name="Slide Number Placeholder 3"/>
          <p:cNvSpPr>
            <a:spLocks noGrp="1"/>
          </p:cNvSpPr>
          <p:nvPr>
            <p:ph type="sldNum" sz="quarter" idx="5"/>
          </p:nvPr>
        </p:nvSpPr>
        <p:spPr>
          <a:noFill/>
        </p:spPr>
        <p:txBody>
          <a:bodyPr/>
          <a:lstStyle/>
          <a:p>
            <a:pPr defTabSz="914437"/>
            <a:fld id="{DC0F527E-36FB-4A62-854B-9C1C6F1C092F}" type="slidenum">
              <a:rPr lang="en-US" smtClean="0">
                <a:latin typeface="Arial" pitchFamily="34" charset="0"/>
              </a:rPr>
              <a:pPr defTabSz="914437"/>
              <a:t>25</a:t>
            </a:fld>
            <a:endParaRPr lang="en-US" dirty="0" smtClean="0">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p:spPr>
        <p:txBody>
          <a:bodyPr/>
          <a:lstStyle/>
          <a:p>
            <a:endParaRPr lang="en-US" smtClean="0">
              <a:latin typeface="Arial" pitchFamily="34" charset="0"/>
            </a:endParaRPr>
          </a:p>
        </p:txBody>
      </p:sp>
      <p:sp>
        <p:nvSpPr>
          <p:cNvPr id="102404" name="Slide Number Placeholder 3"/>
          <p:cNvSpPr>
            <a:spLocks noGrp="1"/>
          </p:cNvSpPr>
          <p:nvPr>
            <p:ph type="sldNum" sz="quarter" idx="5"/>
          </p:nvPr>
        </p:nvSpPr>
        <p:spPr>
          <a:noFill/>
        </p:spPr>
        <p:txBody>
          <a:bodyPr/>
          <a:lstStyle/>
          <a:p>
            <a:pPr defTabSz="914437"/>
            <a:fld id="{502DAC82-3EBA-439D-8EEE-00AE18F93E1D}" type="slidenum">
              <a:rPr lang="en-US" smtClean="0">
                <a:latin typeface="Arial" pitchFamily="34" charset="0"/>
              </a:rPr>
              <a:pPr defTabSz="914437"/>
              <a:t>26</a:t>
            </a:fld>
            <a:endParaRPr lang="en-US" dirty="0" smtClean="0">
              <a:latin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p:spPr>
        <p:txBody>
          <a:bodyPr/>
          <a:lstStyle/>
          <a:p>
            <a:endParaRPr lang="en-US" smtClean="0">
              <a:latin typeface="Arial" pitchFamily="34" charset="0"/>
            </a:endParaRPr>
          </a:p>
        </p:txBody>
      </p:sp>
      <p:sp>
        <p:nvSpPr>
          <p:cNvPr id="103428" name="Slide Number Placeholder 3"/>
          <p:cNvSpPr>
            <a:spLocks noGrp="1"/>
          </p:cNvSpPr>
          <p:nvPr>
            <p:ph type="sldNum" sz="quarter" idx="5"/>
          </p:nvPr>
        </p:nvSpPr>
        <p:spPr>
          <a:noFill/>
        </p:spPr>
        <p:txBody>
          <a:bodyPr/>
          <a:lstStyle/>
          <a:p>
            <a:pPr defTabSz="914437"/>
            <a:fld id="{B699B5BE-2586-4F7C-A2ED-A5F540C57CD7}" type="slidenum">
              <a:rPr lang="en-US" smtClean="0">
                <a:latin typeface="Arial" pitchFamily="34" charset="0"/>
              </a:rPr>
              <a:pPr defTabSz="914437"/>
              <a:t>27</a:t>
            </a:fld>
            <a:endParaRPr lang="en-US" dirty="0" smtClean="0">
              <a:latin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p:spPr>
        <p:txBody>
          <a:bodyPr/>
          <a:lstStyle/>
          <a:p>
            <a:endParaRPr lang="en-US" smtClean="0">
              <a:latin typeface="Arial" pitchFamily="34" charset="0"/>
            </a:endParaRPr>
          </a:p>
        </p:txBody>
      </p:sp>
      <p:sp>
        <p:nvSpPr>
          <p:cNvPr id="104452" name="Slide Number Placeholder 3"/>
          <p:cNvSpPr>
            <a:spLocks noGrp="1"/>
          </p:cNvSpPr>
          <p:nvPr>
            <p:ph type="sldNum" sz="quarter" idx="5"/>
          </p:nvPr>
        </p:nvSpPr>
        <p:spPr>
          <a:noFill/>
        </p:spPr>
        <p:txBody>
          <a:bodyPr/>
          <a:lstStyle/>
          <a:p>
            <a:pPr defTabSz="914437"/>
            <a:fld id="{2C0B64B8-69AE-46E4-918E-3442B0F565BF}" type="slidenum">
              <a:rPr lang="en-US" smtClean="0">
                <a:latin typeface="Arial" pitchFamily="34" charset="0"/>
              </a:rPr>
              <a:pPr defTabSz="914437"/>
              <a:t>28</a:t>
            </a:fld>
            <a:endParaRPr lang="en-US" dirty="0" smtClean="0">
              <a:latin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p:spPr>
        <p:txBody>
          <a:bodyPr/>
          <a:lstStyle/>
          <a:p>
            <a:endParaRPr lang="en-US" smtClean="0">
              <a:latin typeface="Arial" pitchFamily="34" charset="0"/>
            </a:endParaRPr>
          </a:p>
        </p:txBody>
      </p:sp>
      <p:sp>
        <p:nvSpPr>
          <p:cNvPr id="105476" name="Slide Number Placeholder 3"/>
          <p:cNvSpPr>
            <a:spLocks noGrp="1"/>
          </p:cNvSpPr>
          <p:nvPr>
            <p:ph type="sldNum" sz="quarter" idx="5"/>
          </p:nvPr>
        </p:nvSpPr>
        <p:spPr>
          <a:noFill/>
        </p:spPr>
        <p:txBody>
          <a:bodyPr/>
          <a:lstStyle/>
          <a:p>
            <a:pPr defTabSz="914437"/>
            <a:fld id="{628F5736-10A3-4CFD-90FE-4710C83989D0}" type="slidenum">
              <a:rPr lang="en-US" smtClean="0">
                <a:latin typeface="Arial" pitchFamily="34" charset="0"/>
              </a:rPr>
              <a:pPr defTabSz="914437"/>
              <a:t>29</a:t>
            </a:fld>
            <a:endParaRPr lang="en-US" dirty="0" smtClean="0">
              <a:latin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p:spPr>
        <p:txBody>
          <a:bodyPr/>
          <a:lstStyle/>
          <a:p>
            <a:endParaRPr lang="en-US" smtClean="0">
              <a:latin typeface="Arial" pitchFamily="34" charset="0"/>
            </a:endParaRPr>
          </a:p>
        </p:txBody>
      </p:sp>
      <p:sp>
        <p:nvSpPr>
          <p:cNvPr id="106500" name="Slide Number Placeholder 3"/>
          <p:cNvSpPr>
            <a:spLocks noGrp="1"/>
          </p:cNvSpPr>
          <p:nvPr>
            <p:ph type="sldNum" sz="quarter" idx="5"/>
          </p:nvPr>
        </p:nvSpPr>
        <p:spPr>
          <a:noFill/>
        </p:spPr>
        <p:txBody>
          <a:bodyPr/>
          <a:lstStyle/>
          <a:p>
            <a:pPr defTabSz="914437"/>
            <a:fld id="{ADFE5AED-4061-464A-84B7-2254B6F72AAD}" type="slidenum">
              <a:rPr lang="en-US" smtClean="0">
                <a:latin typeface="Arial" pitchFamily="34" charset="0"/>
              </a:rPr>
              <a:pPr defTabSz="914437"/>
              <a:t>30</a:t>
            </a:fld>
            <a:endParaRPr lang="en-US" dirty="0" smtClean="0">
              <a:latin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endParaRPr lang="en-US" smtClean="0">
              <a:latin typeface="Arial" pitchFamily="34" charset="0"/>
            </a:endParaRPr>
          </a:p>
        </p:txBody>
      </p:sp>
      <p:sp>
        <p:nvSpPr>
          <p:cNvPr id="109572" name="Slide Number Placeholder 3"/>
          <p:cNvSpPr>
            <a:spLocks noGrp="1"/>
          </p:cNvSpPr>
          <p:nvPr>
            <p:ph type="sldNum" sz="quarter" idx="5"/>
          </p:nvPr>
        </p:nvSpPr>
        <p:spPr>
          <a:noFill/>
        </p:spPr>
        <p:txBody>
          <a:bodyPr/>
          <a:lstStyle/>
          <a:p>
            <a:pPr defTabSz="914437"/>
            <a:fld id="{BD3FD37A-56A5-4A65-8162-9D2017BC7A15}" type="slidenum">
              <a:rPr lang="en-US" smtClean="0">
                <a:latin typeface="Arial" pitchFamily="34" charset="0"/>
              </a:rPr>
              <a:pPr defTabSz="914437"/>
              <a:t>31</a:t>
            </a:fld>
            <a:endParaRPr lang="en-US" dirty="0" smtClean="0">
              <a:latin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p:spPr>
        <p:txBody>
          <a:bodyPr/>
          <a:lstStyle/>
          <a:p>
            <a:endParaRPr lang="en-US" smtClean="0">
              <a:latin typeface="Arial" pitchFamily="34" charset="0"/>
            </a:endParaRPr>
          </a:p>
        </p:txBody>
      </p:sp>
      <p:sp>
        <p:nvSpPr>
          <p:cNvPr id="110596" name="Slide Number Placeholder 3"/>
          <p:cNvSpPr>
            <a:spLocks noGrp="1"/>
          </p:cNvSpPr>
          <p:nvPr>
            <p:ph type="sldNum" sz="quarter" idx="5"/>
          </p:nvPr>
        </p:nvSpPr>
        <p:spPr>
          <a:noFill/>
        </p:spPr>
        <p:txBody>
          <a:bodyPr/>
          <a:lstStyle/>
          <a:p>
            <a:pPr defTabSz="914437"/>
            <a:fld id="{2CA54460-AD0D-44EF-8144-046A632D4306}" type="slidenum">
              <a:rPr lang="en-US" smtClean="0">
                <a:latin typeface="Arial" pitchFamily="34" charset="0"/>
              </a:rPr>
              <a:pPr defTabSz="914437"/>
              <a:t>32</a:t>
            </a:fld>
            <a:endParaRPr lang="en-US" dirty="0" smtClean="0">
              <a:latin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p:spPr>
        <p:txBody>
          <a:bodyPr/>
          <a:lstStyle/>
          <a:p>
            <a:endParaRPr lang="en-US" smtClean="0">
              <a:latin typeface="Arial" pitchFamily="34" charset="0"/>
            </a:endParaRPr>
          </a:p>
        </p:txBody>
      </p:sp>
      <p:sp>
        <p:nvSpPr>
          <p:cNvPr id="111620" name="Slide Number Placeholder 3"/>
          <p:cNvSpPr>
            <a:spLocks noGrp="1"/>
          </p:cNvSpPr>
          <p:nvPr>
            <p:ph type="sldNum" sz="quarter" idx="5"/>
          </p:nvPr>
        </p:nvSpPr>
        <p:spPr>
          <a:noFill/>
        </p:spPr>
        <p:txBody>
          <a:bodyPr/>
          <a:lstStyle/>
          <a:p>
            <a:pPr defTabSz="914437"/>
            <a:fld id="{396BDD40-B97F-4722-92BB-F89FA120E2C4}" type="slidenum">
              <a:rPr lang="en-US" smtClean="0">
                <a:latin typeface="Arial" pitchFamily="34" charset="0"/>
              </a:rPr>
              <a:pPr defTabSz="914437"/>
              <a:t>33</a:t>
            </a:fld>
            <a:endParaRPr lang="en-US" dirty="0" smtClean="0">
              <a:latin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ln/>
        </p:spPr>
        <p:txBody>
          <a:bodyPr/>
          <a:lstStyle/>
          <a:p>
            <a:endParaRPr lang="en-US" smtClean="0">
              <a:latin typeface="Arial" pitchFamily="34" charset="0"/>
            </a:endParaRPr>
          </a:p>
        </p:txBody>
      </p:sp>
      <p:sp>
        <p:nvSpPr>
          <p:cNvPr id="112644" name="Slide Number Placeholder 3"/>
          <p:cNvSpPr>
            <a:spLocks noGrp="1"/>
          </p:cNvSpPr>
          <p:nvPr>
            <p:ph type="sldNum" sz="quarter" idx="5"/>
          </p:nvPr>
        </p:nvSpPr>
        <p:spPr>
          <a:noFill/>
        </p:spPr>
        <p:txBody>
          <a:bodyPr/>
          <a:lstStyle/>
          <a:p>
            <a:pPr defTabSz="914437"/>
            <a:fld id="{667A62D5-09FD-499A-A3E2-5A7BC4E5AAFC}" type="slidenum">
              <a:rPr lang="en-US" smtClean="0">
                <a:latin typeface="Arial" pitchFamily="34" charset="0"/>
              </a:rPr>
              <a:pPr defTabSz="914437"/>
              <a:t>34</a:t>
            </a:fld>
            <a:endParaRPr lang="en-US" dirty="0" smtClean="0">
              <a:latin typeface="Arial"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a:ln/>
        </p:spPr>
      </p:sp>
      <p:sp>
        <p:nvSpPr>
          <p:cNvPr id="115715" name="Notes Placeholder 2"/>
          <p:cNvSpPr>
            <a:spLocks noGrp="1"/>
          </p:cNvSpPr>
          <p:nvPr>
            <p:ph type="body" idx="1"/>
          </p:nvPr>
        </p:nvSpPr>
        <p:spPr>
          <a:noFill/>
          <a:ln/>
        </p:spPr>
        <p:txBody>
          <a:bodyPr/>
          <a:lstStyle/>
          <a:p>
            <a:endParaRPr lang="en-US" smtClean="0">
              <a:latin typeface="Arial" pitchFamily="34" charset="0"/>
            </a:endParaRPr>
          </a:p>
        </p:txBody>
      </p:sp>
      <p:sp>
        <p:nvSpPr>
          <p:cNvPr id="115716" name="Slide Number Placeholder 3"/>
          <p:cNvSpPr>
            <a:spLocks noGrp="1"/>
          </p:cNvSpPr>
          <p:nvPr>
            <p:ph type="sldNum" sz="quarter" idx="5"/>
          </p:nvPr>
        </p:nvSpPr>
        <p:spPr>
          <a:noFill/>
        </p:spPr>
        <p:txBody>
          <a:bodyPr/>
          <a:lstStyle/>
          <a:p>
            <a:pPr defTabSz="914437"/>
            <a:fld id="{A43AAB97-E301-425A-ACD5-5CF10A407D9E}" type="slidenum">
              <a:rPr lang="en-US" smtClean="0">
                <a:latin typeface="Arial" pitchFamily="34" charset="0"/>
              </a:rPr>
              <a:pPr defTabSz="914437"/>
              <a:t>35</a:t>
            </a:fld>
            <a:endParaRPr lang="en-US" dirty="0" smtClean="0">
              <a:latin typeface="Arial"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p:spPr>
        <p:txBody>
          <a:bodyPr/>
          <a:lstStyle/>
          <a:p>
            <a:endParaRPr lang="en-US" smtClean="0">
              <a:latin typeface="Arial" pitchFamily="34" charset="0"/>
            </a:endParaRPr>
          </a:p>
        </p:txBody>
      </p:sp>
      <p:sp>
        <p:nvSpPr>
          <p:cNvPr id="116740" name="Slide Number Placeholder 3"/>
          <p:cNvSpPr>
            <a:spLocks noGrp="1"/>
          </p:cNvSpPr>
          <p:nvPr>
            <p:ph type="sldNum" sz="quarter" idx="5"/>
          </p:nvPr>
        </p:nvSpPr>
        <p:spPr>
          <a:noFill/>
        </p:spPr>
        <p:txBody>
          <a:bodyPr/>
          <a:lstStyle/>
          <a:p>
            <a:pPr defTabSz="914437"/>
            <a:fld id="{97119444-B1B0-4D43-A5C1-6E35FE616E69}" type="slidenum">
              <a:rPr lang="en-US" smtClean="0">
                <a:latin typeface="Arial" pitchFamily="34" charset="0"/>
              </a:rPr>
              <a:pPr defTabSz="914437"/>
              <a:t>36</a:t>
            </a:fld>
            <a:endParaRPr lang="en-US" dirty="0" smtClean="0">
              <a:latin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a:ln/>
        </p:spPr>
        <p:txBody>
          <a:bodyPr/>
          <a:lstStyle/>
          <a:p>
            <a:endParaRPr lang="en-US" smtClean="0">
              <a:latin typeface="Arial" pitchFamily="34" charset="0"/>
            </a:endParaRPr>
          </a:p>
        </p:txBody>
      </p:sp>
      <p:sp>
        <p:nvSpPr>
          <p:cNvPr id="117764" name="Slide Number Placeholder 3"/>
          <p:cNvSpPr>
            <a:spLocks noGrp="1"/>
          </p:cNvSpPr>
          <p:nvPr>
            <p:ph type="sldNum" sz="quarter" idx="5"/>
          </p:nvPr>
        </p:nvSpPr>
        <p:spPr>
          <a:noFill/>
        </p:spPr>
        <p:txBody>
          <a:bodyPr/>
          <a:lstStyle/>
          <a:p>
            <a:pPr defTabSz="914437"/>
            <a:fld id="{F65FAEA7-32B5-4D22-BD5D-7B8388AEE9D1}" type="slidenum">
              <a:rPr lang="en-US" smtClean="0">
                <a:latin typeface="Arial" pitchFamily="34" charset="0"/>
              </a:rPr>
              <a:pPr defTabSz="914437"/>
              <a:t>37</a:t>
            </a:fld>
            <a:endParaRPr lang="en-US" dirty="0" smtClean="0">
              <a:latin typeface="Arial"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a:ln/>
        </p:spPr>
      </p:sp>
      <p:sp>
        <p:nvSpPr>
          <p:cNvPr id="118787" name="Notes Placeholder 2"/>
          <p:cNvSpPr>
            <a:spLocks noGrp="1"/>
          </p:cNvSpPr>
          <p:nvPr>
            <p:ph type="body" idx="1"/>
          </p:nvPr>
        </p:nvSpPr>
        <p:spPr>
          <a:noFill/>
          <a:ln/>
        </p:spPr>
        <p:txBody>
          <a:bodyPr/>
          <a:lstStyle/>
          <a:p>
            <a:endParaRPr lang="en-US" smtClean="0">
              <a:latin typeface="Arial" pitchFamily="34" charset="0"/>
            </a:endParaRPr>
          </a:p>
        </p:txBody>
      </p:sp>
      <p:sp>
        <p:nvSpPr>
          <p:cNvPr id="118788" name="Slide Number Placeholder 3"/>
          <p:cNvSpPr>
            <a:spLocks noGrp="1"/>
          </p:cNvSpPr>
          <p:nvPr>
            <p:ph type="sldNum" sz="quarter" idx="5"/>
          </p:nvPr>
        </p:nvSpPr>
        <p:spPr>
          <a:noFill/>
        </p:spPr>
        <p:txBody>
          <a:bodyPr/>
          <a:lstStyle/>
          <a:p>
            <a:pPr defTabSz="914437"/>
            <a:fld id="{EEF25841-12EA-44A8-8524-656F0532441A}" type="slidenum">
              <a:rPr lang="en-US" smtClean="0">
                <a:latin typeface="Arial" pitchFamily="34" charset="0"/>
              </a:rPr>
              <a:pPr defTabSz="914437"/>
              <a:t>38</a:t>
            </a:fld>
            <a:endParaRPr lang="en-US" dirty="0" smtClean="0">
              <a:latin typeface="Arial"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a:noFill/>
          <a:ln/>
        </p:spPr>
        <p:txBody>
          <a:bodyPr/>
          <a:lstStyle/>
          <a:p>
            <a:endParaRPr lang="en-US" smtClean="0">
              <a:latin typeface="Arial" pitchFamily="34" charset="0"/>
            </a:endParaRPr>
          </a:p>
        </p:txBody>
      </p:sp>
      <p:sp>
        <p:nvSpPr>
          <p:cNvPr id="119812" name="Slide Number Placeholder 3"/>
          <p:cNvSpPr>
            <a:spLocks noGrp="1"/>
          </p:cNvSpPr>
          <p:nvPr>
            <p:ph type="sldNum" sz="quarter" idx="5"/>
          </p:nvPr>
        </p:nvSpPr>
        <p:spPr>
          <a:noFill/>
        </p:spPr>
        <p:txBody>
          <a:bodyPr/>
          <a:lstStyle/>
          <a:p>
            <a:pPr defTabSz="914437"/>
            <a:fld id="{EDA55B8B-FDD4-4C9F-8533-1ECFC1ED61F4}" type="slidenum">
              <a:rPr lang="en-US" smtClean="0">
                <a:latin typeface="Arial" pitchFamily="34" charset="0"/>
              </a:rPr>
              <a:pPr defTabSz="914437"/>
              <a:t>39</a:t>
            </a:fld>
            <a:endParaRPr lang="en-US" dirty="0" smtClean="0">
              <a:latin typeface="Arial"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120835" name="Notes Placeholder 2"/>
          <p:cNvSpPr>
            <a:spLocks noGrp="1"/>
          </p:cNvSpPr>
          <p:nvPr>
            <p:ph type="body" idx="1"/>
          </p:nvPr>
        </p:nvSpPr>
        <p:spPr>
          <a:noFill/>
          <a:ln/>
        </p:spPr>
        <p:txBody>
          <a:bodyPr/>
          <a:lstStyle/>
          <a:p>
            <a:endParaRPr lang="en-US" smtClean="0">
              <a:latin typeface="Arial" pitchFamily="34" charset="0"/>
            </a:endParaRPr>
          </a:p>
        </p:txBody>
      </p:sp>
      <p:sp>
        <p:nvSpPr>
          <p:cNvPr id="120836" name="Slide Number Placeholder 3"/>
          <p:cNvSpPr>
            <a:spLocks noGrp="1"/>
          </p:cNvSpPr>
          <p:nvPr>
            <p:ph type="sldNum" sz="quarter" idx="5"/>
          </p:nvPr>
        </p:nvSpPr>
        <p:spPr>
          <a:noFill/>
        </p:spPr>
        <p:txBody>
          <a:bodyPr/>
          <a:lstStyle/>
          <a:p>
            <a:pPr defTabSz="914437"/>
            <a:fld id="{2C9CA2A8-44C3-48EA-A92C-14F7C4F1B70D}" type="slidenum">
              <a:rPr lang="en-US" smtClean="0">
                <a:latin typeface="Arial" pitchFamily="34" charset="0"/>
              </a:rPr>
              <a:pPr defTabSz="914437"/>
              <a:t>40</a:t>
            </a:fld>
            <a:endParaRPr lang="en-US" dirty="0" smtClean="0">
              <a:latin typeface="Arial"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a:ln/>
        </p:spPr>
      </p:sp>
      <p:sp>
        <p:nvSpPr>
          <p:cNvPr id="121859" name="Notes Placeholder 2"/>
          <p:cNvSpPr>
            <a:spLocks noGrp="1"/>
          </p:cNvSpPr>
          <p:nvPr>
            <p:ph type="body" idx="1"/>
          </p:nvPr>
        </p:nvSpPr>
        <p:spPr>
          <a:noFill/>
          <a:ln/>
        </p:spPr>
        <p:txBody>
          <a:bodyPr/>
          <a:lstStyle/>
          <a:p>
            <a:endParaRPr lang="en-US" smtClean="0">
              <a:latin typeface="Arial" pitchFamily="34" charset="0"/>
            </a:endParaRPr>
          </a:p>
        </p:txBody>
      </p:sp>
      <p:sp>
        <p:nvSpPr>
          <p:cNvPr id="121860" name="Slide Number Placeholder 3"/>
          <p:cNvSpPr>
            <a:spLocks noGrp="1"/>
          </p:cNvSpPr>
          <p:nvPr>
            <p:ph type="sldNum" sz="quarter" idx="5"/>
          </p:nvPr>
        </p:nvSpPr>
        <p:spPr>
          <a:noFill/>
        </p:spPr>
        <p:txBody>
          <a:bodyPr/>
          <a:lstStyle/>
          <a:p>
            <a:pPr defTabSz="914437"/>
            <a:fld id="{FC72C100-161E-4864-875E-28C7D97D4539}" type="slidenum">
              <a:rPr lang="en-US" smtClean="0">
                <a:latin typeface="Arial" pitchFamily="34" charset="0"/>
              </a:rPr>
              <a:pPr defTabSz="914437"/>
              <a:t>41</a:t>
            </a:fld>
            <a:endParaRPr lang="en-US" dirty="0" smtClean="0">
              <a:latin typeface="Arial"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a:ln/>
        </p:spPr>
      </p:sp>
      <p:sp>
        <p:nvSpPr>
          <p:cNvPr id="128003" name="Notes Placeholder 2"/>
          <p:cNvSpPr>
            <a:spLocks noGrp="1"/>
          </p:cNvSpPr>
          <p:nvPr>
            <p:ph type="body" idx="1"/>
          </p:nvPr>
        </p:nvSpPr>
        <p:spPr>
          <a:noFill/>
          <a:ln/>
        </p:spPr>
        <p:txBody>
          <a:bodyPr/>
          <a:lstStyle/>
          <a:p>
            <a:endParaRPr lang="en-US" smtClean="0">
              <a:latin typeface="Arial" pitchFamily="34" charset="0"/>
            </a:endParaRPr>
          </a:p>
        </p:txBody>
      </p:sp>
      <p:sp>
        <p:nvSpPr>
          <p:cNvPr id="128004" name="Slide Number Placeholder 3"/>
          <p:cNvSpPr>
            <a:spLocks noGrp="1"/>
          </p:cNvSpPr>
          <p:nvPr>
            <p:ph type="sldNum" sz="quarter" idx="5"/>
          </p:nvPr>
        </p:nvSpPr>
        <p:spPr>
          <a:noFill/>
        </p:spPr>
        <p:txBody>
          <a:bodyPr/>
          <a:lstStyle/>
          <a:p>
            <a:pPr defTabSz="914437"/>
            <a:fld id="{CBB1E81D-0E2B-481E-9AC0-5575D8A13658}" type="slidenum">
              <a:rPr lang="en-US" smtClean="0">
                <a:latin typeface="Arial" pitchFamily="34" charset="0"/>
              </a:rPr>
              <a:pPr defTabSz="914437"/>
              <a:t>42</a:t>
            </a:fld>
            <a:endParaRPr lang="en-US" dirty="0" smtClean="0">
              <a:latin typeface="Arial"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a:ln/>
        </p:spPr>
      </p:sp>
      <p:sp>
        <p:nvSpPr>
          <p:cNvPr id="129027" name="Notes Placeholder 2"/>
          <p:cNvSpPr>
            <a:spLocks noGrp="1"/>
          </p:cNvSpPr>
          <p:nvPr>
            <p:ph type="body" idx="1"/>
          </p:nvPr>
        </p:nvSpPr>
        <p:spPr>
          <a:noFill/>
          <a:ln/>
        </p:spPr>
        <p:txBody>
          <a:bodyPr/>
          <a:lstStyle/>
          <a:p>
            <a:endParaRPr lang="en-US" smtClean="0">
              <a:latin typeface="Arial" pitchFamily="34" charset="0"/>
            </a:endParaRPr>
          </a:p>
        </p:txBody>
      </p:sp>
      <p:sp>
        <p:nvSpPr>
          <p:cNvPr id="129028" name="Slide Number Placeholder 3"/>
          <p:cNvSpPr>
            <a:spLocks noGrp="1"/>
          </p:cNvSpPr>
          <p:nvPr>
            <p:ph type="sldNum" sz="quarter" idx="5"/>
          </p:nvPr>
        </p:nvSpPr>
        <p:spPr>
          <a:noFill/>
        </p:spPr>
        <p:txBody>
          <a:bodyPr/>
          <a:lstStyle/>
          <a:p>
            <a:pPr defTabSz="914437"/>
            <a:fld id="{8A26B1C0-D761-42AD-8141-448E536E3274}" type="slidenum">
              <a:rPr lang="en-US" smtClean="0">
                <a:latin typeface="Arial" pitchFamily="34" charset="0"/>
              </a:rPr>
              <a:pPr defTabSz="914437"/>
              <a:t>43</a:t>
            </a:fld>
            <a:endParaRPr lang="en-US" dirty="0" smtClean="0">
              <a:latin typeface="Arial"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ln/>
        </p:spPr>
      </p:sp>
      <p:sp>
        <p:nvSpPr>
          <p:cNvPr id="130051" name="Notes Placeholder 2"/>
          <p:cNvSpPr>
            <a:spLocks noGrp="1"/>
          </p:cNvSpPr>
          <p:nvPr>
            <p:ph type="body" idx="1"/>
          </p:nvPr>
        </p:nvSpPr>
        <p:spPr>
          <a:noFill/>
          <a:ln/>
        </p:spPr>
        <p:txBody>
          <a:bodyPr/>
          <a:lstStyle/>
          <a:p>
            <a:endParaRPr lang="en-US" smtClean="0">
              <a:latin typeface="Arial" pitchFamily="34" charset="0"/>
            </a:endParaRPr>
          </a:p>
        </p:txBody>
      </p:sp>
      <p:sp>
        <p:nvSpPr>
          <p:cNvPr id="130052" name="Slide Number Placeholder 3"/>
          <p:cNvSpPr>
            <a:spLocks noGrp="1"/>
          </p:cNvSpPr>
          <p:nvPr>
            <p:ph type="sldNum" sz="quarter" idx="5"/>
          </p:nvPr>
        </p:nvSpPr>
        <p:spPr>
          <a:noFill/>
        </p:spPr>
        <p:txBody>
          <a:bodyPr/>
          <a:lstStyle/>
          <a:p>
            <a:pPr defTabSz="914437"/>
            <a:fld id="{25FE8123-771B-4E40-B3FA-036448A2ABB9}" type="slidenum">
              <a:rPr lang="en-US" smtClean="0">
                <a:latin typeface="Arial" pitchFamily="34" charset="0"/>
              </a:rPr>
              <a:pPr defTabSz="914437"/>
              <a:t>44</a:t>
            </a:fld>
            <a:endParaRPr lang="en-US" dirty="0" smtClean="0">
              <a:latin typeface="Arial"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a:ln/>
        </p:spPr>
      </p:sp>
      <p:sp>
        <p:nvSpPr>
          <p:cNvPr id="131075" name="Notes Placeholder 2"/>
          <p:cNvSpPr>
            <a:spLocks noGrp="1"/>
          </p:cNvSpPr>
          <p:nvPr>
            <p:ph type="body" idx="1"/>
          </p:nvPr>
        </p:nvSpPr>
        <p:spPr>
          <a:noFill/>
          <a:ln/>
        </p:spPr>
        <p:txBody>
          <a:bodyPr/>
          <a:lstStyle/>
          <a:p>
            <a:endParaRPr lang="en-US" smtClean="0">
              <a:latin typeface="Arial" pitchFamily="34" charset="0"/>
            </a:endParaRPr>
          </a:p>
        </p:txBody>
      </p:sp>
      <p:sp>
        <p:nvSpPr>
          <p:cNvPr id="131076" name="Slide Number Placeholder 3"/>
          <p:cNvSpPr>
            <a:spLocks noGrp="1"/>
          </p:cNvSpPr>
          <p:nvPr>
            <p:ph type="sldNum" sz="quarter" idx="5"/>
          </p:nvPr>
        </p:nvSpPr>
        <p:spPr>
          <a:noFill/>
        </p:spPr>
        <p:txBody>
          <a:bodyPr/>
          <a:lstStyle/>
          <a:p>
            <a:pPr defTabSz="914437"/>
            <a:fld id="{AA1B32CC-87B1-4E67-9DBD-294D15829B2A}" type="slidenum">
              <a:rPr lang="en-US" smtClean="0">
                <a:latin typeface="Arial" pitchFamily="34" charset="0"/>
              </a:rPr>
              <a:pPr defTabSz="914437"/>
              <a:t>45</a:t>
            </a:fld>
            <a:endParaRPr lang="en-US" dirty="0" smtClean="0">
              <a:latin typeface="Arial"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ln/>
        </p:spPr>
      </p:sp>
      <p:sp>
        <p:nvSpPr>
          <p:cNvPr id="132099" name="Notes Placeholder 2"/>
          <p:cNvSpPr>
            <a:spLocks noGrp="1"/>
          </p:cNvSpPr>
          <p:nvPr>
            <p:ph type="body" idx="1"/>
          </p:nvPr>
        </p:nvSpPr>
        <p:spPr>
          <a:noFill/>
          <a:ln/>
        </p:spPr>
        <p:txBody>
          <a:bodyPr/>
          <a:lstStyle/>
          <a:p>
            <a:endParaRPr lang="en-US" smtClean="0">
              <a:latin typeface="Arial" pitchFamily="34" charset="0"/>
            </a:endParaRPr>
          </a:p>
        </p:txBody>
      </p:sp>
      <p:sp>
        <p:nvSpPr>
          <p:cNvPr id="132100" name="Slide Number Placeholder 3"/>
          <p:cNvSpPr>
            <a:spLocks noGrp="1"/>
          </p:cNvSpPr>
          <p:nvPr>
            <p:ph type="sldNum" sz="quarter" idx="5"/>
          </p:nvPr>
        </p:nvSpPr>
        <p:spPr>
          <a:noFill/>
        </p:spPr>
        <p:txBody>
          <a:bodyPr/>
          <a:lstStyle/>
          <a:p>
            <a:pPr defTabSz="914437"/>
            <a:fld id="{89F3098B-D87F-4419-AAFA-08C1A9666714}" type="slidenum">
              <a:rPr lang="en-US" smtClean="0">
                <a:latin typeface="Arial" pitchFamily="34" charset="0"/>
              </a:rPr>
              <a:pPr defTabSz="914437"/>
              <a:t>46</a:t>
            </a:fld>
            <a:endParaRPr lang="en-US" dirty="0"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8E379EB-A6C6-4047-B6B8-9CF73677F9D4}" type="datetimeFigureOut">
              <a:rPr lang="en-US" smtClean="0"/>
              <a:pPr/>
              <a:t>10/30/2011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61C1FC-E3FA-4E8C-A1EB-56BD04FFFCB6}" type="slidenum">
              <a:rPr lang="en-US" smtClean="0"/>
              <a:pPr/>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1905000" y="6268256"/>
            <a:ext cx="5240854" cy="34451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normAutofit/>
          </a:bodyPr>
          <a:lstStyle>
            <a:lvl1pPr marL="342900" indent="-228600">
              <a:buFont typeface="Wingdings" pitchFamily="2" charset="2"/>
              <a:buChar char="§"/>
              <a:defRPr sz="2800"/>
            </a:lvl1pPr>
            <a:lvl2pPr marL="640080" indent="-228600">
              <a:buFont typeface="Wingdings" pitchFamily="2" charset="2"/>
              <a:buChar char="§"/>
              <a:defRPr sz="2800"/>
            </a:lvl2pPr>
            <a:lvl3pPr marL="1005840" indent="-228600">
              <a:buFont typeface="Wingdings" pitchFamily="2" charset="2"/>
              <a:buChar char="§"/>
              <a:defRPr sz="2800"/>
            </a:lvl3pPr>
            <a:lvl4pPr marL="1280160" indent="-228600">
              <a:buFont typeface="Wingdings" pitchFamily="2" charset="2"/>
              <a:buChar char="§"/>
              <a:defRPr sz="2800"/>
            </a:lvl4pPr>
            <a:lvl5pPr marL="1554480" indent="-228600">
              <a:buFont typeface="Wingdings" pitchFamily="2" charset="2"/>
              <a:buChar char="§"/>
              <a:defRPr sz="2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18E379EB-A6C6-4047-B6B8-9CF73677F9D4}" type="datetimeFigureOut">
              <a:rPr lang="en-US" smtClean="0"/>
              <a:pPr/>
              <a:t>10/30/2011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61C1FC-E3FA-4E8C-A1EB-56BD04FFFCB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E379EB-A6C6-4047-B6B8-9CF73677F9D4}" type="datetimeFigureOut">
              <a:rPr lang="en-US" smtClean="0"/>
              <a:pPr/>
              <a:t>10/30/2011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61C1FC-E3FA-4E8C-A1EB-56BD04FFFCB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8E379EB-A6C6-4047-B6B8-9CF73677F9D4}" type="datetimeFigureOut">
              <a:rPr lang="en-US" smtClean="0"/>
              <a:pPr/>
              <a:t>10/30/2011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61C1FC-E3FA-4E8C-A1EB-56BD04FFFCB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8E379EB-A6C6-4047-B6B8-9CF73677F9D4}" type="datetimeFigureOut">
              <a:rPr lang="en-US" smtClean="0"/>
              <a:pPr/>
              <a:t>10/30/2011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61C1FC-E3FA-4E8C-A1EB-56BD04FFFCB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8E379EB-A6C6-4047-B6B8-9CF73677F9D4}" type="datetimeFigureOut">
              <a:rPr lang="en-US" smtClean="0"/>
              <a:pPr/>
              <a:t>10/30/2011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61C1FC-E3FA-4E8C-A1EB-56BD04FFFCB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E379EB-A6C6-4047-B6B8-9CF73677F9D4}" type="datetimeFigureOut">
              <a:rPr lang="en-US" smtClean="0"/>
              <a:pPr/>
              <a:t>10/30/2011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61C1FC-E3FA-4E8C-A1EB-56BD04FFFCB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E379EB-A6C6-4047-B6B8-9CF73677F9D4}" type="datetimeFigureOut">
              <a:rPr lang="en-US" smtClean="0"/>
              <a:pPr/>
              <a:t>10/30/2011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61C1FC-E3FA-4E8C-A1EB-56BD04FFFCB6}"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18E379EB-A6C6-4047-B6B8-9CF73677F9D4}" type="datetimeFigureOut">
              <a:rPr lang="en-US" smtClean="0"/>
              <a:pPr/>
              <a:t>10/30/2011</a:t>
            </a:fld>
            <a:endParaRPr lang="en-US"/>
          </a:p>
        </p:txBody>
      </p:sp>
      <p:sp>
        <p:nvSpPr>
          <p:cNvPr id="9" name="Slide Number Placeholder 8"/>
          <p:cNvSpPr>
            <a:spLocks noGrp="1"/>
          </p:cNvSpPr>
          <p:nvPr>
            <p:ph type="sldNum" sz="quarter" idx="11"/>
          </p:nvPr>
        </p:nvSpPr>
        <p:spPr/>
        <p:txBody>
          <a:bodyPr/>
          <a:lstStyle/>
          <a:p>
            <a:fld id="{4761C1FC-E3FA-4E8C-A1EB-56BD04FFFCB6}"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E379EB-A6C6-4047-B6B8-9CF73677F9D4}" type="datetimeFigureOut">
              <a:rPr lang="en-US" smtClean="0"/>
              <a:pPr/>
              <a:t>10/30/2011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61C1FC-E3FA-4E8C-A1EB-56BD04FFFCB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E379EB-A6C6-4047-B6B8-9CF73677F9D4}" type="datetimeFigureOut">
              <a:rPr lang="en-US" smtClean="0"/>
              <a:pPr/>
              <a:t>10/30/2011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61C1FC-E3FA-4E8C-A1EB-56BD04FFFCB6}"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600200"/>
            <a:ext cx="38100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600200"/>
            <a:ext cx="3810000" cy="4419600"/>
          </a:xfrm>
        </p:spPr>
        <p:txBody>
          <a:bodyPr/>
          <a:lstStyle/>
          <a:p>
            <a:pPr lvl="0"/>
            <a:endParaRPr lang="en-US" noProof="0"/>
          </a:p>
        </p:txBody>
      </p:sp>
      <p:sp>
        <p:nvSpPr>
          <p:cNvPr id="5" name="Slide Number Placeholder 4"/>
          <p:cNvSpPr>
            <a:spLocks noGrp="1"/>
          </p:cNvSpPr>
          <p:nvPr>
            <p:ph type="sldNum" sz="quarter" idx="10"/>
          </p:nvPr>
        </p:nvSpPr>
        <p:spPr>
          <a:xfrm>
            <a:off x="6934200" y="6248400"/>
            <a:ext cx="1143000" cy="457200"/>
          </a:xfrm>
        </p:spPr>
        <p:txBody>
          <a:bodyPr/>
          <a:lstStyle>
            <a:lvl1pPr>
              <a:defRPr>
                <a:latin typeface="Arial" charset="0"/>
              </a:defRPr>
            </a:lvl1pPr>
          </a:lstStyle>
          <a:p>
            <a:pPr>
              <a:defRPr/>
            </a:pPr>
            <a:fld id="{BEA515E0-59B9-493B-866D-FC1777CE03B1}" type="slidenum">
              <a:rPr lang="en-US"/>
              <a:pPr>
                <a:defRPr/>
              </a:pPr>
              <a:t>‹#›</a:t>
            </a:fld>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atin typeface="Arial" charset="0"/>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4761C1FC-E3FA-4E8C-A1EB-56BD04FFFCB6}" type="slidenum">
              <a:rPr lang="en-US" smtClean="0"/>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18E379EB-A6C6-4047-B6B8-9CF73677F9D4}" type="datetimeFigureOut">
              <a:rPr lang="en-US" smtClean="0"/>
              <a:pPr/>
              <a:t>10/30/2011</a:t>
            </a:fld>
            <a:endParaRPr lang="en-US"/>
          </a:p>
        </p:txBody>
      </p:sp>
      <p:pic>
        <p:nvPicPr>
          <p:cNvPr id="9" name="Picture 8"/>
          <p:cNvPicPr>
            <a:picLocks noChangeAspect="1"/>
          </p:cNvPicPr>
          <p:nvPr userDrawn="1"/>
        </p:nvPicPr>
        <p:blipFill>
          <a:blip r:embed="rId14" cstate="print">
            <a:clrChange>
              <a:clrFrom>
                <a:srgbClr val="FFFFF3"/>
              </a:clrFrom>
              <a:clrTo>
                <a:srgbClr val="FFFFF3">
                  <a:alpha val="0"/>
                </a:srgbClr>
              </a:clrTo>
            </a:clrChange>
            <a:extLst>
              <a:ext uri="{28A0092B-C50C-407E-A947-70E740481C1C}">
                <a14:useLocalDpi xmlns:a14="http://schemas.microsoft.com/office/drawing/2010/main" xmlns="" val="0"/>
              </a:ext>
            </a:extLst>
          </a:blip>
          <a:stretch>
            <a:fillRect/>
          </a:stretch>
        </p:blipFill>
        <p:spPr>
          <a:xfrm>
            <a:off x="304800" y="6049735"/>
            <a:ext cx="1524000" cy="551089"/>
          </a:xfrm>
          <a:prstGeom prst="rect">
            <a:avLst/>
          </a:prstGeom>
        </p:spPr>
      </p:pic>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400" b="1" dirty="0" smtClean="0"/>
              <a:t>Measuring nurse sensitive outcomes </a:t>
            </a:r>
            <a:r>
              <a:rPr lang="en-US" sz="4400" b="1" dirty="0" smtClean="0"/>
              <a:t>of </a:t>
            </a:r>
            <a:r>
              <a:rPr lang="en-US" sz="4400" b="1" dirty="0" smtClean="0"/>
              <a:t>school </a:t>
            </a:r>
            <a:r>
              <a:rPr lang="en-US" sz="4400" b="1" dirty="0" smtClean="0"/>
              <a:t>nursing practice</a:t>
            </a:r>
            <a:endParaRPr lang="en-US" sz="4400" dirty="0"/>
          </a:p>
        </p:txBody>
      </p:sp>
      <p:sp>
        <p:nvSpPr>
          <p:cNvPr id="3" name="Subtitle 2"/>
          <p:cNvSpPr>
            <a:spLocks noGrp="1"/>
          </p:cNvSpPr>
          <p:nvPr>
            <p:ph type="subTitle" idx="1"/>
          </p:nvPr>
        </p:nvSpPr>
        <p:spPr/>
        <p:txBody>
          <a:bodyPr/>
          <a:lstStyle/>
          <a:p>
            <a:r>
              <a:rPr lang="en-US" dirty="0" smtClean="0">
                <a:solidFill>
                  <a:schemeClr val="tx1"/>
                </a:solidFill>
              </a:rPr>
              <a:t>Martha Dewey Bergren, DNS RN</a:t>
            </a:r>
          </a:p>
          <a:p>
            <a:r>
              <a:rPr lang="en-US" dirty="0" smtClean="0">
                <a:solidFill>
                  <a:schemeClr val="tx1"/>
                </a:solidFill>
              </a:rPr>
              <a:t>NASN Director of Research</a:t>
            </a:r>
            <a:endParaRPr lang="en-US" dirty="0">
              <a:solidFill>
                <a:schemeClr val="tx1"/>
              </a:solidFill>
            </a:endParaRPr>
          </a:p>
        </p:txBody>
      </p:sp>
    </p:spTree>
    <p:extLst>
      <p:ext uri="{BB962C8B-B14F-4D97-AF65-F5344CB8AC3E}">
        <p14:creationId xmlns:p14="http://schemas.microsoft.com/office/powerpoint/2010/main" xmlns="" val="3994044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body" idx="1"/>
          </p:nvPr>
        </p:nvSpPr>
        <p:spPr>
          <a:xfrm>
            <a:off x="152400" y="1371600"/>
            <a:ext cx="8991600" cy="4876800"/>
          </a:xfrm>
        </p:spPr>
        <p:txBody>
          <a:bodyPr/>
          <a:lstStyle/>
          <a:p>
            <a:pPr eaLnBrk="1" hangingPunct="1">
              <a:lnSpc>
                <a:spcPct val="80000"/>
              </a:lnSpc>
            </a:pPr>
            <a:endParaRPr lang="en-US" sz="2800" smtClean="0"/>
          </a:p>
          <a:p>
            <a:pPr eaLnBrk="1" hangingPunct="1">
              <a:lnSpc>
                <a:spcPct val="80000"/>
              </a:lnSpc>
              <a:buFontTx/>
              <a:buNone/>
            </a:pPr>
            <a:r>
              <a:rPr lang="en-US" smtClean="0">
                <a:cs typeface="Arial" pitchFamily="34" charset="0"/>
              </a:rPr>
              <a:t>Martha Dewey Bergren </a:t>
            </a:r>
            <a:r>
              <a:rPr lang="en-US" sz="2400" smtClean="0">
                <a:cs typeface="Arial" pitchFamily="34" charset="0"/>
              </a:rPr>
              <a:t>DNS RN NCSN FNASN FASHA</a:t>
            </a:r>
          </a:p>
          <a:p>
            <a:pPr eaLnBrk="1" hangingPunct="1">
              <a:lnSpc>
                <a:spcPct val="80000"/>
              </a:lnSpc>
              <a:buFontTx/>
              <a:buNone/>
            </a:pPr>
            <a:endParaRPr lang="en-US" sz="2800" smtClean="0">
              <a:cs typeface="Arial" pitchFamily="34" charset="0"/>
            </a:endParaRPr>
          </a:p>
          <a:p>
            <a:pPr eaLnBrk="1" hangingPunct="1">
              <a:lnSpc>
                <a:spcPct val="80000"/>
              </a:lnSpc>
              <a:buFontTx/>
              <a:buNone/>
            </a:pPr>
            <a:r>
              <a:rPr lang="en-US" smtClean="0">
                <a:cs typeface="Arial" pitchFamily="34" charset="0"/>
              </a:rPr>
              <a:t>mbergren@nasn.org    </a:t>
            </a:r>
          </a:p>
          <a:p>
            <a:pPr eaLnBrk="1" hangingPunct="1">
              <a:lnSpc>
                <a:spcPct val="80000"/>
              </a:lnSpc>
              <a:buFontTx/>
              <a:buNone/>
            </a:pPr>
            <a:endParaRPr lang="en-US" smtClean="0">
              <a:cs typeface="Arial" pitchFamily="34" charset="0"/>
            </a:endParaRPr>
          </a:p>
          <a:p>
            <a:pPr eaLnBrk="1" hangingPunct="1">
              <a:lnSpc>
                <a:spcPct val="80000"/>
              </a:lnSpc>
              <a:buFontTx/>
              <a:buNone/>
            </a:pPr>
            <a:r>
              <a:rPr lang="en-US" smtClean="0">
                <a:cs typeface="Arial" pitchFamily="34" charset="0"/>
              </a:rPr>
              <a:t>www.nasn.org  </a:t>
            </a:r>
          </a:p>
          <a:p>
            <a:pPr eaLnBrk="1" hangingPunct="1">
              <a:lnSpc>
                <a:spcPct val="80000"/>
              </a:lnSpc>
              <a:buFontTx/>
              <a:buNone/>
            </a:pPr>
            <a:endParaRPr lang="en-US" i="1" smtClean="0">
              <a:latin typeface="Albertus MT Lt" pitchFamily="18" charset="0"/>
            </a:endParaRPr>
          </a:p>
          <a:p>
            <a:pPr eaLnBrk="1" hangingPunct="1">
              <a:lnSpc>
                <a:spcPct val="80000"/>
              </a:lnSpc>
              <a:buFontTx/>
              <a:buNone/>
            </a:pPr>
            <a:r>
              <a:rPr lang="en-US" smtClean="0"/>
              <a:t>National Association of School Nurses</a:t>
            </a:r>
          </a:p>
          <a:p>
            <a:pPr eaLnBrk="1" hangingPunct="1">
              <a:lnSpc>
                <a:spcPct val="80000"/>
              </a:lnSpc>
              <a:buFontTx/>
              <a:buNone/>
            </a:pPr>
            <a:r>
              <a:rPr lang="en-US" smtClean="0"/>
              <a:t>Director of Researc</a:t>
            </a:r>
            <a:r>
              <a:rPr lang="en-US" sz="3600" smtClean="0"/>
              <a:t>h</a:t>
            </a:r>
          </a:p>
          <a:p>
            <a:pPr eaLnBrk="1" hangingPunct="1">
              <a:lnSpc>
                <a:spcPct val="80000"/>
              </a:lnSpc>
              <a:buFontTx/>
              <a:buNone/>
            </a:pPr>
            <a:endParaRPr lang="en-US" sz="2800" i="1" smtClean="0">
              <a:latin typeface="Albertus MT Lt" pitchFamily="18" charset="0"/>
            </a:endParaRPr>
          </a:p>
          <a:p>
            <a:pPr eaLnBrk="1" hangingPunct="1">
              <a:lnSpc>
                <a:spcPct val="80000"/>
              </a:lnSpc>
              <a:buFontTx/>
              <a:buNone/>
            </a:pPr>
            <a:endParaRPr lang="en-US" sz="2800" smtClean="0"/>
          </a:p>
        </p:txBody>
      </p:sp>
      <p:grpSp>
        <p:nvGrpSpPr>
          <p:cNvPr id="2" name="Group 6"/>
          <p:cNvGrpSpPr>
            <a:grpSpLocks/>
          </p:cNvGrpSpPr>
          <p:nvPr/>
        </p:nvGrpSpPr>
        <p:grpSpPr bwMode="auto">
          <a:xfrm>
            <a:off x="457200" y="304800"/>
            <a:ext cx="3505200" cy="914400"/>
            <a:chOff x="1104" y="432"/>
            <a:chExt cx="3637" cy="1103"/>
          </a:xfrm>
        </p:grpSpPr>
        <p:pic>
          <p:nvPicPr>
            <p:cNvPr id="5124" name="Picture 7" descr="Logo Color nasn and lamp"/>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776" y="432"/>
              <a:ext cx="2147" cy="776"/>
            </a:xfrm>
            <a:prstGeom prst="rect">
              <a:avLst/>
            </a:prstGeom>
            <a:noFill/>
            <a:ln w="9525">
              <a:noFill/>
              <a:miter lim="800000"/>
              <a:headEnd/>
              <a:tailEnd/>
            </a:ln>
          </p:spPr>
        </p:pic>
        <p:pic>
          <p:nvPicPr>
            <p:cNvPr id="5125" name="Picture 8" descr="Logo 1 Line COLOR"/>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104" y="1296"/>
              <a:ext cx="3637" cy="239"/>
            </a:xfrm>
            <a:prstGeom prst="rect">
              <a:avLst/>
            </a:prstGeom>
            <a:noFill/>
            <a:ln w="9525">
              <a:noFill/>
              <a:miter lim="800000"/>
              <a:headEnd/>
              <a:tailEnd/>
            </a:ln>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smtClean="0"/>
              <a:t>NASN Research Priority</a:t>
            </a:r>
          </a:p>
        </p:txBody>
      </p:sp>
      <p:sp>
        <p:nvSpPr>
          <p:cNvPr id="12291" name="Content Placeholder 2"/>
          <p:cNvSpPr>
            <a:spLocks noGrp="1"/>
          </p:cNvSpPr>
          <p:nvPr>
            <p:ph idx="1"/>
          </p:nvPr>
        </p:nvSpPr>
        <p:spPr/>
        <p:txBody>
          <a:bodyPr/>
          <a:lstStyle/>
          <a:p>
            <a:r>
              <a:rPr lang="en-US" dirty="0" smtClean="0"/>
              <a:t>Identify school nurse delivery models (school nurse caseloads, credentials, experience, etc.) necessary for quality nursing care </a:t>
            </a:r>
          </a:p>
          <a:p>
            <a:r>
              <a:rPr lang="en-US" dirty="0" smtClean="0"/>
              <a:t>School nurses must identify and measure outcomes expected as a result of quality school nursing care  </a:t>
            </a:r>
          </a:p>
          <a:p>
            <a:endParaRPr lang="en-US"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52400" y="1600200"/>
            <a:ext cx="8763000" cy="1219200"/>
          </a:xfrm>
        </p:spPr>
        <p:txBody>
          <a:bodyPr/>
          <a:lstStyle/>
          <a:p>
            <a:pPr eaLnBrk="1" hangingPunct="1"/>
            <a:r>
              <a:rPr lang="en-US" smtClean="0"/>
              <a:t>Recommended Caseloads</a:t>
            </a:r>
          </a:p>
        </p:txBody>
      </p:sp>
      <p:sp>
        <p:nvSpPr>
          <p:cNvPr id="7171" name="Rectangle 3"/>
          <p:cNvSpPr>
            <a:spLocks noGrp="1" noChangeArrowheads="1"/>
          </p:cNvSpPr>
          <p:nvPr>
            <p:ph type="body" idx="1"/>
          </p:nvPr>
        </p:nvSpPr>
        <p:spPr>
          <a:xfrm>
            <a:off x="152400" y="3048000"/>
            <a:ext cx="8153400" cy="3200400"/>
          </a:xfrm>
        </p:spPr>
        <p:txBody>
          <a:bodyPr/>
          <a:lstStyle/>
          <a:p>
            <a:pPr eaLnBrk="1" hangingPunct="1">
              <a:buFontTx/>
              <a:buNone/>
            </a:pPr>
            <a:r>
              <a:rPr lang="en-US" sz="2800" smtClean="0"/>
              <a:t>NASN Case Load Position Statement</a:t>
            </a:r>
          </a:p>
          <a:p>
            <a:pPr eaLnBrk="1" hangingPunct="1"/>
            <a:r>
              <a:rPr lang="en-US" sz="2800" smtClean="0"/>
              <a:t>1:750 for well students</a:t>
            </a:r>
          </a:p>
          <a:p>
            <a:pPr eaLnBrk="1" hangingPunct="1"/>
            <a:r>
              <a:rPr lang="en-US" sz="2800" smtClean="0"/>
              <a:t>1:225 for chronic conditions</a:t>
            </a:r>
          </a:p>
          <a:p>
            <a:pPr eaLnBrk="1" hangingPunct="1"/>
            <a:r>
              <a:rPr lang="en-US" sz="2800" smtClean="0"/>
              <a:t>1:125 for complex conditions</a:t>
            </a:r>
          </a:p>
          <a:p>
            <a:pPr eaLnBrk="1" hangingPunct="1"/>
            <a:r>
              <a:rPr lang="en-US" sz="2800" smtClean="0"/>
              <a:t>1:1 as needed for multiple disabilities</a:t>
            </a:r>
          </a:p>
        </p:txBody>
      </p:sp>
      <p:grpSp>
        <p:nvGrpSpPr>
          <p:cNvPr id="2" name="Group 4"/>
          <p:cNvGrpSpPr>
            <a:grpSpLocks/>
          </p:cNvGrpSpPr>
          <p:nvPr/>
        </p:nvGrpSpPr>
        <p:grpSpPr bwMode="auto">
          <a:xfrm>
            <a:off x="457200" y="304800"/>
            <a:ext cx="3505200" cy="914400"/>
            <a:chOff x="1104" y="432"/>
            <a:chExt cx="3637" cy="1103"/>
          </a:xfrm>
        </p:grpSpPr>
        <p:pic>
          <p:nvPicPr>
            <p:cNvPr id="7173" name="Picture 5" descr="Logo Color nasn and lamp"/>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776" y="432"/>
              <a:ext cx="2147" cy="776"/>
            </a:xfrm>
            <a:prstGeom prst="rect">
              <a:avLst/>
            </a:prstGeom>
            <a:noFill/>
            <a:ln w="9525">
              <a:noFill/>
              <a:miter lim="800000"/>
              <a:headEnd/>
              <a:tailEnd/>
            </a:ln>
          </p:spPr>
        </p:pic>
        <p:pic>
          <p:nvPicPr>
            <p:cNvPr id="7174" name="Picture 6" descr="Logo 1 Line COLOR"/>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104" y="1296"/>
              <a:ext cx="3637" cy="239"/>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Ruler banner"/>
          <p:cNvPicPr>
            <a:picLocks noChangeAspect="1" noChangeArrowheads="1"/>
          </p:cNvPicPr>
          <p:nvPr/>
        </p:nvPicPr>
        <p:blipFill>
          <a:blip r:embed="rId3" cstate="print"/>
          <a:srcRect/>
          <a:stretch>
            <a:fillRect/>
          </a:stretch>
        </p:blipFill>
        <p:spPr bwMode="auto">
          <a:xfrm>
            <a:off x="228600" y="457200"/>
            <a:ext cx="1509713" cy="6019800"/>
          </a:xfrm>
          <a:prstGeom prst="rect">
            <a:avLst/>
          </a:prstGeom>
          <a:noFill/>
          <a:ln w="9525">
            <a:noFill/>
            <a:miter lim="800000"/>
            <a:headEnd/>
            <a:tailEnd/>
          </a:ln>
        </p:spPr>
      </p:pic>
      <p:sp>
        <p:nvSpPr>
          <p:cNvPr id="8195" name="Rectangle 4"/>
          <p:cNvSpPr>
            <a:spLocks noGrp="1" noChangeArrowheads="1"/>
          </p:cNvSpPr>
          <p:nvPr>
            <p:ph type="title"/>
          </p:nvPr>
        </p:nvSpPr>
        <p:spPr>
          <a:xfrm>
            <a:off x="2057400" y="1600200"/>
            <a:ext cx="6858000" cy="990600"/>
          </a:xfrm>
        </p:spPr>
        <p:txBody>
          <a:bodyPr/>
          <a:lstStyle/>
          <a:p>
            <a:pPr eaLnBrk="1" hangingPunct="1"/>
            <a:r>
              <a:rPr lang="en-US" sz="3200" smtClean="0"/>
              <a:t>Student: School Nurse Ratios</a:t>
            </a:r>
          </a:p>
        </p:txBody>
      </p:sp>
      <p:sp>
        <p:nvSpPr>
          <p:cNvPr id="8196" name="Rectangle 5"/>
          <p:cNvSpPr>
            <a:spLocks noGrp="1" noChangeArrowheads="1"/>
          </p:cNvSpPr>
          <p:nvPr>
            <p:ph type="body" idx="1"/>
          </p:nvPr>
        </p:nvSpPr>
        <p:spPr>
          <a:xfrm>
            <a:off x="1981200" y="2590800"/>
            <a:ext cx="6934200" cy="3657600"/>
          </a:xfrm>
        </p:spPr>
        <p:txBody>
          <a:bodyPr/>
          <a:lstStyle/>
          <a:p>
            <a:pPr eaLnBrk="1" hangingPunct="1"/>
            <a:r>
              <a:rPr lang="en-US" smtClean="0"/>
              <a:t>Wide disparities</a:t>
            </a:r>
          </a:p>
          <a:p>
            <a:pPr lvl="1" eaLnBrk="1" hangingPunct="1"/>
            <a:r>
              <a:rPr lang="en-US" smtClean="0"/>
              <a:t>Between states</a:t>
            </a:r>
          </a:p>
          <a:p>
            <a:pPr lvl="1" eaLnBrk="1" hangingPunct="1"/>
            <a:r>
              <a:rPr lang="en-US" smtClean="0"/>
              <a:t>Within states</a:t>
            </a:r>
          </a:p>
          <a:p>
            <a:pPr eaLnBrk="1" hangingPunct="1"/>
            <a:r>
              <a:rPr lang="en-US" smtClean="0"/>
              <a:t>Mandated ratios</a:t>
            </a:r>
          </a:p>
          <a:p>
            <a:pPr lvl="1" eaLnBrk="1" hangingPunct="1"/>
            <a:r>
              <a:rPr lang="en-US" smtClean="0"/>
              <a:t>19 states have varying mandates</a:t>
            </a:r>
          </a:p>
          <a:p>
            <a:pPr lvl="1" eaLnBrk="1" hangingPunct="1"/>
            <a:r>
              <a:rPr lang="en-US" smtClean="0"/>
              <a:t>4 states fund the mandated ratio</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066800" y="1905000"/>
            <a:ext cx="6553200" cy="762000"/>
          </a:xfrm>
          <a:noFill/>
        </p:spPr>
        <p:txBody>
          <a:bodyPr/>
          <a:lstStyle/>
          <a:p>
            <a:pPr algn="ctr" eaLnBrk="1" hangingPunct="1"/>
            <a:r>
              <a:rPr lang="en-US" sz="3300" smtClean="0">
                <a:solidFill>
                  <a:srgbClr val="C00000"/>
                </a:solidFill>
                <a:latin typeface="Arial" pitchFamily="34" charset="0"/>
                <a:cs typeface="Arial" pitchFamily="34" charset="0"/>
              </a:rPr>
              <a:t>Student to School Nurse ratio </a:t>
            </a:r>
            <a:br>
              <a:rPr lang="en-US" sz="3300" smtClean="0">
                <a:solidFill>
                  <a:srgbClr val="C00000"/>
                </a:solidFill>
                <a:latin typeface="Arial" pitchFamily="34" charset="0"/>
                <a:cs typeface="Arial" pitchFamily="34" charset="0"/>
              </a:rPr>
            </a:br>
            <a:r>
              <a:rPr lang="en-US" sz="3300" smtClean="0">
                <a:solidFill>
                  <a:srgbClr val="C00000"/>
                </a:solidFill>
                <a:latin typeface="Arial" pitchFamily="34" charset="0"/>
                <a:cs typeface="Arial" pitchFamily="34" charset="0"/>
              </a:rPr>
              <a:t>750:1?</a:t>
            </a:r>
            <a:br>
              <a:rPr lang="en-US" sz="3300" smtClean="0">
                <a:solidFill>
                  <a:srgbClr val="C00000"/>
                </a:solidFill>
                <a:latin typeface="Arial" pitchFamily="34" charset="0"/>
                <a:cs typeface="Arial" pitchFamily="34" charset="0"/>
              </a:rPr>
            </a:br>
            <a:endParaRPr lang="en-US" sz="3300" smtClean="0">
              <a:solidFill>
                <a:srgbClr val="C00000"/>
              </a:solidFill>
              <a:latin typeface="Arial" pitchFamily="34" charset="0"/>
              <a:cs typeface="Arial" pitchFamily="34" charset="0"/>
            </a:endParaRPr>
          </a:p>
        </p:txBody>
      </p:sp>
      <p:sp>
        <p:nvSpPr>
          <p:cNvPr id="9219" name="Content Placeholder 2"/>
          <p:cNvSpPr>
            <a:spLocks noGrp="1"/>
          </p:cNvSpPr>
          <p:nvPr>
            <p:ph idx="4294967295"/>
          </p:nvPr>
        </p:nvSpPr>
        <p:spPr>
          <a:xfrm>
            <a:off x="1066800" y="1676400"/>
            <a:ext cx="7467600" cy="4267200"/>
          </a:xfrm>
        </p:spPr>
        <p:txBody>
          <a:bodyPr/>
          <a:lstStyle/>
          <a:p>
            <a:pPr eaLnBrk="1" hangingPunct="1"/>
            <a:endParaRPr lang="en-US" sz="2800" dirty="0" smtClean="0"/>
          </a:p>
          <a:p>
            <a:pPr eaLnBrk="1" hangingPunct="1">
              <a:buFontTx/>
              <a:buNone/>
            </a:pPr>
            <a:endParaRPr lang="en-US" sz="2800" dirty="0" smtClean="0"/>
          </a:p>
          <a:p>
            <a:pPr eaLnBrk="1" hangingPunct="1">
              <a:buFontTx/>
              <a:buNone/>
            </a:pPr>
            <a:r>
              <a:rPr lang="en-US" sz="2800" u="sng" dirty="0" smtClean="0"/>
              <a:t>1340</a:t>
            </a:r>
            <a:r>
              <a:rPr lang="en-US" sz="2800" dirty="0" smtClean="0"/>
              <a:t>	+    </a:t>
            </a:r>
            <a:r>
              <a:rPr lang="en-US" sz="2800" u="sng" dirty="0" smtClean="0"/>
              <a:t>150</a:t>
            </a:r>
            <a:r>
              <a:rPr lang="en-US" sz="2800" dirty="0" smtClean="0"/>
              <a:t>       +     </a:t>
            </a:r>
            <a:r>
              <a:rPr lang="en-US" sz="2800" u="sng" dirty="0" smtClean="0"/>
              <a:t>10</a:t>
            </a:r>
            <a:r>
              <a:rPr lang="en-US" sz="2800" dirty="0" smtClean="0"/>
              <a:t>	+   </a:t>
            </a:r>
            <a:r>
              <a:rPr lang="en-US" sz="2800" u="sng" dirty="0" smtClean="0"/>
              <a:t>2</a:t>
            </a:r>
            <a:r>
              <a:rPr lang="en-US" sz="2800" dirty="0" smtClean="0"/>
              <a:t>  =  	</a:t>
            </a:r>
          </a:p>
          <a:p>
            <a:pPr eaLnBrk="1" hangingPunct="1">
              <a:buFontTx/>
              <a:buNone/>
            </a:pPr>
            <a:r>
              <a:rPr lang="en-US" sz="2800" dirty="0" smtClean="0"/>
              <a:t>750	       225	    </a:t>
            </a:r>
            <a:r>
              <a:rPr lang="en-US" sz="2800" dirty="0" smtClean="0"/>
              <a:t>125</a:t>
            </a:r>
            <a:r>
              <a:rPr lang="en-US" sz="2800" dirty="0" smtClean="0"/>
              <a:t>	     1 </a:t>
            </a:r>
          </a:p>
          <a:p>
            <a:pPr eaLnBrk="1" hangingPunct="1">
              <a:buFontTx/>
              <a:buNone/>
            </a:pPr>
            <a:endParaRPr lang="en-US" sz="2800" dirty="0" smtClean="0"/>
          </a:p>
          <a:p>
            <a:pPr eaLnBrk="1" hangingPunct="1">
              <a:buFontTx/>
              <a:buNone/>
            </a:pPr>
            <a:endParaRPr lang="en-US" sz="2800" dirty="0" smtClean="0"/>
          </a:p>
          <a:p>
            <a:pPr eaLnBrk="1" hangingPunct="1">
              <a:buFontTx/>
              <a:buNone/>
            </a:pPr>
            <a:r>
              <a:rPr lang="en-US" sz="2800" dirty="0" smtClean="0"/>
              <a:t>1.66     +    .66        +    .08     +   2 =  5.28 </a:t>
            </a:r>
          </a:p>
          <a:p>
            <a:pPr eaLnBrk="1" hangingPunct="1">
              <a:buFontTx/>
              <a:buNone/>
            </a:pPr>
            <a:r>
              <a:rPr lang="en-US" sz="2800" dirty="0" smtClean="0"/>
              <a:t>						             nurses</a:t>
            </a:r>
          </a:p>
          <a:p>
            <a:pPr eaLnBrk="1" hangingPunct="1">
              <a:buFontTx/>
              <a:buNone/>
            </a:pPr>
            <a:endParaRPr lang="en-US" sz="2800" dirty="0" smtClean="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Ruler banner"/>
          <p:cNvPicPr>
            <a:picLocks noChangeAspect="1" noChangeArrowheads="1"/>
          </p:cNvPicPr>
          <p:nvPr/>
        </p:nvPicPr>
        <p:blipFill>
          <a:blip r:embed="rId3" cstate="print"/>
          <a:srcRect/>
          <a:stretch>
            <a:fillRect/>
          </a:stretch>
        </p:blipFill>
        <p:spPr bwMode="auto">
          <a:xfrm>
            <a:off x="228600" y="457200"/>
            <a:ext cx="1509713" cy="6019800"/>
          </a:xfrm>
          <a:prstGeom prst="rect">
            <a:avLst/>
          </a:prstGeom>
          <a:noFill/>
          <a:ln w="9525">
            <a:noFill/>
            <a:miter lim="800000"/>
            <a:headEnd/>
            <a:tailEnd/>
          </a:ln>
        </p:spPr>
      </p:pic>
      <p:sp>
        <p:nvSpPr>
          <p:cNvPr id="13315" name="Rectangle 4"/>
          <p:cNvSpPr>
            <a:spLocks noGrp="1" noChangeArrowheads="1"/>
          </p:cNvSpPr>
          <p:nvPr>
            <p:ph type="title"/>
          </p:nvPr>
        </p:nvSpPr>
        <p:spPr>
          <a:xfrm>
            <a:off x="2057400" y="1600200"/>
            <a:ext cx="6858000" cy="990600"/>
          </a:xfrm>
        </p:spPr>
        <p:txBody>
          <a:bodyPr/>
          <a:lstStyle/>
          <a:p>
            <a:pPr eaLnBrk="1" hangingPunct="1"/>
            <a:r>
              <a:rPr lang="en-US" sz="3200" smtClean="0"/>
              <a:t>Student: School Nurse Ratios</a:t>
            </a:r>
          </a:p>
        </p:txBody>
      </p:sp>
      <p:sp>
        <p:nvSpPr>
          <p:cNvPr id="13316" name="Rectangle 5"/>
          <p:cNvSpPr>
            <a:spLocks noGrp="1" noChangeArrowheads="1"/>
          </p:cNvSpPr>
          <p:nvPr>
            <p:ph type="body" idx="1"/>
          </p:nvPr>
        </p:nvSpPr>
        <p:spPr>
          <a:xfrm>
            <a:off x="1981200" y="2590800"/>
            <a:ext cx="5867400" cy="3657600"/>
          </a:xfrm>
        </p:spPr>
        <p:txBody>
          <a:bodyPr/>
          <a:lstStyle/>
          <a:p>
            <a:pPr eaLnBrk="1" hangingPunct="1"/>
            <a:r>
              <a:rPr lang="en-US" dirty="0" smtClean="0"/>
              <a:t>What outcomes:</a:t>
            </a:r>
            <a:endParaRPr lang="en-US" dirty="0" smtClean="0"/>
          </a:p>
          <a:p>
            <a:pPr lvl="1" eaLnBrk="1" hangingPunct="1"/>
            <a:r>
              <a:rPr lang="en-US" dirty="0" smtClean="0"/>
              <a:t>Number of staff</a:t>
            </a:r>
          </a:p>
          <a:p>
            <a:pPr lvl="1" eaLnBrk="1" hangingPunct="1"/>
            <a:r>
              <a:rPr lang="en-US" dirty="0" smtClean="0"/>
              <a:t>Credentials of staff</a:t>
            </a:r>
          </a:p>
          <a:p>
            <a:pPr lvl="1" eaLnBrk="1" hangingPunct="1"/>
            <a:r>
              <a:rPr lang="en-US" dirty="0" smtClean="0"/>
              <a:t>Under what conditions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idx="4294967295"/>
          </p:nvPr>
        </p:nvSpPr>
        <p:spPr>
          <a:xfrm>
            <a:off x="1066800" y="1905000"/>
            <a:ext cx="6553200" cy="762000"/>
          </a:xfrm>
          <a:noFill/>
        </p:spPr>
        <p:txBody>
          <a:bodyPr/>
          <a:lstStyle/>
          <a:p>
            <a:pPr algn="ctr" eaLnBrk="1" hangingPunct="1"/>
            <a:r>
              <a:rPr lang="en-US" sz="3300" smtClean="0">
                <a:solidFill>
                  <a:srgbClr val="C00000"/>
                </a:solidFill>
                <a:latin typeface="Arial" pitchFamily="34" charset="0"/>
                <a:cs typeface="Arial" pitchFamily="34" charset="0"/>
              </a:rPr>
              <a:t>Student to School Nurse ratio </a:t>
            </a:r>
            <a:br>
              <a:rPr lang="en-US" sz="3300" smtClean="0">
                <a:solidFill>
                  <a:srgbClr val="C00000"/>
                </a:solidFill>
                <a:latin typeface="Arial" pitchFamily="34" charset="0"/>
                <a:cs typeface="Arial" pitchFamily="34" charset="0"/>
              </a:rPr>
            </a:br>
            <a:r>
              <a:rPr lang="en-US" sz="3300" smtClean="0">
                <a:solidFill>
                  <a:srgbClr val="C00000"/>
                </a:solidFill>
                <a:latin typeface="Arial" pitchFamily="34" charset="0"/>
                <a:cs typeface="Arial" pitchFamily="34" charset="0"/>
              </a:rPr>
              <a:t>??????</a:t>
            </a:r>
            <a:br>
              <a:rPr lang="en-US" sz="3300" smtClean="0">
                <a:solidFill>
                  <a:srgbClr val="C00000"/>
                </a:solidFill>
                <a:latin typeface="Arial" pitchFamily="34" charset="0"/>
                <a:cs typeface="Arial" pitchFamily="34" charset="0"/>
              </a:rPr>
            </a:br>
            <a:endParaRPr lang="en-US" sz="3300" smtClean="0">
              <a:solidFill>
                <a:srgbClr val="C00000"/>
              </a:solidFill>
              <a:latin typeface="Arial" pitchFamily="34" charset="0"/>
              <a:cs typeface="Arial" pitchFamily="34" charset="0"/>
            </a:endParaRPr>
          </a:p>
        </p:txBody>
      </p:sp>
      <p:sp>
        <p:nvSpPr>
          <p:cNvPr id="14339" name="Content Placeholder 2"/>
          <p:cNvSpPr>
            <a:spLocks noGrp="1"/>
          </p:cNvSpPr>
          <p:nvPr>
            <p:ph idx="4294967295"/>
          </p:nvPr>
        </p:nvSpPr>
        <p:spPr>
          <a:xfrm>
            <a:off x="838200" y="1676400"/>
            <a:ext cx="7696200" cy="4267200"/>
          </a:xfrm>
        </p:spPr>
        <p:txBody>
          <a:bodyPr>
            <a:normAutofit lnSpcReduction="10000"/>
          </a:bodyPr>
          <a:lstStyle/>
          <a:p>
            <a:pPr eaLnBrk="1" hangingPunct="1"/>
            <a:endParaRPr lang="en-US" sz="2800" dirty="0" smtClean="0"/>
          </a:p>
          <a:p>
            <a:pPr eaLnBrk="1" hangingPunct="1">
              <a:buFontTx/>
              <a:buNone/>
            </a:pPr>
            <a:endParaRPr lang="en-US" sz="2800" dirty="0" smtClean="0"/>
          </a:p>
          <a:p>
            <a:pPr eaLnBrk="1" hangingPunct="1">
              <a:buFontTx/>
              <a:buNone/>
            </a:pPr>
            <a:r>
              <a:rPr lang="en-US" sz="2800" u="sng" dirty="0" smtClean="0"/>
              <a:t>1340</a:t>
            </a:r>
            <a:r>
              <a:rPr lang="en-US" sz="2800" dirty="0" smtClean="0"/>
              <a:t>	+    </a:t>
            </a:r>
            <a:r>
              <a:rPr lang="en-US" sz="2800" u="sng" dirty="0" smtClean="0"/>
              <a:t>150</a:t>
            </a:r>
            <a:r>
              <a:rPr lang="en-US" sz="2800" dirty="0" smtClean="0"/>
              <a:t>       +     </a:t>
            </a:r>
            <a:r>
              <a:rPr lang="en-US" sz="2800" u="sng" dirty="0" smtClean="0"/>
              <a:t>10</a:t>
            </a:r>
            <a:r>
              <a:rPr lang="en-US" sz="2800" dirty="0" smtClean="0"/>
              <a:t>	+   </a:t>
            </a:r>
            <a:r>
              <a:rPr lang="en-US" sz="2800" u="sng" dirty="0" smtClean="0"/>
              <a:t>2</a:t>
            </a:r>
            <a:r>
              <a:rPr lang="en-US" sz="2800" dirty="0" smtClean="0"/>
              <a:t>  =  	</a:t>
            </a:r>
          </a:p>
          <a:p>
            <a:pPr eaLnBrk="1" hangingPunct="1">
              <a:buFontTx/>
              <a:buNone/>
            </a:pPr>
            <a:r>
              <a:rPr lang="en-US" sz="2800" dirty="0" smtClean="0"/>
              <a:t>750	       225	  </a:t>
            </a:r>
            <a:r>
              <a:rPr lang="en-US" sz="2800" dirty="0" smtClean="0"/>
              <a:t>  </a:t>
            </a:r>
            <a:r>
              <a:rPr lang="en-US" sz="2800" dirty="0" smtClean="0"/>
              <a:t>125	     1 </a:t>
            </a:r>
          </a:p>
          <a:p>
            <a:pPr eaLnBrk="1" hangingPunct="1">
              <a:buFontTx/>
              <a:buNone/>
            </a:pPr>
            <a:endParaRPr lang="en-US" sz="2800" dirty="0" smtClean="0"/>
          </a:p>
          <a:p>
            <a:pPr eaLnBrk="1" hangingPunct="1">
              <a:buFontTx/>
              <a:buNone/>
            </a:pPr>
            <a:endParaRPr lang="en-US" sz="2800" dirty="0" smtClean="0"/>
          </a:p>
          <a:p>
            <a:pPr eaLnBrk="1" hangingPunct="1">
              <a:buFontTx/>
              <a:buNone/>
            </a:pPr>
            <a:r>
              <a:rPr lang="en-US" sz="2800" dirty="0" smtClean="0"/>
              <a:t>1.66     +    .66        +    .08     +   2 = 2 RNs</a:t>
            </a:r>
          </a:p>
          <a:p>
            <a:pPr eaLnBrk="1" hangingPunct="1">
              <a:buFontTx/>
              <a:buNone/>
            </a:pPr>
            <a:r>
              <a:rPr lang="en-US" sz="2800" dirty="0" smtClean="0"/>
              <a:t>							   1 P/T LPN</a:t>
            </a:r>
          </a:p>
          <a:p>
            <a:pPr eaLnBrk="1" hangingPunct="1">
              <a:buFontTx/>
              <a:buNone/>
            </a:pPr>
            <a:r>
              <a:rPr lang="en-US" sz="2800" dirty="0" smtClean="0"/>
              <a:t>						             1 clerk</a:t>
            </a:r>
          </a:p>
          <a:p>
            <a:pPr eaLnBrk="1" hangingPunct="1">
              <a:buFontTx/>
              <a:buNone/>
            </a:pPr>
            <a:endParaRPr lang="en-US" sz="2800" dirty="0" smtClean="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smtClean="0"/>
              <a:t>Many influences on outcomes….</a:t>
            </a:r>
          </a:p>
        </p:txBody>
      </p:sp>
      <p:sp>
        <p:nvSpPr>
          <p:cNvPr id="15363" name="Content Placeholder 2"/>
          <p:cNvSpPr>
            <a:spLocks noGrp="1"/>
          </p:cNvSpPr>
          <p:nvPr>
            <p:ph idx="1"/>
          </p:nvPr>
        </p:nvSpPr>
        <p:spPr/>
        <p:txBody>
          <a:bodyPr/>
          <a:lstStyle/>
          <a:p>
            <a:r>
              <a:rPr lang="en-US" smtClean="0"/>
              <a:t>Poverty</a:t>
            </a:r>
          </a:p>
          <a:p>
            <a:r>
              <a:rPr lang="en-US" smtClean="0"/>
              <a:t>School climate</a:t>
            </a:r>
          </a:p>
          <a:p>
            <a:r>
              <a:rPr lang="en-US" smtClean="0"/>
              <a:t>School system leadership</a:t>
            </a:r>
          </a:p>
          <a:p>
            <a:r>
              <a:rPr lang="en-US" smtClean="0"/>
              <a:t>Parenting</a:t>
            </a:r>
          </a:p>
          <a:p>
            <a:r>
              <a:rPr lang="en-US" smtClean="0"/>
              <a:t>Breadth / quality community health services</a:t>
            </a:r>
          </a:p>
          <a:p>
            <a:r>
              <a:rPr lang="en-US" smtClean="0"/>
              <a:t>and much more…..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smtClean="0"/>
              <a:t>School nurse sensitive outcomes</a:t>
            </a:r>
          </a:p>
        </p:txBody>
      </p:sp>
      <p:sp>
        <p:nvSpPr>
          <p:cNvPr id="16387" name="Content Placeholder 2"/>
          <p:cNvSpPr>
            <a:spLocks noGrp="1"/>
          </p:cNvSpPr>
          <p:nvPr>
            <p:ph idx="1"/>
          </p:nvPr>
        </p:nvSpPr>
        <p:spPr/>
        <p:txBody>
          <a:bodyPr/>
          <a:lstStyle/>
          <a:p>
            <a:r>
              <a:rPr lang="en-US" smtClean="0"/>
              <a:t>Identify factors that measure the impact of nursing care over and above other factors</a:t>
            </a:r>
          </a:p>
          <a:p>
            <a:r>
              <a:rPr lang="en-US" smtClean="0"/>
              <a:t>Outcomes “sensitive” enough to distinguish between the effects of family and community and the effects of the quality and the quantity school nursing interventions on child, family and school community outcomes</a:t>
            </a:r>
          </a:p>
          <a:p>
            <a:endParaRPr lang="en-US"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smtClean="0"/>
              <a:t>Definition</a:t>
            </a:r>
          </a:p>
        </p:txBody>
      </p:sp>
      <p:sp>
        <p:nvSpPr>
          <p:cNvPr id="17411" name="Content Placeholder 2"/>
          <p:cNvSpPr>
            <a:spLocks noGrp="1"/>
          </p:cNvSpPr>
          <p:nvPr>
            <p:ph idx="1"/>
          </p:nvPr>
        </p:nvSpPr>
        <p:spPr>
          <a:xfrm>
            <a:off x="0" y="1752600"/>
            <a:ext cx="7772400" cy="3657600"/>
          </a:xfrm>
        </p:spPr>
        <p:txBody>
          <a:bodyPr>
            <a:normAutofit lnSpcReduction="10000"/>
          </a:bodyPr>
          <a:lstStyle/>
          <a:p>
            <a:r>
              <a:rPr lang="en-US" sz="2800" dirty="0" smtClean="0"/>
              <a:t>Nursing-sensitive indicators identify structures of care &amp; care processes, both of which influence care outcomes </a:t>
            </a:r>
          </a:p>
          <a:p>
            <a:r>
              <a:rPr lang="en-US" sz="2800" dirty="0" smtClean="0"/>
              <a:t>Nursing-sensitive indicators are distinct and specific to nursing, and differ from medical indicators of care quality </a:t>
            </a:r>
          </a:p>
          <a:p>
            <a:r>
              <a:rPr lang="en-US" sz="2800" dirty="0" smtClean="0"/>
              <a:t>Nursing outcome indicators are those outcomes most influenced by nursing care</a:t>
            </a:r>
          </a:p>
          <a:p>
            <a:endParaRPr lang="en-US"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dirty="0" smtClean="0"/>
              <a:t>Critical Indicator</a:t>
            </a:r>
            <a:endParaRPr lang="en-US" dirty="0" smtClean="0"/>
          </a:p>
        </p:txBody>
      </p:sp>
      <p:pic>
        <p:nvPicPr>
          <p:cNvPr id="19459" name="Picture 4" descr="SPOGIF"/>
          <p:cNvPicPr>
            <a:picLocks noChangeAspect="1" noChangeArrowheads="1"/>
          </p:cNvPicPr>
          <p:nvPr/>
        </p:nvPicPr>
        <p:blipFill>
          <a:blip r:embed="rId3" cstate="print"/>
          <a:srcRect/>
          <a:stretch>
            <a:fillRect/>
          </a:stretch>
        </p:blipFill>
        <p:spPr bwMode="auto">
          <a:xfrm>
            <a:off x="4343400" y="2743200"/>
            <a:ext cx="2895600" cy="3124200"/>
          </a:xfrm>
          <a:prstGeom prst="rect">
            <a:avLst/>
          </a:prstGeom>
          <a:noFill/>
          <a:ln w="9525">
            <a:noFill/>
            <a:miter lim="800000"/>
            <a:headEnd/>
            <a:tailEnd/>
          </a:ln>
        </p:spPr>
      </p:pic>
      <p:sp>
        <p:nvSpPr>
          <p:cNvPr id="5" name="Rectangle 3"/>
          <p:cNvSpPr txBox="1">
            <a:spLocks noChangeArrowheads="1"/>
          </p:cNvSpPr>
          <p:nvPr/>
        </p:nvSpPr>
        <p:spPr bwMode="auto">
          <a:xfrm>
            <a:off x="685800" y="2590800"/>
            <a:ext cx="7772400" cy="3429000"/>
          </a:xfrm>
          <a:prstGeom prst="rect">
            <a:avLst/>
          </a:prstGeom>
          <a:noFill/>
          <a:ln w="9525">
            <a:noFill/>
            <a:miter lim="800000"/>
            <a:headEnd/>
            <a:tailEnd/>
          </a:ln>
        </p:spPr>
        <p:txBody>
          <a:bodyPr/>
          <a:lstStyle/>
          <a:p>
            <a:pPr marL="342900" indent="-342900" eaLnBrk="1" hangingPunct="1">
              <a:spcBef>
                <a:spcPct val="20000"/>
              </a:spcBef>
              <a:defRPr/>
            </a:pPr>
            <a:endParaRPr lang="en-US" sz="3200" kern="0" dirty="0">
              <a:latin typeface="+mn-lt"/>
            </a:endParaRPr>
          </a:p>
          <a:p>
            <a:pPr marL="342900" indent="-342900" eaLnBrk="1" hangingPunct="1">
              <a:spcBef>
                <a:spcPct val="20000"/>
              </a:spcBef>
              <a:buFontTx/>
              <a:buChar char="•"/>
              <a:defRPr/>
            </a:pPr>
            <a:r>
              <a:rPr lang="en-US" sz="3200" kern="0" dirty="0">
                <a:latin typeface="+mn-lt"/>
              </a:rPr>
              <a:t>Structure</a:t>
            </a:r>
          </a:p>
          <a:p>
            <a:pPr marL="342900" indent="-342900" eaLnBrk="1" hangingPunct="1">
              <a:spcBef>
                <a:spcPct val="20000"/>
              </a:spcBef>
              <a:buFontTx/>
              <a:buChar char="•"/>
              <a:defRPr/>
            </a:pPr>
            <a:r>
              <a:rPr lang="en-US" sz="3200" kern="0" dirty="0">
                <a:latin typeface="+mn-lt"/>
              </a:rPr>
              <a:t>Process</a:t>
            </a:r>
          </a:p>
          <a:p>
            <a:pPr marL="342900" indent="-342900" eaLnBrk="1" hangingPunct="1">
              <a:spcBef>
                <a:spcPct val="20000"/>
              </a:spcBef>
              <a:buFontTx/>
              <a:buChar char="•"/>
              <a:defRPr/>
            </a:pPr>
            <a:r>
              <a:rPr lang="en-US" sz="3200" kern="0" dirty="0" smtClean="0">
                <a:latin typeface="+mn-lt"/>
              </a:rPr>
              <a:t>Outcome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smtClean="0"/>
              <a:t>Structure</a:t>
            </a:r>
          </a:p>
        </p:txBody>
      </p:sp>
      <p:sp>
        <p:nvSpPr>
          <p:cNvPr id="20483" name="Content Placeholder 2"/>
          <p:cNvSpPr>
            <a:spLocks noGrp="1"/>
          </p:cNvSpPr>
          <p:nvPr>
            <p:ph idx="1"/>
          </p:nvPr>
        </p:nvSpPr>
        <p:spPr/>
        <p:txBody>
          <a:bodyPr/>
          <a:lstStyle/>
          <a:p>
            <a:r>
              <a:rPr lang="en-US" smtClean="0"/>
              <a:t>The structure of nursing care is indicated by the supply of nursing staff, the skill level of the nursing staff, and the education/certification of nursing staff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dirty="0" smtClean="0"/>
              <a:t>Process</a:t>
            </a:r>
          </a:p>
        </p:txBody>
      </p:sp>
      <p:sp>
        <p:nvSpPr>
          <p:cNvPr id="21507" name="Content Placeholder 2"/>
          <p:cNvSpPr>
            <a:spLocks noGrp="1"/>
          </p:cNvSpPr>
          <p:nvPr>
            <p:ph idx="1"/>
          </p:nvPr>
        </p:nvSpPr>
        <p:spPr/>
        <p:txBody>
          <a:bodyPr/>
          <a:lstStyle/>
          <a:p>
            <a:r>
              <a:rPr lang="en-US" smtClean="0"/>
              <a:t>Process indicators measure aspects of nursing care such as assessment, intervention, and RN job satisfaction</a:t>
            </a:r>
          </a:p>
          <a:p>
            <a:endParaRPr lang="en-US" smtClean="0"/>
          </a:p>
          <a:p>
            <a:endParaRPr lang="en-US"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Nurse sensitive outcomes	</a:t>
            </a:r>
            <a:endParaRPr lang="en-US" dirty="0"/>
          </a:p>
        </p:txBody>
      </p:sp>
      <p:sp>
        <p:nvSpPr>
          <p:cNvPr id="22531" name="Content Placeholder 2"/>
          <p:cNvSpPr>
            <a:spLocks noGrp="1"/>
          </p:cNvSpPr>
          <p:nvPr>
            <p:ph idx="1"/>
          </p:nvPr>
        </p:nvSpPr>
        <p:spPr/>
        <p:txBody>
          <a:bodyPr/>
          <a:lstStyle/>
          <a:p>
            <a:r>
              <a:rPr lang="en-US" smtClean="0"/>
              <a:t>Outcomes that improve with a greater quantity or quality of nursing care </a:t>
            </a:r>
          </a:p>
          <a:p>
            <a:r>
              <a:rPr lang="en-US" smtClean="0"/>
              <a:t>Some outcomes are more highly related to other factors and are not considered "nursing-sensitive"</a:t>
            </a:r>
            <a:endParaRPr lang="en-US" b="1"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sz="3600" dirty="0" smtClean="0"/>
              <a:t>NDNQI – Sensitive nursing outcomes</a:t>
            </a:r>
          </a:p>
        </p:txBody>
      </p:sp>
      <p:sp>
        <p:nvSpPr>
          <p:cNvPr id="24579" name="Content Placeholder 2"/>
          <p:cNvSpPr>
            <a:spLocks noGrp="1"/>
          </p:cNvSpPr>
          <p:nvPr>
            <p:ph idx="1"/>
          </p:nvPr>
        </p:nvSpPr>
        <p:spPr/>
        <p:txBody>
          <a:bodyPr/>
          <a:lstStyle/>
          <a:p>
            <a:r>
              <a:rPr lang="en-US" dirty="0" smtClean="0"/>
              <a:t>Falls</a:t>
            </a:r>
          </a:p>
          <a:p>
            <a:r>
              <a:rPr lang="en-US" dirty="0" err="1" smtClean="0"/>
              <a:t>Decubitus</a:t>
            </a:r>
            <a:r>
              <a:rPr lang="en-US" dirty="0" smtClean="0"/>
              <a:t> – Bed sores</a:t>
            </a:r>
          </a:p>
          <a:p>
            <a:r>
              <a:rPr lang="en-US" dirty="0" smtClean="0"/>
              <a:t>Infected Central Lines</a:t>
            </a:r>
          </a:p>
          <a:p>
            <a:r>
              <a:rPr lang="en-US" dirty="0" smtClean="0"/>
              <a:t>Failure to Rescue</a:t>
            </a:r>
          </a:p>
          <a:p>
            <a:r>
              <a:rPr lang="en-US" dirty="0" smtClean="0"/>
              <a:t>Readmissions</a:t>
            </a:r>
          </a:p>
          <a:p>
            <a:r>
              <a:rPr lang="en-US" dirty="0" smtClean="0"/>
              <a:t>Pain assessment</a:t>
            </a:r>
          </a:p>
          <a:p>
            <a:endParaRPr lang="en-US"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sz="3600" dirty="0" smtClean="0"/>
              <a:t>NDNQI impact</a:t>
            </a:r>
          </a:p>
        </p:txBody>
      </p:sp>
      <p:sp>
        <p:nvSpPr>
          <p:cNvPr id="25603" name="Content Placeholder 2"/>
          <p:cNvSpPr>
            <a:spLocks noGrp="1"/>
          </p:cNvSpPr>
          <p:nvPr>
            <p:ph idx="1"/>
          </p:nvPr>
        </p:nvSpPr>
        <p:spPr/>
        <p:txBody>
          <a:bodyPr/>
          <a:lstStyle/>
          <a:p>
            <a:r>
              <a:rPr lang="en-US" smtClean="0"/>
              <a:t>Researchers studying nurse staffing on acute adult medical surgical units determined that nurses responsible for fewer patients perform significantly better on these measures than nurses with heavier caseloads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smtClean="0"/>
              <a:t>AHRQ </a:t>
            </a:r>
            <a:br>
              <a:rPr lang="en-US" dirty="0" smtClean="0"/>
            </a:br>
            <a:r>
              <a:rPr lang="en-US" dirty="0" smtClean="0"/>
              <a:t>Prevention Quality Indicators</a:t>
            </a:r>
          </a:p>
        </p:txBody>
      </p:sp>
      <p:sp>
        <p:nvSpPr>
          <p:cNvPr id="26627" name="Content Placeholder 2"/>
          <p:cNvSpPr>
            <a:spLocks noGrp="1"/>
          </p:cNvSpPr>
          <p:nvPr>
            <p:ph idx="1"/>
          </p:nvPr>
        </p:nvSpPr>
        <p:spPr>
          <a:xfrm>
            <a:off x="152400" y="1676400"/>
            <a:ext cx="8991600" cy="3657600"/>
          </a:xfrm>
        </p:spPr>
        <p:txBody>
          <a:bodyPr/>
          <a:lstStyle/>
          <a:p>
            <a:endParaRPr lang="en-US" dirty="0" smtClean="0"/>
          </a:p>
          <a:p>
            <a:pPr>
              <a:buFontTx/>
              <a:buNone/>
            </a:pPr>
            <a:r>
              <a:rPr lang="en-US" dirty="0" smtClean="0"/>
              <a:t>Adult ambulatory care / hospital admission rates</a:t>
            </a:r>
          </a:p>
          <a:p>
            <a:r>
              <a:rPr lang="en-US" dirty="0" smtClean="0"/>
              <a:t>Diabetes short term complications</a:t>
            </a:r>
          </a:p>
          <a:p>
            <a:r>
              <a:rPr lang="en-US" dirty="0" smtClean="0"/>
              <a:t>Diabetes long term complications</a:t>
            </a:r>
          </a:p>
          <a:p>
            <a:r>
              <a:rPr lang="en-US" dirty="0" smtClean="0"/>
              <a:t>Low birth weight</a:t>
            </a:r>
          </a:p>
          <a:p>
            <a:r>
              <a:rPr lang="en-US" dirty="0" smtClean="0"/>
              <a:t>Perforated appendix</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smtClean="0"/>
              <a:t>AHRQ</a:t>
            </a:r>
            <a:br>
              <a:rPr lang="en-US" smtClean="0"/>
            </a:br>
            <a:r>
              <a:rPr lang="en-US" smtClean="0"/>
              <a:t>Pediatric Quality Indicators</a:t>
            </a:r>
          </a:p>
        </p:txBody>
      </p:sp>
      <p:sp>
        <p:nvSpPr>
          <p:cNvPr id="27651" name="Content Placeholder 2"/>
          <p:cNvSpPr>
            <a:spLocks noGrp="1"/>
          </p:cNvSpPr>
          <p:nvPr>
            <p:ph idx="1"/>
          </p:nvPr>
        </p:nvSpPr>
        <p:spPr/>
        <p:txBody>
          <a:bodyPr/>
          <a:lstStyle/>
          <a:p>
            <a:endParaRPr lang="en-US" dirty="0" smtClean="0"/>
          </a:p>
          <a:p>
            <a:r>
              <a:rPr lang="en-US" dirty="0" smtClean="0"/>
              <a:t>Asthma admissions</a:t>
            </a:r>
          </a:p>
          <a:p>
            <a:r>
              <a:rPr lang="en-US" dirty="0" smtClean="0"/>
              <a:t>Diabetes short term complications</a:t>
            </a:r>
          </a:p>
          <a:p>
            <a:r>
              <a:rPr lang="en-US" dirty="0" smtClean="0"/>
              <a:t>Perforated appendix</a:t>
            </a:r>
          </a:p>
          <a:p>
            <a:r>
              <a:rPr lang="en-US" dirty="0" smtClean="0"/>
              <a:t>Urinary tract infection admissions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ontent Placeholder 2"/>
          <p:cNvSpPr>
            <a:spLocks noGrp="1"/>
          </p:cNvSpPr>
          <p:nvPr>
            <p:ph idx="1"/>
          </p:nvPr>
        </p:nvSpPr>
        <p:spPr>
          <a:xfrm>
            <a:off x="152400" y="1600200"/>
            <a:ext cx="8763000" cy="4648200"/>
          </a:xfrm>
        </p:spPr>
        <p:txBody>
          <a:bodyPr/>
          <a:lstStyle/>
          <a:p>
            <a:r>
              <a:rPr lang="en-US" dirty="0" smtClean="0"/>
              <a:t>OT3-036-10: Children who have problems obtaining referrals when needed</a:t>
            </a:r>
          </a:p>
          <a:p>
            <a:r>
              <a:rPr lang="en-US" dirty="0" smtClean="0"/>
              <a:t>OT3-038-10: (a) Children who did not receive care coordination services when needed</a:t>
            </a:r>
          </a:p>
          <a:p>
            <a:r>
              <a:rPr lang="en-US" dirty="0" smtClean="0"/>
              <a:t>OT3-038-10: (b) Children who did not receive satisfactory communication when needed</a:t>
            </a:r>
          </a:p>
        </p:txBody>
      </p:sp>
      <p:sp>
        <p:nvSpPr>
          <p:cNvPr id="4" name="Title 1"/>
          <p:cNvSpPr txBox="1">
            <a:spLocks/>
          </p:cNvSpPr>
          <p:nvPr/>
        </p:nvSpPr>
        <p:spPr bwMode="auto">
          <a:xfrm>
            <a:off x="0" y="228600"/>
            <a:ext cx="8763000" cy="990600"/>
          </a:xfrm>
          <a:prstGeom prst="rect">
            <a:avLst/>
          </a:prstGeom>
          <a:noFill/>
          <a:ln w="9525">
            <a:noFill/>
            <a:miter lim="800000"/>
            <a:headEnd/>
            <a:tailEnd/>
          </a:ln>
        </p:spPr>
        <p:txBody>
          <a:bodyPr anchor="ctr"/>
          <a:lstStyle/>
          <a:p>
            <a:pPr>
              <a:defRPr/>
            </a:pPr>
            <a:r>
              <a:rPr lang="en-US" sz="3600" kern="0" dirty="0">
                <a:solidFill>
                  <a:schemeClr val="tx2"/>
                </a:solidFill>
                <a:latin typeface="+mj-lt"/>
                <a:ea typeface="+mj-ea"/>
                <a:cs typeface="+mj-cs"/>
              </a:rPr>
              <a:t>NQF outcome </a:t>
            </a:r>
          </a:p>
          <a:p>
            <a:pPr>
              <a:defRPr/>
            </a:pPr>
            <a:r>
              <a:rPr lang="en-US" sz="3600" kern="0" dirty="0">
                <a:solidFill>
                  <a:schemeClr val="tx2"/>
                </a:solidFill>
                <a:latin typeface="+mj-lt"/>
                <a:ea typeface="+mj-ea"/>
                <a:cs typeface="+mj-cs"/>
              </a:rPr>
              <a:t>measures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5"/>
          <p:cNvSpPr>
            <a:spLocks noChangeArrowheads="1"/>
          </p:cNvSpPr>
          <p:nvPr/>
        </p:nvSpPr>
        <p:spPr bwMode="auto">
          <a:xfrm>
            <a:off x="0" y="152400"/>
            <a:ext cx="9144000" cy="990600"/>
          </a:xfrm>
          <a:prstGeom prst="rect">
            <a:avLst/>
          </a:prstGeom>
          <a:noFill/>
          <a:ln w="9525">
            <a:noFill/>
            <a:miter lim="800000"/>
            <a:headEnd/>
            <a:tailEnd/>
          </a:ln>
        </p:spPr>
        <p:txBody>
          <a:bodyPr lIns="92075" tIns="46038" rIns="92075" bIns="46038" anchor="ctr"/>
          <a:lstStyle/>
          <a:p>
            <a:r>
              <a:rPr lang="en-US" sz="4000" dirty="0" smtClean="0">
                <a:solidFill>
                  <a:schemeClr val="tx2"/>
                </a:solidFill>
                <a:latin typeface="+mj-lt"/>
              </a:rPr>
              <a:t>School nurse sensitive outcomes</a:t>
            </a:r>
            <a:endParaRPr lang="en-US" sz="2400" dirty="0">
              <a:solidFill>
                <a:schemeClr val="tx2"/>
              </a:solidFill>
              <a:latin typeface="+mj-lt"/>
            </a:endParaRPr>
          </a:p>
        </p:txBody>
      </p:sp>
      <p:sp>
        <p:nvSpPr>
          <p:cNvPr id="28675" name="Rectangle 6"/>
          <p:cNvSpPr>
            <a:spLocks noChangeArrowheads="1"/>
          </p:cNvSpPr>
          <p:nvPr/>
        </p:nvSpPr>
        <p:spPr bwMode="auto">
          <a:xfrm>
            <a:off x="685800" y="1295400"/>
            <a:ext cx="7772400" cy="5105400"/>
          </a:xfrm>
          <a:prstGeom prst="rect">
            <a:avLst/>
          </a:prstGeom>
          <a:noFill/>
          <a:ln w="9525">
            <a:noFill/>
            <a:miter lim="800000"/>
            <a:headEnd/>
            <a:tailEnd/>
          </a:ln>
        </p:spPr>
        <p:txBody>
          <a:bodyPr lIns="92075" tIns="46038" rIns="92075" bIns="46038"/>
          <a:lstStyle/>
          <a:p>
            <a:pPr algn="ctr">
              <a:spcBef>
                <a:spcPct val="20000"/>
              </a:spcBef>
              <a:buClr>
                <a:srgbClr val="B6C2E9"/>
              </a:buClr>
              <a:buFont typeface="Wingdings" pitchFamily="2" charset="2"/>
              <a:buNone/>
            </a:pPr>
            <a:endParaRPr lang="en-US">
              <a:latin typeface="Times New Roman" pitchFamily="18" charset="0"/>
            </a:endParaRPr>
          </a:p>
        </p:txBody>
      </p:sp>
      <p:sp>
        <p:nvSpPr>
          <p:cNvPr id="28676" name="Rectangle 7"/>
          <p:cNvSpPr>
            <a:spLocks noChangeArrowheads="1"/>
          </p:cNvSpPr>
          <p:nvPr/>
        </p:nvSpPr>
        <p:spPr bwMode="auto">
          <a:xfrm>
            <a:off x="228600" y="1371600"/>
            <a:ext cx="8915400" cy="4648200"/>
          </a:xfrm>
          <a:prstGeom prst="rect">
            <a:avLst/>
          </a:prstGeom>
          <a:noFill/>
          <a:ln w="9525">
            <a:noFill/>
            <a:miter lim="800000"/>
            <a:headEnd/>
            <a:tailEnd/>
          </a:ln>
        </p:spPr>
        <p:txBody>
          <a:bodyPr lIns="92075" tIns="46038" rIns="92075" bIns="46038"/>
          <a:lstStyle/>
          <a:p>
            <a:pPr marL="457200" indent="-457200">
              <a:spcBef>
                <a:spcPct val="20000"/>
              </a:spcBef>
              <a:buClr>
                <a:srgbClr val="B51019"/>
              </a:buClr>
              <a:buFont typeface="Wingdings" pitchFamily="2" charset="2"/>
              <a:buAutoNum type="arabicPeriod"/>
            </a:pPr>
            <a:r>
              <a:rPr lang="en-US" sz="2400" dirty="0" smtClean="0"/>
              <a:t>Increased time in classroom</a:t>
            </a:r>
          </a:p>
          <a:p>
            <a:pPr marL="457200" indent="-457200">
              <a:spcBef>
                <a:spcPct val="20000"/>
              </a:spcBef>
              <a:buClr>
                <a:srgbClr val="B51019"/>
              </a:buClr>
              <a:buFont typeface="Wingdings" pitchFamily="2" charset="2"/>
              <a:buAutoNum type="arabicPeriod"/>
            </a:pPr>
            <a:r>
              <a:rPr lang="en-US" sz="2400" dirty="0" smtClean="0"/>
              <a:t>Received first aid, emergency services, acute services</a:t>
            </a:r>
          </a:p>
          <a:p>
            <a:pPr marL="457200" indent="-457200">
              <a:spcBef>
                <a:spcPct val="20000"/>
              </a:spcBef>
              <a:buClr>
                <a:srgbClr val="B51019"/>
              </a:buClr>
              <a:buFont typeface="Wingdings" pitchFamily="2" charset="2"/>
              <a:buAutoNum type="arabicPeriod"/>
            </a:pPr>
            <a:r>
              <a:rPr lang="en-US" sz="2400" dirty="0" smtClean="0"/>
              <a:t> Competent health related interventions</a:t>
            </a:r>
          </a:p>
          <a:p>
            <a:pPr marL="457200" indent="-457200">
              <a:spcBef>
                <a:spcPct val="20000"/>
              </a:spcBef>
              <a:buClr>
                <a:srgbClr val="B51019"/>
              </a:buClr>
              <a:buFont typeface="Wingdings" pitchFamily="2" charset="2"/>
              <a:buAutoNum type="arabicPeriod"/>
            </a:pPr>
            <a:r>
              <a:rPr lang="en-US" sz="2400" dirty="0" smtClean="0"/>
              <a:t>Chronic health conditions met</a:t>
            </a:r>
          </a:p>
          <a:p>
            <a:pPr marL="457200" indent="-457200">
              <a:spcBef>
                <a:spcPct val="20000"/>
              </a:spcBef>
              <a:buClr>
                <a:srgbClr val="B51019"/>
              </a:buClr>
              <a:buFont typeface="Wingdings" pitchFamily="2" charset="2"/>
              <a:buAutoNum type="arabicPeriod"/>
            </a:pPr>
            <a:r>
              <a:rPr lang="en-US" sz="2400" dirty="0" smtClean="0"/>
              <a:t>Wellness promotion disease prevention</a:t>
            </a:r>
          </a:p>
          <a:p>
            <a:pPr marL="457200" indent="-457200">
              <a:spcBef>
                <a:spcPct val="20000"/>
              </a:spcBef>
              <a:buClr>
                <a:srgbClr val="B51019"/>
              </a:buClr>
              <a:buFont typeface="Wingdings" pitchFamily="2" charset="2"/>
              <a:buAutoNum type="arabicPeriod"/>
            </a:pPr>
            <a:r>
              <a:rPr lang="en-US" sz="2400" dirty="0" smtClean="0"/>
              <a:t>Appropriate referrals</a:t>
            </a:r>
          </a:p>
          <a:p>
            <a:pPr marL="457200" indent="-457200">
              <a:spcBef>
                <a:spcPct val="20000"/>
              </a:spcBef>
              <a:buClr>
                <a:srgbClr val="B51019"/>
              </a:buClr>
              <a:buFont typeface="Wingdings" pitchFamily="2" charset="2"/>
              <a:buAutoNum type="arabicPeriod"/>
            </a:pPr>
            <a:r>
              <a:rPr lang="en-US" sz="2400" dirty="0" smtClean="0"/>
              <a:t>Safe environment</a:t>
            </a:r>
          </a:p>
          <a:p>
            <a:pPr marL="457200" indent="-457200">
              <a:spcBef>
                <a:spcPct val="20000"/>
              </a:spcBef>
              <a:buClr>
                <a:srgbClr val="B51019"/>
              </a:buClr>
              <a:buFont typeface="Wingdings" pitchFamily="2" charset="2"/>
              <a:buAutoNum type="arabicPeriod"/>
            </a:pPr>
            <a:r>
              <a:rPr lang="en-US" sz="2400" dirty="0" smtClean="0"/>
              <a:t>Community outreach enhances student health</a:t>
            </a:r>
          </a:p>
          <a:p>
            <a:pPr marL="457200" indent="-457200">
              <a:spcBef>
                <a:spcPct val="20000"/>
              </a:spcBef>
              <a:buClr>
                <a:srgbClr val="B51019"/>
              </a:buClr>
              <a:buFont typeface="Wingdings" pitchFamily="2" charset="2"/>
              <a:buAutoNum type="arabicPeriod"/>
            </a:pPr>
            <a:r>
              <a:rPr lang="en-US" sz="2400" dirty="0" smtClean="0"/>
              <a:t>Cost effective</a:t>
            </a:r>
          </a:p>
          <a:p>
            <a:pPr marL="457200" indent="-457200">
              <a:spcBef>
                <a:spcPct val="20000"/>
              </a:spcBef>
              <a:buClr>
                <a:srgbClr val="B51019"/>
              </a:buClr>
              <a:buFont typeface="Wingdings" pitchFamily="2" charset="2"/>
              <a:buAutoNum type="arabicPeriod"/>
            </a:pPr>
            <a:r>
              <a:rPr lang="en-US" sz="2400" dirty="0" smtClean="0"/>
              <a:t>Parent, teacher, administration, staff satisfaction</a:t>
            </a:r>
          </a:p>
          <a:p>
            <a:pPr marL="457200" indent="-457200">
              <a:spcBef>
                <a:spcPct val="20000"/>
              </a:spcBef>
              <a:buClr>
                <a:srgbClr val="B51019"/>
              </a:buClr>
              <a:buFont typeface="Wingdings" pitchFamily="2" charset="2"/>
              <a:buNone/>
            </a:pPr>
            <a:endParaRPr lang="en-US" sz="2400" dirty="0">
              <a:latin typeface="Times New Roman" pitchFamily="18" charset="0"/>
            </a:endParaRPr>
          </a:p>
        </p:txBody>
      </p:sp>
      <p:sp>
        <p:nvSpPr>
          <p:cNvPr id="6" name="TextBox 5"/>
          <p:cNvSpPr txBox="1"/>
          <p:nvPr/>
        </p:nvSpPr>
        <p:spPr>
          <a:xfrm>
            <a:off x="4495800" y="6172200"/>
            <a:ext cx="3810000" cy="369332"/>
          </a:xfrm>
          <a:prstGeom prst="rect">
            <a:avLst/>
          </a:prstGeom>
          <a:noFill/>
        </p:spPr>
        <p:txBody>
          <a:bodyPr wrap="square" rtlCol="0">
            <a:spAutoFit/>
          </a:bodyPr>
          <a:lstStyle/>
          <a:p>
            <a:r>
              <a:rPr lang="en-US" dirty="0" smtClean="0"/>
              <a:t>(Selekman </a:t>
            </a:r>
            <a:r>
              <a:rPr lang="en-US" dirty="0" smtClean="0"/>
              <a:t>&amp; </a:t>
            </a:r>
            <a:r>
              <a:rPr lang="en-US" dirty="0" smtClean="0"/>
              <a:t>Guilday, 2003)</a:t>
            </a:r>
            <a:endParaRPr lang="en-US" dirty="0" smtClean="0">
              <a:latin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5"/>
          <p:cNvSpPr>
            <a:spLocks noChangeArrowheads="1"/>
          </p:cNvSpPr>
          <p:nvPr/>
        </p:nvSpPr>
        <p:spPr bwMode="auto">
          <a:xfrm>
            <a:off x="2743200" y="0"/>
            <a:ext cx="6400800" cy="1143000"/>
          </a:xfrm>
          <a:prstGeom prst="rect">
            <a:avLst/>
          </a:prstGeom>
          <a:noFill/>
          <a:ln w="9525">
            <a:noFill/>
            <a:miter lim="800000"/>
            <a:headEnd/>
            <a:tailEnd/>
          </a:ln>
        </p:spPr>
        <p:txBody>
          <a:bodyPr lIns="92075" tIns="46038" rIns="92075" bIns="46038" anchor="ctr"/>
          <a:lstStyle/>
          <a:p>
            <a:endParaRPr lang="en-US" sz="2400">
              <a:solidFill>
                <a:schemeClr val="bg1"/>
              </a:solidFill>
            </a:endParaRPr>
          </a:p>
        </p:txBody>
      </p:sp>
      <p:sp>
        <p:nvSpPr>
          <p:cNvPr id="30723" name="Rectangle 6"/>
          <p:cNvSpPr>
            <a:spLocks noChangeArrowheads="1"/>
          </p:cNvSpPr>
          <p:nvPr/>
        </p:nvSpPr>
        <p:spPr bwMode="auto">
          <a:xfrm>
            <a:off x="685800" y="1295400"/>
            <a:ext cx="7772400" cy="5105400"/>
          </a:xfrm>
          <a:prstGeom prst="rect">
            <a:avLst/>
          </a:prstGeom>
          <a:noFill/>
          <a:ln w="9525">
            <a:noFill/>
            <a:miter lim="800000"/>
            <a:headEnd/>
            <a:tailEnd/>
          </a:ln>
        </p:spPr>
        <p:txBody>
          <a:bodyPr lIns="92075" tIns="46038" rIns="92075" bIns="46038"/>
          <a:lstStyle/>
          <a:p>
            <a:pPr algn="ctr">
              <a:spcBef>
                <a:spcPct val="20000"/>
              </a:spcBef>
              <a:buClr>
                <a:srgbClr val="B6C2E9"/>
              </a:buClr>
              <a:buFont typeface="Wingdings" pitchFamily="2" charset="2"/>
              <a:buNone/>
            </a:pPr>
            <a:endParaRPr lang="en-US">
              <a:latin typeface="Times New Roman" pitchFamily="18" charset="0"/>
            </a:endParaRPr>
          </a:p>
        </p:txBody>
      </p:sp>
      <p:sp>
        <p:nvSpPr>
          <p:cNvPr id="30724" name="Rectangle 7"/>
          <p:cNvSpPr>
            <a:spLocks noChangeArrowheads="1"/>
          </p:cNvSpPr>
          <p:nvPr/>
        </p:nvSpPr>
        <p:spPr bwMode="auto">
          <a:xfrm>
            <a:off x="0" y="1371600"/>
            <a:ext cx="8610600" cy="4038600"/>
          </a:xfrm>
          <a:prstGeom prst="rect">
            <a:avLst/>
          </a:prstGeom>
          <a:noFill/>
          <a:ln w="9525">
            <a:noFill/>
            <a:miter lim="800000"/>
            <a:headEnd/>
            <a:tailEnd/>
          </a:ln>
        </p:spPr>
        <p:txBody>
          <a:bodyPr lIns="92075" tIns="46038" rIns="92075" bIns="46038"/>
          <a:lstStyle/>
          <a:p>
            <a:pPr marL="457200" indent="-457200" algn="ctr">
              <a:spcBef>
                <a:spcPct val="20000"/>
              </a:spcBef>
              <a:buClr>
                <a:srgbClr val="B51019"/>
              </a:buClr>
              <a:buFont typeface="Wingdings" pitchFamily="2" charset="2"/>
              <a:buNone/>
            </a:pPr>
            <a:endParaRPr lang="en-US" sz="2400" dirty="0">
              <a:latin typeface="Times New Roman" pitchFamily="18" charset="0"/>
            </a:endParaRPr>
          </a:p>
          <a:p>
            <a:pPr marL="457200" indent="-457200">
              <a:spcBef>
                <a:spcPct val="20000"/>
              </a:spcBef>
              <a:buClr>
                <a:srgbClr val="B51019"/>
              </a:buClr>
              <a:buFont typeface="Wingdings" pitchFamily="2" charset="2"/>
              <a:buAutoNum type="arabicPeriod"/>
            </a:pPr>
            <a:r>
              <a:rPr lang="en-US" sz="2000" dirty="0" smtClean="0"/>
              <a:t>Allen 2002 		FT nurse -&gt; decrease in children sent home</a:t>
            </a:r>
          </a:p>
          <a:p>
            <a:pPr marL="457200" indent="-457200">
              <a:spcBef>
                <a:spcPct val="20000"/>
              </a:spcBef>
              <a:buClr>
                <a:srgbClr val="B51019"/>
              </a:buClr>
              <a:buFont typeface="Wingdings" pitchFamily="2" charset="2"/>
              <a:buAutoNum type="arabicPeriod"/>
            </a:pPr>
            <a:r>
              <a:rPr lang="en-US" sz="2000" dirty="0" smtClean="0"/>
              <a:t>Bonny et al 2000	More school nurse visits = less school 					connectedness</a:t>
            </a:r>
          </a:p>
          <a:p>
            <a:pPr marL="457200" indent="-457200">
              <a:spcBef>
                <a:spcPct val="20000"/>
              </a:spcBef>
              <a:buClr>
                <a:srgbClr val="B51019"/>
              </a:buClr>
              <a:buFont typeface="Wingdings" pitchFamily="2" charset="2"/>
              <a:buAutoNum type="arabicPeriod"/>
            </a:pPr>
            <a:r>
              <a:rPr lang="en-US" sz="2000" dirty="0" err="1" smtClean="0"/>
              <a:t>Ferson</a:t>
            </a:r>
            <a:r>
              <a:rPr lang="en-US" sz="2000" dirty="0" smtClean="0"/>
              <a:t> et al 1995	More immunizations if nurse called</a:t>
            </a:r>
          </a:p>
          <a:p>
            <a:pPr marL="457200" indent="-457200">
              <a:spcBef>
                <a:spcPct val="20000"/>
              </a:spcBef>
              <a:buClr>
                <a:srgbClr val="B51019"/>
              </a:buClr>
              <a:buFont typeface="Wingdings" pitchFamily="2" charset="2"/>
              <a:buAutoNum type="arabicPeriod"/>
            </a:pPr>
            <a:r>
              <a:rPr lang="en-US" sz="2000" dirty="0" smtClean="0"/>
              <a:t>Fryer &amp; </a:t>
            </a:r>
            <a:r>
              <a:rPr lang="en-US" sz="2000" dirty="0" err="1" smtClean="0"/>
              <a:t>Igoe</a:t>
            </a:r>
            <a:r>
              <a:rPr lang="en-US" sz="2000" dirty="0" smtClean="0"/>
              <a:t> 1995	r = .486 wellbeing 	nurse: 	student ratio				r = .292 teen moms 	nurse: 	student ratio				r = .412 graduation rate 	nurse: 	student ratio </a:t>
            </a:r>
          </a:p>
          <a:p>
            <a:pPr marL="457200" indent="-457200">
              <a:spcBef>
                <a:spcPct val="20000"/>
              </a:spcBef>
              <a:buClr>
                <a:srgbClr val="B51019"/>
              </a:buClr>
              <a:buFont typeface="Wingdings" pitchFamily="2" charset="2"/>
              <a:buAutoNum type="arabicPeriod"/>
            </a:pPr>
            <a:r>
              <a:rPr lang="en-US" sz="2000" dirty="0" err="1" smtClean="0"/>
              <a:t>Kimel</a:t>
            </a:r>
            <a:r>
              <a:rPr lang="en-US" sz="2000" dirty="0" smtClean="0"/>
              <a:t> 1996		</a:t>
            </a:r>
            <a:r>
              <a:rPr lang="en-US" sz="2000" dirty="0" err="1" smtClean="0"/>
              <a:t>handwashing</a:t>
            </a:r>
            <a:r>
              <a:rPr lang="en-US" sz="2000" dirty="0" smtClean="0"/>
              <a:t>  = 2 month sustained absentee decrease</a:t>
            </a:r>
          </a:p>
          <a:p>
            <a:pPr marL="457200" indent="-457200">
              <a:spcBef>
                <a:spcPct val="20000"/>
              </a:spcBef>
              <a:buClr>
                <a:srgbClr val="B51019"/>
              </a:buClr>
              <a:buFont typeface="Wingdings" pitchFamily="2" charset="2"/>
              <a:buAutoNum type="arabicPeriod"/>
            </a:pPr>
            <a:r>
              <a:rPr lang="en-US" sz="2000" dirty="0" smtClean="0"/>
              <a:t>Larsson &amp; Carlson	Intervention = decreased headaches</a:t>
            </a:r>
          </a:p>
          <a:p>
            <a:pPr marL="457200" indent="-457200">
              <a:spcBef>
                <a:spcPct val="20000"/>
              </a:spcBef>
              <a:buClr>
                <a:srgbClr val="B51019"/>
              </a:buClr>
              <a:buFont typeface="Wingdings" pitchFamily="2" charset="2"/>
              <a:buAutoNum type="arabicPeriod"/>
            </a:pPr>
            <a:r>
              <a:rPr lang="en-US" sz="2000" dirty="0" err="1" smtClean="0"/>
              <a:t>Persaud</a:t>
            </a:r>
            <a:r>
              <a:rPr lang="en-US" sz="2000" dirty="0" smtClean="0"/>
              <a:t> et al 1996	Skills training = decreased anxiety</a:t>
            </a:r>
          </a:p>
          <a:p>
            <a:pPr marL="457200" indent="-457200">
              <a:spcBef>
                <a:spcPct val="20000"/>
              </a:spcBef>
              <a:buClr>
                <a:srgbClr val="B51019"/>
              </a:buClr>
              <a:buFont typeface="Wingdings" pitchFamily="2" charset="2"/>
              <a:buAutoNum type="arabicPeriod"/>
            </a:pPr>
            <a:r>
              <a:rPr lang="en-US" sz="2000" dirty="0" err="1" smtClean="0"/>
              <a:t>Werch</a:t>
            </a:r>
            <a:r>
              <a:rPr lang="en-US" sz="2000" dirty="0" smtClean="0"/>
              <a:t> et al 1996	Intervention program = decreased heavy </a:t>
            </a:r>
            <a:r>
              <a:rPr lang="en-US" sz="2000" dirty="0" err="1" smtClean="0"/>
              <a:t>EtOH</a:t>
            </a:r>
            <a:r>
              <a:rPr lang="en-US" sz="2000" dirty="0" smtClean="0"/>
              <a:t> use	</a:t>
            </a:r>
            <a:r>
              <a:rPr lang="en-US" sz="2000" dirty="0" smtClean="0">
                <a:latin typeface="Times New Roman" pitchFamily="18" charset="0"/>
              </a:rPr>
              <a:t>			</a:t>
            </a:r>
            <a:endParaRPr lang="en-US" sz="2000" dirty="0">
              <a:latin typeface="Times New Roman" pitchFamily="18" charset="0"/>
            </a:endParaRPr>
          </a:p>
        </p:txBody>
      </p:sp>
      <p:sp>
        <p:nvSpPr>
          <p:cNvPr id="7" name="Rectangle 5"/>
          <p:cNvSpPr>
            <a:spLocks noChangeArrowheads="1"/>
          </p:cNvSpPr>
          <p:nvPr/>
        </p:nvSpPr>
        <p:spPr bwMode="auto">
          <a:xfrm>
            <a:off x="0" y="152400"/>
            <a:ext cx="9144000" cy="990600"/>
          </a:xfrm>
          <a:prstGeom prst="rect">
            <a:avLst/>
          </a:prstGeom>
          <a:noFill/>
          <a:ln w="9525">
            <a:noFill/>
            <a:miter lim="800000"/>
            <a:headEnd/>
            <a:tailEnd/>
          </a:ln>
        </p:spPr>
        <p:txBody>
          <a:bodyPr lIns="92075" tIns="46038" rIns="92075" bIns="46038" anchor="ctr"/>
          <a:lstStyle/>
          <a:p>
            <a:r>
              <a:rPr lang="en-US" sz="4000" dirty="0" smtClean="0">
                <a:solidFill>
                  <a:schemeClr val="tx2"/>
                </a:solidFill>
                <a:latin typeface="+mj-lt"/>
              </a:rPr>
              <a:t>School nurse sensitive outcomes</a:t>
            </a:r>
            <a:endParaRPr lang="en-US" sz="2400" dirty="0">
              <a:solidFill>
                <a:schemeClr val="tx2"/>
              </a:solidFill>
              <a:latin typeface="+mj-lt"/>
            </a:endParaRPr>
          </a:p>
        </p:txBody>
      </p:sp>
      <p:sp>
        <p:nvSpPr>
          <p:cNvPr id="8" name="TextBox 7"/>
          <p:cNvSpPr txBox="1"/>
          <p:nvPr/>
        </p:nvSpPr>
        <p:spPr>
          <a:xfrm>
            <a:off x="4495800" y="6172200"/>
            <a:ext cx="3810000" cy="369332"/>
          </a:xfrm>
          <a:prstGeom prst="rect">
            <a:avLst/>
          </a:prstGeom>
          <a:noFill/>
        </p:spPr>
        <p:txBody>
          <a:bodyPr wrap="square" rtlCol="0">
            <a:spAutoFit/>
          </a:bodyPr>
          <a:lstStyle/>
          <a:p>
            <a:r>
              <a:rPr lang="en-US" dirty="0" smtClean="0"/>
              <a:t>(Maughan, 2003)</a:t>
            </a:r>
            <a:endParaRPr lang="en-US" dirty="0" smtClean="0">
              <a:latin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5"/>
          <p:cNvSpPr>
            <a:spLocks noGrp="1" noChangeArrowheads="1"/>
          </p:cNvSpPr>
          <p:nvPr>
            <p:ph type="body" sz="half" idx="1"/>
          </p:nvPr>
        </p:nvSpPr>
        <p:spPr/>
        <p:txBody>
          <a:bodyPr>
            <a:normAutofit lnSpcReduction="10000"/>
          </a:bodyPr>
          <a:lstStyle/>
          <a:p>
            <a:pPr>
              <a:lnSpc>
                <a:spcPct val="90000"/>
              </a:lnSpc>
            </a:pPr>
            <a:r>
              <a:rPr lang="en-US" sz="2400" dirty="0" smtClean="0"/>
              <a:t>LPN RN BSN Bachelors MSN masters doctorate</a:t>
            </a:r>
          </a:p>
          <a:p>
            <a:pPr>
              <a:lnSpc>
                <a:spcPct val="90000"/>
              </a:lnSpc>
            </a:pPr>
            <a:r>
              <a:rPr lang="en-US" sz="2400" dirty="0" smtClean="0"/>
              <a:t>Counseling</a:t>
            </a:r>
          </a:p>
          <a:p>
            <a:pPr>
              <a:lnSpc>
                <a:spcPct val="90000"/>
              </a:lnSpc>
            </a:pPr>
            <a:r>
              <a:rPr lang="en-US" sz="2400" dirty="0" smtClean="0"/>
              <a:t>Leadership /Coordinator</a:t>
            </a:r>
          </a:p>
          <a:p>
            <a:pPr>
              <a:lnSpc>
                <a:spcPct val="90000"/>
              </a:lnSpc>
            </a:pPr>
            <a:r>
              <a:rPr lang="en-US" sz="2400" dirty="0" smtClean="0"/>
              <a:t>Number of schools</a:t>
            </a:r>
          </a:p>
          <a:p>
            <a:pPr>
              <a:lnSpc>
                <a:spcPct val="90000"/>
              </a:lnSpc>
            </a:pPr>
            <a:r>
              <a:rPr lang="en-US" sz="2400" dirty="0" smtClean="0"/>
              <a:t>Policy</a:t>
            </a:r>
          </a:p>
          <a:p>
            <a:pPr>
              <a:lnSpc>
                <a:spcPct val="90000"/>
              </a:lnSpc>
            </a:pPr>
            <a:r>
              <a:rPr lang="en-US" sz="2400" dirty="0" smtClean="0"/>
              <a:t>State standards </a:t>
            </a:r>
          </a:p>
          <a:p>
            <a:pPr>
              <a:lnSpc>
                <a:spcPct val="90000"/>
              </a:lnSpc>
            </a:pPr>
            <a:r>
              <a:rPr lang="en-US" sz="2400" dirty="0" smtClean="0"/>
              <a:t>Mandated services</a:t>
            </a:r>
          </a:p>
          <a:p>
            <a:pPr>
              <a:lnSpc>
                <a:spcPct val="90000"/>
              </a:lnSpc>
            </a:pPr>
            <a:r>
              <a:rPr lang="en-US" sz="2400" dirty="0" smtClean="0"/>
              <a:t>Nurse practice act</a:t>
            </a:r>
          </a:p>
          <a:p>
            <a:pPr>
              <a:lnSpc>
                <a:spcPct val="90000"/>
              </a:lnSpc>
            </a:pPr>
            <a:r>
              <a:rPr lang="en-US" sz="2400" dirty="0" smtClean="0"/>
              <a:t>Practice guidelines</a:t>
            </a:r>
          </a:p>
          <a:p>
            <a:pPr>
              <a:lnSpc>
                <a:spcPct val="90000"/>
              </a:lnSpc>
            </a:pPr>
            <a:r>
              <a:rPr lang="en-US" sz="2400" dirty="0" smtClean="0"/>
              <a:t>P &amp; P – national state local</a:t>
            </a:r>
          </a:p>
          <a:p>
            <a:pPr>
              <a:lnSpc>
                <a:spcPct val="90000"/>
              </a:lnSpc>
            </a:pPr>
            <a:endParaRPr lang="en-US" sz="2400" dirty="0" smtClean="0"/>
          </a:p>
        </p:txBody>
      </p:sp>
      <p:sp>
        <p:nvSpPr>
          <p:cNvPr id="31748" name="Rectangle 6"/>
          <p:cNvSpPr>
            <a:spLocks noGrp="1" noChangeArrowheads="1"/>
          </p:cNvSpPr>
          <p:nvPr>
            <p:ph type="body" sz="half" idx="2"/>
          </p:nvPr>
        </p:nvSpPr>
        <p:spPr/>
        <p:txBody>
          <a:bodyPr>
            <a:normAutofit/>
          </a:bodyPr>
          <a:lstStyle/>
          <a:p>
            <a:pPr>
              <a:lnSpc>
                <a:spcPct val="90000"/>
              </a:lnSpc>
            </a:pPr>
            <a:r>
              <a:rPr lang="en-US" sz="2400" dirty="0" smtClean="0"/>
              <a:t>Documentation system</a:t>
            </a:r>
          </a:p>
          <a:p>
            <a:pPr>
              <a:lnSpc>
                <a:spcPct val="90000"/>
              </a:lnSpc>
            </a:pPr>
            <a:r>
              <a:rPr lang="en-US" sz="2400" dirty="0" smtClean="0"/>
              <a:t>Percent time/hours per day/Days per year</a:t>
            </a:r>
          </a:p>
          <a:p>
            <a:pPr>
              <a:lnSpc>
                <a:spcPct val="90000"/>
              </a:lnSpc>
            </a:pPr>
            <a:r>
              <a:rPr lang="en-US" sz="2400" dirty="0" smtClean="0"/>
              <a:t>Clerical assistance</a:t>
            </a:r>
          </a:p>
          <a:p>
            <a:pPr>
              <a:lnSpc>
                <a:spcPct val="90000"/>
              </a:lnSpc>
            </a:pPr>
            <a:r>
              <a:rPr lang="en-US" sz="2400" dirty="0" smtClean="0"/>
              <a:t>Prep time</a:t>
            </a:r>
          </a:p>
          <a:p>
            <a:pPr>
              <a:lnSpc>
                <a:spcPct val="90000"/>
              </a:lnSpc>
            </a:pPr>
            <a:r>
              <a:rPr lang="en-US" sz="2400" dirty="0" smtClean="0"/>
              <a:t>State consultant</a:t>
            </a:r>
          </a:p>
          <a:p>
            <a:pPr>
              <a:lnSpc>
                <a:spcPct val="90000"/>
              </a:lnSpc>
            </a:pPr>
            <a:r>
              <a:rPr lang="en-US" sz="2400" dirty="0" smtClean="0"/>
              <a:t>District size</a:t>
            </a:r>
          </a:p>
          <a:p>
            <a:pPr>
              <a:lnSpc>
                <a:spcPct val="90000"/>
              </a:lnSpc>
            </a:pPr>
            <a:r>
              <a:rPr lang="en-US" sz="2400" dirty="0" smtClean="0"/>
              <a:t>Uninsured poverty</a:t>
            </a:r>
          </a:p>
          <a:p>
            <a:pPr>
              <a:lnSpc>
                <a:spcPct val="90000"/>
              </a:lnSpc>
            </a:pPr>
            <a:r>
              <a:rPr lang="en-US" sz="2400" dirty="0" smtClean="0"/>
              <a:t>Mobility rate</a:t>
            </a:r>
          </a:p>
          <a:p>
            <a:pPr>
              <a:lnSpc>
                <a:spcPct val="90000"/>
              </a:lnSpc>
            </a:pPr>
            <a:r>
              <a:rPr lang="en-US" sz="2400" dirty="0" smtClean="0"/>
              <a:t>Density</a:t>
            </a:r>
          </a:p>
          <a:p>
            <a:pPr>
              <a:lnSpc>
                <a:spcPct val="90000"/>
              </a:lnSpc>
              <a:buFontTx/>
              <a:buNone/>
            </a:pPr>
            <a:endParaRPr lang="en-US" sz="2400" dirty="0" smtClean="0"/>
          </a:p>
        </p:txBody>
      </p:sp>
      <p:sp>
        <p:nvSpPr>
          <p:cNvPr id="8" name="Title 7"/>
          <p:cNvSpPr>
            <a:spLocks noGrp="1"/>
          </p:cNvSpPr>
          <p:nvPr>
            <p:ph type="title"/>
          </p:nvPr>
        </p:nvSpPr>
        <p:spPr/>
        <p:txBody>
          <a:bodyPr/>
          <a:lstStyle/>
          <a:p>
            <a:r>
              <a:rPr lang="en-US" sz="4800" dirty="0" smtClean="0"/>
              <a:t>Structure</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p:cNvSpPr txBox="1">
            <a:spLocks/>
          </p:cNvSpPr>
          <p:nvPr/>
        </p:nvSpPr>
        <p:spPr>
          <a:xfrm>
            <a:off x="457200" y="274638"/>
            <a:ext cx="7620000" cy="11430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800" b="0" i="0" u="none" strike="noStrike" kern="1200" cap="none" spc="-100" normalizeH="0" baseline="0" noProof="0" dirty="0" smtClean="0">
                <a:ln>
                  <a:noFill/>
                </a:ln>
                <a:solidFill>
                  <a:schemeClr val="tx2"/>
                </a:solidFill>
                <a:effectLst/>
                <a:uLnTx/>
                <a:uFillTx/>
                <a:latin typeface="+mj-lt"/>
                <a:ea typeface="+mj-ea"/>
                <a:cs typeface="+mj-cs"/>
              </a:rPr>
              <a:t>Structure</a:t>
            </a:r>
            <a:endParaRPr kumimoji="0" lang="en-US" sz="4600" b="0" i="0" u="none" strike="noStrike" kern="1200" cap="none" spc="-100" normalizeH="0" baseline="0" noProof="0" dirty="0">
              <a:ln>
                <a:noFill/>
              </a:ln>
              <a:solidFill>
                <a:schemeClr val="tx2"/>
              </a:solidFill>
              <a:effectLst/>
              <a:uLnTx/>
              <a:uFillTx/>
              <a:latin typeface="+mj-lt"/>
              <a:ea typeface="+mj-ea"/>
              <a:cs typeface="+mj-cs"/>
            </a:endParaRPr>
          </a:p>
        </p:txBody>
      </p:sp>
      <p:sp>
        <p:nvSpPr>
          <p:cNvPr id="32771" name="Rectangle 3"/>
          <p:cNvSpPr>
            <a:spLocks noGrp="1" noChangeArrowheads="1"/>
          </p:cNvSpPr>
          <p:nvPr>
            <p:ph type="body" sz="half" idx="1"/>
          </p:nvPr>
        </p:nvSpPr>
        <p:spPr/>
        <p:txBody>
          <a:bodyPr/>
          <a:lstStyle/>
          <a:p>
            <a:pPr>
              <a:lnSpc>
                <a:spcPct val="90000"/>
              </a:lnSpc>
            </a:pPr>
            <a:r>
              <a:rPr lang="en-US" sz="2400" dirty="0" smtClean="0">
                <a:cs typeface="Arial" pitchFamily="34" charset="0"/>
              </a:rPr>
              <a:t>Income</a:t>
            </a:r>
          </a:p>
          <a:p>
            <a:pPr>
              <a:lnSpc>
                <a:spcPct val="90000"/>
              </a:lnSpc>
            </a:pPr>
            <a:r>
              <a:rPr lang="en-US" sz="2400" dirty="0" smtClean="0">
                <a:cs typeface="Arial" pitchFamily="34" charset="0"/>
              </a:rPr>
              <a:t>Graduation rate</a:t>
            </a:r>
          </a:p>
          <a:p>
            <a:pPr>
              <a:lnSpc>
                <a:spcPct val="90000"/>
              </a:lnSpc>
            </a:pPr>
            <a:r>
              <a:rPr lang="en-US" sz="2400" dirty="0" smtClean="0">
                <a:cs typeface="Arial" pitchFamily="34" charset="0"/>
              </a:rPr>
              <a:t>Disabilities</a:t>
            </a:r>
          </a:p>
          <a:p>
            <a:pPr>
              <a:lnSpc>
                <a:spcPct val="90000"/>
              </a:lnSpc>
            </a:pPr>
            <a:r>
              <a:rPr lang="en-US" sz="2400" dirty="0" smtClean="0">
                <a:cs typeface="Arial" pitchFamily="34" charset="0"/>
              </a:rPr>
              <a:t>Pregnancy</a:t>
            </a:r>
          </a:p>
          <a:p>
            <a:pPr>
              <a:lnSpc>
                <a:spcPct val="90000"/>
              </a:lnSpc>
            </a:pPr>
            <a:r>
              <a:rPr lang="en-US" sz="2400" dirty="0" smtClean="0">
                <a:cs typeface="Arial" pitchFamily="34" charset="0"/>
              </a:rPr>
              <a:t>Substance abuse</a:t>
            </a:r>
          </a:p>
          <a:p>
            <a:pPr>
              <a:lnSpc>
                <a:spcPct val="90000"/>
              </a:lnSpc>
            </a:pPr>
            <a:r>
              <a:rPr lang="en-US" sz="2400" dirty="0" smtClean="0">
                <a:cs typeface="Arial" pitchFamily="34" charset="0"/>
              </a:rPr>
              <a:t>Acute community, SBHC, providers</a:t>
            </a:r>
          </a:p>
          <a:p>
            <a:pPr>
              <a:lnSpc>
                <a:spcPct val="90000"/>
              </a:lnSpc>
            </a:pPr>
            <a:r>
              <a:rPr lang="en-US" sz="2400" dirty="0" smtClean="0">
                <a:cs typeface="Arial" pitchFamily="34" charset="0"/>
              </a:rPr>
              <a:t>EMS response time</a:t>
            </a:r>
          </a:p>
          <a:p>
            <a:pPr>
              <a:lnSpc>
                <a:spcPct val="90000"/>
              </a:lnSpc>
            </a:pPr>
            <a:r>
              <a:rPr lang="en-US" sz="2400" dirty="0" smtClean="0">
                <a:cs typeface="Arial" pitchFamily="34" charset="0"/>
              </a:rPr>
              <a:t>Social worker</a:t>
            </a:r>
          </a:p>
          <a:p>
            <a:pPr>
              <a:lnSpc>
                <a:spcPct val="90000"/>
              </a:lnSpc>
            </a:pPr>
            <a:endParaRPr lang="en-US" sz="2400" dirty="0" smtClean="0">
              <a:cs typeface="Arial" pitchFamily="34" charset="0"/>
            </a:endParaRPr>
          </a:p>
          <a:p>
            <a:pPr>
              <a:lnSpc>
                <a:spcPct val="90000"/>
              </a:lnSpc>
            </a:pPr>
            <a:endParaRPr lang="en-US" sz="2400" dirty="0" smtClean="0">
              <a:cs typeface="Arial" pitchFamily="34" charset="0"/>
            </a:endParaRPr>
          </a:p>
        </p:txBody>
      </p:sp>
      <p:sp>
        <p:nvSpPr>
          <p:cNvPr id="32772" name="Rectangle 4"/>
          <p:cNvSpPr>
            <a:spLocks noGrp="1" noChangeArrowheads="1"/>
          </p:cNvSpPr>
          <p:nvPr>
            <p:ph type="body" sz="half" idx="2"/>
          </p:nvPr>
        </p:nvSpPr>
        <p:spPr/>
        <p:txBody>
          <a:bodyPr/>
          <a:lstStyle/>
          <a:p>
            <a:pPr>
              <a:lnSpc>
                <a:spcPct val="90000"/>
              </a:lnSpc>
            </a:pPr>
            <a:r>
              <a:rPr lang="en-US" sz="2400" dirty="0" smtClean="0">
                <a:cs typeface="Arial" pitchFamily="34" charset="0"/>
              </a:rPr>
              <a:t>Geography</a:t>
            </a:r>
          </a:p>
          <a:p>
            <a:pPr>
              <a:lnSpc>
                <a:spcPct val="90000"/>
              </a:lnSpc>
            </a:pPr>
            <a:r>
              <a:rPr lang="en-US" sz="2400" dirty="0" smtClean="0">
                <a:cs typeface="Arial" pitchFamily="34" charset="0"/>
              </a:rPr>
              <a:t>Distance lakes mountains highways weather</a:t>
            </a:r>
          </a:p>
          <a:p>
            <a:pPr>
              <a:lnSpc>
                <a:spcPct val="90000"/>
              </a:lnSpc>
            </a:pPr>
            <a:r>
              <a:rPr lang="en-US" sz="2400" dirty="0" smtClean="0">
                <a:cs typeface="Arial" pitchFamily="34" charset="0"/>
              </a:rPr>
              <a:t>Rural urban suburban</a:t>
            </a:r>
          </a:p>
          <a:p>
            <a:pPr>
              <a:lnSpc>
                <a:spcPct val="90000"/>
              </a:lnSpc>
            </a:pPr>
            <a:r>
              <a:rPr lang="en-US" sz="2400" dirty="0" smtClean="0">
                <a:cs typeface="Arial" pitchFamily="34" charset="0"/>
              </a:rPr>
              <a:t>Transportation, public  health system, acute, HMO,  3</a:t>
            </a:r>
            <a:r>
              <a:rPr lang="en-US" sz="2400" baseline="30000" dirty="0" smtClean="0">
                <a:cs typeface="Arial" pitchFamily="34" charset="0"/>
              </a:rPr>
              <a:t>rd</a:t>
            </a:r>
            <a:r>
              <a:rPr lang="en-US" sz="2400" dirty="0" smtClean="0">
                <a:cs typeface="Arial" pitchFamily="34" charset="0"/>
              </a:rPr>
              <a:t> party Medicaid</a:t>
            </a:r>
          </a:p>
          <a:p>
            <a:pPr>
              <a:lnSpc>
                <a:spcPct val="90000"/>
              </a:lnSpc>
            </a:pPr>
            <a:r>
              <a:rPr lang="en-US" sz="2400" dirty="0" smtClean="0">
                <a:cs typeface="Arial" pitchFamily="34" charset="0"/>
              </a:rPr>
              <a:t>Phone / Fax /Location</a:t>
            </a:r>
          </a:p>
          <a:p>
            <a:pPr>
              <a:lnSpc>
                <a:spcPct val="90000"/>
              </a:lnSpc>
            </a:pPr>
            <a:endParaRPr lang="en-US" sz="3200" dirty="0" smtClean="0"/>
          </a:p>
          <a:p>
            <a:pPr>
              <a:lnSpc>
                <a:spcPct val="90000"/>
              </a:lnSpc>
              <a:buFontTx/>
              <a:buNone/>
            </a:pPr>
            <a:endParaRPr lang="en-US" sz="2400" dirty="0"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0" y="228600"/>
            <a:ext cx="9144000" cy="1143000"/>
          </a:xfrm>
          <a:noFill/>
        </p:spPr>
        <p:txBody>
          <a:bodyPr/>
          <a:lstStyle/>
          <a:p>
            <a:r>
              <a:rPr lang="en-US" sz="4000" dirty="0" smtClean="0"/>
              <a:t>Process</a:t>
            </a:r>
            <a:endParaRPr lang="en-US" sz="4000" dirty="0" smtClean="0"/>
          </a:p>
        </p:txBody>
      </p:sp>
      <p:sp>
        <p:nvSpPr>
          <p:cNvPr id="33795" name="Rectangle 4"/>
          <p:cNvSpPr>
            <a:spLocks noGrp="1" noChangeArrowheads="1"/>
          </p:cNvSpPr>
          <p:nvPr>
            <p:ph type="body" sz="half" idx="2"/>
          </p:nvPr>
        </p:nvSpPr>
        <p:spPr/>
        <p:txBody>
          <a:bodyPr/>
          <a:lstStyle/>
          <a:p>
            <a:pPr>
              <a:lnSpc>
                <a:spcPct val="90000"/>
              </a:lnSpc>
            </a:pPr>
            <a:r>
              <a:rPr lang="en-US" dirty="0" smtClean="0">
                <a:cs typeface="Arial" pitchFamily="34" charset="0"/>
              </a:rPr>
              <a:t>Hand washing classes</a:t>
            </a:r>
          </a:p>
          <a:p>
            <a:pPr>
              <a:lnSpc>
                <a:spcPct val="90000"/>
              </a:lnSpc>
            </a:pPr>
            <a:r>
              <a:rPr lang="en-US" dirty="0" smtClean="0">
                <a:cs typeface="Arial" pitchFamily="34" charset="0"/>
              </a:rPr>
              <a:t>UAP Training</a:t>
            </a:r>
          </a:p>
          <a:p>
            <a:pPr>
              <a:lnSpc>
                <a:spcPct val="90000"/>
              </a:lnSpc>
            </a:pPr>
            <a:r>
              <a:rPr lang="en-US" dirty="0" smtClean="0">
                <a:cs typeface="Arial" pitchFamily="34" charset="0"/>
              </a:rPr>
              <a:t>UAP Supervision</a:t>
            </a:r>
          </a:p>
          <a:p>
            <a:pPr>
              <a:lnSpc>
                <a:spcPct val="90000"/>
              </a:lnSpc>
            </a:pPr>
            <a:r>
              <a:rPr lang="en-US" dirty="0" smtClean="0">
                <a:cs typeface="Arial" pitchFamily="34" charset="0"/>
              </a:rPr>
              <a:t>AED</a:t>
            </a:r>
          </a:p>
          <a:p>
            <a:pPr>
              <a:lnSpc>
                <a:spcPct val="90000"/>
              </a:lnSpc>
            </a:pPr>
            <a:r>
              <a:rPr lang="en-US" dirty="0" smtClean="0">
                <a:cs typeface="Arial" pitchFamily="34" charset="0"/>
              </a:rPr>
              <a:t>Immunization practices</a:t>
            </a:r>
          </a:p>
          <a:p>
            <a:pPr>
              <a:lnSpc>
                <a:spcPct val="90000"/>
              </a:lnSpc>
            </a:pPr>
            <a:r>
              <a:rPr lang="en-US" dirty="0" smtClean="0">
                <a:cs typeface="Arial" pitchFamily="34" charset="0"/>
              </a:rPr>
              <a:t>Medication practices</a:t>
            </a:r>
          </a:p>
          <a:p>
            <a:pPr>
              <a:lnSpc>
                <a:spcPct val="90000"/>
              </a:lnSpc>
            </a:pPr>
            <a:r>
              <a:rPr lang="en-US" dirty="0" smtClean="0">
                <a:cs typeface="Arial" pitchFamily="34" charset="0"/>
              </a:rPr>
              <a:t>SCHIP</a:t>
            </a:r>
          </a:p>
          <a:p>
            <a:pPr>
              <a:lnSpc>
                <a:spcPct val="90000"/>
              </a:lnSpc>
            </a:pPr>
            <a:r>
              <a:rPr lang="en-US" dirty="0" smtClean="0">
                <a:cs typeface="Arial" pitchFamily="34" charset="0"/>
              </a:rPr>
              <a:t>Vision Hearing Screening F/U</a:t>
            </a:r>
          </a:p>
          <a:p>
            <a:pPr>
              <a:lnSpc>
                <a:spcPct val="90000"/>
              </a:lnSpc>
            </a:pPr>
            <a:endParaRPr lang="en-US" dirty="0" smtClean="0">
              <a:cs typeface="Arial" pitchFamily="34" charset="0"/>
            </a:endParaRPr>
          </a:p>
          <a:p>
            <a:pPr>
              <a:lnSpc>
                <a:spcPct val="90000"/>
              </a:lnSpc>
            </a:pPr>
            <a:endParaRPr lang="en-US" dirty="0" smtClean="0">
              <a:cs typeface="Arial" pitchFamily="34" charset="0"/>
            </a:endParaRPr>
          </a:p>
          <a:p>
            <a:pPr>
              <a:lnSpc>
                <a:spcPct val="90000"/>
              </a:lnSpc>
            </a:pPr>
            <a:endParaRPr lang="en-US" dirty="0" smtClean="0">
              <a:cs typeface="Arial" pitchFamily="34" charset="0"/>
            </a:endParaRPr>
          </a:p>
          <a:p>
            <a:pPr>
              <a:lnSpc>
                <a:spcPct val="90000"/>
              </a:lnSpc>
            </a:pPr>
            <a:endParaRPr lang="en-US" dirty="0" smtClean="0"/>
          </a:p>
          <a:p>
            <a:pPr>
              <a:lnSpc>
                <a:spcPct val="90000"/>
              </a:lnSpc>
              <a:buFontTx/>
              <a:buNone/>
            </a:pPr>
            <a:endParaRPr lang="en-US" dirty="0" smtClean="0"/>
          </a:p>
        </p:txBody>
      </p:sp>
      <p:sp>
        <p:nvSpPr>
          <p:cNvPr id="33797" name="Content Placeholder 5"/>
          <p:cNvSpPr>
            <a:spLocks noGrp="1"/>
          </p:cNvSpPr>
          <p:nvPr>
            <p:ph sz="half" idx="1"/>
          </p:nvPr>
        </p:nvSpPr>
        <p:spPr/>
        <p:txBody>
          <a:bodyPr/>
          <a:lstStyle/>
          <a:p>
            <a:r>
              <a:rPr lang="en-US" dirty="0" smtClean="0"/>
              <a:t>Assessment</a:t>
            </a:r>
          </a:p>
          <a:p>
            <a:r>
              <a:rPr lang="en-US" dirty="0" smtClean="0"/>
              <a:t>Plan</a:t>
            </a:r>
          </a:p>
          <a:p>
            <a:pPr lvl="1"/>
            <a:r>
              <a:rPr lang="en-US" dirty="0" smtClean="0"/>
              <a:t>Care plans</a:t>
            </a:r>
          </a:p>
          <a:p>
            <a:pPr lvl="1"/>
            <a:r>
              <a:rPr lang="en-US" dirty="0" smtClean="0"/>
              <a:t>Asthma Action Plans</a:t>
            </a:r>
          </a:p>
          <a:p>
            <a:pPr lvl="1"/>
            <a:r>
              <a:rPr lang="en-US" dirty="0" smtClean="0"/>
              <a:t>Food Allergy Action Plans</a:t>
            </a:r>
          </a:p>
          <a:p>
            <a:r>
              <a:rPr lang="en-US" dirty="0" smtClean="0"/>
              <a:t>Intervene</a:t>
            </a:r>
          </a:p>
          <a:p>
            <a:r>
              <a:rPr lang="en-US" dirty="0" smtClean="0"/>
              <a:t>Evaluate</a:t>
            </a:r>
          </a:p>
          <a:p>
            <a:r>
              <a:rPr lang="en-US" dirty="0" smtClean="0"/>
              <a:t>Communicate</a:t>
            </a:r>
          </a:p>
          <a:p>
            <a:endParaRPr lang="en-US" dirty="0"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Content Placeholder 4"/>
          <p:cNvSpPr>
            <a:spLocks noGrp="1"/>
          </p:cNvSpPr>
          <p:nvPr>
            <p:ph sz="half" idx="1"/>
          </p:nvPr>
        </p:nvSpPr>
        <p:spPr/>
        <p:txBody>
          <a:bodyPr/>
          <a:lstStyle/>
          <a:p>
            <a:r>
              <a:rPr lang="en-US" smtClean="0"/>
              <a:t>911</a:t>
            </a:r>
          </a:p>
          <a:p>
            <a:r>
              <a:rPr lang="en-US" smtClean="0"/>
              <a:t>(Failure to rescue)</a:t>
            </a:r>
          </a:p>
          <a:p>
            <a:r>
              <a:rPr lang="en-US" smtClean="0"/>
              <a:t>Deaths</a:t>
            </a:r>
          </a:p>
          <a:p>
            <a:r>
              <a:rPr lang="en-US" smtClean="0"/>
              <a:t>Serendipitous case finding</a:t>
            </a:r>
          </a:p>
          <a:p>
            <a:r>
              <a:rPr lang="en-US" smtClean="0"/>
              <a:t>Emergency room utilization /        Hospitalizations</a:t>
            </a:r>
          </a:p>
        </p:txBody>
      </p:sp>
      <p:sp>
        <p:nvSpPr>
          <p:cNvPr id="34820" name="Content Placeholder 5"/>
          <p:cNvSpPr>
            <a:spLocks noGrp="1"/>
          </p:cNvSpPr>
          <p:nvPr>
            <p:ph sz="half" idx="2"/>
          </p:nvPr>
        </p:nvSpPr>
        <p:spPr/>
        <p:txBody>
          <a:bodyPr/>
          <a:lstStyle/>
          <a:p>
            <a:r>
              <a:rPr lang="en-US" smtClean="0"/>
              <a:t>Health care costs</a:t>
            </a:r>
          </a:p>
          <a:p>
            <a:r>
              <a:rPr lang="en-US" smtClean="0"/>
              <a:t>Instruction time</a:t>
            </a:r>
          </a:p>
          <a:p>
            <a:r>
              <a:rPr lang="en-US" smtClean="0"/>
              <a:t>Test scores – achievement </a:t>
            </a:r>
          </a:p>
          <a:p>
            <a:r>
              <a:rPr lang="en-US" smtClean="0"/>
              <a:t>Absenteeism	</a:t>
            </a:r>
          </a:p>
          <a:p>
            <a:r>
              <a:rPr lang="en-US" smtClean="0"/>
              <a:t>Early dismissal</a:t>
            </a:r>
          </a:p>
          <a:p>
            <a:r>
              <a:rPr lang="en-US" smtClean="0"/>
              <a:t>Attendance</a:t>
            </a:r>
          </a:p>
          <a:p>
            <a:endParaRPr lang="en-US" smtClean="0"/>
          </a:p>
        </p:txBody>
      </p:sp>
      <p:sp>
        <p:nvSpPr>
          <p:cNvPr id="5" name="Title 4"/>
          <p:cNvSpPr>
            <a:spLocks noGrp="1"/>
          </p:cNvSpPr>
          <p:nvPr>
            <p:ph type="title"/>
          </p:nvPr>
        </p:nvSpPr>
        <p:spPr/>
        <p:txBody>
          <a:bodyPr/>
          <a:lstStyle/>
          <a:p>
            <a:r>
              <a:rPr lang="en-US" dirty="0" smtClean="0"/>
              <a:t>Outcome</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Content Placeholder 2"/>
          <p:cNvSpPr>
            <a:spLocks noGrp="1"/>
          </p:cNvSpPr>
          <p:nvPr>
            <p:ph sz="half" idx="1"/>
          </p:nvPr>
        </p:nvSpPr>
        <p:spPr/>
        <p:txBody>
          <a:bodyPr/>
          <a:lstStyle/>
          <a:p>
            <a:r>
              <a:rPr lang="en-US" dirty="0" smtClean="0"/>
              <a:t>Graduation rates</a:t>
            </a:r>
          </a:p>
          <a:p>
            <a:r>
              <a:rPr lang="en-US" dirty="0" smtClean="0"/>
              <a:t>Immunization rate</a:t>
            </a:r>
          </a:p>
          <a:p>
            <a:r>
              <a:rPr lang="en-US" dirty="0" smtClean="0"/>
              <a:t>Inclusion / exclusion</a:t>
            </a:r>
          </a:p>
          <a:p>
            <a:r>
              <a:rPr lang="en-US" dirty="0" smtClean="0"/>
              <a:t>Health office visits</a:t>
            </a:r>
          </a:p>
          <a:p>
            <a:r>
              <a:rPr lang="en-US" dirty="0" smtClean="0"/>
              <a:t>Pregnancy</a:t>
            </a:r>
          </a:p>
          <a:p>
            <a:r>
              <a:rPr lang="en-US" dirty="0" smtClean="0"/>
              <a:t>Injury</a:t>
            </a:r>
          </a:p>
          <a:p>
            <a:endParaRPr lang="en-US" dirty="0" smtClean="0"/>
          </a:p>
        </p:txBody>
      </p:sp>
      <p:sp>
        <p:nvSpPr>
          <p:cNvPr id="35844" name="Content Placeholder 3"/>
          <p:cNvSpPr>
            <a:spLocks noGrp="1"/>
          </p:cNvSpPr>
          <p:nvPr>
            <p:ph sz="half" idx="2"/>
          </p:nvPr>
        </p:nvSpPr>
        <p:spPr/>
        <p:txBody>
          <a:bodyPr/>
          <a:lstStyle/>
          <a:p>
            <a:r>
              <a:rPr lang="en-US" smtClean="0"/>
              <a:t>Specific health and education outcomes</a:t>
            </a:r>
          </a:p>
          <a:p>
            <a:r>
              <a:rPr lang="en-US" smtClean="0"/>
              <a:t>	Vision follow-up</a:t>
            </a:r>
          </a:p>
          <a:p>
            <a:r>
              <a:rPr lang="en-US" smtClean="0"/>
              <a:t>	Smoking</a:t>
            </a:r>
          </a:p>
          <a:p>
            <a:r>
              <a:rPr lang="en-US" smtClean="0"/>
              <a:t>	Seatbelts</a:t>
            </a:r>
          </a:p>
          <a:p>
            <a:r>
              <a:rPr lang="en-US" smtClean="0"/>
              <a:t>	etc</a:t>
            </a:r>
          </a:p>
          <a:p>
            <a:r>
              <a:rPr lang="en-US" smtClean="0"/>
              <a:t> Medications missed dose wrong dose</a:t>
            </a:r>
          </a:p>
          <a:p>
            <a:pPr>
              <a:buFontTx/>
              <a:buNone/>
            </a:pPr>
            <a:endParaRPr lang="en-US" smtClean="0"/>
          </a:p>
          <a:p>
            <a:endParaRPr lang="en-US" smtClean="0"/>
          </a:p>
        </p:txBody>
      </p:sp>
      <p:sp>
        <p:nvSpPr>
          <p:cNvPr id="6" name="Title 4"/>
          <p:cNvSpPr>
            <a:spLocks noGrp="1"/>
          </p:cNvSpPr>
          <p:nvPr>
            <p:ph type="title"/>
          </p:nvPr>
        </p:nvSpPr>
        <p:spPr/>
        <p:txBody>
          <a:bodyPr/>
          <a:lstStyle/>
          <a:p>
            <a:r>
              <a:rPr lang="en-US" dirty="0" smtClean="0"/>
              <a:t>Outcome</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Content Placeholder 2"/>
          <p:cNvSpPr>
            <a:spLocks noGrp="1"/>
          </p:cNvSpPr>
          <p:nvPr>
            <p:ph sz="half" idx="1"/>
          </p:nvPr>
        </p:nvSpPr>
        <p:spPr/>
        <p:txBody>
          <a:bodyPr/>
          <a:lstStyle/>
          <a:p>
            <a:r>
              <a:rPr lang="en-US" smtClean="0"/>
              <a:t>Increased quality of life</a:t>
            </a:r>
          </a:p>
          <a:p>
            <a:r>
              <a:rPr lang="en-US" smtClean="0"/>
              <a:t>Improved behavior</a:t>
            </a:r>
          </a:p>
          <a:p>
            <a:r>
              <a:rPr lang="en-US" smtClean="0"/>
              <a:t>Wellbeing</a:t>
            </a:r>
          </a:p>
          <a:p>
            <a:r>
              <a:rPr lang="en-US" smtClean="0"/>
              <a:t>Depression</a:t>
            </a:r>
          </a:p>
          <a:p>
            <a:r>
              <a:rPr lang="en-US" smtClean="0"/>
              <a:t>Connectedness</a:t>
            </a:r>
          </a:p>
          <a:p>
            <a:endParaRPr lang="en-US" smtClean="0"/>
          </a:p>
        </p:txBody>
      </p:sp>
      <p:sp>
        <p:nvSpPr>
          <p:cNvPr id="36868" name="Content Placeholder 3"/>
          <p:cNvSpPr>
            <a:spLocks noGrp="1"/>
          </p:cNvSpPr>
          <p:nvPr>
            <p:ph sz="half" idx="2"/>
          </p:nvPr>
        </p:nvSpPr>
        <p:spPr/>
        <p:txBody>
          <a:bodyPr/>
          <a:lstStyle/>
          <a:p>
            <a:r>
              <a:rPr lang="en-US" smtClean="0"/>
              <a:t>Obesity</a:t>
            </a:r>
          </a:p>
          <a:p>
            <a:r>
              <a:rPr lang="en-US" smtClean="0"/>
              <a:t>Nutrition – health foods</a:t>
            </a:r>
          </a:p>
          <a:p>
            <a:r>
              <a:rPr lang="en-US" smtClean="0"/>
              <a:t>Physical activity</a:t>
            </a:r>
          </a:p>
          <a:p>
            <a:r>
              <a:rPr lang="en-US" smtClean="0"/>
              <a:t>Dental health</a:t>
            </a:r>
          </a:p>
          <a:p>
            <a:r>
              <a:rPr lang="en-US" smtClean="0"/>
              <a:t>Insurance</a:t>
            </a:r>
          </a:p>
          <a:p>
            <a:r>
              <a:rPr lang="en-US" smtClean="0"/>
              <a:t>Medical home</a:t>
            </a:r>
          </a:p>
          <a:p>
            <a:r>
              <a:rPr lang="en-US" smtClean="0"/>
              <a:t>Immunization rate</a:t>
            </a:r>
          </a:p>
          <a:p>
            <a:r>
              <a:rPr lang="en-US" smtClean="0"/>
              <a:t>Inclusion / exclusion</a:t>
            </a:r>
          </a:p>
        </p:txBody>
      </p:sp>
      <p:sp>
        <p:nvSpPr>
          <p:cNvPr id="7" name="Title 4"/>
          <p:cNvSpPr>
            <a:spLocks noGrp="1"/>
          </p:cNvSpPr>
          <p:nvPr>
            <p:ph type="title"/>
          </p:nvPr>
        </p:nvSpPr>
        <p:spPr/>
        <p:txBody>
          <a:bodyPr/>
          <a:lstStyle/>
          <a:p>
            <a:r>
              <a:rPr lang="en-US" dirty="0" smtClean="0"/>
              <a:t>Outcome</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Content Placeholder 2"/>
          <p:cNvSpPr>
            <a:spLocks noGrp="1"/>
          </p:cNvSpPr>
          <p:nvPr>
            <p:ph sz="half" idx="1"/>
          </p:nvPr>
        </p:nvSpPr>
        <p:spPr/>
        <p:txBody>
          <a:bodyPr/>
          <a:lstStyle/>
          <a:p>
            <a:r>
              <a:rPr lang="en-US" smtClean="0"/>
              <a:t>Parent communication</a:t>
            </a:r>
          </a:p>
          <a:p>
            <a:r>
              <a:rPr lang="en-US" smtClean="0"/>
              <a:t>Parent involvement</a:t>
            </a:r>
          </a:p>
          <a:p>
            <a:r>
              <a:rPr lang="en-US" smtClean="0"/>
              <a:t>Parent satisfaction</a:t>
            </a:r>
          </a:p>
          <a:p>
            <a:r>
              <a:rPr lang="en-US" smtClean="0"/>
              <a:t>Staff communication</a:t>
            </a:r>
          </a:p>
          <a:p>
            <a:r>
              <a:rPr lang="en-US" smtClean="0"/>
              <a:t>Staff satisfaction </a:t>
            </a:r>
          </a:p>
          <a:p>
            <a:r>
              <a:rPr lang="en-US" smtClean="0"/>
              <a:t>Community partnerships</a:t>
            </a:r>
          </a:p>
          <a:p>
            <a:endParaRPr lang="en-US" smtClean="0"/>
          </a:p>
          <a:p>
            <a:endParaRPr lang="en-US" smtClean="0"/>
          </a:p>
        </p:txBody>
      </p:sp>
      <p:sp>
        <p:nvSpPr>
          <p:cNvPr id="37892" name="Content Placeholder 3"/>
          <p:cNvSpPr>
            <a:spLocks noGrp="1"/>
          </p:cNvSpPr>
          <p:nvPr>
            <p:ph sz="half" idx="2"/>
          </p:nvPr>
        </p:nvSpPr>
        <p:spPr/>
        <p:txBody>
          <a:bodyPr/>
          <a:lstStyle/>
          <a:p>
            <a:r>
              <a:rPr lang="en-US" smtClean="0"/>
              <a:t>Parent lost time from work</a:t>
            </a:r>
          </a:p>
          <a:p>
            <a:r>
              <a:rPr lang="en-US" smtClean="0"/>
              <a:t> Revenue</a:t>
            </a:r>
          </a:p>
          <a:p>
            <a:r>
              <a:rPr lang="en-US" smtClean="0"/>
              <a:t>	Medicaid</a:t>
            </a:r>
          </a:p>
          <a:p>
            <a:r>
              <a:rPr lang="en-US" smtClean="0"/>
              <a:t>	Grants</a:t>
            </a:r>
          </a:p>
          <a:p>
            <a:r>
              <a:rPr lang="en-US" smtClean="0"/>
              <a:t>	3</a:t>
            </a:r>
            <a:r>
              <a:rPr lang="en-US" baseline="30000" smtClean="0"/>
              <a:t>rd</a:t>
            </a:r>
            <a:r>
              <a:rPr lang="en-US" smtClean="0"/>
              <a:t> party</a:t>
            </a:r>
          </a:p>
          <a:p>
            <a:r>
              <a:rPr lang="en-US" smtClean="0"/>
              <a:t>Policy changes</a:t>
            </a:r>
          </a:p>
          <a:p>
            <a:endParaRPr lang="en-US" smtClean="0"/>
          </a:p>
        </p:txBody>
      </p:sp>
      <p:sp>
        <p:nvSpPr>
          <p:cNvPr id="7" name="Title 4"/>
          <p:cNvSpPr>
            <a:spLocks noGrp="1"/>
          </p:cNvSpPr>
          <p:nvPr>
            <p:ph type="title"/>
          </p:nvPr>
        </p:nvSpPr>
        <p:spPr/>
        <p:txBody>
          <a:bodyPr/>
          <a:lstStyle/>
          <a:p>
            <a:r>
              <a:rPr lang="en-US" dirty="0" smtClean="0"/>
              <a:t>Outcome</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Content Placeholder 2"/>
          <p:cNvSpPr>
            <a:spLocks noGrp="1"/>
          </p:cNvSpPr>
          <p:nvPr>
            <p:ph sz="half" idx="1"/>
          </p:nvPr>
        </p:nvSpPr>
        <p:spPr/>
        <p:txBody>
          <a:bodyPr/>
          <a:lstStyle/>
          <a:p>
            <a:r>
              <a:rPr lang="en-US" smtClean="0"/>
              <a:t>Safer school environment</a:t>
            </a:r>
          </a:p>
          <a:p>
            <a:r>
              <a:rPr lang="en-US" smtClean="0"/>
              <a:t>	IAQ</a:t>
            </a:r>
          </a:p>
          <a:p>
            <a:r>
              <a:rPr lang="en-US" smtClean="0"/>
              <a:t>	Bullying</a:t>
            </a:r>
          </a:p>
          <a:p>
            <a:r>
              <a:rPr lang="en-US" smtClean="0"/>
              <a:t>	Hazing</a:t>
            </a:r>
          </a:p>
          <a:p>
            <a:r>
              <a:rPr lang="en-US" smtClean="0"/>
              <a:t>Increased case managed students</a:t>
            </a:r>
          </a:p>
          <a:p>
            <a:endParaRPr lang="en-US" smtClean="0"/>
          </a:p>
        </p:txBody>
      </p:sp>
      <p:sp>
        <p:nvSpPr>
          <p:cNvPr id="38916" name="Content Placeholder 3"/>
          <p:cNvSpPr>
            <a:spLocks noGrp="1"/>
          </p:cNvSpPr>
          <p:nvPr>
            <p:ph sz="half" idx="2"/>
          </p:nvPr>
        </p:nvSpPr>
        <p:spPr/>
        <p:txBody>
          <a:bodyPr/>
          <a:lstStyle/>
          <a:p>
            <a:r>
              <a:rPr lang="en-US" smtClean="0"/>
              <a:t>Increased planned care</a:t>
            </a:r>
          </a:p>
          <a:p>
            <a:r>
              <a:rPr lang="en-US" smtClean="0"/>
              <a:t>Increased AAPlans</a:t>
            </a:r>
          </a:p>
          <a:p>
            <a:r>
              <a:rPr lang="en-US" smtClean="0"/>
              <a:t>Increased FAAPlans</a:t>
            </a:r>
          </a:p>
          <a:p>
            <a:r>
              <a:rPr lang="en-US" smtClean="0"/>
              <a:t>Staff preparedness</a:t>
            </a:r>
          </a:p>
          <a:p>
            <a:r>
              <a:rPr lang="en-US" smtClean="0"/>
              <a:t>Anaphylaxsis response</a:t>
            </a:r>
          </a:p>
          <a:p>
            <a:r>
              <a:rPr lang="en-US" smtClean="0"/>
              <a:t>Asthma response</a:t>
            </a:r>
          </a:p>
        </p:txBody>
      </p:sp>
      <p:sp>
        <p:nvSpPr>
          <p:cNvPr id="6" name="Title 4"/>
          <p:cNvSpPr>
            <a:spLocks noGrp="1"/>
          </p:cNvSpPr>
          <p:nvPr>
            <p:ph type="title"/>
          </p:nvPr>
        </p:nvSpPr>
        <p:spPr/>
        <p:txBody>
          <a:bodyPr/>
          <a:lstStyle/>
          <a:p>
            <a:r>
              <a:rPr lang="en-US" dirty="0" smtClean="0"/>
              <a:t>Outcome</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447800"/>
            <a:ext cx="7772400" cy="4953000"/>
          </a:xfrm>
        </p:spPr>
        <p:txBody>
          <a:bodyPr/>
          <a:lstStyle/>
          <a:p>
            <a:pPr algn="ctr">
              <a:defRPr/>
            </a:pPr>
            <a:r>
              <a:rPr lang="en-US" dirty="0" smtClean="0"/>
              <a:t/>
            </a:r>
            <a:br>
              <a:rPr lang="en-US" dirty="0" smtClean="0"/>
            </a:br>
            <a:r>
              <a:rPr lang="en-US" dirty="0" smtClean="0">
                <a:latin typeface="+mn-lt"/>
              </a:rPr>
              <a:t>Development </a:t>
            </a:r>
            <a:br>
              <a:rPr lang="en-US" dirty="0" smtClean="0">
                <a:latin typeface="+mn-lt"/>
              </a:rPr>
            </a:br>
            <a:r>
              <a:rPr lang="en-US" dirty="0" smtClean="0">
                <a:latin typeface="+mn-lt"/>
              </a:rPr>
              <a:t/>
            </a:r>
            <a:br>
              <a:rPr lang="en-US" dirty="0" smtClean="0">
                <a:latin typeface="+mn-lt"/>
              </a:rPr>
            </a:br>
            <a:r>
              <a:rPr lang="en-US" dirty="0" smtClean="0">
                <a:latin typeface="+mn-lt"/>
              </a:rPr>
              <a:t>of </a:t>
            </a:r>
            <a:br>
              <a:rPr lang="en-US" dirty="0" smtClean="0">
                <a:latin typeface="+mn-lt"/>
              </a:rPr>
            </a:br>
            <a:r>
              <a:rPr lang="en-US" dirty="0" smtClean="0">
                <a:latin typeface="+mn-lt"/>
              </a:rPr>
              <a:t/>
            </a:r>
            <a:br>
              <a:rPr lang="en-US" dirty="0" smtClean="0">
                <a:latin typeface="+mn-lt"/>
              </a:rPr>
            </a:br>
            <a:r>
              <a:rPr lang="en-US" dirty="0" smtClean="0">
                <a:latin typeface="+mn-lt"/>
              </a:rPr>
              <a:t>nurse sensitive indicators</a:t>
            </a:r>
            <a:endParaRPr lang="en-US" dirty="0">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b="1" dirty="0" smtClean="0"/>
              <a:t/>
            </a:r>
            <a:br>
              <a:rPr lang="en-US" b="1" dirty="0" smtClean="0"/>
            </a:br>
            <a:r>
              <a:rPr lang="en-US" dirty="0" smtClean="0"/>
              <a:t>Development:</a:t>
            </a:r>
            <a:endParaRPr lang="en-US" dirty="0" smtClean="0"/>
          </a:p>
        </p:txBody>
      </p:sp>
      <p:sp>
        <p:nvSpPr>
          <p:cNvPr id="43011" name="Content Placeholder 2"/>
          <p:cNvSpPr>
            <a:spLocks noGrp="1"/>
          </p:cNvSpPr>
          <p:nvPr>
            <p:ph idx="1"/>
          </p:nvPr>
        </p:nvSpPr>
        <p:spPr>
          <a:xfrm>
            <a:off x="457200" y="2438400"/>
            <a:ext cx="7620000" cy="4800600"/>
          </a:xfrm>
        </p:spPr>
        <p:txBody>
          <a:bodyPr/>
          <a:lstStyle/>
          <a:p>
            <a:pPr>
              <a:buFontTx/>
              <a:buNone/>
            </a:pPr>
            <a:r>
              <a:rPr lang="en-US" dirty="0" smtClean="0"/>
              <a:t>1. Review of the literature, determine which indicators are nursing sensitive</a:t>
            </a:r>
          </a:p>
          <a:p>
            <a:pPr>
              <a:buFontTx/>
              <a:buNone/>
            </a:pPr>
            <a:r>
              <a:rPr lang="en-US" dirty="0" smtClean="0"/>
              <a:t>2. Discuss with content experts to identify measurement issues &amp; relevant information that should be collected to support analysis, for example, poverty</a:t>
            </a:r>
          </a:p>
          <a:p>
            <a:pPr>
              <a:buFontTx/>
              <a:buNone/>
            </a:pPr>
            <a:r>
              <a:rPr lang="en-US" dirty="0" smtClean="0"/>
              <a:t>3. Develop a plan for data collection &amp; reports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228600" y="304800"/>
            <a:ext cx="7620000" cy="1143000"/>
          </a:xfrm>
        </p:spPr>
        <p:txBody>
          <a:bodyPr/>
          <a:lstStyle/>
          <a:p>
            <a:r>
              <a:rPr lang="en-US" b="1" dirty="0" smtClean="0"/>
              <a:t/>
            </a:r>
            <a:br>
              <a:rPr lang="en-US" b="1" dirty="0" smtClean="0"/>
            </a:br>
            <a:r>
              <a:rPr lang="en-US" dirty="0" smtClean="0"/>
              <a:t>Development:</a:t>
            </a:r>
            <a:endParaRPr lang="en-US" dirty="0" smtClean="0"/>
          </a:p>
        </p:txBody>
      </p:sp>
      <p:sp>
        <p:nvSpPr>
          <p:cNvPr id="44035" name="Content Placeholder 2"/>
          <p:cNvSpPr>
            <a:spLocks noGrp="1"/>
          </p:cNvSpPr>
          <p:nvPr>
            <p:ph idx="1"/>
          </p:nvPr>
        </p:nvSpPr>
        <p:spPr>
          <a:xfrm>
            <a:off x="457200" y="2819400"/>
            <a:ext cx="7620000" cy="4800600"/>
          </a:xfrm>
        </p:spPr>
        <p:txBody>
          <a:bodyPr/>
          <a:lstStyle/>
          <a:p>
            <a:pPr>
              <a:buFontTx/>
              <a:buNone/>
            </a:pPr>
            <a:r>
              <a:rPr lang="en-US" dirty="0" smtClean="0"/>
              <a:t>4. Solicit comments on feasibility of proposed data collection plan &amp; utility of indicators </a:t>
            </a:r>
          </a:p>
          <a:p>
            <a:pPr>
              <a:buFontTx/>
              <a:buNone/>
            </a:pPr>
            <a:r>
              <a:rPr lang="en-US" dirty="0" smtClean="0"/>
              <a:t>5. Conduct pilot studies with volunteer school systems to test data collection &amp; forms</a:t>
            </a:r>
          </a:p>
          <a:p>
            <a:pPr>
              <a:buFontTx/>
              <a:buNone/>
            </a:pPr>
            <a:r>
              <a:rPr lang="en-US" dirty="0" smtClean="0"/>
              <a:t>6. Revise plan for data collection and reports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457200" y="228600"/>
            <a:ext cx="7620000" cy="1143000"/>
          </a:xfrm>
        </p:spPr>
        <p:txBody>
          <a:bodyPr/>
          <a:lstStyle/>
          <a:p>
            <a:r>
              <a:rPr lang="en-US" b="1" dirty="0" smtClean="0"/>
              <a:t/>
            </a:r>
            <a:br>
              <a:rPr lang="en-US" b="1" dirty="0" smtClean="0"/>
            </a:br>
            <a:r>
              <a:rPr lang="en-US" dirty="0" smtClean="0"/>
              <a:t>Development:</a:t>
            </a:r>
            <a:endParaRPr lang="en-US" dirty="0" smtClean="0"/>
          </a:p>
        </p:txBody>
      </p:sp>
      <p:sp>
        <p:nvSpPr>
          <p:cNvPr id="45059" name="Content Placeholder 2"/>
          <p:cNvSpPr>
            <a:spLocks noGrp="1"/>
          </p:cNvSpPr>
          <p:nvPr>
            <p:ph idx="1"/>
          </p:nvPr>
        </p:nvSpPr>
        <p:spPr>
          <a:xfrm>
            <a:off x="152400" y="2590800"/>
            <a:ext cx="8305800" cy="3657600"/>
          </a:xfrm>
        </p:spPr>
        <p:txBody>
          <a:bodyPr/>
          <a:lstStyle/>
          <a:p>
            <a:pPr>
              <a:buFontTx/>
              <a:buNone/>
            </a:pPr>
            <a:r>
              <a:rPr lang="en-US" dirty="0" smtClean="0"/>
              <a:t>7. Develop web data collection system, </a:t>
            </a:r>
            <a:r>
              <a:rPr lang="en-US" dirty="0" smtClean="0"/>
              <a:t>including, </a:t>
            </a:r>
            <a:r>
              <a:rPr lang="en-US" dirty="0" smtClean="0"/>
              <a:t>data entry screens &amp; tutorial </a:t>
            </a:r>
          </a:p>
          <a:p>
            <a:pPr>
              <a:buFontTx/>
              <a:buNone/>
            </a:pPr>
            <a:r>
              <a:rPr lang="en-US" dirty="0" smtClean="0"/>
              <a:t>8. Announce availability of an indicator to test</a:t>
            </a:r>
          </a:p>
          <a:p>
            <a:pPr>
              <a:buFontTx/>
              <a:buNone/>
            </a:pPr>
            <a:r>
              <a:rPr lang="en-US" dirty="0" smtClean="0"/>
              <a:t>9. Volunteer nurses take tutorial, begin data </a:t>
            </a:r>
            <a:r>
              <a:rPr lang="en-US" dirty="0" smtClean="0"/>
              <a:t>collection &amp; </a:t>
            </a:r>
            <a:r>
              <a:rPr lang="en-US" dirty="0" smtClean="0"/>
              <a:t>submission</a:t>
            </a:r>
          </a:p>
          <a:p>
            <a:pPr>
              <a:buFontTx/>
              <a:buNone/>
            </a:pPr>
            <a:r>
              <a:rPr lang="en-US" dirty="0" smtClean="0"/>
              <a:t>10. Conduct data analysis &amp; development of quarterly reports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dirty="0" smtClean="0"/>
              <a:t>Evaluation Criteria</a:t>
            </a:r>
            <a:endParaRPr lang="en-US" dirty="0" smtClean="0"/>
          </a:p>
        </p:txBody>
      </p:sp>
      <p:sp>
        <p:nvSpPr>
          <p:cNvPr id="48131" name="Content Placeholder 2"/>
          <p:cNvSpPr>
            <a:spLocks noGrp="1"/>
          </p:cNvSpPr>
          <p:nvPr>
            <p:ph idx="1"/>
          </p:nvPr>
        </p:nvSpPr>
        <p:spPr/>
        <p:txBody>
          <a:bodyPr/>
          <a:lstStyle/>
          <a:p>
            <a:r>
              <a:rPr lang="en-US" dirty="0" smtClean="0"/>
              <a:t>Importance</a:t>
            </a:r>
          </a:p>
          <a:p>
            <a:r>
              <a:rPr lang="en-US" dirty="0" smtClean="0"/>
              <a:t>Scientific acceptability</a:t>
            </a:r>
          </a:p>
          <a:p>
            <a:r>
              <a:rPr lang="en-US" dirty="0" smtClean="0"/>
              <a:t>Usability</a:t>
            </a:r>
          </a:p>
          <a:p>
            <a:r>
              <a:rPr lang="en-US" dirty="0" smtClean="0"/>
              <a:t>Feasibility</a:t>
            </a:r>
            <a:endParaRPr lang="en-US" dirty="0" smtClean="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Content Placeholder 2"/>
          <p:cNvSpPr>
            <a:spLocks noGrp="1"/>
          </p:cNvSpPr>
          <p:nvPr>
            <p:ph idx="1"/>
          </p:nvPr>
        </p:nvSpPr>
        <p:spPr>
          <a:xfrm>
            <a:off x="0" y="1752600"/>
            <a:ext cx="8458200" cy="3657600"/>
          </a:xfrm>
        </p:spPr>
        <p:txBody>
          <a:bodyPr/>
          <a:lstStyle/>
          <a:p>
            <a:pPr marL="514350" indent="-514350">
              <a:buFont typeface="Arial Black" pitchFamily="34" charset="0"/>
              <a:buAutoNum type="arabicPeriod"/>
            </a:pPr>
            <a:r>
              <a:rPr lang="en-US" dirty="0" smtClean="0"/>
              <a:t>Importance: Quality: safety, timeliness, effectiveness, efficiency, equity, patient-centeredness </a:t>
            </a:r>
            <a:br>
              <a:rPr lang="en-US" dirty="0" smtClean="0"/>
            </a:br>
            <a:r>
              <a:rPr lang="en-US" dirty="0" smtClean="0"/>
              <a:t>1a. High impact</a:t>
            </a:r>
            <a:br>
              <a:rPr lang="en-US" dirty="0" smtClean="0"/>
            </a:br>
            <a:r>
              <a:rPr lang="en-US" dirty="0" smtClean="0"/>
              <a:t>1b. Performance gap (variation among providers, overall poor)</a:t>
            </a:r>
            <a:br>
              <a:rPr lang="en-US" dirty="0" smtClean="0"/>
            </a:br>
            <a:r>
              <a:rPr lang="en-US" dirty="0" smtClean="0"/>
              <a:t>1c. Process-outcome link supported by evidence</a:t>
            </a:r>
            <a:br>
              <a:rPr lang="en-US" dirty="0" smtClean="0"/>
            </a:br>
            <a:endParaRPr lang="en-US" b="1" dirty="0" smtClean="0"/>
          </a:p>
        </p:txBody>
      </p:sp>
      <p:sp>
        <p:nvSpPr>
          <p:cNvPr id="5" name="Title 1"/>
          <p:cNvSpPr txBox="1">
            <a:spLocks noGrp="1"/>
          </p:cNvSpPr>
          <p:nvPr>
            <p:ph type="title"/>
          </p:nvPr>
        </p:nvSpPr>
        <p:spPr bwMode="auto">
          <a:prstGeom prst="rect">
            <a:avLst/>
          </a:prstGeom>
          <a:noFill/>
          <a:ln w="9525">
            <a:noFill/>
            <a:miter lim="800000"/>
            <a:headEnd/>
            <a:tailEnd/>
          </a:ln>
        </p:spPr>
        <p:txBody>
          <a:bodyPr anchor="ctr"/>
          <a:lstStyle/>
          <a:p>
            <a:pPr>
              <a:defRPr/>
            </a:pPr>
            <a:r>
              <a:rPr lang="en-US" sz="3600" kern="0" dirty="0">
                <a:solidFill>
                  <a:schemeClr val="tx2"/>
                </a:solidFill>
                <a:latin typeface="+mj-lt"/>
                <a:ea typeface="+mj-ea"/>
                <a:cs typeface="+mj-cs"/>
              </a:rPr>
              <a:t>Evaluation </a:t>
            </a:r>
            <a:br>
              <a:rPr lang="en-US" sz="3600" kern="0" dirty="0">
                <a:solidFill>
                  <a:schemeClr val="tx2"/>
                </a:solidFill>
                <a:latin typeface="+mj-lt"/>
                <a:ea typeface="+mj-ea"/>
                <a:cs typeface="+mj-cs"/>
              </a:rPr>
            </a:br>
            <a:r>
              <a:rPr lang="en-US" sz="3600" kern="0" dirty="0">
                <a:solidFill>
                  <a:schemeClr val="tx2"/>
                </a:solidFill>
                <a:latin typeface="+mj-lt"/>
                <a:ea typeface="+mj-ea"/>
                <a:cs typeface="+mj-cs"/>
              </a:rPr>
              <a:t>criteria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Content Placeholder 2"/>
          <p:cNvSpPr>
            <a:spLocks noGrp="1"/>
          </p:cNvSpPr>
          <p:nvPr>
            <p:ph idx="1"/>
          </p:nvPr>
        </p:nvSpPr>
        <p:spPr>
          <a:xfrm>
            <a:off x="152400" y="1676400"/>
            <a:ext cx="8763000" cy="3657600"/>
          </a:xfrm>
        </p:spPr>
        <p:txBody>
          <a:bodyPr/>
          <a:lstStyle/>
          <a:p>
            <a:pPr marL="514350" indent="-514350">
              <a:buFont typeface="+mj-lt"/>
              <a:buAutoNum type="arabicPeriod" startAt="2"/>
              <a:defRPr/>
            </a:pPr>
            <a:r>
              <a:rPr lang="en-US" dirty="0" smtClean="0"/>
              <a:t>Scientific acceptability of the measure </a:t>
            </a:r>
          </a:p>
          <a:p>
            <a:pPr>
              <a:buFontTx/>
              <a:buNone/>
              <a:defRPr/>
            </a:pPr>
            <a:r>
              <a:rPr lang="en-US" dirty="0" smtClean="0"/>
              <a:t/>
            </a:r>
            <a:br>
              <a:rPr lang="en-US" dirty="0" smtClean="0"/>
            </a:br>
            <a:r>
              <a:rPr lang="en-US" dirty="0" smtClean="0"/>
              <a:t>Extent to which the measure, as specified, produces consistent, reliable and valid results </a:t>
            </a:r>
            <a:br>
              <a:rPr lang="en-US" dirty="0" smtClean="0"/>
            </a:br>
            <a:endParaRPr lang="en-US" dirty="0" smtClean="0"/>
          </a:p>
        </p:txBody>
      </p:sp>
      <p:sp>
        <p:nvSpPr>
          <p:cNvPr id="4" name="Title 1"/>
          <p:cNvSpPr txBox="1">
            <a:spLocks/>
          </p:cNvSpPr>
          <p:nvPr/>
        </p:nvSpPr>
        <p:spPr bwMode="auto">
          <a:xfrm>
            <a:off x="0" y="228600"/>
            <a:ext cx="8763000" cy="990600"/>
          </a:xfrm>
          <a:prstGeom prst="rect">
            <a:avLst/>
          </a:prstGeom>
          <a:noFill/>
          <a:ln w="9525">
            <a:noFill/>
            <a:miter lim="800000"/>
            <a:headEnd/>
            <a:tailEnd/>
          </a:ln>
        </p:spPr>
        <p:txBody>
          <a:bodyPr anchor="ctr"/>
          <a:lstStyle/>
          <a:p>
            <a:pPr>
              <a:defRPr/>
            </a:pPr>
            <a:r>
              <a:rPr lang="en-US" sz="3600" kern="0" dirty="0">
                <a:solidFill>
                  <a:schemeClr val="tx2"/>
                </a:solidFill>
                <a:latin typeface="+mj-lt"/>
                <a:ea typeface="+mj-ea"/>
                <a:cs typeface="+mj-cs"/>
              </a:rPr>
              <a:t>Evaluation </a:t>
            </a:r>
            <a:br>
              <a:rPr lang="en-US" sz="3600" kern="0" dirty="0">
                <a:solidFill>
                  <a:schemeClr val="tx2"/>
                </a:solidFill>
                <a:latin typeface="+mj-lt"/>
                <a:ea typeface="+mj-ea"/>
                <a:cs typeface="+mj-cs"/>
              </a:rPr>
            </a:br>
            <a:r>
              <a:rPr lang="en-US" sz="3600" kern="0" dirty="0">
                <a:solidFill>
                  <a:schemeClr val="tx2"/>
                </a:solidFill>
                <a:latin typeface="+mj-lt"/>
                <a:ea typeface="+mj-ea"/>
                <a:cs typeface="+mj-cs"/>
              </a:rPr>
              <a:t>criteria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Content Placeholder 2"/>
          <p:cNvSpPr>
            <a:spLocks noGrp="1"/>
          </p:cNvSpPr>
          <p:nvPr>
            <p:ph idx="1"/>
          </p:nvPr>
        </p:nvSpPr>
        <p:spPr>
          <a:xfrm>
            <a:off x="152400" y="1600200"/>
            <a:ext cx="8305800" cy="4648200"/>
          </a:xfrm>
        </p:spPr>
        <p:txBody>
          <a:bodyPr/>
          <a:lstStyle/>
          <a:p>
            <a:r>
              <a:rPr lang="en-US" dirty="0" smtClean="0"/>
              <a:t>Scientific acceptability </a:t>
            </a:r>
            <a:br>
              <a:rPr lang="en-US" dirty="0" smtClean="0"/>
            </a:br>
            <a:r>
              <a:rPr lang="en-US" dirty="0" smtClean="0"/>
              <a:t>2a. Precisely specified</a:t>
            </a:r>
            <a:br>
              <a:rPr lang="en-US" dirty="0" smtClean="0"/>
            </a:br>
            <a:r>
              <a:rPr lang="en-US" dirty="0" smtClean="0"/>
              <a:t>2b. Reliability &amp; Validity tested</a:t>
            </a:r>
            <a:br>
              <a:rPr lang="en-US" dirty="0" smtClean="0"/>
            </a:br>
            <a:r>
              <a:rPr lang="en-US" dirty="0" smtClean="0"/>
              <a:t>2c. Significant &amp; practical/clinical meaningful differences in performance. </a:t>
            </a:r>
            <a:br>
              <a:rPr lang="en-US" dirty="0" smtClean="0"/>
            </a:br>
            <a:r>
              <a:rPr lang="en-US" dirty="0" smtClean="0"/>
              <a:t>2d. Multiple data sources – comparable results</a:t>
            </a:r>
            <a:br>
              <a:rPr lang="en-US" dirty="0" smtClean="0"/>
            </a:br>
            <a:r>
              <a:rPr lang="en-US" dirty="0" smtClean="0"/>
              <a:t>2e. Disparities can be identified</a:t>
            </a:r>
          </a:p>
        </p:txBody>
      </p:sp>
      <p:sp>
        <p:nvSpPr>
          <p:cNvPr id="4" name="Title 1"/>
          <p:cNvSpPr txBox="1">
            <a:spLocks/>
          </p:cNvSpPr>
          <p:nvPr/>
        </p:nvSpPr>
        <p:spPr bwMode="auto">
          <a:xfrm>
            <a:off x="0" y="228600"/>
            <a:ext cx="8763000" cy="990600"/>
          </a:xfrm>
          <a:prstGeom prst="rect">
            <a:avLst/>
          </a:prstGeom>
          <a:noFill/>
          <a:ln w="9525">
            <a:noFill/>
            <a:miter lim="800000"/>
            <a:headEnd/>
            <a:tailEnd/>
          </a:ln>
        </p:spPr>
        <p:txBody>
          <a:bodyPr anchor="ctr"/>
          <a:lstStyle/>
          <a:p>
            <a:pPr>
              <a:defRPr/>
            </a:pPr>
            <a:r>
              <a:rPr lang="en-US" sz="3600" kern="0">
                <a:solidFill>
                  <a:schemeClr val="tx2"/>
                </a:solidFill>
                <a:latin typeface="+mj-lt"/>
                <a:ea typeface="+mj-ea"/>
                <a:cs typeface="+mj-cs"/>
              </a:rPr>
              <a:t>Evaluation </a:t>
            </a:r>
            <a:br>
              <a:rPr lang="en-US" sz="3600" kern="0">
                <a:solidFill>
                  <a:schemeClr val="tx2"/>
                </a:solidFill>
                <a:latin typeface="+mj-lt"/>
                <a:ea typeface="+mj-ea"/>
                <a:cs typeface="+mj-cs"/>
              </a:rPr>
            </a:br>
            <a:r>
              <a:rPr lang="en-US" sz="3600" kern="0">
                <a:solidFill>
                  <a:schemeClr val="tx2"/>
                </a:solidFill>
                <a:latin typeface="+mj-lt"/>
                <a:ea typeface="+mj-ea"/>
                <a:cs typeface="+mj-cs"/>
              </a:rPr>
              <a:t>criteria</a:t>
            </a:r>
            <a:endParaRPr lang="en-US" sz="3600" kern="0" dirty="0">
              <a:solidFill>
                <a:schemeClr val="tx2"/>
              </a:solidFill>
              <a:latin typeface="+mj-lt"/>
              <a:ea typeface="+mj-ea"/>
              <a:cs typeface="+mj-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ontent Placeholder 2"/>
          <p:cNvSpPr>
            <a:spLocks noGrp="1"/>
          </p:cNvSpPr>
          <p:nvPr>
            <p:ph idx="1"/>
          </p:nvPr>
        </p:nvSpPr>
        <p:spPr>
          <a:xfrm>
            <a:off x="152400" y="1600200"/>
            <a:ext cx="8305800" cy="4648200"/>
          </a:xfrm>
        </p:spPr>
        <p:txBody>
          <a:bodyPr/>
          <a:lstStyle/>
          <a:p>
            <a:pPr marL="514350" indent="-514350">
              <a:buFont typeface="Arial Black" pitchFamily="34" charset="0"/>
              <a:buAutoNum type="arabicPeriod" startAt="3"/>
            </a:pPr>
            <a:r>
              <a:rPr lang="en-US" dirty="0" smtClean="0"/>
              <a:t>Usability: </a:t>
            </a:r>
            <a:br>
              <a:rPr lang="en-US" dirty="0" smtClean="0"/>
            </a:br>
            <a:r>
              <a:rPr lang="en-US" dirty="0" smtClean="0"/>
              <a:t>Intended audiences (consumers, purchasers, providers, policy makers) understand the measure &amp; can use it in decision making</a:t>
            </a:r>
            <a:br>
              <a:rPr lang="en-US" dirty="0" smtClean="0"/>
            </a:br>
            <a:r>
              <a:rPr lang="en-US" dirty="0" smtClean="0"/>
              <a:t>3a. Meaningful, understandable, useful for both public reporting &amp; quality improvement</a:t>
            </a:r>
            <a:br>
              <a:rPr lang="en-US" dirty="0" smtClean="0"/>
            </a:br>
            <a:r>
              <a:rPr lang="en-US" dirty="0" smtClean="0"/>
              <a:t>3b. In sync with other endorsed measures</a:t>
            </a:r>
            <a:br>
              <a:rPr lang="en-US" dirty="0" smtClean="0"/>
            </a:br>
            <a:r>
              <a:rPr lang="en-US" dirty="0" smtClean="0"/>
              <a:t>3c. Distinctive or adds value to endorsed measures</a:t>
            </a:r>
          </a:p>
        </p:txBody>
      </p:sp>
      <p:sp>
        <p:nvSpPr>
          <p:cNvPr id="4" name="Title 1"/>
          <p:cNvSpPr txBox="1">
            <a:spLocks/>
          </p:cNvSpPr>
          <p:nvPr/>
        </p:nvSpPr>
        <p:spPr bwMode="auto">
          <a:xfrm>
            <a:off x="0" y="228600"/>
            <a:ext cx="8763000" cy="990600"/>
          </a:xfrm>
          <a:prstGeom prst="rect">
            <a:avLst/>
          </a:prstGeom>
          <a:noFill/>
          <a:ln w="9525">
            <a:noFill/>
            <a:miter lim="800000"/>
            <a:headEnd/>
            <a:tailEnd/>
          </a:ln>
        </p:spPr>
        <p:txBody>
          <a:bodyPr anchor="ctr"/>
          <a:lstStyle/>
          <a:p>
            <a:pPr>
              <a:defRPr/>
            </a:pPr>
            <a:r>
              <a:rPr lang="en-US" sz="3600" kern="0">
                <a:solidFill>
                  <a:schemeClr val="tx2"/>
                </a:solidFill>
                <a:latin typeface="+mj-lt"/>
                <a:ea typeface="+mj-ea"/>
                <a:cs typeface="+mj-cs"/>
              </a:rPr>
              <a:t>Evaluation </a:t>
            </a:r>
            <a:br>
              <a:rPr lang="en-US" sz="3600" kern="0">
                <a:solidFill>
                  <a:schemeClr val="tx2"/>
                </a:solidFill>
                <a:latin typeface="+mj-lt"/>
                <a:ea typeface="+mj-ea"/>
                <a:cs typeface="+mj-cs"/>
              </a:rPr>
            </a:br>
            <a:r>
              <a:rPr lang="en-US" sz="3600" kern="0">
                <a:solidFill>
                  <a:schemeClr val="tx2"/>
                </a:solidFill>
                <a:latin typeface="+mj-lt"/>
                <a:ea typeface="+mj-ea"/>
                <a:cs typeface="+mj-cs"/>
              </a:rPr>
              <a:t>criteria</a:t>
            </a:r>
            <a:endParaRPr lang="en-US" sz="3600" kern="0" dirty="0">
              <a:solidFill>
                <a:schemeClr val="tx2"/>
              </a:solidFill>
              <a:latin typeface="+mj-lt"/>
              <a:ea typeface="+mj-ea"/>
              <a:cs typeface="+mj-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ontent Placeholder 2"/>
          <p:cNvSpPr>
            <a:spLocks noGrp="1"/>
          </p:cNvSpPr>
          <p:nvPr>
            <p:ph idx="1"/>
          </p:nvPr>
        </p:nvSpPr>
        <p:spPr>
          <a:xfrm>
            <a:off x="152400" y="1600200"/>
            <a:ext cx="8305800" cy="4648200"/>
          </a:xfrm>
        </p:spPr>
        <p:txBody>
          <a:bodyPr/>
          <a:lstStyle/>
          <a:p>
            <a:pPr marL="514350" indent="-514350">
              <a:buFont typeface="+mj-lt"/>
              <a:buAutoNum type="arabicPeriod" startAt="4"/>
              <a:defRPr/>
            </a:pPr>
            <a:r>
              <a:rPr lang="en-US" dirty="0" smtClean="0"/>
              <a:t>Feasibility: </a:t>
            </a:r>
            <a:br>
              <a:rPr lang="en-US" dirty="0" smtClean="0"/>
            </a:br>
            <a:r>
              <a:rPr lang="en-US" dirty="0" smtClean="0"/>
              <a:t>Data available, retrievable without undue burden, &amp; can be implemented to measure  performance</a:t>
            </a:r>
            <a:br>
              <a:rPr lang="en-US" dirty="0" smtClean="0"/>
            </a:br>
            <a:r>
              <a:rPr lang="en-US" dirty="0" smtClean="0"/>
              <a:t>4a.Clinical data generated during care </a:t>
            </a:r>
            <a:br>
              <a:rPr lang="en-US" dirty="0" smtClean="0"/>
            </a:br>
            <a:r>
              <a:rPr lang="en-US" dirty="0" smtClean="0"/>
              <a:t>4b. Electronic source</a:t>
            </a:r>
            <a:br>
              <a:rPr lang="en-US" dirty="0" smtClean="0"/>
            </a:br>
            <a:r>
              <a:rPr lang="en-US" dirty="0" smtClean="0"/>
              <a:t>4c. Susceptible to inaccuracies, errors, unintended consequences </a:t>
            </a:r>
            <a:br>
              <a:rPr lang="en-US" dirty="0" smtClean="0"/>
            </a:br>
            <a:r>
              <a:rPr lang="en-US" dirty="0" smtClean="0"/>
              <a:t>4e. Data collection strategy</a:t>
            </a:r>
          </a:p>
          <a:p>
            <a:pPr>
              <a:defRPr/>
            </a:pPr>
            <a:endParaRPr lang="en-US" dirty="0" smtClean="0"/>
          </a:p>
          <a:p>
            <a:pPr>
              <a:defRPr/>
            </a:pPr>
            <a:endParaRPr lang="en-US" dirty="0" smtClean="0"/>
          </a:p>
        </p:txBody>
      </p:sp>
      <p:sp>
        <p:nvSpPr>
          <p:cNvPr id="4" name="Title 1"/>
          <p:cNvSpPr txBox="1">
            <a:spLocks/>
          </p:cNvSpPr>
          <p:nvPr/>
        </p:nvSpPr>
        <p:spPr bwMode="auto">
          <a:xfrm>
            <a:off x="0" y="228600"/>
            <a:ext cx="8763000" cy="990600"/>
          </a:xfrm>
          <a:prstGeom prst="rect">
            <a:avLst/>
          </a:prstGeom>
          <a:noFill/>
          <a:ln w="9525">
            <a:noFill/>
            <a:miter lim="800000"/>
            <a:headEnd/>
            <a:tailEnd/>
          </a:ln>
        </p:spPr>
        <p:txBody>
          <a:bodyPr anchor="ctr"/>
          <a:lstStyle/>
          <a:p>
            <a:pPr>
              <a:defRPr/>
            </a:pPr>
            <a:r>
              <a:rPr lang="en-US" sz="3600" kern="0">
                <a:solidFill>
                  <a:schemeClr val="tx2"/>
                </a:solidFill>
                <a:latin typeface="+mj-lt"/>
                <a:ea typeface="+mj-ea"/>
                <a:cs typeface="+mj-cs"/>
              </a:rPr>
              <a:t>Evaluation </a:t>
            </a:r>
            <a:br>
              <a:rPr lang="en-US" sz="3600" kern="0">
                <a:solidFill>
                  <a:schemeClr val="tx2"/>
                </a:solidFill>
                <a:latin typeface="+mj-lt"/>
                <a:ea typeface="+mj-ea"/>
                <a:cs typeface="+mj-cs"/>
              </a:rPr>
            </a:br>
            <a:r>
              <a:rPr lang="en-US" sz="3600" kern="0">
                <a:solidFill>
                  <a:schemeClr val="tx2"/>
                </a:solidFill>
                <a:latin typeface="+mj-lt"/>
                <a:ea typeface="+mj-ea"/>
                <a:cs typeface="+mj-cs"/>
              </a:rPr>
              <a:t>criteria</a:t>
            </a:r>
            <a:endParaRPr lang="en-US" sz="3600" kern="0" dirty="0">
              <a:solidFill>
                <a:schemeClr val="tx2"/>
              </a:solidFill>
              <a:latin typeface="+mj-lt"/>
              <a:ea typeface="+mj-ea"/>
              <a:cs typeface="+mj-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Content Placeholder 2"/>
          <p:cNvSpPr>
            <a:spLocks noGrp="1"/>
          </p:cNvSpPr>
          <p:nvPr>
            <p:ph idx="1"/>
          </p:nvPr>
        </p:nvSpPr>
        <p:spPr>
          <a:xfrm>
            <a:off x="152400" y="1600200"/>
            <a:ext cx="8229600" cy="4648200"/>
          </a:xfrm>
        </p:spPr>
        <p:txBody>
          <a:bodyPr/>
          <a:lstStyle/>
          <a:p>
            <a:r>
              <a:rPr lang="en-US" dirty="0" smtClean="0"/>
              <a:t>Attendance –OT3-032-10: Number of school days children miss due to illness</a:t>
            </a:r>
          </a:p>
          <a:p>
            <a:endParaRPr lang="en-US" dirty="0" smtClean="0"/>
          </a:p>
          <a:p>
            <a:pPr lvl="1"/>
            <a:r>
              <a:rPr lang="en-US" dirty="0" smtClean="0"/>
              <a:t>Importance</a:t>
            </a:r>
          </a:p>
          <a:p>
            <a:pPr lvl="1"/>
            <a:r>
              <a:rPr lang="en-US" dirty="0" smtClean="0"/>
              <a:t>Scientific acceptability </a:t>
            </a:r>
          </a:p>
          <a:p>
            <a:pPr lvl="1"/>
            <a:r>
              <a:rPr lang="en-US" dirty="0" smtClean="0"/>
              <a:t>Usability</a:t>
            </a:r>
          </a:p>
          <a:p>
            <a:pPr lvl="1"/>
            <a:r>
              <a:rPr lang="en-US" dirty="0" smtClean="0"/>
              <a:t>Feasibility </a:t>
            </a:r>
          </a:p>
        </p:txBody>
      </p:sp>
      <p:sp>
        <p:nvSpPr>
          <p:cNvPr id="4" name="Title 1"/>
          <p:cNvSpPr txBox="1">
            <a:spLocks/>
          </p:cNvSpPr>
          <p:nvPr/>
        </p:nvSpPr>
        <p:spPr bwMode="auto">
          <a:xfrm>
            <a:off x="0" y="228600"/>
            <a:ext cx="8763000" cy="990600"/>
          </a:xfrm>
          <a:prstGeom prst="rect">
            <a:avLst/>
          </a:prstGeom>
          <a:noFill/>
          <a:ln w="9525">
            <a:noFill/>
            <a:miter lim="800000"/>
            <a:headEnd/>
            <a:tailEnd/>
          </a:ln>
        </p:spPr>
        <p:txBody>
          <a:bodyPr anchor="ctr"/>
          <a:lstStyle/>
          <a:p>
            <a:pPr>
              <a:defRPr/>
            </a:pPr>
            <a:r>
              <a:rPr lang="en-US" sz="3600" kern="0">
                <a:solidFill>
                  <a:schemeClr val="tx2"/>
                </a:solidFill>
                <a:latin typeface="+mj-lt"/>
                <a:ea typeface="+mj-ea"/>
                <a:cs typeface="+mj-cs"/>
              </a:rPr>
              <a:t>Evaluation </a:t>
            </a:r>
            <a:br>
              <a:rPr lang="en-US" sz="3600" kern="0">
                <a:solidFill>
                  <a:schemeClr val="tx2"/>
                </a:solidFill>
                <a:latin typeface="+mj-lt"/>
                <a:ea typeface="+mj-ea"/>
                <a:cs typeface="+mj-cs"/>
              </a:rPr>
            </a:br>
            <a:r>
              <a:rPr lang="en-US" sz="3600" kern="0">
                <a:solidFill>
                  <a:schemeClr val="tx2"/>
                </a:solidFill>
                <a:latin typeface="+mj-lt"/>
                <a:ea typeface="+mj-ea"/>
                <a:cs typeface="+mj-cs"/>
              </a:rPr>
              <a:t>criteria</a:t>
            </a:r>
            <a:endParaRPr lang="en-US" sz="3600" kern="0" dirty="0">
              <a:solidFill>
                <a:schemeClr val="tx2"/>
              </a:solidFill>
              <a:latin typeface="+mj-lt"/>
              <a:ea typeface="+mj-ea"/>
              <a:cs typeface="+mj-c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r>
              <a:rPr lang="en-US" dirty="0" smtClean="0"/>
              <a:t>Who are the players?</a:t>
            </a:r>
            <a:endParaRPr lang="en-US" dirty="0" smtClean="0"/>
          </a:p>
        </p:txBody>
      </p:sp>
      <p:sp>
        <p:nvSpPr>
          <p:cNvPr id="60419" name="Content Placeholder 2"/>
          <p:cNvSpPr>
            <a:spLocks noGrp="1"/>
          </p:cNvSpPr>
          <p:nvPr>
            <p:ph idx="1"/>
          </p:nvPr>
        </p:nvSpPr>
        <p:spPr>
          <a:xfrm>
            <a:off x="152400" y="1981200"/>
            <a:ext cx="8001000" cy="3657600"/>
          </a:xfrm>
        </p:spPr>
        <p:txBody>
          <a:bodyPr/>
          <a:lstStyle/>
          <a:p>
            <a:r>
              <a:rPr lang="en-US" dirty="0" smtClean="0"/>
              <a:t>AHRQ – Agency of Health Research &amp; Quality</a:t>
            </a:r>
          </a:p>
          <a:p>
            <a:r>
              <a:rPr lang="en-US" dirty="0" smtClean="0"/>
              <a:t>NQF - National Quality Forum</a:t>
            </a:r>
          </a:p>
          <a:p>
            <a:r>
              <a:rPr lang="en-US" dirty="0" smtClean="0"/>
              <a:t>NDNQI - National Database of Nursing Quality Indicators</a:t>
            </a:r>
          </a:p>
          <a:p>
            <a:r>
              <a:rPr lang="en-US" dirty="0" smtClean="0"/>
              <a:t>UCLA School Mental Health Project </a:t>
            </a:r>
          </a:p>
          <a:p>
            <a:r>
              <a:rPr lang="en-US" dirty="0" smtClean="0"/>
              <a:t>NASSNC – State SN Consultants</a:t>
            </a:r>
          </a:p>
          <a:p>
            <a:r>
              <a:rPr lang="en-US" dirty="0" smtClean="0"/>
              <a:t>Children’s National Medical Center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US" smtClean="0"/>
              <a:t>Partnerships	</a:t>
            </a:r>
          </a:p>
        </p:txBody>
      </p:sp>
      <p:sp>
        <p:nvSpPr>
          <p:cNvPr id="61443" name="Content Placeholder 2"/>
          <p:cNvSpPr>
            <a:spLocks noGrp="1"/>
          </p:cNvSpPr>
          <p:nvPr>
            <p:ph idx="1"/>
          </p:nvPr>
        </p:nvSpPr>
        <p:spPr/>
        <p:txBody>
          <a:bodyPr/>
          <a:lstStyle/>
          <a:p>
            <a:r>
              <a:rPr lang="en-US" dirty="0" smtClean="0"/>
              <a:t>School Nurse Research </a:t>
            </a:r>
            <a:r>
              <a:rPr lang="en-US" dirty="0" smtClean="0"/>
              <a:t>networks – </a:t>
            </a:r>
            <a:endParaRPr lang="en-US" dirty="0" smtClean="0"/>
          </a:p>
          <a:p>
            <a:pPr lvl="1"/>
            <a:r>
              <a:rPr lang="en-US" dirty="0" smtClean="0"/>
              <a:t>Massachusetts</a:t>
            </a:r>
            <a:r>
              <a:rPr lang="en-US" dirty="0" smtClean="0"/>
              <a:t>, </a:t>
            </a:r>
            <a:r>
              <a:rPr lang="en-US" dirty="0" smtClean="0"/>
              <a:t>Alabama</a:t>
            </a:r>
          </a:p>
          <a:p>
            <a:pPr lvl="1"/>
            <a:r>
              <a:rPr lang="en-US" dirty="0" smtClean="0"/>
              <a:t>DC, Delaware, North Carolina</a:t>
            </a:r>
            <a:endParaRPr lang="en-US" dirty="0" smtClean="0"/>
          </a:p>
          <a:p>
            <a:r>
              <a:rPr lang="en-US" dirty="0" smtClean="0"/>
              <a:t>Universities</a:t>
            </a:r>
          </a:p>
          <a:p>
            <a:pPr lvl="1"/>
            <a:r>
              <a:rPr lang="en-US" dirty="0" smtClean="0"/>
              <a:t>NASN School Nurse Educator Consortia</a:t>
            </a:r>
            <a:endParaRPr lang="en-US" dirty="0" smtClean="0"/>
          </a:p>
          <a:p>
            <a:r>
              <a:rPr lang="en-US" dirty="0" smtClean="0"/>
              <a:t>Center for Disease Control and Prevention </a:t>
            </a:r>
            <a:endParaRPr lang="en-US" dirty="0" smtClean="0"/>
          </a:p>
          <a:p>
            <a:r>
              <a:rPr lang="en-US" dirty="0" smtClean="0"/>
              <a:t>Non Governmental Agencies</a:t>
            </a:r>
            <a:endParaRPr lang="en-US" dirty="0" smtClean="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r>
              <a:rPr lang="en-US" smtClean="0"/>
              <a:t>NASN Goal:  3 stages</a:t>
            </a:r>
          </a:p>
        </p:txBody>
      </p:sp>
      <p:sp>
        <p:nvSpPr>
          <p:cNvPr id="62467" name="Content Placeholder 2"/>
          <p:cNvSpPr>
            <a:spLocks noGrp="1"/>
          </p:cNvSpPr>
          <p:nvPr>
            <p:ph sz="half" idx="1"/>
          </p:nvPr>
        </p:nvSpPr>
        <p:spPr>
          <a:xfrm>
            <a:off x="152400" y="2590800"/>
            <a:ext cx="8382000" cy="3657600"/>
          </a:xfrm>
        </p:spPr>
        <p:txBody>
          <a:bodyPr/>
          <a:lstStyle/>
          <a:p>
            <a:r>
              <a:rPr lang="en-US" sz="3200" smtClean="0"/>
              <a:t>Stage 1</a:t>
            </a:r>
          </a:p>
          <a:p>
            <a:pPr lvl="1"/>
            <a:r>
              <a:rPr lang="en-US" sz="2800" smtClean="0"/>
              <a:t>Get school nurses to collect these measures</a:t>
            </a:r>
          </a:p>
          <a:p>
            <a:pPr lvl="1"/>
            <a:r>
              <a:rPr lang="en-US" sz="2800" smtClean="0"/>
              <a:t>Uniform language to aggregate</a:t>
            </a:r>
          </a:p>
          <a:p>
            <a:pPr lvl="1"/>
            <a:r>
              <a:rPr lang="en-US" sz="2800" smtClean="0"/>
              <a:t>Electronic data systems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smtClean="0"/>
              <a:t>NASN Goal:  3 stages</a:t>
            </a:r>
          </a:p>
        </p:txBody>
      </p:sp>
      <p:sp>
        <p:nvSpPr>
          <p:cNvPr id="63491" name="Content Placeholder 2"/>
          <p:cNvSpPr>
            <a:spLocks noGrp="1"/>
          </p:cNvSpPr>
          <p:nvPr>
            <p:ph sz="half" idx="1"/>
          </p:nvPr>
        </p:nvSpPr>
        <p:spPr>
          <a:xfrm>
            <a:off x="152400" y="1828800"/>
            <a:ext cx="8153400" cy="4419600"/>
          </a:xfrm>
        </p:spPr>
        <p:txBody>
          <a:bodyPr/>
          <a:lstStyle/>
          <a:p>
            <a:r>
              <a:rPr lang="en-US" sz="3200" dirty="0" smtClean="0"/>
              <a:t>Stage 2 </a:t>
            </a:r>
          </a:p>
          <a:p>
            <a:pPr lvl="1"/>
            <a:r>
              <a:rPr lang="en-US" sz="2800" dirty="0" smtClean="0"/>
              <a:t>Incentivize researchers to study school nurse ratios and quality impact on outcomes </a:t>
            </a:r>
          </a:p>
          <a:p>
            <a:pPr lvl="1"/>
            <a:r>
              <a:rPr lang="en-US" sz="2800" dirty="0" smtClean="0"/>
              <a:t>Identify the best measures</a:t>
            </a:r>
          </a:p>
          <a:p>
            <a:pPr lvl="1"/>
            <a:r>
              <a:rPr lang="en-US" sz="2800" dirty="0" smtClean="0"/>
              <a:t>Determine nurses responsible for fewer students in fewer locations perform significantly better than nurses with heavier caseloads</a:t>
            </a:r>
          </a:p>
          <a:p>
            <a:endParaRPr lang="en-US" sz="3200" dirty="0" smtClean="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en-US" smtClean="0"/>
              <a:t>NASN Goal:  3 stages</a:t>
            </a:r>
          </a:p>
        </p:txBody>
      </p:sp>
      <p:sp>
        <p:nvSpPr>
          <p:cNvPr id="64515" name="Content Placeholder 2"/>
          <p:cNvSpPr>
            <a:spLocks noGrp="1"/>
          </p:cNvSpPr>
          <p:nvPr>
            <p:ph sz="half" idx="1"/>
          </p:nvPr>
        </p:nvSpPr>
        <p:spPr>
          <a:xfrm>
            <a:off x="152400" y="2590800"/>
            <a:ext cx="8382000" cy="3657600"/>
          </a:xfrm>
        </p:spPr>
        <p:txBody>
          <a:bodyPr/>
          <a:lstStyle/>
          <a:p>
            <a:r>
              <a:rPr lang="en-US" sz="3200" smtClean="0"/>
              <a:t>Stage 3 </a:t>
            </a:r>
          </a:p>
          <a:p>
            <a:pPr lvl="1"/>
            <a:r>
              <a:rPr lang="en-US" sz="2800" smtClean="0"/>
              <a:t>Become incorporated into NDNQI data collection </a:t>
            </a:r>
          </a:p>
          <a:p>
            <a:pPr lvl="1"/>
            <a:r>
              <a:rPr lang="en-US" sz="2800" smtClean="0"/>
              <a:t>Now at 1500 hospitals collecting data at the unit level</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Custom 6">
      <a:dk1>
        <a:srgbClr val="2F2B20"/>
      </a:dk1>
      <a:lt1>
        <a:srgbClr val="FFFFFF"/>
      </a:lt1>
      <a:dk2>
        <a:srgbClr val="336699"/>
      </a:dk2>
      <a:lt2>
        <a:srgbClr val="DFDCB7"/>
      </a:lt2>
      <a:accent1>
        <a:srgbClr val="C00000"/>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567</TotalTime>
  <Words>1173</Words>
  <Application>Microsoft Office PowerPoint</Application>
  <PresentationFormat>On-screen Show (4:3)</PresentationFormat>
  <Paragraphs>356</Paragraphs>
  <Slides>46</Slides>
  <Notes>46</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Adjacency</vt:lpstr>
      <vt:lpstr>Measuring nurse sensitive outcomes of school nursing practice</vt:lpstr>
      <vt:lpstr>Slide 2</vt:lpstr>
      <vt:lpstr>NASN Research Priority</vt:lpstr>
      <vt:lpstr>Recommended Caseloads</vt:lpstr>
      <vt:lpstr>Student: School Nurse Ratios</vt:lpstr>
      <vt:lpstr>Student to School Nurse ratio  750:1? </vt:lpstr>
      <vt:lpstr>Student: School Nurse Ratios</vt:lpstr>
      <vt:lpstr>Student to School Nurse ratio  ?????? </vt:lpstr>
      <vt:lpstr>Many influences on outcomes….</vt:lpstr>
      <vt:lpstr>School nurse sensitive outcomes</vt:lpstr>
      <vt:lpstr>Definition</vt:lpstr>
      <vt:lpstr>Critical Indicator</vt:lpstr>
      <vt:lpstr>Structure</vt:lpstr>
      <vt:lpstr>Process</vt:lpstr>
      <vt:lpstr>Nurse sensitive outcomes </vt:lpstr>
      <vt:lpstr>NDNQI – Sensitive nursing outcomes</vt:lpstr>
      <vt:lpstr>NDNQI impact</vt:lpstr>
      <vt:lpstr>AHRQ  Prevention Quality Indicators</vt:lpstr>
      <vt:lpstr>AHRQ Pediatric Quality Indicators</vt:lpstr>
      <vt:lpstr>Slide 20</vt:lpstr>
      <vt:lpstr>Slide 21</vt:lpstr>
      <vt:lpstr>Slide 22</vt:lpstr>
      <vt:lpstr>Structure</vt:lpstr>
      <vt:lpstr>Slide 24</vt:lpstr>
      <vt:lpstr>Process</vt:lpstr>
      <vt:lpstr>Outcome</vt:lpstr>
      <vt:lpstr>Outcome</vt:lpstr>
      <vt:lpstr>Outcome</vt:lpstr>
      <vt:lpstr>Outcome</vt:lpstr>
      <vt:lpstr>Outcome</vt:lpstr>
      <vt:lpstr> Development   of   nurse sensitive indicators</vt:lpstr>
      <vt:lpstr> Development:</vt:lpstr>
      <vt:lpstr> Development:</vt:lpstr>
      <vt:lpstr> Development:</vt:lpstr>
      <vt:lpstr>Evaluation Criteria</vt:lpstr>
      <vt:lpstr>Evaluation  criteria</vt:lpstr>
      <vt:lpstr>Slide 37</vt:lpstr>
      <vt:lpstr>Slide 38</vt:lpstr>
      <vt:lpstr>Slide 39</vt:lpstr>
      <vt:lpstr>Slide 40</vt:lpstr>
      <vt:lpstr>Slide 41</vt:lpstr>
      <vt:lpstr>Who are the players?</vt:lpstr>
      <vt:lpstr>Partnerships </vt:lpstr>
      <vt:lpstr>NASN Goal:  3 stages</vt:lpstr>
      <vt:lpstr>NASN Goal:  3 stages</vt:lpstr>
      <vt:lpstr>NASN Goal:  3 stages</vt:lpstr>
    </vt:vector>
  </TitlesOfParts>
  <Company>NASN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Sally Schoessler</dc:creator>
  <cp:lastModifiedBy> </cp:lastModifiedBy>
  <cp:revision>48</cp:revision>
  <dcterms:created xsi:type="dcterms:W3CDTF">2011-10-28T14:27:16Z</dcterms:created>
  <dcterms:modified xsi:type="dcterms:W3CDTF">2011-10-30T14:13:58Z</dcterms:modified>
</cp:coreProperties>
</file>