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27"/>
  </p:notesMasterIdLst>
  <p:sldIdLst>
    <p:sldId id="256" r:id="rId2"/>
    <p:sldId id="257" r:id="rId3"/>
    <p:sldId id="258" r:id="rId4"/>
    <p:sldId id="259" r:id="rId5"/>
    <p:sldId id="260" r:id="rId6"/>
    <p:sldId id="261" r:id="rId7"/>
    <p:sldId id="276" r:id="rId8"/>
    <p:sldId id="278" r:id="rId9"/>
    <p:sldId id="277" r:id="rId10"/>
    <p:sldId id="262" r:id="rId11"/>
    <p:sldId id="274" r:id="rId12"/>
    <p:sldId id="275" r:id="rId13"/>
    <p:sldId id="279" r:id="rId14"/>
    <p:sldId id="263" r:id="rId15"/>
    <p:sldId id="283" r:id="rId16"/>
    <p:sldId id="282" r:id="rId17"/>
    <p:sldId id="264" r:id="rId18"/>
    <p:sldId id="281" r:id="rId19"/>
    <p:sldId id="280" r:id="rId20"/>
    <p:sldId id="267" r:id="rId21"/>
    <p:sldId id="266" r:id="rId22"/>
    <p:sldId id="268" r:id="rId23"/>
    <p:sldId id="269" r:id="rId24"/>
    <p:sldId id="272" r:id="rId25"/>
    <p:sldId id="28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7458" autoAdjust="0"/>
  </p:normalViewPr>
  <p:slideViewPr>
    <p:cSldViewPr>
      <p:cViewPr varScale="1">
        <p:scale>
          <a:sx n="51" d="100"/>
          <a:sy n="51" d="100"/>
        </p:scale>
        <p:origin x="-1704" y="-90"/>
      </p:cViewPr>
      <p:guideLst>
        <p:guide orient="horz" pos="2160"/>
        <p:guide pos="2880"/>
      </p:guideLst>
    </p:cSldViewPr>
  </p:slideViewPr>
  <p:outlineViewPr>
    <p:cViewPr>
      <p:scale>
        <a:sx n="33" d="100"/>
        <a:sy n="33" d="100"/>
      </p:scale>
      <p:origin x="0" y="1113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68933D-B4AA-4530-957F-72DE3B50375B}" type="datetimeFigureOut">
              <a:rPr lang="en-US" smtClean="0"/>
              <a:pPr/>
              <a:t>9/7/2011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CED559-8E94-4C49-9DA9-CF712F900A7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CED559-8E94-4C49-9DA9-CF712F900A71}"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CED559-8E94-4C49-9DA9-CF712F900A71}" type="slidenum">
              <a:rPr lang="en-US" smtClean="0"/>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CED559-8E94-4C49-9DA9-CF712F900A71}" type="slidenum">
              <a:rPr lang="en-US" smtClean="0"/>
              <a:pPr/>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3</a:t>
            </a:r>
            <a:r>
              <a:rPr lang="en-US" baseline="30000" dirty="0" smtClean="0"/>
              <a:t>rd</a:t>
            </a:r>
            <a:r>
              <a:rPr lang="en-US" baseline="0" dirty="0" smtClean="0"/>
              <a:t> point – less people to perform preventative care, immunization and so on</a:t>
            </a:r>
            <a:endParaRPr lang="en-US" dirty="0"/>
          </a:p>
        </p:txBody>
      </p:sp>
      <p:sp>
        <p:nvSpPr>
          <p:cNvPr id="4" name="Slide Number Placeholder 3"/>
          <p:cNvSpPr>
            <a:spLocks noGrp="1"/>
          </p:cNvSpPr>
          <p:nvPr>
            <p:ph type="sldNum" sz="quarter" idx="10"/>
          </p:nvPr>
        </p:nvSpPr>
        <p:spPr/>
        <p:txBody>
          <a:bodyPr/>
          <a:lstStyle/>
          <a:p>
            <a:fld id="{F6CED559-8E94-4C49-9DA9-CF712F900A71}" type="slidenum">
              <a:rPr lang="en-US" smtClean="0"/>
              <a:pPr/>
              <a:t>14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CED559-8E94-4C49-9DA9-CF712F900A71}" type="slidenum">
              <a:rPr lang="en-US" smtClean="0"/>
              <a:pPr/>
              <a:t>17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http://www.globalhealth.org/health_systems/health_care_workers/</a:t>
            </a:r>
            <a:endParaRPr lang="en-US" dirty="0"/>
          </a:p>
        </p:txBody>
      </p:sp>
      <p:sp>
        <p:nvSpPr>
          <p:cNvPr id="4" name="Slide Number Placeholder 3"/>
          <p:cNvSpPr>
            <a:spLocks noGrp="1"/>
          </p:cNvSpPr>
          <p:nvPr>
            <p:ph type="sldNum" sz="quarter" idx="10"/>
          </p:nvPr>
        </p:nvSpPr>
        <p:spPr/>
        <p:txBody>
          <a:bodyPr/>
          <a:lstStyle/>
          <a:p>
            <a:fld id="{F6CED559-8E94-4C49-9DA9-CF712F900A71}" type="slidenum">
              <a:rPr lang="en-US" smtClean="0"/>
              <a:pPr/>
              <a:t>18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F6CED559-8E94-4C49-9DA9-CF712F900A71}"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57A46F-6ECA-45C1-9296-994F33D4C11D}" type="datetimeFigureOut">
              <a:rPr lang="en-US" smtClean="0"/>
              <a:pPr/>
              <a:t>9/7/2011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572B3-5F6C-4053-8920-AD65D3A8CF7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7A46F-6ECA-45C1-9296-994F33D4C11D}" type="datetimeFigureOut">
              <a:rPr lang="en-US" smtClean="0"/>
              <a:pPr/>
              <a:t>9/7/2011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572B3-5F6C-4053-8920-AD65D3A8CF7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7A46F-6ECA-45C1-9296-994F33D4C11D}" type="datetimeFigureOut">
              <a:rPr lang="en-US" smtClean="0"/>
              <a:pPr/>
              <a:t>9/7/2011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572B3-5F6C-4053-8920-AD65D3A8CF7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57A46F-6ECA-45C1-9296-994F33D4C11D}" type="datetimeFigureOut">
              <a:rPr lang="en-US" smtClean="0"/>
              <a:pPr/>
              <a:t>9/7/2011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5572B3-5F6C-4053-8920-AD65D3A8CF7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57A46F-6ECA-45C1-9296-994F33D4C11D}" type="datetimeFigureOut">
              <a:rPr lang="en-US" smtClean="0"/>
              <a:pPr/>
              <a:t>9/7/2011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5572B3-5F6C-4053-8920-AD65D3A8CF7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57A46F-6ECA-45C1-9296-994F33D4C11D}" type="datetimeFigureOut">
              <a:rPr lang="en-US" smtClean="0"/>
              <a:pPr/>
              <a:t>9/7/2011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5572B3-5F6C-4053-8920-AD65D3A8CF7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57A46F-6ECA-45C1-9296-994F33D4C11D}" type="datetimeFigureOut">
              <a:rPr lang="en-US" smtClean="0"/>
              <a:pPr/>
              <a:t>9/7/2011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5572B3-5F6C-4053-8920-AD65D3A8CF7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57A46F-6ECA-45C1-9296-994F33D4C11D}" type="datetimeFigureOut">
              <a:rPr lang="en-US" smtClean="0"/>
              <a:pPr/>
              <a:t>9/7/2011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5572B3-5F6C-4053-8920-AD65D3A8CF7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57A46F-6ECA-45C1-9296-994F33D4C11D}" type="datetimeFigureOut">
              <a:rPr lang="en-US" smtClean="0"/>
              <a:pPr/>
              <a:t>9/7/2011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5572B3-5F6C-4053-8920-AD65D3A8CF7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7A46F-6ECA-45C1-9296-994F33D4C11D}" type="datetimeFigureOut">
              <a:rPr lang="en-US" smtClean="0"/>
              <a:pPr/>
              <a:t>9/7/2011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572B3-5F6C-4053-8920-AD65D3A8CF7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7A46F-6ECA-45C1-9296-994F33D4C11D}" type="datetimeFigureOut">
              <a:rPr lang="en-US" smtClean="0"/>
              <a:pPr/>
              <a:t>9/7/2011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572B3-5F6C-4053-8920-AD65D3A8CF7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57A46F-6ECA-45C1-9296-994F33D4C11D}" type="datetimeFigureOut">
              <a:rPr lang="en-US" smtClean="0"/>
              <a:pPr/>
              <a:t>9/7/2011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5572B3-5F6C-4053-8920-AD65D3A8CF7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www.ghanabusinessnews.com/2009/02/10/doctor-patient-ratio-in-ghana-to-worsen-as-financial-crisis-deepens/" TargetMode="External"/><Relationship Id="rId13" Type="http://schemas.openxmlformats.org/officeDocument/2006/relationships/hyperlink" Target="http://www.ncbi.nlm.nih.gov/pmc/articles/PMC2662781/" TargetMode="External"/><Relationship Id="rId3" Type="http://schemas.openxmlformats.org/officeDocument/2006/relationships/hyperlink" Target="http://www.msnbc.msn.com/id/42922300/ns/health" TargetMode="External"/><Relationship Id="rId7" Type="http://schemas.openxmlformats.org/officeDocument/2006/relationships/hyperlink" Target="http://www.globalhealth.org/health_systems/health_care_workers/#5" TargetMode="External"/><Relationship Id="rId12" Type="http://schemas.openxmlformats.org/officeDocument/2006/relationships/hyperlink" Target="http://www.newsecuritybeat.org/2010/01/human-resources-for-maternal-health.html" TargetMode="External"/><Relationship Id="rId2" Type="http://schemas.openxmlformats.org/officeDocument/2006/relationships/hyperlink" Target="http://apps.who.int/globalatlas/docs/HRH/HTML/Dftn.htm" TargetMode="External"/><Relationship Id="rId1" Type="http://schemas.openxmlformats.org/officeDocument/2006/relationships/slideLayout" Target="../slideLayouts/slideLayout2.xml"/><Relationship Id="rId6" Type="http://schemas.openxmlformats.org/officeDocument/2006/relationships/hyperlink" Target="http://bigthink.com/ideas/21237" TargetMode="External"/><Relationship Id="rId11" Type="http://schemas.openxmlformats.org/officeDocument/2006/relationships/hyperlink" Target="http://www.nationmaster.com/graph/hea_mat_mor-health-maternal-mortality" TargetMode="External"/><Relationship Id="rId5" Type="http://schemas.openxmlformats.org/officeDocument/2006/relationships/hyperlink" Target="http://knowaboutvivek.blogspot.com/2011/03/doctor-patient-ratio-problem-in-india.html" TargetMode="External"/><Relationship Id="rId15" Type="http://schemas.openxmlformats.org/officeDocument/2006/relationships/hyperlink" Target="http://www.webcitation.org/query.php?url=http://www.globalhealthtrust.org&amp;refdoi=10.1186/1478-4491-6-21" TargetMode="External"/><Relationship Id="rId10" Type="http://schemas.openxmlformats.org/officeDocument/2006/relationships/hyperlink" Target="http://data.worldbank.org/about/country-classifications/country-and-lending-groups#Low_income" TargetMode="External"/><Relationship Id="rId4" Type="http://schemas.openxmlformats.org/officeDocument/2006/relationships/hyperlink" Target="http://www.merinews.com/article/high-patient-doctor-ratio-in-india-needs-attention/133351.shtml" TargetMode="External"/><Relationship Id="rId9" Type="http://schemas.openxmlformats.org/officeDocument/2006/relationships/hyperlink" Target="http://www.cmaj.ca/content/180/10/E34/F1.expansion.html" TargetMode="External"/><Relationship Id="rId14" Type="http://schemas.openxmlformats.org/officeDocument/2006/relationships/hyperlink" Target="http://www.globalhealthtrus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2667000"/>
          </a:xfrm>
        </p:spPr>
        <p:txBody>
          <a:bodyPr>
            <a:normAutofit fontScale="90000"/>
          </a:bodyPr>
          <a:lstStyle/>
          <a:p>
            <a:r>
              <a:rPr lang="en-US" b="1" dirty="0"/>
              <a:t>Where is My Doctor? Human Resources for Health - Gender and Reproductive Rights Perspectives.</a:t>
            </a:r>
            <a:r>
              <a:rPr lang="en-US" dirty="0"/>
              <a:t/>
            </a:r>
            <a:br>
              <a:rPr lang="en-US" dirty="0"/>
            </a:br>
            <a:endParaRPr lang="en-US" dirty="0"/>
          </a:p>
        </p:txBody>
      </p:sp>
      <p:sp>
        <p:nvSpPr>
          <p:cNvPr id="3" name="Subtitle 2"/>
          <p:cNvSpPr>
            <a:spLocks noGrp="1"/>
          </p:cNvSpPr>
          <p:nvPr>
            <p:ph type="subTitle" idx="1"/>
          </p:nvPr>
        </p:nvSpPr>
        <p:spPr/>
        <p:txBody>
          <a:bodyPr>
            <a:normAutofit/>
          </a:bodyPr>
          <a:lstStyle/>
          <a:p>
            <a:r>
              <a:rPr lang="en-US" b="1" dirty="0" smtClean="0">
                <a:solidFill>
                  <a:schemeClr val="tx1">
                    <a:lumMod val="95000"/>
                    <a:lumOff val="5000"/>
                  </a:schemeClr>
                </a:solidFill>
              </a:rPr>
              <a:t>By</a:t>
            </a:r>
          </a:p>
          <a:p>
            <a:r>
              <a:rPr lang="en-US" b="1" dirty="0" err="1" smtClean="0">
                <a:solidFill>
                  <a:schemeClr val="tx1">
                    <a:lumMod val="95000"/>
                    <a:lumOff val="5000"/>
                  </a:schemeClr>
                </a:solidFill>
              </a:rPr>
              <a:t>Olufunke</a:t>
            </a:r>
            <a:r>
              <a:rPr lang="en-US" b="1" dirty="0" smtClean="0">
                <a:solidFill>
                  <a:schemeClr val="tx1">
                    <a:lumMod val="95000"/>
                    <a:lumOff val="5000"/>
                  </a:schemeClr>
                </a:solidFill>
              </a:rPr>
              <a:t> (</a:t>
            </a:r>
            <a:r>
              <a:rPr lang="en-US" b="1" dirty="0" err="1" smtClean="0">
                <a:solidFill>
                  <a:schemeClr val="tx1">
                    <a:lumMod val="95000"/>
                    <a:lumOff val="5000"/>
                  </a:schemeClr>
                </a:solidFill>
              </a:rPr>
              <a:t>Funke</a:t>
            </a:r>
            <a:r>
              <a:rPr lang="en-US" b="1" dirty="0" smtClean="0">
                <a:solidFill>
                  <a:schemeClr val="tx1">
                    <a:lumMod val="95000"/>
                    <a:lumOff val="5000"/>
                  </a:schemeClr>
                </a:solidFill>
              </a:rPr>
              <a:t>) </a:t>
            </a:r>
            <a:r>
              <a:rPr lang="en-US" b="1" dirty="0" err="1" smtClean="0">
                <a:solidFill>
                  <a:schemeClr val="tx1">
                    <a:lumMod val="95000"/>
                    <a:lumOff val="5000"/>
                  </a:schemeClr>
                </a:solidFill>
              </a:rPr>
              <a:t>Akiyode</a:t>
            </a:r>
            <a:endParaRPr lang="en-US" b="1" dirty="0" smtClean="0">
              <a:solidFill>
                <a:schemeClr val="tx1">
                  <a:lumMod val="95000"/>
                  <a:lumOff val="5000"/>
                </a:schemeClr>
              </a:solidFill>
            </a:endParaRPr>
          </a:p>
          <a:p>
            <a:r>
              <a:rPr lang="en-US" b="1" dirty="0" smtClean="0">
                <a:solidFill>
                  <a:schemeClr val="tx1">
                    <a:lumMod val="95000"/>
                    <a:lumOff val="5000"/>
                  </a:schemeClr>
                </a:solidFill>
              </a:rPr>
              <a:t>Shout Global Health</a:t>
            </a:r>
            <a:endParaRPr lang="en-US" b="1"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are Health Workers?</a:t>
            </a:r>
            <a:endParaRPr lang="en-US" dirty="0"/>
          </a:p>
        </p:txBody>
      </p:sp>
      <p:sp>
        <p:nvSpPr>
          <p:cNvPr id="3" name="Content Placeholder 2"/>
          <p:cNvSpPr>
            <a:spLocks noGrp="1"/>
          </p:cNvSpPr>
          <p:nvPr>
            <p:ph idx="1"/>
          </p:nvPr>
        </p:nvSpPr>
        <p:spPr>
          <a:xfrm>
            <a:off x="457200" y="1371600"/>
            <a:ext cx="8229600" cy="4754563"/>
          </a:xfrm>
        </p:spPr>
        <p:txBody>
          <a:bodyPr>
            <a:normAutofit fontScale="62500" lnSpcReduction="20000"/>
          </a:bodyPr>
          <a:lstStyle/>
          <a:p>
            <a:r>
              <a:rPr lang="en-US" sz="4500" dirty="0" smtClean="0"/>
              <a:t>The World Health Organization (WHO) defines a health care worker (HCW) as anyone whose focus or activity is to improve health.  They are people </a:t>
            </a:r>
            <a:r>
              <a:rPr lang="en-US" sz="4500" dirty="0"/>
              <a:t>engaged in the promotion, protection or improvement of the health of the population. This includes “family caregivers, patient-provider partners, part-time workers, health volunteers and community workers”</a:t>
            </a:r>
            <a:endParaRPr lang="en-US" sz="4500" dirty="0" smtClean="0"/>
          </a:p>
          <a:p>
            <a:r>
              <a:rPr lang="en-US" sz="4500" dirty="0" smtClean="0"/>
              <a:t> HCW  can also be classified into three groups providers, technicians and managers</a:t>
            </a:r>
            <a:r>
              <a:rPr lang="en-US" sz="4500" baseline="30000" dirty="0" smtClean="0"/>
              <a:t>1</a:t>
            </a:r>
            <a:r>
              <a:rPr lang="en-US" sz="4500" dirty="0" smtClean="0"/>
              <a:t>. (World Health Organization. World health report 2000: health systems: improving performance. Geneva: WHO; 2000)</a:t>
            </a:r>
          </a:p>
          <a:p>
            <a:endParaRPr lang="en-US" sz="4500"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are Health </a:t>
            </a:r>
            <a:r>
              <a:rPr lang="en-US" dirty="0"/>
              <a:t>W</a:t>
            </a:r>
            <a:r>
              <a:rPr lang="en-US" dirty="0" smtClean="0"/>
              <a:t>orkers?</a:t>
            </a:r>
            <a:endParaRPr lang="en-US" dirty="0"/>
          </a:p>
        </p:txBody>
      </p:sp>
      <p:sp>
        <p:nvSpPr>
          <p:cNvPr id="3" name="Content Placeholder 2"/>
          <p:cNvSpPr>
            <a:spLocks noGrp="1"/>
          </p:cNvSpPr>
          <p:nvPr>
            <p:ph idx="1"/>
          </p:nvPr>
        </p:nvSpPr>
        <p:spPr>
          <a:xfrm>
            <a:off x="457200" y="1143000"/>
            <a:ext cx="8229600" cy="5410200"/>
          </a:xfrm>
        </p:spPr>
        <p:txBody>
          <a:bodyPr>
            <a:normAutofit fontScale="92500" lnSpcReduction="20000"/>
          </a:bodyPr>
          <a:lstStyle/>
          <a:p>
            <a:pPr>
              <a:buNone/>
            </a:pPr>
            <a:r>
              <a:rPr lang="en-US" dirty="0" smtClean="0"/>
              <a:t>The WHO also classified health workers into the following categories:</a:t>
            </a:r>
          </a:p>
          <a:p>
            <a:r>
              <a:rPr lang="en-US" dirty="0" smtClean="0"/>
              <a:t>Physicians</a:t>
            </a:r>
          </a:p>
          <a:p>
            <a:r>
              <a:rPr lang="en-US" dirty="0" smtClean="0"/>
              <a:t>Nurses and Midwives</a:t>
            </a:r>
          </a:p>
          <a:p>
            <a:r>
              <a:rPr lang="en-US" dirty="0" smtClean="0"/>
              <a:t>Dentists and dental assistants</a:t>
            </a:r>
          </a:p>
          <a:p>
            <a:r>
              <a:rPr lang="en-US" dirty="0" smtClean="0"/>
              <a:t>Pharmacists</a:t>
            </a:r>
          </a:p>
          <a:p>
            <a:r>
              <a:rPr lang="en-US" dirty="0" smtClean="0"/>
              <a:t>Laboratory scientists and technicians</a:t>
            </a:r>
          </a:p>
          <a:p>
            <a:r>
              <a:rPr lang="en-US" dirty="0" smtClean="0"/>
              <a:t>Environment and public health workers</a:t>
            </a:r>
          </a:p>
          <a:p>
            <a:r>
              <a:rPr lang="en-US" dirty="0" smtClean="0"/>
              <a:t>Community health workers and traditional healers</a:t>
            </a:r>
          </a:p>
          <a:p>
            <a:r>
              <a:rPr lang="en-US" dirty="0" smtClean="0"/>
              <a:t>Other health care providers</a:t>
            </a:r>
          </a:p>
          <a:p>
            <a:r>
              <a:rPr lang="en-US" dirty="0" smtClean="0"/>
              <a:t>Health managers and support workers</a:t>
            </a:r>
            <a:r>
              <a:rPr lang="en-US" sz="3300" baseline="30000" dirty="0" smtClean="0"/>
              <a:t>2</a:t>
            </a:r>
            <a:r>
              <a:rPr lang="en-US" dirty="0" smtClean="0"/>
              <a:t>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Doctor - Patient Ratio (DPR)</a:t>
            </a:r>
            <a:endParaRPr lang="en-US" dirty="0"/>
          </a:p>
        </p:txBody>
      </p:sp>
      <p:sp>
        <p:nvSpPr>
          <p:cNvPr id="3" name="Content Placeholder 2"/>
          <p:cNvSpPr>
            <a:spLocks noGrp="1"/>
          </p:cNvSpPr>
          <p:nvPr>
            <p:ph idx="1"/>
          </p:nvPr>
        </p:nvSpPr>
        <p:spPr>
          <a:xfrm>
            <a:off x="457200" y="1219200"/>
            <a:ext cx="8229600" cy="4906963"/>
          </a:xfrm>
        </p:spPr>
        <p:txBody>
          <a:bodyPr>
            <a:noAutofit/>
          </a:bodyPr>
          <a:lstStyle/>
          <a:p>
            <a:r>
              <a:rPr lang="en-US" sz="3700" dirty="0" smtClean="0"/>
              <a:t>The number of doctors per patient is known as the Patient Doctor ratio.</a:t>
            </a:r>
          </a:p>
          <a:p>
            <a:r>
              <a:rPr lang="en-US" sz="3700" dirty="0" smtClean="0"/>
              <a:t>It is also referred to as doctor population ratio, and patient - doctor ratio.</a:t>
            </a:r>
          </a:p>
          <a:p>
            <a:r>
              <a:rPr lang="en-US" sz="3700" dirty="0" smtClean="0"/>
              <a:t>The WHO recommended doctor – patient ratio is 1:600 (one doctor per 600 patients)</a:t>
            </a:r>
            <a:r>
              <a:rPr lang="en-US" sz="3700" baseline="30000" dirty="0" smtClean="0"/>
              <a:t>3</a:t>
            </a:r>
            <a:endParaRPr lang="en-US" sz="37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are Doctor – Patient Ratio/ HCW Issues important?</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 </a:t>
            </a:r>
            <a:r>
              <a:rPr lang="en-US" sz="3700" dirty="0" smtClean="0"/>
              <a:t>India – during the bird flu pandemic – “It got media attention recently, when the bird flu broke out in different part of our country. It also grabs media attention in complicated/emergency situations, when the rural doctors ask the about-to-collapse patients to rush for trauma centers in the city hospitals. And many patients die on their way to the Intensive Care Unit (ICU) of the sophisticated hospitals located in the urban areas” </a:t>
            </a:r>
            <a:r>
              <a:rPr lang="en-US" sz="3700" baseline="30000" dirty="0" smtClean="0"/>
              <a:t>4</a:t>
            </a:r>
            <a:endParaRPr lang="en-US" sz="37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are Doctor – Patient Ratio/ HCW Issues Important?</a:t>
            </a:r>
            <a:endParaRPr lang="en-US" dirty="0"/>
          </a:p>
        </p:txBody>
      </p:sp>
      <p:sp>
        <p:nvSpPr>
          <p:cNvPr id="3" name="Content Placeholder 2"/>
          <p:cNvSpPr>
            <a:spLocks noGrp="1"/>
          </p:cNvSpPr>
          <p:nvPr>
            <p:ph idx="1"/>
          </p:nvPr>
        </p:nvSpPr>
        <p:spPr/>
        <p:txBody>
          <a:bodyPr>
            <a:normAutofit/>
          </a:bodyPr>
          <a:lstStyle/>
          <a:p>
            <a:r>
              <a:rPr lang="en-US" dirty="0" smtClean="0"/>
              <a:t>Low patient doctor ratio will  reduce the general health status</a:t>
            </a:r>
          </a:p>
          <a:p>
            <a:r>
              <a:rPr lang="en-US" dirty="0" smtClean="0"/>
              <a:t>It increases the waiting time to see a doctor</a:t>
            </a:r>
          </a:p>
          <a:p>
            <a:r>
              <a:rPr lang="en-US" dirty="0" smtClean="0"/>
              <a:t>Less time spent with a doctor</a:t>
            </a:r>
          </a:p>
          <a:p>
            <a:r>
              <a:rPr lang="en-US" dirty="0" smtClean="0"/>
              <a:t>Errors in diagnosis</a:t>
            </a:r>
          </a:p>
          <a:p>
            <a:r>
              <a:rPr lang="en-US" dirty="0" smtClean="0"/>
              <a:t>Patient not receiving medical care</a:t>
            </a:r>
          </a:p>
          <a:p>
            <a:r>
              <a:rPr lang="en-US" dirty="0" smtClean="0"/>
              <a:t>All these can increase both maternal and infant mortality rates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Facts about Doctor Patient Ratio</a:t>
            </a:r>
            <a:endParaRPr lang="en-US" dirty="0"/>
          </a:p>
        </p:txBody>
      </p:sp>
      <p:sp>
        <p:nvSpPr>
          <p:cNvPr id="3" name="Content Placeholder 2"/>
          <p:cNvSpPr>
            <a:spLocks noGrp="1"/>
          </p:cNvSpPr>
          <p:nvPr>
            <p:ph idx="1"/>
          </p:nvPr>
        </p:nvSpPr>
        <p:spPr>
          <a:xfrm>
            <a:off x="457200" y="1295400"/>
            <a:ext cx="8229600" cy="4830763"/>
          </a:xfrm>
        </p:spPr>
        <p:txBody>
          <a:bodyPr>
            <a:noAutofit/>
          </a:bodyPr>
          <a:lstStyle/>
          <a:p>
            <a:r>
              <a:rPr lang="en-US" dirty="0" smtClean="0"/>
              <a:t>It varies within countries and between countries</a:t>
            </a:r>
          </a:p>
          <a:p>
            <a:r>
              <a:rPr lang="en-US" dirty="0" smtClean="0"/>
              <a:t>Usually there is a lower Doctor patient ratio in urban areas than in rural areas  For example  ratio of doctor to patient in the urban area in India is 1:1700 and for the rural population it is as high as 1:30,000</a:t>
            </a:r>
            <a:r>
              <a:rPr lang="en-US" baseline="30000" dirty="0" smtClean="0"/>
              <a:t>5</a:t>
            </a:r>
            <a:endParaRPr lang="en-US" dirty="0" smtClean="0"/>
          </a:p>
          <a:p>
            <a:r>
              <a:rPr lang="en-US" dirty="0" smtClean="0"/>
              <a:t>Doctor to patient ratio is lower in high income countries compared to low income countries. For example the ratio is 1:50,000 in Tanzania and 1:320 in Netherlands</a:t>
            </a:r>
            <a:r>
              <a:rPr lang="en-US" baseline="30000" dirty="0" smtClean="0"/>
              <a:t>6</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Facts about Doctor Patient Ratio/ HCW</a:t>
            </a:r>
            <a:endParaRPr lang="en-US" dirty="0"/>
          </a:p>
        </p:txBody>
      </p:sp>
      <p:sp>
        <p:nvSpPr>
          <p:cNvPr id="3" name="Content Placeholder 2"/>
          <p:cNvSpPr>
            <a:spLocks noGrp="1"/>
          </p:cNvSpPr>
          <p:nvPr>
            <p:ph idx="1"/>
          </p:nvPr>
        </p:nvSpPr>
        <p:spPr>
          <a:xfrm>
            <a:off x="457200" y="1143000"/>
            <a:ext cx="8229600" cy="5410200"/>
          </a:xfrm>
        </p:spPr>
        <p:txBody>
          <a:bodyPr>
            <a:noAutofit/>
          </a:bodyPr>
          <a:lstStyle/>
          <a:p>
            <a:r>
              <a:rPr lang="en-US" sz="3100" dirty="0" smtClean="0"/>
              <a:t>In 15 countries in sub-Saharan Africa, there are five or fewer physicians per 100,000 people – below the recommended 20 physicians per 100,000 </a:t>
            </a:r>
          </a:p>
          <a:p>
            <a:r>
              <a:rPr lang="en-US" sz="3100" dirty="0" smtClean="0"/>
              <a:t>Countries with less than 2.5 HCWs per 1,000 people were unable to provide 80% coverage for measles immunizations and deliveries by skilled birth attendants </a:t>
            </a:r>
            <a:r>
              <a:rPr lang="en-US" sz="3100" baseline="30000" dirty="0" smtClean="0"/>
              <a:t>7 </a:t>
            </a:r>
          </a:p>
          <a:p>
            <a:r>
              <a:rPr lang="en-US" sz="3100" dirty="0" smtClean="0"/>
              <a:t>World Health Report from 2006 estimates that Africa and Asia together lack more than 4 million health workers</a:t>
            </a:r>
            <a:r>
              <a:rPr lang="en-US" sz="3100" baseline="30000" dirty="0" smtClean="0"/>
              <a:t>8</a:t>
            </a:r>
            <a:endParaRPr lang="en-US" sz="3100" baseline="30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Autofit/>
          </a:bodyPr>
          <a:lstStyle/>
          <a:p>
            <a:r>
              <a:rPr lang="en-US" sz="3400" dirty="0" smtClean="0"/>
              <a:t>Crowds gathering around a mobile health station in India</a:t>
            </a:r>
            <a:r>
              <a:rPr lang="en-US" sz="3400" baseline="30000" dirty="0" smtClean="0"/>
              <a:t>9</a:t>
            </a:r>
            <a:endParaRPr lang="en-US" sz="3400" dirty="0"/>
          </a:p>
        </p:txBody>
      </p:sp>
      <p:pic>
        <p:nvPicPr>
          <p:cNvPr id="5" name="Content Placeholder 4" descr="doctor patient ratio in India.gif"/>
          <p:cNvPicPr>
            <a:picLocks noGrp="1" noChangeAspect="1"/>
          </p:cNvPicPr>
          <p:nvPr>
            <p:ph idx="1"/>
          </p:nvPr>
        </p:nvPicPr>
        <p:blipFill>
          <a:blip r:embed="rId2" cstate="print"/>
          <a:stretch>
            <a:fillRect/>
          </a:stretch>
        </p:blipFill>
        <p:spPr>
          <a:xfrm>
            <a:off x="914400" y="1447800"/>
            <a:ext cx="6934200" cy="42672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Global Variation in Doctor – Patient Ratio</a:t>
            </a:r>
            <a:endParaRPr lang="en-US" sz="3600" dirty="0"/>
          </a:p>
        </p:txBody>
      </p:sp>
      <p:graphicFrame>
        <p:nvGraphicFramePr>
          <p:cNvPr id="6" name="Content Placeholder 5"/>
          <p:cNvGraphicFramePr>
            <a:graphicFrameLocks noGrp="1"/>
          </p:cNvGraphicFramePr>
          <p:nvPr>
            <p:ph idx="1"/>
          </p:nvPr>
        </p:nvGraphicFramePr>
        <p:xfrm>
          <a:off x="609600" y="1295400"/>
          <a:ext cx="8229600" cy="5226134"/>
        </p:xfrm>
        <a:graphic>
          <a:graphicData uri="http://schemas.openxmlformats.org/drawingml/2006/table">
            <a:tbl>
              <a:tblPr firstRow="1" bandRow="1">
                <a:tableStyleId>{5C22544A-7EE6-4342-B048-85BDC9FD1C3A}</a:tableStyleId>
              </a:tblPr>
              <a:tblGrid>
                <a:gridCol w="2209800"/>
                <a:gridCol w="1371600"/>
                <a:gridCol w="2079726"/>
                <a:gridCol w="2568474"/>
              </a:tblGrid>
              <a:tr h="1073598">
                <a:tc>
                  <a:txBody>
                    <a:bodyPr/>
                    <a:lstStyle/>
                    <a:p>
                      <a:r>
                        <a:rPr lang="en-US" sz="3000" dirty="0" smtClean="0"/>
                        <a:t>High</a:t>
                      </a:r>
                      <a:r>
                        <a:rPr lang="en-US" sz="3000" baseline="0" dirty="0" smtClean="0"/>
                        <a:t> Income Countries</a:t>
                      </a:r>
                      <a:endParaRPr lang="en-US" sz="3000" dirty="0"/>
                    </a:p>
                  </a:txBody>
                  <a:tcPr/>
                </a:tc>
                <a:tc>
                  <a:txBody>
                    <a:bodyPr/>
                    <a:lstStyle/>
                    <a:p>
                      <a:r>
                        <a:rPr lang="en-US" sz="3000" dirty="0" smtClean="0"/>
                        <a:t>DPR</a:t>
                      </a:r>
                      <a:endParaRPr lang="en-US" sz="3000" dirty="0"/>
                    </a:p>
                  </a:txBody>
                  <a:tcPr/>
                </a:tc>
                <a:tc>
                  <a:txBody>
                    <a:bodyPr/>
                    <a:lstStyle/>
                    <a:p>
                      <a:r>
                        <a:rPr lang="en-US" sz="3000" dirty="0" smtClean="0"/>
                        <a:t>Low</a:t>
                      </a:r>
                      <a:r>
                        <a:rPr lang="en-US" sz="3000" baseline="0" dirty="0" smtClean="0"/>
                        <a:t> Income Countries</a:t>
                      </a:r>
                      <a:endParaRPr lang="en-US" sz="3000" dirty="0"/>
                    </a:p>
                  </a:txBody>
                  <a:tcPr/>
                </a:tc>
                <a:tc>
                  <a:txBody>
                    <a:bodyPr/>
                    <a:lstStyle/>
                    <a:p>
                      <a:r>
                        <a:rPr lang="en-US" sz="3000" dirty="0" smtClean="0"/>
                        <a:t>DPR</a:t>
                      </a:r>
                      <a:endParaRPr lang="en-US" sz="3000" dirty="0"/>
                    </a:p>
                  </a:txBody>
                  <a:tcPr/>
                </a:tc>
              </a:tr>
              <a:tr h="991013">
                <a:tc>
                  <a:txBody>
                    <a:bodyPr/>
                    <a:lstStyle/>
                    <a:p>
                      <a:r>
                        <a:rPr lang="en-US" sz="3000" dirty="0" smtClean="0"/>
                        <a:t>Great</a:t>
                      </a:r>
                      <a:r>
                        <a:rPr lang="en-US" sz="3000" baseline="0" dirty="0" smtClean="0"/>
                        <a:t> Britain </a:t>
                      </a:r>
                      <a:endParaRPr lang="en-US" sz="3000" dirty="0"/>
                    </a:p>
                  </a:txBody>
                  <a:tcPr/>
                </a:tc>
                <a:tc>
                  <a:txBody>
                    <a:bodyPr/>
                    <a:lstStyle/>
                    <a:p>
                      <a:r>
                        <a:rPr lang="en-US" sz="3000" dirty="0" smtClean="0"/>
                        <a:t>1: 440</a:t>
                      </a:r>
                      <a:endParaRPr lang="en-US" sz="3000" dirty="0"/>
                    </a:p>
                  </a:txBody>
                  <a:tcPr/>
                </a:tc>
                <a:tc>
                  <a:txBody>
                    <a:bodyPr/>
                    <a:lstStyle/>
                    <a:p>
                      <a:r>
                        <a:rPr lang="en-US" sz="3000" smtClean="0"/>
                        <a:t>Ethiopia</a:t>
                      </a:r>
                      <a:endParaRPr lang="en-US" sz="3000" dirty="0"/>
                    </a:p>
                  </a:txBody>
                  <a:tcPr/>
                </a:tc>
                <a:tc>
                  <a:txBody>
                    <a:bodyPr/>
                    <a:lstStyle/>
                    <a:p>
                      <a:r>
                        <a:rPr lang="en-US" sz="3000" dirty="0" smtClean="0"/>
                        <a:t>1: 33,500</a:t>
                      </a:r>
                      <a:endParaRPr lang="en-US" sz="3000" dirty="0"/>
                    </a:p>
                  </a:txBody>
                  <a:tcPr/>
                </a:tc>
              </a:tr>
              <a:tr h="588747">
                <a:tc>
                  <a:txBody>
                    <a:bodyPr/>
                    <a:lstStyle/>
                    <a:p>
                      <a:r>
                        <a:rPr lang="en-US" sz="3000" dirty="0" smtClean="0"/>
                        <a:t>United</a:t>
                      </a:r>
                      <a:r>
                        <a:rPr lang="en-US" sz="3000" baseline="0" dirty="0" smtClean="0"/>
                        <a:t> States</a:t>
                      </a:r>
                      <a:endParaRPr lang="en-US" sz="3000" dirty="0" smtClean="0"/>
                    </a:p>
                  </a:txBody>
                  <a:tcPr/>
                </a:tc>
                <a:tc>
                  <a:txBody>
                    <a:bodyPr/>
                    <a:lstStyle/>
                    <a:p>
                      <a:r>
                        <a:rPr lang="en-US" sz="3000" dirty="0" smtClean="0"/>
                        <a:t>1:390</a:t>
                      </a:r>
                      <a:endParaRPr lang="en-US" sz="3000" dirty="0"/>
                    </a:p>
                  </a:txBody>
                  <a:tcPr/>
                </a:tc>
                <a:tc>
                  <a:txBody>
                    <a:bodyPr/>
                    <a:lstStyle/>
                    <a:p>
                      <a:r>
                        <a:rPr lang="en-US" sz="3000" dirty="0" smtClean="0"/>
                        <a:t>Tanzania</a:t>
                      </a:r>
                      <a:endParaRPr lang="en-US" sz="3000" dirty="0"/>
                    </a:p>
                  </a:txBody>
                  <a:tcPr/>
                </a:tc>
                <a:tc>
                  <a:txBody>
                    <a:bodyPr/>
                    <a:lstStyle/>
                    <a:p>
                      <a:r>
                        <a:rPr lang="en-US" sz="3000" dirty="0" smtClean="0"/>
                        <a:t>1: 50,000</a:t>
                      </a:r>
                      <a:endParaRPr lang="en-US" sz="3000" dirty="0"/>
                    </a:p>
                  </a:txBody>
                  <a:tcPr/>
                </a:tc>
              </a:tr>
              <a:tr h="588747">
                <a:tc>
                  <a:txBody>
                    <a:bodyPr/>
                    <a:lstStyle/>
                    <a:p>
                      <a:r>
                        <a:rPr lang="en-US" sz="3000" dirty="0" smtClean="0"/>
                        <a:t>Netherlands</a:t>
                      </a:r>
                    </a:p>
                  </a:txBody>
                  <a:tcPr/>
                </a:tc>
                <a:tc>
                  <a:txBody>
                    <a:bodyPr/>
                    <a:lstStyle/>
                    <a:p>
                      <a:r>
                        <a:rPr lang="en-US" sz="3000" dirty="0" smtClean="0"/>
                        <a:t>1:320</a:t>
                      </a:r>
                      <a:endParaRPr lang="en-US" sz="3000" dirty="0"/>
                    </a:p>
                  </a:txBody>
                  <a:tcPr/>
                </a:tc>
                <a:tc>
                  <a:txBody>
                    <a:bodyPr/>
                    <a:lstStyle/>
                    <a:p>
                      <a:r>
                        <a:rPr lang="en-US" sz="3000" dirty="0" smtClean="0"/>
                        <a:t>Burundi</a:t>
                      </a:r>
                      <a:endParaRPr lang="en-US" sz="3000" dirty="0"/>
                    </a:p>
                  </a:txBody>
                  <a:tcPr/>
                </a:tc>
                <a:tc>
                  <a:txBody>
                    <a:bodyPr/>
                    <a:lstStyle/>
                    <a:p>
                      <a:r>
                        <a:rPr lang="en-US" sz="3000" dirty="0" smtClean="0"/>
                        <a:t>1:  33,500</a:t>
                      </a:r>
                      <a:endParaRPr lang="en-US" sz="3000" dirty="0"/>
                    </a:p>
                  </a:txBody>
                  <a:tcPr/>
                </a:tc>
              </a:tr>
              <a:tr h="588747">
                <a:tc>
                  <a:txBody>
                    <a:bodyPr/>
                    <a:lstStyle/>
                    <a:p>
                      <a:r>
                        <a:rPr lang="en-US" sz="3000" dirty="0" smtClean="0"/>
                        <a:t>Japan</a:t>
                      </a:r>
                    </a:p>
                  </a:txBody>
                  <a:tcPr/>
                </a:tc>
                <a:tc>
                  <a:txBody>
                    <a:bodyPr/>
                    <a:lstStyle/>
                    <a:p>
                      <a:r>
                        <a:rPr lang="en-US" sz="3000" dirty="0" smtClean="0"/>
                        <a:t>1: 500</a:t>
                      </a:r>
                      <a:endParaRPr lang="en-US" sz="3000" dirty="0"/>
                    </a:p>
                  </a:txBody>
                  <a:tcPr/>
                </a:tc>
                <a:tc>
                  <a:txBody>
                    <a:bodyPr/>
                    <a:lstStyle/>
                    <a:p>
                      <a:r>
                        <a:rPr lang="en-US" sz="3000" dirty="0" smtClean="0"/>
                        <a:t>Mali</a:t>
                      </a:r>
                      <a:endParaRPr lang="en-US" sz="3000" dirty="0"/>
                    </a:p>
                  </a:txBody>
                  <a:tcPr/>
                </a:tc>
                <a:tc>
                  <a:txBody>
                    <a:bodyPr/>
                    <a:lstStyle/>
                    <a:p>
                      <a:r>
                        <a:rPr lang="en-US" sz="3000" dirty="0" smtClean="0"/>
                        <a:t>1: 12, 500</a:t>
                      </a:r>
                      <a:endParaRPr lang="en-US" sz="3000" dirty="0"/>
                    </a:p>
                  </a:txBody>
                  <a:tcPr/>
                </a:tc>
              </a:tr>
              <a:tr h="588747">
                <a:tc>
                  <a:txBody>
                    <a:bodyPr/>
                    <a:lstStyle/>
                    <a:p>
                      <a:r>
                        <a:rPr lang="en-US" sz="3000" dirty="0" smtClean="0"/>
                        <a:t>Canada</a:t>
                      </a:r>
                    </a:p>
                  </a:txBody>
                  <a:tcPr/>
                </a:tc>
                <a:tc>
                  <a:txBody>
                    <a:bodyPr/>
                    <a:lstStyle/>
                    <a:p>
                      <a:r>
                        <a:rPr lang="en-US" sz="3000" dirty="0" smtClean="0"/>
                        <a:t>1: 470</a:t>
                      </a:r>
                      <a:endParaRPr lang="en-US" sz="3000" dirty="0"/>
                    </a:p>
                  </a:txBody>
                  <a:tcPr/>
                </a:tc>
                <a:tc>
                  <a:txBody>
                    <a:bodyPr/>
                    <a:lstStyle/>
                    <a:p>
                      <a:r>
                        <a:rPr lang="en-US" sz="3000" dirty="0" smtClean="0"/>
                        <a:t>Haiti</a:t>
                      </a:r>
                      <a:endParaRPr lang="en-US" sz="3000" dirty="0"/>
                    </a:p>
                  </a:txBody>
                  <a:tcPr/>
                </a:tc>
                <a:tc>
                  <a:txBody>
                    <a:bodyPr/>
                    <a:lstStyle/>
                    <a:p>
                      <a:r>
                        <a:rPr lang="en-US" sz="3000" dirty="0" smtClean="0"/>
                        <a:t>1: 4, 000</a:t>
                      </a:r>
                      <a:endParaRPr lang="en-US" sz="3000"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fontScale="90000"/>
          </a:bodyPr>
          <a:lstStyle/>
          <a:p>
            <a:r>
              <a:rPr lang="en-US" sz="3600" dirty="0" smtClean="0"/>
              <a:t>High DPR and  General Health Status Indicators (MMR, IMR, MR) </a:t>
            </a:r>
            <a:endParaRPr lang="en-US" sz="3600" dirty="0"/>
          </a:p>
        </p:txBody>
      </p:sp>
      <p:graphicFrame>
        <p:nvGraphicFramePr>
          <p:cNvPr id="4" name="Content Placeholder 3"/>
          <p:cNvGraphicFramePr>
            <a:graphicFrameLocks noGrp="1"/>
          </p:cNvGraphicFramePr>
          <p:nvPr>
            <p:ph idx="1"/>
          </p:nvPr>
        </p:nvGraphicFramePr>
        <p:xfrm>
          <a:off x="304800" y="1371600"/>
          <a:ext cx="8229600" cy="5604222"/>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1123662">
                <a:tc>
                  <a:txBody>
                    <a:bodyPr/>
                    <a:lstStyle/>
                    <a:p>
                      <a:r>
                        <a:rPr lang="en-US" dirty="0" smtClean="0"/>
                        <a:t>Country</a:t>
                      </a:r>
                      <a:endParaRPr lang="en-US" dirty="0"/>
                    </a:p>
                  </a:txBody>
                  <a:tcPr/>
                </a:tc>
                <a:tc>
                  <a:txBody>
                    <a:bodyPr/>
                    <a:lstStyle/>
                    <a:p>
                      <a:r>
                        <a:rPr lang="en-US" dirty="0" smtClean="0"/>
                        <a:t>DPR</a:t>
                      </a:r>
                      <a:endParaRPr lang="en-US" dirty="0"/>
                    </a:p>
                  </a:txBody>
                  <a:tcPr/>
                </a:tc>
                <a:tc>
                  <a:txBody>
                    <a:bodyPr/>
                    <a:lstStyle/>
                    <a:p>
                      <a:r>
                        <a:rPr lang="en-US" dirty="0" smtClean="0"/>
                        <a:t>Infant  Mortality Rates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MMR</a:t>
                      </a:r>
                    </a:p>
                    <a:p>
                      <a:endParaRPr lang="en-US" dirty="0"/>
                    </a:p>
                  </a:txBody>
                  <a:tcPr/>
                </a:tc>
                <a:tc>
                  <a:txBody>
                    <a:bodyPr/>
                    <a:lstStyle/>
                    <a:p>
                      <a:r>
                        <a:rPr lang="en-US" dirty="0" smtClean="0"/>
                        <a:t>MR</a:t>
                      </a:r>
                      <a:endParaRPr lang="en-US" dirty="0"/>
                    </a:p>
                  </a:txBody>
                  <a:tcPr/>
                </a:tc>
              </a:tr>
              <a:tr h="758472">
                <a:tc>
                  <a:txBody>
                    <a:bodyPr/>
                    <a:lstStyle/>
                    <a:p>
                      <a:r>
                        <a:rPr lang="en-US" sz="2800" dirty="0" smtClean="0"/>
                        <a:t>Ethiopia</a:t>
                      </a:r>
                      <a:endParaRPr lang="en-US" sz="2800" dirty="0"/>
                    </a:p>
                  </a:txBody>
                  <a:tcPr/>
                </a:tc>
                <a:tc>
                  <a:txBody>
                    <a:bodyPr/>
                    <a:lstStyle/>
                    <a:p>
                      <a:r>
                        <a:rPr lang="en-US" sz="2800" dirty="0" smtClean="0"/>
                        <a:t>1: 33,500</a:t>
                      </a:r>
                      <a:endParaRPr lang="en-US" sz="2800" dirty="0"/>
                    </a:p>
                  </a:txBody>
                  <a:tcPr/>
                </a:tc>
                <a:tc>
                  <a:txBody>
                    <a:bodyPr/>
                    <a:lstStyle/>
                    <a:p>
                      <a:r>
                        <a:rPr lang="en-US" sz="2400" kern="1200" dirty="0" smtClean="0">
                          <a:solidFill>
                            <a:schemeClr val="dk1"/>
                          </a:solidFill>
                          <a:latin typeface="+mn-lt"/>
                          <a:ea typeface="+mn-ea"/>
                          <a:cs typeface="+mn-cs"/>
                        </a:rPr>
                        <a:t>101 / 1,000 </a:t>
                      </a:r>
                      <a:endParaRPr lang="en-US" sz="2400" dirty="0"/>
                    </a:p>
                  </a:txBody>
                  <a:tcPr/>
                </a:tc>
                <a:tc>
                  <a:txBody>
                    <a:bodyPr/>
                    <a:lstStyle/>
                    <a:p>
                      <a:r>
                        <a:rPr lang="en-US" sz="2400" dirty="0" smtClean="0"/>
                        <a:t>470/ 100,000</a:t>
                      </a:r>
                      <a:endParaRPr lang="en-US" sz="2400" dirty="0"/>
                    </a:p>
                  </a:txBody>
                  <a:tcPr/>
                </a:tc>
                <a:tc>
                  <a:txBody>
                    <a:bodyPr/>
                    <a:lstStyle/>
                    <a:p>
                      <a:r>
                        <a:rPr lang="en-US" dirty="0" smtClean="0"/>
                        <a:t>11.04/1000</a:t>
                      </a:r>
                      <a:endParaRPr lang="en-US" dirty="0"/>
                    </a:p>
                  </a:txBody>
                  <a:tcPr/>
                </a:tc>
              </a:tr>
              <a:tr h="758472">
                <a:tc>
                  <a:txBody>
                    <a:bodyPr/>
                    <a:lstStyle/>
                    <a:p>
                      <a:r>
                        <a:rPr lang="en-US" sz="2800" dirty="0" smtClean="0"/>
                        <a:t>Tanzania</a:t>
                      </a:r>
                      <a:endParaRPr lang="en-US" sz="2800" dirty="0"/>
                    </a:p>
                  </a:txBody>
                  <a:tcPr/>
                </a:tc>
                <a:tc>
                  <a:txBody>
                    <a:bodyPr/>
                    <a:lstStyle/>
                    <a:p>
                      <a:r>
                        <a:rPr lang="en-US" sz="2800" dirty="0" smtClean="0"/>
                        <a:t>1: 50,000</a:t>
                      </a:r>
                      <a:endParaRPr lang="en-US" sz="2800" dirty="0"/>
                    </a:p>
                  </a:txBody>
                  <a:tcPr/>
                </a:tc>
                <a:tc>
                  <a:txBody>
                    <a:bodyPr/>
                    <a:lstStyle/>
                    <a:p>
                      <a:r>
                        <a:rPr lang="en-US" sz="2400" dirty="0" smtClean="0"/>
                        <a:t>66.93/ 1000</a:t>
                      </a:r>
                      <a:endParaRPr lang="en-US" sz="2400" dirty="0"/>
                    </a:p>
                  </a:txBody>
                  <a:tcPr/>
                </a:tc>
                <a:tc>
                  <a:txBody>
                    <a:bodyPr/>
                    <a:lstStyle/>
                    <a:p>
                      <a:r>
                        <a:rPr lang="en-US" sz="2400" dirty="0" smtClean="0"/>
                        <a:t>578/ 100,000</a:t>
                      </a:r>
                      <a:endParaRPr lang="en-US" sz="2400" dirty="0"/>
                    </a:p>
                  </a:txBody>
                  <a:tcPr/>
                </a:tc>
                <a:tc>
                  <a:txBody>
                    <a:bodyPr/>
                    <a:lstStyle/>
                    <a:p>
                      <a:r>
                        <a:rPr lang="en-US" dirty="0" smtClean="0"/>
                        <a:t>12.09/1000</a:t>
                      </a:r>
                      <a:endParaRPr lang="en-US" dirty="0"/>
                    </a:p>
                  </a:txBody>
                  <a:tcPr/>
                </a:tc>
              </a:tr>
              <a:tr h="758472">
                <a:tc>
                  <a:txBody>
                    <a:bodyPr/>
                    <a:lstStyle/>
                    <a:p>
                      <a:r>
                        <a:rPr lang="en-US" sz="2800" dirty="0" smtClean="0"/>
                        <a:t>Burundi</a:t>
                      </a:r>
                      <a:endParaRPr lang="en-US" sz="2800" dirty="0"/>
                    </a:p>
                  </a:txBody>
                  <a:tcPr/>
                </a:tc>
                <a:tc>
                  <a:txBody>
                    <a:bodyPr/>
                    <a:lstStyle/>
                    <a:p>
                      <a:r>
                        <a:rPr lang="en-US" sz="2800" dirty="0" smtClean="0"/>
                        <a:t>1:  33,500</a:t>
                      </a:r>
                      <a:endParaRPr lang="en-US" sz="2800" dirty="0"/>
                    </a:p>
                  </a:txBody>
                  <a:tcPr/>
                </a:tc>
                <a:tc>
                  <a:txBody>
                    <a:bodyPr/>
                    <a:lstStyle/>
                    <a:p>
                      <a:r>
                        <a:rPr lang="en-US" sz="2400" dirty="0" smtClean="0"/>
                        <a:t>70.4 / 1000</a:t>
                      </a:r>
                      <a:endParaRPr lang="en-US" sz="2400" dirty="0"/>
                    </a:p>
                  </a:txBody>
                  <a:tcPr/>
                </a:tc>
                <a:tc>
                  <a:txBody>
                    <a:bodyPr/>
                    <a:lstStyle/>
                    <a:p>
                      <a:r>
                        <a:rPr lang="en-US" sz="2400" dirty="0" smtClean="0"/>
                        <a:t>1000/ 100,000</a:t>
                      </a:r>
                      <a:endParaRPr lang="en-US" sz="2400" dirty="0"/>
                    </a:p>
                  </a:txBody>
                  <a:tcPr/>
                </a:tc>
                <a:tc>
                  <a:txBody>
                    <a:bodyPr/>
                    <a:lstStyle/>
                    <a:p>
                      <a:r>
                        <a:rPr lang="en-US" dirty="0" smtClean="0"/>
                        <a:t>13.89/1000</a:t>
                      </a:r>
                      <a:endParaRPr lang="en-US" dirty="0"/>
                    </a:p>
                  </a:txBody>
                  <a:tcPr/>
                </a:tc>
              </a:tr>
              <a:tr h="758472">
                <a:tc>
                  <a:txBody>
                    <a:bodyPr/>
                    <a:lstStyle/>
                    <a:p>
                      <a:r>
                        <a:rPr lang="en-US" sz="2800" dirty="0" smtClean="0"/>
                        <a:t>Mali</a:t>
                      </a:r>
                      <a:endParaRPr lang="en-US" sz="2800" dirty="0"/>
                    </a:p>
                  </a:txBody>
                  <a:tcPr/>
                </a:tc>
                <a:tc>
                  <a:txBody>
                    <a:bodyPr/>
                    <a:lstStyle/>
                    <a:p>
                      <a:r>
                        <a:rPr lang="en-US" sz="2800" dirty="0" smtClean="0"/>
                        <a:t>1: 12, 500</a:t>
                      </a:r>
                      <a:endParaRPr lang="en-US" sz="2800" dirty="0"/>
                    </a:p>
                  </a:txBody>
                  <a:tcPr/>
                </a:tc>
                <a:tc>
                  <a:txBody>
                    <a:bodyPr/>
                    <a:lstStyle/>
                    <a:p>
                      <a:r>
                        <a:rPr lang="en-US" sz="2400" dirty="0" smtClean="0"/>
                        <a:t>111.34/ 1000</a:t>
                      </a:r>
                      <a:endParaRPr lang="en-US" sz="2400" dirty="0"/>
                    </a:p>
                  </a:txBody>
                  <a:tcPr/>
                </a:tc>
                <a:tc>
                  <a:txBody>
                    <a:bodyPr/>
                    <a:lstStyle/>
                    <a:p>
                      <a:r>
                        <a:rPr lang="en-US" sz="2400" dirty="0" smtClean="0"/>
                        <a:t>580/</a:t>
                      </a:r>
                      <a:r>
                        <a:rPr lang="en-US" sz="2400" baseline="0" dirty="0" smtClean="0"/>
                        <a:t> 100,00</a:t>
                      </a:r>
                      <a:endParaRPr lang="en-US" sz="2400" dirty="0"/>
                    </a:p>
                  </a:txBody>
                  <a:tcPr/>
                </a:tc>
                <a:tc>
                  <a:txBody>
                    <a:bodyPr/>
                    <a:lstStyle/>
                    <a:p>
                      <a:r>
                        <a:rPr lang="en-US" dirty="0" smtClean="0"/>
                        <a:t>14.29/ 1000</a:t>
                      </a:r>
                      <a:endParaRPr lang="en-US" dirty="0"/>
                    </a:p>
                  </a:txBody>
                  <a:tcPr/>
                </a:tc>
              </a:tr>
              <a:tr h="758472">
                <a:tc>
                  <a:txBody>
                    <a:bodyPr/>
                    <a:lstStyle/>
                    <a:p>
                      <a:r>
                        <a:rPr lang="en-US" sz="2800" dirty="0" smtClean="0"/>
                        <a:t>Haiti</a:t>
                      </a:r>
                      <a:endParaRPr lang="en-US" sz="2800" dirty="0"/>
                    </a:p>
                  </a:txBody>
                  <a:tcPr/>
                </a:tc>
                <a:tc>
                  <a:txBody>
                    <a:bodyPr/>
                    <a:lstStyle/>
                    <a:p>
                      <a:r>
                        <a:rPr lang="en-US" sz="2800" dirty="0" smtClean="0"/>
                        <a:t>1: 4, 000</a:t>
                      </a:r>
                      <a:endParaRPr lang="en-US" sz="2800" dirty="0"/>
                    </a:p>
                  </a:txBody>
                  <a:tcPr/>
                </a:tc>
                <a:tc>
                  <a:txBody>
                    <a:bodyPr/>
                    <a:lstStyle/>
                    <a:p>
                      <a:r>
                        <a:rPr lang="en-US" sz="2400" dirty="0" smtClean="0"/>
                        <a:t>74 /1000</a:t>
                      </a:r>
                      <a:endParaRPr lang="en-US" sz="2400" dirty="0"/>
                    </a:p>
                  </a:txBody>
                  <a:tcPr/>
                </a:tc>
                <a:tc>
                  <a:txBody>
                    <a:bodyPr/>
                    <a:lstStyle/>
                    <a:p>
                      <a:r>
                        <a:rPr lang="en-US" sz="2400" dirty="0" smtClean="0"/>
                        <a:t>520/</a:t>
                      </a:r>
                    </a:p>
                    <a:p>
                      <a:r>
                        <a:rPr lang="en-US" sz="2400" dirty="0" smtClean="0"/>
                        <a:t>100,000</a:t>
                      </a:r>
                      <a:endParaRPr lang="en-US" sz="2400" dirty="0"/>
                    </a:p>
                  </a:txBody>
                  <a:tcPr/>
                </a:tc>
                <a:tc>
                  <a:txBody>
                    <a:bodyPr/>
                    <a:lstStyle/>
                    <a:p>
                      <a:r>
                        <a:rPr lang="en-US" dirty="0" smtClean="0"/>
                        <a:t>8.21/ 1000</a:t>
                      </a:r>
                      <a:r>
                        <a:rPr lang="en-US" baseline="30000" dirty="0" smtClean="0"/>
                        <a:t>10,11</a:t>
                      </a:r>
                      <a:endParaRPr lang="en-US" baseline="30000" dirty="0"/>
                    </a:p>
                  </a:txBody>
                  <a:tcPr/>
                </a:tc>
              </a:tr>
              <a:tr h="34178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dirty="0" smtClean="0"/>
              <a:t>Low DPR and  General Health Status Indicators (MMR, IMR, MR) </a:t>
            </a:r>
            <a:endParaRPr lang="en-US" dirty="0"/>
          </a:p>
        </p:txBody>
      </p:sp>
      <p:graphicFrame>
        <p:nvGraphicFramePr>
          <p:cNvPr id="4" name="Content Placeholder 3"/>
          <p:cNvGraphicFramePr>
            <a:graphicFrameLocks noGrp="1"/>
          </p:cNvGraphicFramePr>
          <p:nvPr>
            <p:ph idx="1"/>
          </p:nvPr>
        </p:nvGraphicFramePr>
        <p:xfrm>
          <a:off x="107124" y="1371599"/>
          <a:ext cx="8808150" cy="5547361"/>
        </p:xfrm>
        <a:graphic>
          <a:graphicData uri="http://schemas.openxmlformats.org/drawingml/2006/table">
            <a:tbl>
              <a:tblPr firstRow="1" bandRow="1">
                <a:tableStyleId>{5C22544A-7EE6-4342-B048-85BDC9FD1C3A}</a:tableStyleId>
              </a:tblPr>
              <a:tblGrid>
                <a:gridCol w="2026476"/>
                <a:gridCol w="1163955"/>
                <a:gridCol w="2057400"/>
                <a:gridCol w="1838643"/>
                <a:gridCol w="1721676"/>
              </a:tblGrid>
              <a:tr h="1451344">
                <a:tc>
                  <a:txBody>
                    <a:bodyPr/>
                    <a:lstStyle/>
                    <a:p>
                      <a:r>
                        <a:rPr lang="en-US" sz="2800" dirty="0" smtClean="0"/>
                        <a:t>Country</a:t>
                      </a:r>
                      <a:endParaRPr lang="en-US" sz="2800" dirty="0"/>
                    </a:p>
                  </a:txBody>
                  <a:tcPr/>
                </a:tc>
                <a:tc>
                  <a:txBody>
                    <a:bodyPr/>
                    <a:lstStyle/>
                    <a:p>
                      <a:r>
                        <a:rPr lang="en-US" sz="2800" dirty="0" smtClean="0"/>
                        <a:t>DPR</a:t>
                      </a:r>
                      <a:endParaRPr lang="en-US" sz="2800" dirty="0"/>
                    </a:p>
                  </a:txBody>
                  <a:tcPr/>
                </a:tc>
                <a:tc>
                  <a:txBody>
                    <a:bodyPr/>
                    <a:lstStyle/>
                    <a:p>
                      <a:r>
                        <a:rPr lang="en-US" sz="2800" dirty="0" smtClean="0"/>
                        <a:t>Infant Mortality</a:t>
                      </a:r>
                      <a:r>
                        <a:rPr lang="en-US" sz="2800" baseline="0" dirty="0" smtClean="0"/>
                        <a:t> Rate</a:t>
                      </a:r>
                      <a:endParaRPr lang="en-US" sz="2800" dirty="0"/>
                    </a:p>
                  </a:txBody>
                  <a:tcPr/>
                </a:tc>
                <a:tc>
                  <a:txBody>
                    <a:bodyPr/>
                    <a:lstStyle/>
                    <a:p>
                      <a:r>
                        <a:rPr lang="en-US" sz="2800" dirty="0" smtClean="0"/>
                        <a:t>MMR</a:t>
                      </a:r>
                      <a:endParaRPr lang="en-US" sz="2800" dirty="0"/>
                    </a:p>
                  </a:txBody>
                  <a:tcPr/>
                </a:tc>
                <a:tc>
                  <a:txBody>
                    <a:bodyPr/>
                    <a:lstStyle/>
                    <a:p>
                      <a:r>
                        <a:rPr lang="en-US" sz="2800" dirty="0" smtClean="0"/>
                        <a:t>MR</a:t>
                      </a:r>
                      <a:endParaRPr lang="en-US" sz="2800" dirty="0"/>
                    </a:p>
                  </a:txBody>
                  <a:tcPr/>
                </a:tc>
              </a:tr>
              <a:tr h="548286">
                <a:tc>
                  <a:txBody>
                    <a:bodyPr/>
                    <a:lstStyle/>
                    <a:p>
                      <a:r>
                        <a:rPr lang="en-US" sz="2800" dirty="0" smtClean="0"/>
                        <a:t>Great</a:t>
                      </a:r>
                      <a:r>
                        <a:rPr lang="en-US" sz="2800" baseline="0" dirty="0" smtClean="0"/>
                        <a:t> Britain </a:t>
                      </a:r>
                      <a:endParaRPr lang="en-US" sz="2800" dirty="0"/>
                    </a:p>
                  </a:txBody>
                  <a:tcPr/>
                </a:tc>
                <a:tc>
                  <a:txBody>
                    <a:bodyPr/>
                    <a:lstStyle/>
                    <a:p>
                      <a:r>
                        <a:rPr lang="en-US" sz="2800" dirty="0" smtClean="0"/>
                        <a:t>1: 440</a:t>
                      </a:r>
                      <a:endParaRPr lang="en-US" sz="2800" dirty="0"/>
                    </a:p>
                  </a:txBody>
                  <a:tcPr/>
                </a:tc>
                <a:tc>
                  <a:txBody>
                    <a:bodyPr/>
                    <a:lstStyle/>
                    <a:p>
                      <a:r>
                        <a:rPr lang="en-US" sz="2800" dirty="0" smtClean="0"/>
                        <a:t>4.62/1000</a:t>
                      </a:r>
                      <a:endParaRPr lang="en-US" sz="2800" dirty="0"/>
                    </a:p>
                  </a:txBody>
                  <a:tcPr/>
                </a:tc>
                <a:tc>
                  <a:txBody>
                    <a:bodyPr/>
                    <a:lstStyle/>
                    <a:p>
                      <a:r>
                        <a:rPr lang="en-US" sz="2800" dirty="0" smtClean="0"/>
                        <a:t>7/100,00</a:t>
                      </a:r>
                      <a:endParaRPr lang="en-US" sz="2800" dirty="0"/>
                    </a:p>
                  </a:txBody>
                  <a:tcPr/>
                </a:tc>
                <a:tc>
                  <a:txBody>
                    <a:bodyPr/>
                    <a:lstStyle/>
                    <a:p>
                      <a:r>
                        <a:rPr lang="en-US" sz="2800" dirty="0" smtClean="0"/>
                        <a:t>10.2/1000</a:t>
                      </a:r>
                      <a:endParaRPr lang="en-US" sz="2800" dirty="0"/>
                    </a:p>
                  </a:txBody>
                  <a:tcPr/>
                </a:tc>
              </a:tr>
              <a:tr h="999815">
                <a:tc>
                  <a:txBody>
                    <a:bodyPr/>
                    <a:lstStyle/>
                    <a:p>
                      <a:r>
                        <a:rPr lang="en-US" sz="2800" dirty="0" smtClean="0"/>
                        <a:t>United</a:t>
                      </a:r>
                      <a:r>
                        <a:rPr lang="en-US" sz="2800" baseline="0" dirty="0" smtClean="0"/>
                        <a:t> States</a:t>
                      </a:r>
                      <a:endParaRPr lang="en-US" sz="2800" dirty="0" smtClean="0"/>
                    </a:p>
                  </a:txBody>
                  <a:tcPr/>
                </a:tc>
                <a:tc>
                  <a:txBody>
                    <a:bodyPr/>
                    <a:lstStyle/>
                    <a:p>
                      <a:r>
                        <a:rPr lang="en-US" sz="2800" dirty="0" smtClean="0"/>
                        <a:t>1:390</a:t>
                      </a:r>
                      <a:endParaRPr lang="en-US" sz="2800" dirty="0"/>
                    </a:p>
                  </a:txBody>
                  <a:tcPr/>
                </a:tc>
                <a:tc>
                  <a:txBody>
                    <a:bodyPr/>
                    <a:lstStyle/>
                    <a:p>
                      <a:r>
                        <a:rPr lang="en-US" sz="2800" dirty="0" smtClean="0"/>
                        <a:t>6.06/1000</a:t>
                      </a:r>
                      <a:endParaRPr lang="en-US" sz="2800" dirty="0"/>
                    </a:p>
                  </a:txBody>
                  <a:tcPr/>
                </a:tc>
                <a:tc>
                  <a:txBody>
                    <a:bodyPr/>
                    <a:lstStyle/>
                    <a:p>
                      <a:r>
                        <a:rPr lang="en-US" sz="2800" dirty="0" smtClean="0"/>
                        <a:t>8/ 100,000</a:t>
                      </a:r>
                      <a:endParaRPr lang="en-US" sz="2800" dirty="0"/>
                    </a:p>
                  </a:txBody>
                  <a:tcPr/>
                </a:tc>
                <a:tc>
                  <a:txBody>
                    <a:bodyPr/>
                    <a:lstStyle/>
                    <a:p>
                      <a:r>
                        <a:rPr lang="en-US" sz="2800" dirty="0" smtClean="0"/>
                        <a:t>8.03/ 1000</a:t>
                      </a:r>
                      <a:endParaRPr lang="en-US" sz="2800" dirty="0"/>
                    </a:p>
                  </a:txBody>
                  <a:tcPr/>
                </a:tc>
              </a:tr>
              <a:tr h="548286">
                <a:tc>
                  <a:txBody>
                    <a:bodyPr/>
                    <a:lstStyle/>
                    <a:p>
                      <a:r>
                        <a:rPr lang="en-US" sz="2800" dirty="0" smtClean="0"/>
                        <a:t>Netherlands</a:t>
                      </a:r>
                    </a:p>
                  </a:txBody>
                  <a:tcPr/>
                </a:tc>
                <a:tc>
                  <a:txBody>
                    <a:bodyPr/>
                    <a:lstStyle/>
                    <a:p>
                      <a:r>
                        <a:rPr lang="en-US" sz="2800" dirty="0" smtClean="0"/>
                        <a:t>1:320</a:t>
                      </a:r>
                      <a:endParaRPr lang="en-US" sz="2800" dirty="0"/>
                    </a:p>
                  </a:txBody>
                  <a:tcPr/>
                </a:tc>
                <a:tc>
                  <a:txBody>
                    <a:bodyPr/>
                    <a:lstStyle/>
                    <a:p>
                      <a:r>
                        <a:rPr lang="en-US" sz="2800" dirty="0" smtClean="0"/>
                        <a:t>10.37/ 1000</a:t>
                      </a:r>
                      <a:endParaRPr lang="en-US" sz="2800" dirty="0"/>
                    </a:p>
                  </a:txBody>
                  <a:tcPr/>
                </a:tc>
                <a:tc>
                  <a:txBody>
                    <a:bodyPr/>
                    <a:lstStyle/>
                    <a:p>
                      <a:r>
                        <a:rPr lang="en-US" sz="2800" dirty="0" smtClean="0"/>
                        <a:t>7/100,000</a:t>
                      </a:r>
                      <a:endParaRPr lang="en-US" sz="2800" dirty="0"/>
                    </a:p>
                  </a:txBody>
                  <a:tcPr/>
                </a:tc>
                <a:tc>
                  <a:txBody>
                    <a:bodyPr/>
                    <a:lstStyle/>
                    <a:p>
                      <a:r>
                        <a:rPr lang="en-US" sz="2800" dirty="0" smtClean="0"/>
                        <a:t>8.74/1000</a:t>
                      </a:r>
                      <a:endParaRPr lang="en-US" sz="2800" dirty="0"/>
                    </a:p>
                  </a:txBody>
                  <a:tcPr/>
                </a:tc>
              </a:tr>
              <a:tr h="999815">
                <a:tc>
                  <a:txBody>
                    <a:bodyPr/>
                    <a:lstStyle/>
                    <a:p>
                      <a:r>
                        <a:rPr lang="en-US" sz="2800" dirty="0" smtClean="0"/>
                        <a:t>Japan</a:t>
                      </a:r>
                    </a:p>
                  </a:txBody>
                  <a:tcPr/>
                </a:tc>
                <a:tc>
                  <a:txBody>
                    <a:bodyPr/>
                    <a:lstStyle/>
                    <a:p>
                      <a:r>
                        <a:rPr lang="en-US" sz="2800" dirty="0" smtClean="0"/>
                        <a:t>1: 500</a:t>
                      </a:r>
                      <a:endParaRPr lang="en-US" sz="2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t>3.28/ 1000</a:t>
                      </a:r>
                    </a:p>
                  </a:txBody>
                  <a:tcPr/>
                </a:tc>
                <a:tc>
                  <a:txBody>
                    <a:bodyPr/>
                    <a:lstStyle/>
                    <a:p>
                      <a:r>
                        <a:rPr lang="en-US" sz="2800" dirty="0" smtClean="0"/>
                        <a:t>8/100,000</a:t>
                      </a:r>
                      <a:endParaRPr lang="en-US" sz="2800" dirty="0"/>
                    </a:p>
                  </a:txBody>
                  <a:tcPr/>
                </a:tc>
                <a:tc>
                  <a:txBody>
                    <a:bodyPr/>
                    <a:lstStyle/>
                    <a:p>
                      <a:r>
                        <a:rPr lang="en-US" sz="2800" dirty="0" smtClean="0"/>
                        <a:t>9.54/ 1000</a:t>
                      </a:r>
                      <a:endParaRPr lang="en-US" sz="2800" dirty="0"/>
                    </a:p>
                  </a:txBody>
                  <a:tcPr/>
                </a:tc>
              </a:tr>
              <a:tr h="999815">
                <a:tc>
                  <a:txBody>
                    <a:bodyPr/>
                    <a:lstStyle/>
                    <a:p>
                      <a:r>
                        <a:rPr lang="en-US" sz="2800" dirty="0" smtClean="0"/>
                        <a:t>Canada</a:t>
                      </a:r>
                    </a:p>
                  </a:txBody>
                  <a:tcPr/>
                </a:tc>
                <a:tc>
                  <a:txBody>
                    <a:bodyPr/>
                    <a:lstStyle/>
                    <a:p>
                      <a:r>
                        <a:rPr lang="en-US" sz="2800" dirty="0" smtClean="0"/>
                        <a:t>1: 470</a:t>
                      </a:r>
                      <a:endParaRPr lang="en-US" sz="2800" dirty="0"/>
                    </a:p>
                  </a:txBody>
                  <a:tcPr/>
                </a:tc>
                <a:tc>
                  <a:txBody>
                    <a:bodyPr/>
                    <a:lstStyle/>
                    <a:p>
                      <a:r>
                        <a:rPr lang="en-US" sz="2800" dirty="0" smtClean="0"/>
                        <a:t>4.82/1000</a:t>
                      </a:r>
                      <a:endParaRPr lang="en-US" sz="2800" dirty="0"/>
                    </a:p>
                  </a:txBody>
                  <a:tcPr/>
                </a:tc>
                <a:tc>
                  <a:txBody>
                    <a:bodyPr/>
                    <a:lstStyle/>
                    <a:p>
                      <a:r>
                        <a:rPr lang="en-US" sz="2800" dirty="0" smtClean="0"/>
                        <a:t>5/100,000</a:t>
                      </a:r>
                      <a:endParaRPr lang="en-US" sz="2800" dirty="0"/>
                    </a:p>
                  </a:txBody>
                  <a:tcPr/>
                </a:tc>
                <a:tc>
                  <a:txBody>
                    <a:bodyPr/>
                    <a:lstStyle/>
                    <a:p>
                      <a:r>
                        <a:rPr lang="en-US" sz="2800" dirty="0" smtClean="0"/>
                        <a:t>7.74/ 1000</a:t>
                      </a:r>
                      <a:r>
                        <a:rPr lang="en-US" sz="2800" baseline="30000" dirty="0" smtClean="0"/>
                        <a:t>11</a:t>
                      </a:r>
                      <a:endParaRPr lang="en-US" sz="2800" baseline="30000"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Analysis of DPR and General Health Status</a:t>
            </a:r>
            <a:endParaRPr lang="en-US" dirty="0"/>
          </a:p>
        </p:txBody>
      </p:sp>
      <p:sp>
        <p:nvSpPr>
          <p:cNvPr id="3" name="Content Placeholder 2"/>
          <p:cNvSpPr>
            <a:spLocks noGrp="1"/>
          </p:cNvSpPr>
          <p:nvPr>
            <p:ph idx="1"/>
          </p:nvPr>
        </p:nvSpPr>
        <p:spPr/>
        <p:txBody>
          <a:bodyPr>
            <a:normAutofit/>
          </a:bodyPr>
          <a:lstStyle/>
          <a:p>
            <a:r>
              <a:rPr lang="en-US" sz="4400" dirty="0" smtClean="0"/>
              <a:t>Countries with high DPRs have high infant mortality , maternal mortality  and crude death rates</a:t>
            </a:r>
          </a:p>
          <a:p>
            <a:r>
              <a:rPr lang="en-US" sz="4400" dirty="0" smtClean="0"/>
              <a:t>Countries with low DPRs have low infant mortality, maternal mortality and crude death rates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dirty="0" smtClean="0"/>
              <a:t>Global Variation in HCW and Burden of Disease</a:t>
            </a:r>
            <a:endParaRPr lang="en-US" dirty="0"/>
          </a:p>
        </p:txBody>
      </p:sp>
      <p:sp>
        <p:nvSpPr>
          <p:cNvPr id="3" name="Content Placeholder 2"/>
          <p:cNvSpPr>
            <a:spLocks noGrp="1"/>
          </p:cNvSpPr>
          <p:nvPr>
            <p:ph idx="1"/>
          </p:nvPr>
        </p:nvSpPr>
        <p:spPr>
          <a:xfrm>
            <a:off x="457200" y="1295400"/>
            <a:ext cx="8229600" cy="5562600"/>
          </a:xfrm>
        </p:spPr>
        <p:txBody>
          <a:bodyPr>
            <a:noAutofit/>
          </a:bodyPr>
          <a:lstStyle/>
          <a:p>
            <a:r>
              <a:rPr lang="en-US" sz="3400" dirty="0" smtClean="0"/>
              <a:t>Africa carries 25% of the global burden of diseases but has  3% of the global health care workers</a:t>
            </a:r>
          </a:p>
          <a:p>
            <a:r>
              <a:rPr lang="en-US" sz="3400" dirty="0" smtClean="0"/>
              <a:t>Americas and Europe both carry 10% of the global burden of disease but 28% and 37%  of the global health care workers respectively</a:t>
            </a:r>
            <a:r>
              <a:rPr lang="en-US" sz="3400" baseline="30000" dirty="0" smtClean="0"/>
              <a:t>12</a:t>
            </a:r>
            <a:r>
              <a:rPr lang="en-US" sz="3400" dirty="0" smtClean="0"/>
              <a:t>.</a:t>
            </a:r>
          </a:p>
          <a:p>
            <a:r>
              <a:rPr lang="en-US" sz="3400" dirty="0" smtClean="0"/>
              <a:t>Thus, we may conclude that the higher the health care workers, the lower the burden of diseases</a:t>
            </a:r>
            <a:endParaRPr lang="en-US" sz="3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Global variation in HCW and Burden of Disease</a:t>
            </a:r>
            <a:endParaRPr lang="en-US" dirty="0"/>
          </a:p>
        </p:txBody>
      </p:sp>
      <p:sp>
        <p:nvSpPr>
          <p:cNvPr id="5" name="Content Placeholder 4"/>
          <p:cNvSpPr>
            <a:spLocks noGrp="1"/>
          </p:cNvSpPr>
          <p:nvPr>
            <p:ph idx="1"/>
          </p:nvPr>
        </p:nvSpPr>
        <p:spPr>
          <a:xfrm>
            <a:off x="457200" y="1600200"/>
            <a:ext cx="8229600" cy="5486400"/>
          </a:xfrm>
        </p:spPr>
        <p:txBody>
          <a:bodyPr>
            <a:normAutofit fontScale="70000" lnSpcReduction="2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a:buNone/>
            </a:pPr>
            <a:endParaRPr lang="en-US" dirty="0" smtClean="0"/>
          </a:p>
          <a:p>
            <a:pPr>
              <a:buNone/>
            </a:pPr>
            <a:endParaRPr lang="en-US" dirty="0" smtClean="0"/>
          </a:p>
          <a:p>
            <a:pPr>
              <a:buNone/>
            </a:pPr>
            <a:r>
              <a:rPr lang="en-US" dirty="0" smtClean="0"/>
              <a:t>				</a:t>
            </a:r>
          </a:p>
          <a:p>
            <a:pPr>
              <a:buNone/>
            </a:pPr>
            <a:r>
              <a:rPr lang="en-US" dirty="0" smtClean="0"/>
              <a:t>																	 7</a:t>
            </a:r>
            <a:endParaRPr lang="en-US" baseline="30000" dirty="0" smtClean="0"/>
          </a:p>
          <a:p>
            <a:endParaRPr lang="en-US" baseline="30000" dirty="0"/>
          </a:p>
        </p:txBody>
      </p:sp>
      <p:pic>
        <p:nvPicPr>
          <p:cNvPr id="6" name="Content Placeholder 3" descr="health_workers_2.gif"/>
          <p:cNvPicPr>
            <a:picLocks noChangeAspect="1"/>
          </p:cNvPicPr>
          <p:nvPr/>
        </p:nvPicPr>
        <p:blipFill>
          <a:blip r:embed="rId2" cstate="print"/>
          <a:stretch>
            <a:fillRect/>
          </a:stretch>
        </p:blipFill>
        <p:spPr>
          <a:xfrm>
            <a:off x="914400" y="1524001"/>
            <a:ext cx="7696200" cy="502919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Doctor to Patient Ratio and Maternal Mortality</a:t>
            </a:r>
            <a:endParaRPr lang="en-US" dirty="0"/>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a:t>
            </a:r>
            <a:r>
              <a:rPr lang="en-US" sz="4000" dirty="0" smtClean="0"/>
              <a:t>Pregnancy is not a disease, a woman should not die of pregnancy…it doesn’t need a new drug…it doesn’t need research – we just need skilled workforce at different levels,”  </a:t>
            </a:r>
            <a:r>
              <a:rPr lang="en-US" sz="4000" dirty="0" err="1" smtClean="0"/>
              <a:t>Seble</a:t>
            </a:r>
            <a:r>
              <a:rPr lang="en-US" sz="4000" dirty="0" smtClean="0"/>
              <a:t> </a:t>
            </a:r>
            <a:r>
              <a:rPr lang="en-US" sz="4000" dirty="0" err="1" smtClean="0"/>
              <a:t>Frehywot</a:t>
            </a:r>
            <a:r>
              <a:rPr lang="en-US" sz="4000" dirty="0" smtClean="0"/>
              <a:t> of GWU </a:t>
            </a:r>
            <a:r>
              <a:rPr lang="en-US" sz="4000" baseline="30000" dirty="0" smtClean="0"/>
              <a:t>13</a:t>
            </a:r>
            <a:endParaRPr lang="en-US" sz="4000" baseline="30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Doctor to Patient Ratio and Maternal Mortality</a:t>
            </a:r>
            <a:endParaRPr lang="en-US" dirty="0"/>
          </a:p>
        </p:txBody>
      </p:sp>
      <p:sp>
        <p:nvSpPr>
          <p:cNvPr id="3" name="Content Placeholder 2"/>
          <p:cNvSpPr>
            <a:spLocks noGrp="1"/>
          </p:cNvSpPr>
          <p:nvPr>
            <p:ph idx="1"/>
          </p:nvPr>
        </p:nvSpPr>
        <p:spPr>
          <a:xfrm>
            <a:off x="457200" y="1524000"/>
            <a:ext cx="8229600" cy="5334000"/>
          </a:xfrm>
        </p:spPr>
        <p:txBody>
          <a:bodyPr>
            <a:normAutofit fontScale="32500" lnSpcReduction="20000"/>
          </a:bodyPr>
          <a:lstStyle/>
          <a:p>
            <a:r>
              <a:rPr lang="en-US" sz="10400" dirty="0" smtClean="0"/>
              <a:t>Increased access to skilled health workers during pregnancy and delivery, including midwives and other practitioners, can significantly reduce maternal mortality in developing countries </a:t>
            </a:r>
          </a:p>
          <a:p>
            <a:r>
              <a:rPr lang="en-US" sz="10400" dirty="0" smtClean="0"/>
              <a:t>Many healthcare systems  are faced with shortage of anesthesiologists, surgeons and obstetricians </a:t>
            </a:r>
            <a:r>
              <a:rPr lang="en-US" sz="10400" baseline="30000" dirty="0" smtClean="0"/>
              <a:t>14</a:t>
            </a:r>
          </a:p>
          <a:p>
            <a:r>
              <a:rPr lang="en-US" sz="10400" dirty="0" smtClean="0"/>
              <a:t>Maternal mortality reduction shows the greatest sensitivity to the presence of skilled maternal health providers </a:t>
            </a:r>
            <a:r>
              <a:rPr lang="en-US" sz="10400" baseline="30000" dirty="0" smtClean="0"/>
              <a:t>15</a:t>
            </a:r>
            <a:endParaRPr lang="en-US" baseline="30000" dirty="0" smtClean="0"/>
          </a:p>
          <a:p>
            <a:pPr>
              <a:buNone/>
            </a:pP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324600"/>
          </a:xfrm>
        </p:spPr>
        <p:txBody>
          <a:bodyPr>
            <a:normAutofit lnSpcReduction="10000"/>
          </a:bodyPr>
          <a:lstStyle/>
          <a:p>
            <a:pPr>
              <a:buNone/>
            </a:pPr>
            <a:endParaRPr lang="en-US" baseline="30000" dirty="0" smtClean="0"/>
          </a:p>
          <a:p>
            <a:pPr>
              <a:buNone/>
            </a:pPr>
            <a:endParaRPr lang="en-US" baseline="30000" dirty="0" smtClean="0"/>
          </a:p>
          <a:p>
            <a:pPr>
              <a:buNone/>
            </a:pPr>
            <a:endParaRPr lang="en-US" baseline="30000" dirty="0" smtClean="0"/>
          </a:p>
          <a:p>
            <a:pPr>
              <a:buNone/>
            </a:pPr>
            <a:endParaRPr lang="en-US" baseline="30000" dirty="0" smtClean="0"/>
          </a:p>
          <a:p>
            <a:pPr>
              <a:buNone/>
            </a:pPr>
            <a:endParaRPr lang="en-US" baseline="30000" dirty="0" smtClean="0"/>
          </a:p>
          <a:p>
            <a:pPr>
              <a:buNone/>
            </a:pPr>
            <a:endParaRPr lang="en-US" baseline="30000" dirty="0" smtClean="0"/>
          </a:p>
          <a:p>
            <a:pPr>
              <a:buNone/>
            </a:pPr>
            <a:endParaRPr lang="en-US" baseline="30000" dirty="0" smtClean="0"/>
          </a:p>
          <a:p>
            <a:pPr>
              <a:buNone/>
            </a:pPr>
            <a:endParaRPr lang="en-US" baseline="30000" dirty="0" smtClean="0"/>
          </a:p>
          <a:p>
            <a:pPr>
              <a:buNone/>
            </a:pPr>
            <a:endParaRPr lang="en-US" baseline="30000" dirty="0" smtClean="0"/>
          </a:p>
          <a:p>
            <a:pPr>
              <a:buNone/>
            </a:pPr>
            <a:endParaRPr lang="en-US" baseline="30000" dirty="0" smtClean="0"/>
          </a:p>
          <a:p>
            <a:pPr>
              <a:buNone/>
            </a:pPr>
            <a:endParaRPr lang="en-US" baseline="30000" dirty="0" smtClean="0"/>
          </a:p>
          <a:p>
            <a:pPr>
              <a:buNone/>
            </a:pPr>
            <a:endParaRPr lang="en-US" baseline="30000" dirty="0" smtClean="0"/>
          </a:p>
          <a:p>
            <a:pPr>
              <a:buNone/>
            </a:pPr>
            <a:endParaRPr lang="en-US" baseline="30000" dirty="0" smtClean="0"/>
          </a:p>
          <a:p>
            <a:pPr>
              <a:buNone/>
            </a:pPr>
            <a:endParaRPr lang="en-US" baseline="30000" dirty="0" smtClean="0"/>
          </a:p>
          <a:p>
            <a:pPr>
              <a:buNone/>
            </a:pPr>
            <a:r>
              <a:rPr lang="en-US" baseline="30000" dirty="0" smtClean="0"/>
              <a:t>									</a:t>
            </a:r>
          </a:p>
          <a:p>
            <a:pPr>
              <a:buNone/>
            </a:pPr>
            <a:r>
              <a:rPr lang="en-US" baseline="30000" dirty="0" smtClean="0"/>
              <a:t>																	7</a:t>
            </a:r>
            <a:endParaRPr lang="en-US" baseline="30000" dirty="0"/>
          </a:p>
        </p:txBody>
      </p:sp>
      <p:pic>
        <p:nvPicPr>
          <p:cNvPr id="5" name="Content Placeholder 3" descr="health_workers_1.gif"/>
          <p:cNvPicPr>
            <a:picLocks noChangeAspect="1"/>
          </p:cNvPicPr>
          <p:nvPr/>
        </p:nvPicPr>
        <p:blipFill>
          <a:blip r:embed="rId3" cstate="print"/>
          <a:stretch>
            <a:fillRect/>
          </a:stretch>
        </p:blipFill>
        <p:spPr>
          <a:xfrm>
            <a:off x="304800" y="609600"/>
            <a:ext cx="8153400" cy="52578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Doctor to Patient Ratio and Maternal Mortality</a:t>
            </a:r>
            <a:endParaRPr lang="en-US" dirty="0"/>
          </a:p>
        </p:txBody>
      </p:sp>
      <p:sp>
        <p:nvSpPr>
          <p:cNvPr id="3" name="Content Placeholder 2"/>
          <p:cNvSpPr>
            <a:spLocks noGrp="1"/>
          </p:cNvSpPr>
          <p:nvPr>
            <p:ph idx="1"/>
          </p:nvPr>
        </p:nvSpPr>
        <p:spPr/>
        <p:txBody>
          <a:bodyPr>
            <a:normAutofit/>
          </a:bodyPr>
          <a:lstStyle/>
          <a:p>
            <a:r>
              <a:rPr lang="en-US" sz="4000" dirty="0" smtClean="0"/>
              <a:t>The higher the density of health workers , the higher the probability of  infant survival, child survival and maternal survival.</a:t>
            </a:r>
          </a:p>
          <a:p>
            <a:r>
              <a:rPr lang="en-US" sz="4000" dirty="0" smtClean="0"/>
              <a:t>Thus the lower the DPR, the lower the  maternal mortality rates and vice versa</a:t>
            </a:r>
            <a:endParaRPr lang="en-US" sz="4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Gender and Doctor to Patient Ratio</a:t>
            </a:r>
            <a:endParaRPr lang="en-US" dirty="0"/>
          </a:p>
        </p:txBody>
      </p:sp>
      <p:sp>
        <p:nvSpPr>
          <p:cNvPr id="3" name="Content Placeholder 2"/>
          <p:cNvSpPr>
            <a:spLocks noGrp="1"/>
          </p:cNvSpPr>
          <p:nvPr>
            <p:ph idx="1"/>
          </p:nvPr>
        </p:nvSpPr>
        <p:spPr/>
        <p:txBody>
          <a:bodyPr>
            <a:noAutofit/>
          </a:bodyPr>
          <a:lstStyle/>
          <a:p>
            <a:r>
              <a:rPr lang="en-US" sz="4000" dirty="0"/>
              <a:t>The low number of health workers places a burden on women as the traditional care givers in many </a:t>
            </a:r>
            <a:r>
              <a:rPr lang="en-US" sz="4000" dirty="0" smtClean="0"/>
              <a:t>countries</a:t>
            </a:r>
          </a:p>
          <a:p>
            <a:r>
              <a:rPr lang="en-US" sz="4000" dirty="0" smtClean="0"/>
              <a:t>The </a:t>
            </a:r>
            <a:r>
              <a:rPr lang="en-US" sz="4000" dirty="0"/>
              <a:t>girl child might be denied basic needs like education, and social life in order to take care of the sick and elderly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Doctor to Patient Ratio and Reproductive Health</a:t>
            </a:r>
            <a:endParaRPr lang="en-US" dirty="0"/>
          </a:p>
        </p:txBody>
      </p:sp>
      <p:sp>
        <p:nvSpPr>
          <p:cNvPr id="3" name="Content Placeholder 2"/>
          <p:cNvSpPr>
            <a:spLocks noGrp="1"/>
          </p:cNvSpPr>
          <p:nvPr>
            <p:ph idx="1"/>
          </p:nvPr>
        </p:nvSpPr>
        <p:spPr/>
        <p:txBody>
          <a:bodyPr>
            <a:noAutofit/>
          </a:bodyPr>
          <a:lstStyle/>
          <a:p>
            <a:r>
              <a:rPr lang="en-US" sz="3100" dirty="0"/>
              <a:t>Reproductive Health has been </a:t>
            </a:r>
            <a:r>
              <a:rPr lang="en-US" sz="3100" dirty="0" smtClean="0"/>
              <a:t>defined according to the International Conference on Population and Development </a:t>
            </a:r>
            <a:r>
              <a:rPr lang="en-US" sz="3100" dirty="0"/>
              <a:t>as a ‘state of complete physical, mental and social well being and not merely absence of disease or infirmity in all matters relating to the reproductive system and to its function and processes’ </a:t>
            </a:r>
            <a:endParaRPr lang="en-US" sz="3100" dirty="0" smtClean="0"/>
          </a:p>
          <a:p>
            <a:r>
              <a:rPr lang="en-US" sz="3100" dirty="0" smtClean="0"/>
              <a:t>In countries and places where there is a shortage of HCW, women will  lack access to full sexual and reproductive health care</a:t>
            </a:r>
            <a:r>
              <a:rPr lang="en-US" sz="3100" dirty="0"/>
              <a:t> </a:t>
            </a:r>
            <a:r>
              <a:rPr lang="en-US" sz="3100" dirty="0" smtClean="0"/>
              <a:t>for example family planning services,  and so 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Doctor Patient Ratio and Reproductive Health Rights</a:t>
            </a:r>
            <a:endParaRPr lang="en-US" dirty="0"/>
          </a:p>
        </p:txBody>
      </p:sp>
      <p:sp>
        <p:nvSpPr>
          <p:cNvPr id="3" name="Content Placeholder 2"/>
          <p:cNvSpPr>
            <a:spLocks noGrp="1"/>
          </p:cNvSpPr>
          <p:nvPr>
            <p:ph idx="1"/>
          </p:nvPr>
        </p:nvSpPr>
        <p:spPr/>
        <p:txBody>
          <a:bodyPr>
            <a:normAutofit fontScale="92500" lnSpcReduction="10000"/>
          </a:bodyPr>
          <a:lstStyle/>
          <a:p>
            <a:r>
              <a:rPr lang="en-US" dirty="0"/>
              <a:t>R</a:t>
            </a:r>
            <a:r>
              <a:rPr lang="en-US" dirty="0" smtClean="0"/>
              <a:t>eproductive </a:t>
            </a:r>
            <a:r>
              <a:rPr lang="en-US" dirty="0"/>
              <a:t>health </a:t>
            </a:r>
            <a:r>
              <a:rPr lang="en-US" dirty="0" smtClean="0"/>
              <a:t>right </a:t>
            </a:r>
            <a:r>
              <a:rPr lang="en-US" dirty="0"/>
              <a:t>as defined in the Beijing Platform of action are certain human rights recognized in the national and international legal and human rights documents, including the basic rights of all couples and individuals to decide freely and responsibly the number and spacing of their children, and to have information, education and means to do so; the right to make decisions concerning reproduction free of discrimination, coercion and violence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Doctor Patient Ratio and Reproductive Health Rights</a:t>
            </a:r>
            <a:endParaRPr lang="en-US" dirty="0"/>
          </a:p>
        </p:txBody>
      </p:sp>
      <p:sp>
        <p:nvSpPr>
          <p:cNvPr id="3" name="Content Placeholder 2"/>
          <p:cNvSpPr>
            <a:spLocks noGrp="1"/>
          </p:cNvSpPr>
          <p:nvPr>
            <p:ph idx="1"/>
          </p:nvPr>
        </p:nvSpPr>
        <p:spPr/>
        <p:txBody>
          <a:bodyPr>
            <a:normAutofit/>
          </a:bodyPr>
          <a:lstStyle/>
          <a:p>
            <a:r>
              <a:rPr lang="en-US" sz="4000" dirty="0" smtClean="0"/>
              <a:t>Low HCW will reduce access to  reproductive health information and education</a:t>
            </a:r>
          </a:p>
          <a:p>
            <a:r>
              <a:rPr lang="en-US" sz="4000" dirty="0" smtClean="0"/>
              <a:t>Thus violating RHR</a:t>
            </a:r>
          </a:p>
          <a:p>
            <a:r>
              <a:rPr lang="en-US" sz="4000" dirty="0" smtClean="0"/>
              <a:t>Low access to family planning service, a violation of their RHR</a:t>
            </a:r>
          </a:p>
          <a:p>
            <a:endParaRPr lang="en-US" sz="4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Conclusions and Recommendations</a:t>
            </a:r>
            <a:endParaRPr lang="en-US" dirty="0"/>
          </a:p>
        </p:txBody>
      </p:sp>
      <p:sp>
        <p:nvSpPr>
          <p:cNvPr id="3" name="Content Placeholder 2"/>
          <p:cNvSpPr>
            <a:spLocks noGrp="1"/>
          </p:cNvSpPr>
          <p:nvPr>
            <p:ph idx="1"/>
          </p:nvPr>
        </p:nvSpPr>
        <p:spPr>
          <a:xfrm>
            <a:off x="457200" y="1219200"/>
            <a:ext cx="8229600" cy="5257800"/>
          </a:xfrm>
        </p:spPr>
        <p:txBody>
          <a:bodyPr>
            <a:normAutofit fontScale="92500" lnSpcReduction="10000"/>
          </a:bodyPr>
          <a:lstStyle/>
          <a:p>
            <a:r>
              <a:rPr lang="en-US" dirty="0" smtClean="0"/>
              <a:t>To improve women’s RH and RHR, it is obvious that the density of HCW in many places in the world needs to be drastically increased</a:t>
            </a:r>
          </a:p>
          <a:p>
            <a:r>
              <a:rPr lang="en-US" dirty="0" smtClean="0"/>
              <a:t>Some of the suggested ways include:</a:t>
            </a:r>
          </a:p>
          <a:p>
            <a:r>
              <a:rPr lang="en-US" dirty="0" smtClean="0"/>
              <a:t>Short run  </a:t>
            </a:r>
          </a:p>
          <a:p>
            <a:r>
              <a:rPr lang="en-US" dirty="0" smtClean="0"/>
              <a:t>Move jobs from one sector to another and from urban areas to rural areas with incentives</a:t>
            </a:r>
          </a:p>
          <a:p>
            <a:r>
              <a:rPr lang="en-US" dirty="0" smtClean="0"/>
              <a:t>Long run</a:t>
            </a:r>
          </a:p>
          <a:p>
            <a:r>
              <a:rPr lang="en-US" dirty="0" smtClean="0"/>
              <a:t>Admit more qualified students into the medical schools</a:t>
            </a:r>
          </a:p>
          <a:p>
            <a:r>
              <a:rPr lang="en-US" dirty="0" smtClean="0"/>
              <a:t>Employ Physician Associates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334962"/>
          </a:xfrm>
        </p:spPr>
        <p:txBody>
          <a:bodyPr>
            <a:normAutofit fontScale="90000"/>
          </a:bodyPr>
          <a:lstStyle/>
          <a:p>
            <a:r>
              <a:rPr lang="en-US" sz="1600" dirty="0" smtClean="0"/>
              <a:t>Bibliography</a:t>
            </a:r>
            <a:endParaRPr lang="en-US" sz="1600" dirty="0"/>
          </a:p>
        </p:txBody>
      </p:sp>
      <p:sp>
        <p:nvSpPr>
          <p:cNvPr id="3" name="Content Placeholder 2"/>
          <p:cNvSpPr>
            <a:spLocks noGrp="1"/>
          </p:cNvSpPr>
          <p:nvPr>
            <p:ph idx="1"/>
          </p:nvPr>
        </p:nvSpPr>
        <p:spPr>
          <a:xfrm>
            <a:off x="457200" y="609600"/>
            <a:ext cx="8229600" cy="5867400"/>
          </a:xfrm>
        </p:spPr>
        <p:txBody>
          <a:bodyPr>
            <a:normAutofit fontScale="85000" lnSpcReduction="10000"/>
          </a:bodyPr>
          <a:lstStyle/>
          <a:p>
            <a:pPr marL="514350" indent="-514350">
              <a:buAutoNum type="arabicPeriod"/>
            </a:pPr>
            <a:r>
              <a:rPr lang="en-US" sz="1400" dirty="0" smtClean="0"/>
              <a:t>World Health Organization.  </a:t>
            </a:r>
            <a:r>
              <a:rPr lang="en-US" sz="1400" i="1" dirty="0" smtClean="0"/>
              <a:t>World health report  2000: health systems: improving performance</a:t>
            </a:r>
            <a:r>
              <a:rPr lang="en-US" sz="1400" dirty="0" smtClean="0"/>
              <a:t>. Geneva: WHO; 2000</a:t>
            </a:r>
          </a:p>
          <a:p>
            <a:pPr marL="514350" indent="-514350">
              <a:buAutoNum type="arabicPeriod"/>
            </a:pPr>
            <a:r>
              <a:rPr lang="en-US" sz="1400" dirty="0" smtClean="0"/>
              <a:t>World Health Organization. </a:t>
            </a:r>
            <a:r>
              <a:rPr lang="en-US" sz="1400" i="1" dirty="0" smtClean="0"/>
              <a:t>Global  Atlas of Global Health Care. </a:t>
            </a:r>
            <a:r>
              <a:rPr lang="en-US" sz="1400" dirty="0" smtClean="0"/>
              <a:t>Geneva internet accessed </a:t>
            </a:r>
            <a:r>
              <a:rPr lang="en-US" sz="1400" dirty="0" smtClean="0">
                <a:hlinkClick r:id="rId2"/>
              </a:rPr>
              <a:t>http://apps.who.int/globalatlas/docs/HRH/HTML/Dftn.htm</a:t>
            </a:r>
            <a:r>
              <a:rPr lang="en-US" sz="1400" dirty="0" smtClean="0"/>
              <a:t>, July 2010</a:t>
            </a:r>
          </a:p>
          <a:p>
            <a:pPr marL="514350" indent="-514350">
              <a:buAutoNum type="arabicPeriod"/>
            </a:pPr>
            <a:r>
              <a:rPr lang="en-US" sz="1400" dirty="0" smtClean="0"/>
              <a:t>MSNBC; </a:t>
            </a:r>
            <a:r>
              <a:rPr lang="en-US" sz="1400" i="1" dirty="0" smtClean="0"/>
              <a:t>Niger to double number of  Doctors; </a:t>
            </a:r>
            <a:r>
              <a:rPr lang="en-US" sz="1400" dirty="0" smtClean="0"/>
              <a:t>internet accessed  at </a:t>
            </a:r>
            <a:r>
              <a:rPr lang="en-US" sz="1400" dirty="0" smtClean="0">
                <a:hlinkClick r:id="rId3"/>
              </a:rPr>
              <a:t>http://www.msnbc.msn.com/id/42922300/ns/health</a:t>
            </a:r>
            <a:r>
              <a:rPr lang="en-US" sz="1400" dirty="0" smtClean="0"/>
              <a:t>, July 2010</a:t>
            </a:r>
          </a:p>
          <a:p>
            <a:pPr marL="514350" indent="-514350">
              <a:buAutoNum type="arabicPeriod"/>
            </a:pPr>
            <a:r>
              <a:rPr lang="en-US" sz="1400" dirty="0" err="1" smtClean="0"/>
              <a:t>Merrinews</a:t>
            </a:r>
            <a:r>
              <a:rPr lang="en-US" sz="1400" dirty="0" smtClean="0"/>
              <a:t>;  </a:t>
            </a:r>
            <a:r>
              <a:rPr lang="en-US" sz="1400" i="1" dirty="0" smtClean="0"/>
              <a:t>High patient doctor ratio needs attention; i</a:t>
            </a:r>
            <a:r>
              <a:rPr lang="en-US" sz="1400" dirty="0" smtClean="0"/>
              <a:t>nternet accessed at &lt; </a:t>
            </a:r>
            <a:r>
              <a:rPr lang="en-US" sz="1400" dirty="0" smtClean="0">
                <a:hlinkClick r:id="rId4"/>
              </a:rPr>
              <a:t>http://www.merinews.com/article/high-patient-doctor-ratio-in-india-needs-attention/133351.shtml</a:t>
            </a:r>
            <a:r>
              <a:rPr lang="en-US" sz="1400" dirty="0" smtClean="0"/>
              <a:t>&gt;, July 2010</a:t>
            </a:r>
          </a:p>
          <a:p>
            <a:pPr marL="514350" indent="-514350">
              <a:buAutoNum type="arabicPeriod"/>
            </a:pPr>
            <a:r>
              <a:rPr lang="en-US" sz="1400" dirty="0" smtClean="0"/>
              <a:t>Unknown Authors; </a:t>
            </a:r>
            <a:r>
              <a:rPr lang="en-US" sz="1400" i="1" dirty="0" smtClean="0"/>
              <a:t> The Doctor patient ratio problem in India; </a:t>
            </a:r>
            <a:r>
              <a:rPr lang="en-US" sz="1400" dirty="0" smtClean="0"/>
              <a:t> internet accessed at &lt; </a:t>
            </a:r>
            <a:r>
              <a:rPr lang="en-US" sz="1400" dirty="0" smtClean="0">
                <a:hlinkClick r:id="rId5"/>
              </a:rPr>
              <a:t>http://knowaboutvivek.blogspot.com/2011/03/doctor-patient-ratio-problem-in-india.html</a:t>
            </a:r>
            <a:r>
              <a:rPr lang="en-US" sz="1400" dirty="0" smtClean="0"/>
              <a:t>&gt;, July 2010</a:t>
            </a:r>
          </a:p>
          <a:p>
            <a:pPr marL="514350" indent="-514350">
              <a:buAutoNum type="arabicPeriod"/>
            </a:pPr>
            <a:r>
              <a:rPr lang="en-US" sz="1400" dirty="0" smtClean="0"/>
              <a:t>Frank Jacobs; </a:t>
            </a:r>
            <a:r>
              <a:rPr lang="en-US" sz="1400" i="1" dirty="0" smtClean="0"/>
              <a:t> The patient per doctor ration map of the world; </a:t>
            </a:r>
            <a:r>
              <a:rPr lang="en-US" sz="1400" dirty="0" smtClean="0"/>
              <a:t>internet accessed at </a:t>
            </a:r>
            <a:r>
              <a:rPr lang="en-US" sz="1400" dirty="0" smtClean="0">
                <a:hlinkClick r:id="rId6"/>
              </a:rPr>
              <a:t>http://bigthink.com/ideas/21237</a:t>
            </a:r>
            <a:r>
              <a:rPr lang="en-US" sz="1400" dirty="0" smtClean="0"/>
              <a:t> July 2010</a:t>
            </a:r>
          </a:p>
          <a:p>
            <a:pPr marL="514350" indent="-514350">
              <a:buAutoNum type="arabicPeriod"/>
            </a:pPr>
            <a:r>
              <a:rPr lang="en-US" sz="1400" dirty="0" smtClean="0"/>
              <a:t>Global Health Council; </a:t>
            </a:r>
            <a:r>
              <a:rPr lang="en-US" sz="1400" i="1" dirty="0" smtClean="0"/>
              <a:t> Health  care workers; internet accessed at  &lt; </a:t>
            </a:r>
            <a:r>
              <a:rPr lang="en-US" sz="1400" i="1" dirty="0" smtClean="0">
                <a:hlinkClick r:id="rId7"/>
              </a:rPr>
              <a:t>http://www.globalhealth.org/health_systems/health_care_workers/#5</a:t>
            </a:r>
            <a:r>
              <a:rPr lang="en-US" sz="1400" i="1" dirty="0" smtClean="0"/>
              <a:t>&gt;, July 2010</a:t>
            </a:r>
          </a:p>
          <a:p>
            <a:pPr marL="514350" indent="-514350">
              <a:buFont typeface="Arial" pitchFamily="34" charset="0"/>
              <a:buAutoNum type="arabicPeriod"/>
            </a:pPr>
            <a:r>
              <a:rPr lang="en-US" sz="1400" i="1" dirty="0" smtClean="0"/>
              <a:t>Ghana Business news; Doctor-patient ratio in Ghana to worsen as financial crisis deepens; internet accessed at  &lt; </a:t>
            </a:r>
            <a:r>
              <a:rPr lang="en-US" sz="1400" i="1" dirty="0" smtClean="0">
                <a:hlinkClick r:id="rId8"/>
              </a:rPr>
              <a:t>http://www.ghanabusinessnews.com/2009/02/10/doctor-patient-ratio-in-ghana-to-worsen-as-financial-crisis-deepens/</a:t>
            </a:r>
            <a:r>
              <a:rPr lang="en-US" sz="1400" i="1" dirty="0" smtClean="0"/>
              <a:t>&gt;, June 2006</a:t>
            </a:r>
          </a:p>
          <a:p>
            <a:pPr marL="514350" indent="-514350">
              <a:buFont typeface="Arial" pitchFamily="34" charset="0"/>
              <a:buAutoNum type="arabicPeriod"/>
            </a:pPr>
            <a:r>
              <a:rPr lang="en-US" sz="1400" dirty="0" smtClean="0"/>
              <a:t>Natalie </a:t>
            </a:r>
            <a:r>
              <a:rPr lang="en-US" sz="1400" dirty="0" err="1" smtClean="0"/>
              <a:t>Alcoba</a:t>
            </a:r>
            <a:r>
              <a:rPr lang="en-US" sz="1400" dirty="0" smtClean="0"/>
              <a:t>; Canadian Medical Examination Journal; </a:t>
            </a:r>
            <a:r>
              <a:rPr lang="en-US" sz="1400" i="1" dirty="0" smtClean="0"/>
              <a:t>Hitting the road to alleviate India’s rural doctor shortage; </a:t>
            </a:r>
            <a:r>
              <a:rPr lang="en-US" sz="1400" dirty="0" smtClean="0"/>
              <a:t>internet accessed  at &lt; </a:t>
            </a:r>
            <a:r>
              <a:rPr lang="en-US" sz="1400" dirty="0" smtClean="0">
                <a:hlinkClick r:id="rId9"/>
              </a:rPr>
              <a:t>http://www.cmaj.ca/content/180/10/E34/F1.expansion.html</a:t>
            </a:r>
            <a:r>
              <a:rPr lang="en-US" sz="1400" dirty="0" smtClean="0"/>
              <a:t>&gt; June 2011</a:t>
            </a:r>
          </a:p>
          <a:p>
            <a:pPr marL="514350" indent="-514350">
              <a:buFont typeface="Arial" pitchFamily="34" charset="0"/>
              <a:buAutoNum type="arabicPeriod"/>
            </a:pPr>
            <a:r>
              <a:rPr lang="en-US" sz="1400" dirty="0" smtClean="0"/>
              <a:t>The World Bank; </a:t>
            </a:r>
            <a:r>
              <a:rPr lang="en-US" sz="1400" i="1" dirty="0" smtClean="0"/>
              <a:t>Country and Lending Groups ; internet accessed  &lt; </a:t>
            </a:r>
            <a:r>
              <a:rPr lang="en-US" sz="1400" i="1" dirty="0" smtClean="0">
                <a:hlinkClick r:id="rId10"/>
              </a:rPr>
              <a:t>http://data.worldbank.org/about/country-classifications/country-and-lending-groups#Low_income</a:t>
            </a:r>
            <a:r>
              <a:rPr lang="en-US" sz="1400" i="1" dirty="0" smtClean="0"/>
              <a:t>&gt; June 2010</a:t>
            </a:r>
          </a:p>
          <a:p>
            <a:pPr marL="514350" indent="-514350">
              <a:buFont typeface="Arial" pitchFamily="34" charset="0"/>
              <a:buAutoNum type="arabicPeriod"/>
            </a:pPr>
            <a:r>
              <a:rPr lang="en-US" sz="1400" dirty="0" smtClean="0"/>
              <a:t>Nation Master;  </a:t>
            </a:r>
            <a:r>
              <a:rPr lang="en-US" sz="1400" i="1" dirty="0" smtClean="0"/>
              <a:t>Health Statistics by country; internet accessed at &lt; </a:t>
            </a:r>
            <a:r>
              <a:rPr lang="en-US" sz="1400" i="1" dirty="0" smtClean="0">
                <a:hlinkClick r:id="rId11"/>
              </a:rPr>
              <a:t>http://www.nationmaster.com/graph/hea_mat_mor-health-maternal-mortality</a:t>
            </a:r>
            <a:r>
              <a:rPr lang="en-US" sz="1400" i="1" dirty="0" smtClean="0"/>
              <a:t>&gt;,  August 2010</a:t>
            </a:r>
          </a:p>
          <a:p>
            <a:pPr marL="514350" indent="-514350">
              <a:buFont typeface="Arial" pitchFamily="34" charset="0"/>
              <a:buAutoNum type="arabicPeriod"/>
            </a:pPr>
            <a:r>
              <a:rPr lang="en-US" sz="1400" dirty="0" smtClean="0"/>
              <a:t>World Health Organization. World health report 2006: working together for health. Geneva: WHO; 2006</a:t>
            </a:r>
          </a:p>
          <a:p>
            <a:pPr marL="514350" indent="-514350">
              <a:buFont typeface="Arial" pitchFamily="34" charset="0"/>
              <a:buAutoNum type="arabicPeriod"/>
            </a:pPr>
            <a:r>
              <a:rPr lang="en-US" sz="1400" dirty="0" err="1" smtClean="0"/>
              <a:t>Calyn</a:t>
            </a:r>
            <a:r>
              <a:rPr lang="en-US" sz="1400" dirty="0" smtClean="0"/>
              <a:t> </a:t>
            </a:r>
            <a:r>
              <a:rPr lang="en-US" sz="1400" dirty="0" err="1" smtClean="0"/>
              <a:t>Ostrowsk</a:t>
            </a:r>
            <a:r>
              <a:rPr lang="en-US" sz="1400" dirty="0" smtClean="0"/>
              <a:t>; </a:t>
            </a:r>
            <a:r>
              <a:rPr lang="en-US" sz="1400" i="1" dirty="0" smtClean="0"/>
              <a:t>Human </a:t>
            </a:r>
            <a:r>
              <a:rPr lang="en-US" sz="1400" i="1" dirty="0" err="1" smtClean="0"/>
              <a:t>Resoyrces</a:t>
            </a:r>
            <a:r>
              <a:rPr lang="en-US" sz="1400" i="1" dirty="0" smtClean="0"/>
              <a:t> for Maternal care;  </a:t>
            </a:r>
            <a:r>
              <a:rPr lang="en-US" sz="1400" dirty="0" smtClean="0"/>
              <a:t>internet accessed &lt; </a:t>
            </a:r>
            <a:r>
              <a:rPr lang="en-US" sz="1400" dirty="0" smtClean="0">
                <a:hlinkClick r:id="rId12"/>
              </a:rPr>
              <a:t>http://www.newsecuritybeat.org/2010/01/human-resources-for-maternal-health.html</a:t>
            </a:r>
            <a:r>
              <a:rPr lang="en-US" sz="1400" dirty="0" smtClean="0"/>
              <a:t>&gt;, August  2011</a:t>
            </a:r>
          </a:p>
          <a:p>
            <a:pPr marL="514350" indent="-514350">
              <a:buFont typeface="Arial" pitchFamily="34" charset="0"/>
              <a:buAutoNum type="arabicPeriod"/>
            </a:pPr>
            <a:r>
              <a:rPr lang="en-US" sz="1400" dirty="0" smtClean="0"/>
              <a:t>Karl Krupp and </a:t>
            </a:r>
            <a:r>
              <a:rPr lang="en-US" sz="1400" dirty="0" err="1" smtClean="0"/>
              <a:t>Purnima</a:t>
            </a:r>
            <a:r>
              <a:rPr lang="en-US" sz="1400" dirty="0" smtClean="0"/>
              <a:t> </a:t>
            </a:r>
            <a:r>
              <a:rPr lang="en-US" sz="1400" dirty="0" err="1" smtClean="0"/>
              <a:t>Madhivanan</a:t>
            </a:r>
            <a:r>
              <a:rPr lang="en-US" sz="1400" dirty="0" smtClean="0"/>
              <a:t>; Leveraging human capital to reduce maternal mortality in India: enhanced public health system or public-private partnership?.; internet accessed at </a:t>
            </a:r>
            <a:r>
              <a:rPr lang="en-US" sz="1400" dirty="0" smtClean="0">
                <a:hlinkClick r:id="rId13"/>
              </a:rPr>
              <a:t>http://www.ncbi.nlm.nih.gov/pmc/articles/PMC2662781/</a:t>
            </a:r>
            <a:r>
              <a:rPr lang="en-US" sz="1400" dirty="0" smtClean="0"/>
              <a:t>}</a:t>
            </a:r>
          </a:p>
          <a:p>
            <a:pPr marL="514350" indent="-514350">
              <a:buFont typeface="Arial" pitchFamily="34" charset="0"/>
              <a:buAutoNum type="arabicPeriod"/>
            </a:pPr>
            <a:r>
              <a:rPr lang="en-US" sz="1700" dirty="0" smtClean="0"/>
              <a:t>Joint Learning Initiative: </a:t>
            </a:r>
            <a:r>
              <a:rPr lang="en-US" sz="1700" b="1" dirty="0" smtClean="0"/>
              <a:t>Human Resources for Health. </a:t>
            </a:r>
            <a:r>
              <a:rPr lang="en-US" sz="1700" dirty="0" smtClean="0"/>
              <a:t>[</a:t>
            </a:r>
            <a:r>
              <a:rPr lang="en-US" sz="1700" dirty="0" smtClean="0">
                <a:hlinkClick r:id="rId14"/>
              </a:rPr>
              <a:t>http://www.globalhealthtrust.org</a:t>
            </a:r>
            <a:r>
              <a:rPr lang="en-US" sz="1700" dirty="0" smtClean="0"/>
              <a:t>] </a:t>
            </a:r>
            <a:r>
              <a:rPr lang="en-US" sz="1700" dirty="0" smtClean="0">
                <a:hlinkClick r:id="rId15" tooltip="Archive copy of webpage"/>
              </a:rPr>
              <a:t>website</a:t>
            </a:r>
            <a:r>
              <a:rPr lang="en-US" sz="1700" dirty="0" smtClean="0"/>
              <a:t> </a:t>
            </a:r>
          </a:p>
          <a:p>
            <a:pPr>
              <a:buNone/>
            </a:pPr>
            <a:r>
              <a:rPr lang="en-US" sz="1700" i="1" dirty="0" smtClean="0"/>
              <a:t>	Overcoming the Crisis</a:t>
            </a:r>
            <a:r>
              <a:rPr lang="en-US" sz="1700" dirty="0" smtClean="0"/>
              <a:t> Harvard University Press, Cambridge; 2004</a:t>
            </a:r>
          </a:p>
          <a:p>
            <a:pPr>
              <a:buNone/>
            </a:pPr>
            <a:endParaRPr lang="en-US" sz="1700" dirty="0" smtClean="0"/>
          </a:p>
          <a:p>
            <a:pPr marL="514350" indent="-514350">
              <a:buFont typeface="Arial" pitchFamily="34" charset="0"/>
              <a:buAutoNum type="arabicPeriod"/>
            </a:pPr>
            <a:endParaRPr lang="en-US" sz="1400" dirty="0" smtClean="0"/>
          </a:p>
          <a:p>
            <a:pPr marL="514350" indent="-514350">
              <a:buFont typeface="Arial" pitchFamily="34" charset="0"/>
              <a:buAutoNum type="arabicPeriod"/>
            </a:pPr>
            <a:endParaRPr lang="en-US" sz="1400" dirty="0" smtClean="0"/>
          </a:p>
          <a:p>
            <a:pPr marL="514350" indent="-514350">
              <a:buFont typeface="Arial" pitchFamily="34" charset="0"/>
              <a:buAutoNum type="arabicPeriod"/>
            </a:pPr>
            <a:endParaRPr lang="en-US" sz="1400" i="1" dirty="0" smtClean="0"/>
          </a:p>
          <a:p>
            <a:pPr marL="514350" indent="-514350">
              <a:buFont typeface="Arial" pitchFamily="34" charset="0"/>
              <a:buAutoNum type="arabicPeriod"/>
            </a:pPr>
            <a:endParaRPr lang="en-US" sz="1400" dirty="0" smtClean="0"/>
          </a:p>
          <a:p>
            <a:pPr marL="514350" indent="-514350">
              <a:buFont typeface="Arial" pitchFamily="34" charset="0"/>
              <a:buAutoNum type="arabicPeriod"/>
            </a:pPr>
            <a:endParaRPr lang="en-US" sz="1400" i="1" dirty="0" smtClean="0"/>
          </a:p>
          <a:p>
            <a:pPr marL="514350" indent="-514350">
              <a:buFont typeface="Arial" pitchFamily="34" charset="0"/>
              <a:buAutoNum type="arabicPeriod"/>
            </a:pPr>
            <a:endParaRPr lang="en-US" sz="1400" dirty="0" smtClean="0"/>
          </a:p>
          <a:p>
            <a:pPr marL="514350" indent="-514350">
              <a:buFont typeface="Arial" pitchFamily="34" charset="0"/>
              <a:buAutoNum type="arabicPeriod"/>
            </a:pPr>
            <a:endParaRPr lang="en-US" sz="1400" dirty="0" smtClean="0"/>
          </a:p>
          <a:p>
            <a:pPr marL="514350" indent="-514350">
              <a:buFont typeface="Arial" pitchFamily="34" charset="0"/>
              <a:buAutoNum type="arabicPeriod"/>
            </a:pPr>
            <a:endParaRPr lang="en-US" sz="1400" i="1" dirty="0" smtClean="0"/>
          </a:p>
          <a:p>
            <a:pPr marL="514350" indent="-514350">
              <a:buAutoNum type="arabicPeriod"/>
            </a:pPr>
            <a:endParaRPr lang="en-US" sz="1400" i="1" dirty="0" smtClean="0"/>
          </a:p>
          <a:p>
            <a:pPr marL="514350" indent="-514350">
              <a:buAutoNum type="arabicPeriod"/>
            </a:pPr>
            <a:endParaRPr lang="en-US" sz="1400" dirty="0" smtClean="0"/>
          </a:p>
          <a:p>
            <a:pPr marL="514350" indent="-514350">
              <a:buAutoNum type="arabicPeriod"/>
            </a:pPr>
            <a:endParaRPr lang="en-US" sz="1400" dirty="0" smtClean="0"/>
          </a:p>
          <a:p>
            <a:pPr marL="514350" indent="-514350">
              <a:buAutoNum type="arabicPeriod"/>
            </a:pPr>
            <a:endParaRPr lang="en-US" sz="1400" dirty="0" smtClean="0"/>
          </a:p>
          <a:p>
            <a:pPr marL="514350" indent="-514350">
              <a:buAutoNum type="arabicPeriod"/>
            </a:pPr>
            <a:endParaRPr lang="en-US" sz="1400" dirty="0" smtClean="0"/>
          </a:p>
          <a:p>
            <a:pPr marL="514350" indent="-514350">
              <a:buAutoNum type="arabicPeriod"/>
            </a:pPr>
            <a:endParaRPr lang="en-US" sz="1400" dirty="0" smtClean="0"/>
          </a:p>
          <a:p>
            <a:pPr marL="514350" indent="-514350">
              <a:buAutoNum type="arabicPeriod"/>
            </a:pPr>
            <a:endParaRPr lang="en-US" sz="1400" dirty="0"/>
          </a:p>
        </p:txBody>
      </p:sp>
    </p:spTree>
  </p:cSld>
  <p:clrMapOvr>
    <a:masterClrMapping/>
  </p:clrMapOvr>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43167</TotalTime>
  <Words>1679</Words>
  <Application>Microsoft Office PowerPoint</Application>
  <PresentationFormat>On-screen Show (4:3)</PresentationFormat>
  <Paragraphs>239</Paragraphs>
  <Slides>25</Slides>
  <Notes>7</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Where is My Doctor? Human Resources for Health - Gender and Reproductive Rights Perspectives. </vt:lpstr>
      <vt:lpstr>Who are Health Workers?</vt:lpstr>
      <vt:lpstr>Who are Health Workers?</vt:lpstr>
      <vt:lpstr>Doctor - Patient Ratio (DPR)</vt:lpstr>
      <vt:lpstr>Why are Doctor – Patient Ratio/ HCW Issues important?</vt:lpstr>
      <vt:lpstr>Why are Doctor – Patient Ratio/ HCW Issues Important?</vt:lpstr>
      <vt:lpstr>Facts about Doctor Patient Ratio</vt:lpstr>
      <vt:lpstr>Facts about Doctor Patient Ratio/ HCW</vt:lpstr>
      <vt:lpstr>Crowds gathering around a mobile health station in India9</vt:lpstr>
      <vt:lpstr>Global Variation in Doctor – Patient Ratio</vt:lpstr>
      <vt:lpstr>High DPR and  General Health Status Indicators (MMR, IMR, MR) </vt:lpstr>
      <vt:lpstr>Low DPR and  General Health Status Indicators (MMR, IMR, MR) </vt:lpstr>
      <vt:lpstr>Analysis of DPR and General Health Status</vt:lpstr>
      <vt:lpstr>Global Variation in HCW and Burden of Disease</vt:lpstr>
      <vt:lpstr>Global variation in HCW and Burden of Disease</vt:lpstr>
      <vt:lpstr>Doctor to Patient Ratio and Maternal Mortality</vt:lpstr>
      <vt:lpstr> Doctor to Patient Ratio and Maternal Mortality</vt:lpstr>
      <vt:lpstr>Slide 18</vt:lpstr>
      <vt:lpstr> Doctor to Patient Ratio and Maternal Mortality</vt:lpstr>
      <vt:lpstr>Gender and Doctor to Patient Ratio</vt:lpstr>
      <vt:lpstr>Doctor to Patient Ratio and Reproductive Health</vt:lpstr>
      <vt:lpstr>Doctor Patient Ratio and Reproductive Health Rights</vt:lpstr>
      <vt:lpstr>Doctor Patient Ratio and Reproductive Health Rights</vt:lpstr>
      <vt:lpstr>Conclusions and Recommendations</vt:lpstr>
      <vt:lpstr>Bibliography</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is My Doctor? Human Resources for Health - Gender and Reproductive Rights Perspectives.</dc:title>
  <dc:creator>admin</dc:creator>
  <cp:lastModifiedBy>admin</cp:lastModifiedBy>
  <cp:revision>383</cp:revision>
  <dcterms:created xsi:type="dcterms:W3CDTF">2011-07-08T15:35:08Z</dcterms:created>
  <dcterms:modified xsi:type="dcterms:W3CDTF">2011-09-07T14:08:25Z</dcterms:modified>
</cp:coreProperties>
</file>