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  <p:sldId id="278" r:id="rId20"/>
    <p:sldId id="274" r:id="rId21"/>
    <p:sldId id="275" r:id="rId22"/>
    <p:sldId id="279" r:id="rId23"/>
    <p:sldId id="276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0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DE6A4-0334-46BA-89A3-704141DD2569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234CA-5007-4BDF-9F34-359BE9A11B8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DE6A4-0334-46BA-89A3-704141DD2569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234CA-5007-4BDF-9F34-359BE9A11B8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DE6A4-0334-46BA-89A3-704141DD2569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234CA-5007-4BDF-9F34-359BE9A11B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DE6A4-0334-46BA-89A3-704141DD2569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234CA-5007-4BDF-9F34-359BE9A11B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DE6A4-0334-46BA-89A3-704141DD2569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234CA-5007-4BDF-9F34-359BE9A11B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DE6A4-0334-46BA-89A3-704141DD2569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234CA-5007-4BDF-9F34-359BE9A11B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DE6A4-0334-46BA-89A3-704141DD2569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234CA-5007-4BDF-9F34-359BE9A11B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DE6A4-0334-46BA-89A3-704141DD2569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234CA-5007-4BDF-9F34-359BE9A11B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DE6A4-0334-46BA-89A3-704141DD2569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234CA-5007-4BDF-9F34-359BE9A11B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DE6A4-0334-46BA-89A3-704141DD2569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234CA-5007-4BDF-9F34-359BE9A11B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DE6A4-0334-46BA-89A3-704141DD2569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234CA-5007-4BDF-9F34-359BE9A11B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21FDE6A4-0334-46BA-89A3-704141DD2569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1E234CA-5007-4BDF-9F34-359BE9A11B8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hlbi.nih.gov/health/dci/Diseases/Asthma/Asthma_WhatIs%20.html" TargetMode="External"/><Relationship Id="rId2" Type="http://schemas.openxmlformats.org/officeDocument/2006/relationships/hyperlink" Target="http://www.asthma.about.com/mbody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aaai.org/" TargetMode="External"/><Relationship Id="rId4" Type="http://schemas.openxmlformats.org/officeDocument/2006/relationships/hyperlink" Target="http://www.aafa.org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thma.nationaljewish.org/" TargetMode="External"/><Relationship Id="rId2" Type="http://schemas.openxmlformats.org/officeDocument/2006/relationships/hyperlink" Target="http://www.everydaykidz.com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781800" cy="1752600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Mikki</a:t>
            </a:r>
            <a:r>
              <a:rPr lang="en-US" sz="2400" dirty="0" smtClean="0"/>
              <a:t> Meadows-Oliver, PhD, MPH, RN</a:t>
            </a:r>
          </a:p>
          <a:p>
            <a:r>
              <a:rPr lang="en-US" sz="2400" dirty="0" smtClean="0"/>
              <a:t>Nancy </a:t>
            </a:r>
            <a:r>
              <a:rPr lang="en-US" sz="2400" dirty="0" err="1" smtClean="0"/>
              <a:t>Cantey</a:t>
            </a:r>
            <a:r>
              <a:rPr lang="en-US" sz="2400" dirty="0" smtClean="0"/>
              <a:t> </a:t>
            </a:r>
            <a:r>
              <a:rPr lang="en-US" sz="2400" dirty="0" err="1" smtClean="0"/>
              <a:t>Banasiak</a:t>
            </a:r>
            <a:r>
              <a:rPr lang="en-US" sz="2400" dirty="0" smtClean="0"/>
              <a:t>, MSN, PNP-BC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Accuracy and Readability of Asthma Websites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73336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FFFF00"/>
                </a:solidFill>
              </a:rPr>
              <a:t>Presenter Disclosures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66CCFF"/>
                </a:solidFill>
                <a:latin typeface="Arial" charset="0"/>
              </a:rPr>
              <a:t>The following personal financial relationships with commercial interests relevant to this presentation existed during the past 12 months:</a:t>
            </a:r>
            <a:endParaRPr lang="en-US" sz="3600" dirty="0" smtClean="0">
              <a:solidFill>
                <a:srgbClr val="66CCFF"/>
              </a:solidFill>
            </a:endParaRPr>
          </a:p>
          <a:p>
            <a:r>
              <a:rPr lang="en-US" sz="3600" dirty="0" smtClean="0"/>
              <a:t>Neither presenter has any disclosures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1066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Purpose of the Study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4100" dirty="0"/>
              <a:t>The purpose of the current descriptive study was to assess the accuracy of health information on the Internet regarding asthma using the 8 core educational concepts developed by the NHLBI (2007) on sponsored and unsponsored Internet sites.</a:t>
            </a:r>
          </a:p>
          <a:p>
            <a:r>
              <a:rPr lang="en-US" sz="4100" dirty="0"/>
              <a:t>A secondary aim was to assess readability information on the Internet sites that contained accurate information on all 8 core educational NHLBI concepts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69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Asthma 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Asthma is a chronic illness that requires continuous supervision by parents as well as ongoing communication between parents and their children around treatment management</a:t>
            </a:r>
            <a:r>
              <a:rPr lang="en-US" sz="3200" dirty="0" smtClean="0"/>
              <a:t>.</a:t>
            </a:r>
            <a:endParaRPr lang="en-US" sz="3200" dirty="0"/>
          </a:p>
          <a:p>
            <a:r>
              <a:rPr lang="en-US" sz="3200" dirty="0"/>
              <a:t>Because of shorter appointments, parents spend less time in the health care providers office</a:t>
            </a:r>
          </a:p>
          <a:p>
            <a:r>
              <a:rPr lang="en-US" sz="3200" dirty="0" smtClean="0"/>
              <a:t>Many </a:t>
            </a:r>
            <a:r>
              <a:rPr lang="en-US" sz="3200" dirty="0"/>
              <a:t>have questions that arise after the visit.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44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Health Information &amp; the Internet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3600" dirty="0"/>
              <a:t>Parents may turn to the Internet, a 24 hour source of information.</a:t>
            </a:r>
          </a:p>
          <a:p>
            <a:r>
              <a:rPr lang="en-US" sz="3600" dirty="0"/>
              <a:t>Helps parents to obtain immediate answers</a:t>
            </a:r>
          </a:p>
          <a:p>
            <a:r>
              <a:rPr lang="en-US" sz="3600" dirty="0"/>
              <a:t>Helps to reinforce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16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Health Information &amp; the Internet </a:t>
            </a:r>
            <a:r>
              <a:rPr lang="en-US" sz="1300" dirty="0" smtClean="0"/>
              <a:t>(Fox &amp; Jones, 2009)</a:t>
            </a:r>
            <a:endParaRPr lang="en-US" sz="13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3600" dirty="0"/>
              <a:t>61% of internet users search for health information. </a:t>
            </a:r>
          </a:p>
          <a:p>
            <a:r>
              <a:rPr lang="en-US" sz="3600" dirty="0"/>
              <a:t>Population referred to as e-patients</a:t>
            </a:r>
          </a:p>
          <a:p>
            <a:r>
              <a:rPr lang="en-US" sz="3600" dirty="0"/>
              <a:t>Most e-patients access user generated health information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60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Health Information &amp; the Internet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/>
              <a:t>Researchers have begun to assess the quality and accuracy of pediatric health information on the internet. </a:t>
            </a:r>
          </a:p>
          <a:p>
            <a:r>
              <a:rPr lang="en-US" sz="3600" dirty="0"/>
              <a:t>Most research indicates that information presented is inaccurate or incomplete</a:t>
            </a:r>
          </a:p>
          <a:p>
            <a:r>
              <a:rPr lang="en-US" sz="3600" dirty="0"/>
              <a:t>Readability levels have also been found to be high for the average consumer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96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Accuracy of Asthma Information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600" dirty="0"/>
              <a:t>Croft &amp;</a:t>
            </a:r>
            <a:r>
              <a:rPr lang="en-US" sz="3600" dirty="0" smtClean="0"/>
              <a:t> </a:t>
            </a:r>
            <a:r>
              <a:rPr lang="en-US" sz="3600" dirty="0"/>
              <a:t>Peterson (2002) examined 90 asthma </a:t>
            </a:r>
            <a:r>
              <a:rPr lang="en-US" sz="3600" dirty="0" smtClean="0"/>
              <a:t>websites. Average </a:t>
            </a:r>
            <a:r>
              <a:rPr lang="en-US" sz="3600" dirty="0"/>
              <a:t>asthma website contained 4.9 of the 8 core NHLBI asthma educational concepts</a:t>
            </a:r>
          </a:p>
          <a:p>
            <a:r>
              <a:rPr lang="en-US" sz="3600" dirty="0" err="1"/>
              <a:t>Oermann</a:t>
            </a:r>
            <a:r>
              <a:rPr lang="en-US" sz="3600" dirty="0"/>
              <a:t> &amp;</a:t>
            </a:r>
            <a:r>
              <a:rPr lang="en-US" sz="3600" dirty="0" smtClean="0"/>
              <a:t> </a:t>
            </a:r>
            <a:r>
              <a:rPr lang="en-US" sz="3600" dirty="0"/>
              <a:t>colleagues (2003) found that only 30/70 (42.9%) contained information on all 8 core educational aspects</a:t>
            </a:r>
          </a:p>
          <a:p>
            <a:r>
              <a:rPr lang="en-US" sz="3600" dirty="0"/>
              <a:t>Park and colleagues (2004) examined 32 Korean Internet websites. The mean number of educational concepts was 2.7/8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4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Readability</a:t>
            </a:r>
            <a:r>
              <a:rPr lang="en-US" dirty="0" smtClean="0"/>
              <a:t> </a:t>
            </a:r>
            <a:r>
              <a:rPr lang="en-US" sz="1300" dirty="0" smtClean="0"/>
              <a:t>National Patient Safety Foundation (2006) </a:t>
            </a:r>
            <a:endParaRPr lang="en-US" sz="13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 smtClean="0"/>
              <a:t>Average </a:t>
            </a:r>
            <a:r>
              <a:rPr lang="en-US" sz="3200" dirty="0"/>
              <a:t>reading level in the U.S. is 8th grade, and 20 percent read at the 5th grade level or below. </a:t>
            </a:r>
            <a:endParaRPr lang="en-US" sz="3200" dirty="0" smtClean="0"/>
          </a:p>
          <a:p>
            <a:pPr lvl="0"/>
            <a:r>
              <a:rPr lang="en-US" sz="3200" dirty="0" smtClean="0"/>
              <a:t>40 % of seniors read at or below the 5th grade level </a:t>
            </a:r>
          </a:p>
          <a:p>
            <a:pPr lvl="0"/>
            <a:r>
              <a:rPr lang="en-US" sz="3200" dirty="0" smtClean="0"/>
              <a:t>50 % </a:t>
            </a:r>
            <a:r>
              <a:rPr lang="en-US" sz="3200" dirty="0"/>
              <a:t>of African Americans and Hispanics read at or below the 5th grade reading </a:t>
            </a:r>
            <a:r>
              <a:rPr lang="en-US" sz="3200" dirty="0" smtClean="0"/>
              <a:t>level</a:t>
            </a:r>
            <a:endParaRPr lang="en-US" sz="3200" dirty="0"/>
          </a:p>
          <a:p>
            <a:pPr lvl="0"/>
            <a:r>
              <a:rPr lang="en-US" sz="3200" dirty="0"/>
              <a:t>Most health-related material is written at the 10th grade reading level or higher </a:t>
            </a:r>
            <a:r>
              <a:rPr lang="en-US" sz="3200" i="1" dirty="0"/>
              <a:t>(Institute of Medicine)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87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Readability of Asthma Information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 err="1" smtClean="0"/>
              <a:t>Forbis</a:t>
            </a:r>
            <a:r>
              <a:rPr lang="en-US" sz="2800" dirty="0" smtClean="0"/>
              <a:t> &amp; </a:t>
            </a:r>
            <a:r>
              <a:rPr lang="en-US" sz="2800" dirty="0" err="1" smtClean="0"/>
              <a:t>Aligne</a:t>
            </a:r>
            <a:r>
              <a:rPr lang="en-US" sz="2800" dirty="0" smtClean="0"/>
              <a:t> (2002) found that written asthma management plans presented in National guidelines were written at an 8.1 grade reading level.</a:t>
            </a:r>
          </a:p>
          <a:p>
            <a:r>
              <a:rPr lang="en-US" sz="2800" dirty="0" smtClean="0"/>
              <a:t>Wallace &amp; colleagues (2006) examined the readability characteristics of consumer medication information for asthma inhalation devices and found that the materials were written at an 8.2</a:t>
            </a:r>
            <a:r>
              <a:rPr lang="en-US" sz="2800" baseline="30000" dirty="0" smtClean="0"/>
              <a:t> </a:t>
            </a:r>
            <a:r>
              <a:rPr lang="en-US" sz="2800" dirty="0" smtClean="0"/>
              <a:t> grade reading level. </a:t>
            </a:r>
          </a:p>
          <a:p>
            <a:r>
              <a:rPr lang="en-US" sz="2800" dirty="0" smtClean="0"/>
              <a:t>Smith and colleagues (1998) evaluated the readability of asthma information pamphlets and found that the pamphlets were written at an average reading grade level of 8.7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7292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Methods 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16 English language search engines searched</a:t>
            </a:r>
          </a:p>
          <a:p>
            <a:r>
              <a:rPr lang="en-US" sz="3600" dirty="0"/>
              <a:t>Key word: asthma</a:t>
            </a:r>
          </a:p>
          <a:p>
            <a:r>
              <a:rPr lang="en-US" sz="3600" dirty="0"/>
              <a:t>Inclusion criteria: US websites; Written in </a:t>
            </a:r>
            <a:r>
              <a:rPr lang="en-US" sz="3600" dirty="0" smtClean="0"/>
              <a:t>English</a:t>
            </a:r>
          </a:p>
        </p:txBody>
      </p:sp>
    </p:spTree>
    <p:extLst>
      <p:ext uri="{BB962C8B-B14F-4D97-AF65-F5344CB8AC3E}">
        <p14:creationId xmlns:p14="http://schemas.microsoft.com/office/powerpoint/2010/main" val="382959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Methods 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First 10 unsponsored and first 10 sponsored websites </a:t>
            </a:r>
            <a:r>
              <a:rPr lang="en-US" sz="3600" dirty="0" smtClean="0"/>
              <a:t>selected</a:t>
            </a:r>
          </a:p>
          <a:p>
            <a:r>
              <a:rPr lang="en-US" sz="3600" dirty="0" smtClean="0"/>
              <a:t>Total of 320 sites initially</a:t>
            </a:r>
            <a:endParaRPr lang="en-US" sz="3600" dirty="0"/>
          </a:p>
          <a:p>
            <a:r>
              <a:rPr lang="en-US" sz="3600" dirty="0"/>
              <a:t>After discarding duplicates, final sample 68 websites</a:t>
            </a:r>
          </a:p>
          <a:p>
            <a:r>
              <a:rPr lang="en-US" sz="3600" dirty="0"/>
              <a:t>36 </a:t>
            </a:r>
            <a:r>
              <a:rPr lang="en-US" sz="3600" dirty="0" smtClean="0"/>
              <a:t>unsponsored websites </a:t>
            </a:r>
          </a:p>
          <a:p>
            <a:r>
              <a:rPr lang="en-US" sz="3600" dirty="0" smtClean="0"/>
              <a:t>32 sponsored websites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4927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/>
              <a:t>Pathophysiology of asthma</a:t>
            </a:r>
          </a:p>
          <a:p>
            <a:r>
              <a:rPr lang="en-US" sz="3200" dirty="0"/>
              <a:t>Knowledge of triggers</a:t>
            </a:r>
          </a:p>
          <a:p>
            <a:r>
              <a:rPr lang="en-US" sz="3200" dirty="0"/>
              <a:t>Avoidance of triggers</a:t>
            </a:r>
          </a:p>
          <a:p>
            <a:r>
              <a:rPr lang="en-US" sz="3200" dirty="0"/>
              <a:t>Knowledge of controller medications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Knowledge of rescue medications</a:t>
            </a:r>
          </a:p>
          <a:p>
            <a:r>
              <a:rPr lang="en-US" sz="3200" dirty="0"/>
              <a:t>Administration of medication</a:t>
            </a:r>
          </a:p>
          <a:p>
            <a:r>
              <a:rPr lang="en-US" sz="3200" dirty="0"/>
              <a:t>Self-assessment</a:t>
            </a:r>
          </a:p>
          <a:p>
            <a:r>
              <a:rPr lang="en-US" sz="3200" dirty="0"/>
              <a:t>Asthma action plan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8 Core Educational NHLBI concepts</a:t>
            </a:r>
            <a:endParaRPr lang="en-US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99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Results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600" dirty="0"/>
              <a:t>6/68 (8.8%) websites provided accurate information on all 8 NHLBI core educational concepts</a:t>
            </a:r>
          </a:p>
          <a:p>
            <a:r>
              <a:rPr lang="en-US" sz="3600" dirty="0"/>
              <a:t>Unsponsored: 4/36 (11.11%) </a:t>
            </a:r>
            <a:r>
              <a:rPr lang="en-US" sz="3600" dirty="0" smtClean="0"/>
              <a:t>and Sponsored</a:t>
            </a:r>
            <a:r>
              <a:rPr lang="en-US" sz="3600" dirty="0"/>
              <a:t>: 2/32 (6.25%) provided accurate information on all 8 NHLBI criteria</a:t>
            </a:r>
          </a:p>
          <a:p>
            <a:r>
              <a:rPr lang="en-US" sz="3600" dirty="0"/>
              <a:t>Sponsored sites no more likely that unsponsored sites to contain accurate information on all 8 NHLBI criteria (</a:t>
            </a:r>
            <a:r>
              <a:rPr lang="en-US" sz="3600" i="1" dirty="0"/>
              <a:t>X</a:t>
            </a:r>
            <a:r>
              <a:rPr lang="en-US" sz="3600" baseline="30000" dirty="0"/>
              <a:t>2</a:t>
            </a:r>
            <a:r>
              <a:rPr lang="en-US" sz="3600" dirty="0"/>
              <a:t>[1, N=68], </a:t>
            </a:r>
            <a:r>
              <a:rPr lang="en-US" sz="3600" i="1" dirty="0"/>
              <a:t>p</a:t>
            </a:r>
            <a:r>
              <a:rPr lang="en-US" sz="3600" dirty="0"/>
              <a:t> = 0.82)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21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Unsponsored Websites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u="sng" dirty="0">
                <a:hlinkClick r:id="rId2"/>
              </a:rPr>
              <a:t>www.asthma.about.com/mbody</a:t>
            </a:r>
            <a:r>
              <a:rPr lang="en-US" sz="3200" dirty="0"/>
              <a:t> (HON certified)</a:t>
            </a:r>
          </a:p>
          <a:p>
            <a:r>
              <a:rPr lang="en-US" sz="3200" u="sng" dirty="0">
                <a:hlinkClick r:id="rId3"/>
              </a:rPr>
              <a:t>www.nhlbi.nih.gov/health/dci/Diseases/Asthma/Asthma_WhatIs .html</a:t>
            </a:r>
            <a:r>
              <a:rPr lang="en-US" sz="3200" dirty="0"/>
              <a:t> (available in Spanish)</a:t>
            </a:r>
          </a:p>
          <a:p>
            <a:r>
              <a:rPr lang="en-US" sz="3200" u="sng" dirty="0">
                <a:hlinkClick r:id="rId4"/>
              </a:rPr>
              <a:t>www.aafa.org</a:t>
            </a:r>
            <a:r>
              <a:rPr lang="en-US" sz="3200" dirty="0"/>
              <a:t> (available in Spanish)</a:t>
            </a:r>
          </a:p>
          <a:p>
            <a:r>
              <a:rPr lang="en-US" sz="3200" u="sng" dirty="0">
                <a:hlinkClick r:id="rId5"/>
              </a:rPr>
              <a:t>www.aaaai.org</a:t>
            </a:r>
            <a:r>
              <a:rPr lang="en-US" sz="3200" dirty="0"/>
              <a:t> (available in Spanish</a:t>
            </a:r>
            <a:r>
              <a:rPr lang="en-US" sz="3200" dirty="0" smtClean="0"/>
              <a:t>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5419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Unsponsored Websites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Most common on the pathophysiology of asthma (47%)</a:t>
            </a:r>
          </a:p>
          <a:p>
            <a:r>
              <a:rPr lang="en-US" sz="3600" dirty="0"/>
              <a:t>Least common--administration of medication and asthma action plans</a:t>
            </a:r>
          </a:p>
        </p:txBody>
      </p:sp>
    </p:spTree>
    <p:extLst>
      <p:ext uri="{BB962C8B-B14F-4D97-AF65-F5344CB8AC3E}">
        <p14:creationId xmlns:p14="http://schemas.microsoft.com/office/powerpoint/2010/main" val="343126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Sponsored Websites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u="sng" dirty="0">
                <a:hlinkClick r:id="rId2"/>
              </a:rPr>
              <a:t>www.everydaykidz.com</a:t>
            </a:r>
            <a:r>
              <a:rPr lang="en-US" sz="3600" dirty="0"/>
              <a:t> </a:t>
            </a:r>
          </a:p>
          <a:p>
            <a:r>
              <a:rPr lang="en-US" sz="3600" u="sng" dirty="0">
                <a:hlinkClick r:id="rId3"/>
              </a:rPr>
              <a:t>www.asthma.nationaljewish.org</a:t>
            </a:r>
            <a:r>
              <a:rPr lang="en-US" sz="3600" dirty="0"/>
              <a:t> (available in Spanish)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5461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Sponsored Websites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3600" dirty="0"/>
              <a:t>47% had NO information on any of the core educational concepts</a:t>
            </a:r>
          </a:p>
          <a:p>
            <a:r>
              <a:rPr lang="en-US" sz="3600" dirty="0"/>
              <a:t>25% had information on pathophysiology and triggers</a:t>
            </a:r>
          </a:p>
          <a:p>
            <a:r>
              <a:rPr lang="en-US" sz="3600" dirty="0"/>
              <a:t>Least common—medication administration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Readability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/>
              <a:t>Flesch</a:t>
            </a:r>
            <a:r>
              <a:rPr lang="en-US" sz="3600" dirty="0" smtClean="0"/>
              <a:t> </a:t>
            </a:r>
            <a:r>
              <a:rPr lang="en-US" sz="3600" dirty="0"/>
              <a:t>R</a:t>
            </a:r>
            <a:r>
              <a:rPr lang="en-US" sz="3600" dirty="0" smtClean="0"/>
              <a:t>eading Ease</a:t>
            </a:r>
          </a:p>
          <a:p>
            <a:pPr lvl="1"/>
            <a:r>
              <a:rPr lang="en-US" sz="3600" dirty="0" smtClean="0"/>
              <a:t>Range 46.6-63.5</a:t>
            </a:r>
          </a:p>
          <a:p>
            <a:pPr lvl="1"/>
            <a:r>
              <a:rPr lang="en-US" sz="3600" dirty="0" smtClean="0"/>
              <a:t>Mean=54.33</a:t>
            </a:r>
          </a:p>
          <a:p>
            <a:r>
              <a:rPr lang="en-US" sz="3600" dirty="0" err="1" smtClean="0"/>
              <a:t>Flesch</a:t>
            </a:r>
            <a:r>
              <a:rPr lang="en-US" sz="3600" dirty="0" smtClean="0"/>
              <a:t> Grade Level</a:t>
            </a:r>
          </a:p>
          <a:p>
            <a:pPr lvl="1"/>
            <a:r>
              <a:rPr lang="en-US" sz="3600" dirty="0" smtClean="0"/>
              <a:t>Range 8.0-10.3</a:t>
            </a:r>
          </a:p>
          <a:p>
            <a:pPr lvl="1"/>
            <a:r>
              <a:rPr lang="en-US" sz="3600" dirty="0" smtClean="0"/>
              <a:t>Mean=9.73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7604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Discussion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Majority of websites did not contain comprehensive, accurate information regarding asthma</a:t>
            </a:r>
          </a:p>
          <a:p>
            <a:r>
              <a:rPr lang="en-US" sz="3600" dirty="0"/>
              <a:t>Concepts such as medication administration were the least discussed</a:t>
            </a:r>
          </a:p>
          <a:p>
            <a:r>
              <a:rPr lang="en-US" sz="3600" dirty="0"/>
              <a:t>Readability was high for the average </a:t>
            </a:r>
            <a:r>
              <a:rPr lang="en-US" sz="3600" dirty="0" smtClean="0"/>
              <a:t>consumer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003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Discussion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3600" dirty="0"/>
              <a:t>Variability in the quality of information of the websites</a:t>
            </a:r>
          </a:p>
          <a:p>
            <a:r>
              <a:rPr lang="en-US" sz="3600" dirty="0"/>
              <a:t>Internet provides great opportunities for health care education</a:t>
            </a:r>
          </a:p>
          <a:p>
            <a:r>
              <a:rPr lang="en-US" sz="3600" dirty="0"/>
              <a:t>Internet </a:t>
            </a:r>
            <a:r>
              <a:rPr lang="en-US" sz="3600" dirty="0" smtClean="0"/>
              <a:t>also carries </a:t>
            </a:r>
            <a:r>
              <a:rPr lang="en-US" sz="3600" dirty="0"/>
              <a:t>the risk of inaccurate/outdated information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57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Limitations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3600" dirty="0"/>
              <a:t>Cross sectional design</a:t>
            </a:r>
          </a:p>
          <a:p>
            <a:r>
              <a:rPr lang="en-US" sz="3600" dirty="0"/>
              <a:t>Small number of websites included</a:t>
            </a:r>
          </a:p>
          <a:p>
            <a:r>
              <a:rPr lang="en-US" sz="3600" dirty="0" smtClean="0"/>
              <a:t>Comprehension was not tested directly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3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FFFF00"/>
                </a:solidFill>
              </a:rPr>
              <a:t>I</a:t>
            </a:r>
            <a:r>
              <a:rPr lang="en-US" sz="4400" b="1" dirty="0" smtClean="0">
                <a:solidFill>
                  <a:srgbClr val="FFFF00"/>
                </a:solidFill>
              </a:rPr>
              <a:t>mplications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/>
              <a:t>As nurses, we can provide information re: previously assessed websites for patients</a:t>
            </a:r>
          </a:p>
          <a:p>
            <a:r>
              <a:rPr lang="en-US" sz="3600" dirty="0"/>
              <a:t>Educate ourselves to, in turn, educate families</a:t>
            </a:r>
          </a:p>
          <a:p>
            <a:r>
              <a:rPr lang="en-US" sz="3600" dirty="0"/>
              <a:t>Written patient education materials listing the accurate websites can be provided to reinforce verbal teaching by nurses in a variety of setting</a:t>
            </a:r>
          </a:p>
          <a:p>
            <a:r>
              <a:rPr lang="en-US" sz="3600" dirty="0"/>
              <a:t>Access to accurate information may enable greater self and family management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6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QUESTIONS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 smtClean="0"/>
              <a:t>????????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68010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149</TotalTime>
  <Words>874</Words>
  <Application>Microsoft Office PowerPoint</Application>
  <PresentationFormat>On-screen Show (4:3)</PresentationFormat>
  <Paragraphs>102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Horizon</vt:lpstr>
      <vt:lpstr>Accuracy and Readability of Asthma Websites</vt:lpstr>
      <vt:lpstr>Presenter Disclosures</vt:lpstr>
      <vt:lpstr>Purpose of the Study</vt:lpstr>
      <vt:lpstr>Asthma </vt:lpstr>
      <vt:lpstr>Health Information &amp; the Internet</vt:lpstr>
      <vt:lpstr>Health Information &amp; the Internet (Fox &amp; Jones, 2009)</vt:lpstr>
      <vt:lpstr>Health Information &amp; the Internet</vt:lpstr>
      <vt:lpstr>Accuracy of Asthma Information</vt:lpstr>
      <vt:lpstr>Readability National Patient Safety Foundation (2006) </vt:lpstr>
      <vt:lpstr>Readability of Asthma Information</vt:lpstr>
      <vt:lpstr>Methods </vt:lpstr>
      <vt:lpstr>Methods </vt:lpstr>
      <vt:lpstr>8 Core Educational NHLBI concepts</vt:lpstr>
      <vt:lpstr>Results </vt:lpstr>
      <vt:lpstr>Unsponsored Websites</vt:lpstr>
      <vt:lpstr>Unsponsored Websites</vt:lpstr>
      <vt:lpstr>Sponsored Websites</vt:lpstr>
      <vt:lpstr>Sponsored Websites</vt:lpstr>
      <vt:lpstr>Readability </vt:lpstr>
      <vt:lpstr>Discussion</vt:lpstr>
      <vt:lpstr>Discussion</vt:lpstr>
      <vt:lpstr>Limitations </vt:lpstr>
      <vt:lpstr>Implications</vt:lpstr>
      <vt:lpstr>QUESTIONS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Accuracy and Readability of Asthma Information on the Internet</dc:title>
  <dc:creator>Mikki</dc:creator>
  <cp:lastModifiedBy>Mikki</cp:lastModifiedBy>
  <cp:revision>15</cp:revision>
  <dcterms:created xsi:type="dcterms:W3CDTF">2011-10-26T01:24:03Z</dcterms:created>
  <dcterms:modified xsi:type="dcterms:W3CDTF">2011-10-26T03:53:47Z</dcterms:modified>
</cp:coreProperties>
</file>