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7"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p:cViewPr varScale="1">
        <p:scale>
          <a:sx n="65" d="100"/>
          <a:sy n="65" d="100"/>
        </p:scale>
        <p:origin x="-154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7BD48D-C26D-4C6C-8371-4F065B03F85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3780185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7BD48D-C26D-4C6C-8371-4F065B03F85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338696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7BD48D-C26D-4C6C-8371-4F065B03F85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2343324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7BD48D-C26D-4C6C-8371-4F065B03F856}" type="datetimeFigureOut">
              <a:rPr lang="en-US" smtClean="0"/>
              <a:t>10/25/2011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3376851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7BD48D-C26D-4C6C-8371-4F065B03F856}" type="datetimeFigureOut">
              <a:rPr lang="en-US" smtClean="0"/>
              <a:t>10/25/2011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1937618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7BD48D-C26D-4C6C-8371-4F065B03F856}" type="datetimeFigureOut">
              <a:rPr lang="en-US" smtClean="0"/>
              <a:t>10/25/2011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2089808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BD48D-C26D-4C6C-8371-4F065B03F856}" type="datetimeFigureOut">
              <a:rPr lang="en-US" smtClean="0"/>
              <a:t>10/25/2011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957644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7BD48D-C26D-4C6C-8371-4F065B03F856}" type="datetimeFigureOut">
              <a:rPr lang="en-US" smtClean="0"/>
              <a:t>10/25/2011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2865366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7BD48D-C26D-4C6C-8371-4F065B03F856}" type="datetimeFigureOut">
              <a:rPr lang="en-US" smtClean="0"/>
              <a:t>10/25/2011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44760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7BD48D-C26D-4C6C-8371-4F065B03F85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3396603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7BD48D-C26D-4C6C-8371-4F065B03F85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62F6A-EAA7-4DCA-A7E1-9503B138CD1C}" type="slidenum">
              <a:rPr lang="en-US" smtClean="0"/>
              <a:t>‹#›</a:t>
            </a:fld>
            <a:endParaRPr lang="en-US"/>
          </a:p>
        </p:txBody>
      </p:sp>
    </p:spTree>
    <p:extLst>
      <p:ext uri="{BB962C8B-B14F-4D97-AF65-F5344CB8AC3E}">
        <p14:creationId xmlns:p14="http://schemas.microsoft.com/office/powerpoint/2010/main" val="300585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BD48D-C26D-4C6C-8371-4F065B03F856}" type="datetimeFigureOut">
              <a:rPr lang="en-US" smtClean="0"/>
              <a:t>10/25/2011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62F6A-EAA7-4DCA-A7E1-9503B138CD1C}" type="slidenum">
              <a:rPr lang="en-US" smtClean="0"/>
              <a:t>‹#›</a:t>
            </a:fld>
            <a:endParaRPr lang="en-US"/>
          </a:p>
        </p:txBody>
      </p:sp>
    </p:spTree>
    <p:extLst>
      <p:ext uri="{BB962C8B-B14F-4D97-AF65-F5344CB8AC3E}">
        <p14:creationId xmlns:p14="http://schemas.microsoft.com/office/powerpoint/2010/main" val="3386048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The </a:t>
            </a:r>
            <a:r>
              <a:rPr lang="en-US" b="1" dirty="0" err="1" smtClean="0">
                <a:solidFill>
                  <a:srgbClr val="FF0000"/>
                </a:solidFill>
              </a:rPr>
              <a:t>Conversemos</a:t>
            </a:r>
            <a:r>
              <a:rPr lang="en-US" b="1" dirty="0" smtClean="0">
                <a:solidFill>
                  <a:srgbClr val="FF0000"/>
                </a:solidFill>
              </a:rPr>
              <a:t> Model</a:t>
            </a:r>
            <a:br>
              <a:rPr lang="en-US" b="1" dirty="0" smtClean="0">
                <a:solidFill>
                  <a:srgbClr val="FF0000"/>
                </a:solidFill>
              </a:rPr>
            </a:br>
            <a:r>
              <a:rPr lang="en-US" b="1" dirty="0" smtClean="0">
                <a:solidFill>
                  <a:srgbClr val="FF0000"/>
                </a:solidFill>
              </a:rPr>
              <a:t>Handout</a:t>
            </a:r>
            <a:endParaRPr lang="en-US" b="1" dirty="0">
              <a:solidFill>
                <a:srgbClr val="FF0000"/>
              </a:solidFill>
            </a:endParaRPr>
          </a:p>
        </p:txBody>
      </p:sp>
      <p:sp>
        <p:nvSpPr>
          <p:cNvPr id="3" name="Subtitle 2"/>
          <p:cNvSpPr>
            <a:spLocks noGrp="1"/>
          </p:cNvSpPr>
          <p:nvPr>
            <p:ph type="subTitle" idx="1"/>
          </p:nvPr>
        </p:nvSpPr>
        <p:spPr>
          <a:xfrm>
            <a:off x="609600" y="3886200"/>
            <a:ext cx="8001000" cy="1752600"/>
          </a:xfrm>
        </p:spPr>
        <p:txBody>
          <a:bodyPr>
            <a:normAutofit/>
          </a:bodyPr>
          <a:lstStyle/>
          <a:p>
            <a:pPr algn="l"/>
            <a:r>
              <a:rPr lang="en-US" sz="2800" b="1" dirty="0" smtClean="0"/>
              <a:t>MARCIA BAYNE-SMITH, PhD           </a:t>
            </a:r>
          </a:p>
          <a:p>
            <a:pPr algn="l"/>
            <a:r>
              <a:rPr lang="en-US" sz="2800" b="1" dirty="0" smtClean="0"/>
              <a:t>Queens College, CUNY</a:t>
            </a:r>
          </a:p>
          <a:p>
            <a:pPr algn="l"/>
            <a:r>
              <a:rPr lang="en-US" sz="2800" b="1" dirty="0" smtClean="0"/>
              <a:t>Queens, NY</a:t>
            </a:r>
            <a:endParaRPr lang="en-US" sz="28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191000"/>
            <a:ext cx="15367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1320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a:lnSpc>
                <a:spcPct val="100000"/>
              </a:lnSpc>
            </a:pPr>
            <a:r>
              <a:rPr lang="en-US" sz="3600" b="1" dirty="0" smtClean="0">
                <a:solidFill>
                  <a:srgbClr val="FF0000"/>
                </a:solidFill>
              </a:rPr>
              <a:t>The “</a:t>
            </a:r>
            <a:r>
              <a:rPr lang="en-US" sz="3600" b="1" dirty="0" err="1" smtClean="0">
                <a:solidFill>
                  <a:srgbClr val="FF0000"/>
                </a:solidFill>
              </a:rPr>
              <a:t>Conversemos</a:t>
            </a:r>
            <a:r>
              <a:rPr lang="en-US" sz="3600" b="1" dirty="0" smtClean="0">
                <a:solidFill>
                  <a:srgbClr val="FF0000"/>
                </a:solidFill>
              </a:rPr>
              <a:t>” Model</a:t>
            </a:r>
            <a:endParaRPr lang="en-US" sz="3600" b="1" dirty="0">
              <a:solidFill>
                <a:srgbClr val="FF0000"/>
              </a:solidFill>
            </a:endParaRP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007992228"/>
              </p:ext>
            </p:extLst>
          </p:nvPr>
        </p:nvGraphicFramePr>
        <p:xfrm>
          <a:off x="4648200" y="2590800"/>
          <a:ext cx="2743199" cy="1295400"/>
        </p:xfrm>
        <a:graphic>
          <a:graphicData uri="http://schemas.openxmlformats.org/drawingml/2006/table">
            <a:tbl>
              <a:tblPr firstRow="1" bandRow="1">
                <a:tableStyleId>{5C22544A-7EE6-4342-B048-85BDC9FD1C3A}</a:tableStyleId>
              </a:tblPr>
              <a:tblGrid>
                <a:gridCol w="548640"/>
                <a:gridCol w="705394"/>
                <a:gridCol w="650966"/>
                <a:gridCol w="838199"/>
              </a:tblGrid>
              <a:tr h="820203">
                <a:tc>
                  <a:txBody>
                    <a:bodyPr/>
                    <a:lstStyle/>
                    <a:p>
                      <a:r>
                        <a:rPr lang="en-US" dirty="0" smtClean="0"/>
                        <a:t>In DR</a:t>
                      </a:r>
                      <a:endParaRPr lang="en-US" dirty="0"/>
                    </a:p>
                  </a:txBody>
                  <a:tcPr/>
                </a:tc>
                <a:tc>
                  <a:txBody>
                    <a:bodyPr/>
                    <a:lstStyle/>
                    <a:p>
                      <a:r>
                        <a:rPr lang="en-US" dirty="0" smtClean="0"/>
                        <a:t>In Pan</a:t>
                      </a:r>
                      <a:endParaRPr lang="en-US" dirty="0"/>
                    </a:p>
                  </a:txBody>
                  <a:tcPr/>
                </a:tc>
                <a:tc>
                  <a:txBody>
                    <a:bodyPr/>
                    <a:lstStyle/>
                    <a:p>
                      <a:r>
                        <a:rPr lang="en-US" dirty="0" smtClean="0"/>
                        <a:t>DR-NY</a:t>
                      </a:r>
                      <a:endParaRPr lang="en-US" dirty="0"/>
                    </a:p>
                  </a:txBody>
                  <a:tcPr/>
                </a:tc>
                <a:tc>
                  <a:txBody>
                    <a:bodyPr/>
                    <a:lstStyle/>
                    <a:p>
                      <a:r>
                        <a:rPr lang="en-US" dirty="0" smtClean="0"/>
                        <a:t>Pan-</a:t>
                      </a:r>
                    </a:p>
                    <a:p>
                      <a:r>
                        <a:rPr lang="en-US" dirty="0" smtClean="0"/>
                        <a:t>NY</a:t>
                      </a:r>
                      <a:endParaRPr lang="en-US" dirty="0"/>
                    </a:p>
                  </a:txBody>
                  <a:tcPr/>
                </a:tc>
              </a:tr>
              <a:tr h="475197">
                <a:tc>
                  <a:txBody>
                    <a:bodyPr/>
                    <a:lstStyle/>
                    <a:p>
                      <a:r>
                        <a:rPr lang="en-US" dirty="0" smtClean="0"/>
                        <a:t>82</a:t>
                      </a:r>
                      <a:endParaRPr lang="en-US" dirty="0"/>
                    </a:p>
                  </a:txBody>
                  <a:tcPr/>
                </a:tc>
                <a:tc>
                  <a:txBody>
                    <a:bodyPr/>
                    <a:lstStyle/>
                    <a:p>
                      <a:r>
                        <a:rPr lang="en-US" dirty="0" smtClean="0"/>
                        <a:t>69</a:t>
                      </a:r>
                      <a:endParaRPr lang="en-US" dirty="0"/>
                    </a:p>
                  </a:txBody>
                  <a:tcPr/>
                </a:tc>
                <a:tc>
                  <a:txBody>
                    <a:bodyPr/>
                    <a:lstStyle/>
                    <a:p>
                      <a:r>
                        <a:rPr lang="en-US" dirty="0" smtClean="0"/>
                        <a:t>72</a:t>
                      </a:r>
                      <a:endParaRPr lang="en-US" dirty="0"/>
                    </a:p>
                  </a:txBody>
                  <a:tcPr/>
                </a:tc>
                <a:tc>
                  <a:txBody>
                    <a:bodyPr/>
                    <a:lstStyle/>
                    <a:p>
                      <a:r>
                        <a:rPr lang="en-US" dirty="0" smtClean="0"/>
                        <a:t>60</a:t>
                      </a:r>
                      <a:endParaRPr lang="en-US" dirty="0"/>
                    </a:p>
                  </a:txBody>
                  <a:tcPr/>
                </a:tc>
              </a:tr>
            </a:tbl>
          </a:graphicData>
        </a:graphic>
      </p:graphicFrame>
      <p:sp>
        <p:nvSpPr>
          <p:cNvPr id="4" name="Date Placeholder 3"/>
          <p:cNvSpPr>
            <a:spLocks noGrp="1"/>
          </p:cNvSpPr>
          <p:nvPr>
            <p:ph type="dt" sz="half" idx="10"/>
          </p:nvPr>
        </p:nvSpPr>
        <p:spPr/>
        <p:txBody>
          <a:bodyPr/>
          <a:lstStyle/>
          <a:p>
            <a:fld id="{9D6622D6-93F0-4756-AA73-FA06DBF9B13D}" type="datetime1">
              <a:rPr lang="en-US" smtClean="0"/>
              <a:t>10/25/2011</a:t>
            </a:fld>
            <a:endParaRPr lang="en-US"/>
          </a:p>
        </p:txBody>
      </p:sp>
      <p:sp>
        <p:nvSpPr>
          <p:cNvPr id="5" name="Slide Number Placeholder 4"/>
          <p:cNvSpPr>
            <a:spLocks noGrp="1"/>
          </p:cNvSpPr>
          <p:nvPr>
            <p:ph type="sldNum" sz="quarter" idx="12"/>
          </p:nvPr>
        </p:nvSpPr>
        <p:spPr/>
        <p:txBody>
          <a:bodyPr/>
          <a:lstStyle/>
          <a:p>
            <a:fld id="{B9579EFE-0717-45A2-B1BA-42EC14A39270}" type="slidenum">
              <a:rPr lang="en-US" smtClean="0"/>
              <a:t>2</a:t>
            </a:fld>
            <a:endParaRPr lang="en-US"/>
          </a:p>
        </p:txBody>
      </p:sp>
      <p:sp>
        <p:nvSpPr>
          <p:cNvPr id="7" name="Content Placeholder 6"/>
          <p:cNvSpPr>
            <a:spLocks noGrp="1"/>
          </p:cNvSpPr>
          <p:nvPr>
            <p:ph sz="quarter" idx="4294967295"/>
          </p:nvPr>
        </p:nvSpPr>
        <p:spPr>
          <a:xfrm>
            <a:off x="365760" y="1371600"/>
            <a:ext cx="4041648" cy="4953000"/>
          </a:xfrm>
          <a:prstGeom prst="rect">
            <a:avLst/>
          </a:prstGeom>
        </p:spPr>
        <p:txBody>
          <a:bodyPr>
            <a:normAutofit/>
          </a:bodyPr>
          <a:lstStyle/>
          <a:p>
            <a:r>
              <a:rPr lang="en-US" sz="1800" b="1" dirty="0" smtClean="0"/>
              <a:t>Funded by Ford Foundation</a:t>
            </a:r>
          </a:p>
          <a:p>
            <a:endParaRPr lang="en-US" sz="1800" b="1" dirty="0"/>
          </a:p>
          <a:p>
            <a:r>
              <a:rPr lang="en-US" sz="1800" b="1" dirty="0" smtClean="0"/>
              <a:t>A multi-component pilot study of a transnational HIV/AIDS prevention intervention that targeted </a:t>
            </a:r>
            <a:r>
              <a:rPr lang="en-US" sz="1800" b="1" dirty="0" err="1" smtClean="0"/>
              <a:t>Diasporan</a:t>
            </a:r>
            <a:r>
              <a:rPr lang="en-US" sz="1800" b="1" dirty="0" smtClean="0"/>
              <a:t> Africans in Latin America and the Caribbean (LAC)</a:t>
            </a:r>
          </a:p>
          <a:p>
            <a:endParaRPr lang="en-US" sz="1800" b="1" dirty="0" smtClean="0"/>
          </a:p>
          <a:p>
            <a:r>
              <a:rPr lang="en-US" sz="1800" b="1" dirty="0" smtClean="0"/>
              <a:t>Implemented in four sites: the Dominican Republic, Panama, and two communities in New York City </a:t>
            </a:r>
          </a:p>
          <a:p>
            <a:endParaRPr lang="en-US" sz="1800" b="1" dirty="0" smtClean="0"/>
          </a:p>
          <a:p>
            <a:r>
              <a:rPr lang="en-US" sz="1800" b="1" dirty="0" smtClean="0"/>
              <a:t>Served a total of 283 people over a 3 month period</a:t>
            </a:r>
            <a:endParaRPr lang="en-US" sz="1800" b="1" dirty="0"/>
          </a:p>
        </p:txBody>
      </p:sp>
      <p:sp>
        <p:nvSpPr>
          <p:cNvPr id="10" name="TextBox 9"/>
          <p:cNvSpPr txBox="1"/>
          <p:nvPr/>
        </p:nvSpPr>
        <p:spPr>
          <a:xfrm>
            <a:off x="4396740" y="4038600"/>
            <a:ext cx="4572000" cy="1877437"/>
          </a:xfrm>
          <a:prstGeom prst="rect">
            <a:avLst/>
          </a:prstGeom>
          <a:noFill/>
        </p:spPr>
        <p:txBody>
          <a:bodyPr wrap="square" rtlCol="0">
            <a:spAutoFit/>
          </a:bodyPr>
          <a:lstStyle/>
          <a:p>
            <a:r>
              <a:rPr lang="en-US" dirty="0" smtClean="0"/>
              <a:t>Analysis:</a:t>
            </a:r>
          </a:p>
          <a:p>
            <a:r>
              <a:rPr lang="en-US" sz="1600" dirty="0" smtClean="0"/>
              <a:t>Post cross tab analysis between </a:t>
            </a:r>
          </a:p>
          <a:p>
            <a:r>
              <a:rPr lang="en-US" sz="1600" dirty="0" smtClean="0"/>
              <a:t>Knowledge variables and program </a:t>
            </a:r>
          </a:p>
          <a:p>
            <a:r>
              <a:rPr lang="en-US" sz="1600" dirty="0" smtClean="0"/>
              <a:t>Participation.  Changes in communication re HIV/AIDS, stigma and condom use were assessed using paired T-test analysis</a:t>
            </a:r>
          </a:p>
          <a:p>
            <a:r>
              <a:rPr lang="en-US" dirty="0" smtClean="0"/>
              <a:t> </a:t>
            </a:r>
            <a:endParaRPr lang="en-US" dirty="0"/>
          </a:p>
        </p:txBody>
      </p:sp>
    </p:spTree>
    <p:extLst>
      <p:ext uri="{BB962C8B-B14F-4D97-AF65-F5344CB8AC3E}">
        <p14:creationId xmlns:p14="http://schemas.microsoft.com/office/powerpoint/2010/main" val="3111923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152400"/>
            <a:ext cx="8229600" cy="762000"/>
          </a:xfrm>
        </p:spPr>
        <p:txBody>
          <a:bodyPr>
            <a:normAutofit/>
          </a:bodyPr>
          <a:lstStyle/>
          <a:p>
            <a:r>
              <a:rPr lang="en-US" sz="3600" b="1" dirty="0" err="1" smtClean="0">
                <a:solidFill>
                  <a:srgbClr val="FF0000"/>
                </a:solidFill>
              </a:rPr>
              <a:t>Conversemos</a:t>
            </a:r>
            <a:r>
              <a:rPr lang="en-US" sz="3600" b="1" dirty="0" smtClean="0">
                <a:solidFill>
                  <a:srgbClr val="FF0000"/>
                </a:solidFill>
              </a:rPr>
              <a:t> Results (partial listing)</a:t>
            </a:r>
            <a:endParaRPr lang="en-US" sz="3600" b="1" dirty="0">
              <a:solidFill>
                <a:srgbClr val="FF0000"/>
              </a:solidFill>
            </a:endParaRPr>
          </a:p>
        </p:txBody>
      </p:sp>
      <p:sp>
        <p:nvSpPr>
          <p:cNvPr id="11" name="Content Placeholder 10"/>
          <p:cNvSpPr>
            <a:spLocks noGrp="1"/>
          </p:cNvSpPr>
          <p:nvPr>
            <p:ph sz="half" idx="2"/>
          </p:nvPr>
        </p:nvSpPr>
        <p:spPr>
          <a:xfrm>
            <a:off x="4724400" y="990600"/>
            <a:ext cx="4038600" cy="5135563"/>
          </a:xfrm>
        </p:spPr>
        <p:txBody>
          <a:bodyPr>
            <a:normAutofit/>
          </a:bodyPr>
          <a:lstStyle/>
          <a:p>
            <a:endParaRPr lang="en-US" sz="1800" b="1" dirty="0" smtClean="0"/>
          </a:p>
          <a:p>
            <a:endParaRPr lang="en-US" sz="1800" b="1" dirty="0"/>
          </a:p>
          <a:p>
            <a:r>
              <a:rPr lang="en-US" sz="1800" b="1" dirty="0" err="1" smtClean="0"/>
              <a:t>Conversemos</a:t>
            </a:r>
            <a:r>
              <a:rPr lang="en-US" sz="1800" b="1" dirty="0" smtClean="0"/>
              <a:t> Program participants:</a:t>
            </a:r>
          </a:p>
          <a:p>
            <a:pPr>
              <a:buFontTx/>
              <a:buChar char="-"/>
            </a:pPr>
            <a:endParaRPr lang="en-US" sz="1800" b="1" dirty="0" smtClean="0"/>
          </a:p>
          <a:p>
            <a:pPr>
              <a:buFontTx/>
              <a:buChar char="-"/>
            </a:pPr>
            <a:r>
              <a:rPr lang="en-US" sz="1800" b="1" dirty="0" smtClean="0"/>
              <a:t>Increased knowledge</a:t>
            </a:r>
          </a:p>
          <a:p>
            <a:pPr marL="0" indent="0">
              <a:buNone/>
            </a:pPr>
            <a:endParaRPr lang="en-US" sz="1800" b="1" dirty="0" smtClean="0"/>
          </a:p>
          <a:p>
            <a:pPr marL="0" indent="0">
              <a:buNone/>
            </a:pPr>
            <a:endParaRPr lang="en-US" sz="1800" b="1" dirty="0" smtClean="0"/>
          </a:p>
          <a:p>
            <a:pPr>
              <a:buFontTx/>
              <a:buChar char="-"/>
            </a:pPr>
            <a:r>
              <a:rPr lang="en-US" sz="1800" b="1" dirty="0" smtClean="0"/>
              <a:t>Reduced stigma</a:t>
            </a:r>
          </a:p>
          <a:p>
            <a:pPr>
              <a:buFontTx/>
              <a:buChar char="-"/>
            </a:pPr>
            <a:endParaRPr lang="en-US" sz="1800" b="1" dirty="0" smtClean="0"/>
          </a:p>
          <a:p>
            <a:pPr>
              <a:buFontTx/>
              <a:buChar char="-"/>
            </a:pPr>
            <a:endParaRPr lang="en-US" sz="1800" b="1" dirty="0" smtClean="0"/>
          </a:p>
          <a:p>
            <a:pPr>
              <a:buFontTx/>
              <a:buChar char="-"/>
            </a:pPr>
            <a:r>
              <a:rPr lang="en-US" sz="1800" b="1" dirty="0" smtClean="0"/>
              <a:t>Increased condom use </a:t>
            </a:r>
          </a:p>
          <a:p>
            <a:pPr marL="0" indent="0">
              <a:buNone/>
            </a:pPr>
            <a:endParaRPr lang="en-US" sz="1800" b="1" dirty="0"/>
          </a:p>
          <a:p>
            <a:pPr marL="0" indent="0">
              <a:buNone/>
            </a:pPr>
            <a:endParaRPr lang="en-US" sz="1600" dirty="0"/>
          </a:p>
        </p:txBody>
      </p:sp>
      <p:sp>
        <p:nvSpPr>
          <p:cNvPr id="4" name="Date Placeholder 3"/>
          <p:cNvSpPr>
            <a:spLocks noGrp="1"/>
          </p:cNvSpPr>
          <p:nvPr>
            <p:ph type="dt" sz="half" idx="10"/>
          </p:nvPr>
        </p:nvSpPr>
        <p:spPr/>
        <p:txBody>
          <a:bodyPr/>
          <a:lstStyle/>
          <a:p>
            <a:fld id="{07A822D3-8955-40DA-9439-A6116A5CCBE8}" type="datetime1">
              <a:rPr lang="en-US" smtClean="0"/>
              <a:t>10/25/2011</a:t>
            </a:fld>
            <a:endParaRPr lang="en-US"/>
          </a:p>
        </p:txBody>
      </p:sp>
      <p:sp>
        <p:nvSpPr>
          <p:cNvPr id="5" name="Slide Number Placeholder 4"/>
          <p:cNvSpPr>
            <a:spLocks noGrp="1"/>
          </p:cNvSpPr>
          <p:nvPr>
            <p:ph type="sldNum" sz="quarter" idx="12"/>
          </p:nvPr>
        </p:nvSpPr>
        <p:spPr/>
        <p:txBody>
          <a:bodyPr/>
          <a:lstStyle/>
          <a:p>
            <a:fld id="{B9579EFE-0717-45A2-B1BA-42EC14A39270}" type="slidenum">
              <a:rPr lang="en-US" smtClean="0"/>
              <a:t>3</a:t>
            </a:fld>
            <a:endParaRPr lang="en-US"/>
          </a:p>
        </p:txBody>
      </p:sp>
      <p:graphicFrame>
        <p:nvGraphicFramePr>
          <p:cNvPr id="13" name="Content Placeholder 12"/>
          <p:cNvGraphicFramePr>
            <a:graphicFrameLocks noGrp="1"/>
          </p:cNvGraphicFramePr>
          <p:nvPr>
            <p:ph sz="quarter" idx="4294967295"/>
            <p:extLst>
              <p:ext uri="{D42A27DB-BD31-4B8C-83A1-F6EECF244321}">
                <p14:modId xmlns:p14="http://schemas.microsoft.com/office/powerpoint/2010/main" val="3177434682"/>
              </p:ext>
            </p:extLst>
          </p:nvPr>
        </p:nvGraphicFramePr>
        <p:xfrm>
          <a:off x="152400" y="1371601"/>
          <a:ext cx="4114800" cy="4945363"/>
        </p:xfrm>
        <a:graphic>
          <a:graphicData uri="http://schemas.openxmlformats.org/drawingml/2006/table">
            <a:tbl>
              <a:tblPr firstRow="1" bandRow="1">
                <a:tableStyleId>{7DF18680-E054-41AD-8BC1-D1AEF772440D}</a:tableStyleId>
              </a:tblPr>
              <a:tblGrid>
                <a:gridCol w="2057400"/>
                <a:gridCol w="685800"/>
                <a:gridCol w="685800"/>
                <a:gridCol w="685800"/>
              </a:tblGrid>
              <a:tr h="608615">
                <a:tc>
                  <a:txBody>
                    <a:bodyPr/>
                    <a:lstStyle/>
                    <a:p>
                      <a:r>
                        <a:rPr lang="en-US" sz="1400" dirty="0" smtClean="0"/>
                        <a:t>Knowledge Items re</a:t>
                      </a:r>
                    </a:p>
                    <a:p>
                      <a:r>
                        <a:rPr lang="en-US" sz="1400" dirty="0" smtClean="0"/>
                        <a:t>Contracting HIV/AIDS</a:t>
                      </a:r>
                      <a:endParaRPr lang="en-US" sz="1400" dirty="0"/>
                    </a:p>
                  </a:txBody>
                  <a:tcPr/>
                </a:tc>
                <a:tc>
                  <a:txBody>
                    <a:bodyPr/>
                    <a:lstStyle/>
                    <a:p>
                      <a:r>
                        <a:rPr lang="en-US" dirty="0" smtClean="0"/>
                        <a:t>Pre</a:t>
                      </a:r>
                      <a:endParaRPr lang="en-US" dirty="0"/>
                    </a:p>
                  </a:txBody>
                  <a:tcPr/>
                </a:tc>
                <a:tc>
                  <a:txBody>
                    <a:bodyPr/>
                    <a:lstStyle/>
                    <a:p>
                      <a:r>
                        <a:rPr lang="en-US" dirty="0" smtClean="0"/>
                        <a:t>Post</a:t>
                      </a:r>
                      <a:endParaRPr lang="en-US" dirty="0"/>
                    </a:p>
                  </a:txBody>
                  <a:tcPr/>
                </a:tc>
                <a:tc>
                  <a:txBody>
                    <a:bodyPr/>
                    <a:lstStyle/>
                    <a:p>
                      <a:r>
                        <a:rPr lang="en-US" dirty="0" smtClean="0"/>
                        <a:t>Sig.</a:t>
                      </a:r>
                      <a:endParaRPr lang="en-US" dirty="0"/>
                    </a:p>
                  </a:txBody>
                  <a:tcPr/>
                </a:tc>
              </a:tr>
              <a:tr h="591012">
                <a:tc>
                  <a:txBody>
                    <a:bodyPr/>
                    <a:lstStyle/>
                    <a:p>
                      <a:r>
                        <a:rPr lang="en-US" sz="1400" dirty="0" smtClean="0"/>
                        <a:t>Only</a:t>
                      </a:r>
                      <a:r>
                        <a:rPr lang="en-US" sz="1400" baseline="0" dirty="0" smtClean="0"/>
                        <a:t> by having sex w/  gay or bi-sexual person</a:t>
                      </a:r>
                      <a:endParaRPr lang="en-US" sz="1400" dirty="0"/>
                    </a:p>
                  </a:txBody>
                  <a:tcPr/>
                </a:tc>
                <a:tc>
                  <a:txBody>
                    <a:bodyPr/>
                    <a:lstStyle/>
                    <a:p>
                      <a:endParaRPr lang="en-US" sz="1200" dirty="0" smtClean="0"/>
                    </a:p>
                    <a:p>
                      <a:r>
                        <a:rPr lang="en-US" sz="1200" dirty="0" smtClean="0"/>
                        <a:t>0.18</a:t>
                      </a:r>
                      <a:endParaRPr lang="en-US" sz="1200" dirty="0"/>
                    </a:p>
                  </a:txBody>
                  <a:tcPr/>
                </a:tc>
                <a:tc>
                  <a:txBody>
                    <a:bodyPr/>
                    <a:lstStyle/>
                    <a:p>
                      <a:endParaRPr lang="en-US" sz="1200" dirty="0" smtClean="0"/>
                    </a:p>
                    <a:p>
                      <a:r>
                        <a:rPr lang="en-US" sz="1200" dirty="0" smtClean="0"/>
                        <a:t>0.08</a:t>
                      </a:r>
                      <a:endParaRPr lang="en-US" sz="1200" dirty="0"/>
                    </a:p>
                  </a:txBody>
                  <a:tcPr/>
                </a:tc>
                <a:tc>
                  <a:txBody>
                    <a:bodyPr/>
                    <a:lstStyle/>
                    <a:p>
                      <a:endParaRPr lang="en-US" sz="1200" dirty="0" smtClean="0"/>
                    </a:p>
                    <a:p>
                      <a:r>
                        <a:rPr lang="en-US" sz="1200" dirty="0" smtClean="0"/>
                        <a:t>.00*</a:t>
                      </a:r>
                      <a:endParaRPr lang="en-US" sz="1200" dirty="0"/>
                    </a:p>
                  </a:txBody>
                  <a:tcPr/>
                </a:tc>
              </a:tr>
              <a:tr h="591012">
                <a:tc>
                  <a:txBody>
                    <a:bodyPr/>
                    <a:lstStyle/>
                    <a:p>
                      <a:r>
                        <a:rPr lang="en-US" sz="1400" dirty="0" smtClean="0"/>
                        <a:t>Healthy</a:t>
                      </a:r>
                      <a:r>
                        <a:rPr lang="en-US" sz="1400" baseline="0" dirty="0" smtClean="0"/>
                        <a:t> people do not get HIV/AIDS</a:t>
                      </a:r>
                      <a:endParaRPr lang="en-US" sz="1400" dirty="0"/>
                    </a:p>
                  </a:txBody>
                  <a:tcPr/>
                </a:tc>
                <a:tc>
                  <a:txBody>
                    <a:bodyPr/>
                    <a:lstStyle/>
                    <a:p>
                      <a:endParaRPr lang="en-US" sz="1200" dirty="0" smtClean="0"/>
                    </a:p>
                    <a:p>
                      <a:r>
                        <a:rPr lang="en-US" sz="1200" dirty="0" smtClean="0"/>
                        <a:t>0.20</a:t>
                      </a:r>
                      <a:endParaRPr lang="en-US" sz="1200" dirty="0"/>
                    </a:p>
                  </a:txBody>
                  <a:tcPr/>
                </a:tc>
                <a:tc>
                  <a:txBody>
                    <a:bodyPr/>
                    <a:lstStyle/>
                    <a:p>
                      <a:endParaRPr lang="en-US" sz="1200" dirty="0" smtClean="0"/>
                    </a:p>
                    <a:p>
                      <a:r>
                        <a:rPr lang="en-US" sz="1200" dirty="0" smtClean="0"/>
                        <a:t>0.11</a:t>
                      </a:r>
                      <a:endParaRPr lang="en-US" sz="1200" dirty="0"/>
                    </a:p>
                  </a:txBody>
                  <a:tcPr/>
                </a:tc>
                <a:tc>
                  <a:txBody>
                    <a:bodyPr/>
                    <a:lstStyle/>
                    <a:p>
                      <a:endParaRPr lang="en-US" sz="1200" dirty="0" smtClean="0"/>
                    </a:p>
                    <a:p>
                      <a:r>
                        <a:rPr lang="en-US" sz="1200" dirty="0" smtClean="0"/>
                        <a:t>.00**</a:t>
                      </a:r>
                      <a:endParaRPr lang="en-US" sz="1200" dirty="0"/>
                    </a:p>
                  </a:txBody>
                  <a:tcPr/>
                </a:tc>
              </a:tr>
              <a:tr h="382420">
                <a:tc>
                  <a:txBody>
                    <a:bodyPr/>
                    <a:lstStyle/>
                    <a:p>
                      <a:r>
                        <a:rPr lang="en-US" sz="1600" dirty="0" smtClean="0">
                          <a:solidFill>
                            <a:schemeClr val="tx1"/>
                          </a:solidFill>
                        </a:rPr>
                        <a:t>Stigma Items</a:t>
                      </a:r>
                      <a:endParaRPr lang="en-US" sz="1600" dirty="0">
                        <a:solidFill>
                          <a:schemeClr val="tx1"/>
                        </a:solidFill>
                      </a:endParaRPr>
                    </a:p>
                  </a:txBody>
                  <a:tcPr>
                    <a:solidFill>
                      <a:schemeClr val="accent5"/>
                    </a:solidFill>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591012">
                <a:tc>
                  <a:txBody>
                    <a:bodyPr/>
                    <a:lstStyle/>
                    <a:p>
                      <a:r>
                        <a:rPr lang="en-US" sz="1400" dirty="0" smtClean="0"/>
                        <a:t>Person w? HIV can not care for children</a:t>
                      </a:r>
                      <a:endParaRPr lang="en-US" sz="1400" dirty="0"/>
                    </a:p>
                  </a:txBody>
                  <a:tcPr/>
                </a:tc>
                <a:tc>
                  <a:txBody>
                    <a:bodyPr/>
                    <a:lstStyle/>
                    <a:p>
                      <a:endParaRPr lang="en-US" sz="1200" dirty="0" smtClean="0"/>
                    </a:p>
                    <a:p>
                      <a:r>
                        <a:rPr lang="en-US" sz="1200" dirty="0" smtClean="0"/>
                        <a:t>3.34</a:t>
                      </a:r>
                      <a:endParaRPr lang="en-US" sz="1200" dirty="0"/>
                    </a:p>
                  </a:txBody>
                  <a:tcPr/>
                </a:tc>
                <a:tc>
                  <a:txBody>
                    <a:bodyPr/>
                    <a:lstStyle/>
                    <a:p>
                      <a:endParaRPr lang="en-US" sz="1200" dirty="0" smtClean="0"/>
                    </a:p>
                    <a:p>
                      <a:r>
                        <a:rPr lang="en-US" sz="1200" dirty="0" smtClean="0"/>
                        <a:t>3.77</a:t>
                      </a:r>
                      <a:endParaRPr lang="en-US" sz="1200" dirty="0"/>
                    </a:p>
                  </a:txBody>
                  <a:tcPr/>
                </a:tc>
                <a:tc>
                  <a:txBody>
                    <a:bodyPr/>
                    <a:lstStyle/>
                    <a:p>
                      <a:endParaRPr lang="en-US" sz="1200" dirty="0" smtClean="0"/>
                    </a:p>
                    <a:p>
                      <a:r>
                        <a:rPr lang="en-US" sz="1200" dirty="0" smtClean="0"/>
                        <a:t>.00**</a:t>
                      </a:r>
                      <a:endParaRPr lang="en-US" sz="1200" dirty="0"/>
                    </a:p>
                  </a:txBody>
                  <a:tcPr/>
                </a:tc>
              </a:tr>
              <a:tr h="591012">
                <a:tc>
                  <a:txBody>
                    <a:bodyPr/>
                    <a:lstStyle/>
                    <a:p>
                      <a:r>
                        <a:rPr lang="en-US" sz="1400" dirty="0" smtClean="0"/>
                        <a:t>Only hire people who do not have HIV/AIDS</a:t>
                      </a:r>
                      <a:endParaRPr lang="en-US" sz="1400" dirty="0"/>
                    </a:p>
                  </a:txBody>
                  <a:tcPr/>
                </a:tc>
                <a:tc>
                  <a:txBody>
                    <a:bodyPr/>
                    <a:lstStyle/>
                    <a:p>
                      <a:endParaRPr lang="en-US" sz="1200" dirty="0" smtClean="0"/>
                    </a:p>
                    <a:p>
                      <a:r>
                        <a:rPr lang="en-US" sz="1200" dirty="0" smtClean="0"/>
                        <a:t>3.72</a:t>
                      </a:r>
                      <a:endParaRPr lang="en-US" sz="1200" dirty="0"/>
                    </a:p>
                  </a:txBody>
                  <a:tcPr/>
                </a:tc>
                <a:tc>
                  <a:txBody>
                    <a:bodyPr/>
                    <a:lstStyle/>
                    <a:p>
                      <a:endParaRPr lang="en-US" sz="1200" dirty="0" smtClean="0"/>
                    </a:p>
                    <a:p>
                      <a:r>
                        <a:rPr lang="en-US" sz="1200" dirty="0" smtClean="0"/>
                        <a:t>4.15</a:t>
                      </a:r>
                      <a:endParaRPr lang="en-US" sz="1200" dirty="0"/>
                    </a:p>
                  </a:txBody>
                  <a:tcPr/>
                </a:tc>
                <a:tc>
                  <a:txBody>
                    <a:bodyPr/>
                    <a:lstStyle/>
                    <a:p>
                      <a:endParaRPr lang="en-US" sz="1200" dirty="0" smtClean="0"/>
                    </a:p>
                    <a:p>
                      <a:r>
                        <a:rPr lang="en-US" sz="1200" dirty="0" smtClean="0"/>
                        <a:t>.00**</a:t>
                      </a:r>
                      <a:endParaRPr lang="en-US" sz="1200" dirty="0"/>
                    </a:p>
                  </a:txBody>
                  <a:tcPr/>
                </a:tc>
              </a:tr>
              <a:tr h="382200">
                <a:tc>
                  <a:txBody>
                    <a:bodyPr/>
                    <a:lstStyle/>
                    <a:p>
                      <a:r>
                        <a:rPr lang="en-US" sz="1400" b="1" dirty="0" smtClean="0"/>
                        <a:t>Condom Use items</a:t>
                      </a:r>
                      <a:endParaRPr lang="en-US" sz="1400" b="1" dirty="0"/>
                    </a:p>
                  </a:txBody>
                  <a:tcPr>
                    <a:solidFill>
                      <a:schemeClr val="accent5"/>
                    </a:solidFill>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591012">
                <a:tc>
                  <a:txBody>
                    <a:bodyPr/>
                    <a:lstStyle/>
                    <a:p>
                      <a:r>
                        <a:rPr lang="en-US" sz="1400" dirty="0" smtClean="0"/>
                        <a:t>Only women who sleep around want condoms</a:t>
                      </a:r>
                      <a:endParaRPr lang="en-US" sz="1400" dirty="0"/>
                    </a:p>
                  </a:txBody>
                  <a:tcPr/>
                </a:tc>
                <a:tc>
                  <a:txBody>
                    <a:bodyPr/>
                    <a:lstStyle/>
                    <a:p>
                      <a:endParaRPr lang="en-US" sz="1200" dirty="0" smtClean="0"/>
                    </a:p>
                    <a:p>
                      <a:r>
                        <a:rPr lang="en-US" sz="1200" dirty="0" smtClean="0"/>
                        <a:t>3.36</a:t>
                      </a:r>
                      <a:endParaRPr lang="en-US" sz="1200" dirty="0"/>
                    </a:p>
                  </a:txBody>
                  <a:tcPr/>
                </a:tc>
                <a:tc>
                  <a:txBody>
                    <a:bodyPr/>
                    <a:lstStyle/>
                    <a:p>
                      <a:endParaRPr lang="en-US" sz="1200" dirty="0" smtClean="0"/>
                    </a:p>
                    <a:p>
                      <a:r>
                        <a:rPr lang="en-US" sz="1200" dirty="0" smtClean="0"/>
                        <a:t>1.83</a:t>
                      </a:r>
                      <a:endParaRPr lang="en-US" sz="1200" dirty="0"/>
                    </a:p>
                  </a:txBody>
                  <a:tcPr/>
                </a:tc>
                <a:tc>
                  <a:txBody>
                    <a:bodyPr/>
                    <a:lstStyle/>
                    <a:p>
                      <a:endParaRPr lang="en-US" sz="1200" dirty="0" smtClean="0"/>
                    </a:p>
                    <a:p>
                      <a:r>
                        <a:rPr lang="en-US" sz="1200" dirty="0" smtClean="0"/>
                        <a:t>.00**</a:t>
                      </a:r>
                      <a:endParaRPr lang="en-US" sz="1200" dirty="0"/>
                    </a:p>
                  </a:txBody>
                  <a:tcPr/>
                </a:tc>
              </a:tr>
              <a:tr h="617068">
                <a:tc>
                  <a:txBody>
                    <a:bodyPr/>
                    <a:lstStyle/>
                    <a:p>
                      <a:r>
                        <a:rPr lang="en-US" sz="1400" dirty="0" smtClean="0"/>
                        <a:t>Asking partner to use condoms=unfaithful</a:t>
                      </a:r>
                      <a:endParaRPr lang="en-US" sz="1400" dirty="0"/>
                    </a:p>
                  </a:txBody>
                  <a:tcPr/>
                </a:tc>
                <a:tc>
                  <a:txBody>
                    <a:bodyPr/>
                    <a:lstStyle/>
                    <a:p>
                      <a:endParaRPr lang="en-US" sz="1200" dirty="0" smtClean="0"/>
                    </a:p>
                    <a:p>
                      <a:r>
                        <a:rPr lang="en-US" sz="1200" dirty="0" smtClean="0"/>
                        <a:t>3.37</a:t>
                      </a:r>
                      <a:endParaRPr lang="en-US" sz="1200" dirty="0"/>
                    </a:p>
                  </a:txBody>
                  <a:tcPr/>
                </a:tc>
                <a:tc>
                  <a:txBody>
                    <a:bodyPr/>
                    <a:lstStyle/>
                    <a:p>
                      <a:endParaRPr lang="en-US" sz="1200" dirty="0" smtClean="0"/>
                    </a:p>
                    <a:p>
                      <a:r>
                        <a:rPr lang="en-US" sz="1200" dirty="0" smtClean="0"/>
                        <a:t>3.74</a:t>
                      </a:r>
                      <a:endParaRPr lang="en-US" sz="1200" dirty="0"/>
                    </a:p>
                  </a:txBody>
                  <a:tcPr/>
                </a:tc>
                <a:tc>
                  <a:txBody>
                    <a:bodyPr/>
                    <a:lstStyle/>
                    <a:p>
                      <a:endParaRPr lang="en-US" sz="1200" dirty="0" smtClean="0"/>
                    </a:p>
                    <a:p>
                      <a:r>
                        <a:rPr lang="en-US" sz="1200" dirty="0" smtClean="0"/>
                        <a:t>.00***</a:t>
                      </a:r>
                      <a:endParaRPr lang="en-US" sz="1200" dirty="0"/>
                    </a:p>
                  </a:txBody>
                  <a:tcPr/>
                </a:tc>
              </a:tr>
            </a:tbl>
          </a:graphicData>
        </a:graphic>
      </p:graphicFrame>
    </p:spTree>
    <p:extLst>
      <p:ext uri="{BB962C8B-B14F-4D97-AF65-F5344CB8AC3E}">
        <p14:creationId xmlns:p14="http://schemas.microsoft.com/office/powerpoint/2010/main" val="6536000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Autofit/>
          </a:bodyPr>
          <a:lstStyle/>
          <a:p>
            <a:r>
              <a:rPr lang="en-US" sz="3600" b="1" dirty="0" smtClean="0">
                <a:solidFill>
                  <a:srgbClr val="FF0000"/>
                </a:solidFill>
              </a:rPr>
              <a:t>Graduation Ceremonies in</a:t>
            </a:r>
            <a:br>
              <a:rPr lang="en-US" sz="3600" b="1" dirty="0" smtClean="0">
                <a:solidFill>
                  <a:srgbClr val="FF0000"/>
                </a:solidFill>
              </a:rPr>
            </a:br>
            <a:r>
              <a:rPr lang="en-US" sz="3600" b="1" dirty="0" err="1" smtClean="0">
                <a:solidFill>
                  <a:srgbClr val="FF0000"/>
                </a:solidFill>
              </a:rPr>
              <a:t>Guachupita</a:t>
            </a:r>
            <a:r>
              <a:rPr lang="en-US" sz="3600" b="1" dirty="0" smtClean="0">
                <a:solidFill>
                  <a:srgbClr val="FF0000"/>
                </a:solidFill>
              </a:rPr>
              <a:t>, Santo Domingo, DR</a:t>
            </a:r>
            <a:endParaRPr lang="en-US" sz="3600" b="1" dirty="0">
              <a:solidFill>
                <a:srgbClr val="FF0000"/>
              </a:solidFill>
            </a:endParaRPr>
          </a:p>
        </p:txBody>
      </p:sp>
      <p:sp>
        <p:nvSpPr>
          <p:cNvPr id="4" name="Content Placeholder 3"/>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8610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7047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pPr>
            <a:r>
              <a:rPr lang="en-US" sz="3600" b="1" dirty="0" smtClean="0">
                <a:solidFill>
                  <a:srgbClr val="FF0000"/>
                </a:solidFill>
              </a:rPr>
              <a:t>Develop / Implement New Social Networking Techniques </a:t>
            </a:r>
            <a:endParaRPr lang="en-US" sz="3600" b="1" dirty="0">
              <a:solidFill>
                <a:srgbClr val="FF0000"/>
              </a:solidFill>
            </a:endParaRPr>
          </a:p>
        </p:txBody>
      </p:sp>
      <p:sp>
        <p:nvSpPr>
          <p:cNvPr id="3" name="Content Placeholder 2"/>
          <p:cNvSpPr>
            <a:spLocks noGrp="1"/>
          </p:cNvSpPr>
          <p:nvPr>
            <p:ph idx="1"/>
          </p:nvPr>
        </p:nvSpPr>
        <p:spPr>
          <a:xfrm>
            <a:off x="152400" y="1600200"/>
            <a:ext cx="8839200" cy="4800600"/>
          </a:xfrm>
        </p:spPr>
        <p:txBody>
          <a:bodyPr>
            <a:normAutofit fontScale="70000" lnSpcReduction="20000"/>
          </a:bodyPr>
          <a:lstStyle/>
          <a:p>
            <a:pPr marL="0" indent="0">
              <a:buNone/>
            </a:pPr>
            <a:endParaRPr lang="en-US" b="1" dirty="0" smtClean="0"/>
          </a:p>
          <a:p>
            <a:pPr marL="0" indent="0">
              <a:buNone/>
            </a:pPr>
            <a:r>
              <a:rPr lang="en-US" b="1" dirty="0" smtClean="0"/>
              <a:t>The social networks developed in LAC to implement the “</a:t>
            </a:r>
            <a:r>
              <a:rPr lang="en-US" b="1" dirty="0" err="1" smtClean="0"/>
              <a:t>Conversemos</a:t>
            </a:r>
            <a:r>
              <a:rPr lang="en-US" b="1" dirty="0" smtClean="0"/>
              <a:t>” program, were critical in implementing a new social networking technique, based on two critical activities:</a:t>
            </a:r>
          </a:p>
          <a:p>
            <a:pPr marL="457200" indent="-457200">
              <a:buAutoNum type="arabicPeriod"/>
            </a:pPr>
            <a:endParaRPr lang="en-US" b="1" dirty="0" smtClean="0"/>
          </a:p>
          <a:p>
            <a:pPr marL="457200" indent="-457200">
              <a:buAutoNum type="arabicPeriod"/>
            </a:pPr>
            <a:r>
              <a:rPr lang="en-US" b="1" dirty="0" smtClean="0"/>
              <a:t>Community residents =  Connected to contact staff at clinics, CBOs, hospitals, government agencies who also participated in the “</a:t>
            </a:r>
            <a:r>
              <a:rPr lang="en-US" b="1" dirty="0" err="1" smtClean="0"/>
              <a:t>Conversemos</a:t>
            </a:r>
            <a:r>
              <a:rPr lang="en-US" b="1" dirty="0" smtClean="0"/>
              <a:t>” training curriculum.  </a:t>
            </a:r>
          </a:p>
          <a:p>
            <a:pPr marL="457200" indent="-457200">
              <a:buAutoNum type="arabicPeriod"/>
            </a:pPr>
            <a:endParaRPr lang="en-US" b="1" dirty="0"/>
          </a:p>
          <a:p>
            <a:pPr marL="457200" indent="-457200">
              <a:buAutoNum type="arabicPeriod"/>
            </a:pPr>
            <a:endParaRPr lang="en-US" b="1" dirty="0" smtClean="0"/>
          </a:p>
          <a:p>
            <a:pPr marL="457200" indent="-457200">
              <a:buAutoNum type="arabicPeriod"/>
            </a:pPr>
            <a:r>
              <a:rPr lang="en-US" b="1" dirty="0" smtClean="0"/>
              <a:t>Program participants: community residents + agency staff-  trained to: deliver prevention, health promotion messages to broad constituency, conduct deep community penetration and grassroots sustainability. </a:t>
            </a:r>
          </a:p>
          <a:p>
            <a:pPr marL="0" indent="0">
              <a:buNone/>
            </a:pPr>
            <a:endParaRPr lang="en-US" b="1" dirty="0"/>
          </a:p>
        </p:txBody>
      </p:sp>
      <p:sp>
        <p:nvSpPr>
          <p:cNvPr id="4" name="Date Placeholder 3"/>
          <p:cNvSpPr>
            <a:spLocks noGrp="1"/>
          </p:cNvSpPr>
          <p:nvPr>
            <p:ph type="dt" sz="half" idx="10"/>
          </p:nvPr>
        </p:nvSpPr>
        <p:spPr/>
        <p:txBody>
          <a:bodyPr/>
          <a:lstStyle/>
          <a:p>
            <a:fld id="{98C39DCA-1E10-481A-ADB4-1773A377B897}" type="datetime1">
              <a:rPr lang="en-US" smtClean="0"/>
              <a:t>10/25/2011</a:t>
            </a:fld>
            <a:endParaRPr lang="en-US"/>
          </a:p>
        </p:txBody>
      </p:sp>
      <p:sp>
        <p:nvSpPr>
          <p:cNvPr id="5" name="Slide Number Placeholder 4"/>
          <p:cNvSpPr>
            <a:spLocks noGrp="1"/>
          </p:cNvSpPr>
          <p:nvPr>
            <p:ph type="sldNum" sz="quarter" idx="12"/>
          </p:nvPr>
        </p:nvSpPr>
        <p:spPr/>
        <p:txBody>
          <a:bodyPr>
            <a:normAutofit/>
          </a:bodyPr>
          <a:lstStyle/>
          <a:p>
            <a:fld id="{B9579EFE-0717-45A2-B1BA-42EC14A39270}" type="slidenum">
              <a:rPr lang="en-US" smtClean="0"/>
              <a:t>5</a:t>
            </a:fld>
            <a:endParaRPr lang="en-US"/>
          </a:p>
        </p:txBody>
      </p:sp>
    </p:spTree>
    <p:extLst>
      <p:ext uri="{BB962C8B-B14F-4D97-AF65-F5344CB8AC3E}">
        <p14:creationId xmlns:p14="http://schemas.microsoft.com/office/powerpoint/2010/main" val="1326453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Autofit/>
          </a:bodyPr>
          <a:lstStyle/>
          <a:p>
            <a:r>
              <a:rPr lang="en-US" sz="3600" b="1" dirty="0" smtClean="0">
                <a:solidFill>
                  <a:srgbClr val="C00000"/>
                </a:solidFill>
              </a:rPr>
              <a:t>Conclusion</a:t>
            </a:r>
            <a:endParaRPr lang="en-US" sz="3600" b="1" dirty="0">
              <a:solidFill>
                <a:srgbClr val="C00000"/>
              </a:solidFill>
            </a:endParaRPr>
          </a:p>
        </p:txBody>
      </p:sp>
      <p:sp>
        <p:nvSpPr>
          <p:cNvPr id="3" name="Content Placeholder 2"/>
          <p:cNvSpPr>
            <a:spLocks noGrp="1"/>
          </p:cNvSpPr>
          <p:nvPr>
            <p:ph idx="1"/>
          </p:nvPr>
        </p:nvSpPr>
        <p:spPr>
          <a:xfrm>
            <a:off x="304800" y="762000"/>
            <a:ext cx="8610600" cy="5809488"/>
          </a:xfrm>
        </p:spPr>
        <p:txBody>
          <a:bodyPr>
            <a:normAutofit fontScale="85000" lnSpcReduction="20000"/>
          </a:bodyPr>
          <a:lstStyle/>
          <a:p>
            <a:endParaRPr lang="en-US" dirty="0" smtClean="0"/>
          </a:p>
          <a:p>
            <a:r>
              <a:rPr lang="en-US" b="1" dirty="0" smtClean="0"/>
              <a:t>The results of this study of a transnational sample of people from Panama and the Dominican Republic living in country and in the US provide  some statistically significant pre to post changes, specifically in  terms of increased pre-to-post </a:t>
            </a:r>
            <a:r>
              <a:rPr lang="en-US" b="1" dirty="0"/>
              <a:t>HIV knowledge by age </a:t>
            </a:r>
            <a:r>
              <a:rPr lang="en-US" b="1" dirty="0" smtClean="0"/>
              <a:t>(p</a:t>
            </a:r>
            <a:r>
              <a:rPr lang="en-US" b="1" dirty="0"/>
              <a:t>&lt;.</a:t>
            </a:r>
            <a:r>
              <a:rPr lang="en-US" b="1" dirty="0" smtClean="0"/>
              <a:t>05).  </a:t>
            </a:r>
          </a:p>
          <a:p>
            <a:endParaRPr lang="en-US" b="1" dirty="0"/>
          </a:p>
          <a:p>
            <a:pPr marL="0" indent="0">
              <a:buNone/>
            </a:pPr>
            <a:endParaRPr lang="en-US" b="1" dirty="0" smtClean="0"/>
          </a:p>
          <a:p>
            <a:r>
              <a:rPr lang="en-US" b="1" dirty="0" smtClean="0"/>
              <a:t>In addition, paired T </a:t>
            </a:r>
            <a:r>
              <a:rPr lang="en-US" b="1" dirty="0"/>
              <a:t>tests illustrate that </a:t>
            </a:r>
            <a:r>
              <a:rPr lang="en-US" b="1" dirty="0" smtClean="0"/>
              <a:t>the statistically significant  </a:t>
            </a:r>
            <a:r>
              <a:rPr lang="en-US" b="1" dirty="0"/>
              <a:t>changes in the responses between the pre and post surveys </a:t>
            </a:r>
            <a:r>
              <a:rPr lang="en-US" b="1" dirty="0" smtClean="0"/>
              <a:t>are most likely a strong indication that the </a:t>
            </a:r>
            <a:r>
              <a:rPr lang="en-US" b="1" dirty="0" smtClean="0"/>
              <a:t>“</a:t>
            </a:r>
            <a:r>
              <a:rPr lang="en-US" b="1" dirty="0" err="1" smtClean="0"/>
              <a:t>Conversemos</a:t>
            </a:r>
            <a:r>
              <a:rPr lang="en-US" b="1" smtClean="0"/>
              <a:t>” </a:t>
            </a:r>
            <a:r>
              <a:rPr lang="en-US" b="1" dirty="0" smtClean="0"/>
              <a:t>Model may have contributed to reducing HIV/AIDS related stigma, and increasing condom use over the 3-4 month duration of the program.  </a:t>
            </a:r>
            <a:endParaRPr lang="en-US" b="1" dirty="0"/>
          </a:p>
        </p:txBody>
      </p:sp>
    </p:spTree>
    <p:extLst>
      <p:ext uri="{BB962C8B-B14F-4D97-AF65-F5344CB8AC3E}">
        <p14:creationId xmlns:p14="http://schemas.microsoft.com/office/powerpoint/2010/main" val="1414325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428</Words>
  <Application>Microsoft Office PowerPoint</Application>
  <PresentationFormat>On-screen Show (4:3)</PresentationFormat>
  <Paragraphs>108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The Conversemos Model Handout</vt:lpstr>
      <vt:lpstr>The “Conversemos” Model</vt:lpstr>
      <vt:lpstr>Conversemos Results (partial listing)</vt:lpstr>
      <vt:lpstr>Graduation Ceremonies in Guachupita, Santo Domingo, DR</vt:lpstr>
      <vt:lpstr>Develop / Implement New Social Networking Techniques </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Conversemos Model Handout</dc:title>
  <dc:creator>Marcia</dc:creator>
  <cp:lastModifiedBy>Marcia</cp:lastModifiedBy>
  <cp:revision>4</cp:revision>
  <dcterms:created xsi:type="dcterms:W3CDTF">2011-10-26T02:27:38Z</dcterms:created>
  <dcterms:modified xsi:type="dcterms:W3CDTF">2011-10-26T02:57:58Z</dcterms:modified>
</cp:coreProperties>
</file>