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43891200" cy="30861000"/>
  <p:notesSz cx="32004000" cy="42976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99"/>
    <a:srgbClr val="336699"/>
    <a:srgbClr val="990033"/>
    <a:srgbClr val="FFCC66"/>
    <a:srgbClr val="FFCC99"/>
    <a:srgbClr val="FFFFCC"/>
    <a:srgbClr val="6600CC"/>
    <a:srgbClr val="66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2787" autoAdjust="0"/>
    <p:restoredTop sz="96244" autoAdjust="0"/>
  </p:normalViewPr>
  <p:slideViewPr>
    <p:cSldViewPr>
      <p:cViewPr>
        <p:scale>
          <a:sx n="40" d="100"/>
          <a:sy n="40" d="100"/>
        </p:scale>
        <p:origin x="1656" y="2232"/>
      </p:cViewPr>
      <p:guideLst>
        <p:guide orient="horz" pos="18720"/>
        <p:guide orient="horz" pos="5280"/>
        <p:guide orient="horz" pos="3312"/>
        <p:guide orient="horz" pos="5856"/>
        <p:guide pos="720"/>
        <p:guide pos="6912"/>
        <p:guide pos="7392"/>
        <p:guide pos="13584"/>
        <p:guide pos="14064"/>
        <p:guide pos="20256"/>
        <p:guide pos="20736"/>
        <p:guide pos="26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13822424" cy="225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t" anchorCtr="0" compatLnSpc="1">
            <a:prstTxWarp prst="textNoShape">
              <a:avLst/>
            </a:prstTxWarp>
          </a:bodyPr>
          <a:lstStyle>
            <a:lvl1pPr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7967673" y="0"/>
            <a:ext cx="14161715" cy="225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t" anchorCtr="0" compatLnSpc="1">
            <a:prstTxWarp prst="textNoShape">
              <a:avLst/>
            </a:prstTxWarp>
          </a:bodyPr>
          <a:lstStyle>
            <a:lvl1pPr algn="r"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40832049"/>
            <a:ext cx="13822424" cy="2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b" anchorCtr="0" compatLnSpc="1">
            <a:prstTxWarp prst="textNoShape">
              <a:avLst/>
            </a:prstTxWarp>
          </a:bodyPr>
          <a:lstStyle>
            <a:lvl1pPr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7967673" y="40832049"/>
            <a:ext cx="14161715" cy="2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b" anchorCtr="0" compatLnSpc="1">
            <a:prstTxWarp prst="textNoShape">
              <a:avLst/>
            </a:prstTxWarp>
          </a:bodyPr>
          <a:lstStyle>
            <a:lvl1pPr algn="r" defTabSz="4087167">
              <a:defRPr sz="5500"/>
            </a:lvl1pPr>
          </a:lstStyle>
          <a:p>
            <a:pPr>
              <a:defRPr/>
            </a:pPr>
            <a:fld id="{C9389F62-3061-4688-BEDC-7A8AE1AEE4BF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2055514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13822424" cy="225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t" anchorCtr="0" compatLnSpc="1">
            <a:prstTxWarp prst="textNoShape">
              <a:avLst/>
            </a:prstTxWarp>
          </a:bodyPr>
          <a:lstStyle>
            <a:lvl1pPr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967673" y="0"/>
            <a:ext cx="14161715" cy="225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t" anchorCtr="0" compatLnSpc="1">
            <a:prstTxWarp prst="textNoShape">
              <a:avLst/>
            </a:prstTxWarp>
          </a:bodyPr>
          <a:lstStyle>
            <a:lvl1pPr algn="r"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471988" y="3214688"/>
            <a:ext cx="22856825" cy="16071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145252" y="20576028"/>
            <a:ext cx="23492221" cy="19289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40832049"/>
            <a:ext cx="13822424" cy="2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b" anchorCtr="0" compatLnSpc="1">
            <a:prstTxWarp prst="textNoShape">
              <a:avLst/>
            </a:prstTxWarp>
          </a:bodyPr>
          <a:lstStyle>
            <a:lvl1pPr defTabSz="4087167">
              <a:defRPr sz="55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967673" y="40832049"/>
            <a:ext cx="14161715" cy="2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48" tIns="204076" rIns="408148" bIns="204076" numCol="1" anchor="b" anchorCtr="0" compatLnSpc="1">
            <a:prstTxWarp prst="textNoShape">
              <a:avLst/>
            </a:prstTxWarp>
          </a:bodyPr>
          <a:lstStyle>
            <a:lvl1pPr algn="r" defTabSz="4087167">
              <a:defRPr sz="5500"/>
            </a:lvl1pPr>
          </a:lstStyle>
          <a:p>
            <a:pPr>
              <a:defRPr/>
            </a:pPr>
            <a:fld id="{BC16F3AB-0378-4A9D-8DFA-51116C3FAFBA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1652508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087167">
              <a:defRPr sz="10900">
                <a:solidFill>
                  <a:schemeClr val="tx1"/>
                </a:solidFill>
                <a:latin typeface="Times New Roman" pitchFamily="18" charset="0"/>
              </a:defRPr>
            </a:lvl1pPr>
            <a:lvl2pPr marL="3385475" indent="-1302106" defTabSz="4087167">
              <a:defRPr sz="10900">
                <a:solidFill>
                  <a:schemeClr val="tx1"/>
                </a:solidFill>
                <a:latin typeface="Times New Roman" pitchFamily="18" charset="0"/>
              </a:defRPr>
            </a:lvl2pPr>
            <a:lvl3pPr marL="5208422" indent="-1041684" defTabSz="4087167"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91791" indent="-1041684" defTabSz="4087167">
              <a:defRPr sz="10900">
                <a:solidFill>
                  <a:schemeClr val="tx1"/>
                </a:solidFill>
                <a:latin typeface="Times New Roman" pitchFamily="18" charset="0"/>
              </a:defRPr>
            </a:lvl4pPr>
            <a:lvl5pPr marL="9375160" indent="-1041684" defTabSz="4087167">
              <a:defRPr sz="10900">
                <a:solidFill>
                  <a:schemeClr val="tx1"/>
                </a:solidFill>
                <a:latin typeface="Times New Roman" pitchFamily="18" charset="0"/>
              </a:defRPr>
            </a:lvl5pPr>
            <a:lvl6pPr marL="11458529" indent="-1041684" defTabSz="4087167" eaLnBrk="0" fontAlgn="base" hangingPunct="0">
              <a:spcBef>
                <a:spcPct val="0"/>
              </a:spcBef>
              <a:spcAft>
                <a:spcPct val="0"/>
              </a:spcAft>
              <a:defRPr sz="10900">
                <a:solidFill>
                  <a:schemeClr val="tx1"/>
                </a:solidFill>
                <a:latin typeface="Times New Roman" pitchFamily="18" charset="0"/>
              </a:defRPr>
            </a:lvl6pPr>
            <a:lvl7pPr marL="13541898" indent="-1041684" defTabSz="4087167" eaLnBrk="0" fontAlgn="base" hangingPunct="0">
              <a:spcBef>
                <a:spcPct val="0"/>
              </a:spcBef>
              <a:spcAft>
                <a:spcPct val="0"/>
              </a:spcAft>
              <a:defRPr sz="10900">
                <a:solidFill>
                  <a:schemeClr val="tx1"/>
                </a:solidFill>
                <a:latin typeface="Times New Roman" pitchFamily="18" charset="0"/>
              </a:defRPr>
            </a:lvl7pPr>
            <a:lvl8pPr marL="15625267" indent="-1041684" defTabSz="4087167" eaLnBrk="0" fontAlgn="base" hangingPunct="0">
              <a:spcBef>
                <a:spcPct val="0"/>
              </a:spcBef>
              <a:spcAft>
                <a:spcPct val="0"/>
              </a:spcAft>
              <a:defRPr sz="10900">
                <a:solidFill>
                  <a:schemeClr val="tx1"/>
                </a:solidFill>
                <a:latin typeface="Times New Roman" pitchFamily="18" charset="0"/>
              </a:defRPr>
            </a:lvl8pPr>
            <a:lvl9pPr marL="17708636" indent="-1041684" defTabSz="4087167" eaLnBrk="0" fontAlgn="base" hangingPunct="0">
              <a:spcBef>
                <a:spcPct val="0"/>
              </a:spcBef>
              <a:spcAft>
                <a:spcPct val="0"/>
              </a:spcAft>
              <a:defRPr sz="10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FA2D8CE-DA14-41AF-A2BE-EC41EC18AD68}" type="slidenum">
              <a:rPr lang="en-AU" sz="5500" smtClean="0"/>
              <a:pPr/>
              <a:t>1</a:t>
            </a:fld>
            <a:endParaRPr lang="en-AU" sz="55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9586913"/>
            <a:ext cx="37306250" cy="66151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7487900"/>
            <a:ext cx="30724475" cy="78867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CA84D-FB96-41AD-B2E2-C58DCFC55D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406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2F4C9-2A75-4CEB-97F8-0FCB40632E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471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19831050"/>
            <a:ext cx="37307838" cy="61293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081000"/>
            <a:ext cx="37307838" cy="6750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B0D2E-CE65-4F3A-B006-536E2168F2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092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475" y="8915400"/>
            <a:ext cx="18576925" cy="1851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8915400"/>
            <a:ext cx="18576925" cy="1851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9E97E-A2A0-4869-9C8A-0606E061A9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281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236663"/>
            <a:ext cx="39503350" cy="5143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6908800"/>
            <a:ext cx="19392900" cy="2878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9786938"/>
            <a:ext cx="19392900" cy="17781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6908800"/>
            <a:ext cx="19400837" cy="2878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9786938"/>
            <a:ext cx="19400837" cy="17781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1103-2B9A-4522-9238-160C946AE2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785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80A8-E9BE-4C5E-8806-FB8EA63B44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537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A0135-94EC-4452-83DB-BC699B86E5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634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228725"/>
            <a:ext cx="14439900" cy="5229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228725"/>
            <a:ext cx="24536400" cy="26339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457950"/>
            <a:ext cx="14439900" cy="211105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9E1D3-0A51-4CCA-9EF8-F0E7021F8C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458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1602700"/>
            <a:ext cx="26335037" cy="255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757488"/>
            <a:ext cx="26335037" cy="18516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4153813"/>
            <a:ext cx="26335037" cy="36210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D4044-CFED-4BD7-A1E6-F5DC2E8DED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769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6C74A-2938-478A-A66A-63C2512801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09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2163" y="2743200"/>
            <a:ext cx="9326562" cy="2468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475" y="2743200"/>
            <a:ext cx="27827288" cy="2468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B0D70-79B5-40CD-AF33-C581D01F4D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19804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475" y="2743200"/>
            <a:ext cx="373062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6714" tIns="213357" rIns="426714" bIns="2133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475" y="8915400"/>
            <a:ext cx="37306250" cy="185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475" y="28117800"/>
            <a:ext cx="9144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>
              <a:defRPr sz="65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8117800"/>
            <a:ext cx="139001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 algn="ctr">
              <a:defRPr sz="65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8117800"/>
            <a:ext cx="9144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 algn="r">
              <a:defRPr sz="6500"/>
            </a:lvl1pPr>
          </a:lstStyle>
          <a:p>
            <a:pPr>
              <a:defRPr/>
            </a:pPr>
            <a:fld id="{A1D5B012-9595-4F49-9520-E996D84199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1143000" y="8382000"/>
            <a:ext cx="9829800" cy="2133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1734800" y="8382000"/>
            <a:ext cx="9829800" cy="2133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22326600" y="8382000"/>
            <a:ext cx="9829800" cy="2133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32918400" y="8382000"/>
            <a:ext cx="9829800" cy="2133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5" name="Rectangle 12"/>
          <p:cNvSpPr>
            <a:spLocks noChangeArrowheads="1"/>
          </p:cNvSpPr>
          <p:nvPr userDrawn="1"/>
        </p:nvSpPr>
        <p:spPr bwMode="auto">
          <a:xfrm>
            <a:off x="0" y="0"/>
            <a:ext cx="43891200" cy="3086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2pPr>
      <a:lvl3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3pPr>
      <a:lvl4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4pPr>
      <a:lvl5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5pPr>
      <a:lvl6pPr marL="4572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6pPr>
      <a:lvl7pPr marL="9144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7pPr>
      <a:lvl8pPr marL="13716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8pPr>
      <a:lvl9pPr marL="18288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9pPr>
    </p:titleStyle>
    <p:bodyStyle>
      <a:lvl1pPr marL="1600200" indent="-16002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+mn-ea"/>
          <a:cs typeface="+mn-cs"/>
        </a:defRPr>
      </a:lvl1pPr>
      <a:lvl2pPr marL="3467100" indent="-13335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</a:defRPr>
      </a:lvl2pPr>
      <a:lvl3pPr marL="5334000" indent="-10668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</a:defRPr>
      </a:lvl3pPr>
      <a:lvl4pPr marL="7467600" indent="-10668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9300">
          <a:solidFill>
            <a:schemeClr val="tx1"/>
          </a:solidFill>
          <a:latin typeface="+mn-lt"/>
        </a:defRPr>
      </a:lvl4pPr>
      <a:lvl5pPr marL="96012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5pPr>
      <a:lvl6pPr marL="100584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6pPr>
      <a:lvl7pPr marL="105156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7pPr>
      <a:lvl8pPr marL="109728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8pPr>
      <a:lvl9pPr marL="114300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32918400" y="9296400"/>
            <a:ext cx="9825038" cy="805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Positive </a:t>
            </a:r>
            <a:r>
              <a:rPr lang="en-US" sz="2800" dirty="0" smtClean="0">
                <a:latin typeface="+mn-lt"/>
              </a:rPr>
              <a:t>facemask </a:t>
            </a:r>
            <a:r>
              <a:rPr lang="en-US" sz="2800" dirty="0">
                <a:latin typeface="+mn-lt"/>
              </a:rPr>
              <a:t>attitudes were significantly more likely among </a:t>
            </a:r>
            <a:r>
              <a:rPr lang="en-US" sz="2800" b="1" dirty="0" smtClean="0">
                <a:latin typeface="+mn-lt"/>
              </a:rPr>
              <a:t>non-white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(p=.006) and </a:t>
            </a:r>
            <a:r>
              <a:rPr lang="en-US" sz="2800" b="1" dirty="0">
                <a:latin typeface="+mn-lt"/>
              </a:rPr>
              <a:t>less educated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(p=.039) patients</a:t>
            </a:r>
            <a:r>
              <a:rPr lang="en-US" sz="2800" dirty="0">
                <a:latin typeface="+mn-lt"/>
              </a:rPr>
              <a:t>. </a:t>
            </a:r>
            <a:endParaRPr lang="en-US" sz="2800" dirty="0" smtClean="0">
              <a:latin typeface="+mn-lt"/>
            </a:endParaRPr>
          </a:p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Fear </a:t>
            </a:r>
            <a:r>
              <a:rPr lang="en-US" sz="2800" dirty="0">
                <a:latin typeface="+mn-lt"/>
              </a:rPr>
              <a:t>of infection was significantly lower among </a:t>
            </a:r>
            <a:r>
              <a:rPr lang="en-US" sz="2800" b="1" dirty="0">
                <a:latin typeface="+mn-lt"/>
              </a:rPr>
              <a:t>men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(p=.011) and </a:t>
            </a:r>
            <a:r>
              <a:rPr lang="en-US" sz="2800" dirty="0">
                <a:latin typeface="+mn-lt"/>
              </a:rPr>
              <a:t>the </a:t>
            </a:r>
            <a:r>
              <a:rPr lang="en-US" sz="2800" b="1" dirty="0" smtClean="0">
                <a:latin typeface="+mn-lt"/>
              </a:rPr>
              <a:t>elderly </a:t>
            </a:r>
            <a:r>
              <a:rPr lang="en-US" sz="2800" dirty="0" smtClean="0">
                <a:latin typeface="+mn-lt"/>
              </a:rPr>
              <a:t>(p=.066).</a:t>
            </a:r>
          </a:p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89.7</a:t>
            </a:r>
            <a:r>
              <a:rPr lang="en-US" sz="2800" dirty="0">
                <a:latin typeface="+mn-lt"/>
              </a:rPr>
              <a:t>% of patients with positive attitudes towards facemasks felt it was important for ED staff to wear </a:t>
            </a:r>
            <a:r>
              <a:rPr lang="en-US" sz="2800" dirty="0" smtClean="0">
                <a:latin typeface="+mn-lt"/>
              </a:rPr>
              <a:t>them (p=.002).</a:t>
            </a:r>
          </a:p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71.2</a:t>
            </a:r>
            <a:r>
              <a:rPr lang="en-US" sz="2800" dirty="0">
                <a:latin typeface="+mn-lt"/>
              </a:rPr>
              <a:t>% with negative </a:t>
            </a:r>
            <a:r>
              <a:rPr lang="en-US" sz="2800" dirty="0" smtClean="0">
                <a:latin typeface="+mn-lt"/>
              </a:rPr>
              <a:t>attitudes towards facemasks felt </a:t>
            </a:r>
            <a:r>
              <a:rPr lang="en-US" sz="2800" dirty="0">
                <a:latin typeface="+mn-lt"/>
              </a:rPr>
              <a:t>it was important for ED staff to wear them </a:t>
            </a:r>
            <a:r>
              <a:rPr lang="en-US" sz="2800" dirty="0" smtClean="0">
                <a:latin typeface="+mn-lt"/>
              </a:rPr>
              <a:t>(p=.039). </a:t>
            </a:r>
          </a:p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Patients </a:t>
            </a:r>
            <a:r>
              <a:rPr lang="en-US" sz="2800" dirty="0">
                <a:latin typeface="+mn-lt"/>
              </a:rPr>
              <a:t>with </a:t>
            </a:r>
            <a:r>
              <a:rPr lang="en-US" sz="2800" dirty="0" smtClean="0">
                <a:latin typeface="+mn-lt"/>
              </a:rPr>
              <a:t>fear of infection were </a:t>
            </a:r>
            <a:r>
              <a:rPr lang="en-US" sz="2800" dirty="0">
                <a:latin typeface="+mn-lt"/>
              </a:rPr>
              <a:t>more likely to believe that facemasks provided adequate protection (</a:t>
            </a:r>
            <a:r>
              <a:rPr lang="en-US" sz="2800" dirty="0" smtClean="0">
                <a:latin typeface="+mn-lt"/>
              </a:rPr>
              <a:t>93.3</a:t>
            </a:r>
            <a:r>
              <a:rPr lang="en-US" sz="2800" dirty="0">
                <a:latin typeface="+mn-lt"/>
              </a:rPr>
              <a:t>% vs. 80.2</a:t>
            </a:r>
            <a:r>
              <a:rPr lang="en-US" sz="2800" dirty="0" smtClean="0">
                <a:latin typeface="+mn-lt"/>
              </a:rPr>
              <a:t>%, p=.043). </a:t>
            </a:r>
          </a:p>
          <a:p>
            <a:pPr marL="457200" indent="-457200" algn="just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Even patients </a:t>
            </a:r>
            <a:r>
              <a:rPr lang="en-US" sz="2800" dirty="0">
                <a:latin typeface="+mn-lt"/>
              </a:rPr>
              <a:t>with negative attitudes about facemasks </a:t>
            </a:r>
            <a:r>
              <a:rPr lang="en-US" sz="2800" b="1" dirty="0">
                <a:latin typeface="+mn-lt"/>
              </a:rPr>
              <a:t>believed them to be effective</a:t>
            </a:r>
            <a:r>
              <a:rPr lang="en-US" sz="2800" dirty="0">
                <a:latin typeface="+mn-lt"/>
              </a:rPr>
              <a:t> in preventing </a:t>
            </a:r>
            <a:r>
              <a:rPr lang="en-US" sz="2800" dirty="0" smtClean="0">
                <a:latin typeface="+mn-lt"/>
              </a:rPr>
              <a:t>infection (p=.039). </a:t>
            </a:r>
            <a:endParaRPr lang="en-AU" sz="2800" dirty="0">
              <a:latin typeface="+mn-lt"/>
            </a:endParaRPr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0" y="0"/>
            <a:ext cx="43891200" cy="5029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540000" tIns="720000" rIns="540000" bIns="540000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3200" b="1" dirty="0">
                <a:latin typeface="Arial" charset="0"/>
              </a:rPr>
              <a:t>Facemasks in the E</a:t>
            </a:r>
            <a:r>
              <a:rPr lang="en-US" sz="13200" b="1" dirty="0" smtClean="0">
                <a:latin typeface="Arial" charset="0"/>
              </a:rPr>
              <a:t>mergency Room</a:t>
            </a:r>
          </a:p>
          <a:p>
            <a:pPr algn="ctr"/>
            <a:r>
              <a:rPr lang="en-US" sz="6600" b="1" dirty="0" smtClean="0">
                <a:latin typeface="Arial" charset="0"/>
              </a:rPr>
              <a:t>What do patients think?</a:t>
            </a:r>
            <a:endParaRPr lang="en-US" sz="6600" b="1" dirty="0">
              <a:latin typeface="Arial" charset="0"/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1143000" y="4864100"/>
            <a:ext cx="41605200" cy="2489200"/>
          </a:xfrm>
          <a:prstGeom prst="rect">
            <a:avLst/>
          </a:prstGeom>
          <a:noFill/>
          <a:ln>
            <a:noFill/>
          </a:ln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dirty="0">
                <a:latin typeface="Arial" charset="0"/>
                <a:cs typeface="Arial" charset="0"/>
              </a:rPr>
              <a:t> </a:t>
            </a:r>
            <a:r>
              <a:rPr lang="en-US" sz="3600" b="1" dirty="0" smtClean="0">
                <a:latin typeface="Arial" charset="0"/>
                <a:cs typeface="Arial" charset="0"/>
              </a:rPr>
              <a:t>                           </a:t>
            </a:r>
            <a:r>
              <a:rPr lang="en-US" sz="4000" b="1" dirty="0" smtClean="0">
                <a:latin typeface="Arial" charset="0"/>
                <a:cs typeface="Arial" charset="0"/>
              </a:rPr>
              <a:t>Ramya Raman</a:t>
            </a:r>
            <a:r>
              <a:rPr lang="en-US" sz="40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3600" b="1" dirty="0" smtClean="0">
                <a:latin typeface="Arial" charset="0"/>
                <a:cs typeface="Arial" charset="0"/>
              </a:rPr>
              <a:t> </a:t>
            </a:r>
            <a:r>
              <a:rPr lang="en-US" sz="3200" dirty="0" smtClean="0">
                <a:latin typeface="Arial" charset="0"/>
                <a:cs typeface="Arial" charset="0"/>
              </a:rPr>
              <a:t>BA;</a:t>
            </a:r>
            <a:r>
              <a:rPr lang="en-US" sz="3600" dirty="0">
                <a:latin typeface="Arial" charset="0"/>
                <a:cs typeface="Arial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Apoorva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Chandar</a:t>
            </a:r>
            <a:r>
              <a:rPr lang="en-US" sz="4000" b="1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MBBS, MPH (2012);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Meera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Thakkar</a:t>
            </a:r>
            <a:r>
              <a:rPr lang="en-US" sz="4000" b="1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BA/MPH (2012);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Hilary Mohs</a:t>
            </a:r>
            <a:r>
              <a:rPr lang="en-US" sz="4000" b="1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BS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(2012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Scott Frank</a:t>
            </a:r>
            <a:r>
              <a:rPr lang="en-US" sz="4000" b="1" baseline="30000" dirty="0" smtClean="0">
                <a:latin typeface="Arial" pitchFamily="34" charset="0"/>
                <a:cs typeface="Arial" pitchFamily="34" charset="0"/>
              </a:rPr>
              <a:t>1,2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MD, MS;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Vicken Totten</a:t>
            </a:r>
            <a:r>
              <a:rPr lang="en-US" sz="4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MD, MS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Case Western Reserve University, Cleveland, Ohio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 University Hospitals Case Medical Center, Cleveland, Ohio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latin typeface="+mj-lt"/>
                <a:cs typeface="Arial" charset="0"/>
              </a:rPr>
              <a:t> </a:t>
            </a:r>
            <a:endParaRPr lang="en-US" sz="4000" b="1" dirty="0">
              <a:latin typeface="+mj-lt"/>
              <a:cs typeface="Arial" charset="0"/>
            </a:endParaRPr>
          </a:p>
        </p:txBody>
      </p:sp>
      <p:sp>
        <p:nvSpPr>
          <p:cNvPr id="2053" name="Text Box 21"/>
          <p:cNvSpPr txBox="1">
            <a:spLocks noChangeArrowheads="1"/>
          </p:cNvSpPr>
          <p:nvPr/>
        </p:nvSpPr>
        <p:spPr bwMode="auto">
          <a:xfrm>
            <a:off x="32918400" y="19735800"/>
            <a:ext cx="9825038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 marL="514350" indent="-5143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AU" sz="2800" dirty="0">
              <a:latin typeface="Calibri" pitchFamily="34" charset="0"/>
            </a:endParaRPr>
          </a:p>
        </p:txBody>
      </p:sp>
      <p:sp>
        <p:nvSpPr>
          <p:cNvPr id="2054" name="Rectangle 29"/>
          <p:cNvSpPr>
            <a:spLocks noChangeArrowheads="1"/>
          </p:cNvSpPr>
          <p:nvPr/>
        </p:nvSpPr>
        <p:spPr bwMode="auto">
          <a:xfrm>
            <a:off x="0" y="4953000"/>
            <a:ext cx="43891200" cy="228600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50000">
                <a:srgbClr val="FF9900"/>
              </a:gs>
              <a:gs pos="100000">
                <a:srgbClr val="CC33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5" name="Rectangle 55"/>
          <p:cNvSpPr>
            <a:spLocks noChangeArrowheads="1"/>
          </p:cNvSpPr>
          <p:nvPr/>
        </p:nvSpPr>
        <p:spPr bwMode="auto">
          <a:xfrm>
            <a:off x="0" y="0"/>
            <a:ext cx="43891200" cy="3086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2057" name="Object 19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47035735"/>
              </p:ext>
            </p:extLst>
          </p:nvPr>
        </p:nvGraphicFramePr>
        <p:xfrm>
          <a:off x="37566600" y="6223000"/>
          <a:ext cx="5029200" cy="1641475"/>
        </p:xfrm>
        <a:graphic>
          <a:graphicData uri="http://schemas.openxmlformats.org/presentationml/2006/ole">
            <p:oleObj spid="_x0000_s2413" name="Image" r:id="rId4" imgW="3642059" imgH="1188722" progId="">
              <p:embed/>
            </p:oleObj>
          </a:graphicData>
        </a:graphic>
      </p:graphicFrame>
      <p:sp>
        <p:nvSpPr>
          <p:cNvPr id="2058" name="Text Box 2"/>
          <p:cNvSpPr txBox="1">
            <a:spLocks noChangeArrowheads="1"/>
          </p:cNvSpPr>
          <p:nvPr/>
        </p:nvSpPr>
        <p:spPr bwMode="auto">
          <a:xfrm>
            <a:off x="1143000" y="9258300"/>
            <a:ext cx="9825038" cy="848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The use of </a:t>
            </a:r>
            <a:r>
              <a:rPr lang="en-US" sz="2800" dirty="0" smtClean="0">
                <a:latin typeface="+mn-lt"/>
              </a:rPr>
              <a:t>facemasks during the medical encounter, </a:t>
            </a:r>
            <a:r>
              <a:rPr lang="en-US" sz="2800" dirty="0">
                <a:latin typeface="+mn-lt"/>
              </a:rPr>
              <a:t>continues to be a topic of debate and discussion. </a:t>
            </a: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Facemasks </a:t>
            </a:r>
            <a:r>
              <a:rPr lang="en-US" sz="2800" dirty="0">
                <a:latin typeface="+mn-lt"/>
              </a:rPr>
              <a:t>could potentially help in preventing transmission of airborne infections from patient to provider or other patients</a:t>
            </a:r>
            <a:r>
              <a:rPr lang="en-US" sz="2800" dirty="0" smtClean="0">
                <a:latin typeface="+mn-lt"/>
              </a:rPr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Facemasks </a:t>
            </a:r>
            <a:r>
              <a:rPr lang="en-US" sz="2800" dirty="0"/>
              <a:t>may also provide psychological reassurance to both the parties concerned. </a:t>
            </a:r>
            <a:endParaRPr lang="en-US" sz="2800" dirty="0" smtClean="0"/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Facemasks might interfere with establishing </a:t>
            </a:r>
            <a:r>
              <a:rPr lang="en-US" sz="2800" dirty="0">
                <a:latin typeface="+mn-lt"/>
              </a:rPr>
              <a:t>a rapport between the </a:t>
            </a:r>
            <a:r>
              <a:rPr lang="en-US" sz="2800" dirty="0" smtClean="0">
                <a:latin typeface="+mn-lt"/>
              </a:rPr>
              <a:t>patient </a:t>
            </a:r>
            <a:r>
              <a:rPr lang="en-US" sz="2800" dirty="0">
                <a:latin typeface="+mn-lt"/>
              </a:rPr>
              <a:t>and the </a:t>
            </a:r>
            <a:r>
              <a:rPr lang="en-US" sz="2800" dirty="0" smtClean="0">
                <a:latin typeface="+mn-lt"/>
              </a:rPr>
              <a:t>physician.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Absence of a strong and clear Public Health policy regarding the use of facemasks.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Renewed interest in facemasks following the 2009 H1N1 pandemic. </a:t>
            </a:r>
            <a:endParaRPr lang="en-US" sz="2800" dirty="0">
              <a:latin typeface="+mj-lt"/>
            </a:endParaRPr>
          </a:p>
        </p:txBody>
      </p:sp>
      <p:sp>
        <p:nvSpPr>
          <p:cNvPr id="2060" name="Text Box 2"/>
          <p:cNvSpPr txBox="1">
            <a:spLocks noChangeArrowheads="1"/>
          </p:cNvSpPr>
          <p:nvPr/>
        </p:nvSpPr>
        <p:spPr bwMode="auto">
          <a:xfrm>
            <a:off x="1126959" y="18554700"/>
            <a:ext cx="9825037" cy="417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Describe patient perspectives on facemask usage during an epidemic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Analyze demographic </a:t>
            </a:r>
            <a:r>
              <a:rPr lang="en-US" sz="2800" dirty="0"/>
              <a:t>differences in attitudes towards facemasks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Identify relationships </a:t>
            </a:r>
            <a:r>
              <a:rPr lang="en-US" sz="2800" dirty="0"/>
              <a:t>between infection fears and perceptions regarding </a:t>
            </a:r>
            <a:r>
              <a:rPr lang="en-US" sz="2800" dirty="0" smtClean="0"/>
              <a:t>facemasks, if any.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2061" name="Text Box 2"/>
          <p:cNvSpPr txBox="1">
            <a:spLocks noChangeArrowheads="1"/>
          </p:cNvSpPr>
          <p:nvPr/>
        </p:nvSpPr>
        <p:spPr bwMode="auto">
          <a:xfrm>
            <a:off x="1259682" y="23579190"/>
            <a:ext cx="9658430" cy="719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Design:</a:t>
            </a:r>
            <a:r>
              <a:rPr lang="en-US" sz="2800" dirty="0"/>
              <a:t> </a:t>
            </a:r>
            <a:r>
              <a:rPr lang="en-US" sz="2800" dirty="0" smtClean="0"/>
              <a:t>Descriptive </a:t>
            </a:r>
            <a:r>
              <a:rPr lang="en-US" sz="2800" dirty="0"/>
              <a:t>study using a novel </a:t>
            </a:r>
            <a:r>
              <a:rPr lang="en-US" sz="2800" dirty="0" smtClean="0"/>
              <a:t>22 </a:t>
            </a:r>
            <a:r>
              <a:rPr lang="en-US" sz="2800" dirty="0"/>
              <a:t>item </a:t>
            </a:r>
            <a:r>
              <a:rPr lang="en-US" sz="2800" dirty="0" smtClean="0"/>
              <a:t>survey.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 smtClean="0"/>
              <a:t>Setting:</a:t>
            </a:r>
            <a:r>
              <a:rPr lang="en-US" sz="2800" dirty="0"/>
              <a:t> </a:t>
            </a:r>
            <a:r>
              <a:rPr lang="en-US" sz="2800" dirty="0" smtClean="0"/>
              <a:t>Emergency Department (ED) of </a:t>
            </a:r>
            <a:r>
              <a:rPr lang="en-US" sz="2800" dirty="0"/>
              <a:t>a large urban Midwestern teaching </a:t>
            </a:r>
            <a:r>
              <a:rPr lang="en-US" sz="2800" dirty="0" smtClean="0"/>
              <a:t>hospital.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 smtClean="0"/>
              <a:t>Sample:</a:t>
            </a:r>
            <a:r>
              <a:rPr lang="en-US" sz="2800" dirty="0"/>
              <a:t> </a:t>
            </a:r>
            <a:r>
              <a:rPr lang="en-US" sz="2800" dirty="0" smtClean="0"/>
              <a:t>A </a:t>
            </a:r>
            <a:r>
              <a:rPr lang="en-US" sz="2800" dirty="0"/>
              <a:t>convenience sample of </a:t>
            </a:r>
            <a:r>
              <a:rPr lang="en-US" sz="2800" dirty="0" smtClean="0"/>
              <a:t>162 patients. </a:t>
            </a:r>
          </a:p>
          <a:p>
            <a:pPr algn="just"/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 smtClean="0"/>
              <a:t>Analysis:</a:t>
            </a:r>
            <a:r>
              <a:rPr lang="en-US" sz="2800" dirty="0" smtClean="0"/>
              <a:t> Factor </a:t>
            </a:r>
            <a:r>
              <a:rPr lang="en-US" sz="2800" dirty="0"/>
              <a:t>analysis using principal component </a:t>
            </a:r>
            <a:r>
              <a:rPr lang="en-US" sz="2800" dirty="0" smtClean="0"/>
              <a:t>analysis (PCA) with </a:t>
            </a:r>
            <a:r>
              <a:rPr lang="en-US" sz="2800" dirty="0" err="1" smtClean="0"/>
              <a:t>Varimax</a:t>
            </a:r>
            <a:r>
              <a:rPr lang="en-US" sz="2800" dirty="0" smtClean="0"/>
              <a:t> rotation </a:t>
            </a:r>
            <a:r>
              <a:rPr lang="en-US" sz="2800" dirty="0"/>
              <a:t>yielded 4 factors explaining a total of </a:t>
            </a:r>
            <a:r>
              <a:rPr lang="en-US" sz="2800" dirty="0" smtClean="0"/>
              <a:t>43.81% </a:t>
            </a:r>
            <a:r>
              <a:rPr lang="en-US" sz="2800" dirty="0"/>
              <a:t>of the variance for the entire set of variables. Based on the loading, these 4 factors were </a:t>
            </a:r>
            <a:r>
              <a:rPr lang="en-US" sz="2800"/>
              <a:t>labeled </a:t>
            </a:r>
            <a:r>
              <a:rPr lang="en-US" sz="2800" smtClean="0"/>
              <a:t>as “positive </a:t>
            </a:r>
            <a:r>
              <a:rPr lang="en-US" sz="2800" dirty="0"/>
              <a:t>attitudes about facemasks” (6 items), “negative attitudes about facemasks” (4 items), “fear of acquiring infection” (3 items) and  “prevention control attitudes” (3 items</a:t>
            </a:r>
            <a:r>
              <a:rPr lang="en-US" sz="2800" dirty="0" smtClean="0"/>
              <a:t>).</a:t>
            </a:r>
            <a:endParaRPr lang="en-US" sz="2800" dirty="0"/>
          </a:p>
        </p:txBody>
      </p:sp>
      <p:sp>
        <p:nvSpPr>
          <p:cNvPr id="2065" name="AutoShape 47"/>
          <p:cNvSpPr>
            <a:spLocks noChangeArrowheads="1"/>
          </p:cNvSpPr>
          <p:nvPr/>
        </p:nvSpPr>
        <p:spPr bwMode="auto">
          <a:xfrm>
            <a:off x="1143000" y="8383588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cs typeface="Arial" charset="0"/>
              </a:rPr>
              <a:t>Background</a:t>
            </a:r>
          </a:p>
        </p:txBody>
      </p:sp>
      <p:sp>
        <p:nvSpPr>
          <p:cNvPr id="2067" name="AutoShape 47"/>
          <p:cNvSpPr>
            <a:spLocks noChangeArrowheads="1"/>
          </p:cNvSpPr>
          <p:nvPr/>
        </p:nvSpPr>
        <p:spPr bwMode="auto">
          <a:xfrm>
            <a:off x="1143000" y="17642531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cs typeface="Arial" charset="0"/>
              </a:rPr>
              <a:t>Objectives</a:t>
            </a:r>
          </a:p>
        </p:txBody>
      </p:sp>
      <p:sp>
        <p:nvSpPr>
          <p:cNvPr id="2068" name="AutoShape 47"/>
          <p:cNvSpPr>
            <a:spLocks noChangeArrowheads="1"/>
          </p:cNvSpPr>
          <p:nvPr/>
        </p:nvSpPr>
        <p:spPr bwMode="auto">
          <a:xfrm>
            <a:off x="1088312" y="22549265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cs typeface="Arial" charset="0"/>
              </a:rPr>
              <a:t>Methods</a:t>
            </a:r>
          </a:p>
        </p:txBody>
      </p:sp>
      <p:sp>
        <p:nvSpPr>
          <p:cNvPr id="2069" name="AutoShape 47"/>
          <p:cNvSpPr>
            <a:spLocks noChangeArrowheads="1"/>
          </p:cNvSpPr>
          <p:nvPr/>
        </p:nvSpPr>
        <p:spPr bwMode="auto">
          <a:xfrm>
            <a:off x="22326600" y="8343900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Results</a:t>
            </a:r>
            <a:endParaRPr lang="en-US" sz="4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70" name="AutoShape 47"/>
          <p:cNvSpPr>
            <a:spLocks noChangeArrowheads="1"/>
          </p:cNvSpPr>
          <p:nvPr/>
        </p:nvSpPr>
        <p:spPr bwMode="auto">
          <a:xfrm>
            <a:off x="32918400" y="8285328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Results (continued)</a:t>
            </a:r>
            <a:endParaRPr lang="en-US" sz="4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71" name="AutoShape 47"/>
          <p:cNvSpPr>
            <a:spLocks noChangeArrowheads="1"/>
          </p:cNvSpPr>
          <p:nvPr/>
        </p:nvSpPr>
        <p:spPr bwMode="auto">
          <a:xfrm>
            <a:off x="32913638" y="17169801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cs typeface="Arial" charset="0"/>
              </a:rPr>
              <a:t>Conclusions</a:t>
            </a:r>
          </a:p>
        </p:txBody>
      </p:sp>
      <p:pic>
        <p:nvPicPr>
          <p:cNvPr id="207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49" t="17662" r="83125" b="65714"/>
          <a:stretch>
            <a:fillRect/>
          </a:stretch>
        </p:blipFill>
        <p:spPr bwMode="auto">
          <a:xfrm>
            <a:off x="914400" y="800100"/>
            <a:ext cx="2743200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AutoShape 47"/>
          <p:cNvSpPr>
            <a:spLocks noChangeArrowheads="1"/>
          </p:cNvSpPr>
          <p:nvPr/>
        </p:nvSpPr>
        <p:spPr bwMode="auto">
          <a:xfrm>
            <a:off x="11734800" y="8383588"/>
            <a:ext cx="9829800" cy="11430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Results</a:t>
            </a:r>
            <a:endParaRPr lang="en-US" sz="4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3177956" y="18478500"/>
            <a:ext cx="9265444" cy="9525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Patient acceptance of facemasks is high and they endorse the use of the same to prevent the spread of infection during an epidemic.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The elderly can be better convinced that facemasks are an effective protection against infection.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Fear of infection is influenced </a:t>
            </a:r>
            <a:r>
              <a:rPr lang="en-US" sz="2800" smtClean="0">
                <a:solidFill>
                  <a:schemeClr val="tx1"/>
                </a:solidFill>
              </a:rPr>
              <a:t>by gender, </a:t>
            </a:r>
            <a:r>
              <a:rPr lang="en-US" sz="2800" dirty="0" smtClean="0">
                <a:solidFill>
                  <a:schemeClr val="tx1"/>
                </a:solidFill>
              </a:rPr>
              <a:t>but its influence is minimal in determining attitudes towards facemasks.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Race is an important factor that influences perceptions of facemasks.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Future directions: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Survey tool needs to be retested with a larger sample size to increase validity.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Future surveys should focus on obtaining data from both physicians and patients.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Policy decisions enhancing the use</a:t>
            </a:r>
          </a:p>
          <a:p>
            <a:pPr algn="just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     of facemasks need to be formulated.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0" y="26325095"/>
            <a:ext cx="4033838" cy="41516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1" y="36848"/>
            <a:ext cx="2736808" cy="4794408"/>
          </a:xfrm>
          <a:prstGeom prst="rect">
            <a:avLst/>
          </a:prstGeom>
        </p:spPr>
      </p:pic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11734800" y="9258300"/>
            <a:ext cx="9825038" cy="503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en-US" sz="2800" b="1" dirty="0" smtClean="0">
                <a:latin typeface="+mn-lt"/>
              </a:rPr>
              <a:t>Demographic Characteristics (Total N: 162)</a:t>
            </a:r>
          </a:p>
          <a:p>
            <a:pPr algn="just"/>
            <a:endParaRPr lang="en-US" sz="2800" b="1" dirty="0" smtClean="0">
              <a:latin typeface="+mn-lt"/>
            </a:endParaRPr>
          </a:p>
          <a:p>
            <a:pPr algn="just"/>
            <a:r>
              <a:rPr lang="en-US" sz="2800" b="1" dirty="0" smtClean="0">
                <a:latin typeface="+mn-lt"/>
              </a:rPr>
              <a:t>Gender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Male: 45 (30%)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Female: 105 (70%)</a:t>
            </a:r>
          </a:p>
          <a:p>
            <a:pPr algn="just"/>
            <a:endParaRPr lang="en-US" sz="2800" dirty="0">
              <a:latin typeface="+mn-lt"/>
            </a:endParaRPr>
          </a:p>
          <a:p>
            <a:pPr algn="just"/>
            <a:r>
              <a:rPr lang="en-US" sz="2800" b="1" dirty="0"/>
              <a:t>Age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Young </a:t>
            </a:r>
            <a:r>
              <a:rPr lang="en-US" sz="2800" dirty="0" smtClean="0"/>
              <a:t>Adults: 63 (41.4%)</a:t>
            </a: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Adults: 58 (38.2%)</a:t>
            </a: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Elderly: 31 (20.4%)</a:t>
            </a:r>
            <a:endParaRPr lang="en-US"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35760059"/>
              </p:ext>
            </p:extLst>
          </p:nvPr>
        </p:nvGraphicFramePr>
        <p:xfrm>
          <a:off x="11734800" y="14497050"/>
          <a:ext cx="20726401" cy="155057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445781"/>
                <a:gridCol w="1739798"/>
                <a:gridCol w="1739798"/>
                <a:gridCol w="1483656"/>
                <a:gridCol w="1763591"/>
                <a:gridCol w="1629223"/>
                <a:gridCol w="1924554"/>
              </a:tblGrid>
              <a:tr h="6096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Factor </a:t>
                      </a:r>
                      <a:r>
                        <a:rPr lang="en-US" sz="3200" b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Analysis Table with Percent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</a:t>
                      </a:r>
                      <a:r>
                        <a:rPr lang="en-US" sz="3200" b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esponses</a:t>
                      </a:r>
                      <a:r>
                        <a:rPr lang="en-US" sz="3200" b="1" baseline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to Individual </a:t>
                      </a:r>
                      <a:r>
                        <a:rPr lang="en-US" sz="3200" b="1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Q</a:t>
                      </a:r>
                      <a:r>
                        <a:rPr lang="en-US" sz="3200" b="1" baseline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uestions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Question/Variable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Positive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attitudes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towards Facemasks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Negative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attitudes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towards Facemasks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Fear of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acquiring Infection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Attitudes towards Prevention Control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Agree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(%)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Disagree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(%)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I would be willing to wear a facemask in public to protect myself from illness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.506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72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28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Patients should wear facemasks in the ED if they are sick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.614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86.9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13.1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It is okay for people to wear facemasks at work or school if they are sick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.566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83.4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16.6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I would wear a facemask in the ED if I were to be sick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+mn-lt"/>
                        </a:rPr>
                        <a:t>.710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88.1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11.9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 would wear a facemask at work or school if I were to be sick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.829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72.6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27.4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 would wear a facemask in public to protect ‘OTHERS’ from getting infected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.598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89.2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10.8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When I see a doctor or a nurse wearing a facemask, I feel afraid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.500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9.4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90.6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If the doctor comes into my room wearing a facemask, it means the doctor is sick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.729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87.4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12.6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If the doctor comes into my room wearing a facemask, it means I am sick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.667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34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66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 don’t want my doctor to wear a facemask while talking to me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+mn-lt"/>
                        </a:rPr>
                        <a:t>.557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28.5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71.5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 worry about catching the seasonal flu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+mn-lt"/>
                        </a:rPr>
                        <a:t>.752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56.5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43.5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 worry about catching swine flu (H1N1 influenza)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.731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50.3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49.7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It is unsafe to breathe the air in the ED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+mn-lt"/>
                        </a:rPr>
                        <a:t>.565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56.5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43.5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A facemask will protect ‘ME’ from breathing in the germs in the air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.731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84.5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15.5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A facemask will protect ‘OTHERS’ from germs I cough or breathe out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effectLst/>
                          <a:latin typeface="+mn-lt"/>
                        </a:rPr>
                        <a:t>.717</a:t>
                      </a:r>
                      <a:endParaRPr lang="en-US" sz="2400" b="1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93.1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6.9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Facemasks are an effective method of preventing spread of infection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  <a:latin typeface="+mn-lt"/>
                        </a:rPr>
                        <a:t>.636</a:t>
                      </a:r>
                      <a:endParaRPr lang="en-US" sz="24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78.8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21.2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368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Eigenvalue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4.150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2.293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1.672</a:t>
                      </a:r>
                      <a:endParaRPr lang="en-US" sz="2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  <a:latin typeface="+mn-lt"/>
                        </a:rPr>
                        <a:t>1.523</a:t>
                      </a:r>
                      <a:endParaRPr lang="en-US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% of Total Variance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18.862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10.424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7.601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  <a:latin typeface="+mn-lt"/>
                        </a:rPr>
                        <a:t>6.924</a:t>
                      </a:r>
                      <a:endParaRPr lang="en-US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3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Total Variance</a:t>
                      </a:r>
                      <a:endParaRPr lang="en-US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43.81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22326600" y="9232232"/>
            <a:ext cx="9825038" cy="546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en-US" sz="2800" b="1" dirty="0" smtClean="0">
                <a:latin typeface="+mn-lt"/>
              </a:rPr>
              <a:t>Demographic Characteristics (Total N: 162)</a:t>
            </a:r>
          </a:p>
          <a:p>
            <a:pPr algn="just"/>
            <a:endParaRPr lang="en-US" sz="2800" b="1" dirty="0" smtClean="0"/>
          </a:p>
          <a:p>
            <a:pPr algn="just"/>
            <a:r>
              <a:rPr lang="en-US" sz="2800" b="1" dirty="0" smtClean="0"/>
              <a:t>Race</a:t>
            </a:r>
            <a:endParaRPr lang="en-US" sz="2800" b="1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White</a:t>
            </a:r>
            <a:r>
              <a:rPr lang="en-US" sz="2800" dirty="0" smtClean="0"/>
              <a:t>: 47 (31.5%)</a:t>
            </a: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Non-White: </a:t>
            </a:r>
            <a:r>
              <a:rPr lang="en-US" sz="2800" dirty="0" smtClean="0"/>
              <a:t>102 (68.5%)</a:t>
            </a:r>
            <a:endParaRPr lang="en-US" sz="2800" dirty="0"/>
          </a:p>
          <a:p>
            <a:pPr algn="just"/>
            <a:endParaRPr lang="en-US" sz="2800" dirty="0" smtClean="0">
              <a:latin typeface="+mn-lt"/>
            </a:endParaRPr>
          </a:p>
          <a:p>
            <a:pPr algn="just"/>
            <a:r>
              <a:rPr lang="en-US" sz="2800" b="1" dirty="0" smtClean="0">
                <a:latin typeface="+mn-lt"/>
              </a:rPr>
              <a:t>Educational status</a:t>
            </a:r>
            <a:endParaRPr lang="en-US" sz="2800" b="1" dirty="0">
              <a:latin typeface="+mn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High School: 68 (46.3%)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Some College: 35 (23.8%)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Bachelor Degree: 20 (13.6%)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Graduate/Professional: 24 (16.3%)</a:t>
            </a:r>
          </a:p>
        </p:txBody>
      </p:sp>
      <p:pic>
        <p:nvPicPr>
          <p:cNvPr id="2369" name="Picture 321" descr="C:\Users\AKC\Desktop\CWRU-SOM-blue-log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33" y="6108701"/>
            <a:ext cx="5546012" cy="138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5555</TotalTime>
  <Words>981</Words>
  <Application>Microsoft Office PowerPoint</Application>
  <PresentationFormat>Custom</PresentationFormat>
  <Paragraphs>213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Blank Presentation</vt:lpstr>
      <vt:lpstr>Image</vt:lpstr>
      <vt:lpstr>Slide 1</vt:lpstr>
    </vt:vector>
  </TitlesOfParts>
  <Company>UNSW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Medical Illustration Unit</dc:creator>
  <cp:lastModifiedBy>Case User</cp:lastModifiedBy>
  <cp:revision>486</cp:revision>
  <cp:lastPrinted>1999-09-02T03:17:39Z</cp:lastPrinted>
  <dcterms:created xsi:type="dcterms:W3CDTF">1997-10-24T05:44:18Z</dcterms:created>
  <dcterms:modified xsi:type="dcterms:W3CDTF">2011-10-28T16:04:19Z</dcterms:modified>
</cp:coreProperties>
</file>