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5"/>
  </p:notesMasterIdLst>
  <p:sldIdLst>
    <p:sldId id="256" r:id="rId2"/>
    <p:sldId id="258" r:id="rId3"/>
    <p:sldId id="260" r:id="rId4"/>
    <p:sldId id="280" r:id="rId5"/>
    <p:sldId id="259" r:id="rId6"/>
    <p:sldId id="281" r:id="rId7"/>
    <p:sldId id="263" r:id="rId8"/>
    <p:sldId id="262" r:id="rId9"/>
    <p:sldId id="264" r:id="rId10"/>
    <p:sldId id="265" r:id="rId11"/>
    <p:sldId id="267" r:id="rId12"/>
    <p:sldId id="271" r:id="rId13"/>
    <p:sldId id="273" r:id="rId14"/>
    <p:sldId id="269" r:id="rId15"/>
    <p:sldId id="270" r:id="rId16"/>
    <p:sldId id="272" r:id="rId17"/>
    <p:sldId id="282" r:id="rId18"/>
    <p:sldId id="274" r:id="rId19"/>
    <p:sldId id="276" r:id="rId20"/>
    <p:sldId id="283" r:id="rId21"/>
    <p:sldId id="277" r:id="rId22"/>
    <p:sldId id="275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9763"/>
    <a:srgbClr val="996633"/>
    <a:srgbClr val="5C0000"/>
    <a:srgbClr val="4C0000"/>
    <a:srgbClr val="600000"/>
    <a:srgbClr val="460000"/>
    <a:srgbClr val="F0EA00"/>
    <a:srgbClr val="929292"/>
    <a:srgbClr val="D8B088"/>
    <a:srgbClr val="D09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48046785413955E-2"/>
          <c:y val="0.10396437094583792"/>
          <c:w val="0.81616326478607648"/>
          <c:h val="0.79207103938561652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5C0000"/>
            </a:solidFill>
          </c:spPr>
          <c:dPt>
            <c:idx val="1"/>
            <c:bubble3D val="0"/>
            <c:spPr>
              <a:solidFill>
                <a:schemeClr val="tx2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3600" b="1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cs typeface="Times New Roman" pitchFamily="18" charset="0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6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Looked Outside</c:v>
                </c:pt>
                <c:pt idx="1">
                  <c:v>Looked Inside</c:v>
                </c:pt>
                <c:pt idx="2">
                  <c:v>Looked at Label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29.7</c:v>
                </c:pt>
                <c:pt idx="1">
                  <c:v>13.3</c:v>
                </c:pt>
                <c:pt idx="2">
                  <c:v>10.7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solidFill>
          <a:schemeClr val="bg1"/>
        </a:solidFill>
      </c:spPr>
    </c:plotArea>
    <c:legend>
      <c:legendPos val="t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1018525596922E-2"/>
          <c:y val="9.7576266081493918E-2"/>
          <c:w val="0.88185421603852909"/>
          <c:h val="0.761346112473645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Looked Outside</c:v>
                </c:pt>
              </c:strCache>
            </c:strRef>
          </c:tx>
          <c:spPr>
            <a:solidFill>
              <a:srgbClr val="5C000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 prstMaterial="metal"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Sheet1!$C$2:$C$11</c:f>
              <c:strCache>
                <c:ptCount val="9"/>
                <c:pt idx="1">
                  <c:v>Females</c:v>
                </c:pt>
                <c:pt idx="2">
                  <c:v>Males</c:v>
                </c:pt>
                <c:pt idx="4">
                  <c:v>18-30</c:v>
                </c:pt>
                <c:pt idx="5">
                  <c:v>31-40</c:v>
                </c:pt>
                <c:pt idx="6">
                  <c:v>41-50</c:v>
                </c:pt>
                <c:pt idx="7">
                  <c:v>51-60</c:v>
                </c:pt>
                <c:pt idx="8">
                  <c:v>≥ 60</c:v>
                </c:pt>
              </c:strCache>
            </c:strRef>
          </c:cat>
          <c:val>
            <c:numRef>
              <c:f>Sheet1!$D$2:$D$11</c:f>
              <c:numCache>
                <c:formatCode>0.0</c:formatCode>
                <c:ptCount val="10"/>
                <c:pt idx="1">
                  <c:v>27.6</c:v>
                </c:pt>
                <c:pt idx="2">
                  <c:v>30</c:v>
                </c:pt>
                <c:pt idx="4">
                  <c:v>20.9</c:v>
                </c:pt>
                <c:pt idx="5">
                  <c:v>29.4</c:v>
                </c:pt>
                <c:pt idx="6">
                  <c:v>35.200000000000003</c:v>
                </c:pt>
                <c:pt idx="7">
                  <c:v>32.6</c:v>
                </c:pt>
                <c:pt idx="8">
                  <c:v>34.6</c:v>
                </c:pt>
              </c:numCache>
            </c:numRef>
          </c:val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Looked Inside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 prstMaterial="metal"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Sheet1!$C$2:$C$11</c:f>
              <c:strCache>
                <c:ptCount val="9"/>
                <c:pt idx="1">
                  <c:v>Females</c:v>
                </c:pt>
                <c:pt idx="2">
                  <c:v>Males</c:v>
                </c:pt>
                <c:pt idx="4">
                  <c:v>18-30</c:v>
                </c:pt>
                <c:pt idx="5">
                  <c:v>31-40</c:v>
                </c:pt>
                <c:pt idx="6">
                  <c:v>41-50</c:v>
                </c:pt>
                <c:pt idx="7">
                  <c:v>51-60</c:v>
                </c:pt>
                <c:pt idx="8">
                  <c:v>≥ 60</c:v>
                </c:pt>
              </c:strCache>
            </c:strRef>
          </c:cat>
          <c:val>
            <c:numRef>
              <c:f>Sheet1!$E$2:$E$11</c:f>
              <c:numCache>
                <c:formatCode>0.0</c:formatCode>
                <c:ptCount val="10"/>
                <c:pt idx="1">
                  <c:v>12.5</c:v>
                </c:pt>
                <c:pt idx="2">
                  <c:v>14.6</c:v>
                </c:pt>
                <c:pt idx="4">
                  <c:v>7.6</c:v>
                </c:pt>
                <c:pt idx="5">
                  <c:v>19</c:v>
                </c:pt>
                <c:pt idx="6">
                  <c:v>12.4</c:v>
                </c:pt>
                <c:pt idx="7">
                  <c:v>18.600000000000001</c:v>
                </c:pt>
                <c:pt idx="8">
                  <c:v>14.1</c:v>
                </c:pt>
              </c:numCache>
            </c:numRef>
          </c:val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Looked at Label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 prstMaterial="metal"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Sheet1!$C$2:$C$11</c:f>
              <c:strCache>
                <c:ptCount val="9"/>
                <c:pt idx="1">
                  <c:v>Females</c:v>
                </c:pt>
                <c:pt idx="2">
                  <c:v>Males</c:v>
                </c:pt>
                <c:pt idx="4">
                  <c:v>18-30</c:v>
                </c:pt>
                <c:pt idx="5">
                  <c:v>31-40</c:v>
                </c:pt>
                <c:pt idx="6">
                  <c:v>41-50</c:v>
                </c:pt>
                <c:pt idx="7">
                  <c:v>51-60</c:v>
                </c:pt>
                <c:pt idx="8">
                  <c:v>≥ 60</c:v>
                </c:pt>
              </c:strCache>
            </c:strRef>
          </c:cat>
          <c:val>
            <c:numRef>
              <c:f>Sheet1!$F$2:$F$11</c:f>
              <c:numCache>
                <c:formatCode>0.0</c:formatCode>
                <c:ptCount val="10"/>
                <c:pt idx="1">
                  <c:v>11</c:v>
                </c:pt>
                <c:pt idx="2">
                  <c:v>10.3</c:v>
                </c:pt>
                <c:pt idx="4">
                  <c:v>6.2</c:v>
                </c:pt>
                <c:pt idx="5">
                  <c:v>15</c:v>
                </c:pt>
                <c:pt idx="6">
                  <c:v>11.4</c:v>
                </c:pt>
                <c:pt idx="7">
                  <c:v>11.6</c:v>
                </c:pt>
                <c:pt idx="8">
                  <c:v>12.8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729792"/>
        <c:axId val="39735680"/>
      </c:barChart>
      <c:catAx>
        <c:axId val="397297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9735680"/>
        <c:crosses val="autoZero"/>
        <c:auto val="1"/>
        <c:lblAlgn val="ctr"/>
        <c:lblOffset val="100"/>
        <c:noMultiLvlLbl val="0"/>
      </c:catAx>
      <c:valAx>
        <c:axId val="397356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Percent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9729792"/>
        <c:crosses val="autoZero"/>
        <c:crossBetween val="between"/>
        <c:majorUnit val="10"/>
        <c:minorUnit val="2"/>
      </c:valAx>
      <c:spPr>
        <a:solidFill>
          <a:schemeClr val="bg1"/>
        </a:solidFill>
        <a:scene3d>
          <a:camera prst="orthographicFront"/>
          <a:lightRig rig="threePt" dir="t"/>
        </a:scene3d>
        <a:sp3d prstMaterial="dkEdge"/>
      </c:spPr>
    </c:plotArea>
    <c:legend>
      <c:legendPos val="t"/>
      <c:layout>
        <c:manualLayout>
          <c:xMode val="edge"/>
          <c:yMode val="edge"/>
          <c:x val="0.12065068929490608"/>
          <c:y val="1.743642700400155E-2"/>
          <c:w val="0.75869849399892975"/>
          <c:h val="7.2552569991025329E-2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466809367275697E-2"/>
          <c:y val="0.1020339041327569"/>
          <c:w val="0.88419985729939099"/>
          <c:h val="0.800752770253027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Looked Outside</c:v>
                </c:pt>
              </c:strCache>
            </c:strRef>
          </c:tx>
          <c:spPr>
            <a:solidFill>
              <a:srgbClr val="5C000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 prstMaterial="metal"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Asian</c:v>
                </c:pt>
                <c:pt idx="1">
                  <c:v>Black</c:v>
                </c:pt>
                <c:pt idx="2">
                  <c:v>Hispanic</c:v>
                </c:pt>
                <c:pt idx="3">
                  <c:v>White</c:v>
                </c:pt>
                <c:pt idx="5">
                  <c:v>Yes</c:v>
                </c:pt>
                <c:pt idx="6">
                  <c:v>No</c:v>
                </c:pt>
                <c:pt idx="8">
                  <c:v>Light</c:v>
                </c:pt>
                <c:pt idx="9">
                  <c:v>Busy</c:v>
                </c:pt>
              </c:strCache>
            </c:strRef>
          </c:cat>
          <c:val>
            <c:numRef>
              <c:f>Sheet1!$B$2:$B$11</c:f>
              <c:numCache>
                <c:formatCode>0.0</c:formatCode>
                <c:ptCount val="10"/>
                <c:pt idx="0">
                  <c:v>47.6</c:v>
                </c:pt>
                <c:pt idx="1">
                  <c:v>39</c:v>
                </c:pt>
                <c:pt idx="2">
                  <c:v>36.1</c:v>
                </c:pt>
                <c:pt idx="3">
                  <c:v>22.8</c:v>
                </c:pt>
                <c:pt idx="5">
                  <c:v>45.9</c:v>
                </c:pt>
                <c:pt idx="6">
                  <c:v>23.9</c:v>
                </c:pt>
                <c:pt idx="8">
                  <c:v>27.4</c:v>
                </c:pt>
                <c:pt idx="9">
                  <c:v>29.6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Looked Inside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 prstMaterial="metal"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Asian</c:v>
                </c:pt>
                <c:pt idx="1">
                  <c:v>Black</c:v>
                </c:pt>
                <c:pt idx="2">
                  <c:v>Hispanic</c:v>
                </c:pt>
                <c:pt idx="3">
                  <c:v>White</c:v>
                </c:pt>
                <c:pt idx="5">
                  <c:v>Yes</c:v>
                </c:pt>
                <c:pt idx="6">
                  <c:v>No</c:v>
                </c:pt>
                <c:pt idx="8">
                  <c:v>Light</c:v>
                </c:pt>
                <c:pt idx="9">
                  <c:v>Busy</c:v>
                </c:pt>
              </c:strCache>
            </c:strRef>
          </c:cat>
          <c:val>
            <c:numRef>
              <c:f>Sheet1!$C$2:$C$11</c:f>
              <c:numCache>
                <c:formatCode>0.0</c:formatCode>
                <c:ptCount val="10"/>
                <c:pt idx="0">
                  <c:v>23.8</c:v>
                </c:pt>
                <c:pt idx="1">
                  <c:v>23.4</c:v>
                </c:pt>
                <c:pt idx="2">
                  <c:v>14.4</c:v>
                </c:pt>
                <c:pt idx="3">
                  <c:v>10.6</c:v>
                </c:pt>
                <c:pt idx="5">
                  <c:v>25.6</c:v>
                </c:pt>
                <c:pt idx="6">
                  <c:v>10.1</c:v>
                </c:pt>
                <c:pt idx="8">
                  <c:v>11.7</c:v>
                </c:pt>
                <c:pt idx="9">
                  <c:v>15.2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Looked at Label</c:v>
                </c:pt>
              </c:strCache>
            </c:strRef>
          </c:tx>
          <c:spPr>
            <a:solidFill>
              <a:srgbClr val="D7AB0B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 prstMaterial="metal"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Asian</c:v>
                </c:pt>
                <c:pt idx="1">
                  <c:v>Black</c:v>
                </c:pt>
                <c:pt idx="2">
                  <c:v>Hispanic</c:v>
                </c:pt>
                <c:pt idx="3">
                  <c:v>White</c:v>
                </c:pt>
                <c:pt idx="5">
                  <c:v>Yes</c:v>
                </c:pt>
                <c:pt idx="6">
                  <c:v>No</c:v>
                </c:pt>
                <c:pt idx="8">
                  <c:v>Light</c:v>
                </c:pt>
                <c:pt idx="9">
                  <c:v>Busy</c:v>
                </c:pt>
              </c:strCache>
            </c:strRef>
          </c:cat>
          <c:val>
            <c:numRef>
              <c:f>Sheet1!$D$2:$D$11</c:f>
              <c:numCache>
                <c:formatCode>0.0</c:formatCode>
                <c:ptCount val="10"/>
                <c:pt idx="0">
                  <c:v>23.8</c:v>
                </c:pt>
                <c:pt idx="1">
                  <c:v>20.8</c:v>
                </c:pt>
                <c:pt idx="2">
                  <c:v>12.4</c:v>
                </c:pt>
                <c:pt idx="3">
                  <c:v>7.5</c:v>
                </c:pt>
                <c:pt idx="5">
                  <c:v>18.8</c:v>
                </c:pt>
                <c:pt idx="6">
                  <c:v>8.6</c:v>
                </c:pt>
                <c:pt idx="8">
                  <c:v>9.6999999999999993</c:v>
                </c:pt>
                <c:pt idx="9">
                  <c:v>11.8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9794176"/>
        <c:axId val="39795712"/>
      </c:barChart>
      <c:catAx>
        <c:axId val="39794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9795712"/>
        <c:crosses val="autoZero"/>
        <c:auto val="1"/>
        <c:lblAlgn val="ctr"/>
        <c:lblOffset val="100"/>
        <c:noMultiLvlLbl val="0"/>
      </c:catAx>
      <c:valAx>
        <c:axId val="39795712"/>
        <c:scaling>
          <c:orientation val="minMax"/>
          <c:max val="6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Percent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9794176"/>
        <c:crosses val="autoZero"/>
        <c:crossBetween val="between"/>
        <c:majorUnit val="10"/>
      </c:valAx>
      <c:spPr>
        <a:solidFill>
          <a:schemeClr val="bg1"/>
        </a:solidFill>
      </c:spPr>
    </c:plotArea>
    <c:legend>
      <c:legendPos val="t"/>
      <c:layout/>
      <c:overlay val="0"/>
      <c:txPr>
        <a:bodyPr/>
        <a:lstStyle/>
        <a:p>
          <a:pPr>
            <a:defRPr sz="18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0.08911</cdr:x>
      <cdr:y>0.9</cdr:y>
    </cdr:from>
    <cdr:to>
      <cdr:x>0.92079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99380" y="4114799"/>
          <a:ext cx="6527549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400" dirty="0" smtClean="0">
              <a:solidFill>
                <a:schemeClr val="bg1"/>
              </a:solidFill>
            </a:rPr>
            <a:t>70.3% of the sample did not engage in any CPB!</a:t>
          </a:r>
          <a:endParaRPr lang="en-US" sz="2400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59A5F-570C-4A31-A25A-5287DE6C7377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1E3255-3682-454A-A586-BE836360DB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05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E3255-3682-454A-A586-BE836360DB1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46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E3255-3682-454A-A586-BE836360DB1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073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914400" y="-21511"/>
            <a:ext cx="7359216" cy="6271840"/>
          </a:xfrm>
          <a:prstGeom prst="rect">
            <a:avLst/>
          </a:prstGeom>
          <a:solidFill>
            <a:srgbClr val="F5F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032510" y="0"/>
            <a:ext cx="7120889" cy="2362200"/>
          </a:xfrm>
          <a:prstGeom prst="rect">
            <a:avLst/>
          </a:prstGeom>
          <a:solidFill>
            <a:srgbClr val="5C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9530" y="379849"/>
            <a:ext cx="6635269" cy="2591952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1651" y="3562896"/>
            <a:ext cx="6901518" cy="2118813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1032510" y="6096000"/>
            <a:ext cx="7123579" cy="613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1143000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6AE05875-DA85-4F8A-AF24-62646021BE3F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F886AB5B-A91B-4FE9-946C-A48967063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676400"/>
            <a:ext cx="3852672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572000" y="1676400"/>
            <a:ext cx="39624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6AE05875-DA85-4F8A-AF24-62646021BE3F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F886AB5B-A91B-4FE9-946C-A48967063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6AE05875-DA85-4F8A-AF24-62646021BE3F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F886AB5B-A91B-4FE9-946C-A48967063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6AE05875-DA85-4F8A-AF24-62646021BE3F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F886AB5B-A91B-4FE9-946C-A48967063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6AE05875-DA85-4F8A-AF24-62646021BE3F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F886AB5B-A91B-4FE9-946C-A489670630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6AE05875-DA85-4F8A-AF24-62646021BE3F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F886AB5B-A91B-4FE9-946C-A48967063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6AE05875-DA85-4F8A-AF24-62646021BE3F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F886AB5B-A91B-4FE9-946C-A48967063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6AE05875-DA85-4F8A-AF24-62646021BE3F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F886AB5B-A91B-4FE9-946C-A489670630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931245" y="-21511"/>
            <a:ext cx="7309113" cy="1393112"/>
          </a:xfrm>
          <a:prstGeom prst="rect">
            <a:avLst/>
          </a:prstGeom>
          <a:solidFill>
            <a:srgbClr val="F5F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1056682" y="-21510"/>
            <a:ext cx="7096718" cy="1316910"/>
          </a:xfrm>
          <a:prstGeom prst="rect">
            <a:avLst/>
          </a:prstGeom>
          <a:solidFill>
            <a:srgbClr val="5C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6682" y="76200"/>
            <a:ext cx="7096718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803" y="1752600"/>
            <a:ext cx="8077199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457200" y="6519134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APHA</a:t>
            </a:r>
            <a:r>
              <a:rPr lang="en-US" b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Annual Meeting and Exposition   ‖   Washington, DC   ‖   </a:t>
            </a:r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November 2, 2011</a:t>
            </a:r>
            <a:endParaRPr lang="en-US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cmerp.org/aboutMedErrors.html" TargetMode="External"/><Relationship Id="rId2" Type="http://schemas.openxmlformats.org/officeDocument/2006/relationships/hyperlink" Target="http://www.pharmacytimes.com/issue/pharmacy/2010/January2010/P2PDispensingErrors-011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dialifemagazine.com/artman2/publish/Out_of_Home_19/Your-client-at-the-pharmacy.as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533400"/>
            <a:ext cx="7162800" cy="1470025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Are Consumers Engaging in Protective Behaviors </a:t>
            </a:r>
            <a:r>
              <a:rPr lang="en-US" sz="3200" dirty="0">
                <a:solidFill>
                  <a:schemeClr val="bg1"/>
                </a:solidFill>
              </a:rPr>
              <a:t>against Medication </a:t>
            </a:r>
            <a:r>
              <a:rPr lang="en-US" sz="3200" dirty="0" smtClean="0">
                <a:solidFill>
                  <a:schemeClr val="bg1"/>
                </a:solidFill>
              </a:rPr>
              <a:t>Errors?</a:t>
            </a:r>
            <a:r>
              <a:rPr lang="en-US" sz="3200" dirty="0">
                <a:solidFill>
                  <a:schemeClr val="bg1"/>
                </a:solidFill>
              </a:rPr>
              <a:t/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An Observational </a:t>
            </a:r>
            <a:r>
              <a:rPr lang="en-US" sz="3200" dirty="0" smtClean="0">
                <a:solidFill>
                  <a:schemeClr val="bg1"/>
                </a:solidFill>
              </a:rPr>
              <a:t>Study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667000"/>
            <a:ext cx="7162800" cy="32766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US" sz="2200" dirty="0" smtClean="0"/>
              <a:t>Julio </a:t>
            </a:r>
            <a:r>
              <a:rPr lang="en-US" sz="2200" dirty="0"/>
              <a:t>Guerrero, </a:t>
            </a:r>
            <a:r>
              <a:rPr lang="en-US" sz="2200" dirty="0" smtClean="0"/>
              <a:t>MS</a:t>
            </a:r>
            <a:endParaRPr lang="en-US" sz="2200" dirty="0"/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2200" dirty="0"/>
              <a:t> </a:t>
            </a:r>
            <a:r>
              <a:rPr lang="en-US" sz="2200" dirty="0" smtClean="0"/>
              <a:t>          </a:t>
            </a:r>
            <a:r>
              <a:rPr lang="en-US" sz="2200" dirty="0" err="1" smtClean="0"/>
              <a:t>Wura</a:t>
            </a:r>
            <a:r>
              <a:rPr lang="en-US" sz="2200" dirty="0" smtClean="0"/>
              <a:t> </a:t>
            </a:r>
            <a:r>
              <a:rPr lang="en-US" sz="2200" dirty="0" err="1" smtClean="0"/>
              <a:t>Aribisala</a:t>
            </a:r>
            <a:r>
              <a:rPr lang="en-US" sz="2200" dirty="0" smtClean="0"/>
              <a:t>		Christine </a:t>
            </a:r>
            <a:r>
              <a:rPr lang="en-US" sz="2200" dirty="0" err="1" smtClean="0"/>
              <a:t>Gastmyer</a:t>
            </a:r>
            <a:endParaRPr lang="en-US" sz="2200" baseline="30000" dirty="0" smtClean="0"/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2200" dirty="0" smtClean="0"/>
              <a:t>           Colby Day		Cheryl Kwiatkowski</a:t>
            </a:r>
            <a:endParaRPr lang="en-US" sz="2200" dirty="0"/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           </a:t>
            </a:r>
            <a:r>
              <a:rPr lang="en-US" sz="2200" dirty="0" err="1" smtClean="0"/>
              <a:t>Zubaida</a:t>
            </a:r>
            <a:r>
              <a:rPr lang="en-US" sz="2200" dirty="0" smtClean="0"/>
              <a:t> </a:t>
            </a:r>
            <a:r>
              <a:rPr lang="en-US" sz="2200" dirty="0" err="1"/>
              <a:t>Qamar</a:t>
            </a:r>
            <a:r>
              <a:rPr lang="en-US" sz="2200" dirty="0"/>
              <a:t>, </a:t>
            </a:r>
            <a:r>
              <a:rPr lang="en-US" sz="2200" dirty="0" smtClean="0"/>
              <a:t>MS</a:t>
            </a:r>
            <a:r>
              <a:rPr lang="en-US" sz="2200" baseline="30000" dirty="0" smtClean="0"/>
              <a:t>	</a:t>
            </a:r>
            <a:r>
              <a:rPr lang="en-US" sz="2200" dirty="0" err="1" smtClean="0"/>
              <a:t>Ledric</a:t>
            </a:r>
            <a:r>
              <a:rPr lang="en-US" sz="2200" dirty="0" smtClean="0"/>
              <a:t> </a:t>
            </a:r>
            <a:r>
              <a:rPr lang="en-US" sz="2200" dirty="0"/>
              <a:t>Sherman, </a:t>
            </a:r>
            <a:r>
              <a:rPr lang="en-US" sz="2200" dirty="0" smtClean="0"/>
              <a:t>MA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200" dirty="0" err="1" smtClean="0"/>
              <a:t>Ranjita</a:t>
            </a:r>
            <a:r>
              <a:rPr lang="en-US" sz="2200" dirty="0" smtClean="0"/>
              <a:t> </a:t>
            </a:r>
            <a:r>
              <a:rPr lang="en-US" sz="2200" dirty="0" err="1"/>
              <a:t>Misra</a:t>
            </a:r>
            <a:r>
              <a:rPr lang="en-US" sz="2200" dirty="0"/>
              <a:t> PhD, CHES, </a:t>
            </a:r>
            <a:r>
              <a:rPr lang="en-US" sz="2200" dirty="0" smtClean="0"/>
              <a:t>FASHA</a:t>
            </a:r>
            <a:endParaRPr lang="en-US" sz="22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2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 smtClean="0"/>
              <a:t>Texas A&amp;M University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 smtClean="0"/>
              <a:t>Department of Health &amp; Kinesiology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5853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803" y="1752600"/>
            <a:ext cx="8151997" cy="4648200"/>
          </a:xfrm>
        </p:spPr>
        <p:txBody>
          <a:bodyPr>
            <a:normAutofit/>
          </a:bodyPr>
          <a:lstStyle/>
          <a:p>
            <a:pPr marL="342900" lvl="1" indent="-342900">
              <a:buFont typeface="Wingdings 2" pitchFamily="18" charset="2"/>
              <a:buChar char=""/>
            </a:pPr>
            <a:r>
              <a:rPr lang="en-US" sz="2400" dirty="0"/>
              <a:t>80% </a:t>
            </a:r>
            <a:r>
              <a:rPr lang="en-US" sz="2400" dirty="0" smtClean="0"/>
              <a:t>of US </a:t>
            </a:r>
            <a:r>
              <a:rPr lang="en-US" sz="2400" dirty="0"/>
              <a:t>adults regularly take at least one prescription or over-the-counter drug (Mayo Clinic, 2009). </a:t>
            </a:r>
          </a:p>
          <a:p>
            <a:pPr lvl="1"/>
            <a:r>
              <a:rPr lang="en-US" dirty="0"/>
              <a:t>Steadily rising as the “baby-boomer” generation ages  </a:t>
            </a:r>
          </a:p>
          <a:p>
            <a:pPr marL="342900" lvl="1" indent="-342900"/>
            <a:endParaRPr lang="en-US" dirty="0" smtClean="0"/>
          </a:p>
          <a:p>
            <a:pPr marL="342900" lvl="1" indent="-342900"/>
            <a:r>
              <a:rPr lang="en-US" sz="2400" dirty="0" smtClean="0"/>
              <a:t>Roughly 210 million customers visit pharmacies each year (Vasquez, 2010).</a:t>
            </a:r>
          </a:p>
          <a:p>
            <a:pPr marL="640080" lvl="2" indent="-274320">
              <a:buFont typeface="Wingdings 2" pitchFamily="18" charset="2"/>
              <a:buChar char=""/>
            </a:pPr>
            <a:r>
              <a:rPr lang="en-US" sz="2200" dirty="0" smtClean="0"/>
              <a:t>C</a:t>
            </a:r>
            <a:r>
              <a:rPr lang="en-US" dirty="0" smtClean="0"/>
              <a:t>onstant </a:t>
            </a:r>
            <a:r>
              <a:rPr lang="en-US" dirty="0"/>
              <a:t>competition among pharmacies to rush orders in a timely </a:t>
            </a:r>
            <a:r>
              <a:rPr lang="en-US" dirty="0" smtClean="0"/>
              <a:t>manner </a:t>
            </a:r>
            <a:r>
              <a:rPr lang="en-US" b="1" dirty="0"/>
              <a:t>increases </a:t>
            </a:r>
            <a:r>
              <a:rPr lang="en-US" b="1" dirty="0" smtClean="0"/>
              <a:t>the possibility </a:t>
            </a:r>
            <a:r>
              <a:rPr lang="en-US" b="1" dirty="0"/>
              <a:t>of </a:t>
            </a:r>
            <a:r>
              <a:rPr lang="en-US" b="1" dirty="0" smtClean="0"/>
              <a:t>human errors</a:t>
            </a:r>
            <a:endParaRPr lang="en-US" b="1" dirty="0"/>
          </a:p>
          <a:p>
            <a:pPr marL="342900" lvl="1" indent="-342900">
              <a:buFont typeface="Wingdings 2" pitchFamily="18" charset="2"/>
              <a:buChar char="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766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803" y="1600200"/>
            <a:ext cx="8077199" cy="4800600"/>
          </a:xfrm>
        </p:spPr>
        <p:txBody>
          <a:bodyPr>
            <a:normAutofit/>
          </a:bodyPr>
          <a:lstStyle/>
          <a:p>
            <a:r>
              <a:rPr lang="en-US" dirty="0"/>
              <a:t>Four medication errors occur daily in pharmacies </a:t>
            </a:r>
            <a:r>
              <a:rPr lang="en-US" dirty="0" smtClean="0"/>
              <a:t>that fill      ≥ </a:t>
            </a:r>
            <a:r>
              <a:rPr lang="en-US" dirty="0"/>
              <a:t>250 prescriptions per day (Nair, </a:t>
            </a:r>
            <a:r>
              <a:rPr lang="en-US" dirty="0" err="1"/>
              <a:t>Kappil</a:t>
            </a:r>
            <a:r>
              <a:rPr lang="en-US" dirty="0"/>
              <a:t>, and Woods, 2010). </a:t>
            </a:r>
          </a:p>
          <a:p>
            <a:endParaRPr lang="en-US" dirty="0"/>
          </a:p>
          <a:p>
            <a:r>
              <a:rPr lang="en-US" dirty="0" smtClean="0"/>
              <a:t>22% of dispensed prescriptions had deviations from the physicians’ written order (Flynn and Bracket, 2009).  </a:t>
            </a:r>
          </a:p>
          <a:p>
            <a:endParaRPr lang="en-US" dirty="0" smtClean="0"/>
          </a:p>
          <a:p>
            <a:r>
              <a:rPr lang="en-US" dirty="0" smtClean="0"/>
              <a:t>80% of drug-allergy alerts were overridden, 6% of which led to an adverse event (Kuiper and Stevenson, 2007).</a:t>
            </a:r>
          </a:p>
          <a:p>
            <a:r>
              <a:rPr lang="en-US" dirty="0" smtClean="0"/>
              <a:t>An estimated 7,000 U.S. deaths per year (</a:t>
            </a:r>
            <a:r>
              <a:rPr lang="en-US" dirty="0" err="1" smtClean="0"/>
              <a:t>Glavin</a:t>
            </a:r>
            <a:r>
              <a:rPr lang="en-US" dirty="0" smtClean="0"/>
              <a:t>, 2010).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289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800" b="1" dirty="0" smtClean="0"/>
              <a:t>Medication Errors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“</a:t>
            </a:r>
            <a:r>
              <a:rPr lang="en-US" dirty="0"/>
              <a:t>Any preventable event that may cause or lead to inappropriate medication use or patient harm while the medication is in the control of </a:t>
            </a:r>
            <a:r>
              <a:rPr lang="en-US" dirty="0" smtClean="0"/>
              <a:t>health </a:t>
            </a:r>
            <a:r>
              <a:rPr lang="en-US" dirty="0"/>
              <a:t>care </a:t>
            </a:r>
            <a:r>
              <a:rPr lang="en-US" dirty="0" smtClean="0"/>
              <a:t>professionals </a:t>
            </a:r>
            <a:r>
              <a:rPr lang="en-US" dirty="0"/>
              <a:t>or </a:t>
            </a:r>
            <a:r>
              <a:rPr lang="en-US" dirty="0" smtClean="0"/>
              <a:t>consumers.” </a:t>
            </a:r>
            <a:endParaRPr lang="en-US" dirty="0"/>
          </a:p>
          <a:p>
            <a:pPr marL="0" indent="0" algn="r">
              <a:buNone/>
            </a:pPr>
            <a:r>
              <a:rPr lang="en-US" sz="2000" dirty="0"/>
              <a:t>The National Coordinating Council for Medication</a:t>
            </a:r>
          </a:p>
          <a:p>
            <a:pPr marL="0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/>
              <a:t>Error Reporting and Prevention (2011)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13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77199" cy="48768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Medication </a:t>
            </a:r>
            <a:r>
              <a:rPr lang="en-US" sz="2600" dirty="0"/>
              <a:t>errors can occur at any stage of the delivery process, including prescription, transcription, dispensing, and consumption (</a:t>
            </a:r>
            <a:r>
              <a:rPr lang="en-US" sz="2600" dirty="0" err="1"/>
              <a:t>Nau</a:t>
            </a:r>
            <a:r>
              <a:rPr lang="en-US" sz="2600" dirty="0"/>
              <a:t> &amp; Erickson, 2005).</a:t>
            </a:r>
          </a:p>
          <a:p>
            <a:pPr lvl="1"/>
            <a:r>
              <a:rPr lang="en-US" dirty="0"/>
              <a:t>49% </a:t>
            </a:r>
            <a:r>
              <a:rPr lang="en-US" dirty="0" smtClean="0"/>
              <a:t>prescription</a:t>
            </a:r>
          </a:p>
          <a:p>
            <a:pPr lvl="1"/>
            <a:r>
              <a:rPr lang="en-US" dirty="0" smtClean="0"/>
              <a:t>11</a:t>
            </a:r>
            <a:r>
              <a:rPr lang="en-US" dirty="0"/>
              <a:t>% </a:t>
            </a:r>
            <a:r>
              <a:rPr lang="en-US" dirty="0" smtClean="0"/>
              <a:t>transcription</a:t>
            </a:r>
          </a:p>
          <a:p>
            <a:pPr lvl="1"/>
            <a:r>
              <a:rPr lang="en-US" b="1" dirty="0" smtClean="0"/>
              <a:t>14</a:t>
            </a:r>
            <a:r>
              <a:rPr lang="en-US" b="1" dirty="0"/>
              <a:t>% </a:t>
            </a:r>
            <a:r>
              <a:rPr lang="en-US" b="1" dirty="0" smtClean="0"/>
              <a:t>dispensing</a:t>
            </a:r>
          </a:p>
          <a:p>
            <a:pPr lvl="1"/>
            <a:r>
              <a:rPr lang="en-US" b="1" dirty="0" smtClean="0"/>
              <a:t>26</a:t>
            </a:r>
            <a:r>
              <a:rPr lang="en-US" b="1" dirty="0"/>
              <a:t>% </a:t>
            </a:r>
            <a:r>
              <a:rPr lang="en-US" b="1" dirty="0" smtClean="0"/>
              <a:t>consumption</a:t>
            </a:r>
            <a:endParaRPr lang="en-US" b="1" dirty="0"/>
          </a:p>
          <a:p>
            <a:endParaRPr lang="en-US" dirty="0" smtClean="0"/>
          </a:p>
          <a:p>
            <a:r>
              <a:rPr lang="en-US" sz="2600" dirty="0" smtClean="0"/>
              <a:t>While most medication errors cannot be prevented by consumers, they can still engage in protective behaviors to protect themselves and their families</a:t>
            </a:r>
          </a:p>
          <a:p>
            <a:pPr lvl="1"/>
            <a:r>
              <a:rPr lang="en-US" sz="2400" dirty="0" smtClean="0"/>
              <a:t>Few studies have assessed the patient’s role in medication error prevention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56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the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77199" cy="5105400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en-US" b="1" dirty="0" smtClean="0"/>
              <a:t>To determine whether consumers engage in protective </a:t>
            </a:r>
            <a:r>
              <a:rPr lang="en-US" b="1" dirty="0"/>
              <a:t>behaviors </a:t>
            </a:r>
            <a:r>
              <a:rPr lang="en-US" b="1" dirty="0" smtClean="0"/>
              <a:t>against medication errors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Researchers </a:t>
            </a:r>
            <a:r>
              <a:rPr lang="en-US" dirty="0"/>
              <a:t>were interested in three </a:t>
            </a:r>
            <a:r>
              <a:rPr lang="en-US" dirty="0" smtClean="0"/>
              <a:t>behaviors:</a:t>
            </a:r>
          </a:p>
          <a:p>
            <a:pPr marL="822960" lvl="1" indent="-457200">
              <a:spcBef>
                <a:spcPts val="0"/>
              </a:spcBef>
              <a:buClrTx/>
              <a:buFont typeface="+mj-lt"/>
              <a:buAutoNum type="arabicParenR"/>
            </a:pPr>
            <a:r>
              <a:rPr lang="en-US" dirty="0" smtClean="0"/>
              <a:t>Did they </a:t>
            </a:r>
            <a:r>
              <a:rPr lang="en-US" dirty="0" smtClean="0"/>
              <a:t>look at the outside </a:t>
            </a:r>
            <a:r>
              <a:rPr lang="en-US" dirty="0" smtClean="0"/>
              <a:t>of the bag?</a:t>
            </a:r>
          </a:p>
          <a:p>
            <a:pPr marL="822960" lvl="1" indent="-457200">
              <a:spcBef>
                <a:spcPts val="0"/>
              </a:spcBef>
              <a:buClrTx/>
              <a:buFont typeface="+mj-lt"/>
              <a:buAutoNum type="arabicParenR"/>
            </a:pPr>
            <a:r>
              <a:rPr lang="en-US" dirty="0" smtClean="0"/>
              <a:t>Did they look inside the bag?</a:t>
            </a:r>
          </a:p>
          <a:p>
            <a:pPr marL="822960" lvl="1" indent="-457200">
              <a:spcBef>
                <a:spcPts val="0"/>
              </a:spcBef>
              <a:buClrTx/>
              <a:buFont typeface="+mj-lt"/>
              <a:buAutoNum type="arabicParenR"/>
            </a:pPr>
            <a:r>
              <a:rPr lang="en-US" dirty="0" smtClean="0"/>
              <a:t>Did they look at the medication label?</a:t>
            </a:r>
          </a:p>
        </p:txBody>
      </p:sp>
      <p:pic>
        <p:nvPicPr>
          <p:cNvPr id="4" name="Picture 8" descr="http://media2.corbisimages.com/CorbisImage/thumb/20/27/3215/20273215/42-202732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62400"/>
            <a:ext cx="1732642" cy="2384714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962400"/>
            <a:ext cx="1828801" cy="238471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216075"/>
            <a:ext cx="2809816" cy="18773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982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Specific 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To determine the percentage of consumers who engage in consumer protective behaviors</a:t>
            </a:r>
          </a:p>
          <a:p>
            <a:endParaRPr lang="en-US" dirty="0" smtClean="0"/>
          </a:p>
          <a:p>
            <a:r>
              <a:rPr lang="en-US" dirty="0" smtClean="0"/>
              <a:t>2) To determine if consumer protective behavior differed according to gender, race, age, and accompanied status</a:t>
            </a:r>
          </a:p>
          <a:p>
            <a:endParaRPr lang="en-US" dirty="0" smtClean="0"/>
          </a:p>
          <a:p>
            <a:r>
              <a:rPr lang="en-US" dirty="0" smtClean="0"/>
              <a:t>3) To determine whether consumer wait time influenced protective behaviors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0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Seven graduate student researchers observed a convenience sample of customers during </a:t>
            </a:r>
            <a:r>
              <a:rPr lang="en-US" dirty="0"/>
              <a:t>pharmacy transactions in Bryan/College Station, </a:t>
            </a:r>
            <a:r>
              <a:rPr lang="en-US" dirty="0" smtClean="0"/>
              <a:t>TX</a:t>
            </a:r>
          </a:p>
          <a:p>
            <a:pPr lvl="1"/>
            <a:r>
              <a:rPr lang="en-US" dirty="0" smtClean="0"/>
              <a:t>Walk-up </a:t>
            </a:r>
            <a:r>
              <a:rPr lang="en-US" dirty="0"/>
              <a:t>counter transactions </a:t>
            </a:r>
            <a:r>
              <a:rPr lang="en-US" dirty="0" smtClean="0"/>
              <a:t>only</a:t>
            </a:r>
          </a:p>
          <a:p>
            <a:pPr lvl="1"/>
            <a:r>
              <a:rPr lang="en-US" dirty="0" smtClean="0"/>
              <a:t>Various </a:t>
            </a:r>
            <a:r>
              <a:rPr lang="en-US" dirty="0"/>
              <a:t>days of the week between 10 am and 10 </a:t>
            </a:r>
            <a:r>
              <a:rPr lang="en-US" dirty="0" smtClean="0"/>
              <a:t>pm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</a:t>
            </a:r>
            <a:r>
              <a:rPr lang="en-US" dirty="0" smtClean="0"/>
              <a:t>eptember </a:t>
            </a:r>
            <a:r>
              <a:rPr lang="en-US" dirty="0"/>
              <a:t>to November, </a:t>
            </a:r>
            <a:r>
              <a:rPr lang="en-US" dirty="0" smtClean="0"/>
              <a:t>2010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Monitored consumer </a:t>
            </a:r>
            <a:r>
              <a:rPr lang="en-US" dirty="0"/>
              <a:t>behaviors from a safe distance </a:t>
            </a:r>
            <a:r>
              <a:rPr lang="en-US" dirty="0" smtClean="0"/>
              <a:t>to avoid influencing transactions</a:t>
            </a:r>
          </a:p>
          <a:p>
            <a:r>
              <a:rPr lang="en-US" dirty="0" smtClean="0"/>
              <a:t>Data </a:t>
            </a:r>
            <a:r>
              <a:rPr lang="en-US" dirty="0"/>
              <a:t>was inputted into a standardized data </a:t>
            </a:r>
            <a:r>
              <a:rPr lang="en-US" dirty="0" smtClean="0"/>
              <a:t>log</a:t>
            </a:r>
          </a:p>
          <a:p>
            <a:pPr lvl="1"/>
            <a:r>
              <a:rPr lang="en-US" dirty="0" smtClean="0"/>
              <a:t>pilot-tested (</a:t>
            </a:r>
            <a:r>
              <a:rPr lang="en-US" dirty="0"/>
              <a:t>inter-rater reliability was .73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88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32509"/>
            <a:ext cx="7620000" cy="581891"/>
          </a:xfrm>
        </p:spPr>
        <p:txBody>
          <a:bodyPr>
            <a:noAutofit/>
          </a:bodyPr>
          <a:lstStyle/>
          <a:p>
            <a:r>
              <a:rPr lang="en-US" dirty="0" smtClean="0"/>
              <a:t>Standardized Data Log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1056024"/>
              </p:ext>
            </p:extLst>
          </p:nvPr>
        </p:nvGraphicFramePr>
        <p:xfrm>
          <a:off x="838200" y="1576272"/>
          <a:ext cx="7516305" cy="47802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495"/>
                <a:gridCol w="558276"/>
                <a:gridCol w="862029"/>
                <a:gridCol w="914400"/>
                <a:gridCol w="892403"/>
                <a:gridCol w="408495"/>
                <a:gridCol w="408495"/>
                <a:gridCol w="612742"/>
                <a:gridCol w="408495"/>
                <a:gridCol w="408495"/>
                <a:gridCol w="408495"/>
                <a:gridCol w="408495"/>
                <a:gridCol w="408495"/>
                <a:gridCol w="408495"/>
              </a:tblGrid>
              <a:tr h="1794714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#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Date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Time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Pharmacy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City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# </a:t>
                      </a:r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of </a:t>
                      </a: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Pharmacists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Workload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Age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Gender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Race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Accompanied?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Outside?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Inside?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Label</a:t>
                      </a:r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?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vert270" anchor="ctr">
                    <a:solidFill>
                      <a:schemeClr val="tx1"/>
                    </a:solidFill>
                  </a:tcPr>
                </a:tc>
              </a:tr>
              <a:tr h="4028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7-Sep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12:30 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smtClean="0">
                          <a:effectLst/>
                        </a:rPr>
                        <a:t>Walgr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CS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41-50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28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7-Sep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12:40 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smtClean="0">
                          <a:effectLst/>
                        </a:rPr>
                        <a:t>Walgr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CS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18-30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028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7-Sep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12:50 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Walgr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CS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18-30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W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5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7-Sep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4:30 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CVS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CS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31-40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55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7-Sep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4:40 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CVS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CS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61-70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5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7-Sep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4:50 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CVS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CS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B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18-30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55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7-Sep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4:55 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CVS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CS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B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18-30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5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7-Sep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5:05 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CVS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CS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B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41-50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62000" y="1524000"/>
            <a:ext cx="7620000" cy="487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6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86600" cy="1066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Consumer Demographics</a:t>
            </a:r>
            <a:endParaRPr lang="en-US" sz="36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9485981"/>
              </p:ext>
            </p:extLst>
          </p:nvPr>
        </p:nvGraphicFramePr>
        <p:xfrm>
          <a:off x="838200" y="1828800"/>
          <a:ext cx="7543801" cy="41909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3583"/>
                <a:gridCol w="1960536"/>
                <a:gridCol w="404894"/>
                <a:gridCol w="1975387"/>
                <a:gridCol w="368733"/>
                <a:gridCol w="916336"/>
                <a:gridCol w="1534332"/>
              </a:tblGrid>
              <a:tr h="77326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Gender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Age Group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Accompanied Status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721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Male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18-30 </a:t>
                      </a:r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yrs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Yes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721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Female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31-40 </a:t>
                      </a:r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yrs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7217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41-50 </a:t>
                      </a:r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yrs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42721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Race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51-60 </a:t>
                      </a:r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yrs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Wait Time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721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Asian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≥ 61 </a:t>
                      </a:r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yrs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Light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721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Black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Busy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721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Hispanic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noFill/>
                  </a:tcPr>
                </a:tc>
              </a:tr>
              <a:tr h="42721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White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38200" y="1828800"/>
            <a:ext cx="2355376" cy="16002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3894160"/>
            <a:ext cx="2355376" cy="212563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81400" y="1827662"/>
            <a:ext cx="1981200" cy="28967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943600" y="3894161"/>
            <a:ext cx="2438400" cy="128743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943600" y="1827663"/>
            <a:ext cx="2438400" cy="16002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5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600" dirty="0" smtClean="0"/>
              <a:t>Frequency </a:t>
            </a:r>
            <a:r>
              <a:rPr lang="en-US" sz="2600" dirty="0"/>
              <a:t>and descriptive </a:t>
            </a:r>
            <a:r>
              <a:rPr lang="en-US" sz="2600" dirty="0" smtClean="0"/>
              <a:t>analyses </a:t>
            </a:r>
            <a:r>
              <a:rPr lang="en-US" sz="2600" dirty="0"/>
              <a:t>were used to assess consumer characteristics and protective </a:t>
            </a:r>
            <a:r>
              <a:rPr lang="en-US" sz="2600" dirty="0" smtClean="0"/>
              <a:t>behaviors</a:t>
            </a:r>
          </a:p>
          <a:p>
            <a:r>
              <a:rPr lang="en-US" sz="2600" dirty="0" smtClean="0"/>
              <a:t>Pearson </a:t>
            </a:r>
            <a:r>
              <a:rPr lang="en-US" sz="2600" dirty="0"/>
              <a:t>Chi-square tests </a:t>
            </a:r>
            <a:r>
              <a:rPr lang="en-US" sz="2600" dirty="0" smtClean="0"/>
              <a:t>determined significant differences </a:t>
            </a:r>
            <a:r>
              <a:rPr lang="en-US" sz="2600" dirty="0"/>
              <a:t>in </a:t>
            </a:r>
            <a:r>
              <a:rPr lang="en-US" sz="2600" dirty="0" smtClean="0"/>
              <a:t>protective behaviors by:</a:t>
            </a:r>
          </a:p>
          <a:p>
            <a:pPr lvl="2">
              <a:buClr>
                <a:schemeClr val="bg1">
                  <a:lumMod val="50000"/>
                </a:schemeClr>
              </a:buClr>
            </a:pPr>
            <a:r>
              <a:rPr lang="en-US" dirty="0" smtClean="0"/>
              <a:t>Gender			</a:t>
            </a:r>
            <a:r>
              <a:rPr lang="en-US" sz="15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</a:t>
            </a:r>
            <a:r>
              <a:rPr lang="en-US" sz="1500" dirty="0" smtClean="0">
                <a:solidFill>
                  <a:schemeClr val="bg1">
                    <a:lumMod val="65000"/>
                  </a:schemeClr>
                </a:solidFill>
                <a:sym typeface="Wingdings 2"/>
              </a:rPr>
              <a:t> </a:t>
            </a:r>
            <a:r>
              <a:rPr lang="en-US" dirty="0" smtClean="0"/>
              <a:t>Race</a:t>
            </a:r>
          </a:p>
          <a:p>
            <a:pPr lvl="2">
              <a:buClr>
                <a:schemeClr val="bg1">
                  <a:lumMod val="50000"/>
                </a:schemeClr>
              </a:buClr>
            </a:pPr>
            <a:r>
              <a:rPr lang="en-US" dirty="0" smtClean="0"/>
              <a:t>Age			</a:t>
            </a:r>
            <a:r>
              <a:rPr lang="en-US" sz="1500" dirty="0" smtClean="0">
                <a:solidFill>
                  <a:schemeClr val="bg1">
                    <a:lumMod val="50000"/>
                  </a:schemeClr>
                </a:solidFill>
                <a:sym typeface="Wingdings 2"/>
              </a:rPr>
              <a:t>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sym typeface="Wingdings 2"/>
              </a:rPr>
              <a:t> </a:t>
            </a:r>
            <a:r>
              <a:rPr lang="en-US" dirty="0" smtClean="0"/>
              <a:t>Accompanied status</a:t>
            </a:r>
          </a:p>
          <a:p>
            <a:pPr lvl="2">
              <a:buClr>
                <a:schemeClr val="bg1">
                  <a:lumMod val="50000"/>
                </a:schemeClr>
              </a:buClr>
            </a:pPr>
            <a:r>
              <a:rPr lang="en-US" dirty="0"/>
              <a:t>C</a:t>
            </a:r>
            <a:r>
              <a:rPr lang="en-US" dirty="0" smtClean="0"/>
              <a:t>onsumer </a:t>
            </a:r>
            <a:r>
              <a:rPr lang="en-US" dirty="0"/>
              <a:t>wait </a:t>
            </a:r>
            <a:r>
              <a:rPr lang="en-US" dirty="0" smtClean="0"/>
              <a:t>time</a:t>
            </a:r>
          </a:p>
          <a:p>
            <a:pPr>
              <a:buClr>
                <a:schemeClr val="bg1">
                  <a:lumMod val="50000"/>
                </a:schemeClr>
              </a:buClr>
            </a:pPr>
            <a:endParaRPr lang="en-US" dirty="0" smtClean="0"/>
          </a:p>
          <a:p>
            <a:r>
              <a:rPr lang="en-US" dirty="0" smtClean="0"/>
              <a:t>The Statistical Package for Social Sciences (SPSS), version 18.0 was used to perform all analyses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23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7166028"/>
              </p:ext>
            </p:extLst>
          </p:nvPr>
        </p:nvGraphicFramePr>
        <p:xfrm>
          <a:off x="609600" y="1524000"/>
          <a:ext cx="3886200" cy="402843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28800"/>
                <a:gridCol w="2057400"/>
              </a:tblGrid>
              <a:tr h="39793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n = 617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979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793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                  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Gender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0000"/>
                    </a:solidFill>
                  </a:tcPr>
                </a:tc>
              </a:tr>
              <a:tr h="696383">
                <a:tc>
                  <a:txBody>
                    <a:bodyPr/>
                    <a:lstStyle/>
                    <a:p>
                      <a:pPr marL="36576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Female</a:t>
                      </a:r>
                    </a:p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Male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377 (61.1%)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240 (39.9%)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9793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                    Race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293283">
                <a:tc>
                  <a:txBody>
                    <a:bodyPr/>
                    <a:lstStyle/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White</a:t>
                      </a:r>
                    </a:p>
                    <a:p>
                      <a:pPr marL="36576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Hispanic</a:t>
                      </a:r>
                    </a:p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Black</a:t>
                      </a:r>
                    </a:p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Asian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422 (68.4%)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97 (15.6%)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77 (12.5%)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21 (3.4%)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5664896"/>
              </p:ext>
            </p:extLst>
          </p:nvPr>
        </p:nvGraphicFramePr>
        <p:xfrm>
          <a:off x="4648200" y="1524000"/>
          <a:ext cx="3886200" cy="46634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28800"/>
                <a:gridCol w="2057400"/>
              </a:tblGrid>
              <a:tr h="24600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                  Age Group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033200">
                <a:tc>
                  <a:txBody>
                    <a:bodyPr/>
                    <a:lstStyle/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18-30 years</a:t>
                      </a:r>
                    </a:p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31-40 years</a:t>
                      </a:r>
                    </a:p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41-50 years</a:t>
                      </a:r>
                    </a:p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51-60 years</a:t>
                      </a:r>
                    </a:p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≥ 61 years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217 (35.2%)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149 (24.1%)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99 (16.0%)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81 (13.1%)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71 (11.5%)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4600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              Accompanied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42800">
                <a:tc>
                  <a:txBody>
                    <a:bodyPr/>
                    <a:lstStyle/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No</a:t>
                      </a:r>
                    </a:p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Yes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485 (78.6%)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132 (21.4%)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4600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                Wait Time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42800">
                <a:tc>
                  <a:txBody>
                    <a:bodyPr/>
                    <a:lstStyle/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Light</a:t>
                      </a:r>
                    </a:p>
                    <a:p>
                      <a:pPr marL="36576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Busy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350</a:t>
                      </a:r>
                      <a:r>
                        <a:rPr lang="en-US" sz="2000" b="1" baseline="0" dirty="0" smtClean="0">
                          <a:solidFill>
                            <a:srgbClr val="FFC000"/>
                          </a:solidFill>
                        </a:rPr>
                        <a:t> (54.1%)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baseline="0" dirty="0" smtClean="0">
                          <a:solidFill>
                            <a:schemeClr val="bg1"/>
                          </a:solidFill>
                        </a:rPr>
                        <a:t>297 (45.9%)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09600" y="2438400"/>
            <a:ext cx="3886200" cy="3429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648200" y="1524000"/>
            <a:ext cx="3886200" cy="464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1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092731"/>
              </p:ext>
            </p:extLst>
          </p:nvPr>
        </p:nvGraphicFramePr>
        <p:xfrm>
          <a:off x="609600" y="1600201"/>
          <a:ext cx="7924800" cy="457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714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029524"/>
              </p:ext>
            </p:extLst>
          </p:nvPr>
        </p:nvGraphicFramePr>
        <p:xfrm>
          <a:off x="685800" y="1600200"/>
          <a:ext cx="7848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800" y="5955268"/>
            <a:ext cx="78486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	               Gender			 Age Group</a:t>
            </a:r>
            <a:endParaRPr lang="en-US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64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260351"/>
              </p:ext>
            </p:extLst>
          </p:nvPr>
        </p:nvGraphicFramePr>
        <p:xfrm>
          <a:off x="685800" y="1600200"/>
          <a:ext cx="7848600" cy="4478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955268"/>
            <a:ext cx="78486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	  Race	                          Accompanied               Wait Time</a:t>
            </a:r>
            <a:endParaRPr lang="en-US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18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Logistic Regression </a:t>
            </a:r>
            <a:r>
              <a:rPr lang="en-US" b="1" dirty="0" smtClean="0"/>
              <a:t>Analysis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</a:t>
            </a:r>
            <a:r>
              <a:rPr lang="en-US" dirty="0"/>
              <a:t>likely to </a:t>
            </a:r>
            <a:r>
              <a:rPr lang="en-US" dirty="0" smtClean="0"/>
              <a:t>look at </a:t>
            </a:r>
            <a:r>
              <a:rPr lang="en-US" dirty="0"/>
              <a:t>the outside of the bag </a:t>
            </a:r>
            <a:endParaRPr lang="en-US" dirty="0" smtClean="0"/>
          </a:p>
          <a:p>
            <a:pPr lvl="1"/>
            <a:r>
              <a:rPr lang="en-US" dirty="0" smtClean="0"/>
              <a:t>Asian</a:t>
            </a:r>
            <a:endParaRPr lang="en-US" dirty="0"/>
          </a:p>
          <a:p>
            <a:pPr lvl="1"/>
            <a:r>
              <a:rPr lang="en-US" dirty="0" smtClean="0"/>
              <a:t>Older customers</a:t>
            </a:r>
          </a:p>
          <a:p>
            <a:pPr lvl="1"/>
            <a:r>
              <a:rPr lang="en-US" dirty="0" smtClean="0"/>
              <a:t>Accompanied</a:t>
            </a:r>
          </a:p>
          <a:p>
            <a:endParaRPr lang="en-US" dirty="0" smtClean="0"/>
          </a:p>
          <a:p>
            <a:r>
              <a:rPr lang="en-US" dirty="0" smtClean="0"/>
              <a:t>Most likely to look </a:t>
            </a:r>
            <a:r>
              <a:rPr lang="en-US" dirty="0"/>
              <a:t>inside </a:t>
            </a:r>
            <a:r>
              <a:rPr lang="en-US" dirty="0" smtClean="0"/>
              <a:t>the bag</a:t>
            </a:r>
          </a:p>
          <a:p>
            <a:pPr lvl="1"/>
            <a:r>
              <a:rPr lang="en-US" dirty="0" smtClean="0"/>
              <a:t>Accompanied</a:t>
            </a:r>
          </a:p>
          <a:p>
            <a:endParaRPr lang="en-US" dirty="0" smtClean="0"/>
          </a:p>
          <a:p>
            <a:r>
              <a:rPr lang="en-US" dirty="0" smtClean="0"/>
              <a:t>Most likely to look at </a:t>
            </a:r>
            <a:r>
              <a:rPr lang="en-US" dirty="0"/>
              <a:t>the medication </a:t>
            </a:r>
            <a:r>
              <a:rPr lang="en-US" dirty="0" smtClean="0"/>
              <a:t>label</a:t>
            </a:r>
            <a:endParaRPr lang="en-US" dirty="0"/>
          </a:p>
          <a:p>
            <a:pPr lvl="1"/>
            <a:r>
              <a:rPr lang="en-US" dirty="0" smtClean="0"/>
              <a:t>Older customers</a:t>
            </a:r>
          </a:p>
          <a:p>
            <a:pPr lvl="1"/>
            <a:r>
              <a:rPr lang="en-US" dirty="0" smtClean="0"/>
              <a:t>Accompanied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87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Logistic Regression </a:t>
            </a:r>
            <a:r>
              <a:rPr lang="en-US" b="1" dirty="0" smtClean="0"/>
              <a:t>Analysis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803" y="1752600"/>
            <a:ext cx="8077199" cy="4648200"/>
          </a:xfrm>
        </p:spPr>
        <p:txBody>
          <a:bodyPr/>
          <a:lstStyle/>
          <a:p>
            <a:r>
              <a:rPr lang="en-US" dirty="0" smtClean="0"/>
              <a:t>Least likely to </a:t>
            </a:r>
            <a:r>
              <a:rPr lang="en-US" dirty="0" smtClean="0"/>
              <a:t>look at </a:t>
            </a:r>
            <a:r>
              <a:rPr lang="en-US" dirty="0" smtClean="0"/>
              <a:t>the outside of the bag</a:t>
            </a:r>
          </a:p>
          <a:p>
            <a:pPr lvl="1"/>
            <a:r>
              <a:rPr lang="en-US" dirty="0"/>
              <a:t>White</a:t>
            </a:r>
          </a:p>
          <a:p>
            <a:pPr lvl="1"/>
            <a:r>
              <a:rPr lang="en-US" dirty="0" smtClean="0"/>
              <a:t>18-30 years of age</a:t>
            </a:r>
          </a:p>
          <a:p>
            <a:pPr lvl="1"/>
            <a:r>
              <a:rPr lang="en-US" dirty="0" smtClean="0"/>
              <a:t>Alone</a:t>
            </a:r>
          </a:p>
          <a:p>
            <a:endParaRPr lang="en-US" dirty="0" smtClean="0"/>
          </a:p>
          <a:p>
            <a:r>
              <a:rPr lang="en-US" dirty="0" smtClean="0"/>
              <a:t>Least likely to look </a:t>
            </a:r>
            <a:r>
              <a:rPr lang="en-US" dirty="0"/>
              <a:t>inside of the </a:t>
            </a:r>
            <a:r>
              <a:rPr lang="en-US" dirty="0" smtClean="0"/>
              <a:t>bag</a:t>
            </a:r>
          </a:p>
          <a:p>
            <a:pPr lvl="1"/>
            <a:r>
              <a:rPr lang="en-US" dirty="0" smtClean="0"/>
              <a:t>Alone</a:t>
            </a:r>
          </a:p>
          <a:p>
            <a:endParaRPr lang="en-US" dirty="0" smtClean="0"/>
          </a:p>
          <a:p>
            <a:r>
              <a:rPr lang="en-US" dirty="0" smtClean="0"/>
              <a:t>Least likely to look </a:t>
            </a:r>
            <a:r>
              <a:rPr lang="en-US" dirty="0"/>
              <a:t>the medication </a:t>
            </a:r>
            <a:r>
              <a:rPr lang="en-US" dirty="0" smtClean="0"/>
              <a:t>label</a:t>
            </a:r>
            <a:endParaRPr lang="en-US" dirty="0"/>
          </a:p>
          <a:p>
            <a:pPr lvl="1"/>
            <a:r>
              <a:rPr lang="en-US" dirty="0" smtClean="0"/>
              <a:t>18-30 years of age</a:t>
            </a:r>
          </a:p>
          <a:p>
            <a:pPr lvl="1"/>
            <a:r>
              <a:rPr lang="en-US" dirty="0" smtClean="0"/>
              <a:t>Alone</a:t>
            </a:r>
          </a:p>
        </p:txBody>
      </p:sp>
    </p:spTree>
    <p:extLst>
      <p:ext uri="{BB962C8B-B14F-4D97-AF65-F5344CB8AC3E}">
        <p14:creationId xmlns:p14="http://schemas.microsoft.com/office/powerpoint/2010/main" val="87330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 Analysis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9423767"/>
              </p:ext>
            </p:extLst>
          </p:nvPr>
        </p:nvGraphicFramePr>
        <p:xfrm>
          <a:off x="914400" y="1450608"/>
          <a:ext cx="7315198" cy="5026392"/>
        </p:xfrm>
        <a:graphic>
          <a:graphicData uri="http://schemas.openxmlformats.org/drawingml/2006/table">
            <a:tbl>
              <a:tblPr/>
              <a:tblGrid>
                <a:gridCol w="884709"/>
                <a:gridCol w="944089"/>
                <a:gridCol w="762000"/>
                <a:gridCol w="1066800"/>
                <a:gridCol w="685800"/>
                <a:gridCol w="1066800"/>
                <a:gridCol w="685800"/>
                <a:gridCol w="1219200"/>
              </a:tblGrid>
              <a:tr h="280768">
                <a:tc rowSpan="2"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Variable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Looked</a:t>
                      </a:r>
                      <a:r>
                        <a:rPr lang="en-US" sz="1200" b="1" baseline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outside the bag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Looked inside the bag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Looked at 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medication label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076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P-value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OR (95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 CI)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P-value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OR (95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 CI)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P-value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OR (95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 CI)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44146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+mj-lt"/>
                          <a:ea typeface="Calibri"/>
                          <a:cs typeface="Times New Roman"/>
                        </a:rPr>
                        <a:t>Gender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Male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48404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+mj-lt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4146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Race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24414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044*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401 (.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159, .973)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24414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Black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24978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Latino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61585"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+mj-lt"/>
                          <a:ea typeface="Calibri"/>
                          <a:cs typeface="Times New Roman"/>
                        </a:rPr>
                        <a:t>Age Group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+mj-lt"/>
                          <a:ea typeface="Calibri"/>
                          <a:cs typeface="Times New Roman"/>
                        </a:rPr>
                        <a:t>≥ 61yrs</a:t>
                      </a:r>
                      <a:endParaRPr lang="en-US" sz="1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26158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+mj-lt"/>
                          <a:ea typeface="Calibri"/>
                          <a:cs typeface="Times New Roman"/>
                        </a:rPr>
                        <a:t>18-30 yrs</a:t>
                      </a:r>
                      <a:endParaRPr lang="en-US" sz="1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006*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422 (.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228, .781)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.042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en-US" sz="1200" b="1" dirty="0" smtClean="0">
                          <a:latin typeface="+mj-lt"/>
                          <a:ea typeface="Calibri"/>
                          <a:cs typeface="Times New Roman"/>
                        </a:rPr>
                        <a:t>311 (.</a:t>
                      </a: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101, .958)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2615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+mj-lt"/>
                          <a:ea typeface="Calibri"/>
                          <a:cs typeface="Times New Roman"/>
                        </a:rPr>
                        <a:t>31-40 yrs</a:t>
                      </a:r>
                      <a:endParaRPr lang="en-US" sz="1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26158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+mj-lt"/>
                          <a:ea typeface="Calibri"/>
                          <a:cs typeface="Times New Roman"/>
                        </a:rPr>
                        <a:t>41-50 yrs</a:t>
                      </a:r>
                      <a:endParaRPr lang="en-US" sz="1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26158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+mj-lt"/>
                          <a:ea typeface="Calibri"/>
                          <a:cs typeface="Times New Roman"/>
                        </a:rPr>
                        <a:t>51-60 yrs</a:t>
                      </a:r>
                      <a:endParaRPr lang="en-US" sz="1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4146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Accompanied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No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48829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Yes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&lt;.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001*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3.309 (2.15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5.11)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&lt;.001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3.012 (1.77, 5.13)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.004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+mj-lt"/>
                          <a:ea typeface="Calibri"/>
                          <a:cs typeface="Times New Roman"/>
                        </a:rPr>
                        <a:t>2.389 (1.33, 4.30)</a:t>
                      </a:r>
                      <a:endParaRPr lang="en-US" sz="12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4146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+mj-lt"/>
                          <a:ea typeface="Calibri"/>
                          <a:cs typeface="Times New Roman"/>
                        </a:rPr>
                        <a:t>Wait  Time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+mj-lt"/>
                          <a:ea typeface="Calibri"/>
                          <a:cs typeface="Times New Roman"/>
                        </a:rPr>
                        <a:t>Busy</a:t>
                      </a:r>
                      <a:endParaRPr lang="en-US" sz="1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+mj-lt"/>
                          <a:ea typeface="Calibri"/>
                          <a:cs typeface="Times New Roman"/>
                        </a:rPr>
                        <a:t>Ref</a:t>
                      </a:r>
                      <a:endParaRPr lang="en-US" sz="12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24414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+mj-lt"/>
                          <a:ea typeface="Calibri"/>
                          <a:cs typeface="Times New Roman"/>
                        </a:rPr>
                        <a:t>Light</a:t>
                      </a:r>
                      <a:endParaRPr lang="en-US" sz="1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6096000"/>
            <a:ext cx="9144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aseline="30000" dirty="0" smtClean="0"/>
              <a:t>*</a:t>
            </a:r>
            <a:r>
              <a:rPr lang="el-GR" sz="1400" dirty="0" smtClean="0"/>
              <a:t>α</a:t>
            </a:r>
            <a:r>
              <a:rPr lang="en-US" sz="1400" dirty="0" smtClean="0"/>
              <a:t> = 0.05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4632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676400"/>
            <a:ext cx="7772400" cy="4495800"/>
          </a:xfrm>
        </p:spPr>
        <p:txBody>
          <a:bodyPr>
            <a:noAutofit/>
          </a:bodyPr>
          <a:lstStyle/>
          <a:p>
            <a:r>
              <a:rPr lang="en-US" dirty="0" smtClean="0"/>
              <a:t>Rare </a:t>
            </a:r>
            <a:r>
              <a:rPr lang="en-US" dirty="0"/>
              <a:t>observational study of consumer protective behaviors among a convenience sample of pharmacy customers</a:t>
            </a:r>
          </a:p>
          <a:p>
            <a:endParaRPr lang="en-US" dirty="0" smtClean="0"/>
          </a:p>
          <a:p>
            <a:r>
              <a:rPr lang="en-US" dirty="0" smtClean="0"/>
              <a:t>Accomplished our three specific aims</a:t>
            </a:r>
          </a:p>
          <a:p>
            <a:pPr lvl="1"/>
            <a:endParaRPr lang="en-US" sz="2400" i="1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535740"/>
            <a:ext cx="701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lvl="1" indent="-457200">
              <a:buNone/>
            </a:pPr>
            <a:r>
              <a:rPr lang="en-US" sz="2400" dirty="0" smtClean="0"/>
              <a:t>1) To </a:t>
            </a:r>
            <a:r>
              <a:rPr lang="en-US" sz="2400" dirty="0"/>
              <a:t>determine the percentage of consumers who engaged in (at least one) CPB:</a:t>
            </a:r>
          </a:p>
          <a:p>
            <a:pPr marL="731520" lvl="2" indent="-274320">
              <a:buFont typeface="Arial" pitchFamily="34" charset="0"/>
              <a:buChar char="•"/>
            </a:pPr>
            <a:r>
              <a:rPr lang="en-US" sz="2400" dirty="0"/>
              <a:t>29.7% did</a:t>
            </a:r>
          </a:p>
          <a:p>
            <a:pPr marL="731520" lvl="2" indent="-274320">
              <a:buFont typeface="Arial" pitchFamily="34" charset="0"/>
              <a:buChar char="•"/>
            </a:pPr>
            <a:r>
              <a:rPr lang="en-US" sz="2400" dirty="0"/>
              <a:t>70.3% did not</a:t>
            </a:r>
          </a:p>
        </p:txBody>
      </p:sp>
    </p:spTree>
    <p:extLst>
      <p:ext uri="{BB962C8B-B14F-4D97-AF65-F5344CB8AC3E}">
        <p14:creationId xmlns:p14="http://schemas.microsoft.com/office/powerpoint/2010/main" val="391269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1905000"/>
            <a:ext cx="708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lvl="1" indent="-457200">
              <a:buNone/>
            </a:pPr>
            <a:r>
              <a:rPr lang="en-US" sz="2400" dirty="0" smtClean="0"/>
              <a:t>2) </a:t>
            </a:r>
            <a:r>
              <a:rPr lang="en-US" sz="2400" dirty="0"/>
              <a:t>To determine CPB differences due to gender, race, age, and accompanied status:</a:t>
            </a:r>
          </a:p>
          <a:p>
            <a:pPr marL="731520" lvl="2" indent="-274320">
              <a:buFont typeface="Arial" pitchFamily="34" charset="0"/>
              <a:buChar char="•"/>
            </a:pPr>
            <a:r>
              <a:rPr lang="en-US" sz="2400" dirty="0"/>
              <a:t>Race </a:t>
            </a:r>
            <a:r>
              <a:rPr lang="en-US" sz="2400" dirty="0" smtClean="0"/>
              <a:t>(p = 0.0022)</a:t>
            </a:r>
            <a:r>
              <a:rPr lang="en-US" sz="2400" baseline="30000" dirty="0" smtClean="0"/>
              <a:t>*</a:t>
            </a:r>
            <a:endParaRPr lang="en-US" sz="2400" dirty="0" smtClean="0"/>
          </a:p>
          <a:p>
            <a:pPr marL="731520" lvl="2" indent="-274320">
              <a:buFont typeface="Arial" pitchFamily="34" charset="0"/>
              <a:buChar char="•"/>
            </a:pPr>
            <a:r>
              <a:rPr lang="en-US" sz="2400" dirty="0" smtClean="0"/>
              <a:t>Age (p = 0.0139)</a:t>
            </a:r>
            <a:r>
              <a:rPr lang="en-US" sz="2400" baseline="30000" dirty="0" smtClean="0"/>
              <a:t>*</a:t>
            </a:r>
            <a:endParaRPr lang="en-US" sz="2400" dirty="0" smtClean="0"/>
          </a:p>
          <a:p>
            <a:pPr marL="731520" lvl="2" indent="-274320">
              <a:buFont typeface="Arial" pitchFamily="34" charset="0"/>
              <a:buChar char="•"/>
            </a:pPr>
            <a:r>
              <a:rPr lang="en-US" sz="2400" dirty="0" smtClean="0"/>
              <a:t>Accompanied status (p &lt; 0.0001)</a:t>
            </a:r>
            <a:r>
              <a:rPr lang="en-US" sz="2400" baseline="30000" dirty="0" smtClean="0"/>
              <a:t>*</a:t>
            </a:r>
          </a:p>
          <a:p>
            <a:pPr marL="731520" lvl="2" indent="-274320">
              <a:buFont typeface="Arial" pitchFamily="34" charset="0"/>
              <a:buChar char="•"/>
            </a:pPr>
            <a:r>
              <a:rPr lang="en-US" sz="2400" dirty="0" smtClean="0"/>
              <a:t>Gender ( p = 0.2476)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4466272"/>
            <a:ext cx="708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lvl="1" indent="-457200"/>
            <a:r>
              <a:rPr lang="en-US" sz="2400" dirty="0"/>
              <a:t>3) To determine whether </a:t>
            </a:r>
            <a:r>
              <a:rPr lang="en-US" sz="2400" dirty="0" smtClean="0"/>
              <a:t>wait </a:t>
            </a:r>
            <a:r>
              <a:rPr lang="en-US" sz="2400" dirty="0"/>
              <a:t>time influenced </a:t>
            </a:r>
            <a:r>
              <a:rPr lang="en-US" sz="2400" dirty="0" smtClean="0"/>
              <a:t>CPB:</a:t>
            </a:r>
          </a:p>
          <a:p>
            <a:pPr marL="731520" lvl="1" indent="-274320">
              <a:buFont typeface="Arial" pitchFamily="34" charset="0"/>
              <a:buChar char="•"/>
            </a:pPr>
            <a:r>
              <a:rPr lang="en-US" sz="2400" dirty="0" smtClean="0"/>
              <a:t>Consumer </a:t>
            </a:r>
            <a:r>
              <a:rPr lang="en-US" sz="2400" dirty="0"/>
              <a:t>wait time were not significant </a:t>
            </a:r>
            <a:r>
              <a:rPr lang="en-US" sz="2400" dirty="0" smtClean="0"/>
              <a:t>            (p &lt; 0.5046)</a:t>
            </a:r>
            <a:endParaRPr lang="en-US" sz="2400" dirty="0"/>
          </a:p>
          <a:p>
            <a:pPr marL="91440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67400" y="582072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*</a:t>
            </a:r>
            <a:r>
              <a:rPr lang="el-GR" dirty="0" smtClean="0"/>
              <a:t>α</a:t>
            </a:r>
            <a:r>
              <a:rPr lang="en-US" dirty="0" smtClean="0"/>
              <a:t> = 0.05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38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848600" cy="4800600"/>
          </a:xfrm>
        </p:spPr>
        <p:txBody>
          <a:bodyPr>
            <a:normAutofit fontScale="92500" lnSpcReduction="10000"/>
          </a:bodyPr>
          <a:lstStyle/>
          <a:p>
            <a:pPr marL="342900" lvl="1">
              <a:buClr>
                <a:schemeClr val="accent1"/>
              </a:buClr>
            </a:pPr>
            <a:r>
              <a:rPr lang="en-US" sz="3000" dirty="0" smtClean="0"/>
              <a:t>CPBs </a:t>
            </a:r>
            <a:r>
              <a:rPr lang="en-US" sz="3000" dirty="0"/>
              <a:t>may have gone unnoticed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sz="2400" dirty="0" smtClean="0"/>
              <a:t>To </a:t>
            </a:r>
            <a:r>
              <a:rPr lang="en-US" sz="2400" dirty="0"/>
              <a:t>maintain anonymity and avoid interfering with transactions, researchers were required to pose as customers and pretend to focus on products throughout the </a:t>
            </a:r>
            <a:r>
              <a:rPr lang="en-US" sz="2400" dirty="0" smtClean="0"/>
              <a:t>store</a:t>
            </a:r>
          </a:p>
          <a:p>
            <a:pPr lvl="1"/>
            <a:r>
              <a:rPr lang="en-US" sz="2400" dirty="0" smtClean="0"/>
              <a:t>Line </a:t>
            </a:r>
            <a:r>
              <a:rPr lang="en-US" sz="2400" dirty="0"/>
              <a:t>of vision </a:t>
            </a:r>
            <a:r>
              <a:rPr lang="en-US" sz="2400" dirty="0" smtClean="0"/>
              <a:t>was </a:t>
            </a:r>
            <a:r>
              <a:rPr lang="en-US" sz="2400" dirty="0"/>
              <a:t>sometimes obstructed by other customers or store </a:t>
            </a:r>
            <a:r>
              <a:rPr lang="en-US" sz="2400" dirty="0" smtClean="0"/>
              <a:t>displays</a:t>
            </a:r>
          </a:p>
          <a:p>
            <a:pPr lvl="1"/>
            <a:r>
              <a:rPr lang="en-US" sz="2400" dirty="0" smtClean="0"/>
              <a:t>Only </a:t>
            </a:r>
            <a:r>
              <a:rPr lang="en-US" sz="2400" dirty="0"/>
              <a:t>focused on consumer protective behavior at the walk-up </a:t>
            </a:r>
            <a:r>
              <a:rPr lang="en-US" sz="2400" dirty="0" smtClean="0"/>
              <a:t>counter</a:t>
            </a:r>
          </a:p>
          <a:p>
            <a:endParaRPr lang="en-US" dirty="0" smtClean="0"/>
          </a:p>
          <a:p>
            <a:r>
              <a:rPr lang="en-US" sz="2600" dirty="0" smtClean="0"/>
              <a:t>Focusing </a:t>
            </a:r>
            <a:r>
              <a:rPr lang="en-US" sz="2600" dirty="0"/>
              <a:t>solely on the walk-up counter also raised the possibility of inaccurately recording accompanied </a:t>
            </a:r>
            <a:r>
              <a:rPr lang="en-US" sz="2600" dirty="0" smtClean="0"/>
              <a:t>status</a:t>
            </a:r>
          </a:p>
          <a:p>
            <a:pPr lvl="1"/>
            <a:r>
              <a:rPr lang="en-US" sz="2400" dirty="0"/>
              <a:t>U</a:t>
            </a:r>
            <a:r>
              <a:rPr lang="en-US" sz="2400" dirty="0" smtClean="0"/>
              <a:t>naccompanied customers could have actually been </a:t>
            </a:r>
            <a:r>
              <a:rPr lang="en-US" sz="2400" dirty="0"/>
              <a:t>accompanied by someone located elsewhere </a:t>
            </a:r>
            <a:r>
              <a:rPr lang="en-US" sz="2400" dirty="0" smtClean="0"/>
              <a:t>in </a:t>
            </a:r>
            <a:r>
              <a:rPr lang="en-US" sz="2400" dirty="0"/>
              <a:t>the </a:t>
            </a:r>
            <a:r>
              <a:rPr lang="en-US" sz="2400" dirty="0" smtClean="0"/>
              <a:t>store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0759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There </a:t>
            </a:r>
            <a:r>
              <a:rPr lang="en-US" sz="2400" dirty="0"/>
              <a:t>is a need to increase consumers’ awareness </a:t>
            </a:r>
            <a:r>
              <a:rPr lang="en-US" sz="2400" dirty="0" smtClean="0"/>
              <a:t>of </a:t>
            </a:r>
            <a:r>
              <a:rPr lang="en-US" sz="2400" dirty="0"/>
              <a:t>inherent dangers of prescription errors</a:t>
            </a:r>
          </a:p>
          <a:p>
            <a:endParaRPr lang="en-US" sz="2400" dirty="0" smtClean="0"/>
          </a:p>
          <a:p>
            <a:r>
              <a:rPr lang="en-US" sz="2400" dirty="0" smtClean="0"/>
              <a:t>Since </a:t>
            </a:r>
            <a:r>
              <a:rPr lang="en-US" sz="2400" dirty="0"/>
              <a:t>consumers’ age, race, and accompanied status were predictors of consumer protective behavior, age and culturally appropriate health promotion campaigns should be initiated</a:t>
            </a:r>
          </a:p>
          <a:p>
            <a:endParaRPr lang="en-US" sz="2400" dirty="0" smtClean="0"/>
          </a:p>
          <a:p>
            <a:r>
              <a:rPr lang="en-US" sz="2400" dirty="0" smtClean="0"/>
              <a:t>Future </a:t>
            </a:r>
            <a:r>
              <a:rPr lang="en-US" sz="2400" dirty="0"/>
              <a:t>studies should focus on communication at the pharmacy counter by either designing written instrumentation or by using audio equipment to record and analyze </a:t>
            </a:r>
            <a:r>
              <a:rPr lang="en-US" sz="2400" dirty="0" smtClean="0"/>
              <a:t>conversations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743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8197" cy="4876800"/>
          </a:xfrm>
        </p:spPr>
        <p:txBody>
          <a:bodyPr>
            <a:noAutofit/>
          </a:bodyPr>
          <a:lstStyle/>
          <a:p>
            <a:pPr marL="457200" indent="-91440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400" dirty="0"/>
              <a:t>Flynn, E. A., Barker, K. N., Berger, B. A.,  Lloyd, K. B., &amp; Brackett, P. D. (2009). Dispensing errors and counseling quality in 100 pharmacies. </a:t>
            </a:r>
            <a:r>
              <a:rPr lang="en-US" sz="1400" i="1" dirty="0"/>
              <a:t>Journal of the American Pharmacists Association</a:t>
            </a:r>
            <a:r>
              <a:rPr lang="en-US" sz="1400" dirty="0"/>
              <a:t>, </a:t>
            </a:r>
            <a:r>
              <a:rPr lang="en-US" sz="1400" i="1" dirty="0"/>
              <a:t>49</a:t>
            </a:r>
            <a:r>
              <a:rPr lang="en-US" sz="1400" dirty="0"/>
              <a:t>(2), 171-180.</a:t>
            </a:r>
          </a:p>
          <a:p>
            <a:pPr marL="457200" indent="-91440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400" dirty="0"/>
              <a:t> </a:t>
            </a:r>
            <a:r>
              <a:rPr lang="en-US" sz="1400" dirty="0" err="1" smtClean="0"/>
              <a:t>Glavin</a:t>
            </a:r>
            <a:r>
              <a:rPr lang="en-US" sz="1400" dirty="0"/>
              <a:t>, R. J. (2010). Drug errors: Consequences, mechanisms, and avoidance. </a:t>
            </a:r>
            <a:r>
              <a:rPr lang="en-US" sz="1400" i="1" dirty="0"/>
              <a:t>British Journal of </a:t>
            </a:r>
            <a:r>
              <a:rPr lang="en-US" sz="1400" i="1" dirty="0" err="1"/>
              <a:t>Anaesthesia</a:t>
            </a:r>
            <a:r>
              <a:rPr lang="en-US" sz="1400" dirty="0"/>
              <a:t>, </a:t>
            </a:r>
            <a:r>
              <a:rPr lang="en-US" sz="1400" i="1" dirty="0"/>
              <a:t>105</a:t>
            </a:r>
            <a:r>
              <a:rPr lang="en-US" sz="1400" dirty="0"/>
              <a:t>(1), 76-82.</a:t>
            </a:r>
          </a:p>
          <a:p>
            <a:pPr marL="457200" indent="-91440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400" dirty="0"/>
              <a:t> </a:t>
            </a:r>
            <a:r>
              <a:rPr lang="en-US" sz="1400" dirty="0" smtClean="0"/>
              <a:t>Harris</a:t>
            </a:r>
            <a:r>
              <a:rPr lang="en-US" sz="1400" dirty="0"/>
              <a:t>, D. M., &amp; </a:t>
            </a:r>
            <a:r>
              <a:rPr lang="en-US" sz="1400" dirty="0" err="1"/>
              <a:t>Guten</a:t>
            </a:r>
            <a:r>
              <a:rPr lang="en-US" sz="1400" dirty="0"/>
              <a:t>, S. (1979). Health protective behavior: An explanatory study. </a:t>
            </a:r>
            <a:r>
              <a:rPr lang="en-US" sz="1400" i="1" dirty="0"/>
              <a:t>Journal of Health and Social Behavior</a:t>
            </a:r>
            <a:r>
              <a:rPr lang="en-US" sz="1400" dirty="0"/>
              <a:t>, </a:t>
            </a:r>
            <a:r>
              <a:rPr lang="en-US" sz="1400" i="1" dirty="0"/>
              <a:t>20</a:t>
            </a:r>
            <a:r>
              <a:rPr lang="en-US" sz="1400" dirty="0"/>
              <a:t>(4), 17-29.</a:t>
            </a:r>
          </a:p>
          <a:p>
            <a:pPr marL="457200" indent="-91440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400" dirty="0"/>
              <a:t> </a:t>
            </a:r>
            <a:r>
              <a:rPr lang="en-US" sz="1400" dirty="0" smtClean="0"/>
              <a:t>Kuiper</a:t>
            </a:r>
            <a:r>
              <a:rPr lang="en-US" sz="1400" dirty="0"/>
              <a:t>, S. A., </a:t>
            </a:r>
            <a:r>
              <a:rPr lang="en-US" sz="1400" dirty="0" err="1"/>
              <a:t>McCreadie</a:t>
            </a:r>
            <a:r>
              <a:rPr lang="en-US" sz="1400" dirty="0"/>
              <a:t>, S. R., Mitchell, J. F., &amp; Stevenson, J. G. (2007). Medication errors in inpatient pharmacy operations and technologies for improvement. </a:t>
            </a:r>
            <a:r>
              <a:rPr lang="en-US" sz="1400" i="1" dirty="0"/>
              <a:t>American Journal of Health-System Pharmacy</a:t>
            </a:r>
            <a:r>
              <a:rPr lang="en-US" sz="1400" dirty="0"/>
              <a:t>, </a:t>
            </a:r>
            <a:r>
              <a:rPr lang="en-US" sz="1400" i="1" dirty="0"/>
              <a:t>64</a:t>
            </a:r>
            <a:r>
              <a:rPr lang="en-US" sz="1400" dirty="0"/>
              <a:t>(9), 955-959.</a:t>
            </a:r>
          </a:p>
          <a:p>
            <a:pPr marL="457200" indent="-91440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400" dirty="0"/>
              <a:t> </a:t>
            </a:r>
            <a:r>
              <a:rPr lang="en-US" sz="1400" dirty="0" smtClean="0"/>
              <a:t>Nair</a:t>
            </a:r>
            <a:r>
              <a:rPr lang="en-US" sz="1400" dirty="0"/>
              <a:t>, R. P., </a:t>
            </a:r>
            <a:r>
              <a:rPr lang="en-US" sz="1400" dirty="0" err="1"/>
              <a:t>Kappil</a:t>
            </a:r>
            <a:r>
              <a:rPr lang="en-US" sz="1400" dirty="0"/>
              <a:t>, D, &amp; Woods, T.M. (2010). 10 strategies for minimizing dispensing errors</a:t>
            </a:r>
            <a:r>
              <a:rPr lang="en-US" sz="1400" i="1" dirty="0"/>
              <a:t>.</a:t>
            </a:r>
            <a:r>
              <a:rPr lang="en-US" sz="1400" dirty="0"/>
              <a:t> </a:t>
            </a:r>
            <a:r>
              <a:rPr lang="en-US" sz="1400" i="1" dirty="0"/>
              <a:t>Pharmacy Times</a:t>
            </a:r>
            <a:r>
              <a:rPr lang="en-US" sz="1400" dirty="0"/>
              <a:t>.  Retrieved from </a:t>
            </a:r>
            <a:r>
              <a:rPr lang="en-US" sz="1400" u="sng" dirty="0">
                <a:hlinkClick r:id="rId2"/>
              </a:rPr>
              <a:t>http://www.pharmacytimes.com/issue/pharmacy/2010/January2010/P2PDispensingErrors-0110</a:t>
            </a:r>
            <a:r>
              <a:rPr lang="en-US" sz="1400" dirty="0"/>
              <a:t>.</a:t>
            </a:r>
          </a:p>
          <a:p>
            <a:pPr marL="457200" indent="-91440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400" dirty="0"/>
              <a:t> </a:t>
            </a:r>
            <a:r>
              <a:rPr lang="en-US" sz="1400" dirty="0" smtClean="0"/>
              <a:t>National </a:t>
            </a:r>
            <a:r>
              <a:rPr lang="en-US" sz="1400" dirty="0"/>
              <a:t>Coordinating Council for Medication Error Reporting and Prevention (2011).  What is medication error? Retrieved from </a:t>
            </a:r>
            <a:r>
              <a:rPr lang="en-US" sz="1400" u="sng" dirty="0">
                <a:hlinkClick r:id="rId3"/>
              </a:rPr>
              <a:t>http://www.nccmerp.org/aboutMedErrors.html</a:t>
            </a:r>
            <a:r>
              <a:rPr lang="en-US" sz="1400" dirty="0"/>
              <a:t>.</a:t>
            </a:r>
          </a:p>
          <a:p>
            <a:pPr marL="457200" indent="-91440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400" dirty="0"/>
              <a:t> </a:t>
            </a:r>
            <a:r>
              <a:rPr lang="en-US" sz="1400" dirty="0" err="1" smtClean="0"/>
              <a:t>Nau</a:t>
            </a:r>
            <a:r>
              <a:rPr lang="en-US" sz="1400" dirty="0"/>
              <a:t>, D. P., &amp; Erickson, S. R. (2005). Medication safety: Patients' experiences, beliefs, and behaviors. </a:t>
            </a:r>
            <a:r>
              <a:rPr lang="en-US" sz="1400" i="1" dirty="0"/>
              <a:t>Journal of the American Pharmacists Association</a:t>
            </a:r>
            <a:r>
              <a:rPr lang="en-US" sz="1400" dirty="0"/>
              <a:t>, </a:t>
            </a:r>
            <a:r>
              <a:rPr lang="en-US" sz="1400" i="1" dirty="0"/>
              <a:t>45</a:t>
            </a:r>
            <a:r>
              <a:rPr lang="en-US" sz="1400" dirty="0"/>
              <a:t>(4), 454-457.</a:t>
            </a:r>
          </a:p>
          <a:p>
            <a:pPr marL="457200" indent="-91440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400" dirty="0"/>
              <a:t> </a:t>
            </a:r>
            <a:r>
              <a:rPr lang="en-US" sz="1400" dirty="0" smtClean="0"/>
              <a:t>Rolland</a:t>
            </a:r>
            <a:r>
              <a:rPr lang="en-US" sz="1400" dirty="0"/>
              <a:t>, P. (2004). Occurrence of dispensing errors and efforts to reduce medication errors at the Central Arkansas Veteran's Healthcare System. </a:t>
            </a:r>
            <a:r>
              <a:rPr lang="en-US" sz="1400" i="1" dirty="0"/>
              <a:t>Drug Safety</a:t>
            </a:r>
            <a:r>
              <a:rPr lang="en-US" sz="1400" dirty="0"/>
              <a:t>, </a:t>
            </a:r>
            <a:r>
              <a:rPr lang="en-US" sz="1400" i="1" dirty="0"/>
              <a:t>27</a:t>
            </a:r>
            <a:r>
              <a:rPr lang="en-US" sz="1400" dirty="0"/>
              <a:t>(4), 271-282.</a:t>
            </a:r>
          </a:p>
          <a:p>
            <a:pPr marL="457200" indent="-91440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400" dirty="0"/>
              <a:t> </a:t>
            </a:r>
            <a:r>
              <a:rPr lang="en-US" sz="1400" dirty="0" smtClean="0"/>
              <a:t>Vasquez</a:t>
            </a:r>
            <a:r>
              <a:rPr lang="en-US" sz="1400" dirty="0"/>
              <a:t>, D. (2010). How to reach older and often affluent Americans</a:t>
            </a:r>
            <a:r>
              <a:rPr lang="en-US" sz="1400" i="1" dirty="0"/>
              <a:t>.</a:t>
            </a:r>
            <a:r>
              <a:rPr lang="en-US" sz="1400" dirty="0"/>
              <a:t> Retrieved from </a:t>
            </a:r>
            <a:r>
              <a:rPr lang="en-US" sz="1400" u="sng" dirty="0">
                <a:hlinkClick r:id="rId4"/>
              </a:rPr>
              <a:t>http://www.medialifemagazine.com/artman2/publish/Out_of_Home_19/Your-client-at-the-pharmacy.asp</a:t>
            </a:r>
            <a:r>
              <a:rPr lang="en-US" sz="1400" dirty="0"/>
              <a:t>.</a:t>
            </a:r>
          </a:p>
          <a:p>
            <a:pPr marL="457200" indent="-914400">
              <a:spcBef>
                <a:spcPts val="0"/>
              </a:spcBef>
              <a:spcAft>
                <a:spcPts val="300"/>
              </a:spcAft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9567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1295</TotalTime>
  <Words>1355</Words>
  <Application>Microsoft Office PowerPoint</Application>
  <PresentationFormat>On-screen Show (4:3)</PresentationFormat>
  <Paragraphs>446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Austin</vt:lpstr>
      <vt:lpstr>Are Consumers Engaging in Protective Behaviors against Medication Errors? An Observational Study</vt:lpstr>
      <vt:lpstr>Introduction</vt:lpstr>
      <vt:lpstr>Introduction</vt:lpstr>
      <vt:lpstr>Introduction</vt:lpstr>
      <vt:lpstr>Introduction</vt:lpstr>
      <vt:lpstr>Purpose of the Study</vt:lpstr>
      <vt:lpstr>Specific Aims</vt:lpstr>
      <vt:lpstr>Methodology</vt:lpstr>
      <vt:lpstr>Standardized Data Log</vt:lpstr>
      <vt:lpstr>Consumer Demographics</vt:lpstr>
      <vt:lpstr>Analysis</vt:lpstr>
      <vt:lpstr>Results</vt:lpstr>
      <vt:lpstr>Results</vt:lpstr>
      <vt:lpstr>Results</vt:lpstr>
      <vt:lpstr>Results</vt:lpstr>
      <vt:lpstr>Logistic Regression Analysis</vt:lpstr>
      <vt:lpstr>Logistic Regression Analysis</vt:lpstr>
      <vt:lpstr>Logistic Regression Analysis</vt:lpstr>
      <vt:lpstr>Discussion</vt:lpstr>
      <vt:lpstr>Discussion</vt:lpstr>
      <vt:lpstr>Limitations</vt:lpstr>
      <vt:lpstr>Conclusion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Consumers Engaging in Protective Behavior against Medication Errors? An Observational Study</dc:title>
  <dc:creator>Julio</dc:creator>
  <cp:lastModifiedBy>Julio</cp:lastModifiedBy>
  <cp:revision>99</cp:revision>
  <dcterms:created xsi:type="dcterms:W3CDTF">2011-10-24T21:28:40Z</dcterms:created>
  <dcterms:modified xsi:type="dcterms:W3CDTF">2011-10-26T18:18:49Z</dcterms:modified>
</cp:coreProperties>
</file>