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21"/>
  </p:notesMasterIdLst>
  <p:handoutMasterIdLst>
    <p:handoutMasterId r:id="rId22"/>
  </p:handoutMasterIdLst>
  <p:sldIdLst>
    <p:sldId id="398" r:id="rId2"/>
    <p:sldId id="375" r:id="rId3"/>
    <p:sldId id="335" r:id="rId4"/>
    <p:sldId id="299" r:id="rId5"/>
    <p:sldId id="378" r:id="rId6"/>
    <p:sldId id="377" r:id="rId7"/>
    <p:sldId id="382" r:id="rId8"/>
    <p:sldId id="379" r:id="rId9"/>
    <p:sldId id="380" r:id="rId10"/>
    <p:sldId id="381" r:id="rId11"/>
    <p:sldId id="385" r:id="rId12"/>
    <p:sldId id="389" r:id="rId13"/>
    <p:sldId id="387" r:id="rId14"/>
    <p:sldId id="396" r:id="rId15"/>
    <p:sldId id="397" r:id="rId16"/>
    <p:sldId id="395" r:id="rId17"/>
    <p:sldId id="388" r:id="rId18"/>
    <p:sldId id="391" r:id="rId19"/>
    <p:sldId id="390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3737"/>
    <a:srgbClr val="4D62BB"/>
    <a:srgbClr val="77CBCB"/>
    <a:srgbClr val="3B4D9B"/>
    <a:srgbClr val="990000"/>
    <a:srgbClr val="011F5B"/>
    <a:srgbClr val="FBECBD"/>
    <a:srgbClr val="FEF1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49" autoAdjust="0"/>
    <p:restoredTop sz="73806" autoAdjust="0"/>
  </p:normalViewPr>
  <p:slideViewPr>
    <p:cSldViewPr snapToGrid="0">
      <p:cViewPr varScale="1">
        <p:scale>
          <a:sx n="77" d="100"/>
          <a:sy n="77" d="100"/>
        </p:scale>
        <p:origin x="-61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2448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cadfs01.wharton.upenn.edu\abutt$\AB%20RWJ\vaccine%20refusal\CA%20schools\california%20kindergarteners%20at%20ris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171407145535375E-2"/>
          <c:y val="4.4605788802045715E-2"/>
          <c:w val="0.74675743390768068"/>
          <c:h val="0.76014747738877519"/>
        </c:manualLayout>
      </c:layout>
      <c:lineChart>
        <c:grouping val="standard"/>
        <c:varyColors val="0"/>
        <c:ser>
          <c:idx val="0"/>
          <c:order val="0"/>
          <c:tx>
            <c:strRef>
              <c:f>'US AK OR CA data'!$A$2</c:f>
              <c:strCache>
                <c:ptCount val="1"/>
                <c:pt idx="0">
                  <c:v>Annual measles cases, US</c:v>
                </c:pt>
              </c:strCache>
            </c:strRef>
          </c:tx>
          <c:spPr>
            <a:ln w="50800">
              <a:solidFill>
                <a:srgbClr val="A5C249">
                  <a:lumMod val="75000"/>
                </a:srgbClr>
              </a:solidFill>
            </a:ln>
          </c:spPr>
          <c:marker>
            <c:symbol val="none"/>
          </c:marker>
          <c:cat>
            <c:strRef>
              <c:f>'US AK OR CA data'!$B$1:$P$1</c:f>
              <c:strCache>
                <c:ptCount val="15"/>
                <c:pt idx="0">
                  <c:v>97</c:v>
                </c:pt>
                <c:pt idx="1">
                  <c:v>98</c:v>
                </c:pt>
                <c:pt idx="2">
                  <c:v>99</c:v>
                </c:pt>
                <c:pt idx="3">
                  <c:v>00</c:v>
                </c:pt>
                <c:pt idx="4">
                  <c:v>01</c:v>
                </c:pt>
                <c:pt idx="5">
                  <c:v>02</c:v>
                </c:pt>
                <c:pt idx="6">
                  <c:v>03</c:v>
                </c:pt>
                <c:pt idx="7">
                  <c:v>04</c:v>
                </c:pt>
                <c:pt idx="8">
                  <c:v>05</c:v>
                </c:pt>
                <c:pt idx="9">
                  <c:v>06</c:v>
                </c:pt>
                <c:pt idx="10">
                  <c:v>07</c:v>
                </c:pt>
                <c:pt idx="11">
                  <c:v>08</c:v>
                </c:pt>
                <c:pt idx="12">
                  <c:v>09</c:v>
                </c:pt>
                <c:pt idx="13">
                  <c:v>10</c:v>
                </c:pt>
                <c:pt idx="14">
                  <c:v>11</c:v>
                </c:pt>
              </c:strCache>
            </c:strRef>
          </c:cat>
          <c:val>
            <c:numRef>
              <c:f>'US AK OR CA data'!$B$2:$P$2</c:f>
              <c:numCache>
                <c:formatCode>General</c:formatCode>
                <c:ptCount val="15"/>
                <c:pt idx="0">
                  <c:v>138</c:v>
                </c:pt>
                <c:pt idx="1">
                  <c:v>100</c:v>
                </c:pt>
                <c:pt idx="2">
                  <c:v>100</c:v>
                </c:pt>
                <c:pt idx="3">
                  <c:v>86</c:v>
                </c:pt>
                <c:pt idx="4">
                  <c:v>116</c:v>
                </c:pt>
                <c:pt idx="5">
                  <c:v>44</c:v>
                </c:pt>
                <c:pt idx="6">
                  <c:v>56</c:v>
                </c:pt>
                <c:pt idx="7">
                  <c:v>37</c:v>
                </c:pt>
                <c:pt idx="8">
                  <c:v>66</c:v>
                </c:pt>
                <c:pt idx="9">
                  <c:v>55</c:v>
                </c:pt>
                <c:pt idx="10">
                  <c:v>43</c:v>
                </c:pt>
                <c:pt idx="11">
                  <c:v>140</c:v>
                </c:pt>
                <c:pt idx="12">
                  <c:v>71</c:v>
                </c:pt>
                <c:pt idx="13">
                  <c:v>61</c:v>
                </c:pt>
                <c:pt idx="14">
                  <c:v>196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856704"/>
        <c:axId val="138858496"/>
      </c:lineChart>
      <c:lineChart>
        <c:grouping val="standard"/>
        <c:varyColors val="0"/>
        <c:ser>
          <c:idx val="1"/>
          <c:order val="1"/>
          <c:tx>
            <c:strRef>
              <c:f>'US AK OR CA data'!$A$3</c:f>
              <c:strCache>
                <c:ptCount val="1"/>
                <c:pt idx="0">
                  <c:v>Kindergarten exemptions/1,000: Arkansas</c:v>
                </c:pt>
              </c:strCache>
            </c:strRef>
          </c:tx>
          <c:spPr>
            <a:ln w="57150">
              <a:solidFill>
                <a:srgbClr val="4D62BB"/>
              </a:solidFill>
              <a:prstDash val="sysDot"/>
            </a:ln>
          </c:spPr>
          <c:marker>
            <c:symbol val="none"/>
          </c:marker>
          <c:cat>
            <c:strRef>
              <c:f>'US AK OR CA data'!$B$1:$P$1</c:f>
              <c:strCache>
                <c:ptCount val="15"/>
                <c:pt idx="0">
                  <c:v>97</c:v>
                </c:pt>
                <c:pt idx="1">
                  <c:v>98</c:v>
                </c:pt>
                <c:pt idx="2">
                  <c:v>99</c:v>
                </c:pt>
                <c:pt idx="3">
                  <c:v>00</c:v>
                </c:pt>
                <c:pt idx="4">
                  <c:v>01</c:v>
                </c:pt>
                <c:pt idx="5">
                  <c:v>02</c:v>
                </c:pt>
                <c:pt idx="6">
                  <c:v>03</c:v>
                </c:pt>
                <c:pt idx="7">
                  <c:v>04</c:v>
                </c:pt>
                <c:pt idx="8">
                  <c:v>05</c:v>
                </c:pt>
                <c:pt idx="9">
                  <c:v>06</c:v>
                </c:pt>
                <c:pt idx="10">
                  <c:v>07</c:v>
                </c:pt>
                <c:pt idx="11">
                  <c:v>08</c:v>
                </c:pt>
                <c:pt idx="12">
                  <c:v>09</c:v>
                </c:pt>
                <c:pt idx="13">
                  <c:v>10</c:v>
                </c:pt>
                <c:pt idx="14">
                  <c:v>11</c:v>
                </c:pt>
              </c:strCache>
            </c:strRef>
          </c:cat>
          <c:val>
            <c:numRef>
              <c:f>'US AK OR CA data'!$B$3:$P$3</c:f>
              <c:numCache>
                <c:formatCode>General</c:formatCode>
                <c:ptCount val="15"/>
                <c:pt idx="4">
                  <c:v>0.38</c:v>
                </c:pt>
                <c:pt idx="5">
                  <c:v>0.49</c:v>
                </c:pt>
                <c:pt idx="6">
                  <c:v>1.87</c:v>
                </c:pt>
                <c:pt idx="7">
                  <c:v>3.02</c:v>
                </c:pt>
                <c:pt idx="8">
                  <c:v>3.55</c:v>
                </c:pt>
                <c:pt idx="9">
                  <c:v>4.79</c:v>
                </c:pt>
                <c:pt idx="10">
                  <c:v>6.23</c:v>
                </c:pt>
                <c:pt idx="11">
                  <c:v>7.82</c:v>
                </c:pt>
                <c:pt idx="12">
                  <c:v>8.19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'US AK OR CA data'!$A$4</c:f>
              <c:strCache>
                <c:ptCount val="1"/>
                <c:pt idx="0">
                  <c:v>Kindergarten exemptions/1,000: Oregon</c:v>
                </c:pt>
              </c:strCache>
            </c:strRef>
          </c:tx>
          <c:spPr>
            <a:ln w="44450">
              <a:solidFill>
                <a:srgbClr val="4D62BB"/>
              </a:solidFill>
            </a:ln>
          </c:spPr>
          <c:marker>
            <c:symbol val="none"/>
          </c:marker>
          <c:cat>
            <c:strRef>
              <c:f>'US AK OR CA data'!$B$1:$P$1</c:f>
              <c:strCache>
                <c:ptCount val="15"/>
                <c:pt idx="0">
                  <c:v>97</c:v>
                </c:pt>
                <c:pt idx="1">
                  <c:v>98</c:v>
                </c:pt>
                <c:pt idx="2">
                  <c:v>99</c:v>
                </c:pt>
                <c:pt idx="3">
                  <c:v>00</c:v>
                </c:pt>
                <c:pt idx="4">
                  <c:v>01</c:v>
                </c:pt>
                <c:pt idx="5">
                  <c:v>02</c:v>
                </c:pt>
                <c:pt idx="6">
                  <c:v>03</c:v>
                </c:pt>
                <c:pt idx="7">
                  <c:v>04</c:v>
                </c:pt>
                <c:pt idx="8">
                  <c:v>05</c:v>
                </c:pt>
                <c:pt idx="9">
                  <c:v>06</c:v>
                </c:pt>
                <c:pt idx="10">
                  <c:v>07</c:v>
                </c:pt>
                <c:pt idx="11">
                  <c:v>08</c:v>
                </c:pt>
                <c:pt idx="12">
                  <c:v>09</c:v>
                </c:pt>
                <c:pt idx="13">
                  <c:v>10</c:v>
                </c:pt>
                <c:pt idx="14">
                  <c:v>11</c:v>
                </c:pt>
              </c:strCache>
            </c:strRef>
          </c:cat>
          <c:val>
            <c:numRef>
              <c:f>'US AK OR CA data'!$B$4:$P$4</c:f>
              <c:numCache>
                <c:formatCode>General</c:formatCode>
                <c:ptCount val="15"/>
                <c:pt idx="4">
                  <c:v>24</c:v>
                </c:pt>
                <c:pt idx="5">
                  <c:v>28</c:v>
                </c:pt>
                <c:pt idx="6">
                  <c:v>28</c:v>
                </c:pt>
                <c:pt idx="7">
                  <c:v>34</c:v>
                </c:pt>
                <c:pt idx="8">
                  <c:v>35</c:v>
                </c:pt>
                <c:pt idx="9">
                  <c:v>37</c:v>
                </c:pt>
                <c:pt idx="10">
                  <c:v>39</c:v>
                </c:pt>
                <c:pt idx="11">
                  <c:v>45</c:v>
                </c:pt>
                <c:pt idx="12">
                  <c:v>49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'US AK OR CA data'!$A$5</c:f>
              <c:strCache>
                <c:ptCount val="1"/>
                <c:pt idx="0">
                  <c:v>Kindergarten exemptions/1,000: California</c:v>
                </c:pt>
              </c:strCache>
            </c:strRef>
          </c:tx>
          <c:spPr>
            <a:ln w="53975">
              <a:solidFill>
                <a:srgbClr val="3B4D9B"/>
              </a:solidFill>
              <a:prstDash val="sysDash"/>
            </a:ln>
          </c:spPr>
          <c:marker>
            <c:symbol val="none"/>
          </c:marker>
          <c:cat>
            <c:strRef>
              <c:f>'US AK OR CA data'!$B$1:$P$1</c:f>
              <c:strCache>
                <c:ptCount val="15"/>
                <c:pt idx="0">
                  <c:v>97</c:v>
                </c:pt>
                <c:pt idx="1">
                  <c:v>98</c:v>
                </c:pt>
                <c:pt idx="2">
                  <c:v>99</c:v>
                </c:pt>
                <c:pt idx="3">
                  <c:v>00</c:v>
                </c:pt>
                <c:pt idx="4">
                  <c:v>01</c:v>
                </c:pt>
                <c:pt idx="5">
                  <c:v>02</c:v>
                </c:pt>
                <c:pt idx="6">
                  <c:v>03</c:v>
                </c:pt>
                <c:pt idx="7">
                  <c:v>04</c:v>
                </c:pt>
                <c:pt idx="8">
                  <c:v>05</c:v>
                </c:pt>
                <c:pt idx="9">
                  <c:v>06</c:v>
                </c:pt>
                <c:pt idx="10">
                  <c:v>07</c:v>
                </c:pt>
                <c:pt idx="11">
                  <c:v>08</c:v>
                </c:pt>
                <c:pt idx="12">
                  <c:v>09</c:v>
                </c:pt>
                <c:pt idx="13">
                  <c:v>10</c:v>
                </c:pt>
                <c:pt idx="14">
                  <c:v>11</c:v>
                </c:pt>
              </c:strCache>
            </c:strRef>
          </c:cat>
          <c:val>
            <c:numRef>
              <c:f>'US AK OR CA data'!$B$5:$P$5</c:f>
              <c:numCache>
                <c:formatCode>General</c:formatCode>
                <c:ptCount val="15"/>
                <c:pt idx="9">
                  <c:v>14.1</c:v>
                </c:pt>
                <c:pt idx="10">
                  <c:v>15.6</c:v>
                </c:pt>
                <c:pt idx="11">
                  <c:v>19</c:v>
                </c:pt>
                <c:pt idx="12">
                  <c:v>20.3</c:v>
                </c:pt>
                <c:pt idx="13">
                  <c:v>23.3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861568"/>
        <c:axId val="138860032"/>
      </c:lineChart>
      <c:catAx>
        <c:axId val="138856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 sz="1600"/>
            </a:pPr>
            <a:endParaRPr lang="en-US"/>
          </a:p>
        </c:txPr>
        <c:crossAx val="138858496"/>
        <c:crosses val="autoZero"/>
        <c:auto val="1"/>
        <c:lblAlgn val="ctr"/>
        <c:lblOffset val="100"/>
        <c:noMultiLvlLbl val="0"/>
      </c:catAx>
      <c:valAx>
        <c:axId val="138858496"/>
        <c:scaling>
          <c:orientation val="minMax"/>
          <c:max val="2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856704"/>
        <c:crosses val="autoZero"/>
        <c:crossBetween val="between"/>
        <c:majorUnit val="50"/>
      </c:valAx>
      <c:valAx>
        <c:axId val="138860032"/>
        <c:scaling>
          <c:orientation val="minMax"/>
          <c:max val="5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crossAx val="138861568"/>
        <c:crosses val="max"/>
        <c:crossBetween val="between"/>
        <c:majorUnit val="10"/>
      </c:valAx>
      <c:catAx>
        <c:axId val="138861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3886003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2000">
          <a:latin typeface="Calibri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B75179-6194-41CE-953B-233C7DC35E57}" type="datetimeFigureOut">
              <a:rPr lang="en-US" smtClean="0"/>
              <a:pPr/>
              <a:t>10/25/2011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F5002-9BE4-4D18-A073-CAAD9A6CFD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931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034F428-75DD-4CBF-B10F-092DE9C22B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361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A53F0-740E-42F1-B2F7-3C77D99057F8}" type="slidenum">
              <a:rPr lang="en-US"/>
              <a:pPr/>
              <a:t>1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4F428-75DD-4CBF-B10F-092DE9C22BB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21BBCE-A9A8-43B6-B9AA-E9B3A9F10B42}" type="slidenum">
              <a:rPr lang="en-US"/>
              <a:pPr/>
              <a:t>4</a:t>
            </a:fld>
            <a:endParaRPr lang="en-US"/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21BBCE-A9A8-43B6-B9AA-E9B3A9F10B42}" type="slidenum">
              <a:rPr lang="en-US"/>
              <a:pPr/>
              <a:t>5</a:t>
            </a:fld>
            <a:endParaRPr lang="en-US"/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1C4FD-D806-4976-B837-988D68378111}" type="slidenum">
              <a:rPr lang="en-US"/>
              <a:pPr/>
              <a:t>6</a:t>
            </a:fld>
            <a:endParaRPr lang="en-US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1C4FD-D806-4976-B837-988D68378111}" type="slidenum">
              <a:rPr lang="en-US"/>
              <a:pPr/>
              <a:t>7</a:t>
            </a:fld>
            <a:endParaRPr lang="en-US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1C4FD-D806-4976-B837-988D68378111}" type="slidenum">
              <a:rPr lang="en-US"/>
              <a:pPr/>
              <a:t>8</a:t>
            </a:fld>
            <a:endParaRPr lang="en-US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1C4FD-D806-4976-B837-988D68378111}" type="slidenum">
              <a:rPr lang="en-US"/>
              <a:pPr/>
              <a:t>9</a:t>
            </a:fld>
            <a:endParaRPr lang="en-US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1C4FD-D806-4976-B837-988D68378111}" type="slidenum">
              <a:rPr lang="en-US"/>
              <a:pPr/>
              <a:t>10</a:t>
            </a:fld>
            <a:endParaRPr lang="en-US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1C4FD-D806-4976-B837-988D68378111}" type="slidenum">
              <a:rPr lang="en-US"/>
              <a:pPr/>
              <a:t>11</a:t>
            </a:fld>
            <a:endParaRPr lang="en-US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1C4FD-D806-4976-B837-988D68378111}" type="slidenum">
              <a:rPr lang="en-US"/>
              <a:pPr/>
              <a:t>12</a:t>
            </a:fld>
            <a:endParaRPr lang="en-US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1C4FD-D806-4976-B837-988D68378111}" type="slidenum">
              <a:rPr lang="en-US"/>
              <a:pPr/>
              <a:t>14</a:t>
            </a:fld>
            <a:endParaRPr lang="en-US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1C4FD-D806-4976-B837-988D68378111}" type="slidenum">
              <a:rPr lang="en-US"/>
              <a:pPr/>
              <a:t>15</a:t>
            </a:fld>
            <a:endParaRPr lang="en-US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1C4FD-D806-4976-B837-988D68378111}" type="slidenum">
              <a:rPr lang="en-US"/>
              <a:pPr/>
              <a:t>17</a:t>
            </a:fld>
            <a:endParaRPr lang="en-US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1C4FD-D806-4976-B837-988D68378111}" type="slidenum">
              <a:rPr lang="en-US"/>
              <a:pPr/>
              <a:t>18</a:t>
            </a:fld>
            <a:endParaRPr lang="en-US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1C4FD-D806-4976-B837-988D68378111}" type="slidenum">
              <a:rPr lang="en-US"/>
              <a:pPr/>
              <a:t>19</a:t>
            </a:fld>
            <a:endParaRPr lang="en-US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pPr marL="216233" indent="-216233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5194" y="4237037"/>
            <a:ext cx="7313612" cy="870743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Wingdings" pitchFamily="2" charset="2"/>
              <a:buNone/>
              <a:defRPr sz="2600" b="1">
                <a:latin typeface="Calibri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910884" y="1349327"/>
            <a:ext cx="7325750" cy="2484119"/>
          </a:xfrm>
          <a:noFill/>
        </p:spPr>
        <p:txBody>
          <a:bodyPr anchor="b" anchorCtr="0"/>
          <a:lstStyle>
            <a:lvl1pPr algn="ctr">
              <a:defRPr sz="3200"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852796" y="5955413"/>
            <a:ext cx="5438409" cy="377825"/>
          </a:xfrm>
        </p:spPr>
        <p:txBody>
          <a:bodyPr/>
          <a:lstStyle>
            <a:lvl1pPr algn="ctr">
              <a:defRPr sz="18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852796" y="5207792"/>
            <a:ext cx="5438409" cy="747621"/>
          </a:xfrm>
        </p:spPr>
        <p:txBody>
          <a:bodyPr anchor="b" anchorCtr="0"/>
          <a:lstStyle>
            <a:lvl1pPr algn="ctr">
              <a:defRPr sz="20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4663"/>
          </a:xfrm>
        </p:spPr>
        <p:txBody>
          <a:bodyPr/>
          <a:lstStyle>
            <a:lvl1pPr>
              <a:defRPr sz="2800"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6732844" cy="25224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Exposure of California kindergarteners to PBEs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58F1A5-1F72-4056-9B27-7633040C54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273256"/>
            <a:ext cx="7322234" cy="1362075"/>
          </a:xfrm>
        </p:spPr>
        <p:txBody>
          <a:bodyPr anchor="t"/>
          <a:lstStyle>
            <a:lvl1pPr algn="ctr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434" y="2526882"/>
            <a:ext cx="7301132" cy="1500187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APHA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Exposure of California kindergarteners to PBEs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6092E-EF8F-4F8F-8C70-C206791EA2D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915194" y="4020065"/>
            <a:ext cx="7313612" cy="156519"/>
          </a:xfrm>
          <a:prstGeom prst="rect">
            <a:avLst/>
          </a:prstGeom>
          <a:solidFill>
            <a:srgbClr val="011F5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14"/>
          <p:cNvSpPr>
            <a:spLocks noChangeArrowheads="1"/>
          </p:cNvSpPr>
          <p:nvPr userDrawn="1"/>
        </p:nvSpPr>
        <p:spPr bwMode="auto">
          <a:xfrm>
            <a:off x="1009135" y="4075465"/>
            <a:ext cx="7125730" cy="4571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APHA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Exposure of California kindergarteners to PBEs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E88A0-7AA2-4FE4-8CAD-8BD0951AB8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360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360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APHA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Exposure of California kindergarteners to PBEs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EE05FD-673D-4B25-B354-93D5C67F70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APHA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Exposure of California kindergarteners to PBEs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087AA-C37F-4BDD-B2BC-38630F29EF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CDC0A6-37FE-4018-A766-72518A9D27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APHA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Exposure of California kindergarteners to PBEs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FE37B-4023-4702-9C37-2CAD8EBEE5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solidFill>
            <a:schemeClr val="accent2"/>
          </a:solidFill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solidFill>
            <a:schemeClr val="accent4"/>
          </a:solidFill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APHA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Exposure of California kindergarteners to PBEs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105976-4133-42DC-841F-CCCAB1DECC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APHA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9C3A1A-DC98-48BD-8084-BB302098F3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86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86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APHA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Exposure of California kindergarteners to PBEs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10431-ADB2-4137-9951-5FA65EC843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APHA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Exposure of California kindergarteners to PBEs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932453D-57B0-47EC-8D1F-DB555982B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65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0" y="6373813"/>
            <a:ext cx="9144000" cy="484187"/>
          </a:xfrm>
          <a:prstGeom prst="rect">
            <a:avLst/>
          </a:prstGeom>
          <a:solidFill>
            <a:srgbClr val="011F5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36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8788" y="6616357"/>
            <a:ext cx="3395760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Book Antiqua" pitchFamily="18" charset="0"/>
              </a:defRPr>
            </a:lvl1pPr>
          </a:lstStyle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8788" y="6373813"/>
            <a:ext cx="7070698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bg1"/>
                </a:solidFill>
                <a:latin typeface="Book Antiqua" pitchFamily="18" charset="0"/>
              </a:defRPr>
            </a:lvl1pPr>
          </a:lstStyle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89700"/>
            <a:ext cx="2133600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Book Antiqua" pitchFamily="18" charset="0"/>
              </a:defRPr>
            </a:lvl1pPr>
          </a:lstStyle>
          <a:p>
            <a:fld id="{EF30BBFC-19EA-4BB7-A1B4-5A7B3049CE5A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9" name="Picture 2" descr="C:\Users\abutt\AppData\Local\Microsoft\Windows\Temporary Internet Files\Content.Outlook\05EI7JPH\Penn NS tag color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4985"/>
          <a:stretch/>
        </p:blipFill>
        <p:spPr bwMode="auto">
          <a:xfrm>
            <a:off x="7456784" y="5807946"/>
            <a:ext cx="1569199" cy="46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8" r:id="rId4"/>
    <p:sldLayoutId id="2147483657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6" r:id="rId1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Verdana" pitchFamily="34" charset="0"/>
        </a:defRPr>
      </a:lvl9pPr>
    </p:titleStyle>
    <p:bodyStyle>
      <a:lvl1pPr marL="609600" indent="-609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20000"/>
        <a:buFont typeface="Wingdings" pitchFamily="2" charset="2"/>
        <a:buChar char="§"/>
        <a:defRPr sz="26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990600" indent="-5334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371600" indent="-4572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1800">
          <a:solidFill>
            <a:schemeClr val="tx1"/>
          </a:solidFill>
          <a:latin typeface="Calibri" pitchFamily="34" charset="0"/>
        </a:defRPr>
      </a:lvl3pPr>
      <a:lvl4pPr marL="1752600" indent="-3810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»"/>
        <a:defRPr sz="1600">
          <a:solidFill>
            <a:schemeClr val="tx1"/>
          </a:solidFill>
          <a:latin typeface="Calibri" pitchFamily="34" charset="0"/>
        </a:defRPr>
      </a:lvl4pPr>
      <a:lvl5pPr marL="2209800" indent="-3810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 sz="1600">
          <a:solidFill>
            <a:schemeClr val="tx1"/>
          </a:solidFill>
          <a:latin typeface="Calibri" pitchFamily="34" charset="0"/>
        </a:defRPr>
      </a:lvl5pPr>
      <a:lvl6pPr marL="2667000" indent="-3810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6pPr>
      <a:lvl7pPr marL="3124200" indent="-3810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7pPr>
      <a:lvl8pPr marL="3581400" indent="-3810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8pPr>
      <a:lvl9pPr marL="4038600" indent="-3810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98403" y="3738661"/>
            <a:ext cx="8229600" cy="1626932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1800" dirty="0" smtClean="0">
                <a:solidFill>
                  <a:schemeClr val="tx1"/>
                </a:solidFill>
                <a:cs typeface="Arial" pitchFamily="34" charset="0"/>
              </a:rPr>
              <a:t>Alison Buttenheim</a:t>
            </a:r>
          </a:p>
          <a:p>
            <a:pPr algn="l">
              <a:spcBef>
                <a:spcPts val="0"/>
              </a:spcBef>
            </a:pPr>
            <a:r>
              <a:rPr lang="en-US" sz="1400" b="0" dirty="0" smtClean="0">
                <a:solidFill>
                  <a:schemeClr val="tx1"/>
                </a:solidFill>
                <a:cs typeface="Arial" pitchFamily="34" charset="0"/>
              </a:rPr>
              <a:t>University of Pennsylvania School of </a:t>
            </a:r>
            <a:r>
              <a:rPr lang="en-US" sz="1400" b="0" dirty="0" smtClean="0">
                <a:solidFill>
                  <a:schemeClr val="tx1"/>
                </a:solidFill>
                <a:cs typeface="Arial" pitchFamily="34" charset="0"/>
              </a:rPr>
              <a:t>Nursing</a:t>
            </a:r>
          </a:p>
          <a:p>
            <a:pPr algn="l">
              <a:spcBef>
                <a:spcPts val="0"/>
              </a:spcBef>
            </a:pPr>
            <a:endParaRPr lang="en-US" sz="1400" b="0" dirty="0"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1800" dirty="0" smtClean="0">
                <a:cs typeface="Arial" pitchFamily="34" charset="0"/>
              </a:rPr>
              <a:t>Malia </a:t>
            </a:r>
            <a:r>
              <a:rPr lang="en-US" sz="1800" dirty="0">
                <a:cs typeface="Arial" pitchFamily="34" charset="0"/>
              </a:rPr>
              <a:t>Jones</a:t>
            </a:r>
          </a:p>
          <a:p>
            <a:pPr algn="l">
              <a:spcBef>
                <a:spcPts val="0"/>
              </a:spcBef>
            </a:pPr>
            <a:r>
              <a:rPr lang="en-US" sz="1400" b="0" dirty="0">
                <a:cs typeface="Arial" pitchFamily="34" charset="0"/>
              </a:rPr>
              <a:t>UCLA School of Public </a:t>
            </a:r>
            <a:r>
              <a:rPr lang="en-US" sz="1400" b="0" dirty="0" smtClean="0">
                <a:cs typeface="Arial" pitchFamily="34" charset="0"/>
              </a:rPr>
              <a:t>Health</a:t>
            </a:r>
          </a:p>
          <a:p>
            <a:pPr algn="l">
              <a:spcBef>
                <a:spcPts val="0"/>
              </a:spcBef>
            </a:pPr>
            <a:endParaRPr lang="en-US" sz="1800" b="0" dirty="0"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1800" dirty="0" smtClean="0">
                <a:cs typeface="Arial" pitchFamily="34" charset="0"/>
              </a:rPr>
              <a:t>Yelena Baras</a:t>
            </a:r>
            <a:endParaRPr lang="en-US" sz="1800" dirty="0"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1400" b="0" dirty="0" smtClean="0">
                <a:cs typeface="Arial" pitchFamily="34" charset="0"/>
              </a:rPr>
              <a:t>Perelman School of Medicine at the University of Pennsylvania</a:t>
            </a:r>
            <a:endParaRPr lang="en-US" sz="1400" b="0" dirty="0"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endParaRPr lang="en-US" sz="1600" b="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8403" y="2900603"/>
            <a:ext cx="7325750" cy="1161568"/>
          </a:xfrm>
        </p:spPr>
        <p:txBody>
          <a:bodyPr/>
          <a:lstStyle/>
          <a:p>
            <a:pPr algn="l"/>
            <a:r>
              <a:rPr lang="en-US" sz="2800" dirty="0">
                <a:cs typeface="Calibri" pitchFamily="34" charset="0"/>
              </a:rPr>
              <a:t>How many California school children are exposed to high school-level rates of  personal belief exemptions from childhood vaccines</a:t>
            </a:r>
            <a:r>
              <a:rPr lang="en-US" sz="2800" dirty="0"/>
              <a:t>?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2" descr="C:\Users\abutt\AppData\Local\Microsoft\Windows\Temporary Internet Files\Content.Outlook\05EI7JPH\Penn NS tag colo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23" y="277402"/>
            <a:ext cx="3265169" cy="175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098403" y="5943597"/>
            <a:ext cx="8229600" cy="751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120000"/>
              <a:buFont typeface="Wingdings" pitchFamily="2" charset="2"/>
              <a:buNone/>
              <a:defRPr sz="2600" b="1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990600" indent="-533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37160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800">
                <a:solidFill>
                  <a:schemeClr val="tx1"/>
                </a:solidFill>
                <a:latin typeface="Calibri" pitchFamily="34" charset="0"/>
              </a:defRPr>
            </a:lvl3pPr>
            <a:lvl4pPr marL="17526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209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667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3124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581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40386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1400" dirty="0" smtClean="0">
                <a:cs typeface="Arial" pitchFamily="34" charset="0"/>
              </a:rPr>
              <a:t>APHA Annual Meeting</a:t>
            </a:r>
          </a:p>
          <a:p>
            <a:pPr algn="l">
              <a:spcBef>
                <a:spcPts val="0"/>
              </a:spcBef>
            </a:pPr>
            <a:r>
              <a:rPr lang="en-US" sz="1400" b="0" dirty="0" smtClean="0">
                <a:cs typeface="Arial" pitchFamily="34" charset="0"/>
              </a:rPr>
              <a:t>October 31, 2011</a:t>
            </a:r>
          </a:p>
          <a:p>
            <a:pPr algn="l">
              <a:spcBef>
                <a:spcPts val="0"/>
              </a:spcBef>
            </a:pPr>
            <a:r>
              <a:rPr lang="en-US" sz="1400" b="0" dirty="0" smtClean="0">
                <a:cs typeface="Arial" pitchFamily="34" charset="0"/>
              </a:rPr>
              <a:t>Washington, DC</a:t>
            </a:r>
            <a:endParaRPr lang="en-US" sz="1200" b="0" dirty="0" smtClean="0">
              <a:cs typeface="Arial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19848" y="1094286"/>
            <a:ext cx="7704305" cy="1279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Verdana" pitchFamily="34" charset="0"/>
              </a:defRPr>
            </a:lvl9pPr>
          </a:lstStyle>
          <a:p>
            <a:r>
              <a:rPr lang="en-US" sz="2800" b="0" u="sng" dirty="0" smtClean="0">
                <a:cs typeface="Arial" pitchFamily="34" charset="0"/>
              </a:rPr>
              <a:t/>
            </a:r>
            <a:br>
              <a:rPr lang="en-US" sz="2800" b="0" u="sng" dirty="0" smtClean="0">
                <a:cs typeface="Arial" pitchFamily="34" charset="0"/>
              </a:rPr>
            </a:br>
            <a:endParaRPr lang="en-US" sz="28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70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>
            <a:off x="298938" y="773723"/>
            <a:ext cx="8229600" cy="679938"/>
          </a:xfrm>
        </p:spPr>
        <p:txBody>
          <a:bodyPr/>
          <a:lstStyle/>
          <a:p>
            <a:pPr algn="l"/>
            <a:r>
              <a:rPr lang="en-US" sz="3200" dirty="0" smtClean="0"/>
              <a:t>Presenter disclosures</a:t>
            </a:r>
            <a:endParaRPr lang="en-US" sz="3200" dirty="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85800" y="17129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85800" y="1789113"/>
            <a:ext cx="792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1485900" y="2766646"/>
            <a:ext cx="6189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No </a:t>
            </a:r>
            <a:r>
              <a:rPr lang="en-US" sz="3200" b="1" dirty="0"/>
              <a:t>relationships to </a:t>
            </a:r>
            <a:r>
              <a:rPr lang="en-US" sz="3200" b="1" dirty="0" smtClean="0"/>
              <a:t>disclose</a:t>
            </a:r>
            <a:endParaRPr lang="en-US" sz="3200" b="1" dirty="0"/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57200" y="3617913"/>
            <a:ext cx="815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549082"/>
            <a:ext cx="2133600" cy="250611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359613"/>
            <a:ext cx="5562600" cy="457200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2453D-57B0-47EC-8D1F-DB555982B5B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09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497809"/>
              </p:ext>
            </p:extLst>
          </p:nvPr>
        </p:nvGraphicFramePr>
        <p:xfrm>
          <a:off x="688848" y="1102659"/>
          <a:ext cx="7467600" cy="5122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5548-27E1-4552-A435-A689B0478FB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54900"/>
            <a:ext cx="8229600" cy="6556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Annual measles cases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 (US) and</a:t>
            </a:r>
            <a:r>
              <a:rPr lang="en-US" sz="2800" b="1" dirty="0" smtClean="0">
                <a:latin typeface="Calibri" pitchFamily="34" charset="0"/>
                <a:ea typeface="+mj-ea"/>
                <a:cs typeface="Arial" pitchFamily="34" charset="0"/>
              </a:rPr>
              <a:t> P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ersonal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 </a:t>
            </a:r>
            <a:r>
              <a:rPr lang="en-US" sz="2800" b="1" dirty="0" smtClean="0">
                <a:latin typeface="Calibri" pitchFamily="34" charset="0"/>
                <a:ea typeface="+mj-ea"/>
                <a:cs typeface="Arial" pitchFamily="34" charset="0"/>
              </a:rPr>
              <a:t>B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elief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 </a:t>
            </a:r>
            <a:r>
              <a:rPr lang="en-US" sz="2800" b="1" noProof="0" dirty="0" err="1" smtClean="0">
                <a:latin typeface="Calibri" pitchFamily="34" charset="0"/>
                <a:ea typeface="+mj-ea"/>
                <a:cs typeface="Arial" pitchFamily="34" charset="0"/>
              </a:rPr>
              <a:t>E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xemptio</a:t>
            </a:r>
            <a:r>
              <a:rPr lang="en-US" sz="2800" b="1" dirty="0" smtClean="0">
                <a:latin typeface="Calibri" pitchFamily="34" charset="0"/>
                <a:ea typeface="+mj-ea"/>
                <a:cs typeface="Arial" pitchFamily="34" charset="0"/>
              </a:rPr>
              <a:t>ns 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from </a:t>
            </a:r>
            <a:r>
              <a:rPr lang="en-US" sz="2800" b="1" noProof="0" dirty="0" smtClean="0">
                <a:latin typeface="Calibri" pitchFamily="34" charset="0"/>
                <a:ea typeface="+mj-ea"/>
                <a:cs typeface="Arial" pitchFamily="34" charset="0"/>
              </a:rPr>
              <a:t>s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chool immunization mandates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5737053" y="1551433"/>
            <a:ext cx="1447800" cy="4572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rgbClr val="4B468A"/>
                </a:solidFill>
                <a:latin typeface="Calibri" pitchFamily="34" charset="0"/>
                <a:cs typeface="Arial" pitchFamily="34" charset="0"/>
              </a:rPr>
              <a:t>Oregon</a:t>
            </a:r>
            <a:endParaRPr lang="en-US" sz="1800" b="1" dirty="0">
              <a:solidFill>
                <a:srgbClr val="4B468A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5616030" y="4593157"/>
            <a:ext cx="1447800" cy="4572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rgbClr val="4B468A"/>
                </a:solidFill>
                <a:latin typeface="Calibri" pitchFamily="34" charset="0"/>
                <a:cs typeface="Arial" pitchFamily="34" charset="0"/>
              </a:rPr>
              <a:t>Arkansas</a:t>
            </a:r>
            <a:endParaRPr lang="en-US" sz="1800" b="1" dirty="0">
              <a:solidFill>
                <a:srgbClr val="4B468A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5575689" y="3778265"/>
            <a:ext cx="1447800" cy="4572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rgbClr val="4B468A"/>
                </a:solidFill>
                <a:latin typeface="Calibri" pitchFamily="34" charset="0"/>
                <a:cs typeface="Arial" pitchFamily="34" charset="0"/>
              </a:rPr>
              <a:t>California</a:t>
            </a:r>
            <a:endParaRPr lang="en-US" sz="1800" b="1" dirty="0">
              <a:solidFill>
                <a:srgbClr val="4B468A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7613904" y="1673352"/>
            <a:ext cx="838200" cy="3419856"/>
          </a:xfrm>
          <a:prstGeom prst="rect">
            <a:avLst/>
          </a:prstGeom>
        </p:spPr>
        <p:txBody>
          <a:bodyPr vert="vert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rgbClr val="4D62BB"/>
                </a:solidFill>
                <a:latin typeface="Calibri" pitchFamily="34" charset="0"/>
                <a:cs typeface="Arial" pitchFamily="34" charset="0"/>
              </a:rPr>
              <a:t>Personal belief exemptions/ 1,000 kindergarteners</a:t>
            </a:r>
            <a:endParaRPr lang="en-US" sz="2000" b="1" dirty="0">
              <a:solidFill>
                <a:srgbClr val="4D62BB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158496" y="1543987"/>
            <a:ext cx="527304" cy="3267856"/>
          </a:xfrm>
          <a:prstGeom prst="rect">
            <a:avLst/>
          </a:prstGeom>
        </p:spPr>
        <p:txBody>
          <a:bodyPr vert="vert270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Annual  measles cases, US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3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6575058" cy="228600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62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76C7F-7922-4A42-877A-290D75D3B161}" type="slidenum">
              <a:rPr lang="en-US"/>
              <a:pPr/>
              <a:t>4</a:t>
            </a:fld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7" y="6324972"/>
            <a:ext cx="7593831" cy="194443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73" y="345233"/>
            <a:ext cx="6936327" cy="532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76C7F-7922-4A42-877A-290D75D3B161}" type="slidenum">
              <a:rPr lang="en-US"/>
              <a:pPr/>
              <a:t>5</a:t>
            </a:fld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7" y="6324972"/>
            <a:ext cx="7593831" cy="194443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305914"/>
            <a:ext cx="6751399" cy="5455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921093" y="2693773"/>
            <a:ext cx="6751399" cy="14210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9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256" y="185928"/>
            <a:ext cx="8458200" cy="6667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Research goal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6CBC5-2B20-4321-ADE5-BA6E867C4AB2}" type="slidenum">
              <a:rPr lang="en-US"/>
              <a:pPr/>
              <a:t>6</a:t>
            </a:fld>
            <a:endParaRPr lang="en-US"/>
          </a:p>
        </p:txBody>
      </p:sp>
      <p:sp>
        <p:nvSpPr>
          <p:cNvPr id="7" name="Rectangle 26"/>
          <p:cNvSpPr>
            <a:spLocks noChangeArrowheads="1"/>
          </p:cNvSpPr>
          <p:nvPr/>
        </p:nvSpPr>
        <p:spPr bwMode="auto">
          <a:xfrm>
            <a:off x="732981" y="1182122"/>
            <a:ext cx="7710487" cy="386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Aft>
                <a:spcPct val="8000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latin typeface="Calibri" pitchFamily="34" charset="0"/>
              </a:rPr>
              <a:t>Quantify the exposure of California kindergarteners to Personal Belief Exemptions (PBEs) at school</a:t>
            </a:r>
          </a:p>
          <a:p>
            <a:pPr marL="457200" indent="-457200">
              <a:spcAft>
                <a:spcPct val="8000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latin typeface="Calibri" pitchFamily="34" charset="0"/>
              </a:rPr>
              <a:t>Assess trends statewide (2008-2010) and by county (2010)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7461096" cy="164946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256" y="185928"/>
            <a:ext cx="8458200" cy="666750"/>
          </a:xfrm>
        </p:spPr>
        <p:txBody>
          <a:bodyPr>
            <a:normAutofit/>
          </a:bodyPr>
          <a:lstStyle/>
          <a:p>
            <a:r>
              <a:rPr lang="en-US" dirty="0" smtClean="0"/>
              <a:t>Data 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6CBC5-2B20-4321-ADE5-BA6E867C4AB2}" type="slidenum">
              <a:rPr lang="en-US"/>
              <a:pPr/>
              <a:t>7</a:t>
            </a:fld>
            <a:endParaRPr lang="en-US"/>
          </a:p>
        </p:txBody>
      </p:sp>
      <p:sp>
        <p:nvSpPr>
          <p:cNvPr id="7" name="Rectangle 26"/>
          <p:cNvSpPr>
            <a:spLocks noChangeArrowheads="1"/>
          </p:cNvSpPr>
          <p:nvPr/>
        </p:nvSpPr>
        <p:spPr bwMode="auto">
          <a:xfrm>
            <a:off x="732981" y="1182122"/>
            <a:ext cx="8054759" cy="4673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Publically available Kindergarten Assessment data for school years 2008-09, 2009-10, 2010-11 from California Department of Public Health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Includes all public/private schools offering kindergarten with kindergarten enrollment  ≥ 10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Calibri" pitchFamily="34" charset="0"/>
              </a:rPr>
              <a:t>Each school reports K enrollment and # of Ks who are:</a:t>
            </a:r>
          </a:p>
          <a:p>
            <a:pPr marL="1371600" lvl="2" indent="-4572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Calibri" pitchFamily="34" charset="0"/>
              </a:rPr>
              <a:t>Up-to-date</a:t>
            </a:r>
          </a:p>
          <a:p>
            <a:pPr marL="1371600" lvl="2" indent="-4572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Calibri" pitchFamily="34" charset="0"/>
              </a:rPr>
              <a:t>Conditional accept</a:t>
            </a:r>
          </a:p>
          <a:p>
            <a:pPr marL="1371600" lvl="2" indent="-4572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Calibri" pitchFamily="34" charset="0"/>
              </a:rPr>
              <a:t>1+ PBE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Caveat: Not all children with PBEs are unvaccinated.</a:t>
            </a: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7461096" cy="164946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49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256" y="185928"/>
            <a:ext cx="8458200" cy="666750"/>
          </a:xfrm>
        </p:spPr>
        <p:txBody>
          <a:bodyPr>
            <a:normAutofit/>
          </a:bodyPr>
          <a:lstStyle/>
          <a:p>
            <a:r>
              <a:rPr lang="en-US" dirty="0" smtClean="0"/>
              <a:t>PBE e</a:t>
            </a:r>
            <a:r>
              <a:rPr lang="en-US" sz="2800" dirty="0" smtClean="0"/>
              <a:t>xposure measures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6CBC5-2B20-4321-ADE5-BA6E867C4AB2}" type="slidenum">
              <a:rPr lang="en-US"/>
              <a:pPr/>
              <a:t>8</a:t>
            </a:fld>
            <a:endParaRPr lang="en-US"/>
          </a:p>
        </p:txBody>
      </p:sp>
      <p:sp>
        <p:nvSpPr>
          <p:cNvPr id="7" name="Rectangle 26"/>
          <p:cNvSpPr>
            <a:spLocks noChangeArrowheads="1"/>
          </p:cNvSpPr>
          <p:nvPr/>
        </p:nvSpPr>
        <p:spPr bwMode="auto">
          <a:xfrm>
            <a:off x="732981" y="1182122"/>
            <a:ext cx="7710487" cy="4673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en-US" sz="2800" b="1" i="1" dirty="0" smtClean="0">
                <a:latin typeface="Calibri" pitchFamily="34" charset="0"/>
              </a:rPr>
              <a:t>Prevalence</a:t>
            </a: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Crude PBEs:  # of Kindergarteners with 1+ PBE</a:t>
            </a: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PBE rate:  Crude PBEs per 100 Kindergarteners per year</a:t>
            </a:r>
          </a:p>
          <a:p>
            <a:pPr lvl="1">
              <a:spcAft>
                <a:spcPts val="600"/>
              </a:spcAft>
              <a:defRPr/>
            </a:pPr>
            <a:endParaRPr lang="en-US" sz="2400" dirty="0" smtClean="0">
              <a:latin typeface="Calibri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en-US" sz="2400" dirty="0" smtClean="0">
              <a:latin typeface="Calibri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en-US" sz="2800" dirty="0">
              <a:latin typeface="Calibri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en-US" sz="2800" dirty="0" smtClean="0">
                <a:latin typeface="Calibri" pitchFamily="34" charset="0"/>
              </a:rPr>
              <a:t> </a:t>
            </a: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7461096" cy="164946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98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256" y="185928"/>
            <a:ext cx="8458200" cy="666750"/>
          </a:xfrm>
        </p:spPr>
        <p:txBody>
          <a:bodyPr>
            <a:normAutofit/>
          </a:bodyPr>
          <a:lstStyle/>
          <a:p>
            <a:r>
              <a:rPr lang="en-US" dirty="0" smtClean="0"/>
              <a:t>PBE e</a:t>
            </a:r>
            <a:r>
              <a:rPr lang="en-US" sz="2800" dirty="0" smtClean="0"/>
              <a:t>xposure measures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6CBC5-2B20-4321-ADE5-BA6E867C4AB2}" type="slidenum">
              <a:rPr lang="en-US"/>
              <a:pPr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26"/>
              <p:cNvSpPr>
                <a:spLocks noChangeArrowheads="1"/>
              </p:cNvSpPr>
              <p:nvPr/>
            </p:nvSpPr>
            <p:spPr bwMode="auto">
              <a:xfrm>
                <a:off x="732981" y="1182122"/>
                <a:ext cx="8054759" cy="46739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Aft>
                    <a:spcPts val="600"/>
                  </a:spcAft>
                  <a:defRPr/>
                </a:pPr>
                <a:r>
                  <a:rPr lang="en-US" sz="2800" b="1" i="1" dirty="0" smtClean="0">
                    <a:latin typeface="Calibri" pitchFamily="34" charset="0"/>
                  </a:rPr>
                  <a:t>Clustering</a:t>
                </a:r>
              </a:p>
              <a:p>
                <a:pPr marL="457200" indent="-457200">
                  <a:lnSpc>
                    <a:spcPct val="150000"/>
                  </a:lnSpc>
                  <a:spcAft>
                    <a:spcPts val="600"/>
                  </a:spcAft>
                  <a:buFont typeface="Arial" pitchFamily="34" charset="0"/>
                  <a:buChar char="•"/>
                  <a:defRPr/>
                </a:pPr>
                <a:r>
                  <a:rPr lang="en-US" sz="2400" dirty="0">
                    <a:latin typeface="Calibri" pitchFamily="34" charset="0"/>
                  </a:rPr>
                  <a:t>Interaction index: </a:t>
                </a:r>
                <a:r>
                  <a:rPr lang="en-US" sz="2400" dirty="0" smtClean="0">
                    <a:latin typeface="Calibri" pitchFamily="34" charset="0"/>
                  </a:rPr>
                  <a:t> Average </a:t>
                </a:r>
                <a:r>
                  <a:rPr lang="en-US" sz="2400" dirty="0">
                    <a:latin typeface="Calibri" pitchFamily="34" charset="0"/>
                  </a:rPr>
                  <a:t>PBE rate for </a:t>
                </a:r>
                <a:r>
                  <a:rPr lang="en-US" sz="2400" dirty="0" smtClean="0">
                    <a:latin typeface="Calibri" pitchFamily="34" charset="0"/>
                  </a:rPr>
                  <a:t>adherents (no PBEs) (range: 0 – PBE rate)</a:t>
                </a:r>
              </a:p>
              <a:p>
                <a:pPr algn="ctr">
                  <a:spcAft>
                    <a:spcPts val="600"/>
                  </a:spcAft>
                  <a:defRPr/>
                </a:pPr>
                <a:r>
                  <a:rPr lang="en-US" sz="2400" dirty="0" smtClean="0">
                    <a:latin typeface="Calibri" pitchFamily="34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𝑁</m:t>
                        </m:r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𝐴</m:t>
                                    </m:r>
                                  </m:den>
                                </m:f>
                              </m:e>
                            </m:d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d>
                      </m:e>
                    </m:nary>
                  </m:oMath>
                </a14:m>
                <a:endParaRPr lang="en-US" sz="2400" dirty="0" smtClean="0"/>
              </a:p>
              <a:p>
                <a:pPr algn="ctr">
                  <a:spcAft>
                    <a:spcPts val="600"/>
                  </a:spcAft>
                  <a:defRPr/>
                </a:pPr>
                <a:endParaRPr lang="en-US" sz="2400" dirty="0"/>
              </a:p>
              <a:p>
                <a:pPr marL="342900" indent="-342900">
                  <a:lnSpc>
                    <a:spcPct val="150000"/>
                  </a:lnSpc>
                  <a:spcAft>
                    <a:spcPts val="600"/>
                  </a:spcAft>
                  <a:buFont typeface="Arial" pitchFamily="34" charset="0"/>
                  <a:buChar char="•"/>
                  <a:defRPr/>
                </a:pPr>
                <a:r>
                  <a:rPr lang="en-US" sz="2400" dirty="0" smtClean="0">
                    <a:latin typeface="Calibri" pitchFamily="34" charset="0"/>
                  </a:rPr>
                  <a:t>Isolation </a:t>
                </a:r>
                <a:r>
                  <a:rPr lang="en-US" sz="2400" dirty="0">
                    <a:latin typeface="Calibri" pitchFamily="34" charset="0"/>
                  </a:rPr>
                  <a:t>index:  Average PBE rate for </a:t>
                </a:r>
                <a:r>
                  <a:rPr lang="en-US" sz="2400" dirty="0" smtClean="0">
                    <a:latin typeface="Calibri" pitchFamily="34" charset="0"/>
                  </a:rPr>
                  <a:t>KPBEs  (range: 0-100)</a:t>
                </a:r>
              </a:p>
              <a:p>
                <a:pPr algn="ctr">
                  <a:spcAft>
                    <a:spcPts val="600"/>
                  </a:spcAft>
                  <a:defRPr/>
                </a:pPr>
                <a:r>
                  <a:rPr lang="en-US" sz="2000" dirty="0" smtClean="0">
                    <a:latin typeface="Calibri" pitchFamily="34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𝑁</m:t>
                        </m:r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𝑋</m:t>
                                    </m:r>
                                  </m:den>
                                </m:f>
                              </m:e>
                            </m:d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d>
                      </m:e>
                    </m:nary>
                  </m:oMath>
                </a14:m>
                <a:endParaRPr lang="en-US" sz="2800" dirty="0"/>
              </a:p>
              <a:p>
                <a:pPr>
                  <a:spcAft>
                    <a:spcPts val="600"/>
                  </a:spcAft>
                  <a:defRPr/>
                </a:pPr>
                <a:endParaRPr lang="en-US" sz="2800" dirty="0" smtClean="0"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981" y="1182122"/>
                <a:ext cx="8054759" cy="4673929"/>
              </a:xfrm>
              <a:prstGeom prst="rect">
                <a:avLst/>
              </a:prstGeom>
              <a:blipFill rotWithShape="1">
                <a:blip r:embed="rId3"/>
                <a:stretch>
                  <a:fillRect l="-1513" t="-1173" r="-1589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7461096" cy="164946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1880" y="5691606"/>
            <a:ext cx="7196446" cy="1077218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sz="1600" dirty="0" err="1">
                <a:latin typeface="Calibri" pitchFamily="34" charset="0"/>
                <a:cs typeface="Calibri" pitchFamily="34" charset="0"/>
              </a:rPr>
              <a:t>a</a:t>
            </a:r>
            <a:r>
              <a:rPr lang="en-US" sz="1600" baseline="-25000" dirty="0" err="1">
                <a:latin typeface="Calibri" pitchFamily="34" charset="0"/>
                <a:cs typeface="Calibri" pitchFamily="34" charset="0"/>
              </a:rPr>
              <a:t>i</a:t>
            </a:r>
            <a:r>
              <a:rPr lang="en-US" sz="1600" baseline="-25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= # adherents in school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i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sz="1600" dirty="0">
                <a:latin typeface="Calibri" pitchFamily="34" charset="0"/>
                <a:cs typeface="Calibri" pitchFamily="34" charset="0"/>
              </a:rPr>
              <a:t>A = total # of adherents</a:t>
            </a:r>
          </a:p>
          <a:p>
            <a:pPr>
              <a:spcAft>
                <a:spcPts val="0"/>
              </a:spcAft>
              <a:defRPr/>
            </a:pP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defRPr/>
            </a:pP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x</a:t>
            </a:r>
            <a:r>
              <a:rPr lang="en-US" sz="1600" baseline="-25000" dirty="0" smtClean="0">
                <a:latin typeface="Calibri" pitchFamily="34" charset="0"/>
                <a:cs typeface="Calibri" pitchFamily="34" charset="0"/>
              </a:rPr>
              <a:t>i 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= # of KPBEs in school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i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K</a:t>
            </a:r>
            <a:r>
              <a:rPr lang="en-US" sz="1600" baseline="-25000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= # of Ks in school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i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</a:pP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</a:pP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N = number of schools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79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256" y="185928"/>
            <a:ext cx="8458200" cy="666750"/>
          </a:xfrm>
        </p:spPr>
        <p:txBody>
          <a:bodyPr>
            <a:normAutofit/>
          </a:bodyPr>
          <a:lstStyle/>
          <a:p>
            <a:r>
              <a:rPr lang="en-US" dirty="0" smtClean="0"/>
              <a:t>PBE e</a:t>
            </a:r>
            <a:r>
              <a:rPr lang="en-US" sz="2800" dirty="0" smtClean="0"/>
              <a:t>xposure measures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6CBC5-2B20-4321-ADE5-BA6E867C4AB2}" type="slidenum">
              <a:rPr lang="en-US"/>
              <a:pPr/>
              <a:t>10</a:t>
            </a:fld>
            <a:endParaRPr lang="en-US"/>
          </a:p>
        </p:txBody>
      </p:sp>
      <p:sp>
        <p:nvSpPr>
          <p:cNvPr id="7" name="Rectangle 26"/>
          <p:cNvSpPr>
            <a:spLocks noChangeArrowheads="1"/>
          </p:cNvSpPr>
          <p:nvPr/>
        </p:nvSpPr>
        <p:spPr bwMode="auto">
          <a:xfrm>
            <a:off x="732981" y="1182122"/>
            <a:ext cx="8054759" cy="4673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en-US" sz="2800" b="1" i="1" dirty="0" smtClean="0">
                <a:latin typeface="Calibri" pitchFamily="34" charset="0"/>
              </a:rPr>
              <a:t>Vulnerability</a:t>
            </a: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Calibri" pitchFamily="34" charset="0"/>
              </a:rPr>
              <a:t>H</a:t>
            </a:r>
            <a:r>
              <a:rPr lang="en-US" sz="2400" dirty="0" smtClean="0">
                <a:latin typeface="Calibri" pitchFamily="34" charset="0"/>
              </a:rPr>
              <a:t>igh-PBE schools  (#/%):</a:t>
            </a:r>
          </a:p>
          <a:p>
            <a:pPr marL="914400" lvl="1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Crude PBEs &gt; 20 </a:t>
            </a:r>
          </a:p>
          <a:p>
            <a:pPr marL="914400" lvl="1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PBE rate &gt; 20 per 100</a:t>
            </a:r>
            <a:endParaRPr lang="en-US" sz="2400" dirty="0"/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K enrollment at high-PBE </a:t>
            </a:r>
            <a:r>
              <a:rPr lang="en-US" sz="2400" dirty="0">
                <a:latin typeface="Calibri" pitchFamily="34" charset="0"/>
              </a:rPr>
              <a:t>schools  </a:t>
            </a:r>
            <a:r>
              <a:rPr lang="en-US" sz="2400" dirty="0" smtClean="0">
                <a:latin typeface="Calibri" pitchFamily="34" charset="0"/>
              </a:rPr>
              <a:t>(#/%)</a:t>
            </a: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KPBE enrollment at high-PBE schools (#/%)</a:t>
            </a:r>
            <a:endParaRPr lang="en-US" sz="2400" dirty="0">
              <a:latin typeface="Calibri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en-US" sz="2800" dirty="0" smtClean="0">
              <a:latin typeface="Calibri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7461096" cy="164946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19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256" y="185928"/>
            <a:ext cx="8458200" cy="666750"/>
          </a:xfrm>
        </p:spPr>
        <p:txBody>
          <a:bodyPr>
            <a:normAutofit/>
          </a:bodyPr>
          <a:lstStyle/>
          <a:p>
            <a:r>
              <a:rPr lang="en-US" dirty="0" smtClean="0"/>
              <a:t>Statewide results (1)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6CBC5-2B20-4321-ADE5-BA6E867C4AB2}" type="slidenum">
              <a:rPr lang="en-US"/>
              <a:pPr/>
              <a:t>11</a:t>
            </a:fld>
            <a:endParaRPr lang="en-US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7461096" cy="164946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466773"/>
              </p:ext>
            </p:extLst>
          </p:nvPr>
        </p:nvGraphicFramePr>
        <p:xfrm>
          <a:off x="558140" y="1021288"/>
          <a:ext cx="7683335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063"/>
                <a:gridCol w="1350818"/>
                <a:gridCol w="1350818"/>
                <a:gridCol w="1350818"/>
                <a:gridCol w="1350818"/>
              </a:tblGrid>
              <a:tr h="52250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SY2008-09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SY2009-10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SY2010-11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% ∆ </a:t>
                      </a:r>
                    </a:p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2008-2010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Schools (n)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7,173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7,174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7,163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   -0.2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</a:tr>
              <a:tr h="342855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Kindergarteners</a:t>
                      </a:r>
                      <a:r>
                        <a:rPr lang="en-US" b="1" baseline="0" dirty="0" smtClean="0">
                          <a:latin typeface="Calibri" pitchFamily="34" charset="0"/>
                          <a:cs typeface="Calibri" pitchFamily="34" charset="0"/>
                        </a:rPr>
                        <a:t> (n)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496,027 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502,286 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505,015 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1.8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</a:tr>
              <a:tr h="370840">
                <a:tc>
                  <a:txBody>
                    <a:bodyPr/>
                    <a:lstStyle/>
                    <a:p>
                      <a:endParaRPr lang="en-US" b="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b="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b="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b="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latin typeface="Calibri" pitchFamily="34" charset="0"/>
                          <a:cs typeface="Calibri" pitchFamily="34" charset="0"/>
                        </a:rPr>
                        <a:t>Prevalence</a:t>
                      </a:r>
                      <a:endParaRPr lang="en-US" b="1" i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b="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b="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Calibri" pitchFamily="34" charset="0"/>
                          <a:cs typeface="Calibri" pitchFamily="34" charset="0"/>
                        </a:rPr>
                        <a:t>     Crude</a:t>
                      </a:r>
                      <a:r>
                        <a:rPr lang="en-US" sz="1800" b="1" baseline="0" dirty="0" smtClean="0">
                          <a:latin typeface="Calibri" pitchFamily="34" charset="0"/>
                          <a:cs typeface="Calibri" pitchFamily="34" charset="0"/>
                        </a:rPr>
                        <a:t> PBEs</a:t>
                      </a:r>
                      <a:endParaRPr lang="en-US" sz="18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  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9,201 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 9,916 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11,503 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25.0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Calibri" pitchFamily="34" charset="0"/>
                          <a:cs typeface="Calibri" pitchFamily="34" charset="0"/>
                        </a:rPr>
                        <a:t>     PBE rate</a:t>
                      </a:r>
                      <a:r>
                        <a:rPr lang="en-US" sz="1800" b="1" baseline="0" dirty="0" smtClean="0">
                          <a:latin typeface="Calibri" pitchFamily="34" charset="0"/>
                          <a:cs typeface="Calibri" pitchFamily="34" charset="0"/>
                        </a:rPr>
                        <a:t> per 100</a:t>
                      </a:r>
                      <a:endParaRPr lang="en-US" sz="18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       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1.9 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      2.0 </a:t>
                      </a:r>
                      <a:endParaRPr lang="en-US" sz="1800" b="1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     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2.3 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22.8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b="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latin typeface="Calibri" pitchFamily="34" charset="0"/>
                          <a:cs typeface="Calibri" pitchFamily="34" charset="0"/>
                        </a:rPr>
                        <a:t>Clustering</a:t>
                      </a:r>
                      <a:endParaRPr lang="en-US" b="1" i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b="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     Interaction</a:t>
                      </a:r>
                      <a:r>
                        <a:rPr lang="en-US" b="1" baseline="0" dirty="0" smtClean="0">
                          <a:latin typeface="Calibri" pitchFamily="34" charset="0"/>
                          <a:cs typeface="Calibri" pitchFamily="34" charset="0"/>
                        </a:rPr>
                        <a:t> index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     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1.6 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      1.7 </a:t>
                      </a:r>
                      <a:endParaRPr lang="en-US" sz="1800" b="1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       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2.0 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25.0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     Isolation index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     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14.7 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    14.6 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 15.6 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6.1</a:t>
                      </a:r>
                      <a:endParaRPr lang="en-US" sz="18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16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256" y="185928"/>
            <a:ext cx="8458200" cy="666750"/>
          </a:xfrm>
        </p:spPr>
        <p:txBody>
          <a:bodyPr>
            <a:normAutofit/>
          </a:bodyPr>
          <a:lstStyle/>
          <a:p>
            <a:r>
              <a:rPr lang="en-US" dirty="0" smtClean="0"/>
              <a:t>Statewide results (2)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6CBC5-2B20-4321-ADE5-BA6E867C4AB2}" type="slidenum">
              <a:rPr lang="en-US"/>
              <a:pPr/>
              <a:t>12</a:t>
            </a:fld>
            <a:endParaRPr lang="en-US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7461096" cy="164946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553180"/>
              </p:ext>
            </p:extLst>
          </p:nvPr>
        </p:nvGraphicFramePr>
        <p:xfrm>
          <a:off x="373488" y="944014"/>
          <a:ext cx="7867987" cy="4665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9620"/>
                <a:gridCol w="1201615"/>
                <a:gridCol w="1201615"/>
                <a:gridCol w="1201615"/>
                <a:gridCol w="873522"/>
              </a:tblGrid>
              <a:tr h="1110828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SY2008-09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SY2009-10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SY2010-11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% ∆ </a:t>
                      </a:r>
                    </a:p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  <a:cs typeface="Calibri" pitchFamily="34" charset="0"/>
                        </a:rPr>
                        <a:t>2008-2010</a:t>
                      </a:r>
                      <a:endParaRPr lang="en-US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</a:tr>
              <a:tr h="444331">
                <a:tc>
                  <a:txBody>
                    <a:bodyPr/>
                    <a:lstStyle/>
                    <a:p>
                      <a:pPr algn="l"/>
                      <a:r>
                        <a:rPr lang="en-US" sz="1800" b="1" i="1" dirty="0" smtClean="0">
                          <a:latin typeface="Calibri" pitchFamily="34" charset="0"/>
                          <a:cs typeface="Calibri" pitchFamily="34" charset="0"/>
                        </a:rPr>
                        <a:t>Vulnerability</a:t>
                      </a:r>
                      <a:endParaRPr lang="en-US" sz="1800" b="1" i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b"/>
                </a:tc>
              </a:tr>
              <a:tr h="444331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Calibri" pitchFamily="34" charset="0"/>
                          <a:cs typeface="Calibri" pitchFamily="34" charset="0"/>
                        </a:rPr>
                        <a:t>Schools</a:t>
                      </a:r>
                      <a:endParaRPr lang="en-US" sz="18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b"/>
                </a:tc>
              </a:tr>
              <a:tr h="296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Crude 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PBEs  &gt; 20, n (%)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26   (0.4)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29   (0.4)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35  (0.5)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34.6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</a:tr>
              <a:tr h="296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</a:t>
                      </a:r>
                      <a:r>
                        <a:rPr lang="en-US" sz="1600" b="1" baseline="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PBE rate</a:t>
                      </a:r>
                      <a:r>
                        <a:rPr lang="en-US" sz="1600" b="1" baseline="300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&gt; 20, n (%)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159   (2.2)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itchFamily="34" charset="0"/>
                          <a:cs typeface="Calibri" pitchFamily="34" charset="0"/>
                        </a:rPr>
                        <a:t> 163   (2.3) </a:t>
                      </a:r>
                      <a:endParaRPr lang="en-US" sz="1600" b="1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187  (2.6)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17.6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</a:tr>
              <a:tr h="4443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Calibri" pitchFamily="34" charset="0"/>
                          <a:cs typeface="Calibri" pitchFamily="34" charset="0"/>
                        </a:rPr>
                        <a:t>Kindergarteners at schools with</a:t>
                      </a:r>
                      <a:endParaRPr lang="en-US" sz="18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 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  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</a:tr>
              <a:tr h="296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baseline="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Crude 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PBEs  &gt; 20, n (%)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1,937  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(0.4)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2,675  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(0.5)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3,675  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(0.7)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89.7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</a:tr>
              <a:tr h="296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</a:t>
                      </a:r>
                      <a:r>
                        <a:rPr lang="en-US" sz="1600" b="1" baseline="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PBE rate</a:t>
                      </a:r>
                      <a:r>
                        <a:rPr lang="en-US" sz="1600" b="1" baseline="300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&gt; 20, n (%)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5,322  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(1.1)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5,728  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(1.1)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7,251  </a:t>
                      </a: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(1.4) 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36.2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</a:tr>
              <a:tr h="444331">
                <a:tc>
                  <a:txBody>
                    <a:bodyPr/>
                    <a:lstStyle/>
                    <a:p>
                      <a:r>
                        <a:rPr lang="en-US" sz="18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KPBEs at school with </a:t>
                      </a:r>
                      <a:endParaRPr lang="en-US" sz="18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6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6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16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</a:tr>
              <a:tr h="296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Crude 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PBEs  &gt; 20, n (%)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887  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(9.6)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1,055 (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10.6)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1,416 (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12.3)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59.6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</a:tr>
              <a:tr h="296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     </a:t>
                      </a:r>
                      <a:r>
                        <a:rPr lang="en-US" sz="1600" b="1" baseline="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PBE rate</a:t>
                      </a:r>
                      <a:r>
                        <a:rPr lang="en-US" sz="1600" b="1" baseline="300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&gt; 20, n (%)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2,044</a:t>
                      </a:r>
                      <a:r>
                        <a:rPr lang="en-US" sz="1600" b="1" baseline="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(22.2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2,170 (</a:t>
                      </a: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21.9) 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2,715 (</a:t>
                      </a: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23.6) 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32.8</a:t>
                      </a:r>
                      <a:endParaRPr lang="en-US" sz="16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991" marR="60991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14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County results (1)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F1A5-1F72-4056-9B27-7633040C547E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3" y="1211274"/>
            <a:ext cx="8229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63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256" y="185928"/>
            <a:ext cx="8458200" cy="666750"/>
          </a:xfrm>
        </p:spPr>
        <p:txBody>
          <a:bodyPr>
            <a:normAutofit/>
          </a:bodyPr>
          <a:lstStyle/>
          <a:p>
            <a:r>
              <a:rPr lang="en-US" dirty="0" smtClean="0"/>
              <a:t>Implications: How to increase the cost of exemptions?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6CBC5-2B20-4321-ADE5-BA6E867C4AB2}" type="slidenum">
              <a:rPr lang="en-US"/>
              <a:pPr/>
              <a:t>14</a:t>
            </a:fld>
            <a:endParaRPr lang="en-US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7461096" cy="164946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sp>
        <p:nvSpPr>
          <p:cNvPr id="7" name="Rectangle 26"/>
          <p:cNvSpPr>
            <a:spLocks noChangeArrowheads="1"/>
          </p:cNvSpPr>
          <p:nvPr/>
        </p:nvSpPr>
        <p:spPr bwMode="auto">
          <a:xfrm>
            <a:off x="732981" y="1223319"/>
            <a:ext cx="8054759" cy="438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Policy interventions: </a:t>
            </a:r>
          </a:p>
          <a:p>
            <a:pPr marL="800100" lvl="1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Increase time costs: </a:t>
            </a:r>
          </a:p>
          <a:p>
            <a:pPr marL="1257300" lvl="2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Stricter exemption requirements (Salmon et al. Arkansas case).</a:t>
            </a:r>
          </a:p>
          <a:p>
            <a:pPr marL="1257300" lvl="2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Make exemptions more costly than conditional acceptance.</a:t>
            </a:r>
          </a:p>
          <a:p>
            <a:pPr marL="800100" lvl="1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Increase financial costs: </a:t>
            </a:r>
          </a:p>
          <a:p>
            <a:pPr marL="1257300" lvl="2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Escrow fund for </a:t>
            </a:r>
            <a:r>
              <a:rPr lang="en-US" sz="2400" dirty="0" err="1" smtClean="0">
                <a:latin typeface="Calibri" pitchFamily="34" charset="0"/>
              </a:rPr>
              <a:t>exemptors</a:t>
            </a:r>
            <a:r>
              <a:rPr lang="en-US" sz="2400" dirty="0" smtClean="0">
                <a:latin typeface="Calibri" pitchFamily="34" charset="0"/>
              </a:rPr>
              <a:t> to cover outbreak costs (paid by parents or by school).</a:t>
            </a:r>
          </a:p>
          <a:p>
            <a:pPr marL="1257300" lvl="2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Calibri" pitchFamily="34" charset="0"/>
              </a:rPr>
              <a:t>B</a:t>
            </a:r>
            <a:r>
              <a:rPr lang="en-US" sz="2400" dirty="0" smtClean="0">
                <a:latin typeface="Calibri" pitchFamily="34" charset="0"/>
              </a:rPr>
              <a:t>onuses for schools with low exemption rates</a:t>
            </a:r>
          </a:p>
          <a:p>
            <a:pPr marL="1257300" lvl="2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sz="2000" dirty="0" smtClean="0">
              <a:latin typeface="Calibri" pitchFamily="34" charset="0"/>
            </a:endParaRPr>
          </a:p>
          <a:p>
            <a:pPr lvl="2">
              <a:spcAft>
                <a:spcPts val="600"/>
              </a:spcAft>
              <a:defRPr/>
            </a:pPr>
            <a:endParaRPr lang="en-US" sz="2000" dirty="0">
              <a:latin typeface="Calibri" pitchFamily="34" charset="0"/>
            </a:endParaRPr>
          </a:p>
          <a:p>
            <a:pPr lvl="1">
              <a:spcAft>
                <a:spcPts val="600"/>
              </a:spcAft>
              <a:defRPr/>
            </a:pPr>
            <a:endParaRPr lang="en-US" sz="24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05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256" y="185928"/>
            <a:ext cx="8458200" cy="666750"/>
          </a:xfrm>
        </p:spPr>
        <p:txBody>
          <a:bodyPr>
            <a:normAutofit/>
          </a:bodyPr>
          <a:lstStyle/>
          <a:p>
            <a:r>
              <a:rPr lang="en-US" dirty="0" smtClean="0"/>
              <a:t>Implications: How to increase the cost of exemptions?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6CBC5-2B20-4321-ADE5-BA6E867C4AB2}" type="slidenum">
              <a:rPr lang="en-US"/>
              <a:pPr/>
              <a:t>15</a:t>
            </a:fld>
            <a:endParaRPr lang="en-US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7461096" cy="164946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sp>
        <p:nvSpPr>
          <p:cNvPr id="7" name="Rectangle 26"/>
          <p:cNvSpPr>
            <a:spLocks noChangeArrowheads="1"/>
          </p:cNvSpPr>
          <p:nvPr/>
        </p:nvSpPr>
        <p:spPr bwMode="auto">
          <a:xfrm>
            <a:off x="732981" y="934982"/>
            <a:ext cx="8054759" cy="4673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1">
              <a:spcAft>
                <a:spcPts val="600"/>
              </a:spcAft>
              <a:defRPr/>
            </a:pPr>
            <a:endParaRPr lang="en-US" sz="2400" dirty="0">
              <a:latin typeface="Calibri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Program interventions: </a:t>
            </a:r>
            <a:endParaRPr lang="en-US" sz="2400" dirty="0">
              <a:latin typeface="Calibri" pitchFamily="34" charset="0"/>
            </a:endParaRPr>
          </a:p>
          <a:p>
            <a:pPr marL="800100" lvl="1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Increase social costs: </a:t>
            </a:r>
          </a:p>
          <a:p>
            <a:pPr marL="1257300" lvl="2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Increase awareness of exposure risk through public awareness campaigns (PTAs/HSAs)</a:t>
            </a:r>
          </a:p>
          <a:p>
            <a:pPr marL="1257300" lvl="2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Publicize disease outbreaks</a:t>
            </a:r>
          </a:p>
          <a:p>
            <a:pPr marL="1257300" lvl="2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Training and incentives for school gatekeeper (e.g., school nurse)</a:t>
            </a:r>
          </a:p>
          <a:p>
            <a:pPr marL="1257300" lvl="2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sz="2000" dirty="0" smtClean="0">
              <a:latin typeface="Calibri" pitchFamily="34" charset="0"/>
            </a:endParaRPr>
          </a:p>
          <a:p>
            <a:pPr marL="1257300" lvl="2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sz="2000" dirty="0" smtClean="0">
              <a:latin typeface="Calibri" pitchFamily="34" charset="0"/>
            </a:endParaRPr>
          </a:p>
          <a:p>
            <a:pPr lvl="2">
              <a:spcAft>
                <a:spcPts val="600"/>
              </a:spcAft>
              <a:defRPr/>
            </a:pPr>
            <a:endParaRPr lang="en-US" sz="2000" dirty="0">
              <a:latin typeface="Calibri" pitchFamily="34" charset="0"/>
            </a:endParaRPr>
          </a:p>
          <a:p>
            <a:pPr lvl="1">
              <a:spcAft>
                <a:spcPts val="600"/>
              </a:spcAft>
              <a:defRPr/>
            </a:pPr>
            <a:endParaRPr lang="en-US" sz="24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1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915" y="1204784"/>
            <a:ext cx="7957750" cy="4360863"/>
          </a:xfrm>
        </p:spPr>
        <p:txBody>
          <a:bodyPr/>
          <a:lstStyle/>
          <a:p>
            <a:r>
              <a:rPr lang="en-US" dirty="0" smtClean="0"/>
              <a:t>Funding for this study was provided by the Robert Wood Johnson Foundation Health &amp; Society Scholars Program at the University of Pennsylvania.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F1A5-1F72-4056-9B27-7633040C547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256" y="185928"/>
            <a:ext cx="8458200" cy="666750"/>
          </a:xfrm>
        </p:spPr>
        <p:txBody>
          <a:bodyPr>
            <a:normAutofit/>
          </a:bodyPr>
          <a:lstStyle/>
          <a:p>
            <a:r>
              <a:rPr lang="en-US" dirty="0" smtClean="0"/>
              <a:t>County results (2)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6CBC5-2B20-4321-ADE5-BA6E867C4AB2}" type="slidenum">
              <a:rPr lang="en-US"/>
              <a:pPr/>
              <a:t>17</a:t>
            </a:fld>
            <a:endParaRPr lang="en-US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7461096" cy="164946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015828"/>
              </p:ext>
            </p:extLst>
          </p:nvPr>
        </p:nvGraphicFramePr>
        <p:xfrm>
          <a:off x="266858" y="1903394"/>
          <a:ext cx="3636927" cy="348336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11511"/>
                <a:gridCol w="1125416"/>
              </a:tblGrid>
              <a:tr h="328687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County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N</a:t>
                      </a:r>
                      <a:endParaRPr lang="en-US" sz="1800" b="1" dirty="0"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Los Angeles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369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San Diego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285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3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Sacramento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185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Santa Cruz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170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5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Sonoma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160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6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Riverside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131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7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Orange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125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8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Ventura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121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9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San Bernardino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108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10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Stanislaus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105</a:t>
                      </a:r>
                    </a:p>
                  </a:txBody>
                  <a:tcPr marL="54367" marR="54367" marT="0" marB="0" anchor="b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339068"/>
              </p:ext>
            </p:extLst>
          </p:nvPr>
        </p:nvGraphicFramePr>
        <p:xfrm>
          <a:off x="4709904" y="1903397"/>
          <a:ext cx="3636927" cy="3470148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11511"/>
                <a:gridCol w="1125416"/>
              </a:tblGrid>
              <a:tr h="312939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County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%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Sutter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79.2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Mendocino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68.6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3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Nevada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62.1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Humboldt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62.0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5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Santa Cruz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52.1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6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Trinity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50.0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7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Kings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48.5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8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Siskiyou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48.1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9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Sonoma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45.2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10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San Francisco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42.3</a:t>
                      </a:r>
                    </a:p>
                  </a:txBody>
                  <a:tcPr marL="54367" marR="54367" marT="0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06770" y="949569"/>
            <a:ext cx="622495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  <a:tabLst>
                <a:tab pos="328930" algn="dec"/>
              </a:tabLst>
            </a:pPr>
            <a:r>
              <a:rPr lang="en-US" sz="2000" b="1" dirty="0">
                <a:latin typeface="Calibri" pitchFamily="34" charset="0"/>
                <a:cs typeface="Calibri" pitchFamily="34" charset="0"/>
              </a:rPr>
              <a:t> Kindergarteners with PBEs </a:t>
            </a:r>
          </a:p>
          <a:p>
            <a:pPr algn="ctr">
              <a:spcAft>
                <a:spcPts val="0"/>
              </a:spcAft>
              <a:tabLst>
                <a:tab pos="328930" algn="dec"/>
              </a:tabLst>
            </a:pPr>
            <a:r>
              <a:rPr lang="en-US" sz="2000" b="1" dirty="0">
                <a:latin typeface="Calibri" pitchFamily="34" charset="0"/>
                <a:cs typeface="Calibri" pitchFamily="34" charset="0"/>
              </a:rPr>
              <a:t>enrolled in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schools with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PBE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rate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&gt; 20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0187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256" y="185928"/>
            <a:ext cx="8458200" cy="666750"/>
          </a:xfrm>
        </p:spPr>
        <p:txBody>
          <a:bodyPr>
            <a:normAutofit/>
          </a:bodyPr>
          <a:lstStyle/>
          <a:p>
            <a:r>
              <a:rPr lang="en-US" dirty="0" smtClean="0"/>
              <a:t>County results (2)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6CBC5-2B20-4321-ADE5-BA6E867C4AB2}" type="slidenum">
              <a:rPr lang="en-US"/>
              <a:pPr/>
              <a:t>18</a:t>
            </a:fld>
            <a:endParaRPr lang="en-US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7461096" cy="164946"/>
          </a:xfrm>
        </p:spPr>
        <p:txBody>
          <a:bodyPr/>
          <a:lstStyle/>
          <a:p>
            <a:r>
              <a:rPr lang="en-US" dirty="0" smtClean="0"/>
              <a:t>Exposure of California kindergarteners to PBEs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245854"/>
              </p:ext>
            </p:extLst>
          </p:nvPr>
        </p:nvGraphicFramePr>
        <p:xfrm>
          <a:off x="266858" y="1903394"/>
          <a:ext cx="3636927" cy="348336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11511"/>
                <a:gridCol w="1125416"/>
              </a:tblGrid>
              <a:tr h="328687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County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N</a:t>
                      </a:r>
                      <a:endParaRPr lang="en-US" sz="1800" b="1" dirty="0"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Los Angeles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369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San Diego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285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3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Sacramento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185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Santa Cruz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170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5"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Sonoma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160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6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Riverside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131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7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Orange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125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8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Ventura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121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9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San Bernardino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108</a:t>
                      </a:r>
                    </a:p>
                  </a:txBody>
                  <a:tcPr marL="54367" marR="54367" marT="0" marB="0" anchor="b"/>
                </a:tc>
              </a:tr>
              <a:tr h="30936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10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Stanislaus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105</a:t>
                      </a:r>
                    </a:p>
                  </a:txBody>
                  <a:tcPr marL="54367" marR="54367" marT="0" marB="0" anchor="b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716011"/>
              </p:ext>
            </p:extLst>
          </p:nvPr>
        </p:nvGraphicFramePr>
        <p:xfrm>
          <a:off x="4709904" y="1903397"/>
          <a:ext cx="3636927" cy="3470148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11511"/>
                <a:gridCol w="1125416"/>
              </a:tblGrid>
              <a:tr h="312939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County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%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Sutter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79.2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Mendocino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68.6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3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Nevada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62.1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Humboldt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62.0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5"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Santa Cruz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52.1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6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Trinity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50.0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7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Kings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48.5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8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Siskiyou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48.1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9"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Sonoma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45.2</a:t>
                      </a:r>
                    </a:p>
                  </a:txBody>
                  <a:tcPr marL="54367" marR="54367" marT="0" marB="0" anchor="b"/>
                </a:tc>
              </a:tr>
              <a:tr h="31293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10"/>
                      </a:pPr>
                      <a:r>
                        <a:rPr lang="en-US" sz="1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San Francisco</a:t>
                      </a:r>
                      <a:endParaRPr lang="en-US" sz="18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4367" marR="5436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8930" algn="dec"/>
                        </a:tabLst>
                      </a:pPr>
                      <a:r>
                        <a:rPr lang="en-US" sz="18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42.3</a:t>
                      </a:r>
                    </a:p>
                  </a:txBody>
                  <a:tcPr marL="54367" marR="54367" marT="0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06770" y="949569"/>
            <a:ext cx="622495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  <a:tabLst>
                <a:tab pos="328930" algn="dec"/>
              </a:tabLst>
            </a:pPr>
            <a:r>
              <a:rPr lang="en-US" sz="2000" b="1" dirty="0">
                <a:latin typeface="Calibri" pitchFamily="34" charset="0"/>
                <a:cs typeface="Calibri" pitchFamily="34" charset="0"/>
              </a:rPr>
              <a:t> Kindergarteners with PBEs </a:t>
            </a:r>
          </a:p>
          <a:p>
            <a:pPr algn="ctr">
              <a:spcAft>
                <a:spcPts val="0"/>
              </a:spcAft>
              <a:tabLst>
                <a:tab pos="328930" algn="dec"/>
              </a:tabLst>
            </a:pPr>
            <a:r>
              <a:rPr lang="en-US" sz="2000" b="1" dirty="0">
                <a:latin typeface="Calibri" pitchFamily="34" charset="0"/>
                <a:cs typeface="Calibri" pitchFamily="34" charset="0"/>
              </a:rPr>
              <a:t>enrolled in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schools with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PBE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rate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&gt; 20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165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256" y="185928"/>
            <a:ext cx="8458200" cy="666750"/>
          </a:xfrm>
        </p:spPr>
        <p:txBody>
          <a:bodyPr>
            <a:normAutofit/>
          </a:bodyPr>
          <a:lstStyle/>
          <a:p>
            <a:r>
              <a:rPr lang="en-US" dirty="0" smtClean="0"/>
              <a:t>Conclusions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6CBC5-2B20-4321-ADE5-BA6E867C4AB2}" type="slidenum">
              <a:rPr lang="en-US"/>
              <a:pPr/>
              <a:t>19</a:t>
            </a:fld>
            <a:endParaRPr lang="en-US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458788" y="6604000"/>
            <a:ext cx="3395760" cy="203200"/>
          </a:xfrm>
        </p:spPr>
        <p:txBody>
          <a:bodyPr/>
          <a:lstStyle/>
          <a:p>
            <a:r>
              <a:rPr lang="en-US" smtClean="0"/>
              <a:t>APHA 2011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8788" y="6383338"/>
            <a:ext cx="7461096" cy="164946"/>
          </a:xfrm>
        </p:spPr>
        <p:txBody>
          <a:bodyPr/>
          <a:lstStyle/>
          <a:p>
            <a:r>
              <a:rPr lang="en-US" smtClean="0"/>
              <a:t>Exposure of California kindergarteners to PBEs</a:t>
            </a:r>
            <a:endParaRPr lang="en-US" dirty="0"/>
          </a:p>
        </p:txBody>
      </p:sp>
      <p:sp>
        <p:nvSpPr>
          <p:cNvPr id="7" name="Rectangle 26"/>
          <p:cNvSpPr>
            <a:spLocks noChangeArrowheads="1"/>
          </p:cNvSpPr>
          <p:nvPr/>
        </p:nvSpPr>
        <p:spPr bwMode="auto">
          <a:xfrm>
            <a:off x="732982" y="737270"/>
            <a:ext cx="7348338" cy="4673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Aft>
                <a:spcPts val="600"/>
              </a:spcAft>
              <a:defRPr/>
            </a:pPr>
            <a:endParaRPr lang="en-US" sz="2400" dirty="0" smtClean="0">
              <a:latin typeface="Calibri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Increasing exposure of California kindergarteners to PBEs on all measures.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Variation in prevalence, clustering, and vulnerability across counties.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Exposure metrics provide health and education officials with means of targeting policy and program interventions.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Importance of clustering </a:t>
            </a:r>
            <a:r>
              <a:rPr lang="en-US" sz="2400" dirty="0">
                <a:latin typeface="Calibri" pitchFamily="34" charset="0"/>
              </a:rPr>
              <a:t>of PBEs within </a:t>
            </a:r>
            <a:r>
              <a:rPr lang="en-US" sz="2400" dirty="0" smtClean="0">
                <a:latin typeface="Calibri" pitchFamily="34" charset="0"/>
              </a:rPr>
              <a:t>schools:</a:t>
            </a:r>
          </a:p>
          <a:p>
            <a:pPr marL="800100" lvl="1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</a:rPr>
              <a:t>Rising interaction and isolation indices: </a:t>
            </a:r>
          </a:p>
          <a:p>
            <a:pPr marL="1257300" lvl="2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Calibri" pitchFamily="34" charset="0"/>
              </a:rPr>
              <a:t>+ </a:t>
            </a:r>
            <a:r>
              <a:rPr lang="en-US" sz="2000" b="1" i="1" dirty="0">
                <a:latin typeface="Calibri" pitchFamily="34" charset="0"/>
              </a:rPr>
              <a:t>epidemiological</a:t>
            </a:r>
            <a:r>
              <a:rPr lang="en-US" sz="2000" dirty="0">
                <a:latin typeface="Calibri" pitchFamily="34" charset="0"/>
              </a:rPr>
              <a:t> exposure to disease risk</a:t>
            </a:r>
          </a:p>
          <a:p>
            <a:pPr marL="1257300" lvl="2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Calibri" pitchFamily="34" charset="0"/>
              </a:rPr>
              <a:t>+ </a:t>
            </a:r>
            <a:r>
              <a:rPr lang="en-US" sz="2000" b="1" i="1" dirty="0">
                <a:latin typeface="Calibri" pitchFamily="34" charset="0"/>
              </a:rPr>
              <a:t>social</a:t>
            </a:r>
            <a:r>
              <a:rPr lang="en-US" sz="2000" dirty="0">
                <a:latin typeface="Calibri" pitchFamily="34" charset="0"/>
              </a:rPr>
              <a:t> exposure to exemption norms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sz="2400" dirty="0" smtClean="0">
              <a:latin typeface="Calibri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en-US" sz="24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49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nn3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UM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M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M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M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M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M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M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M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M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M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M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M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M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M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A5E8C"/>
        </a:accent1>
        <a:accent2>
          <a:srgbClr val="F6D565"/>
        </a:accent2>
        <a:accent3>
          <a:srgbClr val="FFFFFF"/>
        </a:accent3>
        <a:accent4>
          <a:srgbClr val="000000"/>
        </a:accent4>
        <a:accent5>
          <a:srgbClr val="AEB6C5"/>
        </a:accent5>
        <a:accent6>
          <a:srgbClr val="DFC15B"/>
        </a:accent6>
        <a:hlink>
          <a:srgbClr val="C0D7FF"/>
        </a:hlink>
        <a:folHlink>
          <a:srgbClr val="2C44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Mtemplate 14">
        <a:dk1>
          <a:srgbClr val="000000"/>
        </a:dk1>
        <a:lt1>
          <a:srgbClr val="FFFFFF"/>
        </a:lt1>
        <a:dk2>
          <a:srgbClr val="3A5E8C"/>
        </a:dk2>
        <a:lt2>
          <a:srgbClr val="808080"/>
        </a:lt2>
        <a:accent1>
          <a:srgbClr val="3A5E8C"/>
        </a:accent1>
        <a:accent2>
          <a:srgbClr val="F6D565"/>
        </a:accent2>
        <a:accent3>
          <a:srgbClr val="FFFFFF"/>
        </a:accent3>
        <a:accent4>
          <a:srgbClr val="000000"/>
        </a:accent4>
        <a:accent5>
          <a:srgbClr val="AEB6C5"/>
        </a:accent5>
        <a:accent6>
          <a:srgbClr val="DFC15B"/>
        </a:accent6>
        <a:hlink>
          <a:srgbClr val="C0D7FF"/>
        </a:hlink>
        <a:folHlink>
          <a:srgbClr val="2C446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Penn3</Template>
  <TotalTime>8427</TotalTime>
  <Words>1079</Words>
  <Application>Microsoft Office PowerPoint</Application>
  <PresentationFormat>On-screen Show (4:3)</PresentationFormat>
  <Paragraphs>340</Paragraphs>
  <Slides>19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Penn3</vt:lpstr>
      <vt:lpstr>How many California school children are exposed to high school-level rates of  personal belief exemptions from childhood vaccines? </vt:lpstr>
      <vt:lpstr>Presenter disclosures</vt:lpstr>
      <vt:lpstr>PowerPoint Presentation</vt:lpstr>
      <vt:lpstr>PowerPoint Presentation</vt:lpstr>
      <vt:lpstr>PowerPoint Presentation</vt:lpstr>
      <vt:lpstr>Research goal</vt:lpstr>
      <vt:lpstr>Data </vt:lpstr>
      <vt:lpstr>PBE exposure measures</vt:lpstr>
      <vt:lpstr>PBE exposure measures</vt:lpstr>
      <vt:lpstr>PBE exposure measures</vt:lpstr>
      <vt:lpstr>Statewide results (1)</vt:lpstr>
      <vt:lpstr>Statewide results (2)</vt:lpstr>
      <vt:lpstr>County results (1)</vt:lpstr>
      <vt:lpstr>Implications: How to increase the cost of exemptions?</vt:lpstr>
      <vt:lpstr>Implications: How to increase the cost of exemptions?</vt:lpstr>
      <vt:lpstr>Acknowledgements</vt:lpstr>
      <vt:lpstr>County results (2)</vt:lpstr>
      <vt:lpstr>County results (2)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abutt</dc:creator>
  <cp:lastModifiedBy>Alison Buttenheim</cp:lastModifiedBy>
  <cp:revision>240</cp:revision>
  <dcterms:created xsi:type="dcterms:W3CDTF">2011-05-02T13:49:40Z</dcterms:created>
  <dcterms:modified xsi:type="dcterms:W3CDTF">2011-10-25T14:29:20Z</dcterms:modified>
</cp:coreProperties>
</file>