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handoutMasterIdLst>
    <p:handoutMasterId r:id="rId45"/>
  </p:handoutMasterIdLst>
  <p:sldIdLst>
    <p:sldId id="256" r:id="rId2"/>
    <p:sldId id="469" r:id="rId3"/>
    <p:sldId id="418" r:id="rId4"/>
    <p:sldId id="463" r:id="rId5"/>
    <p:sldId id="515" r:id="rId6"/>
    <p:sldId id="421" r:id="rId7"/>
    <p:sldId id="467" r:id="rId8"/>
    <p:sldId id="548" r:id="rId9"/>
    <p:sldId id="504" r:id="rId10"/>
    <p:sldId id="505" r:id="rId11"/>
    <p:sldId id="517" r:id="rId12"/>
    <p:sldId id="555" r:id="rId13"/>
    <p:sldId id="553" r:id="rId14"/>
    <p:sldId id="552" r:id="rId15"/>
    <p:sldId id="554" r:id="rId16"/>
    <p:sldId id="530" r:id="rId17"/>
    <p:sldId id="546" r:id="rId18"/>
    <p:sldId id="479" r:id="rId19"/>
    <p:sldId id="531" r:id="rId20"/>
    <p:sldId id="501" r:id="rId21"/>
    <p:sldId id="556" r:id="rId22"/>
    <p:sldId id="557" r:id="rId23"/>
    <p:sldId id="550" r:id="rId24"/>
    <p:sldId id="551" r:id="rId25"/>
    <p:sldId id="558" r:id="rId26"/>
    <p:sldId id="534" r:id="rId27"/>
    <p:sldId id="544" r:id="rId28"/>
    <p:sldId id="545" r:id="rId29"/>
    <p:sldId id="491" r:id="rId30"/>
    <p:sldId id="489" r:id="rId31"/>
    <p:sldId id="547" r:id="rId32"/>
    <p:sldId id="511" r:id="rId33"/>
    <p:sldId id="535" r:id="rId34"/>
    <p:sldId id="536" r:id="rId35"/>
    <p:sldId id="537" r:id="rId36"/>
    <p:sldId id="508" r:id="rId37"/>
    <p:sldId id="510" r:id="rId38"/>
    <p:sldId id="509" r:id="rId39"/>
    <p:sldId id="538" r:id="rId40"/>
    <p:sldId id="481" r:id="rId41"/>
    <p:sldId id="456" r:id="rId42"/>
    <p:sldId id="471" r:id="rId4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D000A3"/>
    <a:srgbClr val="CC3399"/>
    <a:srgbClr val="F4A1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90" autoAdjust="0"/>
    <p:restoredTop sz="83217" autoAdjust="0"/>
  </p:normalViewPr>
  <p:slideViewPr>
    <p:cSldViewPr>
      <p:cViewPr varScale="1">
        <p:scale>
          <a:sx n="62" d="100"/>
          <a:sy n="62" d="100"/>
        </p:scale>
        <p:origin x="-109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/>
          <a:lstStyle>
            <a:lvl1pPr algn="r">
              <a:defRPr sz="1300"/>
            </a:lvl1pPr>
          </a:lstStyle>
          <a:p>
            <a:fld id="{10AFC89C-DF37-4A52-896F-8C28FCD2200B}" type="datetimeFigureOut">
              <a:rPr lang="en-US" smtClean="0"/>
              <a:pPr/>
              <a:t>11/1/2011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 anchor="b"/>
          <a:lstStyle>
            <a:lvl1pPr algn="r">
              <a:defRPr sz="1300"/>
            </a:lvl1pPr>
          </a:lstStyle>
          <a:p>
            <a:fld id="{0F0394D9-AF2D-4493-BFBC-DDB48DB25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24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/>
          <a:lstStyle>
            <a:lvl1pPr algn="r">
              <a:defRPr sz="1300"/>
            </a:lvl1pPr>
          </a:lstStyle>
          <a:p>
            <a:fld id="{635804F0-CAD4-41CF-830A-70CB9B35758C}" type="datetimeFigureOut">
              <a:rPr lang="en-US" smtClean="0"/>
              <a:pPr/>
              <a:t>11/1/2011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800" tIns="48400" rIns="96800" bIns="4840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800" tIns="48400" rIns="96800" bIns="484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800" tIns="48400" rIns="96800" bIns="48400" rtlCol="0" anchor="b"/>
          <a:lstStyle>
            <a:lvl1pPr algn="r">
              <a:defRPr sz="1300"/>
            </a:lvl1pPr>
          </a:lstStyle>
          <a:p>
            <a:fld id="{127E01B5-6BE6-4EFF-9521-B2BE87D5F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70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Newborn Screening Laboratory Health Information Exchange Workshop - Bethesda, MD - November 1-2, 2010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Understanding the HRSA/NLM Guidance for Sending Newborn Screening Results Using HL7 Messages and Universal LOINC Codes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“out of the blue, at the end of May 2007, when he was 29 months old, Jud began stumbling... </a:t>
            </a:r>
          </a:p>
          <a:p>
            <a:r>
              <a:rPr lang="en-US" dirty="0" smtClean="0"/>
              <a:t>Just five months later, on November 7, 2007, after rapidly becoming paralyzed, blind, and mute, Drake and Christina held their almost 3-year-old son as he breathed his last breaths.”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"out of the blue, at the end of May 2007, when he was 29 months old, Jud began stumbling... </a:t>
            </a:r>
          </a:p>
          <a:p>
            <a:r>
              <a:rPr lang="en-US" dirty="0" smtClean="0"/>
              <a:t>Just five months later, on November 7, 2007, after rapidly becoming paralyzed, blind, and mute, Drake and Christina held their almost 3-year-old son as he breathed his last breaths.”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A66500-A36A-4D3A-9695-4F1DCE065C6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defTabSz="957468">
              <a:defRPr/>
            </a:pPr>
            <a:r>
              <a:rPr lang="x-none" sz="1300" smtClean="0"/>
              <a:t>Segments always begin with a 3-character designation </a:t>
            </a:r>
            <a:r>
              <a:rPr lang="en-US" sz="1300" dirty="0" smtClean="0"/>
              <a:t>ID  type </a:t>
            </a:r>
            <a:r>
              <a:rPr lang="x-none" sz="1300" smtClean="0"/>
              <a:t>(e.g. OBR, OBX, MSH, PID, NK1) that indicate segment type</a:t>
            </a:r>
            <a:endParaRPr lang="en-US" sz="1300" dirty="0" smtClean="0"/>
          </a:p>
          <a:p>
            <a:pPr lvl="1"/>
            <a:r>
              <a:rPr lang="en-US" sz="1900" dirty="0" smtClean="0"/>
              <a:t>OBR segment – Order Report Header</a:t>
            </a:r>
          </a:p>
          <a:p>
            <a:pPr lvl="1"/>
            <a:r>
              <a:rPr lang="en-US" sz="1900" dirty="0" smtClean="0"/>
              <a:t>OBX segment – Observation segment</a:t>
            </a:r>
          </a:p>
          <a:p>
            <a:pPr defTabSz="957468">
              <a:defRPr/>
            </a:pPr>
            <a:endParaRPr lang="en-US" sz="1300" dirty="0" smtClean="0"/>
          </a:p>
          <a:p>
            <a:pPr defTabSz="957468">
              <a:defRPr/>
            </a:pPr>
            <a:r>
              <a:rPr lang="x-none" smtClean="0"/>
              <a:t>The fields in a segment are identified by counting delimiters. The first field in the OBX segment, OBX-1, begins after the first field delimiter (the vertical bar).  The second one (OBX-2) follows immediately after the second delimiter, and so on. </a:t>
            </a:r>
            <a:endParaRPr lang="en-US" dirty="0" smtClean="0"/>
          </a:p>
          <a:p>
            <a:pPr defTabSz="957468">
              <a:defRPr/>
            </a:pPr>
            <a:endParaRPr lang="en-US" sz="1100" dirty="0" smtClean="0"/>
          </a:p>
          <a:p>
            <a:pPr lvl="0"/>
            <a:r>
              <a:rPr lang="x-none" sz="2100" smtClean="0"/>
              <a:t>OBX-1 </a:t>
            </a:r>
            <a:r>
              <a:rPr lang="en-US" sz="2100" dirty="0" smtClean="0"/>
              <a:t>- </a:t>
            </a:r>
            <a:r>
              <a:rPr lang="x-none" sz="2100" smtClean="0"/>
              <a:t>sequence number</a:t>
            </a:r>
            <a:endParaRPr lang="en-US" sz="2100" dirty="0" smtClean="0"/>
          </a:p>
          <a:p>
            <a:pPr lvl="0"/>
            <a:r>
              <a:rPr lang="x-none" sz="2100" smtClean="0"/>
              <a:t>OBX-2 data type of the test result (e.g. ST = string, NM = numeric, CE = coded entry). </a:t>
            </a:r>
            <a:endParaRPr lang="en-US" sz="2100" dirty="0" smtClean="0"/>
          </a:p>
          <a:p>
            <a:pPr lvl="0"/>
            <a:r>
              <a:rPr lang="x-none" sz="2100" smtClean="0"/>
              <a:t>OBX-3</a:t>
            </a:r>
            <a:r>
              <a:rPr lang="x-none" sz="2100" b="1" smtClean="0"/>
              <a:t> </a:t>
            </a:r>
            <a:r>
              <a:rPr lang="x-none" sz="2100" smtClean="0"/>
              <a:t>observation ID –code, print text and code system –variable or “question.” </a:t>
            </a:r>
            <a:r>
              <a:rPr lang="en-US" sz="2100" dirty="0" smtClean="0"/>
              <a:t>Example shows HL7 message can include both </a:t>
            </a:r>
            <a:r>
              <a:rPr lang="x-none" sz="2100" smtClean="0"/>
              <a:t>the universal </a:t>
            </a:r>
            <a:r>
              <a:rPr lang="en-US" sz="2100" dirty="0" smtClean="0"/>
              <a:t>LOINC </a:t>
            </a:r>
            <a:r>
              <a:rPr lang="x-none" sz="2100" smtClean="0"/>
              <a:t>code </a:t>
            </a:r>
            <a:r>
              <a:rPr lang="en-US" sz="2100" dirty="0" smtClean="0"/>
              <a:t>(</a:t>
            </a:r>
            <a:r>
              <a:rPr lang="x-none" sz="2100" smtClean="0"/>
              <a:t>in </a:t>
            </a:r>
            <a:r>
              <a:rPr lang="en-US" sz="2100" dirty="0" smtClean="0"/>
              <a:t>orange)</a:t>
            </a:r>
            <a:r>
              <a:rPr lang="x-none" sz="2100" smtClean="0"/>
              <a:t> and the local code </a:t>
            </a:r>
            <a:r>
              <a:rPr lang="en-US" sz="2100" dirty="0" smtClean="0"/>
              <a:t>(</a:t>
            </a:r>
            <a:r>
              <a:rPr lang="x-none" sz="2100" smtClean="0"/>
              <a:t>in turquoise</a:t>
            </a:r>
            <a:r>
              <a:rPr lang="en-US" sz="2100" b="1" dirty="0" smtClean="0"/>
              <a:t>)</a:t>
            </a:r>
            <a:r>
              <a:rPr lang="x-none" sz="2100" smtClean="0"/>
              <a:t> as follows: </a:t>
            </a:r>
            <a:r>
              <a:rPr lang="x-none" sz="2100" b="1" smtClean="0">
                <a:solidFill>
                  <a:srgbClr val="00B0F0"/>
                </a:solidFill>
              </a:rPr>
              <a:t>LOINC Code^Print Text^LN</a:t>
            </a:r>
            <a:r>
              <a:rPr lang="x-none" sz="2100" b="1" smtClean="0"/>
              <a:t>^</a:t>
            </a:r>
            <a:r>
              <a:rPr lang="x-none" sz="2100" b="1" smtClean="0">
                <a:solidFill>
                  <a:srgbClr val="FF0000"/>
                </a:solidFill>
              </a:rPr>
              <a:t>Local Code^Print Text^L</a:t>
            </a:r>
            <a:endParaRPr lang="en-US" sz="2100" b="1" dirty="0" smtClean="0">
              <a:solidFill>
                <a:srgbClr val="FF0000"/>
              </a:solidFill>
            </a:endParaRPr>
          </a:p>
          <a:p>
            <a:pPr lvl="0"/>
            <a:r>
              <a:rPr lang="x-none" sz="2100" smtClean="0"/>
              <a:t>OBX-5</a:t>
            </a:r>
            <a:r>
              <a:rPr lang="x-none" sz="2100" b="1" smtClean="0"/>
              <a:t> </a:t>
            </a:r>
            <a:r>
              <a:rPr lang="x-none" sz="2100" smtClean="0"/>
              <a:t>contains the </a:t>
            </a:r>
            <a:r>
              <a:rPr lang="x-none" sz="2100" b="1" smtClean="0">
                <a:solidFill>
                  <a:srgbClr val="92D050"/>
                </a:solidFill>
              </a:rPr>
              <a:t>observation value </a:t>
            </a:r>
            <a:r>
              <a:rPr lang="en-US" sz="2100" b="1" dirty="0" smtClean="0">
                <a:solidFill>
                  <a:srgbClr val="92D050"/>
                </a:solidFill>
              </a:rPr>
              <a:t>(“answer”) </a:t>
            </a:r>
            <a:r>
              <a:rPr lang="x-none" sz="2100" b="1" smtClean="0">
                <a:solidFill>
                  <a:srgbClr val="92D050"/>
                </a:solidFill>
              </a:rPr>
              <a:t>or test result/impression</a:t>
            </a:r>
            <a:r>
              <a:rPr lang="en-US" sz="2100" b="1" dirty="0" smtClean="0">
                <a:solidFill>
                  <a:srgbClr val="92D050"/>
                </a:solidFill>
              </a:rPr>
              <a:t> (in green)</a:t>
            </a:r>
            <a:r>
              <a:rPr lang="x-none" sz="2100" smtClean="0"/>
              <a:t>. Depending upon the data type </a:t>
            </a:r>
            <a:r>
              <a:rPr lang="en-US" sz="2100" dirty="0" smtClean="0"/>
              <a:t>it is</a:t>
            </a:r>
            <a:r>
              <a:rPr lang="x-none" sz="2100" smtClean="0"/>
              <a:t>:</a:t>
            </a:r>
            <a:endParaRPr lang="en-US" sz="2100" dirty="0" smtClean="0"/>
          </a:p>
          <a:p>
            <a:pPr lvl="1"/>
            <a:r>
              <a:rPr lang="x-none" sz="2100" smtClean="0"/>
              <a:t>Numeric – e.g. TSH results.  </a:t>
            </a:r>
            <a:endParaRPr lang="en-US" sz="2100" dirty="0" smtClean="0"/>
          </a:p>
          <a:p>
            <a:pPr lvl="1"/>
            <a:r>
              <a:rPr lang="x-none" sz="2100" smtClean="0"/>
              <a:t>Coded -- e.g. Conditions with positive markers. </a:t>
            </a:r>
            <a:endParaRPr lang="en-US" sz="2100" dirty="0" smtClean="0"/>
          </a:p>
          <a:p>
            <a:pPr lvl="1">
              <a:buNone/>
            </a:pPr>
            <a:r>
              <a:rPr lang="x-none" sz="1800" smtClean="0"/>
              <a:t>As indicated above, both a standard code set, such as SNOMED CT or LOINC, </a:t>
            </a:r>
            <a:endParaRPr lang="en-US" sz="1800" dirty="0" smtClean="0"/>
          </a:p>
          <a:p>
            <a:pPr lvl="1">
              <a:buNone/>
            </a:pPr>
            <a:r>
              <a:rPr lang="x-none" sz="1800" smtClean="0"/>
              <a:t>and a local code set may be used. </a:t>
            </a:r>
            <a:endParaRPr lang="en-US" sz="1800" dirty="0" smtClean="0"/>
          </a:p>
          <a:p>
            <a:pPr lvl="1"/>
            <a:r>
              <a:rPr lang="x-none" sz="2100" smtClean="0"/>
              <a:t>Narrative text – e.g. the discussion/ description variables</a:t>
            </a:r>
            <a:endParaRPr lang="en-US" sz="1100" dirty="0" smtClean="0"/>
          </a:p>
          <a:p>
            <a:endParaRPr lang="en-US" dirty="0" smtClean="0"/>
          </a:p>
          <a:p>
            <a:pPr lvl="0"/>
            <a:r>
              <a:rPr lang="x-none" sz="2100" smtClean="0"/>
              <a:t>OBX-6 </a:t>
            </a:r>
            <a:r>
              <a:rPr lang="x-none" sz="2100" smtClean="0">
                <a:solidFill>
                  <a:srgbClr val="FFC000"/>
                </a:solidFill>
              </a:rPr>
              <a:t>Units of Measure</a:t>
            </a:r>
            <a:r>
              <a:rPr lang="en-US" sz="2100" dirty="0" smtClean="0">
                <a:solidFill>
                  <a:srgbClr val="FFC000"/>
                </a:solidFill>
              </a:rPr>
              <a:t> (red) </a:t>
            </a:r>
            <a:r>
              <a:rPr lang="en-US" sz="2100" dirty="0" smtClean="0"/>
              <a:t>- UCUM</a:t>
            </a:r>
          </a:p>
          <a:p>
            <a:pPr lvl="0"/>
            <a:r>
              <a:rPr lang="x-none" sz="2100" smtClean="0"/>
              <a:t>OBX-7 </a:t>
            </a:r>
            <a:r>
              <a:rPr lang="x-none" sz="2100" smtClean="0">
                <a:solidFill>
                  <a:srgbClr val="CC3399"/>
                </a:solidFill>
              </a:rPr>
              <a:t>Reference Ranges</a:t>
            </a:r>
            <a:r>
              <a:rPr lang="en-US" sz="2100" dirty="0" smtClean="0">
                <a:solidFill>
                  <a:srgbClr val="CC3399"/>
                </a:solidFill>
              </a:rPr>
              <a:t> (purple)</a:t>
            </a:r>
          </a:p>
          <a:p>
            <a:pPr lvl="0"/>
            <a:r>
              <a:rPr lang="x-none" sz="2100" smtClean="0"/>
              <a:t>OBX-8 </a:t>
            </a:r>
            <a:r>
              <a:rPr lang="x-none" sz="2100" smtClean="0">
                <a:solidFill>
                  <a:srgbClr val="FF99FF"/>
                </a:solidFill>
              </a:rPr>
              <a:t>Abnormal Flags</a:t>
            </a:r>
            <a:r>
              <a:rPr lang="x-none" sz="2100" smtClean="0"/>
              <a:t>:  HL7 v 2.5.1</a:t>
            </a:r>
            <a:r>
              <a:rPr lang="en-US" sz="2100" dirty="0" smtClean="0"/>
              <a:t> table 0078 </a:t>
            </a:r>
          </a:p>
          <a:p>
            <a:pPr lvl="1"/>
            <a:r>
              <a:rPr lang="en-US" sz="1900" dirty="0" smtClean="0"/>
              <a:t>(</a:t>
            </a:r>
            <a:r>
              <a:rPr lang="x-none" sz="1900" smtClean="0">
                <a:solidFill>
                  <a:srgbClr val="FF99FF"/>
                </a:solidFill>
              </a:rPr>
              <a:t>N for normal</a:t>
            </a:r>
            <a:r>
              <a:rPr lang="x-none" sz="1900" smtClean="0"/>
              <a:t>, A for abnormal (when the observation is a code), H for high, L for low, AA for critically abnormal, HH for critically high and LL for critically low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OBX-11 Observation Result Status. HL7 table 0085.  </a:t>
            </a:r>
            <a:endParaRPr lang="en-US" sz="2100" dirty="0" smtClean="0"/>
          </a:p>
          <a:p>
            <a:pPr lvl="1"/>
            <a:r>
              <a:rPr lang="en-US" sz="1900" dirty="0" smtClean="0"/>
              <a:t>(</a:t>
            </a:r>
            <a:r>
              <a:rPr lang="x-none" sz="1900" smtClean="0"/>
              <a:t>F = Final results, I = Specimen in lab, results pending,  C = Corrected result that replaces a prior final result, and P = Preliminary results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OBX-14 Date/Time of the Observation. </a:t>
            </a:r>
            <a:endParaRPr lang="en-US" sz="2100" dirty="0" smtClean="0"/>
          </a:p>
          <a:p>
            <a:pPr lvl="1"/>
            <a:r>
              <a:rPr lang="x-none" sz="1900" smtClean="0"/>
              <a:t>It is not necessary to include the date/time of the observation in each OBX segment since the receiving application will use the value in OBR-7 for all OBX segments included under that test or panel.</a:t>
            </a:r>
            <a:endParaRPr lang="en-US" sz="19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defTabSz="957468">
              <a:defRPr/>
            </a:pPr>
            <a:r>
              <a:rPr lang="x-none" sz="1300" smtClean="0"/>
              <a:t>Segments always begin with a 3-character designation </a:t>
            </a:r>
            <a:r>
              <a:rPr lang="en-US" sz="1300" dirty="0" smtClean="0"/>
              <a:t>ID  type </a:t>
            </a:r>
            <a:r>
              <a:rPr lang="x-none" sz="1300" smtClean="0"/>
              <a:t>(e.g. OBR, OBX, MSH, PID, NK1) that indicate segment type</a:t>
            </a:r>
            <a:endParaRPr lang="en-US" sz="1300" dirty="0" smtClean="0"/>
          </a:p>
          <a:p>
            <a:pPr lvl="1"/>
            <a:r>
              <a:rPr lang="en-US" sz="1900" dirty="0" smtClean="0"/>
              <a:t>OBR segment – Order Report Header</a:t>
            </a:r>
          </a:p>
          <a:p>
            <a:pPr lvl="1"/>
            <a:r>
              <a:rPr lang="en-US" sz="1900" dirty="0" smtClean="0"/>
              <a:t>OBX segment – Observation segment</a:t>
            </a:r>
          </a:p>
          <a:p>
            <a:pPr defTabSz="957468">
              <a:defRPr/>
            </a:pPr>
            <a:endParaRPr lang="en-US" sz="1300" dirty="0" smtClean="0"/>
          </a:p>
          <a:p>
            <a:pPr defTabSz="957468">
              <a:defRPr/>
            </a:pPr>
            <a:r>
              <a:rPr lang="x-none" smtClean="0"/>
              <a:t>The fields in a segment are identified by counting delimiters. The first field in the OBX segment, OBX-1, begins after the first field delimiter (the vertical bar).  The second one (OBX-2) follows immediately after the second delimiter, and so on. </a:t>
            </a:r>
            <a:endParaRPr lang="en-US" dirty="0" smtClean="0"/>
          </a:p>
          <a:p>
            <a:pPr defTabSz="957468">
              <a:defRPr/>
            </a:pPr>
            <a:endParaRPr lang="en-US" sz="1100" dirty="0" smtClean="0"/>
          </a:p>
          <a:p>
            <a:pPr lvl="0"/>
            <a:r>
              <a:rPr lang="x-none" sz="2100" smtClean="0"/>
              <a:t>OBX-1 </a:t>
            </a:r>
            <a:r>
              <a:rPr lang="en-US" sz="2100" dirty="0" smtClean="0"/>
              <a:t>- </a:t>
            </a:r>
            <a:r>
              <a:rPr lang="x-none" sz="2100" smtClean="0"/>
              <a:t>sequence number</a:t>
            </a:r>
            <a:endParaRPr lang="en-US" sz="2100" dirty="0" smtClean="0"/>
          </a:p>
          <a:p>
            <a:pPr lvl="0"/>
            <a:r>
              <a:rPr lang="x-none" sz="2100" smtClean="0"/>
              <a:t>OBX-2 data type of the test result (e.g. ST = string, NM = numeric, CE = coded entry). </a:t>
            </a:r>
            <a:endParaRPr lang="en-US" sz="2100" dirty="0" smtClean="0"/>
          </a:p>
          <a:p>
            <a:pPr lvl="0"/>
            <a:r>
              <a:rPr lang="x-none" sz="2100" smtClean="0"/>
              <a:t>OBX-3</a:t>
            </a:r>
            <a:r>
              <a:rPr lang="x-none" sz="2100" b="1" smtClean="0"/>
              <a:t> </a:t>
            </a:r>
            <a:r>
              <a:rPr lang="x-none" sz="2100" smtClean="0"/>
              <a:t>observation ID –code, print text and code system –variable or “question.” </a:t>
            </a:r>
            <a:r>
              <a:rPr lang="en-US" sz="2100" dirty="0" smtClean="0"/>
              <a:t>Example shows HL7 message can include both </a:t>
            </a:r>
            <a:r>
              <a:rPr lang="x-none" sz="2100" smtClean="0"/>
              <a:t>the universal </a:t>
            </a:r>
            <a:r>
              <a:rPr lang="en-US" sz="2100" dirty="0" smtClean="0"/>
              <a:t>LOINC </a:t>
            </a:r>
            <a:r>
              <a:rPr lang="x-none" sz="2100" smtClean="0"/>
              <a:t>code </a:t>
            </a:r>
            <a:r>
              <a:rPr lang="en-US" sz="2100" dirty="0" smtClean="0"/>
              <a:t>(</a:t>
            </a:r>
            <a:r>
              <a:rPr lang="x-none" sz="2100" smtClean="0"/>
              <a:t>in </a:t>
            </a:r>
            <a:r>
              <a:rPr lang="en-US" sz="2100" dirty="0" smtClean="0"/>
              <a:t>orange)</a:t>
            </a:r>
            <a:r>
              <a:rPr lang="x-none" sz="2100" smtClean="0"/>
              <a:t> and the local code </a:t>
            </a:r>
            <a:r>
              <a:rPr lang="en-US" sz="2100" dirty="0" smtClean="0"/>
              <a:t>(</a:t>
            </a:r>
            <a:r>
              <a:rPr lang="x-none" sz="2100" smtClean="0"/>
              <a:t>in turquoise</a:t>
            </a:r>
            <a:r>
              <a:rPr lang="en-US" sz="2100" b="1" dirty="0" smtClean="0"/>
              <a:t>)</a:t>
            </a:r>
            <a:r>
              <a:rPr lang="x-none" sz="2100" smtClean="0"/>
              <a:t> as follows: </a:t>
            </a:r>
            <a:r>
              <a:rPr lang="x-none" sz="2100" b="1" smtClean="0">
                <a:solidFill>
                  <a:srgbClr val="00B0F0"/>
                </a:solidFill>
              </a:rPr>
              <a:t>LOINC Code^Print Text^LN</a:t>
            </a:r>
            <a:r>
              <a:rPr lang="x-none" sz="2100" b="1" smtClean="0"/>
              <a:t>^</a:t>
            </a:r>
            <a:r>
              <a:rPr lang="x-none" sz="2100" b="1" smtClean="0">
                <a:solidFill>
                  <a:srgbClr val="FF0000"/>
                </a:solidFill>
              </a:rPr>
              <a:t>Local Code^Print Text^L</a:t>
            </a:r>
            <a:endParaRPr lang="en-US" sz="2100" b="1" dirty="0" smtClean="0">
              <a:solidFill>
                <a:srgbClr val="FF0000"/>
              </a:solidFill>
            </a:endParaRPr>
          </a:p>
          <a:p>
            <a:pPr lvl="0"/>
            <a:r>
              <a:rPr lang="x-none" sz="2100" smtClean="0"/>
              <a:t>OBX-5</a:t>
            </a:r>
            <a:r>
              <a:rPr lang="x-none" sz="2100" b="1" smtClean="0"/>
              <a:t> </a:t>
            </a:r>
            <a:r>
              <a:rPr lang="x-none" sz="2100" smtClean="0"/>
              <a:t>contains the </a:t>
            </a:r>
            <a:r>
              <a:rPr lang="x-none" sz="2100" b="1" smtClean="0">
                <a:solidFill>
                  <a:srgbClr val="92D050"/>
                </a:solidFill>
              </a:rPr>
              <a:t>observation value </a:t>
            </a:r>
            <a:r>
              <a:rPr lang="en-US" sz="2100" b="1" dirty="0" smtClean="0">
                <a:solidFill>
                  <a:srgbClr val="92D050"/>
                </a:solidFill>
              </a:rPr>
              <a:t>(“answer”) </a:t>
            </a:r>
            <a:r>
              <a:rPr lang="x-none" sz="2100" b="1" smtClean="0">
                <a:solidFill>
                  <a:srgbClr val="92D050"/>
                </a:solidFill>
              </a:rPr>
              <a:t>or test result/impression</a:t>
            </a:r>
            <a:r>
              <a:rPr lang="en-US" sz="2100" b="1" dirty="0" smtClean="0">
                <a:solidFill>
                  <a:srgbClr val="92D050"/>
                </a:solidFill>
              </a:rPr>
              <a:t> (in green)</a:t>
            </a:r>
            <a:r>
              <a:rPr lang="x-none" sz="2100" smtClean="0"/>
              <a:t>. Depending upon the data type </a:t>
            </a:r>
            <a:r>
              <a:rPr lang="en-US" sz="2100" dirty="0" smtClean="0"/>
              <a:t>it is</a:t>
            </a:r>
            <a:r>
              <a:rPr lang="x-none" sz="2100" smtClean="0"/>
              <a:t>:</a:t>
            </a:r>
            <a:endParaRPr lang="en-US" sz="2100" dirty="0" smtClean="0"/>
          </a:p>
          <a:p>
            <a:pPr lvl="1"/>
            <a:r>
              <a:rPr lang="x-none" sz="2100" smtClean="0"/>
              <a:t>Numeric – e.g. TSH results.  </a:t>
            </a:r>
            <a:endParaRPr lang="en-US" sz="2100" dirty="0" smtClean="0"/>
          </a:p>
          <a:p>
            <a:pPr lvl="1"/>
            <a:r>
              <a:rPr lang="x-none" sz="2100" smtClean="0"/>
              <a:t>Coded -- e.g. Conditions with positive markers. </a:t>
            </a:r>
            <a:endParaRPr lang="en-US" sz="2100" dirty="0" smtClean="0"/>
          </a:p>
          <a:p>
            <a:pPr lvl="1">
              <a:buNone/>
            </a:pPr>
            <a:r>
              <a:rPr lang="x-none" sz="1800" smtClean="0"/>
              <a:t>As indicated above, both a standard code set, such as SNOMED CT or LOINC, </a:t>
            </a:r>
            <a:endParaRPr lang="en-US" sz="1800" dirty="0" smtClean="0"/>
          </a:p>
          <a:p>
            <a:pPr lvl="1">
              <a:buNone/>
            </a:pPr>
            <a:r>
              <a:rPr lang="x-none" sz="1800" smtClean="0"/>
              <a:t>and a local code set may be used. </a:t>
            </a:r>
            <a:endParaRPr lang="en-US" sz="1800" dirty="0" smtClean="0"/>
          </a:p>
          <a:p>
            <a:pPr lvl="1"/>
            <a:r>
              <a:rPr lang="x-none" sz="2100" smtClean="0"/>
              <a:t>Narrative text – e.g. the discussion/ description variables</a:t>
            </a:r>
            <a:endParaRPr lang="en-US" sz="1100" dirty="0" smtClean="0"/>
          </a:p>
          <a:p>
            <a:endParaRPr lang="en-US" dirty="0" smtClean="0"/>
          </a:p>
          <a:p>
            <a:pPr lvl="0"/>
            <a:r>
              <a:rPr lang="x-none" sz="2100" smtClean="0"/>
              <a:t>OBX-6 </a:t>
            </a:r>
            <a:r>
              <a:rPr lang="x-none" sz="2100" smtClean="0">
                <a:solidFill>
                  <a:srgbClr val="FFC000"/>
                </a:solidFill>
              </a:rPr>
              <a:t>Units of Measure</a:t>
            </a:r>
            <a:r>
              <a:rPr lang="en-US" sz="2100" dirty="0" smtClean="0">
                <a:solidFill>
                  <a:srgbClr val="FFC000"/>
                </a:solidFill>
              </a:rPr>
              <a:t> (red) </a:t>
            </a:r>
            <a:r>
              <a:rPr lang="en-US" sz="2100" dirty="0" smtClean="0"/>
              <a:t>- UCUM</a:t>
            </a:r>
          </a:p>
          <a:p>
            <a:pPr lvl="0"/>
            <a:r>
              <a:rPr lang="x-none" sz="2100" smtClean="0"/>
              <a:t>OBX-7 </a:t>
            </a:r>
            <a:r>
              <a:rPr lang="x-none" sz="2100" smtClean="0">
                <a:solidFill>
                  <a:srgbClr val="CC3399"/>
                </a:solidFill>
              </a:rPr>
              <a:t>Reference Ranges</a:t>
            </a:r>
            <a:r>
              <a:rPr lang="en-US" sz="2100" dirty="0" smtClean="0">
                <a:solidFill>
                  <a:srgbClr val="CC3399"/>
                </a:solidFill>
              </a:rPr>
              <a:t> (purple)</a:t>
            </a:r>
          </a:p>
          <a:p>
            <a:pPr lvl="0"/>
            <a:r>
              <a:rPr lang="x-none" sz="2100" smtClean="0"/>
              <a:t>OBX-8 </a:t>
            </a:r>
            <a:r>
              <a:rPr lang="x-none" sz="2100" smtClean="0">
                <a:solidFill>
                  <a:srgbClr val="FF99FF"/>
                </a:solidFill>
              </a:rPr>
              <a:t>Abnormal Flags</a:t>
            </a:r>
            <a:r>
              <a:rPr lang="x-none" sz="2100" smtClean="0"/>
              <a:t>:  HL7 v 2.5.1</a:t>
            </a:r>
            <a:r>
              <a:rPr lang="en-US" sz="2100" dirty="0" smtClean="0"/>
              <a:t> table 0078 </a:t>
            </a:r>
          </a:p>
          <a:p>
            <a:pPr lvl="1"/>
            <a:r>
              <a:rPr lang="en-US" sz="1900" dirty="0" smtClean="0"/>
              <a:t>(</a:t>
            </a:r>
            <a:r>
              <a:rPr lang="x-none" sz="1900" smtClean="0">
                <a:solidFill>
                  <a:srgbClr val="FF99FF"/>
                </a:solidFill>
              </a:rPr>
              <a:t>N for normal</a:t>
            </a:r>
            <a:r>
              <a:rPr lang="x-none" sz="1900" smtClean="0"/>
              <a:t>, A for abnormal (when the observation is a code), H for high, L for low, AA for critically abnormal, HH for critically high and LL for critically low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OBX-11 Observation Result Status. HL7 table 0085.  </a:t>
            </a:r>
            <a:endParaRPr lang="en-US" sz="2100" dirty="0" smtClean="0"/>
          </a:p>
          <a:p>
            <a:pPr lvl="1"/>
            <a:r>
              <a:rPr lang="en-US" sz="1900" dirty="0" smtClean="0"/>
              <a:t>(</a:t>
            </a:r>
            <a:r>
              <a:rPr lang="x-none" sz="1900" smtClean="0"/>
              <a:t>F = Final results, I = Specimen in lab, results pending,  C = Corrected result that replaces a prior final result, and P = Preliminary results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OBX-14 Date/Time of the Observation. </a:t>
            </a:r>
            <a:endParaRPr lang="en-US" sz="2100" dirty="0" smtClean="0"/>
          </a:p>
          <a:p>
            <a:pPr lvl="1"/>
            <a:r>
              <a:rPr lang="x-none" sz="1900" smtClean="0"/>
              <a:t>It is not necessary to include the date/time of the observation in each OBX segment since the receiving application will use the value in OBR-7 for all OBX segments included under that test or panel.</a:t>
            </a:r>
            <a:endParaRPr lang="en-US" sz="19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defTabSz="957468">
              <a:defRPr/>
            </a:pPr>
            <a:r>
              <a:rPr lang="x-none" sz="1300" smtClean="0"/>
              <a:t>Segments always begin with a 3-character designation </a:t>
            </a:r>
            <a:r>
              <a:rPr lang="en-US" sz="1300" dirty="0" smtClean="0"/>
              <a:t>ID  type </a:t>
            </a:r>
            <a:r>
              <a:rPr lang="x-none" sz="1300" smtClean="0"/>
              <a:t>(e.g. OBR, OBX, MSH, PID, NK1) that indicate segment type</a:t>
            </a:r>
            <a:endParaRPr lang="en-US" sz="1300" dirty="0" smtClean="0"/>
          </a:p>
          <a:p>
            <a:pPr lvl="1"/>
            <a:r>
              <a:rPr lang="en-US" sz="1900" dirty="0" smtClean="0"/>
              <a:t>OBR segment – Order Report Header</a:t>
            </a:r>
          </a:p>
          <a:p>
            <a:pPr lvl="1"/>
            <a:r>
              <a:rPr lang="en-US" sz="1900" dirty="0" smtClean="0"/>
              <a:t>OBX segment – Observation segment</a:t>
            </a:r>
          </a:p>
          <a:p>
            <a:pPr defTabSz="957468">
              <a:defRPr/>
            </a:pPr>
            <a:endParaRPr lang="en-US" sz="1300" dirty="0" smtClean="0"/>
          </a:p>
          <a:p>
            <a:pPr defTabSz="957468">
              <a:defRPr/>
            </a:pPr>
            <a:r>
              <a:rPr lang="x-none" smtClean="0"/>
              <a:t>The fields in a segment are identified by counting delimiters. The first field in the OBX segment, OBX-1, begins after the first field delimiter (the vertical bar).  The second one (OBX-2) follows immediately after the second delimiter, and so on. </a:t>
            </a:r>
            <a:endParaRPr lang="en-US" dirty="0" smtClean="0"/>
          </a:p>
          <a:p>
            <a:pPr defTabSz="957468">
              <a:defRPr/>
            </a:pPr>
            <a:endParaRPr lang="en-US" sz="1100" dirty="0" smtClean="0"/>
          </a:p>
          <a:p>
            <a:pPr lvl="0"/>
            <a:r>
              <a:rPr lang="x-none" sz="2100" smtClean="0"/>
              <a:t>OBX-1 </a:t>
            </a:r>
            <a:r>
              <a:rPr lang="en-US" sz="2100" dirty="0" smtClean="0"/>
              <a:t>- </a:t>
            </a:r>
            <a:r>
              <a:rPr lang="x-none" sz="2100" smtClean="0"/>
              <a:t>sequence number</a:t>
            </a:r>
            <a:endParaRPr lang="en-US" sz="2100" dirty="0" smtClean="0"/>
          </a:p>
          <a:p>
            <a:pPr lvl="0"/>
            <a:r>
              <a:rPr lang="x-none" sz="2100" smtClean="0"/>
              <a:t>OBX-2 data type of the test result (e.g. ST = string, NM = numeric, CE = coded entry). </a:t>
            </a:r>
            <a:endParaRPr lang="en-US" sz="2100" dirty="0" smtClean="0"/>
          </a:p>
          <a:p>
            <a:pPr lvl="0"/>
            <a:r>
              <a:rPr lang="x-none" sz="2100" smtClean="0"/>
              <a:t>OBX-3</a:t>
            </a:r>
            <a:r>
              <a:rPr lang="x-none" sz="2100" b="1" smtClean="0"/>
              <a:t> </a:t>
            </a:r>
            <a:r>
              <a:rPr lang="x-none" sz="2100" smtClean="0"/>
              <a:t>observation ID –code, print text and code system –variable or “question.” </a:t>
            </a:r>
            <a:r>
              <a:rPr lang="en-US" sz="2100" dirty="0" smtClean="0"/>
              <a:t>Example shows HL7 message can include both </a:t>
            </a:r>
            <a:r>
              <a:rPr lang="x-none" sz="2100" smtClean="0"/>
              <a:t>the universal </a:t>
            </a:r>
            <a:r>
              <a:rPr lang="en-US" sz="2100" dirty="0" smtClean="0"/>
              <a:t>LOINC </a:t>
            </a:r>
            <a:r>
              <a:rPr lang="x-none" sz="2100" smtClean="0"/>
              <a:t>code </a:t>
            </a:r>
            <a:r>
              <a:rPr lang="en-US" sz="2100" dirty="0" smtClean="0"/>
              <a:t>(</a:t>
            </a:r>
            <a:r>
              <a:rPr lang="x-none" sz="2100" smtClean="0"/>
              <a:t>in </a:t>
            </a:r>
            <a:r>
              <a:rPr lang="en-US" sz="2100" dirty="0" smtClean="0"/>
              <a:t>orange)</a:t>
            </a:r>
            <a:r>
              <a:rPr lang="x-none" sz="2100" smtClean="0"/>
              <a:t> and the local code </a:t>
            </a:r>
            <a:r>
              <a:rPr lang="en-US" sz="2100" dirty="0" smtClean="0"/>
              <a:t>(</a:t>
            </a:r>
            <a:r>
              <a:rPr lang="x-none" sz="2100" smtClean="0"/>
              <a:t>in turquoise</a:t>
            </a:r>
            <a:r>
              <a:rPr lang="en-US" sz="2100" b="1" dirty="0" smtClean="0"/>
              <a:t>)</a:t>
            </a:r>
            <a:r>
              <a:rPr lang="x-none" sz="2100" smtClean="0"/>
              <a:t> as follows: </a:t>
            </a:r>
            <a:r>
              <a:rPr lang="x-none" sz="2100" b="1" smtClean="0">
                <a:solidFill>
                  <a:srgbClr val="00B0F0"/>
                </a:solidFill>
              </a:rPr>
              <a:t>LOINC Code^Print Text^LN</a:t>
            </a:r>
            <a:r>
              <a:rPr lang="x-none" sz="2100" b="1" smtClean="0"/>
              <a:t>^</a:t>
            </a:r>
            <a:r>
              <a:rPr lang="x-none" sz="2100" b="1" smtClean="0">
                <a:solidFill>
                  <a:srgbClr val="FF0000"/>
                </a:solidFill>
              </a:rPr>
              <a:t>Local Code^Print Text^L</a:t>
            </a:r>
            <a:endParaRPr lang="en-US" sz="2100" b="1" dirty="0" smtClean="0">
              <a:solidFill>
                <a:srgbClr val="FF0000"/>
              </a:solidFill>
            </a:endParaRPr>
          </a:p>
          <a:p>
            <a:pPr lvl="0"/>
            <a:r>
              <a:rPr lang="x-none" sz="2100" smtClean="0"/>
              <a:t>OBX-5</a:t>
            </a:r>
            <a:r>
              <a:rPr lang="x-none" sz="2100" b="1" smtClean="0"/>
              <a:t> </a:t>
            </a:r>
            <a:r>
              <a:rPr lang="x-none" sz="2100" smtClean="0"/>
              <a:t>contains the </a:t>
            </a:r>
            <a:r>
              <a:rPr lang="x-none" sz="2100" b="1" smtClean="0">
                <a:solidFill>
                  <a:srgbClr val="92D050"/>
                </a:solidFill>
              </a:rPr>
              <a:t>observation value </a:t>
            </a:r>
            <a:r>
              <a:rPr lang="en-US" sz="2100" b="1" dirty="0" smtClean="0">
                <a:solidFill>
                  <a:srgbClr val="92D050"/>
                </a:solidFill>
              </a:rPr>
              <a:t>(“answer”) </a:t>
            </a:r>
            <a:r>
              <a:rPr lang="x-none" sz="2100" b="1" smtClean="0">
                <a:solidFill>
                  <a:srgbClr val="92D050"/>
                </a:solidFill>
              </a:rPr>
              <a:t>or test result/impression</a:t>
            </a:r>
            <a:r>
              <a:rPr lang="en-US" sz="2100" b="1" dirty="0" smtClean="0">
                <a:solidFill>
                  <a:srgbClr val="92D050"/>
                </a:solidFill>
              </a:rPr>
              <a:t> (in green)</a:t>
            </a:r>
            <a:r>
              <a:rPr lang="x-none" sz="2100" smtClean="0"/>
              <a:t>. Depending upon the data type </a:t>
            </a:r>
            <a:r>
              <a:rPr lang="en-US" sz="2100" dirty="0" smtClean="0"/>
              <a:t>it is</a:t>
            </a:r>
            <a:r>
              <a:rPr lang="x-none" sz="2100" smtClean="0"/>
              <a:t>:</a:t>
            </a:r>
            <a:endParaRPr lang="en-US" sz="2100" dirty="0" smtClean="0"/>
          </a:p>
          <a:p>
            <a:pPr lvl="1"/>
            <a:r>
              <a:rPr lang="x-none" sz="2100" smtClean="0"/>
              <a:t>Numeric – e.g. TSH results.  </a:t>
            </a:r>
            <a:endParaRPr lang="en-US" sz="2100" dirty="0" smtClean="0"/>
          </a:p>
          <a:p>
            <a:pPr lvl="1"/>
            <a:r>
              <a:rPr lang="x-none" sz="2100" smtClean="0"/>
              <a:t>Coded -- e.g. Conditions with positive markers. </a:t>
            </a:r>
            <a:endParaRPr lang="en-US" sz="2100" dirty="0" smtClean="0"/>
          </a:p>
          <a:p>
            <a:pPr lvl="1">
              <a:buNone/>
            </a:pPr>
            <a:r>
              <a:rPr lang="x-none" sz="1800" smtClean="0"/>
              <a:t>As indicated above, both a standard code set, such as SNOMED CT or LOINC, </a:t>
            </a:r>
            <a:endParaRPr lang="en-US" sz="1800" dirty="0" smtClean="0"/>
          </a:p>
          <a:p>
            <a:pPr lvl="1">
              <a:buNone/>
            </a:pPr>
            <a:r>
              <a:rPr lang="x-none" sz="1800" smtClean="0"/>
              <a:t>and a local code set may be used. </a:t>
            </a:r>
            <a:endParaRPr lang="en-US" sz="1800" dirty="0" smtClean="0"/>
          </a:p>
          <a:p>
            <a:pPr lvl="1"/>
            <a:r>
              <a:rPr lang="x-none" sz="2100" smtClean="0"/>
              <a:t>Narrative text – e.g. the discussion/ description variables</a:t>
            </a:r>
            <a:endParaRPr lang="en-US" sz="1100" dirty="0" smtClean="0"/>
          </a:p>
          <a:p>
            <a:endParaRPr lang="en-US" dirty="0" smtClean="0"/>
          </a:p>
          <a:p>
            <a:pPr lvl="0"/>
            <a:r>
              <a:rPr lang="x-none" sz="2100" smtClean="0"/>
              <a:t>OBX-6 </a:t>
            </a:r>
            <a:r>
              <a:rPr lang="x-none" sz="2100" smtClean="0">
                <a:solidFill>
                  <a:srgbClr val="FFC000"/>
                </a:solidFill>
              </a:rPr>
              <a:t>Units of Measure</a:t>
            </a:r>
            <a:r>
              <a:rPr lang="en-US" sz="2100" dirty="0" smtClean="0">
                <a:solidFill>
                  <a:srgbClr val="FFC000"/>
                </a:solidFill>
              </a:rPr>
              <a:t> (red) </a:t>
            </a:r>
            <a:r>
              <a:rPr lang="en-US" sz="2100" dirty="0" smtClean="0"/>
              <a:t>- UCUM</a:t>
            </a:r>
          </a:p>
          <a:p>
            <a:pPr lvl="0"/>
            <a:r>
              <a:rPr lang="x-none" sz="2100" smtClean="0"/>
              <a:t>OBX-7 </a:t>
            </a:r>
            <a:r>
              <a:rPr lang="x-none" sz="2100" smtClean="0">
                <a:solidFill>
                  <a:srgbClr val="CC3399"/>
                </a:solidFill>
              </a:rPr>
              <a:t>Reference Ranges</a:t>
            </a:r>
            <a:r>
              <a:rPr lang="en-US" sz="2100" dirty="0" smtClean="0">
                <a:solidFill>
                  <a:srgbClr val="CC3399"/>
                </a:solidFill>
              </a:rPr>
              <a:t> (purple)</a:t>
            </a:r>
          </a:p>
          <a:p>
            <a:pPr lvl="0"/>
            <a:r>
              <a:rPr lang="x-none" sz="2100" smtClean="0"/>
              <a:t>OBX-8 </a:t>
            </a:r>
            <a:r>
              <a:rPr lang="x-none" sz="2100" smtClean="0">
                <a:solidFill>
                  <a:srgbClr val="FF99FF"/>
                </a:solidFill>
              </a:rPr>
              <a:t>Abnormal Flags</a:t>
            </a:r>
            <a:r>
              <a:rPr lang="x-none" sz="2100" smtClean="0"/>
              <a:t>:  HL7 v 2.5.1</a:t>
            </a:r>
            <a:r>
              <a:rPr lang="en-US" sz="2100" dirty="0" smtClean="0"/>
              <a:t> table 0078 </a:t>
            </a:r>
          </a:p>
          <a:p>
            <a:pPr lvl="1"/>
            <a:r>
              <a:rPr lang="en-US" sz="1900" dirty="0" smtClean="0"/>
              <a:t>(</a:t>
            </a:r>
            <a:r>
              <a:rPr lang="x-none" sz="1900" smtClean="0">
                <a:solidFill>
                  <a:srgbClr val="FF99FF"/>
                </a:solidFill>
              </a:rPr>
              <a:t>N for normal</a:t>
            </a:r>
            <a:r>
              <a:rPr lang="x-none" sz="1900" smtClean="0"/>
              <a:t>, A for abnormal (when the observation is a code), H for high, L for low, AA for critically abnormal, HH for critically high and LL for critically low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OBX-11 Observation Result Status. HL7 table 0085.  </a:t>
            </a:r>
            <a:endParaRPr lang="en-US" sz="2100" dirty="0" smtClean="0"/>
          </a:p>
          <a:p>
            <a:pPr lvl="1"/>
            <a:r>
              <a:rPr lang="en-US" sz="1900" dirty="0" smtClean="0"/>
              <a:t>(</a:t>
            </a:r>
            <a:r>
              <a:rPr lang="x-none" sz="1900" smtClean="0"/>
              <a:t>F = Final results, I = Specimen in lab, results pending,  C = Corrected result that replaces a prior final result, and P = Preliminary results</a:t>
            </a:r>
            <a:r>
              <a:rPr lang="en-US" sz="1900" dirty="0" smtClean="0"/>
              <a:t>)</a:t>
            </a:r>
            <a:r>
              <a:rPr lang="x-none" sz="1900" smtClean="0"/>
              <a:t>.</a:t>
            </a:r>
            <a:endParaRPr lang="en-US" sz="1900" dirty="0" smtClean="0"/>
          </a:p>
          <a:p>
            <a:pPr lvl="0"/>
            <a:r>
              <a:rPr lang="x-none" sz="2100" smtClean="0"/>
              <a:t>OBX-14 Date/Time of the Observation. </a:t>
            </a:r>
            <a:endParaRPr lang="en-US" sz="2100" dirty="0" smtClean="0"/>
          </a:p>
          <a:p>
            <a:pPr lvl="1"/>
            <a:r>
              <a:rPr lang="x-none" sz="1900" smtClean="0"/>
              <a:t>It is not necessary to include the date/time of the observation in each OBX segment since the receiving application will use the value in OBR-7 for all OBX segments included under that test or panel.</a:t>
            </a:r>
            <a:endParaRPr lang="en-US" sz="19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7468">
              <a:defRPr/>
            </a:pPr>
            <a:r>
              <a:rPr lang="en-US" sz="1300" dirty="0" smtClean="0"/>
              <a:t>*Learning Objectives:* By the end of the session, the participant will be able to: 1. Explain the public health benefits of using health IT standards for reporting all newborn screening. 2. Describe the information about </a:t>
            </a:r>
            <a:r>
              <a:rPr lang="en-US" sz="1300" dirty="0" err="1" smtClean="0"/>
              <a:t>lysosomal</a:t>
            </a:r>
            <a:r>
              <a:rPr lang="en-US" sz="1300" dirty="0" smtClean="0"/>
              <a:t> storage disorders that is represented by a LOINC or SNOMED CT code. 3. Interpret the fields of an HL7 message segment used to report </a:t>
            </a:r>
            <a:r>
              <a:rPr lang="en-US" sz="1300" dirty="0" err="1" smtClean="0"/>
              <a:t>lysosomal</a:t>
            </a:r>
            <a:r>
              <a:rPr lang="en-US" sz="1300" dirty="0" smtClean="0"/>
              <a:t> storage disorder screening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E01B5-6BE6-4EFF-9521-B2BE87D5F3A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5791200" y="2438400"/>
            <a:ext cx="15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8915400" y="3886200"/>
            <a:ext cx="152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spcBef>
                <a:spcPct val="50000"/>
              </a:spcBef>
              <a:defRPr sz="1400">
                <a:solidFill>
                  <a:schemeClr val="hlink"/>
                </a:solidFill>
                <a:latin typeface="Times New Roman" pitchFamily="18" charset="0"/>
              </a:defRPr>
            </a:lvl1pPr>
          </a:lstStyle>
          <a:p>
            <a:fld id="{885C1656-894C-4E98-86D2-D53B5A701B5A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 sz="1400">
                <a:solidFill>
                  <a:schemeClr val="hlink"/>
                </a:solidFill>
                <a:latin typeface="Times New Roman" pitchFamily="18" charset="0"/>
              </a:defRPr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336699"/>
                </a:solidFill>
                <a:latin typeface="Arial" charset="0"/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F4B993-768F-4803-A0CA-97802EF98DD3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533400" cy="457200"/>
          </a:xfrm>
        </p:spPr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F52E04-AE3D-453D-BBB7-C262604E2F71}" type="datetime1">
              <a:rPr lang="en-US" smtClean="0"/>
              <a:pPr/>
              <a:t>11/1/2011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A3BA0-F60F-4056-BCBF-7D8F30D4CF66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B652E1-EA35-4F18-815D-AD441AFB5A0D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8D9920-8AE6-47EA-BFDE-9225910E377A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65FFE4-4FFB-4F8E-9F66-EB22119B43D5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A842A7-DBA0-4AEC-B114-039E01104092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05869-C461-4E57-8D15-F426D7AC4690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3705D9-FF67-4009-8187-2D8736DF1C10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65B56-A8C1-478C-8FB5-A628ADC1723E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538156-1E4E-4839-9FFE-961467F617AC}" type="datetime1">
              <a:rPr lang="en-US" smtClean="0"/>
              <a:pPr/>
              <a:t>11/1/2011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CB1DA9-26EA-4A69-9029-E6AED6209E98}" type="datetime1">
              <a:rPr lang="en-US" smtClean="0"/>
              <a:pPr/>
              <a:t>11/1/2011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E2603A9-5233-48FA-8514-C648271434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E2E"/>
            </a:gs>
            <a:gs pos="100000">
              <a:srgbClr val="004C7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hlink"/>
                </a:solidFill>
                <a:latin typeface="Calibri" pitchFamily="34" charset="0"/>
              </a:defRPr>
            </a:lvl1pPr>
          </a:lstStyle>
          <a:p>
            <a:fld id="{98A2C7E2-B28B-4DB8-8147-E9D87725D19A}" type="datetime1">
              <a:rPr lang="en-US" smtClean="0"/>
              <a:pPr/>
              <a:t>11/1/2011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hlink"/>
                </a:solidFill>
                <a:latin typeface="Calibri" pitchFamily="34" charset="0"/>
              </a:defRPr>
            </a:lvl1pPr>
          </a:lstStyle>
          <a:p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336699"/>
                </a:solidFill>
                <a:latin typeface="Calibri" pitchFamily="34" charset="0"/>
              </a:defRPr>
            </a:lvl1pPr>
          </a:lstStyle>
          <a:p>
            <a:fld id="{042AED99-7FB4-404E-8A97-64753DCE42EC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1295400"/>
            <a:ext cx="7772400" cy="0"/>
          </a:xfrm>
          <a:prstGeom prst="line">
            <a:avLst/>
          </a:prstGeom>
          <a:noFill/>
          <a:ln w="28575">
            <a:solidFill>
              <a:srgbClr val="33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7239000" y="5791200"/>
            <a:ext cx="1447800" cy="685800"/>
            <a:chOff x="412" y="2826"/>
            <a:chExt cx="1985" cy="1152"/>
          </a:xfrm>
        </p:grpSpPr>
        <p:pic>
          <p:nvPicPr>
            <p:cNvPr id="1033" name="Picture 32" descr="NLM LOGO-JPEG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68" y="2826"/>
              <a:ext cx="1129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33" descr="T_nih_logo_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2" y="3402"/>
              <a:ext cx="77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5" name="Picture 34" descr="T_hhs_logo_2-inv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59" y="2826"/>
              <a:ext cx="478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SzPct val="80000"/>
        <a:buFont typeface="Monotype Sorts" pitchFamily="2" charset="2"/>
        <a:buChar char="u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SzPct val="70000"/>
        <a:buFont typeface="Monotype Sorts" pitchFamily="2" charset="2"/>
        <a:buChar char="l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75BAFF"/>
        </a:buClr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ewbornscreeningcodes@nlm.nih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ealthit.hhs.gov/portal/server.pt/gateway/PTARGS_0_12811_955546_0_0_18/HITSC_CQMWG_VTF_Transmit_090911.pdf" TargetMode="External"/><Relationship Id="rId2" Type="http://schemas.openxmlformats.org/officeDocument/2006/relationships/hyperlink" Target="http://newbornscreeningcodes.nlm.nih.gov/HL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storyofjudson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brownrm\Desktop\2011-11-02%20APHA%20-%20NBS%20LSD%20-%20Rebecca%20Goodwin%20-%20DC\Story_of_Judson_Update.wmv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://www.storyofjudson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ewbornscreeningcodes.nlm.nih.gov/nb/sc/query?reportDefault=reportConditionDetails&amp;conditions=conditions.non-ms-ms.ls&amp;applications=applications.achdnc-other&amp;submit=go" TargetMode="Externa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ghr.nlm.nih.gov/condition/alpha-1-antitrypsin-deficiency" TargetMode="External"/><Relationship Id="rId2" Type="http://schemas.openxmlformats.org/officeDocument/2006/relationships/hyperlink" Target="http://ghr.nlm.nih.gov/condition/marfan-syndr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hr.nlm.nih.gov/condition/amyotrophic-lateral-sclerosis" TargetMode="External"/><Relationship Id="rId5" Type="http://schemas.openxmlformats.org/officeDocument/2006/relationships/hyperlink" Target="http://ghr.nlm.nih.gov/condition/familial-mediterranean-fever" TargetMode="External"/><Relationship Id="rId4" Type="http://schemas.openxmlformats.org/officeDocument/2006/relationships/hyperlink" Target="http://ghr.nlm.nih.gov/condition/retinoblastoma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tsofmeasure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newbornscreeningcodes.nlm.nih.gov/HL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newbornscreeningcodes.nlm.nih.gov/HL7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newbornscreeningcodes.nlm.nih.gov/HL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newbornscreeningcodes.nlm.nih.gov/HL7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lww.com/geneticsinmedicine/Fulltext/2011/05000/Lysosomal_storage_diseases__Diagnostic.15.aspx" TargetMode="External"/><Relationship Id="rId2" Type="http://schemas.openxmlformats.org/officeDocument/2006/relationships/hyperlink" Target="http://newbornscreeningcodes.nlm.nih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ewbornscreeningcodes@nlm.nih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9"/>
          <p:cNvSpPr txBox="1">
            <a:spLocks noChangeArrowheads="1"/>
          </p:cNvSpPr>
          <p:nvPr/>
        </p:nvSpPr>
        <p:spPr bwMode="auto">
          <a:xfrm>
            <a:off x="0" y="76200"/>
            <a:ext cx="9144000" cy="30469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Developing standard names and codes for lysosomal </a:t>
            </a:r>
          </a:p>
          <a:p>
            <a:pPr algn="ctr"/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storage disorders detectable by newborn screening 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Abstract 244234</a:t>
            </a:r>
            <a:endParaRPr lang="en-US" sz="3200" dirty="0" smtClean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Standards and Interoperability in Health IT: Part II</a:t>
            </a:r>
          </a:p>
          <a:p>
            <a:pPr algn="ctr"/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Session 5182.0</a:t>
            </a:r>
          </a:p>
          <a:p>
            <a:pPr algn="ctr"/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American Public Health Association (APHA) Annual Meeting</a:t>
            </a:r>
            <a:endParaRPr lang="en-US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November 2, 2011</a:t>
            </a:r>
          </a:p>
          <a:p>
            <a:pPr algn="ctr"/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Washington, DC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0" y="3352800"/>
            <a:ext cx="91440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Rebecca M. Goodwin, JD </a:t>
            </a:r>
            <a:r>
              <a:rPr lang="en-US" baseline="30000" dirty="0" smtClean="0">
                <a:latin typeface="Calibri" pitchFamily="34" charset="0"/>
              </a:rPr>
              <a:t>1</a:t>
            </a:r>
            <a:r>
              <a:rPr lang="en-US" dirty="0" smtClean="0">
                <a:latin typeface="Calibri" pitchFamily="34" charset="0"/>
              </a:rPr>
              <a:t>, Michael Watson, PhD, FACMG</a:t>
            </a:r>
            <a:r>
              <a:rPr lang="en-US" baseline="30000" dirty="0" smtClean="0">
                <a:latin typeface="Calibri" pitchFamily="34" charset="0"/>
              </a:rPr>
              <a:t>2</a:t>
            </a:r>
            <a:r>
              <a:rPr lang="en-US" dirty="0" smtClean="0">
                <a:latin typeface="Calibri" pitchFamily="34" charset="0"/>
              </a:rPr>
              <a:t>, Dietrich </a:t>
            </a:r>
            <a:r>
              <a:rPr lang="en-US" dirty="0" err="1" smtClean="0">
                <a:latin typeface="Calibri" pitchFamily="34" charset="0"/>
              </a:rPr>
              <a:t>Matern</a:t>
            </a:r>
            <a:r>
              <a:rPr lang="en-US" dirty="0" smtClean="0">
                <a:latin typeface="Calibri" pitchFamily="34" charset="0"/>
              </a:rPr>
              <a:t>, MD, FACMG</a:t>
            </a:r>
            <a:r>
              <a:rPr lang="en-US" baseline="30000" dirty="0" smtClean="0">
                <a:latin typeface="Calibri" pitchFamily="34" charset="0"/>
              </a:rPr>
              <a:t>3</a:t>
            </a:r>
            <a:r>
              <a:rPr lang="en-US" dirty="0" smtClean="0">
                <a:latin typeface="Calibri" pitchFamily="34" charset="0"/>
              </a:rPr>
              <a:t>, J. Gilbert Hill, MD, PHD</a:t>
            </a:r>
            <a:r>
              <a:rPr lang="en-US" baseline="30000" dirty="0" smtClean="0">
                <a:latin typeface="Calibri" pitchFamily="34" charset="0"/>
              </a:rPr>
              <a:t>4</a:t>
            </a:r>
            <a:r>
              <a:rPr lang="en-US" dirty="0" smtClean="0">
                <a:latin typeface="Calibri" pitchFamily="34" charset="0"/>
              </a:rPr>
              <a:t>, Carla Cuthbert, PhD, FCCMG, FACMG</a:t>
            </a:r>
            <a:r>
              <a:rPr lang="en-US" baseline="30000" dirty="0" smtClean="0">
                <a:latin typeface="Calibri" pitchFamily="34" charset="0"/>
              </a:rPr>
              <a:t>5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Swapna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Abhyankar</a:t>
            </a:r>
            <a:r>
              <a:rPr lang="en-US" dirty="0" smtClean="0">
                <a:latin typeface="Calibri" pitchFamily="34" charset="0"/>
              </a:rPr>
              <a:t>, MD</a:t>
            </a:r>
            <a:r>
              <a:rPr lang="en-US" baseline="30000" dirty="0" smtClean="0">
                <a:latin typeface="Calibri" pitchFamily="34" charset="0"/>
              </a:rPr>
              <a:t>1</a:t>
            </a:r>
            <a:r>
              <a:rPr lang="en-US" dirty="0" smtClean="0">
                <a:latin typeface="Calibri" pitchFamily="34" charset="0"/>
              </a:rPr>
              <a:t> Sara Copeland, MD</a:t>
            </a:r>
            <a:r>
              <a:rPr lang="en-US" baseline="30000" dirty="0" smtClean="0">
                <a:latin typeface="Calibri" pitchFamily="34" charset="0"/>
              </a:rPr>
              <a:t>6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Tiina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Urv</a:t>
            </a:r>
            <a:r>
              <a:rPr lang="en-US" dirty="0" smtClean="0">
                <a:latin typeface="Calibri" pitchFamily="34" charset="0"/>
              </a:rPr>
              <a:t>, PhD</a:t>
            </a:r>
            <a:r>
              <a:rPr lang="en-US" baseline="30000" dirty="0" smtClean="0">
                <a:latin typeface="Calibri" pitchFamily="34" charset="0"/>
              </a:rPr>
              <a:t>7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Deboshree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Sarkar</a:t>
            </a:r>
            <a:r>
              <a:rPr lang="en-US" dirty="0" smtClean="0">
                <a:latin typeface="Calibri" pitchFamily="34" charset="0"/>
              </a:rPr>
              <a:t>, MPH</a:t>
            </a:r>
            <a:r>
              <a:rPr lang="en-US" baseline="30000" dirty="0" smtClean="0">
                <a:latin typeface="Calibri" pitchFamily="34" charset="0"/>
              </a:rPr>
              <a:t>6</a:t>
            </a:r>
            <a:r>
              <a:rPr lang="en-US" dirty="0" smtClean="0">
                <a:latin typeface="Calibri" pitchFamily="34" charset="0"/>
              </a:rPr>
              <a:t>, Clement McDonald, MD</a:t>
            </a:r>
            <a:r>
              <a:rPr lang="en-US" baseline="30000" dirty="0" smtClean="0">
                <a:latin typeface="Calibri" pitchFamily="34" charset="0"/>
              </a:rPr>
              <a:t>1</a:t>
            </a:r>
          </a:p>
          <a:p>
            <a:pPr algn="ctr"/>
            <a:r>
              <a:rPr lang="en-US" sz="1600" baseline="30000" dirty="0" smtClean="0">
                <a:latin typeface="Calibri" pitchFamily="34" charset="0"/>
              </a:rPr>
              <a:t>1</a:t>
            </a:r>
            <a:r>
              <a:rPr lang="en-US" sz="1600" dirty="0" smtClean="0">
                <a:latin typeface="Calibri" pitchFamily="34" charset="0"/>
              </a:rPr>
              <a:t>National Library of Medicine (NLM), </a:t>
            </a:r>
            <a:r>
              <a:rPr lang="en-US" sz="1600" baseline="30000" dirty="0" smtClean="0">
                <a:latin typeface="Calibri" pitchFamily="34" charset="0"/>
              </a:rPr>
              <a:t>2</a:t>
            </a:r>
            <a:r>
              <a:rPr lang="en-US" sz="1600" dirty="0" smtClean="0">
                <a:latin typeface="Calibri" pitchFamily="34" charset="0"/>
              </a:rPr>
              <a:t>American </a:t>
            </a:r>
            <a:r>
              <a:rPr lang="en-US" sz="1600" dirty="0" smtClean="0">
                <a:latin typeface="Calibri" pitchFamily="34" charset="0"/>
              </a:rPr>
              <a:t>College of Medical Genetics (ACMG), </a:t>
            </a:r>
            <a:r>
              <a:rPr lang="en-US" sz="1600" baseline="30000" dirty="0" smtClean="0">
                <a:latin typeface="Calibri" pitchFamily="34" charset="0"/>
              </a:rPr>
              <a:t>3</a:t>
            </a:r>
            <a:r>
              <a:rPr lang="en-US" sz="1600" dirty="0" smtClean="0">
                <a:latin typeface="Calibri" pitchFamily="34" charset="0"/>
              </a:rPr>
              <a:t>Mayo </a:t>
            </a:r>
            <a:r>
              <a:rPr lang="en-US" sz="1600" dirty="0" smtClean="0">
                <a:latin typeface="Calibri" pitchFamily="34" charset="0"/>
              </a:rPr>
              <a:t>Clinic College of Medicine,</a:t>
            </a:r>
            <a:r>
              <a:rPr lang="en-US" sz="1600" baseline="30000" dirty="0" smtClean="0">
                <a:latin typeface="Calibri" pitchFamily="34" charset="0"/>
              </a:rPr>
              <a:t> </a:t>
            </a:r>
            <a:r>
              <a:rPr lang="en-US" sz="1600" baseline="30000" dirty="0" smtClean="0">
                <a:latin typeface="Calibri" pitchFamily="34" charset="0"/>
              </a:rPr>
              <a:t>4</a:t>
            </a:r>
            <a:r>
              <a:rPr lang="en-US" sz="1600" dirty="0" smtClean="0">
                <a:latin typeface="Calibri" pitchFamily="34" charset="0"/>
              </a:rPr>
              <a:t>The </a:t>
            </a:r>
            <a:r>
              <a:rPr lang="en-US" sz="1600" dirty="0" smtClean="0">
                <a:latin typeface="Calibri" pitchFamily="34" charset="0"/>
              </a:rPr>
              <a:t>Hospital for Sick Children, electronic Child Health Network,  </a:t>
            </a:r>
            <a:r>
              <a:rPr lang="en-US" sz="1600" baseline="30000" dirty="0" smtClean="0">
                <a:latin typeface="Calibri" pitchFamily="34" charset="0"/>
              </a:rPr>
              <a:t>5</a:t>
            </a:r>
            <a:r>
              <a:rPr lang="en-US" sz="1600" dirty="0" smtClean="0">
                <a:latin typeface="Calibri" pitchFamily="34" charset="0"/>
              </a:rPr>
              <a:t>Centers </a:t>
            </a:r>
            <a:r>
              <a:rPr lang="en-US" sz="1600" dirty="0" smtClean="0">
                <a:latin typeface="Calibri" pitchFamily="34" charset="0"/>
              </a:rPr>
              <a:t>for Disease Control and Prevention (CDC),  </a:t>
            </a:r>
            <a:r>
              <a:rPr lang="en-US" sz="1600" baseline="30000" dirty="0" smtClean="0">
                <a:latin typeface="Calibri" pitchFamily="34" charset="0"/>
              </a:rPr>
              <a:t>6</a:t>
            </a:r>
            <a:r>
              <a:rPr lang="en-US" sz="1600" dirty="0" smtClean="0">
                <a:latin typeface="Calibri" pitchFamily="34" charset="0"/>
              </a:rPr>
              <a:t>Health </a:t>
            </a:r>
            <a:r>
              <a:rPr lang="en-US" sz="1600" dirty="0" smtClean="0">
                <a:latin typeface="Calibri" pitchFamily="34" charset="0"/>
              </a:rPr>
              <a:t>Resources and Services Administration (HRSA), </a:t>
            </a:r>
            <a:r>
              <a:rPr lang="en-US" sz="1600" baseline="30000" dirty="0" smtClean="0">
                <a:latin typeface="Calibri" pitchFamily="34" charset="0"/>
              </a:rPr>
              <a:t>7</a:t>
            </a:r>
            <a:r>
              <a:rPr lang="en-US" sz="1600" dirty="0" smtClean="0">
                <a:latin typeface="Calibri" pitchFamily="34" charset="0"/>
              </a:rPr>
              <a:t>Eunice </a:t>
            </a:r>
            <a:r>
              <a:rPr lang="en-US" sz="1600" dirty="0" smtClean="0">
                <a:latin typeface="Calibri" pitchFamily="34" charset="0"/>
              </a:rPr>
              <a:t>Kennedy Shriver National Institute of Child Health and Human Development (NICHD)</a:t>
            </a:r>
          </a:p>
          <a:p>
            <a:pPr algn="ctr" eaLnBrk="1" hangingPunct="1">
              <a:buFont typeface="Arial" charset="0"/>
              <a:buNone/>
            </a:pPr>
            <a:endParaRPr lang="en-US" sz="2800" dirty="0" smtClean="0">
              <a:latin typeface="Calibri" pitchFamily="34" charset="0"/>
            </a:endParaRPr>
          </a:p>
          <a:p>
            <a:pPr marL="0" lvl="2"/>
            <a:r>
              <a:rPr lang="en-US" sz="20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hlinkClick r:id="rId3"/>
              </a:rPr>
              <a:t>Rebecca.Goodwin@nih.gov </a:t>
            </a: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alibri" pitchFamily="34" charset="0"/>
              </a:rPr>
              <a:t>Project Manager and Advisor to the Director </a:t>
            </a: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alibri" pitchFamily="34" charset="0"/>
              </a:rPr>
              <a:t>Lister </a:t>
            </a:r>
            <a:r>
              <a:rPr lang="en-US" sz="2000" dirty="0">
                <a:latin typeface="Calibri" pitchFamily="34" charset="0"/>
              </a:rPr>
              <a:t>Hill National Center for Biomedical Communications, </a:t>
            </a:r>
            <a:r>
              <a:rPr lang="en-US" sz="2000" dirty="0" smtClean="0">
                <a:latin typeface="Calibri" pitchFamily="34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alibri" pitchFamily="34" charset="0"/>
              </a:rPr>
              <a:t>U.S</a:t>
            </a:r>
            <a:r>
              <a:rPr lang="en-US" sz="2000" dirty="0">
                <a:latin typeface="Calibri" pitchFamily="34" charset="0"/>
              </a:rPr>
              <a:t>. National Library of </a:t>
            </a:r>
            <a:r>
              <a:rPr lang="en-US" sz="2000" dirty="0" smtClean="0">
                <a:latin typeface="Calibri" pitchFamily="34" charset="0"/>
              </a:rPr>
              <a:t>Medicine</a:t>
            </a:r>
          </a:p>
          <a:p>
            <a:pPr algn="ctr" eaLnBrk="1" hangingPunct="1">
              <a:buFont typeface="Arial" charset="0"/>
              <a:buNone/>
            </a:pPr>
            <a:endParaRPr lang="en-US" sz="2000" dirty="0">
              <a:latin typeface="Calibri" pitchFamily="34" charset="0"/>
            </a:endParaRPr>
          </a:p>
        </p:txBody>
      </p:sp>
      <p:grpSp>
        <p:nvGrpSpPr>
          <p:cNvPr id="8" name="Group 1044"/>
          <p:cNvGrpSpPr>
            <a:grpSpLocks/>
          </p:cNvGrpSpPr>
          <p:nvPr/>
        </p:nvGrpSpPr>
        <p:grpSpPr bwMode="auto">
          <a:xfrm>
            <a:off x="6629400" y="5410200"/>
            <a:ext cx="2160588" cy="1219200"/>
            <a:chOff x="412" y="2826"/>
            <a:chExt cx="1985" cy="1152"/>
          </a:xfrm>
        </p:grpSpPr>
        <p:pic>
          <p:nvPicPr>
            <p:cNvPr id="9" name="Picture 1035" descr="NLM LOGO-JPE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68" y="2826"/>
              <a:ext cx="1129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36" descr="T_nih_logo_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2" y="3402"/>
              <a:ext cx="77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37" descr="T_hhs_logo_2-inv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9" y="2826"/>
              <a:ext cx="478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</a:t>
            </a:fld>
            <a:endParaRPr kumimoji="0"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66CCFF"/>
                </a:solidFill>
              </a:rPr>
              <a:t>Presenter </a:t>
            </a:r>
            <a:r>
              <a:rPr lang="en-US" sz="3200" b="1" dirty="0">
                <a:solidFill>
                  <a:srgbClr val="66CCFF"/>
                </a:solidFill>
              </a:rPr>
              <a:t>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2514600"/>
            <a:ext cx="8686800" cy="114300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>
                <a:solidFill>
                  <a:srgbClr val="66CCFF"/>
                </a:solidFill>
                <a:latin typeface="Arial" pitchFamily="34" charset="0"/>
              </a:rPr>
              <a:t>(1)	The following personal financial relationships with commercial interests relevant to this presentation existed during the past 12 months:</a:t>
            </a:r>
            <a:endParaRPr lang="en-US" sz="2400" dirty="0">
              <a:solidFill>
                <a:srgbClr val="66CCFF"/>
              </a:solidFill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0" y="1676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Rebecca Goodwin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143000" y="3733800"/>
            <a:ext cx="7696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No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relationships to 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disclose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4114800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733925"/>
            <a:ext cx="7772400" cy="1362075"/>
          </a:xfrm>
        </p:spPr>
        <p:txBody>
          <a:bodyPr/>
          <a:lstStyle/>
          <a:p>
            <a:r>
              <a:rPr lang="en-US" dirty="0" smtClean="0"/>
              <a:t>Overview of Newborn Screening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685800"/>
          </a:xfrm>
        </p:spPr>
        <p:txBody>
          <a:bodyPr/>
          <a:lstStyle/>
          <a:p>
            <a:r>
              <a:rPr lang="en-US" dirty="0" smtClean="0"/>
              <a:t>What is newborn screening?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6019800" cy="4876800"/>
          </a:xfrm>
        </p:spPr>
        <p:txBody>
          <a:bodyPr/>
          <a:lstStyle/>
          <a:p>
            <a:r>
              <a:rPr lang="en-US" sz="2000" dirty="0" smtClean="0"/>
              <a:t>Universal screening of infants for potentially life-threatening but treatable conditions</a:t>
            </a:r>
          </a:p>
          <a:p>
            <a:r>
              <a:rPr lang="en-US" sz="2000" dirty="0" smtClean="0"/>
              <a:t>Most programs screen for 29 of 31 conditions on the SACHDNC’s* Recommended Uniform Screening Panel</a:t>
            </a:r>
          </a:p>
          <a:p>
            <a:r>
              <a:rPr lang="en-US" sz="2200" dirty="0" smtClean="0"/>
              <a:t>Currently, except for hearing screening, tests are run on dried blood spots (DBS) taken from the infant’s heel, where specimen collection device is also data collection form</a:t>
            </a:r>
          </a:p>
          <a:p>
            <a:pPr lvl="1"/>
            <a:r>
              <a:rPr lang="en-US" sz="1800" dirty="0" smtClean="0"/>
              <a:t>SCID, the 30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condition, was added in 2010, and most programs</a:t>
            </a:r>
            <a:r>
              <a:rPr lang="en-US" sz="1600" dirty="0" smtClean="0"/>
              <a:t> </a:t>
            </a:r>
            <a:r>
              <a:rPr lang="en-US" sz="1800" dirty="0" smtClean="0"/>
              <a:t>have  not implemented SCID screening yet</a:t>
            </a:r>
          </a:p>
          <a:p>
            <a:pPr lvl="1"/>
            <a:r>
              <a:rPr lang="en-US" sz="1800" dirty="0" smtClean="0"/>
              <a:t>Critical Congenital Heart  Disease, the 31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condition, was added Sept 2011, and will be a point of care screen like hearing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4</a:t>
            </a:fld>
            <a:endParaRPr kumimoji="0"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b="2722"/>
          <a:stretch>
            <a:fillRect/>
          </a:stretch>
        </p:blipFill>
        <p:spPr bwMode="auto">
          <a:xfrm rot="-60000">
            <a:off x="6436172" y="24295"/>
            <a:ext cx="2834464" cy="57644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14400" y="6400800"/>
            <a:ext cx="617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*Secretary’s Advisory Committee on Heritable Disorders in Newborns and Children</a:t>
            </a:r>
            <a:endParaRPr lang="en-US" sz="14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685800"/>
          </a:xfrm>
        </p:spPr>
        <p:txBody>
          <a:bodyPr/>
          <a:lstStyle/>
          <a:p>
            <a:r>
              <a:rPr lang="en-US" dirty="0" smtClean="0"/>
              <a:t>Reporting results of newborn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05800" cy="4724400"/>
          </a:xfrm>
        </p:spPr>
        <p:txBody>
          <a:bodyPr/>
          <a:lstStyle/>
          <a:p>
            <a:r>
              <a:rPr lang="en-US" sz="2600" dirty="0" smtClean="0"/>
              <a:t>A positive newborn screening (NBS) result usually must be transmitted rapidly to allow follow-up, diagnosis and intervention before the baby suffers significant morbidity or mortality.</a:t>
            </a:r>
          </a:p>
          <a:p>
            <a:r>
              <a:rPr lang="en-US" sz="2600" dirty="0" smtClean="0"/>
              <a:t>Different programs report results in a variety of ways:</a:t>
            </a:r>
          </a:p>
          <a:p>
            <a:pPr lvl="1"/>
            <a:r>
              <a:rPr lang="en-US" dirty="0" smtClean="0"/>
              <a:t>Quantitative values </a:t>
            </a:r>
            <a:r>
              <a:rPr lang="en-US" dirty="0" smtClean="0"/>
              <a:t>or </a:t>
            </a:r>
            <a:r>
              <a:rPr lang="en-US" dirty="0" smtClean="0"/>
              <a:t>qualitative interpretation (normal, out of range)</a:t>
            </a:r>
          </a:p>
          <a:p>
            <a:pPr lvl="1"/>
            <a:r>
              <a:rPr lang="en-US" dirty="0" smtClean="0"/>
              <a:t>Variations in condition names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733925"/>
            <a:ext cx="7772400" cy="1362075"/>
          </a:xfrm>
        </p:spPr>
        <p:txBody>
          <a:bodyPr/>
          <a:lstStyle/>
          <a:p>
            <a:r>
              <a:rPr lang="en-US" dirty="0" smtClean="0"/>
              <a:t>standardizing nbs result reporting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standardizing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839200" cy="5486400"/>
          </a:xfrm>
        </p:spPr>
        <p:txBody>
          <a:bodyPr/>
          <a:lstStyle/>
          <a:p>
            <a:pPr>
              <a:defRPr/>
            </a:pPr>
            <a:r>
              <a:rPr lang="en-US" sz="2200" dirty="0" smtClean="0"/>
              <a:t>Simplify and speed up reporting</a:t>
            </a:r>
          </a:p>
          <a:p>
            <a:pPr lvl="1"/>
            <a:r>
              <a:rPr lang="en-US" sz="2000" dirty="0" smtClean="0"/>
              <a:t>Multiple recipients could receive results at the same time</a:t>
            </a:r>
          </a:p>
          <a:p>
            <a:pPr lvl="1"/>
            <a:r>
              <a:rPr lang="en-US" sz="2000" dirty="0" smtClean="0"/>
              <a:t>Make data sharing across state boundaries easier (e.g. baby born in MD who lives in VA)</a:t>
            </a:r>
          </a:p>
          <a:p>
            <a:pPr lvl="1"/>
            <a:r>
              <a:rPr lang="en-US" sz="2000" dirty="0" smtClean="0"/>
              <a:t>Disaster preparedness/emergency backup (one program could take over for another program without a delay in reporting)</a:t>
            </a:r>
          </a:p>
          <a:p>
            <a:r>
              <a:rPr lang="en-US" sz="2200" dirty="0" smtClean="0"/>
              <a:t>Allow cross-referencing with other data sources (e.g. birth certificates, hearing screen results, immunization registries)</a:t>
            </a:r>
          </a:p>
          <a:p>
            <a:pPr>
              <a:defRPr/>
            </a:pPr>
            <a:r>
              <a:rPr lang="en-US" sz="2200" dirty="0" smtClean="0"/>
              <a:t>Facilitate maintenance of registries and follow-up data</a:t>
            </a:r>
          </a:p>
          <a:p>
            <a:pPr>
              <a:defRPr/>
            </a:pPr>
            <a:r>
              <a:rPr lang="en-US" sz="2200" dirty="0" smtClean="0"/>
              <a:t>Support quality assurance and lab performance measures</a:t>
            </a:r>
          </a:p>
          <a:p>
            <a:pPr>
              <a:defRPr/>
            </a:pPr>
            <a:r>
              <a:rPr lang="en-US" sz="2200" dirty="0" smtClean="0"/>
              <a:t>Allow pooling and comparison of data across programs to achieve larger sample sizes and enable better research</a:t>
            </a:r>
          </a:p>
          <a:p>
            <a:pPr>
              <a:defRPr/>
            </a:pPr>
            <a:r>
              <a:rPr lang="en-US" sz="2200" dirty="0" smtClean="0"/>
              <a:t>Enable clinical decision support and quality improvement by                      using SNOMED CT codes to standardize EHR problem lists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7</a:t>
            </a:fld>
            <a:endParaRPr kumimoji="0"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6868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What has to be standardized?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447800"/>
            <a:ext cx="6096000" cy="4191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/>
              <a:t>Messaging format </a:t>
            </a:r>
          </a:p>
          <a:p>
            <a:pPr lvl="1">
              <a:defRPr/>
            </a:pPr>
            <a:r>
              <a:rPr lang="en-US" dirty="0" smtClean="0"/>
              <a:t>(the “egg carton</a:t>
            </a:r>
            <a:r>
              <a:rPr lang="en-US" dirty="0" smtClean="0"/>
              <a:t>” container)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Standard messaging format to convey the content electronically</a:t>
            </a:r>
          </a:p>
          <a:p>
            <a:pPr lvl="1">
              <a:defRPr/>
            </a:pPr>
            <a:r>
              <a:rPr lang="en-US" dirty="0" smtClean="0"/>
              <a:t>HL7</a:t>
            </a:r>
          </a:p>
          <a:p>
            <a:pPr lvl="1">
              <a:defRPr/>
            </a:pPr>
            <a:endParaRPr lang="en-US" sz="1200" dirty="0" smtClean="0"/>
          </a:p>
          <a:p>
            <a:pPr>
              <a:defRPr/>
            </a:pPr>
            <a:r>
              <a:rPr lang="en-US" sz="3200" b="1" dirty="0" smtClean="0"/>
              <a:t>Content</a:t>
            </a:r>
          </a:p>
          <a:p>
            <a:pPr lvl="1">
              <a:defRPr/>
            </a:pPr>
            <a:r>
              <a:rPr lang="en-US" dirty="0" smtClean="0"/>
              <a:t>(the “eggs”)</a:t>
            </a:r>
          </a:p>
          <a:p>
            <a:pPr lvl="1">
              <a:defRPr/>
            </a:pPr>
            <a:r>
              <a:rPr lang="en-US" dirty="0" smtClean="0"/>
              <a:t>Standard codes for test names, analytes, conditions screened and other categorical answers</a:t>
            </a:r>
          </a:p>
          <a:p>
            <a:pPr lvl="1">
              <a:defRPr/>
            </a:pPr>
            <a:r>
              <a:rPr lang="en-US" dirty="0" smtClean="0"/>
              <a:t>LOINC and SNOMED CT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8</a:t>
            </a:fld>
            <a:endParaRPr kumimoji="0" lang="en-US" dirty="0"/>
          </a:p>
        </p:txBody>
      </p:sp>
      <p:pic>
        <p:nvPicPr>
          <p:cNvPr id="5" name="Picture 4" descr="a_red_rose_for_yo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447800"/>
            <a:ext cx="2024571" cy="2508319"/>
          </a:xfrm>
          <a:prstGeom prst="rect">
            <a:avLst/>
          </a:prstGeom>
        </p:spPr>
      </p:pic>
      <p:pic>
        <p:nvPicPr>
          <p:cNvPr id="6" name="Picture 5" descr="white-ros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572000"/>
            <a:ext cx="2364827" cy="1828800"/>
          </a:xfrm>
          <a:prstGeom prst="rect">
            <a:avLst/>
          </a:prstGeom>
        </p:spPr>
      </p:pic>
      <p:pic>
        <p:nvPicPr>
          <p:cNvPr id="9" name="Picture 8" descr="white-ros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9400" y="152400"/>
            <a:ext cx="2399819" cy="16203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685800"/>
          </a:xfrm>
        </p:spPr>
        <p:txBody>
          <a:bodyPr/>
          <a:lstStyle/>
          <a:p>
            <a:pPr lvl="1"/>
            <a:r>
              <a:rPr lang="en-US" dirty="0" smtClean="0">
                <a:latin typeface="Calibri" pitchFamily="34" charset="0"/>
              </a:rPr>
              <a:t>HRSA/NLM guidance for reporting NBS results</a:t>
            </a:r>
            <a:br>
              <a:rPr lang="en-US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  <a:hlinkClick r:id="rId2"/>
              </a:rPr>
              <a:t>http://newbornscreeningcodes.nlm.nih.gov/HL7</a:t>
            </a:r>
            <a:r>
              <a:rPr lang="en-US" sz="2400" dirty="0" smtClean="0">
                <a:latin typeface="Calibri" pitchFamily="34" charset="0"/>
              </a:rPr>
              <a:t>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1148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Vocabulary coding standards </a:t>
            </a:r>
            <a:r>
              <a:rPr lang="en-US" sz="2200" dirty="0" smtClean="0"/>
              <a:t>– recommended by Office of the National Coordinator for Health Information Technology Standards Committee*</a:t>
            </a:r>
          </a:p>
          <a:p>
            <a:pPr lvl="1"/>
            <a:r>
              <a:rPr lang="en-US" dirty="0" smtClean="0"/>
              <a:t>LOINC</a:t>
            </a:r>
            <a:r>
              <a:rPr lang="en-US" baseline="30000" dirty="0" smtClean="0">
                <a:sym typeface="Symbol"/>
              </a:rPr>
              <a:t>® </a:t>
            </a:r>
            <a:r>
              <a:rPr lang="en-US" dirty="0" smtClean="0">
                <a:sym typeface="Symbol"/>
              </a:rPr>
              <a:t>codes </a:t>
            </a:r>
            <a:r>
              <a:rPr lang="en-US" sz="2000" dirty="0" smtClean="0">
                <a:sym typeface="Symbol"/>
              </a:rPr>
              <a:t>(Logical Observation Identifiers Names and Codes) </a:t>
            </a:r>
            <a:r>
              <a:rPr lang="en-US" dirty="0" smtClean="0">
                <a:sym typeface="Symbol"/>
              </a:rPr>
              <a:t>for </a:t>
            </a:r>
            <a:r>
              <a:rPr lang="en-US" dirty="0" smtClean="0">
                <a:sym typeface="Symbol"/>
              </a:rPr>
              <a:t>lab tests, test </a:t>
            </a:r>
            <a:r>
              <a:rPr lang="en-US" dirty="0" smtClean="0">
                <a:sym typeface="Symbol"/>
              </a:rPr>
              <a:t>results and card variables</a:t>
            </a:r>
            <a:endParaRPr lang="en-US" sz="1800" dirty="0" smtClean="0">
              <a:sym typeface="Symbol"/>
            </a:endParaRPr>
          </a:p>
          <a:p>
            <a:pPr lvl="1"/>
            <a:r>
              <a:rPr lang="en-US" dirty="0" smtClean="0"/>
              <a:t>SNOMED CT codes </a:t>
            </a:r>
            <a:r>
              <a:rPr lang="en-US" sz="2800" dirty="0" smtClean="0"/>
              <a:t>(</a:t>
            </a:r>
            <a:r>
              <a:rPr lang="en-US" sz="2000" dirty="0" smtClean="0"/>
              <a:t>Systematized Nomenclature of Medicine – Clinical Terms) </a:t>
            </a:r>
            <a:r>
              <a:rPr lang="en-US" dirty="0" smtClean="0"/>
              <a:t>for NBS conditions </a:t>
            </a:r>
            <a:endParaRPr lang="en-US" sz="1800" dirty="0" smtClean="0"/>
          </a:p>
          <a:p>
            <a:pPr lvl="1"/>
            <a:r>
              <a:rPr lang="en-US" dirty="0" smtClean="0"/>
              <a:t>UCUM</a:t>
            </a:r>
            <a:r>
              <a:rPr lang="en-US" baseline="30000" dirty="0" smtClean="0"/>
              <a:t>©</a:t>
            </a:r>
            <a:r>
              <a:rPr lang="en-US" dirty="0" smtClean="0"/>
              <a:t> </a:t>
            </a:r>
            <a:r>
              <a:rPr lang="en-US" sz="2000" dirty="0" smtClean="0"/>
              <a:t>(Unified Code for Units of Measure) </a:t>
            </a:r>
            <a:r>
              <a:rPr lang="en-US" dirty="0" smtClean="0"/>
              <a:t>for quantitative results</a:t>
            </a:r>
          </a:p>
          <a:p>
            <a:r>
              <a:rPr lang="en-US" sz="2400" dirty="0" smtClean="0"/>
              <a:t>HL7 message template for reporting NBS data and test results using above codes</a:t>
            </a:r>
          </a:p>
          <a:p>
            <a:pPr marL="342900" lvl="1" indent="-342900">
              <a:buSzPct val="80000"/>
              <a:buFont typeface="Monotype Sorts" pitchFamily="2" charset="2"/>
              <a:buChar char="u"/>
            </a:pPr>
            <a:r>
              <a:rPr lang="en-US" sz="2200" dirty="0" smtClean="0"/>
              <a:t>Collaborative effort with input from federal agencies and states</a:t>
            </a:r>
          </a:p>
          <a:p>
            <a:r>
              <a:rPr lang="en-US" sz="2200" dirty="0" smtClean="0"/>
              <a:t>Guidance approved by the SACHDNC Laboratory Standards and Procedures subcommittee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9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27058"/>
            <a:ext cx="7924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alibri" pitchFamily="34" charset="0"/>
              </a:rPr>
              <a:t>*Health IT Standards Committee recommendations to ONC on the assignment of code sets to clinical concepts [data elements] for use in quality measures. [Letter] 9 Sept 2011.</a:t>
            </a:r>
          </a:p>
          <a:p>
            <a:r>
              <a:rPr lang="en-US" sz="1100" dirty="0" smtClean="0">
                <a:latin typeface="Calibri" pitchFamily="34" charset="0"/>
                <a:hlinkClick r:id="rId3"/>
              </a:rPr>
              <a:t>http://healthit.hhs.gov/portal/server.pt/gateway/PTARGS_0_12811_955546_0_0_18/HITSC_CQMWG_VTF_Transmit_090911.pdf</a:t>
            </a:r>
            <a:endParaRPr lang="en-US" sz="110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STANDARDIZING REPORTING OF </a:t>
            </a:r>
            <a:r>
              <a:rPr lang="en-US" dirty="0" err="1" smtClean="0"/>
              <a:t>Lysosomal</a:t>
            </a:r>
            <a:r>
              <a:rPr lang="en-US" dirty="0" smtClean="0"/>
              <a:t> storage disorders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6096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10</a:t>
            </a:fld>
            <a:endParaRPr kumimoji="0"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 smtClean="0"/>
              <a:t>Lysosomal Storage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5181600"/>
          </a:xfrm>
        </p:spPr>
        <p:txBody>
          <a:bodyPr/>
          <a:lstStyle/>
          <a:p>
            <a:r>
              <a:rPr lang="en-US" b="1" dirty="0" smtClean="0"/>
              <a:t>Genetic mutations cause </a:t>
            </a:r>
            <a:r>
              <a:rPr lang="en-US" b="1" dirty="0" smtClean="0"/>
              <a:t>specific enzyme </a:t>
            </a:r>
            <a:r>
              <a:rPr lang="en-US" b="1" dirty="0" smtClean="0"/>
              <a:t>deficiencies.</a:t>
            </a:r>
            <a:endParaRPr lang="en-US" b="1" dirty="0" smtClean="0"/>
          </a:p>
          <a:p>
            <a:pPr lvl="1"/>
            <a:r>
              <a:rPr lang="en-US" sz="2200" dirty="0" smtClean="0"/>
              <a:t>These enzymes are normally responsible for catalyzing breakdown of waste material in cells, </a:t>
            </a:r>
            <a:r>
              <a:rPr lang="en-US" sz="2200" dirty="0" smtClean="0"/>
              <a:t>so in people with LSDs, waste materials accumulate </a:t>
            </a:r>
            <a:r>
              <a:rPr lang="en-US" sz="2200" dirty="0" smtClean="0"/>
              <a:t>in the </a:t>
            </a:r>
            <a:r>
              <a:rPr lang="en-US" sz="2200" dirty="0" err="1" smtClean="0"/>
              <a:t>lysosomes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r>
              <a:rPr lang="en-US" sz="2400" dirty="0" smtClean="0"/>
              <a:t>Symptoms </a:t>
            </a:r>
            <a:r>
              <a:rPr lang="en-US" sz="2400" dirty="0" smtClean="0"/>
              <a:t>include </a:t>
            </a:r>
            <a:r>
              <a:rPr lang="en-US" sz="2400" dirty="0" smtClean="0"/>
              <a:t>muscle damage, respiratory difficulties, bone abnormalities, joint stiffness, burning sensations, enlarged liver or spleen, seizures and loss of learned skills. </a:t>
            </a:r>
            <a:endParaRPr lang="en-US" sz="2400" dirty="0" smtClean="0"/>
          </a:p>
          <a:p>
            <a:r>
              <a:rPr lang="en-US" sz="2400" dirty="0" smtClean="0"/>
              <a:t>No </a:t>
            </a:r>
            <a:r>
              <a:rPr lang="en-US" sz="2400" dirty="0" smtClean="0"/>
              <a:t>known </a:t>
            </a:r>
            <a:r>
              <a:rPr lang="en-US" sz="2400" dirty="0" smtClean="0"/>
              <a:t>cure; mostly therapeutic management. </a:t>
            </a:r>
          </a:p>
          <a:p>
            <a:r>
              <a:rPr lang="en-US" sz="2400" dirty="0" smtClean="0"/>
              <a:t>Emerging </a:t>
            </a:r>
            <a:r>
              <a:rPr lang="en-US" sz="2400" dirty="0" smtClean="0"/>
              <a:t>therapies for LSDs include enzyme replacement therapy (ERT) and hematopoietic stem cell transplantation (HSCT) using bone marrow or umbilical cord blood  as a source of healthy stem cells. </a:t>
            </a:r>
            <a:endParaRPr lang="en-US" sz="2400" dirty="0" smtClean="0"/>
          </a:p>
          <a:p>
            <a:r>
              <a:rPr lang="en-US" b="1" dirty="0" smtClean="0"/>
              <a:t>Early </a:t>
            </a:r>
            <a:r>
              <a:rPr lang="en-US" b="1" dirty="0" smtClean="0"/>
              <a:t>detection is vital. 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 smtClean="0"/>
              <a:t>Lysosomal Storage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610600" cy="3505200"/>
          </a:xfrm>
        </p:spPr>
        <p:txBody>
          <a:bodyPr/>
          <a:lstStyle/>
          <a:p>
            <a:r>
              <a:rPr lang="en-US" sz="2600" dirty="0" smtClean="0"/>
              <a:t>Several </a:t>
            </a:r>
            <a:r>
              <a:rPr lang="en-US" sz="2600" dirty="0" smtClean="0"/>
              <a:t>states have started pilot studies or implemented screening for these </a:t>
            </a:r>
            <a:r>
              <a:rPr lang="en-US" sz="2600" dirty="0" smtClean="0"/>
              <a:t>5 </a:t>
            </a:r>
            <a:r>
              <a:rPr lang="en-US" sz="2600" dirty="0" err="1" smtClean="0"/>
              <a:t>lysosomal</a:t>
            </a:r>
            <a:r>
              <a:rPr lang="en-US" sz="2600" dirty="0" smtClean="0"/>
              <a:t> </a:t>
            </a:r>
            <a:r>
              <a:rPr lang="en-US" sz="2600" dirty="0" smtClean="0"/>
              <a:t>storage disorders:</a:t>
            </a:r>
          </a:p>
          <a:p>
            <a:pPr marL="1312863" lvl="1" indent="-280988">
              <a:buClr>
                <a:schemeClr val="bg2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/>
              <a:t>Fabry</a:t>
            </a:r>
            <a:r>
              <a:rPr lang="en-US" dirty="0" smtClean="0"/>
              <a:t> disease</a:t>
            </a:r>
          </a:p>
          <a:p>
            <a:pPr marL="1312863" lvl="1" indent="-280988">
              <a:buClr>
                <a:schemeClr val="bg2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/>
              <a:t>Pompe</a:t>
            </a:r>
            <a:r>
              <a:rPr lang="en-US" dirty="0" smtClean="0"/>
              <a:t> disease</a:t>
            </a:r>
          </a:p>
          <a:p>
            <a:pPr marL="1312863" lvl="1" indent="-280988">
              <a:buClr>
                <a:schemeClr val="bg2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/>
              <a:t>Gaucher</a:t>
            </a:r>
            <a:r>
              <a:rPr lang="en-US" dirty="0" smtClean="0"/>
              <a:t> disease</a:t>
            </a:r>
          </a:p>
          <a:p>
            <a:pPr marL="1312863" lvl="1" indent="-280988">
              <a:buClr>
                <a:schemeClr val="bg2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/>
              <a:t>Krabbe</a:t>
            </a:r>
            <a:r>
              <a:rPr lang="en-US" dirty="0" smtClean="0"/>
              <a:t> disease</a:t>
            </a:r>
          </a:p>
          <a:p>
            <a:pPr marL="1312863" lvl="1" indent="-280988">
              <a:buClr>
                <a:schemeClr val="bg2"/>
              </a:buClr>
              <a:buSzPct val="120000"/>
              <a:buFont typeface="Wingdings" pitchFamily="2" charset="2"/>
              <a:buChar char="§"/>
            </a:pPr>
            <a:r>
              <a:rPr lang="en-US" dirty="0" err="1" smtClean="0"/>
              <a:t>Niemann</a:t>
            </a:r>
            <a:r>
              <a:rPr lang="en-US" dirty="0" smtClean="0"/>
              <a:t>-Pick disease </a:t>
            </a:r>
            <a:r>
              <a:rPr lang="en-US" dirty="0" smtClean="0"/>
              <a:t>types A and B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382000" cy="685800"/>
          </a:xfrm>
        </p:spPr>
        <p:txBody>
          <a:bodyPr/>
          <a:lstStyle/>
          <a:p>
            <a:r>
              <a:rPr lang="en-US" dirty="0" err="1" smtClean="0"/>
              <a:t>Krabbe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114800"/>
          </a:xfrm>
        </p:spPr>
        <p:txBody>
          <a:bodyPr/>
          <a:lstStyle/>
          <a:p>
            <a:r>
              <a:rPr lang="en-US" sz="2400" dirty="0" smtClean="0"/>
              <a:t>Degenerative disorder that affects the central nervous system</a:t>
            </a:r>
          </a:p>
          <a:p>
            <a:r>
              <a:rPr lang="en-US" sz="2400" dirty="0" smtClean="0"/>
              <a:t>GALC </a:t>
            </a:r>
            <a:r>
              <a:rPr lang="en-US" sz="2400" dirty="0" smtClean="0"/>
              <a:t>gene mutations cause </a:t>
            </a:r>
            <a:r>
              <a:rPr lang="en-US" sz="2400" dirty="0" err="1" smtClean="0"/>
              <a:t>Galactocerebrosidase</a:t>
            </a:r>
            <a:r>
              <a:rPr lang="en-US" sz="2400" dirty="0" smtClean="0"/>
              <a:t> </a:t>
            </a:r>
            <a:r>
              <a:rPr lang="en-US" sz="2400" dirty="0" smtClean="0"/>
              <a:t>enzyme deficiency, leading to loss of myelin that covers many nerves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 smtClean="0"/>
              <a:t>Impedes </a:t>
            </a:r>
            <a:r>
              <a:rPr lang="en-US" sz="2000" dirty="0" smtClean="0"/>
              <a:t>the conduction of nerve signals from the brain to the rest of the body. </a:t>
            </a:r>
            <a:endParaRPr lang="en-US" sz="2000" dirty="0" smtClean="0"/>
          </a:p>
          <a:p>
            <a:pPr lvl="1"/>
            <a:r>
              <a:rPr lang="en-US" sz="2000" dirty="0" smtClean="0"/>
              <a:t>As </a:t>
            </a:r>
            <a:r>
              <a:rPr lang="en-US" sz="2000" dirty="0" smtClean="0"/>
              <a:t>the myelin degrades, it causes physical </a:t>
            </a:r>
            <a:r>
              <a:rPr lang="en-US" sz="2000" dirty="0" smtClean="0"/>
              <a:t>disabilities.</a:t>
            </a:r>
            <a:endParaRPr lang="en-US" sz="2000" dirty="0" smtClean="0"/>
          </a:p>
          <a:p>
            <a:r>
              <a:rPr lang="en-US" sz="2400" u="sng" dirty="0" smtClean="0"/>
              <a:t>Synonym:</a:t>
            </a:r>
            <a:r>
              <a:rPr lang="en-US" sz="2400" b="1" u="sng" dirty="0" smtClean="0"/>
              <a:t> </a:t>
            </a:r>
          </a:p>
          <a:p>
            <a:pPr lvl="1"/>
            <a:r>
              <a:rPr lang="en-US" dirty="0" smtClean="0">
                <a:effectLst/>
              </a:rPr>
              <a:t>Globoid cell </a:t>
            </a:r>
            <a:r>
              <a:rPr lang="en-US" dirty="0" err="1" smtClean="0">
                <a:effectLst/>
              </a:rPr>
              <a:t>leukodystrophy</a:t>
            </a:r>
            <a:endParaRPr lang="en-US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990600"/>
          </a:xfrm>
        </p:spPr>
        <p:txBody>
          <a:bodyPr/>
          <a:lstStyle/>
          <a:p>
            <a:r>
              <a:rPr lang="en-US" sz="3200" dirty="0" smtClean="0"/>
              <a:t>Story of Judson: </a:t>
            </a:r>
            <a:r>
              <a:rPr lang="en-US" sz="2800" dirty="0" smtClean="0"/>
              <a:t>born with </a:t>
            </a:r>
            <a:r>
              <a:rPr lang="en-US" sz="2800" dirty="0" err="1" smtClean="0"/>
              <a:t>Krabbe</a:t>
            </a:r>
            <a:r>
              <a:rPr lang="en-US" sz="2800" dirty="0" smtClean="0"/>
              <a:t> disease </a:t>
            </a:r>
            <a:br>
              <a:rPr lang="en-US" sz="2800" dirty="0" smtClean="0"/>
            </a:br>
            <a:r>
              <a:rPr lang="en-US" sz="2800" dirty="0" smtClean="0"/>
              <a:t>(not part of the newborn screening panel in his state)</a:t>
            </a:r>
            <a:endParaRPr lang="en-US" dirty="0"/>
          </a:p>
        </p:txBody>
      </p:sp>
      <p:pic>
        <p:nvPicPr>
          <p:cNvPr id="5" name="Content Placeholder 4" descr="249_Just_Jud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5555" b="11120"/>
          <a:stretch>
            <a:fillRect/>
          </a:stretch>
        </p:blipFill>
        <p:spPr>
          <a:xfrm>
            <a:off x="304800" y="1600200"/>
            <a:ext cx="2743200" cy="3429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5750004"/>
            <a:ext cx="32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hlinkClick r:id="rId4"/>
              </a:rPr>
              <a:t>http://www.StoryOfJudson.com</a:t>
            </a:r>
            <a:r>
              <a:rPr lang="en-US" dirty="0" smtClean="0">
                <a:latin typeface="Calibri" pitchFamily="34" charset="0"/>
              </a:rPr>
              <a:t> </a:t>
            </a:r>
          </a:p>
          <a:p>
            <a:r>
              <a:rPr lang="en-US" sz="1600" dirty="0" smtClean="0">
                <a:latin typeface="Calibri" pitchFamily="34" charset="0"/>
              </a:rPr>
              <a:t>Story and photos shared with permission </a:t>
            </a:r>
            <a:r>
              <a:rPr lang="en-US" sz="1600" dirty="0" smtClean="0">
                <a:latin typeface="Calibri" pitchFamily="34" charset="0"/>
              </a:rPr>
              <a:t>from Judson’s mom, Christina </a:t>
            </a:r>
            <a:r>
              <a:rPr lang="en-US" sz="1600" dirty="0" err="1" smtClean="0">
                <a:latin typeface="Calibri" pitchFamily="34" charset="0"/>
              </a:rPr>
              <a:t>Levasheff</a:t>
            </a:r>
            <a:r>
              <a:rPr lang="en-US" sz="1600" dirty="0" smtClean="0">
                <a:latin typeface="Calibri" pitchFamily="34" charset="0"/>
              </a:rPr>
              <a:t>.</a:t>
            </a:r>
          </a:p>
        </p:txBody>
      </p:sp>
      <p:pic>
        <p:nvPicPr>
          <p:cNvPr id="9" name="Picture 8" descr="95judson.jpg"/>
          <p:cNvPicPr>
            <a:picLocks noChangeAspect="1"/>
          </p:cNvPicPr>
          <p:nvPr/>
        </p:nvPicPr>
        <p:blipFill>
          <a:blip r:embed="rId5" cstate="print"/>
          <a:srcRect l="16418" t="22222" r="14925"/>
          <a:stretch>
            <a:fillRect/>
          </a:stretch>
        </p:blipFill>
        <p:spPr>
          <a:xfrm>
            <a:off x="5791200" y="1167844"/>
            <a:ext cx="3352800" cy="5690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52800" y="1325463"/>
            <a:ext cx="2286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“Out </a:t>
            </a:r>
            <a:r>
              <a:rPr lang="en-US" sz="2000" dirty="0" smtClean="0">
                <a:latin typeface="Calibri" pitchFamily="34" charset="0"/>
              </a:rPr>
              <a:t>of the blue, at the end of May 2007, when he was 29 months old, Jud began stumbling... </a:t>
            </a:r>
          </a:p>
          <a:p>
            <a:endParaRPr lang="en-US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Just </a:t>
            </a:r>
            <a:r>
              <a:rPr lang="en-US" sz="2000" dirty="0" smtClean="0">
                <a:latin typeface="Calibri" pitchFamily="34" charset="0"/>
              </a:rPr>
              <a:t>five months later, on November 7, 2007, after rapidly becoming paralyzed, blind, and mute, Drake and Christina held their almost 3-year-old son as he breathed his last breaths.” </a:t>
            </a:r>
            <a:endParaRPr lang="en-US" sz="20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685800"/>
          </a:xfrm>
        </p:spPr>
        <p:txBody>
          <a:bodyPr/>
          <a:lstStyle/>
          <a:p>
            <a:r>
              <a:rPr lang="en-US" dirty="0" smtClean="0"/>
              <a:t>Story of Judson: born with </a:t>
            </a:r>
            <a:r>
              <a:rPr lang="en-US" dirty="0" err="1" smtClean="0"/>
              <a:t>Krabbe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flipH="1">
            <a:off x="8610600" y="62484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400800"/>
            <a:ext cx="716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hlinkClick r:id="rId4"/>
              </a:rPr>
              <a:t>http://www.StoryOfJudson.com</a:t>
            </a:r>
            <a:r>
              <a:rPr lang="en-US" sz="1600" dirty="0" smtClean="0">
                <a:latin typeface="Calibri" pitchFamily="34" charset="0"/>
              </a:rPr>
              <a:t>  Video shared with permission from Judson’s mom.</a:t>
            </a:r>
            <a:endParaRPr lang="en-US" sz="1600" dirty="0">
              <a:latin typeface="Calibri" pitchFamily="34" charset="0"/>
            </a:endParaRPr>
          </a:p>
        </p:txBody>
      </p:sp>
      <p:pic>
        <p:nvPicPr>
          <p:cNvPr id="14" name="Story_of_Judson_Updat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914400" y="1524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685800"/>
          </a:xfrm>
        </p:spPr>
        <p:txBody>
          <a:bodyPr/>
          <a:lstStyle/>
          <a:p>
            <a:r>
              <a:rPr lang="en-US" dirty="0" smtClean="0"/>
              <a:t>Newborn Screening for LSDs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562600"/>
          </a:xfrm>
        </p:spPr>
        <p:txBody>
          <a:bodyPr/>
          <a:lstStyle/>
          <a:p>
            <a:r>
              <a:rPr lang="en-US" sz="2000" b="1" dirty="0" smtClean="0"/>
              <a:t>New York:</a:t>
            </a:r>
          </a:p>
          <a:p>
            <a:pPr lvl="1"/>
            <a:r>
              <a:rPr lang="en-US" sz="1800" dirty="0" smtClean="0"/>
              <a:t>statewide NBS for </a:t>
            </a:r>
            <a:r>
              <a:rPr lang="en-US" sz="1800" dirty="0" err="1" smtClean="0"/>
              <a:t>Krabbe</a:t>
            </a:r>
            <a:r>
              <a:rPr lang="en-US" sz="1800" dirty="0" smtClean="0"/>
              <a:t> disease since 2006</a:t>
            </a:r>
          </a:p>
          <a:p>
            <a:pPr lvl="1"/>
            <a:r>
              <a:rPr lang="en-US" sz="1800" dirty="0" smtClean="0"/>
              <a:t>MS/MS followed by GALC sequencing</a:t>
            </a:r>
          </a:p>
          <a:p>
            <a:pPr lvl="1"/>
            <a:r>
              <a:rPr lang="en-US" sz="1800" dirty="0" smtClean="0"/>
              <a:t>many </a:t>
            </a:r>
            <a:r>
              <a:rPr lang="en-US" sz="1800" dirty="0" smtClean="0"/>
              <a:t>“patients-in-waiting,” </a:t>
            </a:r>
            <a:r>
              <a:rPr lang="en-US" sz="1800" dirty="0" smtClean="0"/>
              <a:t>lots of frustration, high cost</a:t>
            </a:r>
          </a:p>
          <a:p>
            <a:r>
              <a:rPr lang="en-US" sz="2000" b="1" dirty="0" smtClean="0"/>
              <a:t>Illinois:</a:t>
            </a:r>
          </a:p>
          <a:p>
            <a:pPr lvl="1"/>
            <a:r>
              <a:rPr lang="en-US" sz="1800" dirty="0" smtClean="0"/>
              <a:t>Nov </a:t>
            </a:r>
            <a:r>
              <a:rPr lang="en-US" sz="1800" dirty="0" smtClean="0"/>
              <a:t>2010</a:t>
            </a:r>
            <a:r>
              <a:rPr lang="en-US" sz="1800" dirty="0" smtClean="0"/>
              <a:t>: Chicago-wide NBS for </a:t>
            </a:r>
            <a:r>
              <a:rPr lang="en-US" sz="1800" dirty="0" err="1" smtClean="0"/>
              <a:t>Pompe</a:t>
            </a:r>
            <a:r>
              <a:rPr lang="en-US" sz="1800" dirty="0" smtClean="0"/>
              <a:t>, </a:t>
            </a:r>
            <a:r>
              <a:rPr lang="en-US" sz="1800" dirty="0" err="1" smtClean="0"/>
              <a:t>Fabry</a:t>
            </a:r>
            <a:r>
              <a:rPr lang="en-US" sz="1800" dirty="0" smtClean="0"/>
              <a:t>, and </a:t>
            </a:r>
            <a:r>
              <a:rPr lang="en-US" sz="1800" dirty="0" err="1" smtClean="0"/>
              <a:t>Gaucher</a:t>
            </a:r>
            <a:r>
              <a:rPr lang="en-US" sz="1800" dirty="0" smtClean="0"/>
              <a:t> diseases</a:t>
            </a:r>
          </a:p>
          <a:p>
            <a:pPr lvl="1"/>
            <a:r>
              <a:rPr lang="en-US" sz="1800" dirty="0" smtClean="0"/>
              <a:t>2011: screening stopped due to technical problems with assay. To be resumed as a pilot study.</a:t>
            </a:r>
          </a:p>
          <a:p>
            <a:r>
              <a:rPr lang="en-US" sz="2000" b="1" dirty="0" smtClean="0"/>
              <a:t>Missouri: </a:t>
            </a:r>
            <a:r>
              <a:rPr lang="en-US" sz="2000" dirty="0" smtClean="0"/>
              <a:t>state law requires NBS for 5 LSDs by 2013</a:t>
            </a:r>
          </a:p>
          <a:p>
            <a:r>
              <a:rPr lang="en-US" sz="2000" b="1" dirty="0" smtClean="0"/>
              <a:t>New Mexico: </a:t>
            </a:r>
            <a:r>
              <a:rPr lang="en-US" sz="2000" dirty="0" smtClean="0"/>
              <a:t>state law requires NBS for 5 LSDs by 2013</a:t>
            </a:r>
          </a:p>
          <a:p>
            <a:r>
              <a:rPr lang="en-US" sz="2000" b="1" dirty="0" smtClean="0"/>
              <a:t>Washington: </a:t>
            </a:r>
            <a:r>
              <a:rPr lang="en-US" sz="2000" dirty="0" smtClean="0"/>
              <a:t>NICHD pilot study testing new MS/MS technologies; </a:t>
            </a:r>
          </a:p>
          <a:p>
            <a:pPr lvl="1"/>
            <a:r>
              <a:rPr lang="en-US" sz="1800" dirty="0" smtClean="0"/>
              <a:t>MS/MS followed by molecular testing to reduce false positive rate</a:t>
            </a:r>
          </a:p>
          <a:p>
            <a:r>
              <a:rPr lang="en-US" sz="2000" b="1" dirty="0" smtClean="0"/>
              <a:t>Taiwan:</a:t>
            </a:r>
          </a:p>
          <a:p>
            <a:pPr lvl="1"/>
            <a:r>
              <a:rPr lang="en-US" sz="1800" dirty="0" smtClean="0"/>
              <a:t>screening for </a:t>
            </a:r>
            <a:r>
              <a:rPr lang="en-US" sz="1800" dirty="0" err="1" smtClean="0"/>
              <a:t>Pompe</a:t>
            </a:r>
            <a:r>
              <a:rPr lang="en-US" sz="1800" dirty="0" smtClean="0"/>
              <a:t> and </a:t>
            </a:r>
            <a:r>
              <a:rPr lang="en-US" sz="1800" dirty="0" err="1" smtClean="0"/>
              <a:t>Fabry</a:t>
            </a:r>
            <a:r>
              <a:rPr lang="en-US" sz="1800" dirty="0" smtClean="0"/>
              <a:t> disease</a:t>
            </a:r>
          </a:p>
          <a:p>
            <a:pPr lvl="1"/>
            <a:r>
              <a:rPr lang="en-US" sz="1800" dirty="0" smtClean="0"/>
              <a:t>False positive rate 0.64% (0.09% for </a:t>
            </a:r>
            <a:r>
              <a:rPr lang="en-US" sz="1800" dirty="0" err="1" smtClean="0"/>
              <a:t>Pompe</a:t>
            </a:r>
            <a:r>
              <a:rPr lang="en-US" sz="1800" dirty="0" smtClean="0"/>
              <a:t>, 0.55% for </a:t>
            </a:r>
            <a:r>
              <a:rPr lang="en-US" sz="1800" dirty="0" err="1" smtClean="0"/>
              <a:t>Fabry</a:t>
            </a:r>
            <a:r>
              <a:rPr lang="en-US" sz="1800" dirty="0" smtClean="0"/>
              <a:t> disease)</a:t>
            </a:r>
          </a:p>
          <a:p>
            <a:pPr lvl="1"/>
            <a:r>
              <a:rPr lang="en-US" sz="1800" dirty="0" smtClean="0"/>
              <a:t>most patients have late-onset variant of </a:t>
            </a:r>
            <a:r>
              <a:rPr lang="en-US" sz="1800" dirty="0" err="1" smtClean="0"/>
              <a:t>Fabry</a:t>
            </a:r>
            <a:r>
              <a:rPr lang="en-US" sz="1800" dirty="0" smtClean="0"/>
              <a:t> disease</a:t>
            </a:r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16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334000"/>
          </a:xfrm>
        </p:spPr>
        <p:txBody>
          <a:bodyPr/>
          <a:lstStyle/>
          <a:p>
            <a:r>
              <a:rPr lang="en-US" dirty="0" smtClean="0"/>
              <a:t>Develop standard condition names, test names, and codes to standardize electronic reporting for the LSDs detectable by newborn </a:t>
            </a:r>
            <a:r>
              <a:rPr lang="en-US" dirty="0" smtClean="0"/>
              <a:t>screening.</a:t>
            </a:r>
            <a:endParaRPr lang="en-US" dirty="0" smtClean="0"/>
          </a:p>
          <a:p>
            <a:endParaRPr lang="en-US" sz="1600" dirty="0" smtClean="0"/>
          </a:p>
          <a:p>
            <a:r>
              <a:rPr lang="en-US" dirty="0" smtClean="0"/>
              <a:t>Challenges:</a:t>
            </a:r>
          </a:p>
          <a:p>
            <a:pPr lvl="1"/>
            <a:r>
              <a:rPr lang="en-US" dirty="0" smtClean="0"/>
              <a:t>Each lysosomal storage disorder can have multiple names based on researchers' names, related genes, and affected enzymes. </a:t>
            </a:r>
          </a:p>
          <a:p>
            <a:pPr lvl="1"/>
            <a:r>
              <a:rPr lang="en-US" dirty="0" smtClean="0"/>
              <a:t>No consensus on naming conditions and tests, reporting  screening results, or screening method. </a:t>
            </a:r>
          </a:p>
          <a:p>
            <a:pPr lvl="1"/>
            <a:r>
              <a:rPr lang="en-US" dirty="0" smtClean="0"/>
              <a:t>Special characters (Greek letters in enzyme names and units of measure) may not be computer-readable.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17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848600" cy="4800600"/>
          </a:xfrm>
        </p:spPr>
        <p:txBody>
          <a:bodyPr/>
          <a:lstStyle/>
          <a:p>
            <a:r>
              <a:rPr lang="en-US" sz="2400" dirty="0" smtClean="0">
                <a:effectLst/>
              </a:rPr>
              <a:t>A workgroup of LSD experts analyzed variations in naming LSDs and the tests used for screening. </a:t>
            </a:r>
          </a:p>
          <a:p>
            <a:pPr lvl="1"/>
            <a:r>
              <a:rPr lang="en-US" sz="1800" dirty="0" smtClean="0">
                <a:effectLst/>
              </a:rPr>
              <a:t>Part of larger evidence review and guideline development process on the diagnosis and management of the </a:t>
            </a:r>
            <a:r>
              <a:rPr lang="en-US" sz="1800" dirty="0" err="1" smtClean="0">
                <a:effectLst/>
              </a:rPr>
              <a:t>presymptomatic</a:t>
            </a:r>
            <a:r>
              <a:rPr lang="en-US" sz="1800" dirty="0" smtClean="0">
                <a:effectLst/>
              </a:rPr>
              <a:t> LSD patient. </a:t>
            </a:r>
          </a:p>
          <a:p>
            <a:pPr lvl="1"/>
            <a:r>
              <a:rPr lang="en-US" sz="1800" dirty="0" smtClean="0">
                <a:effectLst/>
              </a:rPr>
              <a:t>Included </a:t>
            </a:r>
            <a:r>
              <a:rPr lang="en-US" sz="1800" dirty="0" smtClean="0">
                <a:effectLst/>
              </a:rPr>
              <a:t>geneticists</a:t>
            </a:r>
            <a:r>
              <a:rPr lang="en-US" sz="1800" dirty="0" smtClean="0">
                <a:effectLst/>
              </a:rPr>
              <a:t>, biochemists, neurologists, laboratory specialists, pediatricians, and patient advocates. </a:t>
            </a:r>
          </a:p>
          <a:p>
            <a:pPr lvl="1"/>
            <a:r>
              <a:rPr lang="en-US" sz="1800" dirty="0" smtClean="0">
                <a:effectLst/>
              </a:rPr>
              <a:t>Organized by American College of Medical Genetics (ACMG), with funding from NIH NICHD.</a:t>
            </a:r>
          </a:p>
          <a:p>
            <a:pPr lvl="1"/>
            <a:r>
              <a:rPr lang="en-US" sz="1800" dirty="0" smtClean="0">
                <a:effectLst/>
              </a:rPr>
              <a:t>Part of the Newborn Screening Translational Research Network</a:t>
            </a:r>
            <a:r>
              <a:rPr lang="en-US" sz="1800" dirty="0" smtClean="0">
                <a:effectLst/>
              </a:rPr>
              <a:t>.</a:t>
            </a:r>
          </a:p>
          <a:p>
            <a:r>
              <a:rPr lang="en-US" sz="2400" dirty="0" smtClean="0">
                <a:effectLst/>
              </a:rPr>
              <a:t>NLM and HRSA collaborated with the WG plus other LSD and NBS experts to standardize names of LSD tests and conditions, and method for reporting LSD NBS results.</a:t>
            </a:r>
          </a:p>
          <a:p>
            <a:endParaRPr lang="en-US" sz="2600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18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839200" cy="4114800"/>
          </a:xfrm>
        </p:spPr>
        <p:txBody>
          <a:bodyPr/>
          <a:lstStyle/>
          <a:p>
            <a:r>
              <a:rPr lang="en-US" sz="2400" dirty="0" smtClean="0"/>
              <a:t>ACMG LSD expert workgroup published guidelines for diagnostic confirmation and management of </a:t>
            </a:r>
            <a:r>
              <a:rPr lang="en-US" sz="2400" b="1" dirty="0" err="1" smtClean="0"/>
              <a:t>presymptomatic</a:t>
            </a:r>
            <a:r>
              <a:rPr lang="en-US" sz="2400" dirty="0" smtClean="0"/>
              <a:t> individuals with lysosomal storage disorders.</a:t>
            </a:r>
          </a:p>
          <a:p>
            <a:pPr lvl="1"/>
            <a:r>
              <a:rPr lang="en-US" sz="1800" dirty="0" smtClean="0"/>
              <a:t>Wang RY, et al. </a:t>
            </a:r>
            <a:r>
              <a:rPr lang="en-US" sz="1800" dirty="0" smtClean="0">
                <a:hlinkClick r:id="" action="ppaction://hlinkfile" tooltip="Genetics in medicine : official journal of the American College of Medical Genetics."/>
              </a:rPr>
              <a:t>Genet Med.</a:t>
            </a:r>
            <a:r>
              <a:rPr lang="en-US" sz="1800" dirty="0" smtClean="0"/>
              <a:t> 2011 May;13(5):457-84. PMID 21502868 </a:t>
            </a:r>
            <a:endParaRPr lang="en-US" sz="1800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sz="2400" dirty="0" smtClean="0"/>
              <a:t>HRSA and NLM developed a hierarchy of LOINC codes and SNOMED CT coded answer lists for LSDs detectable by NBS, and</a:t>
            </a:r>
          </a:p>
          <a:p>
            <a:r>
              <a:rPr lang="en-US" sz="2400" dirty="0" smtClean="0"/>
              <a:t>Updated the annotated example HL7 message to include guidance for reporting LSD screening results.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19</a:t>
            </a:fld>
            <a:endParaRPr kumimoji="0" 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20</a:t>
            </a:fld>
            <a:endParaRPr kumimoji="0"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3165" t="41261" r="1879" b="35816"/>
          <a:stretch>
            <a:fillRect/>
          </a:stretch>
        </p:blipFill>
        <p:spPr bwMode="auto">
          <a:xfrm>
            <a:off x="0" y="35814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t="18041" r="35443" b="51031"/>
          <a:stretch>
            <a:fillRect/>
          </a:stretch>
        </p:blipFill>
        <p:spPr bwMode="auto">
          <a:xfrm>
            <a:off x="-1" y="381000"/>
            <a:ext cx="914400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549658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hlinkClick r:id="rId5"/>
              </a:rPr>
              <a:t>http://</a:t>
            </a:r>
            <a:r>
              <a:rPr lang="en-US" sz="2800" dirty="0" smtClean="0">
                <a:latin typeface="Calibri" pitchFamily="34" charset="0"/>
                <a:hlinkClick r:id="rId5"/>
              </a:rPr>
              <a:t>newbornscreeningcodes.nlm.nih.gov</a:t>
            </a:r>
            <a:endParaRPr lang="en-US" sz="2800" dirty="0" smtClean="0">
              <a:latin typeface="Calibri" pitchFamily="34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685800"/>
          </a:xfrm>
        </p:spPr>
        <p:txBody>
          <a:bodyPr/>
          <a:lstStyle/>
          <a:p>
            <a:r>
              <a:rPr lang="en-US" dirty="0" smtClean="0"/>
              <a:t>Condition/Disorder Names are often derived from one or combination of sources: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763000" cy="4191000"/>
          </a:xfrm>
        </p:spPr>
        <p:txBody>
          <a:bodyPr/>
          <a:lstStyle/>
          <a:p>
            <a:r>
              <a:rPr lang="en-US" sz="2000" dirty="0" smtClean="0"/>
              <a:t>The </a:t>
            </a:r>
            <a:r>
              <a:rPr lang="en-US" sz="2000" dirty="0" smtClean="0"/>
              <a:t>name of a physician or researcher, often the first person to describe the disorder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</a:t>
            </a:r>
            <a:r>
              <a:rPr lang="en-US" sz="1600" dirty="0" err="1" smtClean="0">
                <a:hlinkClick r:id="rId2"/>
              </a:rPr>
              <a:t>Marfan</a:t>
            </a:r>
            <a:r>
              <a:rPr lang="en-US" sz="1600" dirty="0" smtClean="0">
                <a:hlinkClick r:id="rId2"/>
              </a:rPr>
              <a:t> syndrome</a:t>
            </a:r>
            <a:r>
              <a:rPr lang="en-US" sz="1600" dirty="0" smtClean="0"/>
              <a:t>, which was named after Dr. Antoine Bernard-Jean </a:t>
            </a:r>
            <a:r>
              <a:rPr lang="en-US" sz="1600" dirty="0" err="1" smtClean="0"/>
              <a:t>Marfan</a:t>
            </a:r>
            <a:r>
              <a:rPr lang="en-US" sz="1600" dirty="0" smtClean="0"/>
              <a:t>);</a:t>
            </a:r>
          </a:p>
          <a:p>
            <a:r>
              <a:rPr lang="en-US" sz="2000" dirty="0" smtClean="0"/>
              <a:t>The </a:t>
            </a:r>
            <a:r>
              <a:rPr lang="en-US" sz="2000" dirty="0" smtClean="0"/>
              <a:t>basic genetic or biochemical defect that causes the condition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</a:t>
            </a:r>
            <a:r>
              <a:rPr lang="en-US" sz="1600" dirty="0" smtClean="0">
                <a:hlinkClick r:id="rId3"/>
              </a:rPr>
              <a:t>alpha-1 antitrypsin deficiency</a:t>
            </a:r>
            <a:r>
              <a:rPr lang="en-US" sz="1600" dirty="0" smtClean="0"/>
              <a:t>);</a:t>
            </a:r>
          </a:p>
          <a:p>
            <a:r>
              <a:rPr lang="en-US" sz="2000" dirty="0" smtClean="0"/>
              <a:t>One or more major signs or symptoms of the disorder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sickle cell anemia);</a:t>
            </a:r>
          </a:p>
          <a:p>
            <a:r>
              <a:rPr lang="en-US" sz="2000" dirty="0" smtClean="0"/>
              <a:t>The parts of the body affected by the condition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</a:t>
            </a:r>
            <a:r>
              <a:rPr lang="en-US" sz="1600" dirty="0" smtClean="0">
                <a:hlinkClick r:id="rId4"/>
              </a:rPr>
              <a:t>retinoblastoma</a:t>
            </a:r>
            <a:r>
              <a:rPr lang="en-US" sz="1600" dirty="0" smtClean="0"/>
              <a:t>);</a:t>
            </a:r>
          </a:p>
          <a:p>
            <a:r>
              <a:rPr lang="en-US" sz="2000" dirty="0" smtClean="0"/>
              <a:t>A </a:t>
            </a:r>
            <a:r>
              <a:rPr lang="en-US" sz="2000" dirty="0" smtClean="0"/>
              <a:t>geographic area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</a:t>
            </a:r>
            <a:r>
              <a:rPr lang="en-US" sz="1600" dirty="0" smtClean="0">
                <a:hlinkClick r:id="rId5"/>
              </a:rPr>
              <a:t>familial Mediterranean fever</a:t>
            </a:r>
            <a:r>
              <a:rPr lang="en-US" sz="1600" dirty="0" smtClean="0"/>
              <a:t>, which occurs mainly in populations bordering the Mediterranean Sea); or</a:t>
            </a:r>
          </a:p>
          <a:p>
            <a:r>
              <a:rPr lang="en-US" sz="2000" dirty="0" smtClean="0"/>
              <a:t>The name of a patient or family with the condition </a:t>
            </a:r>
            <a:endParaRPr lang="en-US" sz="20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dirty="0" smtClean="0"/>
              <a:t>for example, </a:t>
            </a:r>
            <a:r>
              <a:rPr lang="en-US" sz="1600" dirty="0" smtClean="0">
                <a:hlinkClick r:id="rId6"/>
              </a:rPr>
              <a:t>amyotrophic lateral sclerosis</a:t>
            </a:r>
            <a:r>
              <a:rPr lang="en-US" sz="1600" dirty="0" smtClean="0"/>
              <a:t>, which is also called Lou Gehrig disease after a famous baseball player who had the condition).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63347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NLM Genetics Home Reference. “How are genetic conditions and genes named?” Published October 24, 2011</a:t>
            </a:r>
            <a:r>
              <a:rPr lang="en-US" sz="1400" dirty="0" smtClean="0">
                <a:latin typeface="Calibri" pitchFamily="34" charset="0"/>
              </a:rPr>
              <a:t>. http://ghr.nlm.nih.gov/handbook/mutationsanddisorders/naming</a:t>
            </a:r>
            <a:endParaRPr lang="en-US" sz="140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458200" cy="685800"/>
          </a:xfrm>
        </p:spPr>
        <p:txBody>
          <a:bodyPr/>
          <a:lstStyle/>
          <a:p>
            <a:r>
              <a:rPr lang="en-US" dirty="0" err="1" smtClean="0"/>
              <a:t>Pompe</a:t>
            </a:r>
            <a:r>
              <a:rPr lang="en-US" dirty="0" smtClean="0"/>
              <a:t> disease – condition name 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114800"/>
          </a:xfrm>
        </p:spPr>
        <p:txBody>
          <a:bodyPr/>
          <a:lstStyle/>
          <a:p>
            <a:r>
              <a:rPr lang="de-DE" dirty="0" smtClean="0">
                <a:solidFill>
                  <a:schemeClr val="accent2"/>
                </a:solidFill>
              </a:rPr>
              <a:t>Pompe disease </a:t>
            </a:r>
            <a:r>
              <a:rPr lang="de-DE" dirty="0" smtClean="0"/>
              <a:t>– </a:t>
            </a:r>
            <a:r>
              <a:rPr lang="de-DE" dirty="0" smtClean="0"/>
              <a:t>after Dutch pathologist Dr Joannes Cassianus Pompe who first recognized Pompe disease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Acid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alpha </a:t>
            </a:r>
            <a:r>
              <a:rPr lang="en-US" dirty="0" err="1" smtClean="0">
                <a:solidFill>
                  <a:schemeClr val="accent2"/>
                </a:solidFill>
              </a:rPr>
              <a:t>glucosidase</a:t>
            </a:r>
            <a:r>
              <a:rPr lang="en-US" dirty="0" smtClean="0">
                <a:solidFill>
                  <a:schemeClr val="accent2"/>
                </a:solidFill>
              </a:rPr>
              <a:t> deficiency </a:t>
            </a:r>
            <a:r>
              <a:rPr lang="en-US" dirty="0" smtClean="0"/>
              <a:t>– enzyme affected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Acid maltase deficiency </a:t>
            </a:r>
            <a:r>
              <a:rPr lang="en-US" dirty="0" smtClean="0"/>
              <a:t>– synonym for the enzyme affected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Glycogen </a:t>
            </a:r>
            <a:r>
              <a:rPr lang="en-US" dirty="0" smtClean="0">
                <a:solidFill>
                  <a:schemeClr val="accent2"/>
                </a:solidFill>
              </a:rPr>
              <a:t>Storage Disease Type II </a:t>
            </a:r>
            <a:r>
              <a:rPr lang="en-US" dirty="0" smtClean="0"/>
              <a:t>– glycogen is the material that accumulates in the </a:t>
            </a:r>
            <a:r>
              <a:rPr lang="en-US" dirty="0" err="1" smtClean="0"/>
              <a:t>lysosome</a:t>
            </a:r>
            <a:r>
              <a:rPr lang="en-US" dirty="0" smtClean="0"/>
              <a:t> as a result of the enzyme deficiency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GAA</a:t>
            </a:r>
            <a:r>
              <a:rPr lang="en-US" dirty="0" smtClean="0"/>
              <a:t> – gene mutation that causes </a:t>
            </a:r>
            <a:r>
              <a:rPr lang="en-US" dirty="0" err="1" smtClean="0"/>
              <a:t>Pompe</a:t>
            </a:r>
            <a:r>
              <a:rPr lang="en-US" dirty="0" smtClean="0"/>
              <a:t>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22</a:t>
            </a:fld>
            <a:endParaRPr kumimoji="0"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6477000"/>
            <a:ext cx="6477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 smtClean="0">
                <a:latin typeface="Calibri" pitchFamily="34" charset="0"/>
              </a:rPr>
              <a:t>Wang RY, et al. </a:t>
            </a:r>
            <a:r>
              <a:rPr lang="en-US" sz="1600" dirty="0" smtClean="0">
                <a:latin typeface="Calibri" pitchFamily="34" charset="0"/>
                <a:hlinkClick r:id="" action="ppaction://hlinkfile" tooltip="Genetics in medicine : official journal of the American College of Medical Genetics."/>
              </a:rPr>
              <a:t>Genet Med.</a:t>
            </a:r>
            <a:r>
              <a:rPr lang="en-US" sz="1600" dirty="0" smtClean="0">
                <a:latin typeface="Calibri" pitchFamily="34" charset="0"/>
              </a:rPr>
              <a:t> 2011 May;13(5):457-84. PMID 21502868 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838200"/>
          </a:xfrm>
        </p:spPr>
        <p:txBody>
          <a:bodyPr/>
          <a:lstStyle/>
          <a:p>
            <a:r>
              <a:rPr lang="en-US" sz="2800" b="1" dirty="0" smtClean="0"/>
              <a:t>Name Variants for the Enzyme Affected </a:t>
            </a:r>
            <a:r>
              <a:rPr lang="en-US" sz="2800" b="1" dirty="0" smtClean="0"/>
              <a:t>by </a:t>
            </a:r>
            <a:br>
              <a:rPr lang="en-US" sz="2800" b="1" dirty="0" smtClean="0"/>
            </a:br>
            <a:r>
              <a:rPr lang="en-US" sz="2800" b="1" dirty="0" smtClean="0"/>
              <a:t>GBA gene mutation in </a:t>
            </a:r>
            <a:r>
              <a:rPr lang="en-US" sz="2800" b="1" dirty="0" err="1" smtClean="0"/>
              <a:t>Gaucher</a:t>
            </a:r>
            <a:r>
              <a:rPr lang="en-US" sz="2800" b="1" dirty="0" smtClean="0"/>
              <a:t> Disease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23</a:t>
            </a:fld>
            <a:endParaRPr kumimoji="0"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9144000" cy="563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43400"/>
                <a:gridCol w="4800600"/>
              </a:tblGrid>
              <a:tr h="457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Source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Enzyme Name</a:t>
                      </a:r>
                      <a:endParaRPr lang="en-US" sz="200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7620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American College of Medical Genetics (ACMG) LSD Workgroup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acid β-glucosidase</a:t>
                      </a:r>
                      <a:endParaRPr lang="en-US" sz="200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108827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Scriver’s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Online Metabolic and Molecular Bases for Inherited Disease (OMMBID)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Acid β-glucosidase  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46689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LOINC (14 terms existing Oct 30, 2010)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Beta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glucosidase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103563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OMIM 606463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Glucosidase, beta, acid (GBA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)</a:t>
                      </a:r>
                    </a:p>
                    <a:p>
                      <a:pPr marL="457200" marR="0" lvl="1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(alternative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titles” include: Acid beta-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glucocerebrosidase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, and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glucosylceramidase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)</a:t>
                      </a:r>
                      <a:endParaRPr lang="en-US" sz="1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97881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E.C. 3.2.1.45</a:t>
                      </a:r>
                      <a:endParaRPr lang="en-US" sz="200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Glucosylceramidase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-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accepted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name </a:t>
                      </a:r>
                      <a:endParaRPr lang="en-US" sz="2000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  <a:p>
                      <a:pPr marL="457200" marR="0"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(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12 “other names” include acid </a:t>
                      </a:r>
                      <a:r>
                        <a:rPr lang="el-GR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β-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and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glucocerebrosidase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) </a:t>
                      </a:r>
                      <a:endParaRPr lang="en-US" sz="1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84998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UniProt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P04062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Glucosylceramidase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-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recommended name </a:t>
                      </a:r>
                      <a:endParaRPr lang="en-US" sz="2000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  <a:p>
                      <a:pPr marL="457200" marR="0"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(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5 alternative names include Acid beta-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glucosidase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and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Beta-</a:t>
                      </a:r>
                      <a:r>
                        <a:rPr lang="en-US" sz="1600" dirty="0" err="1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glucocerebrosidase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)</a:t>
                      </a:r>
                      <a:endParaRPr lang="en-US" sz="1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006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Acid beta glucosidase</a:t>
            </a:r>
          </a:p>
          <a:p>
            <a:r>
              <a:rPr lang="en-US" sz="2400" dirty="0" smtClean="0"/>
              <a:t>Computer-readable version of “Acid β-glucosidase” -- the name from ACMG and </a:t>
            </a:r>
            <a:r>
              <a:rPr lang="en-US" sz="2400" dirty="0" err="1" smtClean="0"/>
              <a:t>Scriver’s</a:t>
            </a:r>
            <a:r>
              <a:rPr lang="en-US" sz="2400" dirty="0" smtClean="0"/>
              <a:t> Online </a:t>
            </a:r>
            <a:r>
              <a:rPr lang="en-US" sz="2400" dirty="0" smtClean="0"/>
              <a:t>Metabolic and Molecular Bases for Inherited Disease (OMMBID). </a:t>
            </a:r>
          </a:p>
          <a:p>
            <a:pPr lvl="1"/>
            <a:r>
              <a:rPr lang="en-US" dirty="0" smtClean="0"/>
              <a:t>“beta” instead of Greek letter symbol “β” to ensure that electronic message recipients properly display the name. </a:t>
            </a:r>
          </a:p>
          <a:p>
            <a:r>
              <a:rPr lang="en-US" sz="2400" dirty="0" err="1" smtClean="0"/>
              <a:t>Scriver’s</a:t>
            </a:r>
            <a:r>
              <a:rPr lang="en-US" sz="2400" dirty="0" smtClean="0"/>
              <a:t> OMMBID </a:t>
            </a:r>
            <a:r>
              <a:rPr lang="en-US" sz="2400" dirty="0" smtClean="0"/>
              <a:t>rationale: </a:t>
            </a:r>
          </a:p>
          <a:p>
            <a:pPr lvl="1"/>
            <a:r>
              <a:rPr lang="en-US" sz="1800" dirty="0" smtClean="0"/>
              <a:t>“The enzymatic defect in </a:t>
            </a:r>
            <a:r>
              <a:rPr lang="en-US" sz="1800" dirty="0" err="1" smtClean="0"/>
              <a:t>Gaucher</a:t>
            </a:r>
            <a:r>
              <a:rPr lang="en-US" sz="1800" dirty="0" smtClean="0"/>
              <a:t> disease was shown to be due to impaired </a:t>
            </a:r>
            <a:r>
              <a:rPr lang="en-US" sz="1800" dirty="0" err="1" smtClean="0"/>
              <a:t>glucosylceramide</a:t>
            </a:r>
            <a:r>
              <a:rPr lang="en-US" sz="1800" dirty="0" smtClean="0"/>
              <a:t> hydrolysis …Because </a:t>
            </a:r>
            <a:r>
              <a:rPr lang="en-US" sz="1800" dirty="0" err="1" smtClean="0"/>
              <a:t>glucosylceramide</a:t>
            </a:r>
            <a:r>
              <a:rPr lang="en-US" sz="1800" dirty="0" smtClean="0"/>
              <a:t> (</a:t>
            </a:r>
            <a:r>
              <a:rPr lang="en-US" sz="1800" dirty="0" err="1" smtClean="0"/>
              <a:t>glucocerebroside</a:t>
            </a:r>
            <a:r>
              <a:rPr lang="en-US" sz="1800" dirty="0" smtClean="0"/>
              <a:t>), </a:t>
            </a:r>
            <a:r>
              <a:rPr lang="en-US" sz="1800" dirty="0" err="1" smtClean="0"/>
              <a:t>glucosylsphingosine</a:t>
            </a:r>
            <a:r>
              <a:rPr lang="en-US" sz="1800" dirty="0" smtClean="0"/>
              <a:t>, and potentially other β-</a:t>
            </a:r>
            <a:r>
              <a:rPr lang="en-US" sz="1800" dirty="0" err="1" smtClean="0"/>
              <a:t>glucosides</a:t>
            </a:r>
            <a:r>
              <a:rPr lang="en-US" sz="1800" dirty="0" smtClean="0"/>
              <a:t> are natural substrates for this enzyme, the more general terms acid β-</a:t>
            </a:r>
            <a:r>
              <a:rPr lang="en-US" sz="1800" dirty="0" err="1" smtClean="0"/>
              <a:t>glucosidase</a:t>
            </a:r>
            <a:r>
              <a:rPr lang="en-US" sz="1800" dirty="0" smtClean="0"/>
              <a:t> or </a:t>
            </a:r>
            <a:r>
              <a:rPr lang="en-US" sz="1800" dirty="0" err="1" smtClean="0"/>
              <a:t>lysosomal</a:t>
            </a:r>
            <a:r>
              <a:rPr lang="en-US" sz="1800" dirty="0" smtClean="0"/>
              <a:t> β-</a:t>
            </a:r>
            <a:r>
              <a:rPr lang="en-US" sz="1800" dirty="0" err="1" smtClean="0"/>
              <a:t>glucosidase</a:t>
            </a:r>
            <a:r>
              <a:rPr lang="en-US" sz="1800" dirty="0" smtClean="0"/>
              <a:t> are preferred to </a:t>
            </a:r>
            <a:r>
              <a:rPr lang="en-US" sz="1800" dirty="0" err="1" smtClean="0"/>
              <a:t>glucocerebrosidase</a:t>
            </a:r>
            <a:r>
              <a:rPr lang="en-US" sz="1800" dirty="0" smtClean="0"/>
              <a:t>. Acid β-glucosidase (EC 3.2.1.45) will be used in this chapter.”</a:t>
            </a:r>
          </a:p>
          <a:p>
            <a:pPr lvl="1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24</a:t>
            </a:fld>
            <a:endParaRPr kumimoji="0"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" y="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LOINC Name Selected for Newborn Screening Assay to Detect Activity of the Enzyme Affected in </a:t>
            </a:r>
            <a:r>
              <a:rPr kumimoji="1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Gaucher</a:t>
            </a:r>
            <a:r>
              <a:rPr kumimoji="1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Disease</a:t>
            </a:r>
            <a:endParaRPr kumimoji="1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248400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200" dirty="0" err="1" smtClean="0">
                <a:latin typeface="Calibri" pitchFamily="34" charset="0"/>
              </a:rPr>
              <a:t>Scriver</a:t>
            </a:r>
            <a:r>
              <a:rPr lang="en-US" sz="1200" dirty="0" smtClean="0">
                <a:latin typeface="Calibri" pitchFamily="34" charset="0"/>
              </a:rPr>
              <a:t>. “</a:t>
            </a:r>
            <a:r>
              <a:rPr lang="en-US" sz="1200" dirty="0" err="1" smtClean="0">
                <a:latin typeface="Calibri" pitchFamily="34" charset="0"/>
              </a:rPr>
              <a:t>Gaucher</a:t>
            </a:r>
            <a:r>
              <a:rPr lang="en-US" sz="1200" dirty="0" smtClean="0">
                <a:latin typeface="Calibri" pitchFamily="34" charset="0"/>
              </a:rPr>
              <a:t> Disease, Chapter 146, page 2 (revised July 2010 by Gregory A. Grabowski, Gregory A. </a:t>
            </a:r>
            <a:r>
              <a:rPr lang="en-US" sz="1200" dirty="0" err="1" smtClean="0">
                <a:latin typeface="Calibri" pitchFamily="34" charset="0"/>
              </a:rPr>
              <a:t>Petsko</a:t>
            </a:r>
            <a:r>
              <a:rPr lang="en-US" sz="1200" dirty="0" smtClean="0">
                <a:latin typeface="Calibri" pitchFamily="34" charset="0"/>
              </a:rPr>
              <a:t>, Edwin H. </a:t>
            </a:r>
            <a:r>
              <a:rPr lang="en-US" sz="1200" dirty="0" err="1" smtClean="0">
                <a:latin typeface="Calibri" pitchFamily="34" charset="0"/>
              </a:rPr>
              <a:t>Kolodny</a:t>
            </a:r>
            <a:r>
              <a:rPr lang="en-US" sz="1200" dirty="0" smtClean="0">
                <a:latin typeface="Calibri" pitchFamily="34" charset="0"/>
              </a:rPr>
              <a:t>). </a:t>
            </a:r>
            <a:r>
              <a:rPr lang="en-US" sz="1200" i="1" dirty="0" smtClean="0">
                <a:latin typeface="Calibri" pitchFamily="34" charset="0"/>
              </a:rPr>
              <a:t>Online Metabolic and Molecular Bases for Inherited Disease</a:t>
            </a:r>
            <a:r>
              <a:rPr lang="en-US" sz="1200" dirty="0" smtClean="0">
                <a:latin typeface="Calibri" pitchFamily="34" charset="0"/>
              </a:rPr>
              <a:t> (OMMBID).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315200" cy="685800"/>
          </a:xfrm>
        </p:spPr>
        <p:txBody>
          <a:bodyPr/>
          <a:lstStyle/>
          <a:p>
            <a:r>
              <a:rPr lang="en-US" dirty="0" smtClean="0"/>
              <a:t>Information needed to create new LOINC codes for LSD lab tests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25</a:t>
            </a:fld>
            <a:endParaRPr kumimoji="0"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66800" y="1524000"/>
            <a:ext cx="7010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Monotype Sorts" pitchFamily="2" charset="2"/>
              <a:buChar char="u"/>
              <a:tabLst/>
              <a:defRPr/>
            </a:pPr>
            <a:r>
              <a:rPr kumimoji="1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Name for</a:t>
            </a:r>
            <a:r>
              <a:rPr kumimoji="1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the lab test</a:t>
            </a: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(for LSDs, based </a:t>
            </a: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on enzymatic activity measured)</a:t>
            </a:r>
            <a:endParaRPr kumimoji="1" lang="en-US" sz="24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Courier New" pitchFamily="49" charset="0"/>
              <a:buChar char="o"/>
            </a:pPr>
            <a:r>
              <a:rPr kumimoji="1" lang="en-US" sz="2400" kern="0" baseline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Also</a:t>
            </a: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name for associated condition, related names (synonyms), abbreviations, and associated gene</a:t>
            </a:r>
            <a:endParaRPr kumimoji="1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Monotype Sorts" pitchFamily="2" charset="2"/>
              <a:buChar char="u"/>
              <a:tabLst/>
              <a:defRPr/>
            </a:pPr>
            <a:r>
              <a:rPr kumimoji="1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Brief description</a:t>
            </a:r>
            <a:r>
              <a:rPr kumimoji="1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of the </a:t>
            </a:r>
            <a:r>
              <a:rPr kumimoji="1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condition and test</a:t>
            </a:r>
            <a:endParaRPr kumimoji="1" lang="en-US" sz="24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Monotype Sorts" pitchFamily="2" charset="2"/>
              <a:buChar char="u"/>
              <a:tabLst/>
              <a:defRPr/>
            </a:pP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U</a:t>
            </a:r>
            <a:r>
              <a:rPr kumimoji="1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nit </a:t>
            </a:r>
            <a:r>
              <a:rPr kumimoji="1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of measure (we encourage using UCUM standard for electronic messaging)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Courier New" pitchFamily="49" charset="0"/>
              <a:buChar char="o"/>
              <a:defRPr/>
            </a:pP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hlinkClick r:id="rId2"/>
              </a:rPr>
              <a:t>http://www.unitsofmeasure.org/</a:t>
            </a: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endParaRPr kumimoji="1" lang="en-US" sz="24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5BAFF"/>
              </a:buClr>
              <a:buSzPct val="80000"/>
              <a:buFont typeface="Monotype Sorts" pitchFamily="2" charset="2"/>
              <a:buChar char="u"/>
              <a:tabLst/>
              <a:defRPr/>
            </a:pPr>
            <a:r>
              <a:rPr kumimoji="1"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Typical normal range</a:t>
            </a:r>
            <a:endParaRPr kumimoji="1" lang="en-US" sz="24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763000" cy="609600"/>
          </a:xfrm>
          <a:noFill/>
        </p:spPr>
        <p:txBody>
          <a:bodyPr/>
          <a:lstStyle/>
          <a:p>
            <a:r>
              <a:rPr lang="en-US" sz="4000" b="1" dirty="0" smtClean="0"/>
              <a:t>LOINC Coding Information</a:t>
            </a:r>
            <a:endParaRPr lang="en-US" sz="2800" b="1" i="1" dirty="0" smtClean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0" y="533400"/>
          <a:ext cx="9144001" cy="63038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4000"/>
                <a:gridCol w="2667000"/>
                <a:gridCol w="4953001"/>
              </a:tblGrid>
              <a:tr h="72471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Required LOINC Elements</a:t>
                      </a:r>
                      <a:endParaRPr lang="en-US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LSD </a:t>
                      </a:r>
                      <a:r>
                        <a:rPr lang="en-US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Assays</a:t>
                      </a:r>
                      <a:endParaRPr lang="en-US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Comments</a:t>
                      </a:r>
                      <a:endParaRPr lang="en-US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676400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Components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Alpha</a:t>
                      </a:r>
                      <a:r>
                        <a:rPr lang="en-US" sz="1900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galactosidase</a:t>
                      </a:r>
                      <a:r>
                        <a:rPr lang="en-US" sz="19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A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Acid Alpha glucosidase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Acid Beta glucosidase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Galactocerebrosidase</a:t>
                      </a:r>
                      <a:endParaRPr lang="en-US" sz="1900" b="1" baseline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Acid </a:t>
                      </a:r>
                      <a:r>
                        <a:rPr lang="en-US" sz="1900" b="1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Sphingomyelinase</a:t>
                      </a:r>
                      <a:r>
                        <a:rPr lang="en-US" sz="1900" b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en-US" sz="1900" b="1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Enzymatic activity for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Fabry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(GLA)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Enzymatic 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activity for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Pompe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(GAA)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Enzymatic 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activity for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Gaucher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(GBA)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Enzymatic 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activity for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Krabbe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(GALC)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Enzymatic 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activity for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Niemann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Pick A &amp; B (ASM)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808610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Property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CCnc</a:t>
                      </a:r>
                      <a:endParaRPr lang="en-US" sz="19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Catalytic concentration</a:t>
                      </a:r>
                    </a:p>
                    <a:p>
                      <a:pPr algn="l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Reported as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umol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/L/hour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543168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Timing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Pt</a:t>
                      </a:r>
                      <a:endParaRPr lang="en-US" sz="19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Sample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taken at a specific moment in time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477022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Sample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Bld.dot</a:t>
                      </a:r>
                      <a:endParaRPr lang="en-US" sz="19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Dried Blood Spot Filter </a:t>
                      </a:r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Paper</a:t>
                      </a:r>
                    </a:p>
                  </a:txBody>
                  <a:tcPr anchor="ctr"/>
                </a:tc>
              </a:tr>
              <a:tr h="543168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Scale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Qn</a:t>
                      </a:r>
                      <a:endParaRPr lang="en-US" sz="19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Quantitative</a:t>
                      </a:r>
                      <a:r>
                        <a:rPr lang="en-US" sz="1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assay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379614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Method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[Created</a:t>
                      </a:r>
                      <a:r>
                        <a:rPr lang="en-US" sz="1900" b="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b="0" i="1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methodless</a:t>
                      </a:r>
                      <a:r>
                        <a:rPr lang="en-US" sz="1900" b="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LOINC terms. Some NBS programs</a:t>
                      </a:r>
                      <a:r>
                        <a:rPr lang="en-US" sz="1900" b="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use </a:t>
                      </a:r>
                      <a:r>
                        <a:rPr lang="en-US" sz="1900" b="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Tandem</a:t>
                      </a:r>
                      <a:r>
                        <a:rPr lang="en-US" sz="1900" b="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Mass Spectrometry (MS/MS); others </a:t>
                      </a:r>
                      <a:r>
                        <a:rPr lang="en-US" sz="1900" b="0" i="1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Fluorometry</a:t>
                      </a:r>
                      <a:r>
                        <a:rPr lang="en-US" sz="1900" b="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. Units are the same.]</a:t>
                      </a:r>
                      <a:endParaRPr lang="en-US" sz="19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900" b="0" i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379614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Units (UCUM)</a:t>
                      </a:r>
                      <a:endParaRPr lang="en-US" sz="1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umol</a:t>
                      </a:r>
                      <a:r>
                        <a:rPr lang="en-US" sz="1900" b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/L/hr</a:t>
                      </a:r>
                      <a:endParaRPr lang="en-US" sz="19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900" b="0" kern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micromole per liter per hour</a:t>
                      </a:r>
                      <a:endParaRPr lang="en-US" sz="1900" b="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915400" cy="685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New Codes for 5 </a:t>
            </a:r>
            <a:r>
              <a:rPr lang="en-US" dirty="0" err="1" smtClean="0"/>
              <a:t>Lysosomal</a:t>
            </a:r>
            <a:r>
              <a:rPr lang="en-US" dirty="0" smtClean="0"/>
              <a:t> Storage Disorders Detectable by NBS</a:t>
            </a:r>
            <a:endParaRPr lang="en-US" sz="4800" dirty="0">
              <a:ea typeface="Calibri"/>
              <a:cs typeface="Times New Roma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86200" y="1447800"/>
          <a:ext cx="5257800" cy="4267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42509"/>
                <a:gridCol w="1115291"/>
              </a:tblGrid>
              <a:tr h="711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LOINC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Name for quantitative NBS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analyte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associated w/ each condition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LOINC Code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Alpha </a:t>
                      </a:r>
                      <a:r>
                        <a:rPr lang="en-US" sz="2000" kern="1200" dirty="0" err="1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galactosidase</a:t>
                      </a: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A [Enzymatic activity/volume] in Dried blood spot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55908-8</a:t>
                      </a: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Acid beta glucosidase [Enzymatic activity/volume] in Dried blood spot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55917-9</a:t>
                      </a: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Galactocerebrosidase</a:t>
                      </a: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[Enzymatic activity/volume] in Dried blood spot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62310-8</a:t>
                      </a: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Acid alpha glucosidase [Enzymatic activity/volume] in Dried blood spot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55827-0</a:t>
                      </a: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Acid </a:t>
                      </a:r>
                      <a:r>
                        <a:rPr lang="en-US" sz="2000" kern="1200" dirty="0" err="1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sphingomyelinase</a:t>
                      </a: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[Enzymatic activity/volume] in Dried blood spot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62316-5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76200" y="1524000"/>
          <a:ext cx="3733800" cy="419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447800"/>
              </a:tblGrid>
              <a:tr h="6371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Condition Name (and Abbreviation)</a:t>
                      </a:r>
                      <a:endParaRPr lang="en-US" sz="20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SNOMED CT code</a:t>
                      </a:r>
                      <a:endParaRPr lang="en-US" sz="20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771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Fabry</a:t>
                      </a: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(GLA)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16652001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8771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Gaucher disease (GBA)</a:t>
                      </a:r>
                      <a:endParaRPr lang="en-US" sz="2000" kern="120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190794006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8771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Krabbe</a:t>
                      </a: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 disease (GALC)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192782005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8771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Pompe disease (GAA)</a:t>
                      </a:r>
                      <a:endParaRPr lang="en-US" sz="2000" kern="120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237968007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80297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Niemann Pick disease A/B (ASM)</a:t>
                      </a:r>
                      <a:endParaRPr lang="en-US" sz="2000" kern="120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itchFamily="34" charset="0"/>
                        </a:rPr>
                        <a:t>58459009</a:t>
                      </a:r>
                      <a:endParaRPr lang="en-US" sz="2000" kern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686800" cy="685800"/>
          </a:xfrm>
        </p:spPr>
        <p:txBody>
          <a:bodyPr/>
          <a:lstStyle/>
          <a:p>
            <a:r>
              <a:rPr lang="en-US" dirty="0" smtClean="0"/>
              <a:t>62311-6 </a:t>
            </a:r>
            <a:r>
              <a:rPr lang="en-US" dirty="0" err="1" smtClean="0"/>
              <a:t>Gaucher</a:t>
            </a:r>
            <a:r>
              <a:rPr lang="en-US" dirty="0" smtClean="0"/>
              <a:t> disease newborn screening panel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28</a:t>
            </a:fld>
            <a:endParaRPr kumimoji="0"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228600" y="1848039"/>
          <a:ext cx="8686800" cy="31811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36431"/>
                <a:gridCol w="4974492"/>
                <a:gridCol w="965200"/>
                <a:gridCol w="1410677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LOINC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Code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LOINC (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Analyte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) Name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Data Type</a:t>
                      </a:r>
                      <a:endParaRPr lang="en-US" sz="3600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Units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62312-4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Gaucher</a:t>
                      </a: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disease newborn screen interpretation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CE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62313-2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Gaucher</a:t>
                      </a: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disease newborn screen  comment-discussion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TX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55917-9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Acid beta glucosidase [Enzymatic activity/volume] in </a:t>
                      </a:r>
                      <a:r>
                        <a:rPr lang="en-US" sz="2400" kern="1200" dirty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Dried blood </a:t>
                      </a: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spot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NM/ ST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umol</a:t>
                      </a:r>
                      <a:r>
                        <a:rPr lang="en-US" sz="2400" kern="1200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/L/h</a:t>
                      </a:r>
                      <a:endParaRPr lang="en-US" sz="2400" kern="120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915400" cy="685800"/>
          </a:xfrm>
        </p:spPr>
        <p:txBody>
          <a:bodyPr/>
          <a:lstStyle/>
          <a:p>
            <a:r>
              <a:rPr lang="en-US" dirty="0" smtClean="0"/>
              <a:t>LOINC answer codes for reporting </a:t>
            </a:r>
            <a:r>
              <a:rPr lang="en-US" dirty="0" err="1" smtClean="0"/>
              <a:t>Gaucher</a:t>
            </a:r>
            <a:r>
              <a:rPr lang="en-US" dirty="0" smtClean="0"/>
              <a:t> disease newborn screen </a:t>
            </a:r>
            <a:r>
              <a:rPr lang="en-US" dirty="0" smtClean="0"/>
              <a:t>interpretation </a:t>
            </a:r>
            <a:r>
              <a:rPr lang="en-US" sz="2800" dirty="0" smtClean="0"/>
              <a:t>(</a:t>
            </a:r>
            <a:r>
              <a:rPr lang="en-US" sz="2800" dirty="0" smtClean="0"/>
              <a:t>62312-4)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29</a:t>
            </a:fld>
            <a:endParaRPr kumimoji="0"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6575" t="58748" r="15942" b="25160"/>
          <a:stretch>
            <a:fillRect/>
          </a:stretch>
        </p:blipFill>
        <p:spPr bwMode="auto">
          <a:xfrm>
            <a:off x="114159" y="1876245"/>
            <a:ext cx="8953641" cy="1705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685800"/>
          </a:xfrm>
        </p:spPr>
        <p:txBody>
          <a:bodyPr/>
          <a:lstStyle/>
          <a:p>
            <a:r>
              <a:rPr lang="en-US" dirty="0" smtClean="0"/>
              <a:t>Lysosomal Storage Disorders – LOINC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30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969" t="30393" r="14063" b="16418"/>
          <a:stretch>
            <a:fillRect/>
          </a:stretch>
        </p:blipFill>
        <p:spPr bwMode="auto">
          <a:xfrm>
            <a:off x="0" y="1298903"/>
            <a:ext cx="9193763" cy="517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HL7 standard for sending electronic message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458200" cy="685800"/>
          </a:xfrm>
        </p:spPr>
        <p:txBody>
          <a:bodyPr/>
          <a:lstStyle/>
          <a:p>
            <a:r>
              <a:rPr lang="en-US" dirty="0" smtClean="0"/>
              <a:t>HL7 Electronic Messaging – Brief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772400" cy="4114800"/>
          </a:xfrm>
        </p:spPr>
        <p:txBody>
          <a:bodyPr/>
          <a:lstStyle/>
          <a:p>
            <a:r>
              <a:rPr lang="en-US" sz="2400" dirty="0" smtClean="0"/>
              <a:t>Health Level Seven – </a:t>
            </a:r>
            <a:r>
              <a:rPr lang="en-US" sz="2400" dirty="0" smtClean="0"/>
              <a:t>international standard language </a:t>
            </a:r>
            <a:r>
              <a:rPr lang="en-US" sz="2400" dirty="0" smtClean="0"/>
              <a:t>for sending messages that computers can understand, translate, and potentially use in clinical decision support</a:t>
            </a:r>
          </a:p>
          <a:p>
            <a:r>
              <a:rPr lang="en-US" sz="2400" dirty="0" smtClean="0"/>
              <a:t>Messages can be sent from laboratory to hospital, health information exchange, clinician Electronic Health Record (EHR), etc</a:t>
            </a:r>
          </a:p>
          <a:p>
            <a:r>
              <a:rPr lang="x-none" sz="2400" smtClean="0"/>
              <a:t>HL7 version 2.x messages consist of “records” called segments; represented as ASCII Text – with data fields and sub-fields separated by delimiters.</a:t>
            </a:r>
            <a:endParaRPr lang="en-US" sz="2400" dirty="0" smtClean="0"/>
          </a:p>
          <a:p>
            <a:r>
              <a:rPr lang="en-US" sz="2400" dirty="0" smtClean="0"/>
              <a:t>Example annotated HL7 newborn screening results message</a:t>
            </a:r>
          </a:p>
          <a:p>
            <a:pPr lvl="1"/>
            <a:r>
              <a:rPr lang="en-US" sz="1800" dirty="0" smtClean="0">
                <a:hlinkClick r:id="rId3"/>
              </a:rPr>
              <a:t>http://newbornscreeningcodes.nlm.nih.gov/HL7</a:t>
            </a:r>
            <a:r>
              <a:rPr lang="en-US" sz="1800" dirty="0" smtClean="0"/>
              <a:t> </a:t>
            </a:r>
          </a:p>
          <a:p>
            <a:pPr lvl="0">
              <a:buNone/>
            </a:pP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32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915400" cy="533400"/>
          </a:xfrm>
        </p:spPr>
        <p:txBody>
          <a:bodyPr/>
          <a:lstStyle/>
          <a:p>
            <a:pPr algn="ctr"/>
            <a:r>
              <a:rPr lang="en-US" sz="3200" dirty="0" smtClean="0"/>
              <a:t>Example HL7 OBX (observation) </a:t>
            </a:r>
            <a:r>
              <a:rPr lang="en-US" sz="3200" dirty="0" smtClean="0"/>
              <a:t>segment:</a:t>
            </a:r>
            <a:br>
              <a:rPr lang="en-US" sz="3200" dirty="0" smtClean="0"/>
            </a:br>
            <a:r>
              <a:rPr lang="en-US" sz="3200" dirty="0" smtClean="0"/>
              <a:t>Quantitative screening result for </a:t>
            </a:r>
            <a:r>
              <a:rPr lang="en-US" sz="3200" dirty="0" err="1" smtClean="0"/>
              <a:t>Gaucher</a:t>
            </a:r>
            <a:r>
              <a:rPr lang="en-US" sz="3200" dirty="0" smtClean="0"/>
              <a:t> disease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33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057400"/>
            <a:ext cx="8382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b="1" smtClean="0">
                <a:latin typeface="Calibri" pitchFamily="34" charset="0"/>
                <a:cs typeface="Courier New" pitchFamily="49" charset="0"/>
              </a:rPr>
              <a:t>OBX|3|NM|</a:t>
            </a:r>
            <a:r>
              <a:rPr lang="x-none" sz="32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55917-9^</a:t>
            </a: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Acid b</a:t>
            </a:r>
            <a:r>
              <a:rPr lang="x-none" sz="32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eta glucosidase [Enzymatic activity/</a:t>
            </a: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32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volume] in Dried blood </a:t>
            </a: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s</a:t>
            </a:r>
            <a:r>
              <a:rPr lang="x-none" sz="32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pot^LN</a:t>
            </a:r>
            <a:r>
              <a:rPr lang="en-US" sz="3200" b="1" dirty="0" smtClean="0">
                <a:latin typeface="Calibri" pitchFamily="34" charset="0"/>
                <a:cs typeface="Courier New" pitchFamily="49" charset="0"/>
              </a:rPr>
              <a:t>^</a:t>
            </a:r>
            <a:r>
              <a:rPr lang="en-US" sz="3200" b="1" dirty="0" smtClean="0">
                <a:solidFill>
                  <a:srgbClr val="00B0F0"/>
                </a:solidFill>
                <a:latin typeface="Calibri" pitchFamily="34" charset="0"/>
                <a:cs typeface="Courier New" pitchFamily="49" charset="0"/>
              </a:rPr>
              <a:t>4231^Glucocerebrosidase ^L</a:t>
            </a:r>
            <a:r>
              <a:rPr lang="x-none" sz="3200" b="1" smtClean="0">
                <a:latin typeface="Calibri" pitchFamily="34" charset="0"/>
                <a:cs typeface="Courier New" pitchFamily="49" charset="0"/>
              </a:rPr>
              <a:t>||</a:t>
            </a:r>
            <a:endParaRPr lang="en-US" sz="3200" b="1" dirty="0" smtClean="0">
              <a:latin typeface="Calibri" pitchFamily="34" charset="0"/>
              <a:cs typeface="Courier New" pitchFamily="49" charset="0"/>
            </a:endParaRPr>
          </a:p>
          <a:p>
            <a:r>
              <a:rPr lang="x-none" sz="32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ourier New" pitchFamily="49" charset="0"/>
              </a:rPr>
              <a:t>1.3</a:t>
            </a:r>
            <a:r>
              <a:rPr lang="x-none" sz="32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3200" b="1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umol/L/h</a:t>
            </a:r>
            <a:r>
              <a:rPr lang="x-none" sz="32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32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&gt;</a:t>
            </a:r>
            <a:r>
              <a:rPr lang="en-US" sz="3200" b="1" dirty="0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32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4.1</a:t>
            </a:r>
            <a:r>
              <a:rPr lang="x-none" sz="32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3200" b="1" smtClean="0">
                <a:solidFill>
                  <a:srgbClr val="FF99FF"/>
                </a:solidFill>
                <a:latin typeface="Calibri" pitchFamily="34" charset="0"/>
                <a:cs typeface="Courier New" pitchFamily="49" charset="0"/>
              </a:rPr>
              <a:t>L</a:t>
            </a:r>
            <a:r>
              <a:rPr lang="x-none" sz="3200" b="1" smtClean="0">
                <a:latin typeface="Calibri" pitchFamily="34" charset="0"/>
                <a:cs typeface="Courier New" pitchFamily="49" charset="0"/>
              </a:rPr>
              <a:t>|||F</a:t>
            </a:r>
            <a:endParaRPr lang="en-US" sz="3200" b="1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533400"/>
          </a:xfrm>
        </p:spPr>
        <p:txBody>
          <a:bodyPr/>
          <a:lstStyle/>
          <a:p>
            <a:pPr algn="ctr"/>
            <a:r>
              <a:rPr lang="en-US" sz="3200" dirty="0" smtClean="0"/>
              <a:t>Legend for Example OBX (observation) segment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 numCol="1"/>
          <a:lstStyle/>
          <a:p>
            <a:pPr lvl="0"/>
            <a:r>
              <a:rPr lang="x-none" sz="2000" smtClean="0"/>
              <a:t>OBX-1 </a:t>
            </a:r>
            <a:r>
              <a:rPr lang="en-US" sz="2000" dirty="0" smtClean="0"/>
              <a:t>- </a:t>
            </a:r>
            <a:r>
              <a:rPr lang="x-none" sz="2000" smtClean="0"/>
              <a:t>sequence number</a:t>
            </a:r>
            <a:endParaRPr lang="en-US" sz="2000" dirty="0" smtClean="0"/>
          </a:p>
          <a:p>
            <a:pPr lvl="0"/>
            <a:r>
              <a:rPr lang="x-none" sz="2000" smtClean="0"/>
              <a:t>OBX-2 data type of the test result (e.g. ST = string, NM = numeric, CE = coded entry). </a:t>
            </a:r>
            <a:endParaRPr lang="en-US" sz="2000" dirty="0" smtClean="0"/>
          </a:p>
          <a:p>
            <a:pPr lvl="0"/>
            <a:r>
              <a:rPr lang="x-none" sz="2000" smtClean="0"/>
              <a:t>OBX-3</a:t>
            </a:r>
            <a:r>
              <a:rPr lang="x-none" sz="2000" b="1" smtClean="0"/>
              <a:t> </a:t>
            </a:r>
            <a:r>
              <a:rPr lang="x-none" sz="2000" smtClean="0"/>
              <a:t>observation ID –code, print text and code system –variable or “question.” </a:t>
            </a:r>
            <a:r>
              <a:rPr lang="en-US" sz="2000" dirty="0" smtClean="0"/>
              <a:t>Example shows HL7 message can include both </a:t>
            </a:r>
            <a:r>
              <a:rPr lang="x-none" sz="2000" smtClean="0"/>
              <a:t>the universal </a:t>
            </a:r>
            <a:r>
              <a:rPr lang="en-US" sz="2000" dirty="0" smtClean="0"/>
              <a:t>LOINC </a:t>
            </a:r>
            <a:r>
              <a:rPr lang="x-none" sz="2000" smtClean="0"/>
              <a:t>code </a:t>
            </a:r>
            <a:r>
              <a:rPr lang="en-US" sz="2000" dirty="0" smtClean="0"/>
              <a:t>(</a:t>
            </a:r>
            <a:r>
              <a:rPr lang="x-none" sz="2000" smtClean="0"/>
              <a:t>in </a:t>
            </a:r>
            <a:r>
              <a:rPr lang="en-US" sz="2000" dirty="0" smtClean="0"/>
              <a:t>orange)</a:t>
            </a:r>
            <a:r>
              <a:rPr lang="x-none" sz="2000" smtClean="0"/>
              <a:t> and the local code </a:t>
            </a:r>
            <a:r>
              <a:rPr lang="en-US" sz="2000" dirty="0" smtClean="0"/>
              <a:t>(</a:t>
            </a:r>
            <a:r>
              <a:rPr lang="x-none" sz="2000" smtClean="0"/>
              <a:t>in turquoise</a:t>
            </a:r>
            <a:r>
              <a:rPr lang="en-US" sz="2000" b="1" dirty="0" smtClean="0"/>
              <a:t>)</a:t>
            </a:r>
            <a:r>
              <a:rPr lang="x-none" sz="2000" smtClean="0"/>
              <a:t> as follows: </a:t>
            </a:r>
            <a:r>
              <a:rPr lang="x-none" sz="2000" b="1" smtClean="0">
                <a:solidFill>
                  <a:srgbClr val="FFC000"/>
                </a:solidFill>
              </a:rPr>
              <a:t>LOINC Code^Print Text^LN</a:t>
            </a:r>
            <a:r>
              <a:rPr lang="x-none" sz="2000" b="1" smtClean="0"/>
              <a:t>^</a:t>
            </a:r>
            <a:r>
              <a:rPr lang="x-none" sz="2000" b="1" smtClean="0">
                <a:solidFill>
                  <a:srgbClr val="00B0F0"/>
                </a:solidFill>
              </a:rPr>
              <a:t>Local Code^Print Text^L</a:t>
            </a:r>
            <a:endParaRPr lang="en-US" sz="2000" b="1" dirty="0" smtClean="0">
              <a:solidFill>
                <a:srgbClr val="00B0F0"/>
              </a:solidFill>
            </a:endParaRPr>
          </a:p>
          <a:p>
            <a:pPr lvl="0"/>
            <a:r>
              <a:rPr lang="x-none" sz="2000" smtClean="0"/>
              <a:t>OBX-5</a:t>
            </a:r>
            <a:r>
              <a:rPr lang="x-none" sz="2000" b="1" smtClean="0"/>
              <a:t> </a:t>
            </a:r>
            <a:r>
              <a:rPr lang="x-none" sz="2000" smtClean="0"/>
              <a:t>contains the </a:t>
            </a:r>
            <a:r>
              <a:rPr lang="x-none" sz="2000" b="1" smtClean="0">
                <a:solidFill>
                  <a:srgbClr val="92D050"/>
                </a:solidFill>
              </a:rPr>
              <a:t>observation value </a:t>
            </a:r>
            <a:r>
              <a:rPr lang="en-US" sz="2000" b="1" dirty="0" smtClean="0">
                <a:solidFill>
                  <a:srgbClr val="92D050"/>
                </a:solidFill>
              </a:rPr>
              <a:t>(“answer”) </a:t>
            </a:r>
            <a:r>
              <a:rPr lang="x-none" sz="2000" b="1" smtClean="0">
                <a:solidFill>
                  <a:srgbClr val="92D050"/>
                </a:solidFill>
              </a:rPr>
              <a:t>or test result/impression</a:t>
            </a:r>
            <a:r>
              <a:rPr lang="en-US" sz="2000" b="1" dirty="0" smtClean="0">
                <a:solidFill>
                  <a:srgbClr val="92D050"/>
                </a:solidFill>
              </a:rPr>
              <a:t> (in green)</a:t>
            </a:r>
            <a:r>
              <a:rPr lang="x-none" sz="2000" smtClean="0"/>
              <a:t>. Depending upon the data type </a:t>
            </a:r>
            <a:r>
              <a:rPr lang="en-US" sz="2000" dirty="0" smtClean="0"/>
              <a:t>it is</a:t>
            </a:r>
            <a:r>
              <a:rPr lang="x-none" sz="2000" smtClean="0"/>
              <a:t>:</a:t>
            </a:r>
            <a:endParaRPr lang="en-US" sz="2000" dirty="0" smtClean="0"/>
          </a:p>
          <a:p>
            <a:pPr lvl="1"/>
            <a:r>
              <a:rPr lang="x-none" sz="2000" smtClean="0"/>
              <a:t>Numeric – e.g. TSH results.  </a:t>
            </a:r>
            <a:endParaRPr lang="en-US" sz="2000" dirty="0" smtClean="0"/>
          </a:p>
          <a:p>
            <a:pPr lvl="1"/>
            <a:r>
              <a:rPr lang="x-none" sz="2000" smtClean="0"/>
              <a:t>Coded -- e.g. Conditions with positive markers. </a:t>
            </a:r>
            <a:endParaRPr lang="en-US" sz="2000" dirty="0" smtClean="0"/>
          </a:p>
          <a:p>
            <a:pPr lvl="1">
              <a:buNone/>
            </a:pPr>
            <a:r>
              <a:rPr lang="x-none" sz="1700" smtClean="0"/>
              <a:t>As indicated above, both a standard code set, such as SNOMED CT or LOINC, </a:t>
            </a:r>
            <a:endParaRPr lang="en-US" sz="1700" dirty="0" smtClean="0"/>
          </a:p>
          <a:p>
            <a:pPr lvl="1">
              <a:buNone/>
            </a:pPr>
            <a:r>
              <a:rPr lang="x-none" sz="1700" smtClean="0"/>
              <a:t>and a local code set may be used. </a:t>
            </a:r>
            <a:endParaRPr lang="en-US" sz="1700" dirty="0" smtClean="0"/>
          </a:p>
          <a:p>
            <a:pPr lvl="1"/>
            <a:r>
              <a:rPr lang="x-none" sz="2000" smtClean="0"/>
              <a:t>Narrative text – e.g. the discussion/ description variables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5720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000" b="1" smtClean="0">
                <a:latin typeface="Calibri" pitchFamily="34" charset="0"/>
                <a:cs typeface="Courier New" pitchFamily="49" charset="0"/>
              </a:rPr>
              <a:t>OBX|3|NM|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55917-9^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Acid b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eta glucosidase [Enzymatic activity/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volume] in Dried blood 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s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pot^LN</a:t>
            </a:r>
            <a:r>
              <a:rPr lang="en-US" sz="2000" b="1" dirty="0" smtClean="0">
                <a:latin typeface="Calibri" pitchFamily="34" charset="0"/>
                <a:cs typeface="Courier New" pitchFamily="49" charset="0"/>
              </a:rPr>
              <a:t>^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  <a:cs typeface="Courier New" pitchFamily="49" charset="0"/>
              </a:rPr>
              <a:t>4231^Glucocerebrosidase ^L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||</a:t>
            </a:r>
            <a:r>
              <a:rPr lang="x-none" sz="20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ourier New" pitchFamily="49" charset="0"/>
              </a:rPr>
              <a:t>1.3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umol/L/h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&gt;</a:t>
            </a:r>
            <a:r>
              <a:rPr lang="en-US" sz="2000" b="1" dirty="0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20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4.1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FF99FF"/>
                </a:solidFill>
                <a:latin typeface="Calibri" pitchFamily="34" charset="0"/>
                <a:cs typeface="Courier New" pitchFamily="49" charset="0"/>
              </a:rPr>
              <a:t>L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|||F</a:t>
            </a:r>
            <a:endParaRPr lang="en-US" sz="2000" b="1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8839200" cy="4038600"/>
          </a:xfrm>
        </p:spPr>
        <p:txBody>
          <a:bodyPr numCol="1"/>
          <a:lstStyle/>
          <a:p>
            <a:pPr lvl="0"/>
            <a:r>
              <a:rPr lang="x-none" sz="2000" smtClean="0"/>
              <a:t>OBX-6 </a:t>
            </a:r>
            <a:r>
              <a:rPr lang="x-none" sz="2000" smtClean="0">
                <a:solidFill>
                  <a:srgbClr val="FF0000"/>
                </a:solidFill>
              </a:rPr>
              <a:t>Units of Measure</a:t>
            </a:r>
            <a:r>
              <a:rPr lang="en-US" sz="2000" dirty="0" smtClean="0">
                <a:solidFill>
                  <a:srgbClr val="FF0000"/>
                </a:solidFill>
              </a:rPr>
              <a:t> (red)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smtClean="0"/>
              <a:t>- UCUM</a:t>
            </a:r>
          </a:p>
          <a:p>
            <a:pPr lvl="0"/>
            <a:r>
              <a:rPr lang="x-none" sz="2000" smtClean="0"/>
              <a:t>OBX-7 </a:t>
            </a:r>
            <a:r>
              <a:rPr lang="x-none" sz="2000" smtClean="0">
                <a:solidFill>
                  <a:srgbClr val="CC3399"/>
                </a:solidFill>
              </a:rPr>
              <a:t>Reference Ranges</a:t>
            </a:r>
            <a:r>
              <a:rPr lang="en-US" sz="2000" dirty="0" smtClean="0">
                <a:solidFill>
                  <a:srgbClr val="CC3399"/>
                </a:solidFill>
              </a:rPr>
              <a:t> (purple)</a:t>
            </a:r>
          </a:p>
          <a:p>
            <a:pPr lvl="0"/>
            <a:r>
              <a:rPr lang="x-none" sz="2000" smtClean="0"/>
              <a:t>OBX-8 </a:t>
            </a:r>
            <a:r>
              <a:rPr lang="x-none" sz="2000" smtClean="0">
                <a:solidFill>
                  <a:srgbClr val="FF99FF"/>
                </a:solidFill>
              </a:rPr>
              <a:t>Abnormal Flags</a:t>
            </a:r>
            <a:r>
              <a:rPr lang="x-none" sz="2000" smtClean="0"/>
              <a:t>:  HL7 v 2.5.1</a:t>
            </a:r>
            <a:r>
              <a:rPr lang="en-US" sz="2000" dirty="0" smtClean="0"/>
              <a:t> table 0078 </a:t>
            </a:r>
          </a:p>
          <a:p>
            <a:pPr lvl="1"/>
            <a:r>
              <a:rPr lang="en-US" sz="1800" dirty="0" smtClean="0"/>
              <a:t>(</a:t>
            </a:r>
            <a:r>
              <a:rPr lang="x-none" sz="1800" smtClean="0">
                <a:solidFill>
                  <a:srgbClr val="FF99FF"/>
                </a:solidFill>
              </a:rPr>
              <a:t>N for normal</a:t>
            </a:r>
            <a:r>
              <a:rPr lang="x-none" sz="1800" smtClean="0"/>
              <a:t>, A for abnormal (when the observation is a code), H for high, L for low, AA for critically abnormal, HH for critically high and LL for critically low</a:t>
            </a:r>
            <a:r>
              <a:rPr lang="en-US" sz="1800" dirty="0" smtClean="0"/>
              <a:t>)</a:t>
            </a:r>
            <a:r>
              <a:rPr lang="x-none" sz="1800" smtClean="0"/>
              <a:t>.</a:t>
            </a:r>
            <a:endParaRPr lang="en-US" sz="1800" dirty="0" smtClean="0"/>
          </a:p>
          <a:p>
            <a:pPr lvl="0"/>
            <a:r>
              <a:rPr lang="x-none" sz="2000" smtClean="0"/>
              <a:t>OBX-11 Observation Result Status. HL7 table 0085.  </a:t>
            </a:r>
            <a:endParaRPr lang="en-US" sz="2000" dirty="0" smtClean="0"/>
          </a:p>
          <a:p>
            <a:pPr lvl="1"/>
            <a:r>
              <a:rPr lang="en-US" sz="1800" dirty="0" smtClean="0"/>
              <a:t>(</a:t>
            </a:r>
            <a:r>
              <a:rPr lang="x-none" sz="1800" smtClean="0"/>
              <a:t>F = Final results, I = Specimen in lab, results pending,  C = Corrected result that replaces a prior final result, and P = Preliminary results</a:t>
            </a:r>
            <a:r>
              <a:rPr lang="en-US" sz="1800" dirty="0" smtClean="0"/>
              <a:t>)</a:t>
            </a:r>
            <a:r>
              <a:rPr lang="x-none" sz="1800" smtClean="0"/>
              <a:t>.</a:t>
            </a:r>
            <a:endParaRPr lang="en-US" sz="1800" dirty="0" smtClean="0"/>
          </a:p>
          <a:p>
            <a:pPr lvl="0"/>
            <a:r>
              <a:rPr lang="x-none" sz="2000" smtClean="0"/>
              <a:t>OBX-14 Date/Time of the Observation. </a:t>
            </a:r>
            <a:endParaRPr lang="en-US" sz="2000" dirty="0" smtClean="0"/>
          </a:p>
          <a:p>
            <a:pPr lvl="1"/>
            <a:r>
              <a:rPr lang="x-none" sz="1800" smtClean="0"/>
              <a:t>It is not necessary to include the date/time of the observation in each OBX segment since the receiving application will use the value in OBR-7 for all OBX segments included under that test or panel.</a:t>
            </a:r>
            <a:endParaRPr lang="en-US" sz="18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35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000" b="1" smtClean="0">
                <a:latin typeface="Calibri" pitchFamily="34" charset="0"/>
                <a:cs typeface="Courier New" pitchFamily="49" charset="0"/>
              </a:rPr>
              <a:t>OBX|3|NM|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55917-9^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Acid b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eta glucosidase [Enzymatic activity/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volume] in Dried blood </a:t>
            </a:r>
            <a:r>
              <a:rPr lang="en-US" sz="2000" b="1" dirty="0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s</a:t>
            </a:r>
            <a:r>
              <a:rPr lang="x-none" sz="2000" b="1" smtClean="0">
                <a:solidFill>
                  <a:srgbClr val="FFC000"/>
                </a:solidFill>
                <a:latin typeface="Calibri" pitchFamily="34" charset="0"/>
                <a:cs typeface="Courier New" pitchFamily="49" charset="0"/>
              </a:rPr>
              <a:t>pot^LN</a:t>
            </a:r>
            <a:r>
              <a:rPr lang="en-US" sz="2000" b="1" dirty="0" smtClean="0">
                <a:latin typeface="Calibri" pitchFamily="34" charset="0"/>
                <a:cs typeface="Courier New" pitchFamily="49" charset="0"/>
              </a:rPr>
              <a:t>^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  <a:cs typeface="Courier New" pitchFamily="49" charset="0"/>
              </a:rPr>
              <a:t>4231^Glucocerebrosidase ^L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||</a:t>
            </a:r>
            <a:r>
              <a:rPr lang="x-none" sz="20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ourier New" pitchFamily="49" charset="0"/>
              </a:rPr>
              <a:t>1.3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umol/L/h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&gt;</a:t>
            </a:r>
            <a:r>
              <a:rPr lang="en-US" sz="2000" b="1" dirty="0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x-none" sz="2000" b="1" smtClean="0">
                <a:solidFill>
                  <a:srgbClr val="D000A3"/>
                </a:solidFill>
                <a:latin typeface="Calibri" pitchFamily="34" charset="0"/>
                <a:cs typeface="Courier New" pitchFamily="49" charset="0"/>
              </a:rPr>
              <a:t>4.1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</a:t>
            </a:r>
            <a:r>
              <a:rPr lang="x-none" sz="2000" b="1" smtClean="0">
                <a:solidFill>
                  <a:srgbClr val="FF99FF"/>
                </a:solidFill>
                <a:latin typeface="Calibri" pitchFamily="34" charset="0"/>
                <a:cs typeface="Courier New" pitchFamily="49" charset="0"/>
              </a:rPr>
              <a:t>L</a:t>
            </a:r>
            <a:r>
              <a:rPr lang="x-none" sz="2000" b="1" smtClean="0">
                <a:latin typeface="Calibri" pitchFamily="34" charset="0"/>
                <a:cs typeface="Courier New" pitchFamily="49" charset="0"/>
              </a:rPr>
              <a:t>|||F</a:t>
            </a:r>
            <a:endParaRPr lang="en-US" sz="2000" b="1" dirty="0" smtClean="0">
              <a:latin typeface="Calibri" pitchFamily="34" charset="0"/>
            </a:endParaRPr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0"/>
            <a:ext cx="8915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Legend for Example OBX (observation) 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segment (2)</a:t>
            </a:r>
            <a:endParaRPr kumimoji="1" lang="en-US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>
              <a:buNone/>
            </a:pPr>
            <a:r>
              <a:rPr lang="x-none" sz="2400" smtClean="0">
                <a:cs typeface="Courier New" pitchFamily="49" charset="0"/>
              </a:rPr>
              <a:t>OBX|1|CE|62301-7^Lysosomal storage disorders newborn screen interpretation^LN||LA12431-5^Not normal requiring immediate non-filter paper follow-up for at least one condition^LN|||</a:t>
            </a:r>
            <a:r>
              <a:rPr lang="en-US" sz="2400" dirty="0" smtClean="0">
                <a:cs typeface="Courier New" pitchFamily="49" charset="0"/>
              </a:rPr>
              <a:t>A</a:t>
            </a:r>
            <a:r>
              <a:rPr lang="x-none" sz="2400" smtClean="0">
                <a:cs typeface="Courier New" pitchFamily="49" charset="0"/>
              </a:rPr>
              <a:t>|||F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endParaRPr lang="en-US" sz="110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400" smtClean="0">
                <a:cs typeface="Courier New" pitchFamily="49" charset="0"/>
              </a:rPr>
              <a:t>OBX|2|CE|</a:t>
            </a:r>
            <a:r>
              <a:rPr lang="x-none" sz="2400" smtClean="0">
                <a:solidFill>
                  <a:srgbClr val="FFC000"/>
                </a:solidFill>
                <a:cs typeface="Courier New" pitchFamily="49" charset="0"/>
              </a:rPr>
              <a:t>62302-5^Lysosomal storage disorders suspected [Identifier] in Dried blood spot^LN</a:t>
            </a:r>
            <a:r>
              <a:rPr lang="x-none" sz="2400" smtClean="0">
                <a:cs typeface="Courier New" pitchFamily="49" charset="0"/>
              </a:rPr>
              <a:t>||</a:t>
            </a:r>
            <a:r>
              <a:rPr lang="x-none" sz="2400" smtClean="0">
                <a:solidFill>
                  <a:schemeClr val="accent1">
                    <a:lumMod val="75000"/>
                  </a:schemeClr>
                </a:solidFill>
                <a:cs typeface="Courier New" pitchFamily="49" charset="0"/>
              </a:rPr>
              <a:t>LA14039-4^GBA^LN^190794006^Gaucher’s </a:t>
            </a:r>
            <a:r>
              <a:rPr lang="x-none" sz="2400" smtClean="0">
                <a:solidFill>
                  <a:schemeClr val="accent1">
                    <a:lumMod val="75000"/>
                  </a:schemeClr>
                </a:solidFill>
                <a:cs typeface="Courier New" pitchFamily="49" charset="0"/>
              </a:rPr>
              <a:t>disease^SCT</a:t>
            </a:r>
            <a:r>
              <a:rPr lang="x-none" sz="2400" smtClean="0"/>
              <a:t>^</a:t>
            </a:r>
            <a:r>
              <a:rPr lang="x-none" sz="2400" smtClean="0">
                <a:solidFill>
                  <a:srgbClr val="00B0F0"/>
                </a:solidFill>
              </a:rPr>
              <a:t>LA14039-4^GBA^LN</a:t>
            </a:r>
            <a:r>
              <a:rPr lang="x-none" sz="2400" smtClean="0">
                <a:cs typeface="Courier New" pitchFamily="49" charset="0"/>
              </a:rPr>
              <a:t>|||</a:t>
            </a:r>
            <a:r>
              <a:rPr lang="en-US" sz="2400" dirty="0" smtClean="0">
                <a:solidFill>
                  <a:srgbClr val="FF99FF"/>
                </a:solidFill>
                <a:cs typeface="Courier New" pitchFamily="49" charset="0"/>
              </a:rPr>
              <a:t>A</a:t>
            </a:r>
            <a:r>
              <a:rPr lang="x-none" sz="2400" smtClean="0">
                <a:cs typeface="Courier New" pitchFamily="49" charset="0"/>
              </a:rPr>
              <a:t>|||F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endParaRPr lang="en-US" sz="105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400" smtClean="0">
                <a:cs typeface="Courier New" pitchFamily="49" charset="0"/>
              </a:rPr>
              <a:t>OBX|3|TX|62303-3^Lysosomal storage disorders newborn screening comment-discussion^LN||Abnormal result indicates possible Gaucher Disease and immediate referral to a Metabolic 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sz="2400" dirty="0" smtClean="0">
                <a:cs typeface="Courier New" pitchFamily="49" charset="0"/>
              </a:rPr>
              <a:t>	</a:t>
            </a:r>
            <a:r>
              <a:rPr lang="x-none" sz="2400" smtClean="0">
                <a:cs typeface="Courier New" pitchFamily="49" charset="0"/>
              </a:rPr>
              <a:t>Geneticist is indicated to confirm the diagnosis and 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sz="2400" dirty="0" smtClean="0">
                <a:cs typeface="Courier New" pitchFamily="49" charset="0"/>
              </a:rPr>
              <a:t>	</a:t>
            </a:r>
            <a:r>
              <a:rPr lang="x-none" sz="2400" smtClean="0">
                <a:cs typeface="Courier New" pitchFamily="49" charset="0"/>
              </a:rPr>
              <a:t>begin </a:t>
            </a:r>
            <a:r>
              <a:rPr lang="x-none" sz="2400" smtClean="0">
                <a:cs typeface="Courier New" pitchFamily="49" charset="0"/>
              </a:rPr>
              <a:t>treatment</a:t>
            </a:r>
            <a:r>
              <a:rPr lang="en-US" sz="2400" dirty="0" smtClean="0">
                <a:cs typeface="Courier New" pitchFamily="49" charset="0"/>
              </a:rPr>
              <a:t>.</a:t>
            </a:r>
            <a:r>
              <a:rPr lang="x-none" sz="2400" smtClean="0">
                <a:cs typeface="Courier New" pitchFamily="49" charset="0"/>
              </a:rPr>
              <a:t>|||</a:t>
            </a:r>
            <a:r>
              <a:rPr lang="en-US" sz="2400" dirty="0" smtClean="0">
                <a:cs typeface="Courier New" pitchFamily="49" charset="0"/>
              </a:rPr>
              <a:t>A</a:t>
            </a:r>
            <a:r>
              <a:rPr lang="x-none" sz="2400" smtClean="0">
                <a:cs typeface="Courier New" pitchFamily="49" charset="0"/>
              </a:rPr>
              <a:t>|||F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sz="1400" dirty="0" smtClean="0"/>
              <a:t>*Please note – for purposes of simplicity, the entire HL7 OBR/OBX structure is not shown. </a:t>
            </a:r>
          </a:p>
          <a:p>
            <a:pPr>
              <a:buNone/>
            </a:pPr>
            <a:r>
              <a:rPr lang="en-US" sz="1400" dirty="0" smtClean="0"/>
              <a:t>For more details, see </a:t>
            </a:r>
            <a:r>
              <a:rPr lang="en-US" sz="1400" u="sng" dirty="0" smtClean="0">
                <a:hlinkClick r:id="rId2"/>
              </a:rPr>
              <a:t>http://newbornscreeningcodes.nlm.nih.gov/HL7</a:t>
            </a:r>
            <a:r>
              <a:rPr lang="en-US" sz="1400" u="sng" dirty="0" smtClean="0"/>
              <a:t> </a:t>
            </a:r>
            <a:endParaRPr lang="en-US" sz="2400" dirty="0" smtClean="0"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36</a:t>
            </a:fld>
            <a:endParaRPr kumimoji="0"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86800" cy="685800"/>
          </a:xfrm>
        </p:spPr>
        <p:txBody>
          <a:bodyPr/>
          <a:lstStyle/>
          <a:p>
            <a:r>
              <a:rPr lang="en-US" dirty="0" smtClean="0"/>
              <a:t>NBS HL7 Message (excerpt) – </a:t>
            </a:r>
            <a:r>
              <a:rPr lang="en-US" dirty="0" err="1" smtClean="0"/>
              <a:t>Lysosomal</a:t>
            </a:r>
            <a:r>
              <a:rPr lang="en-US" dirty="0" smtClean="0"/>
              <a:t> Storage Disorders Panel </a:t>
            </a:r>
            <a:endParaRPr lang="en-US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763000" cy="685800"/>
          </a:xfrm>
        </p:spPr>
        <p:txBody>
          <a:bodyPr/>
          <a:lstStyle/>
          <a:p>
            <a:r>
              <a:rPr lang="en-US" dirty="0" smtClean="0"/>
              <a:t>HL7 Message Panel for </a:t>
            </a:r>
            <a:r>
              <a:rPr lang="en-US" dirty="0" err="1" smtClean="0"/>
              <a:t>Gaucher</a:t>
            </a:r>
            <a:r>
              <a:rPr lang="en-US" dirty="0" smtClean="0"/>
              <a:t> NBS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334000"/>
          </a:xfrm>
        </p:spPr>
        <p:txBody>
          <a:bodyPr/>
          <a:lstStyle/>
          <a:p>
            <a:pPr>
              <a:buNone/>
            </a:pPr>
            <a:r>
              <a:rPr lang="x-none" sz="240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OBX|1|CE|62312-4^Gaucher disease newborn screen interpretation^LN||LA12431-5^Not normal requiring immediate non-filter paper follow-up for at least one condition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 </a:t>
            </a:r>
            <a:r>
              <a:rPr lang="x-none" sz="240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^LN|||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A</a:t>
            </a:r>
            <a:r>
              <a:rPr lang="x-none" sz="240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|||F</a:t>
            </a:r>
            <a:endParaRPr lang="en-US" sz="2400" dirty="0" smtClean="0">
              <a:solidFill>
                <a:schemeClr val="tx1">
                  <a:lumMod val="85000"/>
                </a:schemeClr>
              </a:solidFill>
              <a:cs typeface="Courier New" pitchFamily="49" charset="0"/>
            </a:endParaRPr>
          </a:p>
          <a:p>
            <a:pPr>
              <a:buNone/>
            </a:pPr>
            <a:endParaRPr lang="en-US" sz="1400" dirty="0" smtClean="0">
              <a:solidFill>
                <a:schemeClr val="tx1">
                  <a:lumMod val="85000"/>
                </a:schemeClr>
              </a:solidFill>
              <a:cs typeface="Courier New" pitchFamily="49" charset="0"/>
            </a:endParaRPr>
          </a:p>
          <a:p>
            <a:pPr>
              <a:buNone/>
            </a:pPr>
            <a:r>
              <a:rPr lang="x-none" sz="240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OBX|2|TX|62313-2^Gaucher disease newborn screening comment-discussion^LN||Abnormal result indicates possible Gaucher Disease and immediate referral to a Metabolic Geneticist is indicated to confirm the diagnosis and begin treatment|||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A</a:t>
            </a:r>
            <a:r>
              <a:rPr lang="x-none" sz="2400" smtClean="0">
                <a:solidFill>
                  <a:schemeClr val="tx1">
                    <a:lumMod val="85000"/>
                  </a:schemeClr>
                </a:solidFill>
                <a:cs typeface="Courier New" pitchFamily="49" charset="0"/>
              </a:rPr>
              <a:t>|||F</a:t>
            </a:r>
            <a:endParaRPr lang="en-US" sz="2400" dirty="0" smtClean="0">
              <a:solidFill>
                <a:schemeClr val="tx1">
                  <a:lumMod val="85000"/>
                </a:schemeClr>
              </a:solidFill>
              <a:cs typeface="Courier New" pitchFamily="49" charset="0"/>
            </a:endParaRPr>
          </a:p>
          <a:p>
            <a:pPr>
              <a:buNone/>
            </a:pPr>
            <a:endParaRPr lang="en-US" sz="140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600" smtClean="0">
                <a:cs typeface="Courier New" pitchFamily="49" charset="0"/>
              </a:rPr>
              <a:t>OBX|3|NM|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55917-9^</a:t>
            </a:r>
            <a:r>
              <a:rPr lang="en-US" sz="2600" dirty="0" smtClean="0">
                <a:solidFill>
                  <a:srgbClr val="FFC000"/>
                </a:solidFill>
                <a:cs typeface="Courier New" pitchFamily="49" charset="0"/>
              </a:rPr>
              <a:t>Acid b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eta glucosidase [Enzymatic activity/</a:t>
            </a:r>
            <a:r>
              <a:rPr lang="en-US" sz="2600" dirty="0" smtClean="0">
                <a:solidFill>
                  <a:srgbClr val="FFC000"/>
                </a:solidFill>
                <a:cs typeface="Courier New" pitchFamily="49" charset="0"/>
              </a:rPr>
              <a:t> 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volume] in Dried blood spot^LN</a:t>
            </a:r>
            <a:r>
              <a:rPr lang="en-US" sz="2600" dirty="0" smtClean="0">
                <a:cs typeface="Courier New" pitchFamily="49" charset="0"/>
              </a:rPr>
              <a:t>^</a:t>
            </a:r>
            <a:r>
              <a:rPr lang="en-US" sz="2600" dirty="0" smtClean="0">
                <a:solidFill>
                  <a:srgbClr val="00B0F0"/>
                </a:solidFill>
                <a:cs typeface="Courier New" pitchFamily="49" charset="0"/>
              </a:rPr>
              <a:t>4231^Glucocerebrosidase ^L</a:t>
            </a:r>
            <a:r>
              <a:rPr lang="x-none" sz="2600" smtClean="0">
                <a:cs typeface="Courier New" pitchFamily="49" charset="0"/>
              </a:rPr>
              <a:t>||</a:t>
            </a:r>
            <a:r>
              <a:rPr lang="x-none" sz="2600" smtClean="0">
                <a:solidFill>
                  <a:schemeClr val="accent1">
                    <a:lumMod val="75000"/>
                  </a:schemeClr>
                </a:solidFill>
                <a:cs typeface="Courier New" pitchFamily="49" charset="0"/>
              </a:rPr>
              <a:t>1.3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FF0000"/>
                </a:solidFill>
                <a:cs typeface="Courier New" pitchFamily="49" charset="0"/>
              </a:rPr>
              <a:t>umol/L/h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D000A3"/>
                </a:solidFill>
                <a:cs typeface="Courier New" pitchFamily="49" charset="0"/>
              </a:rPr>
              <a:t>&gt;4.1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FF99FF"/>
                </a:solidFill>
                <a:cs typeface="Courier New" pitchFamily="49" charset="0"/>
              </a:rPr>
              <a:t>L</a:t>
            </a:r>
            <a:r>
              <a:rPr lang="x-none" sz="2600" smtClean="0">
                <a:cs typeface="Courier New" pitchFamily="49" charset="0"/>
              </a:rPr>
              <a:t>|||F</a:t>
            </a:r>
            <a:endParaRPr lang="en-US" sz="2600" dirty="0" smtClean="0">
              <a:cs typeface="Courier New" pitchFamily="49" charset="0"/>
            </a:endParaRPr>
          </a:p>
          <a:p>
            <a:endParaRPr lang="en-US" sz="2600" dirty="0"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37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248400"/>
            <a:ext cx="670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>
                <a:latin typeface="Calibri" pitchFamily="34" charset="0"/>
              </a:rPr>
              <a:t>*Please note – for purposes of simplicity, the entire HL7 OBR/OBX structure is not shown. </a:t>
            </a:r>
          </a:p>
          <a:p>
            <a:pPr>
              <a:buNone/>
            </a:pPr>
            <a:r>
              <a:rPr lang="en-US" sz="1400" dirty="0" smtClean="0">
                <a:latin typeface="Calibri" pitchFamily="34" charset="0"/>
              </a:rPr>
              <a:t>For more details, see </a:t>
            </a:r>
            <a:r>
              <a:rPr lang="en-US" sz="1400" u="sng" dirty="0" smtClean="0">
                <a:latin typeface="Calibri" pitchFamily="34" charset="0"/>
                <a:hlinkClick r:id="rId2"/>
              </a:rPr>
              <a:t>http://newbornscreeningcodes.nlm.nih.gov/HL7</a:t>
            </a:r>
            <a:r>
              <a:rPr lang="en-US" sz="1400" u="sng" dirty="0" smtClean="0">
                <a:latin typeface="Calibri" pitchFamily="34" charset="0"/>
              </a:rPr>
              <a:t> </a:t>
            </a:r>
            <a:endParaRPr lang="en-US" sz="2400" dirty="0" smtClean="0">
              <a:latin typeface="Calibri" pitchFamily="34" charset="0"/>
              <a:cs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105400"/>
          </a:xfrm>
          <a:noFill/>
        </p:spPr>
        <p:txBody>
          <a:bodyPr/>
          <a:lstStyle/>
          <a:p>
            <a:pPr>
              <a:buNone/>
            </a:pPr>
            <a:endParaRPr lang="en-US" sz="120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600" smtClean="0">
                <a:cs typeface="Courier New" pitchFamily="49" charset="0"/>
              </a:rPr>
              <a:t>OBX|1|CE|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62308-2^Krabbe disease newborn screen interpretation^LN</a:t>
            </a:r>
            <a:r>
              <a:rPr lang="x-none" sz="2600" smtClean="0">
                <a:cs typeface="Courier New" pitchFamily="49" charset="0"/>
              </a:rPr>
              <a:t>||</a:t>
            </a:r>
            <a:r>
              <a:rPr lang="x-none" sz="2600" smtClean="0">
                <a:solidFill>
                  <a:srgbClr val="00B050"/>
                </a:solidFill>
                <a:cs typeface="Courier New" pitchFamily="49" charset="0"/>
              </a:rPr>
              <a:t>LA6626-1^Normal^LN</a:t>
            </a:r>
            <a:r>
              <a:rPr lang="x-none" sz="2600" smtClean="0">
                <a:cs typeface="Courier New" pitchFamily="49" charset="0"/>
              </a:rPr>
              <a:t>|||</a:t>
            </a:r>
            <a:r>
              <a:rPr lang="x-none" sz="2600" smtClean="0">
                <a:solidFill>
                  <a:srgbClr val="FF99FF"/>
                </a:solidFill>
                <a:cs typeface="Courier New" pitchFamily="49" charset="0"/>
              </a:rPr>
              <a:t>N</a:t>
            </a:r>
            <a:r>
              <a:rPr lang="x-none" sz="2600" smtClean="0">
                <a:cs typeface="Courier New" pitchFamily="49" charset="0"/>
              </a:rPr>
              <a:t>|||F</a:t>
            </a:r>
            <a:endParaRPr lang="en-US" sz="2600" dirty="0" smtClean="0">
              <a:cs typeface="Courier New" pitchFamily="49" charset="0"/>
            </a:endParaRPr>
          </a:p>
          <a:p>
            <a:pPr>
              <a:buNone/>
            </a:pPr>
            <a:endParaRPr lang="en-US" sz="110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400" smtClean="0">
                <a:cs typeface="Courier New" pitchFamily="49" charset="0"/>
              </a:rPr>
              <a:t>OBX|2|TX|62309-0^Krabbe disease newborn screening comment-discussion^LN||Any baby with clinical features suggestive of a metabolic disorder requires clinical and diagnostic follow-up regardless of whether the NBS result is normal or abnormal.|||N|||F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cs typeface="Courier New" pitchFamily="49" charset="0"/>
            </a:endParaRPr>
          </a:p>
          <a:p>
            <a:pPr>
              <a:buNone/>
            </a:pPr>
            <a:r>
              <a:rPr lang="x-none" sz="2600" smtClean="0">
                <a:cs typeface="Courier New" pitchFamily="49" charset="0"/>
              </a:rPr>
              <a:t>OBX|3|NM|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62310-8^Galactocerebrosidase [Enzymatic activity/</a:t>
            </a:r>
            <a:r>
              <a:rPr lang="en-US" sz="2600" dirty="0" smtClean="0">
                <a:solidFill>
                  <a:srgbClr val="FFC000"/>
                </a:solidFill>
                <a:cs typeface="Courier New" pitchFamily="49" charset="0"/>
              </a:rPr>
              <a:t> </a:t>
            </a:r>
            <a:r>
              <a:rPr lang="x-none" sz="2600" smtClean="0">
                <a:solidFill>
                  <a:srgbClr val="FFC000"/>
                </a:solidFill>
                <a:cs typeface="Courier New" pitchFamily="49" charset="0"/>
              </a:rPr>
              <a:t>volume] in Dried blood spot^LN</a:t>
            </a:r>
            <a:r>
              <a:rPr lang="en-US" sz="2600" dirty="0" smtClean="0">
                <a:cs typeface="Courier New" pitchFamily="49" charset="0"/>
              </a:rPr>
              <a:t>^</a:t>
            </a:r>
            <a:r>
              <a:rPr lang="en-US" sz="2600" dirty="0" smtClean="0">
                <a:solidFill>
                  <a:srgbClr val="00B0F0"/>
                </a:solidFill>
                <a:cs typeface="Courier New" pitchFamily="49" charset="0"/>
              </a:rPr>
              <a:t>4100^Galactosylceramidase ^L</a:t>
            </a:r>
            <a:r>
              <a:rPr lang="x-none" sz="2600" smtClean="0">
                <a:cs typeface="Courier New" pitchFamily="49" charset="0"/>
              </a:rPr>
              <a:t>||</a:t>
            </a:r>
            <a:r>
              <a:rPr lang="x-none" sz="2600" smtClean="0">
                <a:solidFill>
                  <a:schemeClr val="accent1">
                    <a:lumMod val="75000"/>
                  </a:schemeClr>
                </a:solidFill>
                <a:cs typeface="Courier New" pitchFamily="49" charset="0"/>
              </a:rPr>
              <a:t>2.4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FF0000"/>
                </a:solidFill>
                <a:cs typeface="Courier New" pitchFamily="49" charset="0"/>
              </a:rPr>
              <a:t>umol/L/h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D000A3"/>
                </a:solidFill>
                <a:cs typeface="Courier New" pitchFamily="49" charset="0"/>
              </a:rPr>
              <a:t>&gt;0.5</a:t>
            </a:r>
            <a:r>
              <a:rPr lang="x-none" sz="2600" smtClean="0">
                <a:cs typeface="Courier New" pitchFamily="49" charset="0"/>
              </a:rPr>
              <a:t>|</a:t>
            </a:r>
            <a:r>
              <a:rPr lang="x-none" sz="2600" smtClean="0">
                <a:solidFill>
                  <a:srgbClr val="FF99FF"/>
                </a:solidFill>
                <a:cs typeface="Courier New" pitchFamily="49" charset="0"/>
              </a:rPr>
              <a:t>N</a:t>
            </a:r>
            <a:r>
              <a:rPr lang="x-none" sz="2600" smtClean="0">
                <a:cs typeface="Courier New" pitchFamily="49" charset="0"/>
              </a:rPr>
              <a:t>|||F</a:t>
            </a:r>
            <a:endParaRPr lang="en-US" sz="2600" dirty="0" smtClean="0">
              <a:cs typeface="Courier New" pitchFamily="49" charset="0"/>
            </a:endParaRPr>
          </a:p>
          <a:p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38</a:t>
            </a:fld>
            <a:endParaRPr kumimoji="0"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685800"/>
          </a:xfrm>
        </p:spPr>
        <p:txBody>
          <a:bodyPr/>
          <a:lstStyle/>
          <a:p>
            <a:r>
              <a:rPr lang="en-US" dirty="0" smtClean="0"/>
              <a:t>HL7 Message Panel for </a:t>
            </a:r>
            <a:r>
              <a:rPr lang="en-US" dirty="0" err="1" smtClean="0"/>
              <a:t>Krabbe</a:t>
            </a:r>
            <a:r>
              <a:rPr lang="en-US" dirty="0" smtClean="0"/>
              <a:t> NBS Results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6248400"/>
            <a:ext cx="670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>
                <a:latin typeface="Calibri" pitchFamily="34" charset="0"/>
              </a:rPr>
              <a:t>*Please note – for purposes of simplicity, the entire HL7 OBR/OBX structure is not shown. </a:t>
            </a:r>
          </a:p>
          <a:p>
            <a:pPr>
              <a:buNone/>
            </a:pPr>
            <a:r>
              <a:rPr lang="en-US" sz="1400" dirty="0" smtClean="0">
                <a:latin typeface="Calibri" pitchFamily="34" charset="0"/>
              </a:rPr>
              <a:t>For more details, see </a:t>
            </a:r>
            <a:r>
              <a:rPr lang="en-US" sz="1400" u="sng" dirty="0" smtClean="0">
                <a:latin typeface="Calibri" pitchFamily="34" charset="0"/>
                <a:hlinkClick r:id="rId2"/>
              </a:rPr>
              <a:t>http://newbornscreeningcodes.nlm.nih.gov/HL7</a:t>
            </a:r>
            <a:r>
              <a:rPr lang="en-US" sz="1400" u="sng" dirty="0" smtClean="0">
                <a:latin typeface="Calibri" pitchFamily="34" charset="0"/>
              </a:rPr>
              <a:t> </a:t>
            </a:r>
            <a:endParaRPr lang="en-US" sz="2400" dirty="0" smtClean="0">
              <a:latin typeface="Calibri" pitchFamily="34" charset="0"/>
              <a:cs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685800"/>
          </a:xfrm>
        </p:spPr>
        <p:txBody>
          <a:bodyPr/>
          <a:lstStyle/>
          <a:p>
            <a:r>
              <a:rPr lang="en-US" dirty="0" smtClean="0"/>
              <a:t>On the horizon, coding and messaging for…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763000" cy="4114800"/>
          </a:xfrm>
        </p:spPr>
        <p:txBody>
          <a:bodyPr/>
          <a:lstStyle/>
          <a:p>
            <a:r>
              <a:rPr lang="en-US" sz="3200" dirty="0" smtClean="0"/>
              <a:t>Additional </a:t>
            </a:r>
            <a:r>
              <a:rPr lang="en-US" sz="3200" dirty="0" smtClean="0"/>
              <a:t>LSDs detectable by newborn screening: </a:t>
            </a:r>
          </a:p>
          <a:p>
            <a:pPr lvl="1"/>
            <a:r>
              <a:rPr lang="en-CA" dirty="0" smtClean="0"/>
              <a:t>Illinois Legislature and Governor recently mandated screening for </a:t>
            </a:r>
            <a:r>
              <a:rPr lang="en-CA" dirty="0" err="1" smtClean="0"/>
              <a:t>Mucopolysaccharidosis</a:t>
            </a:r>
            <a:r>
              <a:rPr lang="en-CA" dirty="0" smtClean="0"/>
              <a:t> (MPS) I (Hurlers disease), MPS II (Hunters) </a:t>
            </a:r>
          </a:p>
          <a:p>
            <a:pPr lvl="1"/>
            <a:r>
              <a:rPr lang="en-CA" dirty="0" smtClean="0"/>
              <a:t>Missouri mandate will also incorporate MPS I and MPS II</a:t>
            </a:r>
          </a:p>
          <a:p>
            <a:r>
              <a:rPr lang="en-CA" sz="3200" dirty="0" smtClean="0"/>
              <a:t>Follow up and confirmatory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39</a:t>
            </a:fld>
            <a:endParaRPr kumimoji="0" lang="en-US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001000" cy="4114800"/>
          </a:xfrm>
        </p:spPr>
        <p:txBody>
          <a:bodyPr/>
          <a:lstStyle/>
          <a:p>
            <a:r>
              <a:rPr lang="en-US" dirty="0" smtClean="0"/>
              <a:t>Standard codes and names will enable researchers, clinicians and public health surveillance efforts to exchange and aggregate NBS results from all of the states screening for LSDs. </a:t>
            </a:r>
          </a:p>
          <a:p>
            <a:pPr lvl="1"/>
            <a:r>
              <a:rPr lang="en-US" dirty="0" smtClean="0"/>
              <a:t>This is critical for research, </a:t>
            </a:r>
            <a:r>
              <a:rPr lang="en-US" dirty="0" smtClean="0"/>
              <a:t>q</a:t>
            </a:r>
            <a:r>
              <a:rPr lang="en-US" dirty="0" smtClean="0"/>
              <a:t>uality assurance (QA), </a:t>
            </a:r>
            <a:r>
              <a:rPr lang="en-US" dirty="0" smtClean="0"/>
              <a:t>and disaster preparedness.</a:t>
            </a:r>
          </a:p>
          <a:p>
            <a:r>
              <a:rPr lang="en-US" dirty="0" smtClean="0"/>
              <a:t>These data are essential for creating case definitions and providing effective follow-up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40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114800"/>
          </a:xfrm>
        </p:spPr>
        <p:txBody>
          <a:bodyPr numCol="2"/>
          <a:lstStyle/>
          <a:p>
            <a:r>
              <a:rPr lang="en-US" sz="2000" dirty="0" smtClean="0"/>
              <a:t>Newborn Screening Translational Research Network (NBSTRN) is funded by contract HHSN27520080001C from the </a:t>
            </a:r>
            <a:r>
              <a:rPr lang="en-US" sz="2000" i="1" dirty="0" smtClean="0"/>
              <a:t>Eunice Kennedy Shriver National Institute for Child Health and Human Development, National Institutes of Health, HHS</a:t>
            </a:r>
          </a:p>
          <a:p>
            <a:r>
              <a:rPr lang="en-US" sz="2000" dirty="0" smtClean="0"/>
              <a:t>NNC/RCs are funded by cooperative agreement MCO3957 from the Maternal and Child Health Bureau of the Health Resources and Services Administration, HHS</a:t>
            </a: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 Clinic comparative assessment studies of LSD NBS technologies</a:t>
            </a:r>
          </a:p>
          <a:p>
            <a:pPr marL="457200" lvl="1" indent="0"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Newborn screening and LSD pilot programs in New York, Minnesota, Missouri, and Washington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HRSA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CDC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NICHD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NNSGRC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ACMG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APHL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NLM Genetics Home Reference</a:t>
            </a:r>
          </a:p>
          <a:p>
            <a:pPr marL="914400" lvl="1" indent="-457200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NBS lab system vendors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41</a:t>
            </a:fld>
            <a:endParaRPr kumimoji="0" 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r>
              <a:rPr lang="en-US" sz="2400" dirty="0" smtClean="0"/>
              <a:t>NLM’s NBS  Coding and Terminology Guide website includes:</a:t>
            </a:r>
          </a:p>
          <a:p>
            <a:pPr lvl="1"/>
            <a:r>
              <a:rPr lang="en-US" sz="2000" dirty="0" smtClean="0"/>
              <a:t>LOINC NBS panel and annotated sample HL7 message for download</a:t>
            </a:r>
          </a:p>
          <a:p>
            <a:pPr lvl="1"/>
            <a:r>
              <a:rPr lang="en-US" sz="2000" dirty="0" smtClean="0"/>
              <a:t>Lists of conditions, associated </a:t>
            </a:r>
            <a:r>
              <a:rPr lang="en-US" sz="2000" dirty="0" err="1" smtClean="0"/>
              <a:t>analytes</a:t>
            </a:r>
            <a:r>
              <a:rPr lang="en-US" sz="2000" dirty="0" smtClean="0"/>
              <a:t> and their LOINC codes, as well as UCUM and SNOMED CT codes where appropriate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dirty="0" smtClean="0">
                <a:hlinkClick r:id="rId2"/>
              </a:rPr>
              <a:t>http://newbornscreeningcodes.nlm.nih.gov</a:t>
            </a:r>
            <a:r>
              <a:rPr lang="en-US" dirty="0" smtClean="0"/>
              <a:t> </a:t>
            </a:r>
            <a:endParaRPr lang="en-US" sz="2000" dirty="0" smtClean="0"/>
          </a:p>
          <a:p>
            <a:endParaRPr lang="en-US" sz="1100" dirty="0" smtClean="0"/>
          </a:p>
          <a:p>
            <a:r>
              <a:rPr lang="en-US" sz="2200" dirty="0" smtClean="0"/>
              <a:t>Wang RY, </a:t>
            </a:r>
            <a:r>
              <a:rPr lang="en-US" sz="2200" dirty="0" err="1" smtClean="0"/>
              <a:t>Bodamer</a:t>
            </a:r>
            <a:r>
              <a:rPr lang="en-US" sz="2200" dirty="0" smtClean="0"/>
              <a:t> OA, Watson MS, Wilcox WR; ACMG Work Group on Diagnostic Confirmation of Lysosomal Storage Diseases. </a:t>
            </a:r>
            <a:r>
              <a:rPr lang="en-US" sz="2400" b="1" dirty="0" smtClean="0"/>
              <a:t>Lysosomal storage diseases: diagnostic confirmation and management of </a:t>
            </a:r>
            <a:r>
              <a:rPr lang="en-US" sz="2400" b="1" dirty="0" err="1" smtClean="0"/>
              <a:t>presymptomatic</a:t>
            </a:r>
            <a:r>
              <a:rPr lang="en-US" sz="2400" b="1" dirty="0" smtClean="0"/>
              <a:t> individuals. </a:t>
            </a:r>
            <a:r>
              <a:rPr lang="en-US" sz="2400" i="1" dirty="0" smtClean="0"/>
              <a:t>Genet Med</a:t>
            </a:r>
            <a:r>
              <a:rPr lang="en-US" sz="2400" dirty="0" smtClean="0"/>
              <a:t>. 2011 May;13(5):457-84. PMID 21502868 </a:t>
            </a:r>
          </a:p>
          <a:p>
            <a:pPr lvl="1"/>
            <a:r>
              <a:rPr lang="en-US" sz="2000" dirty="0" smtClean="0">
                <a:cs typeface="Arial" pitchFamily="34" charset="0"/>
                <a:hlinkClick r:id="rId3"/>
              </a:rPr>
              <a:t>http://journals.lww.com/geneticsinmedicine/Fulltext/2011/05000/Lysosomal_storage_diseases__Diagnostic.15.aspx</a:t>
            </a:r>
            <a:r>
              <a:rPr lang="en-US" sz="2000" dirty="0" smtClean="0">
                <a:cs typeface="Arial" pitchFamily="34" charset="0"/>
              </a:rPr>
              <a:t> </a:t>
            </a:r>
          </a:p>
          <a:p>
            <a:endParaRPr lang="en-US" sz="700" dirty="0" smtClean="0">
              <a:cs typeface="Arial" pitchFamily="34" charset="0"/>
            </a:endParaRPr>
          </a:p>
          <a:p>
            <a:r>
              <a:rPr lang="en-US" sz="2400" dirty="0" smtClean="0">
                <a:cs typeface="Arial" pitchFamily="34" charset="0"/>
              </a:rPr>
              <a:t>Please contact us with comments or questions at: 		</a:t>
            </a: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  <a:hlinkClick r:id="rId4"/>
              </a:rPr>
              <a:t>newbornscreeningcodes@nlm.nih.gov</a:t>
            </a:r>
            <a:endParaRPr lang="en-US" sz="2000" dirty="0" smtClean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42</a:t>
            </a:fld>
            <a:endParaRPr kumimoji="0"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erene">
  <a:themeElements>
    <a:clrScheme name="">
      <a:dk1>
        <a:srgbClr val="75BAFF"/>
      </a:dk1>
      <a:lt1>
        <a:srgbClr val="FFFFFF"/>
      </a:lt1>
      <a:dk2>
        <a:srgbClr val="FFCC99"/>
      </a:dk2>
      <a:lt2>
        <a:srgbClr val="FFFFFF"/>
      </a:lt2>
      <a:accent1>
        <a:srgbClr val="66FF33"/>
      </a:accent1>
      <a:accent2>
        <a:srgbClr val="FFFF00"/>
      </a:accent2>
      <a:accent3>
        <a:srgbClr val="FFE2CA"/>
      </a:accent3>
      <a:accent4>
        <a:srgbClr val="DADADA"/>
      </a:accent4>
      <a:accent5>
        <a:srgbClr val="B8FFAD"/>
      </a:accent5>
      <a:accent6>
        <a:srgbClr val="E7E700"/>
      </a:accent6>
      <a:hlink>
        <a:srgbClr val="BDD7E5"/>
      </a:hlink>
      <a:folHlink>
        <a:srgbClr val="FF66FF"/>
      </a:folHlink>
    </a:clrScheme>
    <a:fontScheme name="Sere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rene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ghrBoscSlide</Template>
  <TotalTime>22053</TotalTime>
  <Words>4595</Words>
  <Application>Microsoft Office PowerPoint</Application>
  <PresentationFormat>On-screen Show (4:3)</PresentationFormat>
  <Paragraphs>483</Paragraphs>
  <Slides>42</Slides>
  <Notes>18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Serene</vt:lpstr>
      <vt:lpstr>Slide 1</vt:lpstr>
      <vt:lpstr>Presenter Disclosures</vt:lpstr>
      <vt:lpstr>Overview of Newborn Screening </vt:lpstr>
      <vt:lpstr>What is newborn screening?</vt:lpstr>
      <vt:lpstr>Reporting results of newborn screening</vt:lpstr>
      <vt:lpstr>standardizing nbs result reporting</vt:lpstr>
      <vt:lpstr>Benefits of standardizing</vt:lpstr>
      <vt:lpstr>What has to be standardized?</vt:lpstr>
      <vt:lpstr>HRSA/NLM guidance for reporting NBS results http://newbornscreeningcodes.nlm.nih.gov/HL7 </vt:lpstr>
      <vt:lpstr>STANDARDIZING REPORTING OF Lysosomal storage disorders</vt:lpstr>
      <vt:lpstr>Lysosomal Storage Disorders</vt:lpstr>
      <vt:lpstr>Lysosomal Storage Disorders</vt:lpstr>
      <vt:lpstr>Krabbe disease</vt:lpstr>
      <vt:lpstr>Story of Judson: born with Krabbe disease  (not part of the newborn screening panel in his state)</vt:lpstr>
      <vt:lpstr>Story of Judson: born with Krabbe disease</vt:lpstr>
      <vt:lpstr>Newborn Screening for LSDs</vt:lpstr>
      <vt:lpstr>Objective</vt:lpstr>
      <vt:lpstr>Methods</vt:lpstr>
      <vt:lpstr>Results</vt:lpstr>
      <vt:lpstr>Slide 20</vt:lpstr>
      <vt:lpstr>Condition/Disorder Names are often derived from one or combination of sources:</vt:lpstr>
      <vt:lpstr>Pompe disease – condition name variants</vt:lpstr>
      <vt:lpstr>Name Variants for the Enzyme Affected by  GBA gene mutation in Gaucher Disease</vt:lpstr>
      <vt:lpstr>Slide 24</vt:lpstr>
      <vt:lpstr>Information needed to create new LOINC codes for LSD lab tests</vt:lpstr>
      <vt:lpstr>LOINC Coding Information</vt:lpstr>
      <vt:lpstr>New Codes for 5 Lysosomal Storage Disorders Detectable by NBS</vt:lpstr>
      <vt:lpstr>62311-6 Gaucher disease newborn screening panel </vt:lpstr>
      <vt:lpstr>LOINC answer codes for reporting Gaucher disease newborn screen interpretation (62312-4)</vt:lpstr>
      <vt:lpstr>Lysosomal Storage Disorders – LOINC codes</vt:lpstr>
      <vt:lpstr>HL7 standard for sending electronic message</vt:lpstr>
      <vt:lpstr>HL7 Electronic Messaging – Brief overview</vt:lpstr>
      <vt:lpstr>Example HL7 OBX (observation) segment: Quantitative screening result for Gaucher disease</vt:lpstr>
      <vt:lpstr>Legend for Example OBX (observation) segment</vt:lpstr>
      <vt:lpstr>Slide 35</vt:lpstr>
      <vt:lpstr>NBS HL7 Message (excerpt) – Lysosomal Storage Disorders Panel </vt:lpstr>
      <vt:lpstr>HL7 Message Panel for Gaucher NBS Results</vt:lpstr>
      <vt:lpstr>HL7 Message Panel for Krabbe NBS Results</vt:lpstr>
      <vt:lpstr>On the horizon, coding and messaging for…</vt:lpstr>
      <vt:lpstr>Conclusions</vt:lpstr>
      <vt:lpstr>Acknowledgments</vt:lpstr>
      <vt:lpstr>Resources</vt:lpstr>
    </vt:vector>
  </TitlesOfParts>
  <Company>National Library of Medicine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Molly A Fletcher</dc:creator>
  <cp:lastModifiedBy>Rebecca Goodwin</cp:lastModifiedBy>
  <cp:revision>731</cp:revision>
  <cp:lastPrinted>2011-09-21T19:39:22Z</cp:lastPrinted>
  <dcterms:created xsi:type="dcterms:W3CDTF">2010-03-24T13:28:51Z</dcterms:created>
  <dcterms:modified xsi:type="dcterms:W3CDTF">2011-11-02T14:02:57Z</dcterms:modified>
</cp:coreProperties>
</file>