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  <p:sldMasterId id="2147483655" r:id="rId2"/>
    <p:sldMasterId id="2147483656" r:id="rId3"/>
  </p:sldMasterIdLst>
  <p:notesMasterIdLst>
    <p:notesMasterId r:id="rId13"/>
  </p:notesMasterIdLst>
  <p:handoutMasterIdLst>
    <p:handoutMasterId r:id="rId14"/>
  </p:handoutMasterIdLst>
  <p:sldIdLst>
    <p:sldId id="275" r:id="rId4"/>
    <p:sldId id="394" r:id="rId5"/>
    <p:sldId id="386" r:id="rId6"/>
    <p:sldId id="387" r:id="rId7"/>
    <p:sldId id="393" r:id="rId8"/>
    <p:sldId id="390" r:id="rId9"/>
    <p:sldId id="391" r:id="rId10"/>
    <p:sldId id="392" r:id="rId11"/>
    <p:sldId id="395" r:id="rId12"/>
  </p:sldIdLst>
  <p:sldSz cx="9144000" cy="6858000" type="screen4x3"/>
  <p:notesSz cx="7010400" cy="9236075"/>
  <p:defaultTextStyle>
    <a:defPPr>
      <a:defRPr lang="en-US"/>
    </a:defPPr>
    <a:lvl1pPr algn="r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Char char="•"/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1pPr>
    <a:lvl2pPr marL="457200" algn="r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Char char="•"/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2pPr>
    <a:lvl3pPr marL="914400" algn="r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Char char="•"/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3pPr>
    <a:lvl4pPr marL="1371600" algn="r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Char char="•"/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4pPr>
    <a:lvl5pPr marL="1828800" algn="r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Char char="•"/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2000" kern="1200">
        <a:solidFill>
          <a:srgbClr val="000000"/>
        </a:solidFill>
        <a:latin typeface="Arial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00"/>
    <a:srgbClr val="C9C9C9"/>
    <a:srgbClr val="CACACA"/>
    <a:srgbClr val="C8C8C8"/>
    <a:srgbClr val="E3E3E3"/>
    <a:srgbClr val="E4E4E4"/>
    <a:srgbClr val="DFDFDF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60" autoAdjust="0"/>
    <p:restoredTop sz="87288" autoAdjust="0"/>
  </p:normalViewPr>
  <p:slideViewPr>
    <p:cSldViewPr>
      <p:cViewPr varScale="1">
        <p:scale>
          <a:sx n="63" d="100"/>
          <a:sy n="63" d="100"/>
        </p:scale>
        <p:origin x="-1344" y="-108"/>
      </p:cViewPr>
      <p:guideLst>
        <p:guide orient="horz" pos="2160"/>
        <p:guide pos="528"/>
        <p:guide pos="8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5" d="100"/>
          <a:sy n="75" d="100"/>
        </p:scale>
        <p:origin x="-2016" y="456"/>
      </p:cViewPr>
      <p:guideLst>
        <p:guide orient="horz" pos="2909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t" anchorCtr="0" compatLnSpc="1">
            <a:prstTxWarp prst="textNoShape">
              <a:avLst/>
            </a:prstTxWarp>
          </a:bodyPr>
          <a:lstStyle>
            <a:lvl1pPr algn="l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4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t" anchorCtr="0" compatLnSpc="1">
            <a:prstTxWarp prst="textNoShape">
              <a:avLst/>
            </a:prstTxWarp>
          </a:bodyPr>
          <a:lstStyle>
            <a:lvl1pPr algn="r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4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b" anchorCtr="0" compatLnSpc="1">
            <a:prstTxWarp prst="textNoShape">
              <a:avLst/>
            </a:prstTxWarp>
          </a:bodyPr>
          <a:lstStyle>
            <a:lvl1pPr algn="l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774113"/>
            <a:ext cx="304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b" anchorCtr="0" compatLnSpc="1">
            <a:prstTxWarp prst="textNoShape">
              <a:avLst/>
            </a:prstTxWarp>
          </a:bodyPr>
          <a:lstStyle>
            <a:lvl1pPr algn="r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5FA7AD7-1B16-4890-9F78-29237BD74B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t" anchorCtr="0" compatLnSpc="1">
            <a:prstTxWarp prst="textNoShape">
              <a:avLst/>
            </a:prstTxWarp>
          </a:bodyPr>
          <a:lstStyle>
            <a:lvl1pPr algn="l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4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t" anchorCtr="0" compatLnSpc="1">
            <a:prstTxWarp prst="textNoShape">
              <a:avLst/>
            </a:prstTxWarp>
          </a:bodyPr>
          <a:lstStyle>
            <a:lvl1pPr algn="r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387850"/>
            <a:ext cx="513715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13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4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b" anchorCtr="0" compatLnSpc="1">
            <a:prstTxWarp prst="textNoShape">
              <a:avLst/>
            </a:prstTxWarp>
          </a:bodyPr>
          <a:lstStyle>
            <a:lvl1pPr algn="l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4113"/>
            <a:ext cx="304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81" tIns="46140" rIns="92281" bIns="46140" numCol="1" anchor="b" anchorCtr="0" compatLnSpc="1">
            <a:prstTxWarp prst="textNoShape">
              <a:avLst/>
            </a:prstTxWarp>
          </a:bodyPr>
          <a:lstStyle>
            <a:lvl1pPr algn="r" defTabSz="9223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2EB99B5-02B9-43A6-B3F6-AC6EF3FCB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17121D-FCFE-474E-AB34-45511F0F3D47}" type="slidenum">
              <a:rPr lang="en-US" smtClean="0">
                <a:latin typeface="Arial" pitchFamily="34" charset="0"/>
                <a:ea typeface="ヒラギノ角ゴ Pro W3"/>
                <a:cs typeface="ヒラギノ角ゴ Pro W3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endParaRPr lang="en-US" sz="900" dirty="0" smtClean="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Post-hoc retrospective</a:t>
            </a:r>
            <a:r>
              <a:rPr lang="en-US" baseline="0" dirty="0" smtClean="0"/>
              <a:t>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 smtClean="0">
                <a:ea typeface="ＭＳ Ｐゴシック" pitchFamily="-111" charset="-128"/>
              </a:rPr>
              <a:t>Performed rules logic analysis on claims data to identify best (and worst) combinations</a:t>
            </a:r>
          </a:p>
          <a:p>
            <a:endParaRPr lang="en-US" sz="1600" dirty="0" smtClean="0">
              <a:ea typeface="ＭＳ Ｐゴシック" pitchFamily="-111" charset="-128"/>
            </a:endParaRPr>
          </a:p>
          <a:p>
            <a:pPr marL="457200" indent="-457200">
              <a:buFont typeface="Arial" charset="0"/>
              <a:buAutoNum type="arabicPeriod" startAt="3"/>
            </a:pPr>
            <a:r>
              <a:rPr lang="en-US" sz="1600" dirty="0" smtClean="0">
                <a:ea typeface="ＭＳ Ｐゴシック" pitchFamily="-111" charset="-128"/>
              </a:rPr>
              <a:t>Constructed a predictive model that scores members on the probability of being pregnant</a:t>
            </a:r>
          </a:p>
          <a:p>
            <a:pPr marL="857250" lvl="1" indent="-457200">
              <a:buFontTx/>
              <a:buAutoNum type="alphaLcParenR"/>
            </a:pPr>
            <a:r>
              <a:rPr lang="en-US" sz="1600" dirty="0" smtClean="0">
                <a:ea typeface="ＭＳ Ｐゴシック" pitchFamily="-111" charset="-128"/>
              </a:rPr>
              <a:t>Extracted 21 months of medical and pharmacy claims data for 2 groups:</a:t>
            </a:r>
          </a:p>
          <a:p>
            <a:pPr lvl="2"/>
            <a:r>
              <a:rPr lang="en-US" sz="1600" dirty="0" smtClean="0">
                <a:ea typeface="ＭＳ Ｐゴシック" pitchFamily="-111" charset="-128"/>
              </a:rPr>
              <a:t>“Pregnant” - women having a delivery claim in December 2008 and no other evidence of a delivery during the study period</a:t>
            </a:r>
          </a:p>
          <a:p>
            <a:pPr lvl="2"/>
            <a:r>
              <a:rPr lang="en-US" sz="1600" dirty="0" smtClean="0">
                <a:ea typeface="ＭＳ Ｐゴシック" pitchFamily="-111" charset="-128"/>
              </a:rPr>
              <a:t>“Not Pregnant” - women having no evidence of a delivery during the study period</a:t>
            </a:r>
          </a:p>
          <a:p>
            <a:pPr marL="857250" lvl="1" indent="-457200">
              <a:buFontTx/>
              <a:buAutoNum type="alphaLcParenR"/>
            </a:pPr>
            <a:r>
              <a:rPr lang="en-US" sz="1600" dirty="0" smtClean="0">
                <a:ea typeface="ＭＳ Ｐゴシック" pitchFamily="-111" charset="-128"/>
              </a:rPr>
              <a:t>Created a predictive ensemble model consisting of a classification and regression tree combined with a logistic regression model using a data mining software</a:t>
            </a:r>
          </a:p>
          <a:p>
            <a:endParaRPr lang="en-US" dirty="0" smtClean="0">
              <a:ea typeface="ＭＳ Ｐゴシック" pitchFamily="-111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57200" indent="-457200"/>
            <a:r>
              <a:rPr lang="en-US" dirty="0" smtClean="0">
                <a:ea typeface="ＭＳ Ｐゴシック" pitchFamily="-111" charset="-128"/>
              </a:rPr>
              <a:t>X- Axis </a:t>
            </a:r>
            <a:r>
              <a:rPr lang="en-US" dirty="0" smtClean="0">
                <a:ea typeface="ＭＳ Ｐゴシック" pitchFamily="-111" charset="-128"/>
                <a:sym typeface="Wingdings" pitchFamily="2" charset="2"/>
              </a:rPr>
              <a:t></a:t>
            </a:r>
            <a:r>
              <a:rPr lang="en-US" dirty="0" smtClean="0">
                <a:ea typeface="ＭＳ Ｐゴシック" pitchFamily="-111" charset="-128"/>
              </a:rPr>
              <a:t> Sensitivity = The ability of the algorithm to identify women who are pregnant out of the entire population of pregnant women .  That is, how sensitive is the test at finding these women</a:t>
            </a:r>
          </a:p>
          <a:p>
            <a:pPr marL="457200" indent="-457200"/>
            <a:r>
              <a:rPr lang="en-US" dirty="0" smtClean="0">
                <a:ea typeface="ＭＳ Ｐゴシック" pitchFamily="-111" charset="-128"/>
              </a:rPr>
              <a:t>Y-Axis </a:t>
            </a:r>
            <a:r>
              <a:rPr lang="en-US" dirty="0" smtClean="0">
                <a:ea typeface="ＭＳ Ｐゴシック" pitchFamily="-111" charset="-128"/>
                <a:sym typeface="Wingdings" pitchFamily="2" charset="2"/>
              </a:rPr>
              <a:t> Positive Predictive Value (PPV) – The ability of the algorithm to correctly classify a woman as pregnant given a set of information.</a:t>
            </a: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ea typeface="ＭＳ Ｐゴシック" pitchFamily="-111" charset="-128"/>
              </a:rPr>
              <a:t>Compared to the simple rules logic, the predictive model was the most accurate with 89% sensitivity and 96% PPV</a:t>
            </a:r>
            <a:endParaRPr lang="en-US" dirty="0" smtClean="0">
              <a:ea typeface="ＭＳ Ｐゴシック" pitchFamily="-111" charset="-128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Must look at PPV and Sensitivity b/c offer different information.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classifying event with high </a:t>
            </a:r>
            <a:r>
              <a:rPr lang="en-US" dirty="0" err="1" smtClean="0"/>
              <a:t>sens</a:t>
            </a:r>
            <a:r>
              <a:rPr lang="en-US" dirty="0" smtClean="0"/>
              <a:t> but low PPV means almost everyone who delivered has the classifying event but so do many people who didn’t deliver, suggesting it may be a claim that is common among all women.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high PPV with low sensitivity could indicate not many people who delivered had this event, but of those that did, most were pregnant.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Ideal to have high sensitivity and PPV. Although, high PPV is more important for our efforts </a:t>
            </a:r>
            <a:r>
              <a:rPr lang="en-US" dirty="0" err="1" smtClean="0"/>
              <a:t>bc</a:t>
            </a:r>
            <a:r>
              <a:rPr lang="en-US" dirty="0" smtClean="0"/>
              <a:t> we want to be sure about who we contact</a:t>
            </a:r>
          </a:p>
          <a:p>
            <a:pPr marL="457200" indent="-457200"/>
            <a:r>
              <a:rPr lang="en-US" dirty="0" smtClean="0">
                <a:ea typeface="ＭＳ Ｐゴシック" pitchFamily="-111" charset="-128"/>
              </a:rPr>
              <a:t>No single claims event or combination had sensitivity and PPV both above 90%.</a:t>
            </a:r>
          </a:p>
          <a:p>
            <a:pPr marL="457200" indent="-457200"/>
            <a:r>
              <a:rPr lang="en-US" dirty="0" smtClean="0">
                <a:ea typeface="ＭＳ Ｐゴシック" pitchFamily="-111" charset="-128"/>
              </a:rPr>
              <a:t>Unpaired ultrasounds had highest sensitivity at 97% and PPV of 84% </a:t>
            </a:r>
          </a:p>
          <a:p>
            <a:pPr marL="457200" indent="-457200"/>
            <a:r>
              <a:rPr lang="en-US" dirty="0" smtClean="0">
                <a:ea typeface="ＭＳ Ｐゴシック" pitchFamily="-111" charset="-128"/>
              </a:rPr>
              <a:t>Prenatal vitamins and unconfirmed </a:t>
            </a:r>
            <a:r>
              <a:rPr lang="en-US" dirty="0" err="1" smtClean="0">
                <a:ea typeface="ＭＳ Ｐゴシック" pitchFamily="-111" charset="-128"/>
              </a:rPr>
              <a:t>preg</a:t>
            </a:r>
            <a:r>
              <a:rPr lang="en-US" dirty="0" smtClean="0">
                <a:ea typeface="ＭＳ Ｐゴシック" pitchFamily="-111" charset="-128"/>
              </a:rPr>
              <a:t>. tests had lowest sensitivity and PPV</a:t>
            </a:r>
          </a:p>
          <a:p>
            <a:r>
              <a:rPr lang="en-US" dirty="0" smtClean="0">
                <a:ea typeface="ＭＳ Ｐゴシック" pitchFamily="-111" charset="-128"/>
              </a:rPr>
              <a:t>Prenatal vitamins and unconfirmed </a:t>
            </a:r>
            <a:r>
              <a:rPr lang="en-US" dirty="0" err="1" smtClean="0">
                <a:ea typeface="ＭＳ Ｐゴシック" pitchFamily="-111" charset="-128"/>
              </a:rPr>
              <a:t>preg</a:t>
            </a:r>
            <a:r>
              <a:rPr lang="en-US" dirty="0" smtClean="0">
                <a:ea typeface="ＭＳ Ｐゴシック" pitchFamily="-111" charset="-128"/>
              </a:rPr>
              <a:t>. tests should not be used independently or in combination with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smtClean="0"/>
              <a:t>The 23%</a:t>
            </a:r>
            <a:r>
              <a:rPr lang="en-US" sz="1800" baseline="0" dirty="0" smtClean="0"/>
              <a:t> was determined when we looked at women who delivered in 2008, how many of them were ever enrolled in </a:t>
            </a:r>
            <a:r>
              <a:rPr lang="en-US" sz="1800" baseline="0" dirty="0" err="1" smtClean="0"/>
              <a:t>CaringStart</a:t>
            </a:r>
            <a:r>
              <a:rPr lang="en-US" sz="1800" baseline="0" dirty="0" smtClean="0"/>
              <a:t>.  The 87% was determined by running our algorithm for these women.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>
                <a:ea typeface="ＭＳ Ｐゴシック" pitchFamily="-111" charset="-128"/>
              </a:rPr>
              <a:t>The expanded search of claims data increased identification of known pregnant women from 23% to 87%</a:t>
            </a:r>
          </a:p>
          <a:p>
            <a:endParaRPr lang="en-US" sz="1800" baseline="0" dirty="0" smtClean="0"/>
          </a:p>
          <a:p>
            <a:endParaRPr lang="en-US" sz="1800" dirty="0" smtClean="0"/>
          </a:p>
          <a:p>
            <a:pPr marL="0" lvl="2"/>
            <a:r>
              <a:rPr lang="en-US" sz="1800" dirty="0" smtClean="0">
                <a:ea typeface="ＭＳ Ｐゴシック" pitchFamily="-111" charset="-128"/>
              </a:rPr>
              <a:t>Through a weekly report, those with at least a 70% probability of being pregnant are contacted by DM staff and encouraged to participate in the program</a:t>
            </a:r>
            <a:endParaRPr lang="en-US" sz="180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ea typeface="ＭＳ Ｐゴシック" pitchFamily="-111" charset="-128"/>
              </a:rPr>
              <a:t>85% of enrollment is coming from weekly report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ea typeface="ＭＳ Ｐゴシック" pitchFamily="-111" charset="-128"/>
              </a:rPr>
              <a:t>Avg. weekly enrollment in the maternity disease management increased by 44%</a:t>
            </a:r>
          </a:p>
          <a:p>
            <a:endParaRPr lang="en-US" sz="1200" dirty="0" smtClean="0">
              <a:ea typeface="ＭＳ Ｐゴシック" pitchFamily="-111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ea typeface="ＭＳ Ｐゴシック" pitchFamily="-111" charset="-128"/>
              </a:rPr>
              <a:t>Although not the specific goal of our analysis, the goal of DM is to reduce adverse pregnancy outcomes</a:t>
            </a:r>
          </a:p>
          <a:p>
            <a:r>
              <a:rPr lang="en-US" sz="1200" dirty="0" smtClean="0">
                <a:ea typeface="ＭＳ Ｐゴシック" pitchFamily="-111" charset="-128"/>
              </a:rPr>
              <a:t>Initial analysis of adverse outcomes suggest adverse outcomes have been increase over time, but since the inception of the weekly report it has slowed and may be on the decline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B99B5-02B9-43A6-B3F6-AC6EF3FCB9C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A899B0-6DB5-4221-AEEF-D9D747CE2769}" type="slidenum">
              <a:rPr lang="en-US" smtClean="0">
                <a:latin typeface="Arial" pitchFamily="34" charset="0"/>
                <a:ea typeface="ヒラギノ角ゴ Pro W3"/>
                <a:cs typeface="ヒラギノ角ゴ Pro W3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Spatial factors associated with medically diagnosed cases of </a:t>
            </a:r>
            <a:r>
              <a:rPr lang="en-US" sz="1600" dirty="0" err="1" smtClean="0">
                <a:latin typeface="+mn-lt"/>
              </a:rPr>
              <a:t>zoonoses</a:t>
            </a:r>
            <a:r>
              <a:rPr lang="en-US" sz="1600" dirty="0" smtClean="0">
                <a:latin typeface="+mn-lt"/>
              </a:rPr>
              <a:t> agree with other literature using actual CDC reported cases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Possible that suitable habitat features are overlapping for the different tick vectors between the 2 diseases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Both diseases have similar clinical presentations, thus cases may be misdiagnosed between the two diseases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600" dirty="0" smtClean="0"/>
              <a:t>Areas higher in disease prevalence were not necessarily the same areas having high predicted risk of disease infection. 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600" dirty="0" smtClean="0"/>
              <a:t>This supports our original project intent to illustrate the need to build spatially explicit models. </a:t>
            </a:r>
            <a:endParaRPr lang="en-US" sz="16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</a:pPr>
            <a:endParaRPr lang="en-US" sz="1000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86011-C51D-46FF-BA39-27CD8328C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240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879CE-8C94-4481-9061-421C813EB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524000"/>
            <a:ext cx="8001000" cy="3733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6AF06-6375-46E0-B41C-A11B9BD65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524000"/>
            <a:ext cx="8001000" cy="3733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E676C-5429-4B73-8BE9-5E11F5BD3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620BA-DE1A-4933-B48D-ADB52210C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CD4AF-83DA-4B1A-8830-551BEB5C8DB3}" type="datetimeFigureOut">
              <a:rPr lang="en-US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3A958-D62E-4521-A1F1-2F6BAE7BF2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240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457200"/>
            <a:ext cx="200025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5848350" cy="4800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0" descr="slide_header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678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8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fld id="{2426F037-E144-4CF6-AA63-351F1B2C2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9" descr="BCBS_of_Tennessee+tag_C_colo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29000" y="6248400"/>
            <a:ext cx="22860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74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109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109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109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§"/>
        <a:defRPr sz="2400">
          <a:solidFill>
            <a:srgbClr val="000000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•"/>
        <a:defRPr sz="2200">
          <a:solidFill>
            <a:srgbClr val="000000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o"/>
        <a:defRPr sz="2000">
          <a:solidFill>
            <a:srgbClr val="000000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§"/>
        <a:defRPr sz="2000">
          <a:solidFill>
            <a:srgbClr val="000000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v"/>
        <a:defRPr sz="2000">
          <a:solidFill>
            <a:srgbClr val="000000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09" charset="2"/>
        <a:buChar char="§"/>
        <a:defRPr>
          <a:solidFill>
            <a:srgbClr val="000000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09" charset="2"/>
        <a:buChar char="§"/>
        <a:defRPr>
          <a:solidFill>
            <a:srgbClr val="000000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09" charset="2"/>
        <a:buChar char="§"/>
        <a:defRPr>
          <a:solidFill>
            <a:srgbClr val="000000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09" charset="2"/>
        <a:buChar char="§"/>
        <a:defRPr>
          <a:solidFill>
            <a:srgbClr val="0000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title_slide"/>
          <p:cNvPicPr>
            <a:picLocks noChangeAspect="1" noChangeArrowheads="1"/>
          </p:cNvPicPr>
          <p:nvPr/>
        </p:nvPicPr>
        <p:blipFill>
          <a:blip r:embed="rId3"/>
          <a:srcRect t="22221" b="23334"/>
          <a:stretch>
            <a:fillRect/>
          </a:stretch>
        </p:blipFill>
        <p:spPr bwMode="auto">
          <a:xfrm>
            <a:off x="0" y="0"/>
            <a:ext cx="9144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800100" y="6581775"/>
            <a:ext cx="7543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600">
                <a:solidFill>
                  <a:schemeClr val="tx1"/>
                </a:solidFill>
                <a:latin typeface="Arial" pitchFamily="-111" charset="0"/>
                <a:ea typeface="+mn-ea"/>
              </a:rPr>
              <a:t>BlueCross BlueShield of Tennessee, Inc., an Independent Licensee of the BlueCross BlueShield Association. This document has been classified as CONFIDENTIAL and PROPRIETARY.</a:t>
            </a:r>
          </a:p>
        </p:txBody>
      </p:sp>
      <p:pic>
        <p:nvPicPr>
          <p:cNvPr id="2052" name="Picture 15" descr="BCBS_of_Tennessee+tag_C_col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6083300"/>
            <a:ext cx="27527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5" descr="title_slid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800100" y="6581775"/>
            <a:ext cx="7543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600">
                <a:solidFill>
                  <a:schemeClr val="tx1"/>
                </a:solidFill>
                <a:latin typeface="Arial" pitchFamily="-111" charset="0"/>
                <a:ea typeface="+mn-ea"/>
              </a:rPr>
              <a:t>BlueCross BlueShield of Tennessee, Inc., an Independent Licensee of the BlueCross BlueShield Association. This document has been classified as CONFIDENTIAL and PROPRIETARY.</a:t>
            </a:r>
          </a:p>
        </p:txBody>
      </p:sp>
      <p:pic>
        <p:nvPicPr>
          <p:cNvPr id="3076" name="Picture 24" descr="BCBS_of_Tennessee+tag_C_color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200400" y="6083300"/>
            <a:ext cx="27527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8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-11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§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•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o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§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v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v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v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v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v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05000" y="3352800"/>
            <a:ext cx="7239000" cy="533400"/>
          </a:xfrm>
        </p:spPr>
        <p:txBody>
          <a:bodyPr anchor="ctr"/>
          <a:lstStyle/>
          <a:p>
            <a:pPr algn="r" eaLnBrk="1" hangingPunct="1"/>
            <a:r>
              <a:rPr lang="en-US" sz="2800" dirty="0" smtClean="0"/>
              <a:t>Using Predictive Modeling to Identify Pregnant Members to Increase Enrollment in a Maternity Disease Management Program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581400" y="5334000"/>
            <a:ext cx="5334000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endParaRPr lang="en-US" sz="18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FontTx/>
              <a:buNone/>
            </a:pPr>
            <a:r>
              <a:rPr lang="en-US" sz="1800" dirty="0">
                <a:solidFill>
                  <a:schemeClr val="tx1">
                    <a:lumMod val="75000"/>
                  </a:schemeClr>
                </a:solidFill>
              </a:rPr>
              <a:t>American Public Health Association</a:t>
            </a:r>
          </a:p>
          <a:p>
            <a:pPr>
              <a:buFontTx/>
              <a:buNone/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10/31/2011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04800" y="152400"/>
            <a:ext cx="67818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dirty="0" smtClean="0">
                <a:cs typeface="Arial" pitchFamily="34" charset="0"/>
              </a:rPr>
              <a:t>Disclosure</a:t>
            </a:r>
            <a:endParaRPr lang="en-US" sz="2000" strike="sngStrike" dirty="0">
              <a:cs typeface="Arial" pitchFamily="34" charset="0"/>
            </a:endParaRPr>
          </a:p>
          <a:p>
            <a:pPr eaLnBrk="0" hangingPunct="0"/>
            <a:endParaRPr lang="en-US" sz="2000" dirty="0">
              <a:cs typeface="Arial" pitchFamily="34" charset="0"/>
            </a:endParaRPr>
          </a:p>
          <a:p>
            <a:pPr eaLnBrk="0" hangingPunct="0"/>
            <a:endParaRPr lang="en-US" sz="2000" dirty="0">
              <a:cs typeface="Arial" pitchFamily="34" charset="0"/>
            </a:endParaRPr>
          </a:p>
          <a:p>
            <a:pPr eaLnBrk="0" hangingPunct="0"/>
            <a:endParaRPr lang="en-US" sz="2000" dirty="0">
              <a:cs typeface="Arial" pitchFamily="34" charset="0"/>
            </a:endParaRPr>
          </a:p>
          <a:p>
            <a:pPr eaLnBrk="0" hangingPunct="0"/>
            <a:endParaRPr lang="en-US" sz="2000" dirty="0">
              <a:cs typeface="Arial" pitchFamily="34" charset="0"/>
            </a:endParaRPr>
          </a:p>
          <a:p>
            <a:pPr eaLnBrk="0" hangingPunct="0"/>
            <a:endParaRPr lang="en-US" sz="2000" dirty="0">
              <a:cs typeface="Arial" pitchFamily="34" charset="0"/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381000" y="6096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latin typeface="Calibri" pitchFamily="34" charset="0"/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381000" y="685800"/>
            <a:ext cx="8305800" cy="54864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latin typeface="Calibri" pitchFamily="34" charset="0"/>
            </a:endParaRPr>
          </a:p>
        </p:txBody>
      </p:sp>
      <p:pic>
        <p:nvPicPr>
          <p:cNvPr id="3077" name="Picture 7" descr="academicSymbolWdm_copu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6238" y="6288088"/>
            <a:ext cx="19605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txBody>
          <a:bodyPr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endParaRPr lang="en-US" sz="4000" b="1" dirty="0" smtClean="0">
              <a:solidFill>
                <a:schemeClr val="bg1"/>
              </a:solidFill>
              <a:latin typeface="Bradley Hand ITC" pitchFamily="66" charset="0"/>
              <a:ea typeface="ＭＳ Ｐゴシック" charset="-128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Bradley Hand ITC" pitchFamily="66" charset="0"/>
                <a:ea typeface="ＭＳ Ｐゴシック" charset="-128"/>
                <a:cs typeface="Times New Roman" pitchFamily="18" charset="0"/>
              </a:rPr>
              <a:t>I have nothing to disclose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defRPr/>
            </a:pPr>
            <a:r>
              <a:rPr lang="en-US" sz="24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+mn-lt"/>
              </a:rPr>
            </a:br>
            <a:endParaRPr lang="en-US" sz="2400" dirty="0" smtClean="0">
              <a:solidFill>
                <a:schemeClr val="bg1"/>
              </a:solidFill>
              <a:latin typeface="+mn-lt"/>
              <a:ea typeface="ＭＳ Ｐゴシック" charset="-128"/>
              <a:cs typeface="Times New Roman" pitchFamily="18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buFont typeface="Arial" pitchFamily="34" charset="0"/>
              <a:buChar char="•"/>
              <a:defRPr/>
            </a:pPr>
            <a:endParaRPr lang="en-US" sz="24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EE7114"/>
              </a:buClr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976"/>
            </a:avLst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be 13"/>
          <p:cNvSpPr/>
          <p:nvPr/>
        </p:nvSpPr>
        <p:spPr>
          <a:xfrm>
            <a:off x="87086" y="6324600"/>
            <a:ext cx="8853714" cy="533400"/>
          </a:xfrm>
          <a:prstGeom prst="cube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n 14"/>
          <p:cNvSpPr/>
          <p:nvPr/>
        </p:nvSpPr>
        <p:spPr>
          <a:xfrm rot="5400000">
            <a:off x="6172200" y="5867400"/>
            <a:ext cx="152400" cy="914400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be 15"/>
          <p:cNvSpPr/>
          <p:nvPr/>
        </p:nvSpPr>
        <p:spPr>
          <a:xfrm>
            <a:off x="533400" y="6096000"/>
            <a:ext cx="1143000" cy="304800"/>
          </a:xfrm>
          <a:prstGeom prst="cub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0" y="0"/>
            <a:ext cx="2286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8915400" y="0"/>
            <a:ext cx="2286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8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51E9982-2B4A-4048-9A07-57184CD94E9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Objective/Background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Objective: to increase enrollment in a maternity disease management (DM) program </a:t>
            </a:r>
          </a:p>
          <a:p>
            <a:endParaRPr lang="en-US" dirty="0" smtClean="0">
              <a:ea typeface="ＭＳ Ｐゴシック" pitchFamily="-111" charset="-128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ea typeface="ＭＳ Ｐゴシック" pitchFamily="-111" charset="-128"/>
              </a:rPr>
              <a:t>Prior to analysis DM program enrolled 23% of known pregnant women through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Internal referrals (from CM or Customer Service)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ER and census reports</a:t>
            </a:r>
          </a:p>
          <a:p>
            <a:pPr lvl="1">
              <a:lnSpc>
                <a:spcPct val="80000"/>
              </a:lnSpc>
            </a:pPr>
            <a:r>
              <a:rPr lang="en-US" sz="2400" dirty="0" err="1" smtClean="0">
                <a:ea typeface="ＭＳ Ｐゴシック" pitchFamily="-111" charset="-128"/>
              </a:rPr>
              <a:t>NurseLine</a:t>
            </a:r>
            <a:r>
              <a:rPr lang="en-US" sz="2400" dirty="0" smtClean="0">
                <a:ea typeface="ＭＳ Ｐゴシック" pitchFamily="-111" charset="-128"/>
              </a:rPr>
              <a:t> triage report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Community outreach events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ea typeface="ＭＳ Ｐゴシック" pitchFamily="-111" charset="-128"/>
              </a:rPr>
              <a:t>Presumptive Eligibility reports from the State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1" charset="-128"/>
              </a:rPr>
              <a:t>Methods</a:t>
            </a:r>
          </a:p>
        </p:txBody>
      </p:sp>
      <p:sp>
        <p:nvSpPr>
          <p:cNvPr id="61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dirty="0" smtClean="0">
                <a:ea typeface="ＭＳ Ｐゴシック" pitchFamily="-111" charset="-128"/>
              </a:rPr>
              <a:t>Expanded identification search to administrative claims data from managed care organization: </a:t>
            </a:r>
          </a:p>
          <a:p>
            <a:pPr marL="857250" lvl="1" indent="-457200"/>
            <a:r>
              <a:rPr lang="en-US" dirty="0" smtClean="0">
                <a:ea typeface="ＭＳ Ｐゴシック" pitchFamily="-111" charset="-128"/>
              </a:rPr>
              <a:t>pregnancy tests: (i.e. V72.42, V72.40) </a:t>
            </a:r>
          </a:p>
          <a:p>
            <a:pPr marL="857250" lvl="1" indent="-457200"/>
            <a:r>
              <a:rPr lang="en-US" dirty="0" smtClean="0">
                <a:ea typeface="ＭＳ Ｐゴシック" pitchFamily="-111" charset="-128"/>
              </a:rPr>
              <a:t>Ultrasounds: (i.e. 76801-76828) </a:t>
            </a:r>
          </a:p>
          <a:p>
            <a:pPr marL="857250" lvl="1" indent="-457200"/>
            <a:r>
              <a:rPr lang="en-US" dirty="0" smtClean="0">
                <a:ea typeface="ＭＳ Ｐゴシック" pitchFamily="-111" charset="-128"/>
              </a:rPr>
              <a:t>prenatal vitamins: (list of NDC drug script codes) </a:t>
            </a:r>
          </a:p>
          <a:p>
            <a:pPr marL="857250" lvl="1" indent="-457200"/>
            <a:r>
              <a:rPr lang="en-US" dirty="0" smtClean="0">
                <a:ea typeface="ＭＳ Ｐゴシック" pitchFamily="-111" charset="-128"/>
              </a:rPr>
              <a:t>maternity authorizations: (i.e. 59400, 59426 with V23.xx)  </a:t>
            </a:r>
          </a:p>
          <a:p>
            <a:pPr marL="857250" lvl="1" indent="-457200"/>
            <a:r>
              <a:rPr lang="en-US" dirty="0" smtClean="0">
                <a:ea typeface="ＭＳ Ｐゴシック" pitchFamily="-111" charset="-128"/>
              </a:rPr>
              <a:t>other diagnoses and procedures suggesting a member may be pregnant (e.g. V23, V22, 640-649, 80055)</a:t>
            </a:r>
          </a:p>
          <a:p>
            <a:pPr marL="857250" lvl="1" indent="-457200">
              <a:buFontTx/>
              <a:buAutoNum type="alphaLcParenR"/>
            </a:pPr>
            <a:endParaRPr lang="en-US" dirty="0" smtClean="0">
              <a:ea typeface="ＭＳ Ｐゴシック" pitchFamily="-111" charset="-128"/>
            </a:endParaRPr>
          </a:p>
          <a:p>
            <a:pPr marL="457200" indent="-457200">
              <a:buNone/>
            </a:pPr>
            <a:r>
              <a:rPr lang="en-US" dirty="0" smtClean="0">
                <a:ea typeface="ＭＳ Ｐゴシック" pitchFamily="-111" charset="-128"/>
              </a:rPr>
              <a:t>Used SAS Enterprise Miner data mining software to build a predictive model to </a:t>
            </a:r>
          </a:p>
          <a:p>
            <a:pPr marL="857250" lvl="1" indent="-457200">
              <a:buFontTx/>
              <a:buAutoNum type="alphaLcParenR"/>
            </a:pPr>
            <a:endParaRPr lang="en-US" dirty="0" smtClean="0">
              <a:ea typeface="ＭＳ Ｐゴシック" pitchFamily="-111" charset="-128"/>
            </a:endParaRPr>
          </a:p>
          <a:p>
            <a:pPr marL="857250" lvl="1" indent="-457200">
              <a:buFontTx/>
              <a:buAutoNum type="alphaLcParenR"/>
            </a:pPr>
            <a:endParaRPr lang="en-US" dirty="0" smtClean="0">
              <a:ea typeface="ＭＳ Ｐゴシック" pitchFamily="-111" charset="-128"/>
            </a:endParaRPr>
          </a:p>
        </p:txBody>
      </p:sp>
      <p:sp>
        <p:nvSpPr>
          <p:cNvPr id="614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BDD6297-D341-4570-948A-844EA2CC0528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Sensitivity and PPV across Methods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D879CE-8C94-4481-9061-421C813EBA6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234" y="1219200"/>
            <a:ext cx="7550566" cy="542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609600" y="457200"/>
            <a:ext cx="8534400" cy="533400"/>
          </a:xfrm>
        </p:spPr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Model Performance Compared to Previous Methods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4744C2F-CDBA-493B-87EF-E629063285D9}" type="slidenum">
              <a:rPr lang="en-US" smtClean="0"/>
              <a:pPr/>
              <a:t>6</a:t>
            </a:fld>
            <a:endParaRPr lang="en-US" dirty="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143000"/>
            <a:ext cx="7467600" cy="552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6370" y="3581400"/>
            <a:ext cx="4413306" cy="2895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267200" y="2133600"/>
            <a:ext cx="3048000" cy="114492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1800" dirty="0" smtClean="0"/>
              <a:t>  64% (predictive model) </a:t>
            </a:r>
          </a:p>
          <a:p>
            <a:pPr algn="l">
              <a:buNone/>
            </a:pPr>
            <a:r>
              <a:rPr lang="en-US" sz="1800" u="sng" dirty="0" smtClean="0"/>
              <a:t>+23% </a:t>
            </a:r>
            <a:r>
              <a:rPr lang="en-US" sz="1800" dirty="0" smtClean="0"/>
              <a:t>(previously identified)</a:t>
            </a:r>
          </a:p>
          <a:p>
            <a:pPr algn="l">
              <a:buNone/>
            </a:pPr>
            <a:r>
              <a:rPr lang="en-US" sz="1800" dirty="0" smtClean="0"/>
              <a:t>  87% Total identified</a:t>
            </a:r>
          </a:p>
          <a:p>
            <a:pPr algn="l"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752600"/>
            <a:ext cx="8719734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Enrollment Success Since Model Inception</a:t>
            </a: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72218CB-2EBE-438C-9175-523AFAE62183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1" charset="-128"/>
              </a:rPr>
              <a:t>Impact of Model on Adverse Outcomes</a:t>
            </a: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49689E9-B66B-4A78-8AE5-AE528C82D1E6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1" y="1295400"/>
            <a:ext cx="769619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914400" y="914400"/>
            <a:ext cx="7315200" cy="5105400"/>
          </a:xfrm>
          <a:prstGeom prst="rect">
            <a:avLst/>
          </a:prstGeom>
        </p:spPr>
        <p:txBody>
          <a:bodyPr/>
          <a:lstStyle/>
          <a:p>
            <a:pPr algn="ctr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sz="3600" dirty="0" smtClean="0">
              <a:latin typeface="+mn-lt"/>
            </a:endParaRPr>
          </a:p>
          <a:p>
            <a:pPr algn="ctr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sz="3600" dirty="0" smtClean="0">
              <a:latin typeface="+mn-lt"/>
            </a:endParaRPr>
          </a:p>
          <a:p>
            <a:pPr algn="ctr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600" dirty="0" smtClean="0">
                <a:latin typeface="+mn-lt"/>
              </a:rPr>
              <a:t>Questions</a:t>
            </a:r>
            <a:r>
              <a:rPr lang="en-US" sz="3600" dirty="0" smtClean="0">
                <a:latin typeface="+mn-lt"/>
              </a:rPr>
              <a:t>??</a:t>
            </a:r>
          </a:p>
          <a:p>
            <a:pPr algn="ctr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en-US" sz="3600" dirty="0" smtClean="0">
              <a:latin typeface="+mn-lt"/>
            </a:endParaRPr>
          </a:p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en-US" sz="3600" dirty="0" smtClean="0">
                <a:latin typeface="+mn-lt"/>
              </a:rPr>
              <a:t>Stephen G. Jones, PhD </a:t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Biostatistical Research Scientist </a:t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BlueCross BlueShield of Tennessee </a:t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Stephen_Jones@BCBST.com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CBST_confidential">
  <a:themeElements>
    <a:clrScheme name="Slide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Slide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vider">
  <a:themeElements>
    <a:clrScheme name="Divi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vi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ivi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vid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vid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vid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vid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vid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vid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CBST_confidential">
  <a:themeElements>
    <a:clrScheme name="1_BCBST_confidential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1_BCBST_confidential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CBST_confidential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CBST_confidential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CBST_confidenti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CBST_confidential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30555</TotalTime>
  <Words>858</Words>
  <Application>Microsoft Office PowerPoint</Application>
  <PresentationFormat>On-screen Show (4:3)</PresentationFormat>
  <Paragraphs>95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BCBST_confidential</vt:lpstr>
      <vt:lpstr>Divider</vt:lpstr>
      <vt:lpstr>1_BCBST_confidential</vt:lpstr>
      <vt:lpstr>Using Predictive Modeling to Identify Pregnant Members to Increase Enrollment in a Maternity Disease Management Program</vt:lpstr>
      <vt:lpstr>Slide 2</vt:lpstr>
      <vt:lpstr>Objective/Background</vt:lpstr>
      <vt:lpstr>Methods</vt:lpstr>
      <vt:lpstr>Comparing Sensitivity and PPV across Methods</vt:lpstr>
      <vt:lpstr>Model Performance Compared to Previous Methods</vt:lpstr>
      <vt:lpstr>Enrollment Success Since Model Inception</vt:lpstr>
      <vt:lpstr>Impact of Model on Adverse Outcomes</vt:lpstr>
      <vt:lpstr>Slide 9</vt:lpstr>
    </vt:vector>
  </TitlesOfParts>
  <Company>BlueCross BlueShield of TN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Reiss, Janet</dc:creator>
  <cp:lastModifiedBy>s47693j</cp:lastModifiedBy>
  <cp:revision>838</cp:revision>
  <cp:lastPrinted>1601-01-01T00:00:00Z</cp:lastPrinted>
  <dcterms:created xsi:type="dcterms:W3CDTF">2009-08-04T17:27:47Z</dcterms:created>
  <dcterms:modified xsi:type="dcterms:W3CDTF">2011-10-12T15:00:00Z</dcterms:modified>
</cp:coreProperties>
</file>