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2" r:id="rId5"/>
    <p:sldId id="259" r:id="rId6"/>
    <p:sldId id="261" r:id="rId7"/>
    <p:sldId id="260" r:id="rId8"/>
    <p:sldId id="263" r:id="rId9"/>
    <p:sldId id="264" r:id="rId10"/>
    <p:sldId id="265" r:id="rId11"/>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198"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14" name="タイトル 13"/>
          <p:cNvSpPr>
            <a:spLocks noGrp="1"/>
          </p:cNvSpPr>
          <p:nvPr>
            <p:ph type="ctrTitle"/>
          </p:nvPr>
        </p:nvSpPr>
        <p:spPr>
          <a:xfrm>
            <a:off x="1432560" y="359898"/>
            <a:ext cx="7406640" cy="1472184"/>
          </a:xfrm>
        </p:spPr>
        <p:txBody>
          <a:bodyPr anchor="b"/>
          <a:lstStyle>
            <a:lvl1pPr algn="l">
              <a:defRPr/>
            </a:lvl1pPr>
            <a:extLst/>
          </a:lstStyle>
          <a:p>
            <a:r>
              <a:rPr kumimoji="0" lang="ja-JP" altLang="en-US" smtClean="0"/>
              <a:t>マスター タイトルの書式設定</a:t>
            </a:r>
            <a:endParaRPr kumimoji="0" lang="en-US"/>
          </a:p>
        </p:txBody>
      </p:sp>
      <p:sp>
        <p:nvSpPr>
          <p:cNvPr id="22" name="サブタイトル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ja-JP" altLang="en-US" smtClean="0"/>
              <a:t>マスター サブタイトルの書式設定</a:t>
            </a:r>
            <a:endParaRPr kumimoji="0" lang="en-US"/>
          </a:p>
        </p:txBody>
      </p:sp>
      <p:sp>
        <p:nvSpPr>
          <p:cNvPr id="7" name="日付プレースホルダー 6"/>
          <p:cNvSpPr>
            <a:spLocks noGrp="1"/>
          </p:cNvSpPr>
          <p:nvPr>
            <p:ph type="dt" sz="half" idx="10"/>
          </p:nvPr>
        </p:nvSpPr>
        <p:spPr/>
        <p:txBody>
          <a:bodyPr/>
          <a:lstStyle>
            <a:extLst/>
          </a:lstStyle>
          <a:p>
            <a:fld id="{DE925909-12F4-4E9E-B35F-A0A481FBC49D}" type="datetimeFigureOut">
              <a:rPr kumimoji="1" lang="ja-JP" altLang="en-US" smtClean="0"/>
              <a:t>2011/10/25</a:t>
            </a:fld>
            <a:endParaRPr kumimoji="1" lang="ja-JP" altLang="en-US"/>
          </a:p>
        </p:txBody>
      </p:sp>
      <p:sp>
        <p:nvSpPr>
          <p:cNvPr id="20" name="フッター プレースホルダー 19"/>
          <p:cNvSpPr>
            <a:spLocks noGrp="1"/>
          </p:cNvSpPr>
          <p:nvPr>
            <p:ph type="ftr" sz="quarter" idx="11"/>
          </p:nvPr>
        </p:nvSpPr>
        <p:spPr/>
        <p:txBody>
          <a:bodyPr/>
          <a:lstStyle>
            <a:extLst/>
          </a:lstStyle>
          <a:p>
            <a:endParaRPr kumimoji="1" lang="ja-JP" altLang="en-US"/>
          </a:p>
        </p:txBody>
      </p:sp>
      <p:sp>
        <p:nvSpPr>
          <p:cNvPr id="10" name="スライド番号プレースホルダー 9"/>
          <p:cNvSpPr>
            <a:spLocks noGrp="1"/>
          </p:cNvSpPr>
          <p:nvPr>
            <p:ph type="sldNum" sz="quarter" idx="12"/>
          </p:nvPr>
        </p:nvSpPr>
        <p:spPr/>
        <p:txBody>
          <a:bodyPr/>
          <a:lstStyle>
            <a:extLst/>
          </a:lstStyle>
          <a:p>
            <a:fld id="{73AB2CA5-C8C5-4E85-9D4A-083AB0692BCA}" type="slidenum">
              <a:rPr kumimoji="1" lang="ja-JP" altLang="en-US" smtClean="0"/>
              <a:t>‹#›</a:t>
            </a:fld>
            <a:endParaRPr kumimoji="1" lang="ja-JP" altLang="en-US"/>
          </a:p>
        </p:txBody>
      </p:sp>
      <p:sp>
        <p:nvSpPr>
          <p:cNvPr id="8" name="円/楕円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円/楕円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extLst/>
          </a:lstStyle>
          <a:p>
            <a:r>
              <a:rPr kumimoji="0" lang="ja-JP" altLang="en-US" smtClean="0"/>
              <a:t>マスター タイトルの書式設定</a:t>
            </a:r>
            <a:endParaRPr kumimoji="0" lang="en-US"/>
          </a:p>
        </p:txBody>
      </p:sp>
      <p:sp>
        <p:nvSpPr>
          <p:cNvPr id="3" name="コンテンツ プレースホルダー 2"/>
          <p:cNvSpPr>
            <a:spLocks noGrp="1"/>
          </p:cNvSpPr>
          <p:nvPr>
            <p:ph idx="1"/>
          </p:nvPr>
        </p:nvSpPr>
        <p:spPr/>
        <p:txBody>
          <a:bodyPr/>
          <a:lstStyle>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extLst/>
          </a:lstStyle>
          <a:p>
            <a:fld id="{DE925909-12F4-4E9E-B35F-A0A481FBC49D}" type="datetimeFigureOut">
              <a:rPr kumimoji="1" lang="ja-JP" altLang="en-US" smtClean="0"/>
              <a:t>2011/10/25</a:t>
            </a:fld>
            <a:endParaRPr kumimoji="1" lang="ja-JP" altLang="en-US"/>
          </a:p>
        </p:txBody>
      </p:sp>
      <p:sp>
        <p:nvSpPr>
          <p:cNvPr id="5" name="フッター プレースホルダー 4"/>
          <p:cNvSpPr>
            <a:spLocks noGrp="1"/>
          </p:cNvSpPr>
          <p:nvPr>
            <p:ph type="ftr" sz="quarter" idx="11"/>
          </p:nvPr>
        </p:nvSpPr>
        <p:spPr/>
        <p:txBody>
          <a:bodyPr/>
          <a:lstStyle>
            <a:extLst/>
          </a:lstStyle>
          <a:p>
            <a:endParaRPr kumimoji="1" lang="ja-JP" altLang="en-US"/>
          </a:p>
        </p:txBody>
      </p:sp>
      <p:sp>
        <p:nvSpPr>
          <p:cNvPr id="6" name="スライド番号プレースホルダー 5"/>
          <p:cNvSpPr>
            <a:spLocks noGrp="1"/>
          </p:cNvSpPr>
          <p:nvPr>
            <p:ph type="sldNum" sz="quarter" idx="12"/>
          </p:nvPr>
        </p:nvSpPr>
        <p:spPr/>
        <p:txBody>
          <a:bodyPr/>
          <a:lstStyle>
            <a:extLst/>
          </a:lstStyle>
          <a:p>
            <a:fld id="{73AB2CA5-C8C5-4E85-9D4A-083AB0692BCA}"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7" name="正方形/長方形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タイトル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ja-JP" altLang="en-US" smtClean="0"/>
              <a:t>マスター テキストの書式設定</a:t>
            </a:r>
          </a:p>
        </p:txBody>
      </p:sp>
      <p:sp>
        <p:nvSpPr>
          <p:cNvPr id="4" name="日付プレースホルダー 3"/>
          <p:cNvSpPr>
            <a:spLocks noGrp="1"/>
          </p:cNvSpPr>
          <p:nvPr>
            <p:ph type="dt" sz="half" idx="10"/>
          </p:nvPr>
        </p:nvSpPr>
        <p:spPr/>
        <p:txBody>
          <a:bodyPr/>
          <a:lstStyle>
            <a:extLst/>
          </a:lstStyle>
          <a:p>
            <a:fld id="{DE925909-12F4-4E9E-B35F-A0A481FBC49D}" type="datetimeFigureOut">
              <a:rPr kumimoji="1" lang="ja-JP" altLang="en-US" smtClean="0"/>
              <a:t>2011/10/25</a:t>
            </a:fld>
            <a:endParaRPr kumimoji="1" lang="ja-JP" altLang="en-US"/>
          </a:p>
        </p:txBody>
      </p:sp>
      <p:sp>
        <p:nvSpPr>
          <p:cNvPr id="5" name="フッター プレースホルダー 4"/>
          <p:cNvSpPr>
            <a:spLocks noGrp="1"/>
          </p:cNvSpPr>
          <p:nvPr>
            <p:ph type="ftr" sz="quarter" idx="11"/>
          </p:nvPr>
        </p:nvSpPr>
        <p:spPr/>
        <p:txBody>
          <a:bodyPr/>
          <a:lstStyle>
            <a:extLst/>
          </a:lstStyle>
          <a:p>
            <a:endParaRPr kumimoji="1" lang="ja-JP" altLang="en-US"/>
          </a:p>
        </p:txBody>
      </p:sp>
      <p:sp>
        <p:nvSpPr>
          <p:cNvPr id="6" name="スライド番号プレースホルダー 5"/>
          <p:cNvSpPr>
            <a:spLocks noGrp="1"/>
          </p:cNvSpPr>
          <p:nvPr>
            <p:ph type="sldNum" sz="quarter" idx="12"/>
          </p:nvPr>
        </p:nvSpPr>
        <p:spPr/>
        <p:txBody>
          <a:bodyPr/>
          <a:lstStyle>
            <a:extLst/>
          </a:lstStyle>
          <a:p>
            <a:fld id="{73AB2CA5-C8C5-4E85-9D4A-083AB0692BCA}" type="slidenum">
              <a:rPr kumimoji="1" lang="ja-JP" altLang="en-US" smtClean="0"/>
              <a:t>‹#›</a:t>
            </a:fld>
            <a:endParaRPr kumimoji="1" lang="ja-JP" altLang="en-US"/>
          </a:p>
        </p:txBody>
      </p:sp>
      <p:sp>
        <p:nvSpPr>
          <p:cNvPr id="10" name="正方形/長方形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円/楕円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円/楕円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1435608" y="274320"/>
            <a:ext cx="7498080" cy="1143000"/>
          </a:xfrm>
        </p:spPr>
        <p:txBody>
          <a:bodyPr/>
          <a:lstStyle>
            <a:extLst/>
          </a:lstStyle>
          <a:p>
            <a:r>
              <a:rPr kumimoji="0" lang="ja-JP" altLang="en-US" smtClean="0"/>
              <a:t>マスター タイトルの書式設定</a:t>
            </a:r>
            <a:endParaRPr kumimoji="0" lang="en-US"/>
          </a:p>
        </p:txBody>
      </p:sp>
      <p:sp>
        <p:nvSpPr>
          <p:cNvPr id="3" name="コンテンツ プレースホルダー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コンテンツ プレースホルダー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ー 4"/>
          <p:cNvSpPr>
            <a:spLocks noGrp="1"/>
          </p:cNvSpPr>
          <p:nvPr>
            <p:ph type="dt" sz="half" idx="10"/>
          </p:nvPr>
        </p:nvSpPr>
        <p:spPr/>
        <p:txBody>
          <a:bodyPr/>
          <a:lstStyle>
            <a:extLst/>
          </a:lstStyle>
          <a:p>
            <a:fld id="{DE925909-12F4-4E9E-B35F-A0A481FBC49D}" type="datetimeFigureOut">
              <a:rPr kumimoji="1" lang="ja-JP" altLang="en-US" smtClean="0"/>
              <a:t>2011/10/25</a:t>
            </a:fld>
            <a:endParaRPr kumimoji="1" lang="ja-JP" altLang="en-US"/>
          </a:p>
        </p:txBody>
      </p:sp>
      <p:sp>
        <p:nvSpPr>
          <p:cNvPr id="6" name="フッター プレースホルダー 5"/>
          <p:cNvSpPr>
            <a:spLocks noGrp="1"/>
          </p:cNvSpPr>
          <p:nvPr>
            <p:ph type="ftr" sz="quarter" idx="11"/>
          </p:nvPr>
        </p:nvSpPr>
        <p:spPr/>
        <p:txBody>
          <a:bodyPr/>
          <a:lstStyle>
            <a:extLst/>
          </a:lstStyle>
          <a:p>
            <a:endParaRPr kumimoji="1" lang="ja-JP" altLang="en-US"/>
          </a:p>
        </p:txBody>
      </p:sp>
      <p:sp>
        <p:nvSpPr>
          <p:cNvPr id="7" name="スライド番号プレースホルダー 6"/>
          <p:cNvSpPr>
            <a:spLocks noGrp="1"/>
          </p:cNvSpPr>
          <p:nvPr>
            <p:ph type="sldNum" sz="quarter" idx="12"/>
          </p:nvPr>
        </p:nvSpPr>
        <p:spPr/>
        <p:txBody>
          <a:bodyPr/>
          <a:lstStyle>
            <a:extLst/>
          </a:lstStyle>
          <a:p>
            <a:fld id="{73AB2CA5-C8C5-4E85-9D4A-083AB0692BCA}"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ja-JP" altLang="en-US" smtClean="0"/>
              <a:t>マスター テキストの書式設定</a:t>
            </a:r>
          </a:p>
        </p:txBody>
      </p:sp>
      <p:sp>
        <p:nvSpPr>
          <p:cNvPr id="4" name="テキスト プレースホルダー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ja-JP" altLang="en-US" smtClean="0"/>
              <a:t>マスター テキストの書式設定</a:t>
            </a:r>
          </a:p>
        </p:txBody>
      </p:sp>
      <p:sp>
        <p:nvSpPr>
          <p:cNvPr id="5" name="コンテンツ プレースホルダー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6" name="コンテンツ プレースホルダー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7" name="日付プレースホルダー 6"/>
          <p:cNvSpPr>
            <a:spLocks noGrp="1"/>
          </p:cNvSpPr>
          <p:nvPr>
            <p:ph type="dt" sz="half" idx="10"/>
          </p:nvPr>
        </p:nvSpPr>
        <p:spPr/>
        <p:txBody>
          <a:bodyPr/>
          <a:lstStyle>
            <a:extLst/>
          </a:lstStyle>
          <a:p>
            <a:fld id="{DE925909-12F4-4E9E-B35F-A0A481FBC49D}" type="datetimeFigureOut">
              <a:rPr kumimoji="1" lang="ja-JP" altLang="en-US" smtClean="0"/>
              <a:t>2011/10/25</a:t>
            </a:fld>
            <a:endParaRPr kumimoji="1" lang="ja-JP" altLang="en-US"/>
          </a:p>
        </p:txBody>
      </p:sp>
      <p:sp>
        <p:nvSpPr>
          <p:cNvPr id="8" name="フッター プレースホルダー 7"/>
          <p:cNvSpPr>
            <a:spLocks noGrp="1"/>
          </p:cNvSpPr>
          <p:nvPr>
            <p:ph type="ftr" sz="quarter" idx="11"/>
          </p:nvPr>
        </p:nvSpPr>
        <p:spPr/>
        <p:txBody>
          <a:bodyPr/>
          <a:lstStyle>
            <a:extLst/>
          </a:lstStyle>
          <a:p>
            <a:endParaRPr kumimoji="1" lang="ja-JP" altLang="en-US"/>
          </a:p>
        </p:txBody>
      </p:sp>
      <p:sp>
        <p:nvSpPr>
          <p:cNvPr id="9" name="スライド番号プレースホルダー 8"/>
          <p:cNvSpPr>
            <a:spLocks noGrp="1"/>
          </p:cNvSpPr>
          <p:nvPr>
            <p:ph type="sldNum" sz="quarter" idx="12"/>
          </p:nvPr>
        </p:nvSpPr>
        <p:spPr/>
        <p:txBody>
          <a:bodyPr/>
          <a:lstStyle>
            <a:extLst/>
          </a:lstStyle>
          <a:p>
            <a:fld id="{73AB2CA5-C8C5-4E85-9D4A-083AB0692BCA}"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1435608" y="274320"/>
            <a:ext cx="7498080" cy="1143000"/>
          </a:xfrm>
        </p:spPr>
        <p:txBody>
          <a:bodyPr anchor="ctr"/>
          <a:lstStyle>
            <a:extLst/>
          </a:lstStyle>
          <a:p>
            <a:r>
              <a:rPr kumimoji="0" lang="ja-JP" altLang="en-US" smtClean="0"/>
              <a:t>マスター タイトルの書式設定</a:t>
            </a:r>
            <a:endParaRPr kumimoji="0" lang="en-US"/>
          </a:p>
        </p:txBody>
      </p:sp>
      <p:sp>
        <p:nvSpPr>
          <p:cNvPr id="3" name="日付プレースホルダー 2"/>
          <p:cNvSpPr>
            <a:spLocks noGrp="1"/>
          </p:cNvSpPr>
          <p:nvPr>
            <p:ph type="dt" sz="half" idx="10"/>
          </p:nvPr>
        </p:nvSpPr>
        <p:spPr/>
        <p:txBody>
          <a:bodyPr/>
          <a:lstStyle>
            <a:extLst/>
          </a:lstStyle>
          <a:p>
            <a:fld id="{DE925909-12F4-4E9E-B35F-A0A481FBC49D}" type="datetimeFigureOut">
              <a:rPr kumimoji="1" lang="ja-JP" altLang="en-US" smtClean="0"/>
              <a:t>2011/10/25</a:t>
            </a:fld>
            <a:endParaRPr kumimoji="1" lang="ja-JP" altLang="en-US"/>
          </a:p>
        </p:txBody>
      </p:sp>
      <p:sp>
        <p:nvSpPr>
          <p:cNvPr id="4" name="フッター プレースホルダー 3"/>
          <p:cNvSpPr>
            <a:spLocks noGrp="1"/>
          </p:cNvSpPr>
          <p:nvPr>
            <p:ph type="ftr" sz="quarter" idx="11"/>
          </p:nvPr>
        </p:nvSpPr>
        <p:spPr/>
        <p:txBody>
          <a:bodyPr/>
          <a:lstStyle>
            <a:extLst/>
          </a:lstStyle>
          <a:p>
            <a:endParaRPr kumimoji="1" lang="ja-JP" altLang="en-US"/>
          </a:p>
        </p:txBody>
      </p:sp>
      <p:sp>
        <p:nvSpPr>
          <p:cNvPr id="5" name="スライド番号プレースホルダー 4"/>
          <p:cNvSpPr>
            <a:spLocks noGrp="1"/>
          </p:cNvSpPr>
          <p:nvPr>
            <p:ph type="sldNum" sz="quarter" idx="12"/>
          </p:nvPr>
        </p:nvSpPr>
        <p:spPr/>
        <p:txBody>
          <a:bodyPr/>
          <a:lstStyle>
            <a:extLst/>
          </a:lstStyle>
          <a:p>
            <a:fld id="{73AB2CA5-C8C5-4E85-9D4A-083AB0692BCA}"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正方形/長方形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日付プレースホルダー 1"/>
          <p:cNvSpPr>
            <a:spLocks noGrp="1"/>
          </p:cNvSpPr>
          <p:nvPr>
            <p:ph type="dt" sz="half" idx="10"/>
          </p:nvPr>
        </p:nvSpPr>
        <p:spPr/>
        <p:txBody>
          <a:bodyPr/>
          <a:lstStyle>
            <a:extLst/>
          </a:lstStyle>
          <a:p>
            <a:fld id="{DE925909-12F4-4E9E-B35F-A0A481FBC49D}" type="datetimeFigureOut">
              <a:rPr kumimoji="1" lang="ja-JP" altLang="en-US" smtClean="0"/>
              <a:t>2011/10/25</a:t>
            </a:fld>
            <a:endParaRPr kumimoji="1" lang="ja-JP" altLang="en-US"/>
          </a:p>
        </p:txBody>
      </p:sp>
      <p:sp>
        <p:nvSpPr>
          <p:cNvPr id="3" name="フッター プレースホルダー 2"/>
          <p:cNvSpPr>
            <a:spLocks noGrp="1"/>
          </p:cNvSpPr>
          <p:nvPr>
            <p:ph type="ftr" sz="quarter" idx="11"/>
          </p:nvPr>
        </p:nvSpPr>
        <p:spPr/>
        <p:txBody>
          <a:bodyPr/>
          <a:lstStyle>
            <a:extLst/>
          </a:lstStyle>
          <a:p>
            <a:endParaRPr kumimoji="1" lang="ja-JP" altLang="en-US"/>
          </a:p>
        </p:txBody>
      </p:sp>
      <p:sp>
        <p:nvSpPr>
          <p:cNvPr id="4" name="スライド番号プレースホルダー 3"/>
          <p:cNvSpPr>
            <a:spLocks noGrp="1"/>
          </p:cNvSpPr>
          <p:nvPr>
            <p:ph type="sldNum" sz="quarter" idx="12"/>
          </p:nvPr>
        </p:nvSpPr>
        <p:spPr/>
        <p:txBody>
          <a:bodyPr/>
          <a:lstStyle>
            <a:extLst/>
          </a:lstStyle>
          <a:p>
            <a:fld id="{73AB2CA5-C8C5-4E85-9D4A-083AB0692BCA}" type="slidenum">
              <a:rPr kumimoji="1" lang="ja-JP" altLang="en-US" smtClean="0"/>
              <a:t>‹#›</a:t>
            </a:fld>
            <a:endParaRPr kumimoji="1" lang="ja-JP" altLang="en-US"/>
          </a:p>
        </p:txBody>
      </p:sp>
      <p:sp>
        <p:nvSpPr>
          <p:cNvPr id="6" name="正方形/長方形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ja-JP" altLang="en-US" smtClean="0"/>
              <a:t>マスター テキストの書式設定</a:t>
            </a:r>
          </a:p>
        </p:txBody>
      </p:sp>
      <p:sp>
        <p:nvSpPr>
          <p:cNvPr id="4" name="コンテンツ プレースホルダー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ー 4"/>
          <p:cNvSpPr>
            <a:spLocks noGrp="1"/>
          </p:cNvSpPr>
          <p:nvPr>
            <p:ph type="dt" sz="half" idx="10"/>
          </p:nvPr>
        </p:nvSpPr>
        <p:spPr/>
        <p:txBody>
          <a:bodyPr/>
          <a:lstStyle>
            <a:extLst/>
          </a:lstStyle>
          <a:p>
            <a:fld id="{DE925909-12F4-4E9E-B35F-A0A481FBC49D}" type="datetimeFigureOut">
              <a:rPr kumimoji="1" lang="ja-JP" altLang="en-US" smtClean="0"/>
              <a:t>2011/10/25</a:t>
            </a:fld>
            <a:endParaRPr kumimoji="1" lang="ja-JP" altLang="en-US"/>
          </a:p>
        </p:txBody>
      </p:sp>
      <p:sp>
        <p:nvSpPr>
          <p:cNvPr id="6" name="フッター プレースホルダー 5"/>
          <p:cNvSpPr>
            <a:spLocks noGrp="1"/>
          </p:cNvSpPr>
          <p:nvPr>
            <p:ph type="ftr" sz="quarter" idx="11"/>
          </p:nvPr>
        </p:nvSpPr>
        <p:spPr/>
        <p:txBody>
          <a:bodyPr/>
          <a:lstStyle>
            <a:extLst/>
          </a:lstStyle>
          <a:p>
            <a:endParaRPr kumimoji="1" lang="ja-JP" altLang="en-US"/>
          </a:p>
        </p:txBody>
      </p:sp>
      <p:sp>
        <p:nvSpPr>
          <p:cNvPr id="7" name="スライド番号プレースホルダー 6"/>
          <p:cNvSpPr>
            <a:spLocks noGrp="1"/>
          </p:cNvSpPr>
          <p:nvPr>
            <p:ph type="sldNum" sz="quarter" idx="12"/>
          </p:nvPr>
        </p:nvSpPr>
        <p:spPr/>
        <p:txBody>
          <a:bodyPr/>
          <a:lstStyle>
            <a:extLst/>
          </a:lstStyle>
          <a:p>
            <a:fld id="{73AB2CA5-C8C5-4E85-9D4A-083AB0692BCA}"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ja-JP" altLang="en-US" smtClean="0"/>
              <a:t>マスター タイトルの書式設定</a:t>
            </a:r>
            <a:endParaRPr kumimoji="0" lang="en-US"/>
          </a:p>
        </p:txBody>
      </p:sp>
      <p:sp>
        <p:nvSpPr>
          <p:cNvPr id="5" name="日付プレースホルダー 4"/>
          <p:cNvSpPr>
            <a:spLocks noGrp="1"/>
          </p:cNvSpPr>
          <p:nvPr>
            <p:ph type="dt" sz="half" idx="10"/>
          </p:nvPr>
        </p:nvSpPr>
        <p:spPr/>
        <p:txBody>
          <a:bodyPr/>
          <a:lstStyle>
            <a:extLst/>
          </a:lstStyle>
          <a:p>
            <a:fld id="{DE925909-12F4-4E9E-B35F-A0A481FBC49D}" type="datetimeFigureOut">
              <a:rPr kumimoji="1" lang="ja-JP" altLang="en-US" smtClean="0"/>
              <a:t>2011/10/25</a:t>
            </a:fld>
            <a:endParaRPr kumimoji="1" lang="ja-JP" altLang="en-US"/>
          </a:p>
        </p:txBody>
      </p:sp>
      <p:sp>
        <p:nvSpPr>
          <p:cNvPr id="6" name="フッター プレースホルダー 5"/>
          <p:cNvSpPr>
            <a:spLocks noGrp="1"/>
          </p:cNvSpPr>
          <p:nvPr>
            <p:ph type="ftr" sz="quarter" idx="11"/>
          </p:nvPr>
        </p:nvSpPr>
        <p:spPr/>
        <p:txBody>
          <a:bodyPr/>
          <a:lstStyle>
            <a:extLst/>
          </a:lstStyle>
          <a:p>
            <a:endParaRPr kumimoji="1" lang="ja-JP" altLang="en-US"/>
          </a:p>
        </p:txBody>
      </p:sp>
      <p:sp>
        <p:nvSpPr>
          <p:cNvPr id="7" name="スライド番号プレースホルダー 6"/>
          <p:cNvSpPr>
            <a:spLocks noGrp="1"/>
          </p:cNvSpPr>
          <p:nvPr>
            <p:ph type="sldNum" sz="quarter" idx="12"/>
          </p:nvPr>
        </p:nvSpPr>
        <p:spPr/>
        <p:txBody>
          <a:bodyPr/>
          <a:lstStyle>
            <a:extLst/>
          </a:lstStyle>
          <a:p>
            <a:fld id="{73AB2CA5-C8C5-4E85-9D4A-083AB0692BCA}" type="slidenum">
              <a:rPr kumimoji="1" lang="ja-JP" altLang="en-US" smtClean="0"/>
              <a:t>‹#›</a:t>
            </a:fld>
            <a:endParaRPr kumimoji="1" lang="ja-JP" altLang="en-US"/>
          </a:p>
        </p:txBody>
      </p:sp>
      <p:sp>
        <p:nvSpPr>
          <p:cNvPr id="8" name="正方形/長方形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図プレースホルダー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ja-JP" altLang="en-US" smtClean="0"/>
              <a:t>アイコンをクリックして図を追加</a:t>
            </a:r>
            <a:endParaRPr kumimoji="0" lang="en-US" dirty="0"/>
          </a:p>
        </p:txBody>
      </p:sp>
      <p:sp>
        <p:nvSpPr>
          <p:cNvPr id="9" name="フローチャート: 処理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フローチャート: 処理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テキスト プレースホルダー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ja-JP" altLang="en-US" smtClean="0"/>
              <a:t>マスター テキストの書式設定</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extLs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extLst/>
          </a:lstStyle>
          <a:p>
            <a:fld id="{DE925909-12F4-4E9E-B35F-A0A481FBC49D}" type="datetimeFigureOut">
              <a:rPr kumimoji="1" lang="ja-JP" altLang="en-US" smtClean="0"/>
              <a:t>2011/10/25</a:t>
            </a:fld>
            <a:endParaRPr kumimoji="1" lang="ja-JP" altLang="en-US"/>
          </a:p>
        </p:txBody>
      </p:sp>
      <p:sp>
        <p:nvSpPr>
          <p:cNvPr id="5" name="フッター プレースホルダー 4"/>
          <p:cNvSpPr>
            <a:spLocks noGrp="1"/>
          </p:cNvSpPr>
          <p:nvPr>
            <p:ph type="ftr" sz="quarter" idx="11"/>
          </p:nvPr>
        </p:nvSpPr>
        <p:spPr/>
        <p:txBody>
          <a:bodyPr/>
          <a:lstStyle>
            <a:extLst/>
          </a:lstStyle>
          <a:p>
            <a:endParaRPr kumimoji="1" lang="ja-JP" altLang="en-US"/>
          </a:p>
        </p:txBody>
      </p:sp>
      <p:sp>
        <p:nvSpPr>
          <p:cNvPr id="6" name="スライド番号プレースホルダー 5"/>
          <p:cNvSpPr>
            <a:spLocks noGrp="1"/>
          </p:cNvSpPr>
          <p:nvPr>
            <p:ph type="sldNum" sz="quarter" idx="12"/>
          </p:nvPr>
        </p:nvSpPr>
        <p:spPr/>
        <p:txBody>
          <a:bodyPr/>
          <a:lstStyle>
            <a:extLst/>
          </a:lstStyle>
          <a:p>
            <a:fld id="{73AB2CA5-C8C5-4E85-9D4A-083AB0692BCA}"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858000" y="274639"/>
            <a:ext cx="1828800" cy="5851525"/>
          </a:xfrm>
        </p:spPr>
        <p:txBody>
          <a:bodyPr vert="eaVert"/>
          <a:lstStyle>
            <a:extLs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a:xfrm>
            <a:off x="1143000" y="274640"/>
            <a:ext cx="5562600" cy="5851525"/>
          </a:xfrm>
        </p:spPr>
        <p:txBody>
          <a:bodyPr vert="eaVert"/>
          <a:lstStyle>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extLst/>
          </a:lstStyle>
          <a:p>
            <a:fld id="{DE925909-12F4-4E9E-B35F-A0A481FBC49D}" type="datetimeFigureOut">
              <a:rPr kumimoji="1" lang="ja-JP" altLang="en-US" smtClean="0"/>
              <a:t>2011/10/25</a:t>
            </a:fld>
            <a:endParaRPr kumimoji="1" lang="ja-JP" altLang="en-US"/>
          </a:p>
        </p:txBody>
      </p:sp>
      <p:sp>
        <p:nvSpPr>
          <p:cNvPr id="5" name="フッター プレースホルダー 4"/>
          <p:cNvSpPr>
            <a:spLocks noGrp="1"/>
          </p:cNvSpPr>
          <p:nvPr>
            <p:ph type="ftr" sz="quarter" idx="11"/>
          </p:nvPr>
        </p:nvSpPr>
        <p:spPr/>
        <p:txBody>
          <a:bodyPr/>
          <a:lstStyle>
            <a:extLst/>
          </a:lstStyle>
          <a:p>
            <a:endParaRPr kumimoji="1" lang="ja-JP" altLang="en-US"/>
          </a:p>
        </p:txBody>
      </p:sp>
      <p:sp>
        <p:nvSpPr>
          <p:cNvPr id="6" name="スライド番号プレースホルダー 5"/>
          <p:cNvSpPr>
            <a:spLocks noGrp="1"/>
          </p:cNvSpPr>
          <p:nvPr>
            <p:ph type="sldNum" sz="quarter" idx="12"/>
          </p:nvPr>
        </p:nvSpPr>
        <p:spPr/>
        <p:txBody>
          <a:bodyPr/>
          <a:lstStyle>
            <a:extLst/>
          </a:lstStyle>
          <a:p>
            <a:fld id="{73AB2CA5-C8C5-4E85-9D4A-083AB0692BCA}"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パイ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円/楕円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ドーナツ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正方形/長方形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タイトル プレースホルダー 4"/>
          <p:cNvSpPr>
            <a:spLocks noGrp="1"/>
          </p:cNvSpPr>
          <p:nvPr>
            <p:ph type="title"/>
          </p:nvPr>
        </p:nvSpPr>
        <p:spPr>
          <a:xfrm>
            <a:off x="1435608" y="274638"/>
            <a:ext cx="7498080" cy="1143000"/>
          </a:xfrm>
          <a:prstGeom prst="rect">
            <a:avLst/>
          </a:prstGeom>
        </p:spPr>
        <p:txBody>
          <a:bodyPr anchor="ctr">
            <a:normAutofit/>
          </a:bodyPr>
          <a:lstStyle>
            <a:extLst/>
          </a:lstStyle>
          <a:p>
            <a:r>
              <a:rPr kumimoji="0" lang="ja-JP" altLang="en-US" smtClean="0"/>
              <a:t>マスター タイトルの書式設定</a:t>
            </a:r>
            <a:endParaRPr kumimoji="0" lang="en-US"/>
          </a:p>
        </p:txBody>
      </p:sp>
      <p:sp>
        <p:nvSpPr>
          <p:cNvPr id="9" name="テキスト プレースホルダー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ja-JP" altLang="en-US" smtClean="0"/>
              <a:t>マスター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24" name="日付プレースホルダー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DE925909-12F4-4E9E-B35F-A0A481FBC49D}" type="datetimeFigureOut">
              <a:rPr kumimoji="1" lang="ja-JP" altLang="en-US" smtClean="0"/>
              <a:t>2011/10/25</a:t>
            </a:fld>
            <a:endParaRPr kumimoji="1" lang="ja-JP" altLang="en-US"/>
          </a:p>
        </p:txBody>
      </p:sp>
      <p:sp>
        <p:nvSpPr>
          <p:cNvPr id="10" name="フッター プレースホルダー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kumimoji="1" lang="ja-JP" altLang="en-US"/>
          </a:p>
        </p:txBody>
      </p:sp>
      <p:sp>
        <p:nvSpPr>
          <p:cNvPr id="22" name="スライド番号プレースホルダー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73AB2CA5-C8C5-4E85-9D4A-083AB0692BCA}" type="slidenum">
              <a:rPr kumimoji="1" lang="ja-JP" altLang="en-US" smtClean="0"/>
              <a:t>‹#›</a:t>
            </a:fld>
            <a:endParaRPr kumimoji="1" lang="ja-JP" altLang="en-US"/>
          </a:p>
        </p:txBody>
      </p:sp>
      <p:sp>
        <p:nvSpPr>
          <p:cNvPr id="15" name="正方形/長方形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1"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1"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1"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1"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1"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1"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1"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1"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1"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1" sz="2000" kern="1200">
          <a:solidFill>
            <a:schemeClr val="tx1"/>
          </a:solidFill>
          <a:latin typeface="+mn-lt"/>
          <a:ea typeface="+mn-ea"/>
          <a:cs typeface="+mn-cs"/>
        </a:defRPr>
      </a:lvl9pPr>
      <a:extLst/>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980729"/>
            <a:ext cx="7772400" cy="2619722"/>
          </a:xfrm>
        </p:spPr>
        <p:txBody>
          <a:bodyPr>
            <a:normAutofit fontScale="90000"/>
          </a:bodyPr>
          <a:lstStyle/>
          <a:p>
            <a:r>
              <a:rPr lang="en-US" altLang="ja-JP" b="1" i="1" dirty="0"/>
              <a:t>The old is stronger than the young</a:t>
            </a:r>
            <a:r>
              <a:rPr lang="en-US" altLang="ja-JP" b="1" dirty="0"/>
              <a:t>: Age-specific incidence/fatality of novel (swine) influenza during the 2009 epidemic in </a:t>
            </a:r>
            <a:r>
              <a:rPr lang="en-US" altLang="ja-JP" b="1" dirty="0" smtClean="0"/>
              <a:t>Japan</a:t>
            </a:r>
            <a:endParaRPr kumimoji="1" lang="ja-JP" altLang="en-US" dirty="0"/>
          </a:p>
        </p:txBody>
      </p:sp>
      <p:sp>
        <p:nvSpPr>
          <p:cNvPr id="3" name="サブタイトル 2"/>
          <p:cNvSpPr>
            <a:spLocks noGrp="1"/>
          </p:cNvSpPr>
          <p:nvPr>
            <p:ph type="subTitle" idx="1"/>
          </p:nvPr>
        </p:nvSpPr>
        <p:spPr>
          <a:xfrm>
            <a:off x="1371600" y="3886200"/>
            <a:ext cx="7376864" cy="1752600"/>
          </a:xfrm>
        </p:spPr>
        <p:txBody>
          <a:bodyPr>
            <a:normAutofit/>
          </a:bodyPr>
          <a:lstStyle/>
          <a:p>
            <a:r>
              <a:rPr lang="en-US" altLang="ja-JP" dirty="0" err="1" smtClean="0"/>
              <a:t>Etsuji</a:t>
            </a:r>
            <a:r>
              <a:rPr lang="en-US" altLang="ja-JP" dirty="0" smtClean="0"/>
              <a:t> Okamoto</a:t>
            </a:r>
            <a:r>
              <a:rPr lang="ja-JP" altLang="ja-JP" dirty="0" smtClean="0"/>
              <a:t/>
            </a:r>
            <a:br>
              <a:rPr lang="ja-JP" altLang="ja-JP" dirty="0" smtClean="0"/>
            </a:br>
            <a:r>
              <a:rPr lang="en-US" altLang="ja-JP" dirty="0" smtClean="0"/>
              <a:t>(National Institute of Public Health, JAPAN)</a:t>
            </a:r>
            <a:r>
              <a:rPr lang="ja-JP" altLang="ja-JP" dirty="0" smtClean="0"/>
              <a:t/>
            </a:r>
            <a:br>
              <a:rPr lang="ja-JP" altLang="ja-JP" dirty="0" smtClean="0"/>
            </a:br>
            <a:endParaRPr kumimoji="1" lang="ja-JP" altLang="en-US" dirty="0"/>
          </a:p>
        </p:txBody>
      </p:sp>
    </p:spTree>
    <p:extLst>
      <p:ext uri="{BB962C8B-B14F-4D97-AF65-F5344CB8AC3E}">
        <p14:creationId xmlns:p14="http://schemas.microsoft.com/office/powerpoint/2010/main" val="3888444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44624"/>
            <a:ext cx="8229600" cy="648072"/>
          </a:xfrm>
        </p:spPr>
        <p:txBody>
          <a:bodyPr>
            <a:normAutofit fontScale="90000"/>
          </a:bodyPr>
          <a:lstStyle/>
          <a:p>
            <a:r>
              <a:rPr kumimoji="1" lang="en-US" altLang="ja-JP" dirty="0" smtClean="0"/>
              <a:t>Purpose</a:t>
            </a:r>
            <a:endParaRPr kumimoji="1" lang="ja-JP" altLang="en-US" dirty="0"/>
          </a:p>
        </p:txBody>
      </p:sp>
      <p:sp>
        <p:nvSpPr>
          <p:cNvPr id="3" name="コンテンツ プレースホルダー 2"/>
          <p:cNvSpPr>
            <a:spLocks noGrp="1"/>
          </p:cNvSpPr>
          <p:nvPr>
            <p:ph idx="1"/>
          </p:nvPr>
        </p:nvSpPr>
        <p:spPr>
          <a:xfrm>
            <a:off x="107504" y="620688"/>
            <a:ext cx="8928992" cy="6237312"/>
          </a:xfrm>
        </p:spPr>
        <p:txBody>
          <a:bodyPr>
            <a:normAutofit fontScale="85000" lnSpcReduction="20000"/>
          </a:bodyPr>
          <a:lstStyle/>
          <a:p>
            <a:r>
              <a:rPr lang="en-US" altLang="ja-JP" dirty="0" smtClean="0"/>
              <a:t>On </a:t>
            </a:r>
            <a:r>
              <a:rPr lang="en-US" altLang="ja-JP" dirty="0"/>
              <a:t>28</a:t>
            </a:r>
            <a:r>
              <a:rPr lang="en-US" altLang="ja-JP" baseline="30000" dirty="0"/>
              <a:t>th</a:t>
            </a:r>
            <a:r>
              <a:rPr lang="en-US" altLang="ja-JP" dirty="0"/>
              <a:t> April 2009, WHO announced the outbreak of novel (swine) influenza (A/H1N1) in Mexico and raised the alert level to phase 4 (it later further raised the alert level to phase 6 on 12 June).   Many countries including Japan strengthened the surveillance and quarantine to keep the disease at bay.</a:t>
            </a:r>
            <a:endParaRPr lang="ja-JP" altLang="ja-JP" dirty="0"/>
          </a:p>
          <a:p>
            <a:r>
              <a:rPr lang="en-US" altLang="ja-JP" dirty="0"/>
              <a:t>   Unfortunately Japan’s strengthened quarantine (bay-side tactics) was escaped by the disease and the entire country was plagued with the epidemic.   The outbreak started from a high school and quickly spread to the entire country despite large-scale school closures suggesting high susceptibility and transmissibility among the young, school-age population.</a:t>
            </a:r>
            <a:endParaRPr lang="ja-JP" altLang="ja-JP" dirty="0"/>
          </a:p>
          <a:p>
            <a:r>
              <a:rPr lang="en-US" altLang="ja-JP" dirty="0"/>
              <a:t>   In the article, the author analyzes the age-related epidemiologic pattern of the influenza outbreak in Japan in 2009 based on the mandatory reporting surveillance data and illustrate the “reverse ageism” of its incidence, admission rate and relative fatality.</a:t>
            </a:r>
            <a:endParaRPr kumimoji="1" lang="ja-JP" altLang="en-US" dirty="0"/>
          </a:p>
        </p:txBody>
      </p:sp>
    </p:spTree>
    <p:extLst>
      <p:ext uri="{BB962C8B-B14F-4D97-AF65-F5344CB8AC3E}">
        <p14:creationId xmlns:p14="http://schemas.microsoft.com/office/powerpoint/2010/main" val="30871828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634082"/>
          </a:xfrm>
        </p:spPr>
        <p:txBody>
          <a:bodyPr>
            <a:normAutofit fontScale="90000"/>
          </a:bodyPr>
          <a:lstStyle/>
          <a:p>
            <a:r>
              <a:rPr kumimoji="1" lang="en-US" altLang="ja-JP" dirty="0" smtClean="0"/>
              <a:t>Data and method</a:t>
            </a:r>
            <a:endParaRPr kumimoji="1" lang="ja-JP" altLang="en-US" dirty="0"/>
          </a:p>
        </p:txBody>
      </p:sp>
      <p:sp>
        <p:nvSpPr>
          <p:cNvPr id="3" name="コンテンツ プレースホルダー 2"/>
          <p:cNvSpPr>
            <a:spLocks noGrp="1"/>
          </p:cNvSpPr>
          <p:nvPr>
            <p:ph idx="1"/>
          </p:nvPr>
        </p:nvSpPr>
        <p:spPr>
          <a:xfrm>
            <a:off x="107504" y="908720"/>
            <a:ext cx="9036496" cy="5832648"/>
          </a:xfrm>
        </p:spPr>
        <p:txBody>
          <a:bodyPr>
            <a:normAutofit lnSpcReduction="10000"/>
          </a:bodyPr>
          <a:lstStyle/>
          <a:p>
            <a:r>
              <a:rPr lang="en-US" altLang="ja-JP" dirty="0"/>
              <a:t>The daily data of mandatory reporting of confirmed novel (swine) influenza cases between 19</a:t>
            </a:r>
            <a:r>
              <a:rPr lang="en-US" altLang="ja-JP" baseline="30000" dirty="0"/>
              <a:t>th</a:t>
            </a:r>
            <a:r>
              <a:rPr lang="en-US" altLang="ja-JP" dirty="0"/>
              <a:t> May and 24</a:t>
            </a:r>
            <a:r>
              <a:rPr lang="en-US" altLang="ja-JP" baseline="30000" dirty="0"/>
              <a:t>th</a:t>
            </a:r>
            <a:r>
              <a:rPr lang="en-US" altLang="ja-JP" dirty="0"/>
              <a:t> July 2009 in Japan were </a:t>
            </a:r>
            <a:r>
              <a:rPr lang="en-US" altLang="ja-JP" dirty="0" smtClean="0"/>
              <a:t>analyzed.</a:t>
            </a:r>
          </a:p>
          <a:p>
            <a:r>
              <a:rPr lang="en-US" altLang="ja-JP" dirty="0" smtClean="0"/>
              <a:t>A </a:t>
            </a:r>
            <a:r>
              <a:rPr lang="en-US" altLang="ja-JP" dirty="0"/>
              <a:t>cumulative total of 4986 confirmed cases were reported by 24</a:t>
            </a:r>
            <a:r>
              <a:rPr lang="en-US" altLang="ja-JP" baseline="30000" dirty="0"/>
              <a:t>th</a:t>
            </a:r>
            <a:r>
              <a:rPr lang="en-US" altLang="ja-JP" dirty="0"/>
              <a:t> July and a total of 17640 hospitalized cases were reported between 16</a:t>
            </a:r>
            <a:r>
              <a:rPr lang="en-US" altLang="ja-JP" baseline="30000" dirty="0"/>
              <a:t>th</a:t>
            </a:r>
            <a:r>
              <a:rPr lang="en-US" altLang="ja-JP" dirty="0"/>
              <a:t> July 2009 and 23</a:t>
            </a:r>
            <a:r>
              <a:rPr lang="en-US" altLang="ja-JP" baseline="30000" dirty="0"/>
              <a:t>rd</a:t>
            </a:r>
            <a:r>
              <a:rPr lang="en-US" altLang="ja-JP" dirty="0"/>
              <a:t> March </a:t>
            </a:r>
            <a:r>
              <a:rPr lang="en-US" altLang="ja-JP" dirty="0" smtClean="0"/>
              <a:t>2010.</a:t>
            </a:r>
          </a:p>
          <a:p>
            <a:r>
              <a:rPr lang="en-US" altLang="ja-JP" dirty="0" smtClean="0"/>
              <a:t>Ten-year </a:t>
            </a:r>
            <a:r>
              <a:rPr lang="en-US" altLang="ja-JP" dirty="0"/>
              <a:t>age-specific number of reported cases was available on a daily basis (the report was not released on weekends except in the early phase) but no age-sex breakdown was available, hence the analysis was limited to age-specific incidence</a:t>
            </a:r>
            <a:r>
              <a:rPr lang="en-US" altLang="ja-JP" dirty="0" smtClean="0"/>
              <a:t>.</a:t>
            </a:r>
            <a:endParaRPr lang="ja-JP" altLang="ja-JP" dirty="0"/>
          </a:p>
        </p:txBody>
      </p:sp>
    </p:spTree>
    <p:extLst>
      <p:ext uri="{BB962C8B-B14F-4D97-AF65-F5344CB8AC3E}">
        <p14:creationId xmlns:p14="http://schemas.microsoft.com/office/powerpoint/2010/main" val="4015586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562074"/>
          </a:xfrm>
        </p:spPr>
        <p:txBody>
          <a:bodyPr>
            <a:normAutofit fontScale="90000"/>
          </a:bodyPr>
          <a:lstStyle/>
          <a:p>
            <a:r>
              <a:rPr kumimoji="1" lang="en-US" altLang="ja-JP" dirty="0" smtClean="0"/>
              <a:t>Result1: incidence</a:t>
            </a:r>
            <a:endParaRPr kumimoji="1" lang="ja-JP" altLang="en-US" dirty="0"/>
          </a:p>
        </p:txBody>
      </p:sp>
      <p:sp>
        <p:nvSpPr>
          <p:cNvPr id="3" name="コンテンツ プレースホルダー 2"/>
          <p:cNvSpPr>
            <a:spLocks noGrp="1"/>
          </p:cNvSpPr>
          <p:nvPr>
            <p:ph idx="1"/>
          </p:nvPr>
        </p:nvSpPr>
        <p:spPr>
          <a:xfrm>
            <a:off x="0" y="836712"/>
            <a:ext cx="9036496" cy="5904656"/>
          </a:xfrm>
        </p:spPr>
        <p:txBody>
          <a:bodyPr>
            <a:normAutofit fontScale="92500" lnSpcReduction="20000"/>
          </a:bodyPr>
          <a:lstStyle/>
          <a:p>
            <a:r>
              <a:rPr lang="en-US" altLang="ja-JP" dirty="0"/>
              <a:t>Age-specific incidence was calculated by dividing the number of reported cases with age-specific population.   The result is shown in [Table.1</a:t>
            </a:r>
            <a:r>
              <a:rPr lang="en-US" altLang="ja-JP" dirty="0" smtClean="0"/>
              <a:t>].</a:t>
            </a:r>
          </a:p>
          <a:p>
            <a:r>
              <a:rPr lang="en-US" altLang="ja-JP" dirty="0"/>
              <a:t>A total of 4,986 cases were reported between 16</a:t>
            </a:r>
            <a:r>
              <a:rPr lang="en-US" altLang="ja-JP" baseline="30000" dirty="0"/>
              <a:t>th</a:t>
            </a:r>
            <a:r>
              <a:rPr lang="en-US" altLang="ja-JP" dirty="0"/>
              <a:t> May and 24</a:t>
            </a:r>
            <a:r>
              <a:rPr lang="en-US" altLang="ja-JP" baseline="30000" dirty="0"/>
              <a:t>th</a:t>
            </a:r>
            <a:r>
              <a:rPr lang="en-US" altLang="ja-JP" dirty="0"/>
              <a:t> July 2009 or 39.1 cases per 100,000 population.   By far the highest incidence was observed in teenagers (10-19 years old):195/100000 population and the lowest among the elderly &gt;=60yo: 1.3/100000.</a:t>
            </a:r>
            <a:endParaRPr lang="ja-JP" altLang="ja-JP" dirty="0"/>
          </a:p>
          <a:p>
            <a:r>
              <a:rPr lang="en-US" altLang="ja-JP" dirty="0"/>
              <a:t>   After the mandatory reporting was discontinued after 24</a:t>
            </a:r>
            <a:r>
              <a:rPr lang="en-US" altLang="ja-JP" baseline="30000" dirty="0"/>
              <a:t>th</a:t>
            </a:r>
            <a:r>
              <a:rPr lang="en-US" altLang="ja-JP" dirty="0"/>
              <a:t> July, reporting was required only for hospitalized cases but with more detailed patient information such as the presence of underlying conditions.   The hospitalization surveillance was continued to 23</a:t>
            </a:r>
            <a:r>
              <a:rPr lang="en-US" altLang="ja-JP" baseline="30000" dirty="0"/>
              <a:t>rd</a:t>
            </a:r>
            <a:r>
              <a:rPr lang="en-US" altLang="ja-JP" dirty="0"/>
              <a:t> March 2010 whose results are summarized in [Table2].</a:t>
            </a:r>
            <a:endParaRPr kumimoji="1" lang="ja-JP" altLang="en-US" dirty="0"/>
          </a:p>
        </p:txBody>
      </p:sp>
    </p:spTree>
    <p:extLst>
      <p:ext uri="{BB962C8B-B14F-4D97-AF65-F5344CB8AC3E}">
        <p14:creationId xmlns:p14="http://schemas.microsoft.com/office/powerpoint/2010/main" val="2093479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546008"/>
            <a:ext cx="9105528" cy="6155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4191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457200" y="188640"/>
            <a:ext cx="8229600" cy="504056"/>
          </a:xfrm>
        </p:spPr>
        <p:txBody>
          <a:bodyPr>
            <a:normAutofit fontScale="90000"/>
          </a:bodyPr>
          <a:lstStyle/>
          <a:p>
            <a:r>
              <a:rPr kumimoji="1" lang="en-US" altLang="ja-JP" dirty="0" smtClean="0"/>
              <a:t>Result2: hospitalization</a:t>
            </a:r>
            <a:endParaRPr kumimoji="1" lang="ja-JP" altLang="en-US" dirty="0"/>
          </a:p>
        </p:txBody>
      </p:sp>
      <p:sp>
        <p:nvSpPr>
          <p:cNvPr id="4" name="コンテンツ プレースホルダー 3"/>
          <p:cNvSpPr>
            <a:spLocks noGrp="1"/>
          </p:cNvSpPr>
          <p:nvPr>
            <p:ph idx="1"/>
          </p:nvPr>
        </p:nvSpPr>
        <p:spPr>
          <a:xfrm>
            <a:off x="0" y="836712"/>
            <a:ext cx="9144000" cy="6021288"/>
          </a:xfrm>
        </p:spPr>
        <p:txBody>
          <a:bodyPr>
            <a:normAutofit fontScale="70000" lnSpcReduction="20000"/>
          </a:bodyPr>
          <a:lstStyle/>
          <a:p>
            <a:r>
              <a:rPr lang="en-US" altLang="ja-JP" dirty="0" smtClean="0"/>
              <a:t>Admission </a:t>
            </a:r>
            <a:r>
              <a:rPr lang="en-US" altLang="ja-JP" dirty="0"/>
              <a:t>rate was highest among 0-9 </a:t>
            </a:r>
            <a:r>
              <a:rPr lang="en-US" altLang="ja-JP" dirty="0" err="1"/>
              <a:t>yo</a:t>
            </a:r>
            <a:r>
              <a:rPr lang="en-US" altLang="ja-JP" dirty="0"/>
              <a:t>: 1.03/1000 population followed by teenagers: 0.26.   Remarkably, the admission rate of the elderly was lower than high teenagers (0.05 for &gt;=80yo vs. 0.26 for 10-19 </a:t>
            </a:r>
            <a:r>
              <a:rPr lang="en-US" altLang="ja-JP" dirty="0" err="1"/>
              <a:t>yo</a:t>
            </a:r>
            <a:r>
              <a:rPr lang="en-US" altLang="ja-JP" dirty="0"/>
              <a:t>).   As for fatality of admitted patients, after excluding those with underlying diseases, the middle age (40-49 </a:t>
            </a:r>
            <a:r>
              <a:rPr lang="en-US" altLang="ja-JP" dirty="0" err="1"/>
              <a:t>yo</a:t>
            </a:r>
            <a:r>
              <a:rPr lang="en-US" altLang="ja-JP" dirty="0"/>
              <a:t>) showed the highest case-fatality (8 deaths/406 admissions or 19.7 per thousand admissions) followed by 30-39 and 50-59 </a:t>
            </a:r>
            <a:r>
              <a:rPr lang="en-US" altLang="ja-JP" dirty="0" err="1"/>
              <a:t>yo</a:t>
            </a:r>
            <a:r>
              <a:rPr lang="en-US" altLang="ja-JP" dirty="0"/>
              <a:t> groups (12.3, 12.4 per thousand admissions respectively).   However no fatalities were observed with 60-69 and &gt;=80 </a:t>
            </a:r>
            <a:r>
              <a:rPr lang="en-US" altLang="ja-JP" dirty="0" err="1"/>
              <a:t>yo</a:t>
            </a:r>
            <a:r>
              <a:rPr lang="en-US" altLang="ja-JP" dirty="0"/>
              <a:t> groups and only 4 per thousand admissions for 70-79 </a:t>
            </a:r>
            <a:r>
              <a:rPr lang="en-US" altLang="ja-JP" dirty="0" err="1"/>
              <a:t>yo</a:t>
            </a:r>
            <a:r>
              <a:rPr lang="en-US" altLang="ja-JP" dirty="0"/>
              <a:t> group (2 deaths/505 admissions).</a:t>
            </a:r>
            <a:endParaRPr lang="ja-JP" altLang="ja-JP" dirty="0"/>
          </a:p>
          <a:p>
            <a:r>
              <a:rPr lang="en-US" altLang="ja-JP" dirty="0"/>
              <a:t>   Although it appears that middle age hospitalized patients had the highest fatality, one should compare inter-age fatality considering age-specific mortality.   Since older people have higher mortality than young people, one should compare by relative fatality (the ratio between crude fatality [deaths/admissions] and age-specific mortality).   Ten-year age-specific mortality (both men and women) was obtained from Japan’s 2009 life table.</a:t>
            </a:r>
            <a:endParaRPr lang="ja-JP" altLang="ja-JP" dirty="0"/>
          </a:p>
          <a:p>
            <a:r>
              <a:rPr lang="en-US" altLang="ja-JP" dirty="0"/>
              <a:t>   When compared with relative fatality, a different pattern emerged: children aged 0-9 years showed the highest relative fatality during hospitalization (5.694) followed by people aged 20-49.   Teen agers showed high hospitalization rate but their relative fatality was low.   What was noteworthy was that the elderly over 60 </a:t>
            </a:r>
            <a:r>
              <a:rPr lang="en-US" altLang="ja-JP" dirty="0" err="1"/>
              <a:t>yo</a:t>
            </a:r>
            <a:r>
              <a:rPr lang="en-US" altLang="ja-JP" dirty="0"/>
              <a:t> showed lower relative fatality than younger generation.</a:t>
            </a:r>
            <a:endParaRPr lang="ja-JP" altLang="ja-JP" dirty="0"/>
          </a:p>
          <a:p>
            <a:endParaRPr kumimoji="1" lang="ja-JP" altLang="en-US" dirty="0"/>
          </a:p>
        </p:txBody>
      </p:sp>
    </p:spTree>
    <p:extLst>
      <p:ext uri="{BB962C8B-B14F-4D97-AF65-F5344CB8AC3E}">
        <p14:creationId xmlns:p14="http://schemas.microsoft.com/office/powerpoint/2010/main" val="30822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9193"/>
            <a:ext cx="9183017" cy="6661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4244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562074"/>
          </a:xfrm>
        </p:spPr>
        <p:txBody>
          <a:bodyPr>
            <a:normAutofit fontScale="90000"/>
          </a:bodyPr>
          <a:lstStyle/>
          <a:p>
            <a:r>
              <a:rPr kumimoji="1" lang="en-US" altLang="ja-JP" dirty="0" smtClean="0"/>
              <a:t>Discussions</a:t>
            </a:r>
            <a:endParaRPr kumimoji="1" lang="ja-JP" altLang="en-US" dirty="0"/>
          </a:p>
        </p:txBody>
      </p:sp>
      <p:sp>
        <p:nvSpPr>
          <p:cNvPr id="3" name="コンテンツ プレースホルダー 2"/>
          <p:cNvSpPr>
            <a:spLocks noGrp="1"/>
          </p:cNvSpPr>
          <p:nvPr>
            <p:ph idx="1"/>
          </p:nvPr>
        </p:nvSpPr>
        <p:spPr>
          <a:xfrm>
            <a:off x="0" y="836712"/>
            <a:ext cx="8964488" cy="5904656"/>
          </a:xfrm>
        </p:spPr>
        <p:txBody>
          <a:bodyPr>
            <a:normAutofit fontScale="92500"/>
          </a:bodyPr>
          <a:lstStyle/>
          <a:p>
            <a:r>
              <a:rPr lang="en-US" altLang="ja-JP" dirty="0"/>
              <a:t>Influenza is a serious health threats to those with underlying conditions and the elderly.   This is a prime reason why influenza vaccination is recommended for the </a:t>
            </a:r>
            <a:r>
              <a:rPr lang="en-US" altLang="ja-JP" dirty="0" smtClean="0"/>
              <a:t>elderly.</a:t>
            </a:r>
          </a:p>
          <a:p>
            <a:r>
              <a:rPr lang="en-US" altLang="ja-JP" dirty="0" smtClean="0"/>
              <a:t>However</a:t>
            </a:r>
            <a:r>
              <a:rPr lang="en-US" altLang="ja-JP" dirty="0"/>
              <a:t>, when measured by age-specific incidence, the elderly shows lower incidence than the young. </a:t>
            </a:r>
            <a:r>
              <a:rPr lang="en-US" altLang="ja-JP" dirty="0" smtClean="0"/>
              <a:t>When </a:t>
            </a:r>
            <a:r>
              <a:rPr lang="en-US" altLang="ja-JP" dirty="0"/>
              <a:t>compared between the age group [15-59yo] and [&gt;=60], the elderly consistently showed lower incidence than the young in both men and </a:t>
            </a:r>
            <a:r>
              <a:rPr lang="en-US" altLang="ja-JP" dirty="0" smtClean="0"/>
              <a:t>women.</a:t>
            </a:r>
          </a:p>
          <a:p>
            <a:r>
              <a:rPr lang="en-US" altLang="ja-JP" dirty="0" smtClean="0"/>
              <a:t>The </a:t>
            </a:r>
            <a:r>
              <a:rPr lang="en-US" altLang="ja-JP" dirty="0"/>
              <a:t>ratio between the elderly and the young appears to be declining over time but the incidence of the elderly is nearly half of the younger generation.</a:t>
            </a:r>
            <a:endParaRPr kumimoji="1" lang="ja-JP" altLang="en-US" dirty="0"/>
          </a:p>
        </p:txBody>
      </p:sp>
    </p:spTree>
    <p:extLst>
      <p:ext uri="{BB962C8B-B14F-4D97-AF65-F5344CB8AC3E}">
        <p14:creationId xmlns:p14="http://schemas.microsoft.com/office/powerpoint/2010/main" val="3368861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457200" y="274638"/>
            <a:ext cx="8229600" cy="562074"/>
          </a:xfrm>
        </p:spPr>
        <p:txBody>
          <a:bodyPr>
            <a:normAutofit fontScale="90000"/>
          </a:bodyPr>
          <a:lstStyle/>
          <a:p>
            <a:r>
              <a:rPr kumimoji="1" lang="en-US" altLang="ja-JP" dirty="0" smtClean="0"/>
              <a:t>Discussion (cont’d)</a:t>
            </a:r>
            <a:endParaRPr kumimoji="1" lang="ja-JP" altLang="en-US" dirty="0"/>
          </a:p>
        </p:txBody>
      </p:sp>
      <p:sp>
        <p:nvSpPr>
          <p:cNvPr id="5" name="コンテンツ プレースホルダー 4"/>
          <p:cNvSpPr>
            <a:spLocks noGrp="1"/>
          </p:cNvSpPr>
          <p:nvPr>
            <p:ph idx="1"/>
          </p:nvPr>
        </p:nvSpPr>
        <p:spPr>
          <a:xfrm>
            <a:off x="107504" y="836712"/>
            <a:ext cx="8928992" cy="6021288"/>
          </a:xfrm>
        </p:spPr>
        <p:txBody>
          <a:bodyPr>
            <a:normAutofit fontScale="77500" lnSpcReduction="20000"/>
          </a:bodyPr>
          <a:lstStyle/>
          <a:p>
            <a:r>
              <a:rPr lang="en-US" altLang="ja-JP" dirty="0"/>
              <a:t>The epidemic of novel influenza in 2009 showed a far larger age difference in every measure of severity of the epidemic, incidence, admission rate and relative fatality, in which the young people around teen agers showed more than ten-fold higher indices than the elderly over 60 years old.   </a:t>
            </a:r>
            <a:endParaRPr lang="ja-JP" altLang="ja-JP" dirty="0"/>
          </a:p>
          <a:p>
            <a:r>
              <a:rPr lang="en-US" altLang="ja-JP" dirty="0"/>
              <a:t>   These findings are consistent with those based on the surveillance of the U.S., in which researchers found that contacts 18 years of age or younger were twice as susceptible as those 19 to 50 years of age (relative susceptibility 1.96), and contacts older than 50 years of age were less susceptible than those who were 19 to 50 years of age (relative susceptibility 0.17</a:t>
            </a:r>
            <a:r>
              <a:rPr lang="en-US" altLang="ja-JP" dirty="0" smtClean="0"/>
              <a:t>). </a:t>
            </a:r>
          </a:p>
          <a:p>
            <a:r>
              <a:rPr lang="en-US" altLang="ja-JP" dirty="0" smtClean="0"/>
              <a:t>The </a:t>
            </a:r>
            <a:r>
              <a:rPr lang="en-US" altLang="ja-JP" dirty="0"/>
              <a:t>high transmissibility among the young is also supported by applying three mathematical models to Japan’s surveillance </a:t>
            </a:r>
            <a:r>
              <a:rPr lang="en-US" altLang="ja-JP" dirty="0" smtClean="0"/>
              <a:t>data.   </a:t>
            </a:r>
            <a:r>
              <a:rPr lang="en-US" altLang="ja-JP" dirty="0"/>
              <a:t>These age-related epidemiologic patterns suggest that the influenza A (H1N1) was literally “novel” strain different from the existing “seasonal” influenza although the severity of the illness did not differ much.</a:t>
            </a:r>
            <a:r>
              <a:rPr lang="ja-JP" altLang="ja-JP" dirty="0" smtClean="0">
                <a:effectLst/>
              </a:rPr>
              <a:t> </a:t>
            </a:r>
            <a:endParaRPr kumimoji="1" lang="ja-JP" altLang="en-US" dirty="0"/>
          </a:p>
        </p:txBody>
      </p:sp>
    </p:spTree>
    <p:extLst>
      <p:ext uri="{BB962C8B-B14F-4D97-AF65-F5344CB8AC3E}">
        <p14:creationId xmlns:p14="http://schemas.microsoft.com/office/powerpoint/2010/main" val="1184785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Conclusions</a:t>
            </a:r>
            <a:endParaRPr kumimoji="1" lang="ja-JP" altLang="en-US" dirty="0"/>
          </a:p>
        </p:txBody>
      </p:sp>
      <p:sp>
        <p:nvSpPr>
          <p:cNvPr id="3" name="コンテンツ プレースホルダー 2"/>
          <p:cNvSpPr>
            <a:spLocks noGrp="1"/>
          </p:cNvSpPr>
          <p:nvPr>
            <p:ph idx="1"/>
          </p:nvPr>
        </p:nvSpPr>
        <p:spPr/>
        <p:txBody>
          <a:bodyPr>
            <a:normAutofit fontScale="92500"/>
          </a:bodyPr>
          <a:lstStyle/>
          <a:p>
            <a:r>
              <a:rPr lang="en-US" altLang="ja-JP" dirty="0"/>
              <a:t>The elderly showed stronger resistance against novel influenza than young population in terms of incidence, hospital admission rate and relative fatality, an age-related epidemiological pattern different from the traditional seasonal </a:t>
            </a:r>
            <a:r>
              <a:rPr lang="en-US" altLang="ja-JP" dirty="0" smtClean="0"/>
              <a:t>influenza.</a:t>
            </a:r>
          </a:p>
          <a:p>
            <a:r>
              <a:rPr lang="en-US" altLang="ja-JP" dirty="0" smtClean="0"/>
              <a:t>Preventive </a:t>
            </a:r>
            <a:r>
              <a:rPr lang="en-US" altLang="ja-JP" dirty="0"/>
              <a:t>and precautionary measures targeted to the young and vulnerable population will be necessary to combat the recurrence of the pandemic in the future</a:t>
            </a:r>
            <a:r>
              <a:rPr lang="en-US" altLang="ja-JP" dirty="0" smtClean="0"/>
              <a:t>.</a:t>
            </a:r>
            <a:endParaRPr lang="ja-JP" altLang="ja-JP" dirty="0"/>
          </a:p>
        </p:txBody>
      </p:sp>
    </p:spTree>
    <p:extLst>
      <p:ext uri="{BB962C8B-B14F-4D97-AF65-F5344CB8AC3E}">
        <p14:creationId xmlns:p14="http://schemas.microsoft.com/office/powerpoint/2010/main" val="36693865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フレッシュ">
  <a:themeElements>
    <a:clrScheme name="フレッシュ">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フレッシュ">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フレッシュ">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21</TotalTime>
  <Words>1005</Words>
  <Application>Microsoft Office PowerPoint</Application>
  <PresentationFormat>画面に合わせる (4:3)</PresentationFormat>
  <Paragraphs>29</Paragraphs>
  <Slides>10</Slides>
  <Notes>0</Notes>
  <HiddenSlides>0</HiddenSlides>
  <MMClips>0</MMClips>
  <ScaleCrop>false</ScaleCrop>
  <HeadingPairs>
    <vt:vector size="4" baseType="variant">
      <vt:variant>
        <vt:lpstr>テーマ</vt:lpstr>
      </vt:variant>
      <vt:variant>
        <vt:i4>1</vt:i4>
      </vt:variant>
      <vt:variant>
        <vt:lpstr>スライド タイトル</vt:lpstr>
      </vt:variant>
      <vt:variant>
        <vt:i4>10</vt:i4>
      </vt:variant>
    </vt:vector>
  </HeadingPairs>
  <TitlesOfParts>
    <vt:vector size="11" baseType="lpstr">
      <vt:lpstr>フレッシュ</vt:lpstr>
      <vt:lpstr>The old is stronger than the young: Age-specific incidence/fatality of novel (swine) influenza during the 2009 epidemic in Japan</vt:lpstr>
      <vt:lpstr>Purpose</vt:lpstr>
      <vt:lpstr>Data and method</vt:lpstr>
      <vt:lpstr>Result1: incidence</vt:lpstr>
      <vt:lpstr>PowerPoint プレゼンテーション</vt:lpstr>
      <vt:lpstr>Result2: hospitalization</vt:lpstr>
      <vt:lpstr>PowerPoint プレゼンテーション</vt:lpstr>
      <vt:lpstr>Discussions</vt:lpstr>
      <vt:lpstr>Discussion (cont’d)</vt:lpstr>
      <vt:lpstr>Conclusions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old is stronger than the young: Age-specific incidence/fatality of novel (swine) influenza during the 2009 epidemic in Japan</dc:title>
  <dc:creator>AtoZ</dc:creator>
  <cp:lastModifiedBy>AtoZ</cp:lastModifiedBy>
  <cp:revision>3</cp:revision>
  <dcterms:created xsi:type="dcterms:W3CDTF">2011-10-25T09:20:52Z</dcterms:created>
  <dcterms:modified xsi:type="dcterms:W3CDTF">2011-10-25T09:42:34Z</dcterms:modified>
</cp:coreProperties>
</file>